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4.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60" r:id="rId3"/>
    <p:sldId id="306" r:id="rId4"/>
    <p:sldId id="261" r:id="rId5"/>
    <p:sldId id="281" r:id="rId6"/>
    <p:sldId id="263" r:id="rId7"/>
    <p:sldId id="312" r:id="rId8"/>
    <p:sldId id="264" r:id="rId9"/>
    <p:sldId id="283" r:id="rId10"/>
    <p:sldId id="293" r:id="rId11"/>
    <p:sldId id="267" r:id="rId12"/>
    <p:sldId id="287" r:id="rId13"/>
    <p:sldId id="289" r:id="rId14"/>
    <p:sldId id="268" r:id="rId15"/>
    <p:sldId id="269" r:id="rId16"/>
    <p:sldId id="301" r:id="rId17"/>
    <p:sldId id="302" r:id="rId18"/>
    <p:sldId id="300" r:id="rId19"/>
    <p:sldId id="298" r:id="rId20"/>
    <p:sldId id="315" r:id="rId21"/>
    <p:sldId id="304" r:id="rId22"/>
    <p:sldId id="303" r:id="rId23"/>
    <p:sldId id="307" r:id="rId24"/>
    <p:sldId id="308" r:id="rId25"/>
    <p:sldId id="309" r:id="rId26"/>
    <p:sldId id="270" r:id="rId27"/>
    <p:sldId id="271" r:id="rId28"/>
    <p:sldId id="273" r:id="rId29"/>
    <p:sldId id="274" r:id="rId30"/>
    <p:sldId id="275" r:id="rId31"/>
    <p:sldId id="277" r:id="rId32"/>
    <p:sldId id="313" r:id="rId33"/>
    <p:sldId id="314" r:id="rId34"/>
    <p:sldId id="310" r:id="rId35"/>
    <p:sldId id="311" r:id="rId36"/>
    <p:sldId id="278" r:id="rId37"/>
    <p:sldId id="280" r:id="rId38"/>
  </p:sldIdLst>
  <p:sldSz cx="9144000" cy="5143500" type="screen16x9"/>
  <p:notesSz cx="6881813" cy="92964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isys" initials="DS" lastIdx="6" clrIdx="0"/>
  <p:cmAuthor id="1" name="Ellen McDonald" initials="emm"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00"/>
    <a:srgbClr val="00788A"/>
    <a:srgbClr val="00A0DF"/>
    <a:srgbClr val="FF6633"/>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28" autoAdjust="0"/>
  </p:normalViewPr>
  <p:slideViewPr>
    <p:cSldViewPr snapToGrid="0" snapToObjects="1">
      <p:cViewPr varScale="1">
        <p:scale>
          <a:sx n="100" d="100"/>
          <a:sy n="100" d="100"/>
        </p:scale>
        <p:origin x="-822" y="-8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2-15T10:38:59.550" idx="4">
    <p:pos x="3749" y="2095"/>
    <p:text>Make this "patients" because you use the article "their" later in sentence/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6-16T15:08:25.454" idx="5">
    <p:pos x="10" y="10"/>
    <p:text>I replaced the CAP case with this one let me know what you think</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6-16T15:08:25.454" idx="6">
    <p:pos x="10" y="10"/>
    <p:text>I replaced the CAP case with this one let me know what you think</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6-16T11:40:18.517" idx="3">
    <p:pos x="10" y="10"/>
    <p:text>Would favor replacing this second case with the more generic small group discussion about diagnostic uncertainty as a driver of healthcare waste and over-testing and what tools are available to help them address diagnostic uncertainty.</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5-12-15T15:42:33.681" idx="24">
    <p:pos x="3605" y="367"/>
    <p:text>These are really footnotes, given the use of superscripts in the document.</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46D5F-9D80-4AE0-BC8E-3317576DB04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2DDB14ED-BFBC-4D57-B1E3-D5E6A6D745B6}">
      <dgm:prSet phldrT="[Text]"/>
      <dgm:spPr/>
      <dgm:t>
        <a:bodyPr/>
        <a:lstStyle/>
        <a:p>
          <a:pPr>
            <a:lnSpc>
              <a:spcPct val="100000"/>
            </a:lnSpc>
            <a:spcAft>
              <a:spcPts val="0"/>
            </a:spcAft>
          </a:pPr>
          <a:r>
            <a:rPr lang="en-US" b="1" dirty="0" smtClean="0"/>
            <a:t>Unnecessary Services </a:t>
          </a:r>
        </a:p>
        <a:p>
          <a:pPr>
            <a:lnSpc>
              <a:spcPct val="100000"/>
            </a:lnSpc>
            <a:spcAft>
              <a:spcPts val="0"/>
            </a:spcAft>
          </a:pPr>
          <a:r>
            <a:rPr lang="en-US" b="1" dirty="0" smtClean="0"/>
            <a:t>$210 Billion </a:t>
          </a:r>
          <a:endParaRPr lang="en-US" b="1" dirty="0"/>
        </a:p>
      </dgm:t>
    </dgm:pt>
    <dgm:pt modelId="{E351F481-5E7E-4DBB-9994-88AB68DD7D85}" type="parTrans" cxnId="{93E9044A-4C9E-490C-8FD3-B133A9D8D524}">
      <dgm:prSet/>
      <dgm:spPr/>
      <dgm:t>
        <a:bodyPr/>
        <a:lstStyle/>
        <a:p>
          <a:pPr>
            <a:lnSpc>
              <a:spcPct val="100000"/>
            </a:lnSpc>
            <a:spcAft>
              <a:spcPts val="0"/>
            </a:spcAft>
          </a:pPr>
          <a:endParaRPr lang="en-US"/>
        </a:p>
      </dgm:t>
    </dgm:pt>
    <dgm:pt modelId="{674D2541-D557-4A11-9AA7-FDE99EF12994}" type="sibTrans" cxnId="{93E9044A-4C9E-490C-8FD3-B133A9D8D524}">
      <dgm:prSet/>
      <dgm:spPr/>
      <dgm:t>
        <a:bodyPr/>
        <a:lstStyle/>
        <a:p>
          <a:pPr>
            <a:lnSpc>
              <a:spcPct val="100000"/>
            </a:lnSpc>
            <a:spcAft>
              <a:spcPts val="0"/>
            </a:spcAft>
          </a:pPr>
          <a:endParaRPr lang="en-US"/>
        </a:p>
      </dgm:t>
    </dgm:pt>
    <dgm:pt modelId="{07830237-85FD-4909-AC97-9399E976E0DA}">
      <dgm:prSet phldrT="[Text]"/>
      <dgm:spPr/>
      <dgm:t>
        <a:bodyPr/>
        <a:lstStyle/>
        <a:p>
          <a:pPr>
            <a:lnSpc>
              <a:spcPct val="100000"/>
            </a:lnSpc>
            <a:spcAft>
              <a:spcPts val="0"/>
            </a:spcAft>
          </a:pPr>
          <a:r>
            <a:rPr lang="en-US" dirty="0" smtClean="0"/>
            <a:t>Excessive Administration Costs</a:t>
          </a:r>
        </a:p>
        <a:p>
          <a:pPr>
            <a:lnSpc>
              <a:spcPct val="100000"/>
            </a:lnSpc>
            <a:spcAft>
              <a:spcPts val="0"/>
            </a:spcAft>
          </a:pPr>
          <a:r>
            <a:rPr lang="en-US" dirty="0" smtClean="0"/>
            <a:t>$190 Billion</a:t>
          </a:r>
          <a:endParaRPr lang="en-US" dirty="0"/>
        </a:p>
      </dgm:t>
    </dgm:pt>
    <dgm:pt modelId="{662B4262-1362-4DE1-B9EB-A5E4EF99C671}" type="parTrans" cxnId="{65518335-859F-4367-84F1-0B3198DAF138}">
      <dgm:prSet/>
      <dgm:spPr/>
      <dgm:t>
        <a:bodyPr/>
        <a:lstStyle/>
        <a:p>
          <a:pPr>
            <a:lnSpc>
              <a:spcPct val="100000"/>
            </a:lnSpc>
            <a:spcAft>
              <a:spcPts val="0"/>
            </a:spcAft>
          </a:pPr>
          <a:endParaRPr lang="en-US"/>
        </a:p>
      </dgm:t>
    </dgm:pt>
    <dgm:pt modelId="{F99C4B9F-0C49-4573-A4F5-BC80725F9391}" type="sibTrans" cxnId="{65518335-859F-4367-84F1-0B3198DAF138}">
      <dgm:prSet/>
      <dgm:spPr/>
      <dgm:t>
        <a:bodyPr/>
        <a:lstStyle/>
        <a:p>
          <a:pPr>
            <a:lnSpc>
              <a:spcPct val="100000"/>
            </a:lnSpc>
            <a:spcAft>
              <a:spcPts val="0"/>
            </a:spcAft>
          </a:pPr>
          <a:endParaRPr lang="en-US"/>
        </a:p>
      </dgm:t>
    </dgm:pt>
    <dgm:pt modelId="{1ECBE0E5-880E-4623-8B49-81AD3E5EBBF3}">
      <dgm:prSet phldrT="[Text]" custT="1"/>
      <dgm:spPr/>
      <dgm:t>
        <a:bodyPr/>
        <a:lstStyle/>
        <a:p>
          <a:pPr>
            <a:lnSpc>
              <a:spcPct val="100000"/>
            </a:lnSpc>
            <a:spcAft>
              <a:spcPts val="0"/>
            </a:spcAft>
          </a:pPr>
          <a:r>
            <a:rPr lang="en-US" sz="2200" dirty="0" smtClean="0"/>
            <a:t>Prices That Are Too High</a:t>
          </a:r>
        </a:p>
        <a:p>
          <a:pPr>
            <a:lnSpc>
              <a:spcPct val="100000"/>
            </a:lnSpc>
            <a:spcAft>
              <a:spcPts val="0"/>
            </a:spcAft>
          </a:pPr>
          <a:r>
            <a:rPr lang="en-US" sz="2200" dirty="0" smtClean="0"/>
            <a:t>$105 Billion</a:t>
          </a:r>
          <a:endParaRPr lang="en-US" sz="2200" dirty="0"/>
        </a:p>
      </dgm:t>
    </dgm:pt>
    <dgm:pt modelId="{08B83177-45A4-4079-8D28-3C6A82FDC930}" type="parTrans" cxnId="{B53D4264-DF27-45C1-8CC9-026A52469B5F}">
      <dgm:prSet/>
      <dgm:spPr/>
      <dgm:t>
        <a:bodyPr/>
        <a:lstStyle/>
        <a:p>
          <a:pPr>
            <a:lnSpc>
              <a:spcPct val="100000"/>
            </a:lnSpc>
            <a:spcAft>
              <a:spcPts val="0"/>
            </a:spcAft>
          </a:pPr>
          <a:endParaRPr lang="en-US"/>
        </a:p>
      </dgm:t>
    </dgm:pt>
    <dgm:pt modelId="{CF61C78C-8568-4638-9C59-03261B51E870}" type="sibTrans" cxnId="{B53D4264-DF27-45C1-8CC9-026A52469B5F}">
      <dgm:prSet/>
      <dgm:spPr/>
      <dgm:t>
        <a:bodyPr/>
        <a:lstStyle/>
        <a:p>
          <a:pPr>
            <a:lnSpc>
              <a:spcPct val="100000"/>
            </a:lnSpc>
            <a:spcAft>
              <a:spcPts val="0"/>
            </a:spcAft>
          </a:pPr>
          <a:endParaRPr lang="en-US"/>
        </a:p>
      </dgm:t>
    </dgm:pt>
    <dgm:pt modelId="{33AD9BA9-185C-4887-A555-0DD3D352968D}">
      <dgm:prSet phldrT="[Text]" custT="1"/>
      <dgm:spPr/>
      <dgm:t>
        <a:bodyPr/>
        <a:lstStyle/>
        <a:p>
          <a:pPr>
            <a:lnSpc>
              <a:spcPct val="100000"/>
            </a:lnSpc>
            <a:spcAft>
              <a:spcPts val="0"/>
            </a:spcAft>
          </a:pPr>
          <a:r>
            <a:rPr lang="en-US" sz="2200" dirty="0" smtClean="0"/>
            <a:t>Fraud</a:t>
          </a:r>
        </a:p>
        <a:p>
          <a:pPr>
            <a:lnSpc>
              <a:spcPct val="100000"/>
            </a:lnSpc>
            <a:spcAft>
              <a:spcPts val="0"/>
            </a:spcAft>
          </a:pPr>
          <a:r>
            <a:rPr lang="en-US" sz="2200" dirty="0" smtClean="0"/>
            <a:t>$75 Billion</a:t>
          </a:r>
          <a:endParaRPr lang="en-US" sz="2200" dirty="0"/>
        </a:p>
      </dgm:t>
    </dgm:pt>
    <dgm:pt modelId="{40172A8A-A252-4AAD-BFEA-D43494484A50}" type="parTrans" cxnId="{157AFF92-92AA-4EAB-BF0E-CD6A931021A8}">
      <dgm:prSet/>
      <dgm:spPr/>
      <dgm:t>
        <a:bodyPr/>
        <a:lstStyle/>
        <a:p>
          <a:pPr>
            <a:lnSpc>
              <a:spcPct val="100000"/>
            </a:lnSpc>
            <a:spcAft>
              <a:spcPts val="0"/>
            </a:spcAft>
          </a:pPr>
          <a:endParaRPr lang="en-US"/>
        </a:p>
      </dgm:t>
    </dgm:pt>
    <dgm:pt modelId="{61E7702D-155E-463F-AC4D-EFDA541FED3A}" type="sibTrans" cxnId="{157AFF92-92AA-4EAB-BF0E-CD6A931021A8}">
      <dgm:prSet/>
      <dgm:spPr/>
      <dgm:t>
        <a:bodyPr/>
        <a:lstStyle/>
        <a:p>
          <a:pPr>
            <a:lnSpc>
              <a:spcPct val="100000"/>
            </a:lnSpc>
            <a:spcAft>
              <a:spcPts val="0"/>
            </a:spcAft>
          </a:pPr>
          <a:endParaRPr lang="en-US"/>
        </a:p>
      </dgm:t>
    </dgm:pt>
    <dgm:pt modelId="{DA454D81-A0FE-4679-A20C-7CE74B84B1C1}">
      <dgm:prSet phldrT="[Text]" custT="1"/>
      <dgm:spPr/>
      <dgm:t>
        <a:bodyPr/>
        <a:lstStyle/>
        <a:p>
          <a:pPr>
            <a:lnSpc>
              <a:spcPct val="100000"/>
            </a:lnSpc>
            <a:spcAft>
              <a:spcPts val="0"/>
            </a:spcAft>
          </a:pPr>
          <a:r>
            <a:rPr lang="en-US" sz="2200" dirty="0" smtClean="0"/>
            <a:t>Inefficient Service Delivery</a:t>
          </a:r>
        </a:p>
        <a:p>
          <a:pPr>
            <a:lnSpc>
              <a:spcPct val="100000"/>
            </a:lnSpc>
            <a:spcAft>
              <a:spcPts val="0"/>
            </a:spcAft>
          </a:pPr>
          <a:r>
            <a:rPr lang="en-US" sz="2200" dirty="0" smtClean="0"/>
            <a:t> $130 Billion</a:t>
          </a:r>
          <a:endParaRPr lang="en-US" sz="2200" dirty="0"/>
        </a:p>
      </dgm:t>
    </dgm:pt>
    <dgm:pt modelId="{3447857E-8B66-4EE1-A122-B45498B27600}" type="parTrans" cxnId="{95F4D0D3-2A66-44CE-AEA4-83FACC452318}">
      <dgm:prSet/>
      <dgm:spPr/>
      <dgm:t>
        <a:bodyPr/>
        <a:lstStyle/>
        <a:p>
          <a:pPr>
            <a:lnSpc>
              <a:spcPct val="100000"/>
            </a:lnSpc>
            <a:spcAft>
              <a:spcPts val="0"/>
            </a:spcAft>
          </a:pPr>
          <a:endParaRPr lang="en-US"/>
        </a:p>
      </dgm:t>
    </dgm:pt>
    <dgm:pt modelId="{BE538CF2-D2EA-4D9F-A701-52A0D5B17E8C}" type="sibTrans" cxnId="{95F4D0D3-2A66-44CE-AEA4-83FACC452318}">
      <dgm:prSet/>
      <dgm:spPr/>
      <dgm:t>
        <a:bodyPr/>
        <a:lstStyle/>
        <a:p>
          <a:pPr>
            <a:lnSpc>
              <a:spcPct val="100000"/>
            </a:lnSpc>
            <a:spcAft>
              <a:spcPts val="0"/>
            </a:spcAft>
          </a:pPr>
          <a:endParaRPr lang="en-US"/>
        </a:p>
      </dgm:t>
    </dgm:pt>
    <dgm:pt modelId="{AFA4422C-F7D2-4C5B-A017-CECF6E0ADBB6}">
      <dgm:prSet phldrT="[Text]" custT="1"/>
      <dgm:spPr/>
      <dgm:t>
        <a:bodyPr/>
        <a:lstStyle/>
        <a:p>
          <a:pPr>
            <a:lnSpc>
              <a:spcPct val="100000"/>
            </a:lnSpc>
            <a:spcAft>
              <a:spcPts val="0"/>
            </a:spcAft>
          </a:pPr>
          <a:r>
            <a:rPr lang="en-US" sz="2200" dirty="0" smtClean="0"/>
            <a:t>Missed Prevention </a:t>
          </a:r>
        </a:p>
        <a:p>
          <a:pPr>
            <a:lnSpc>
              <a:spcPct val="100000"/>
            </a:lnSpc>
            <a:spcAft>
              <a:spcPts val="0"/>
            </a:spcAft>
          </a:pPr>
          <a:r>
            <a:rPr lang="en-US" sz="2200" dirty="0" smtClean="0"/>
            <a:t>$55 Billion</a:t>
          </a:r>
          <a:endParaRPr lang="en-US" sz="2200" dirty="0"/>
        </a:p>
      </dgm:t>
    </dgm:pt>
    <dgm:pt modelId="{F986AACC-275F-4FC3-87B8-428868C3C556}" type="parTrans" cxnId="{D90B291B-6C37-4BD8-8C40-9A6A8C1749DD}">
      <dgm:prSet/>
      <dgm:spPr/>
      <dgm:t>
        <a:bodyPr/>
        <a:lstStyle/>
        <a:p>
          <a:pPr>
            <a:lnSpc>
              <a:spcPct val="100000"/>
            </a:lnSpc>
            <a:spcAft>
              <a:spcPts val="0"/>
            </a:spcAft>
          </a:pPr>
          <a:endParaRPr lang="en-US"/>
        </a:p>
      </dgm:t>
    </dgm:pt>
    <dgm:pt modelId="{05CBABB0-3866-4C4E-962C-CCFAEEC621F6}" type="sibTrans" cxnId="{D90B291B-6C37-4BD8-8C40-9A6A8C1749DD}">
      <dgm:prSet/>
      <dgm:spPr/>
      <dgm:t>
        <a:bodyPr/>
        <a:lstStyle/>
        <a:p>
          <a:pPr>
            <a:lnSpc>
              <a:spcPct val="100000"/>
            </a:lnSpc>
            <a:spcAft>
              <a:spcPts val="0"/>
            </a:spcAft>
          </a:pPr>
          <a:endParaRPr lang="en-US"/>
        </a:p>
      </dgm:t>
    </dgm:pt>
    <dgm:pt modelId="{95BE3171-3E0B-4EF0-8BA7-96F397E477B8}" type="pres">
      <dgm:prSet presAssocID="{70346D5F-9D80-4AE0-BC8E-3317576DB042}" presName="Name0" presStyleCnt="0">
        <dgm:presLayoutVars>
          <dgm:chPref val="1"/>
          <dgm:dir/>
          <dgm:animOne val="branch"/>
          <dgm:animLvl val="lvl"/>
          <dgm:resizeHandles/>
        </dgm:presLayoutVars>
      </dgm:prSet>
      <dgm:spPr/>
      <dgm:t>
        <a:bodyPr/>
        <a:lstStyle/>
        <a:p>
          <a:endParaRPr lang="en-US"/>
        </a:p>
      </dgm:t>
    </dgm:pt>
    <dgm:pt modelId="{7E2E40F9-2EF0-43F5-A56C-648422C16C52}" type="pres">
      <dgm:prSet presAssocID="{2DDB14ED-BFBC-4D57-B1E3-D5E6A6D745B6}" presName="vertOne" presStyleCnt="0"/>
      <dgm:spPr/>
    </dgm:pt>
    <dgm:pt modelId="{9A7D0393-957E-4BE2-8469-FF767FEF3125}" type="pres">
      <dgm:prSet presAssocID="{2DDB14ED-BFBC-4D57-B1E3-D5E6A6D745B6}" presName="txOne" presStyleLbl="node0" presStyleIdx="0" presStyleCnt="1">
        <dgm:presLayoutVars>
          <dgm:chPref val="3"/>
        </dgm:presLayoutVars>
      </dgm:prSet>
      <dgm:spPr/>
      <dgm:t>
        <a:bodyPr/>
        <a:lstStyle/>
        <a:p>
          <a:endParaRPr lang="en-US"/>
        </a:p>
      </dgm:t>
    </dgm:pt>
    <dgm:pt modelId="{3EBCED34-DEF7-459D-9780-A9CABD5BFA38}" type="pres">
      <dgm:prSet presAssocID="{2DDB14ED-BFBC-4D57-B1E3-D5E6A6D745B6}" presName="parTransOne" presStyleCnt="0"/>
      <dgm:spPr/>
    </dgm:pt>
    <dgm:pt modelId="{78BF7AF2-AFA0-417A-A752-B79EA7097033}" type="pres">
      <dgm:prSet presAssocID="{2DDB14ED-BFBC-4D57-B1E3-D5E6A6D745B6}" presName="horzOne" presStyleCnt="0"/>
      <dgm:spPr/>
    </dgm:pt>
    <dgm:pt modelId="{08AD40F5-76F6-4626-AAFD-E83182A81BEB}" type="pres">
      <dgm:prSet presAssocID="{07830237-85FD-4909-AC97-9399E976E0DA}" presName="vertTwo" presStyleCnt="0"/>
      <dgm:spPr/>
    </dgm:pt>
    <dgm:pt modelId="{19F5B264-4CC7-4F88-92FB-035F6AE1CB0A}" type="pres">
      <dgm:prSet presAssocID="{07830237-85FD-4909-AC97-9399E976E0DA}" presName="txTwo" presStyleLbl="node2" presStyleIdx="0" presStyleCnt="2">
        <dgm:presLayoutVars>
          <dgm:chPref val="3"/>
        </dgm:presLayoutVars>
      </dgm:prSet>
      <dgm:spPr/>
      <dgm:t>
        <a:bodyPr/>
        <a:lstStyle/>
        <a:p>
          <a:endParaRPr lang="en-US"/>
        </a:p>
      </dgm:t>
    </dgm:pt>
    <dgm:pt modelId="{7E15B2F1-76A5-4E20-A418-EC325D104869}" type="pres">
      <dgm:prSet presAssocID="{07830237-85FD-4909-AC97-9399E976E0DA}" presName="parTransTwo" presStyleCnt="0"/>
      <dgm:spPr/>
    </dgm:pt>
    <dgm:pt modelId="{36B70AD5-E3A3-448D-8C8D-8C68E6735531}" type="pres">
      <dgm:prSet presAssocID="{07830237-85FD-4909-AC97-9399E976E0DA}" presName="horzTwo" presStyleCnt="0"/>
      <dgm:spPr/>
    </dgm:pt>
    <dgm:pt modelId="{EDE527BE-2639-4417-9E86-3E576C084C9D}" type="pres">
      <dgm:prSet presAssocID="{1ECBE0E5-880E-4623-8B49-81AD3E5EBBF3}" presName="vertThree" presStyleCnt="0"/>
      <dgm:spPr/>
    </dgm:pt>
    <dgm:pt modelId="{C041E975-5BF4-401A-AB72-8F1CA9E36122}" type="pres">
      <dgm:prSet presAssocID="{1ECBE0E5-880E-4623-8B49-81AD3E5EBBF3}" presName="txThree" presStyleLbl="node3" presStyleIdx="0" presStyleCnt="3">
        <dgm:presLayoutVars>
          <dgm:chPref val="3"/>
        </dgm:presLayoutVars>
      </dgm:prSet>
      <dgm:spPr/>
      <dgm:t>
        <a:bodyPr/>
        <a:lstStyle/>
        <a:p>
          <a:endParaRPr lang="en-US"/>
        </a:p>
      </dgm:t>
    </dgm:pt>
    <dgm:pt modelId="{A786A894-0CD4-4DA3-8DBC-3B210BAB7D92}" type="pres">
      <dgm:prSet presAssocID="{1ECBE0E5-880E-4623-8B49-81AD3E5EBBF3}" presName="horzThree" presStyleCnt="0"/>
      <dgm:spPr/>
    </dgm:pt>
    <dgm:pt modelId="{2128C926-C1FB-497E-9080-0D84DD715612}" type="pres">
      <dgm:prSet presAssocID="{CF61C78C-8568-4638-9C59-03261B51E870}" presName="sibSpaceThree" presStyleCnt="0"/>
      <dgm:spPr/>
    </dgm:pt>
    <dgm:pt modelId="{20BC5A73-7680-470C-98C4-EA3EA7157AF1}" type="pres">
      <dgm:prSet presAssocID="{33AD9BA9-185C-4887-A555-0DD3D352968D}" presName="vertThree" presStyleCnt="0"/>
      <dgm:spPr/>
    </dgm:pt>
    <dgm:pt modelId="{8DA51DA6-FD3C-4257-8644-3466D67F6726}" type="pres">
      <dgm:prSet presAssocID="{33AD9BA9-185C-4887-A555-0DD3D352968D}" presName="txThree" presStyleLbl="node3" presStyleIdx="1" presStyleCnt="3">
        <dgm:presLayoutVars>
          <dgm:chPref val="3"/>
        </dgm:presLayoutVars>
      </dgm:prSet>
      <dgm:spPr/>
      <dgm:t>
        <a:bodyPr/>
        <a:lstStyle/>
        <a:p>
          <a:endParaRPr lang="en-US"/>
        </a:p>
      </dgm:t>
    </dgm:pt>
    <dgm:pt modelId="{255DEFBA-66F2-44A7-A6AF-7E5A12B47EED}" type="pres">
      <dgm:prSet presAssocID="{33AD9BA9-185C-4887-A555-0DD3D352968D}" presName="horzThree" presStyleCnt="0"/>
      <dgm:spPr/>
    </dgm:pt>
    <dgm:pt modelId="{66CE0C41-539B-4CDD-BEF8-F1A27CABDEA3}" type="pres">
      <dgm:prSet presAssocID="{F99C4B9F-0C49-4573-A4F5-BC80725F9391}" presName="sibSpaceTwo" presStyleCnt="0"/>
      <dgm:spPr/>
    </dgm:pt>
    <dgm:pt modelId="{5DAAC522-DF7E-45E0-96CB-7754C64FDDB2}" type="pres">
      <dgm:prSet presAssocID="{DA454D81-A0FE-4679-A20C-7CE74B84B1C1}" presName="vertTwo" presStyleCnt="0"/>
      <dgm:spPr/>
    </dgm:pt>
    <dgm:pt modelId="{EA45A691-6D6F-46C2-9767-DB3783C1CE97}" type="pres">
      <dgm:prSet presAssocID="{DA454D81-A0FE-4679-A20C-7CE74B84B1C1}" presName="txTwo" presStyleLbl="node2" presStyleIdx="1" presStyleCnt="2">
        <dgm:presLayoutVars>
          <dgm:chPref val="3"/>
        </dgm:presLayoutVars>
      </dgm:prSet>
      <dgm:spPr/>
      <dgm:t>
        <a:bodyPr/>
        <a:lstStyle/>
        <a:p>
          <a:endParaRPr lang="en-US"/>
        </a:p>
      </dgm:t>
    </dgm:pt>
    <dgm:pt modelId="{97F5993B-1FB3-4445-B876-AEAAF1FD645C}" type="pres">
      <dgm:prSet presAssocID="{DA454D81-A0FE-4679-A20C-7CE74B84B1C1}" presName="parTransTwo" presStyleCnt="0"/>
      <dgm:spPr/>
    </dgm:pt>
    <dgm:pt modelId="{0782E672-50A6-4F38-B1AA-2C39066B7188}" type="pres">
      <dgm:prSet presAssocID="{DA454D81-A0FE-4679-A20C-7CE74B84B1C1}" presName="horzTwo" presStyleCnt="0"/>
      <dgm:spPr/>
    </dgm:pt>
    <dgm:pt modelId="{788CDE15-DC74-4755-920F-002D5985DBDA}" type="pres">
      <dgm:prSet presAssocID="{AFA4422C-F7D2-4C5B-A017-CECF6E0ADBB6}" presName="vertThree" presStyleCnt="0"/>
      <dgm:spPr/>
    </dgm:pt>
    <dgm:pt modelId="{A5923D5C-55BF-4C7A-82EF-550D8D9E31AC}" type="pres">
      <dgm:prSet presAssocID="{AFA4422C-F7D2-4C5B-A017-CECF6E0ADBB6}" presName="txThree" presStyleLbl="node3" presStyleIdx="2" presStyleCnt="3">
        <dgm:presLayoutVars>
          <dgm:chPref val="3"/>
        </dgm:presLayoutVars>
      </dgm:prSet>
      <dgm:spPr/>
      <dgm:t>
        <a:bodyPr/>
        <a:lstStyle/>
        <a:p>
          <a:endParaRPr lang="en-US"/>
        </a:p>
      </dgm:t>
    </dgm:pt>
    <dgm:pt modelId="{58FCA0FE-5F4E-4BEB-8F51-1A58F5205956}" type="pres">
      <dgm:prSet presAssocID="{AFA4422C-F7D2-4C5B-A017-CECF6E0ADBB6}" presName="horzThree" presStyleCnt="0"/>
      <dgm:spPr/>
    </dgm:pt>
  </dgm:ptLst>
  <dgm:cxnLst>
    <dgm:cxn modelId="{57FD03A5-E5CC-45DC-8356-DEA7C5BFD32D}" type="presOf" srcId="{AFA4422C-F7D2-4C5B-A017-CECF6E0ADBB6}" destId="{A5923D5C-55BF-4C7A-82EF-550D8D9E31AC}" srcOrd="0" destOrd="0" presId="urn:microsoft.com/office/officeart/2005/8/layout/hierarchy4"/>
    <dgm:cxn modelId="{3CF29140-1D5C-44A8-B432-F4FCC5AC9A5E}" type="presOf" srcId="{2DDB14ED-BFBC-4D57-B1E3-D5E6A6D745B6}" destId="{9A7D0393-957E-4BE2-8469-FF767FEF3125}" srcOrd="0" destOrd="0" presId="urn:microsoft.com/office/officeart/2005/8/layout/hierarchy4"/>
    <dgm:cxn modelId="{9233FA5E-ED76-4D6B-B61C-0AB4E31B7935}" type="presOf" srcId="{33AD9BA9-185C-4887-A555-0DD3D352968D}" destId="{8DA51DA6-FD3C-4257-8644-3466D67F6726}" srcOrd="0" destOrd="0" presId="urn:microsoft.com/office/officeart/2005/8/layout/hierarchy4"/>
    <dgm:cxn modelId="{95F4D0D3-2A66-44CE-AEA4-83FACC452318}" srcId="{2DDB14ED-BFBC-4D57-B1E3-D5E6A6D745B6}" destId="{DA454D81-A0FE-4679-A20C-7CE74B84B1C1}" srcOrd="1" destOrd="0" parTransId="{3447857E-8B66-4EE1-A122-B45498B27600}" sibTransId="{BE538CF2-D2EA-4D9F-A701-52A0D5B17E8C}"/>
    <dgm:cxn modelId="{B53D4264-DF27-45C1-8CC9-026A52469B5F}" srcId="{07830237-85FD-4909-AC97-9399E976E0DA}" destId="{1ECBE0E5-880E-4623-8B49-81AD3E5EBBF3}" srcOrd="0" destOrd="0" parTransId="{08B83177-45A4-4079-8D28-3C6A82FDC930}" sibTransId="{CF61C78C-8568-4638-9C59-03261B51E870}"/>
    <dgm:cxn modelId="{DC0D93A5-1065-4613-A460-D365BFFC155F}" type="presOf" srcId="{70346D5F-9D80-4AE0-BC8E-3317576DB042}" destId="{95BE3171-3E0B-4EF0-8BA7-96F397E477B8}" srcOrd="0" destOrd="0" presId="urn:microsoft.com/office/officeart/2005/8/layout/hierarchy4"/>
    <dgm:cxn modelId="{D90B291B-6C37-4BD8-8C40-9A6A8C1749DD}" srcId="{DA454D81-A0FE-4679-A20C-7CE74B84B1C1}" destId="{AFA4422C-F7D2-4C5B-A017-CECF6E0ADBB6}" srcOrd="0" destOrd="0" parTransId="{F986AACC-275F-4FC3-87B8-428868C3C556}" sibTransId="{05CBABB0-3866-4C4E-962C-CCFAEEC621F6}"/>
    <dgm:cxn modelId="{9EB21FC8-5B6F-43DC-8FBB-DFF2BB74695A}" type="presOf" srcId="{07830237-85FD-4909-AC97-9399E976E0DA}" destId="{19F5B264-4CC7-4F88-92FB-035F6AE1CB0A}" srcOrd="0" destOrd="0" presId="urn:microsoft.com/office/officeart/2005/8/layout/hierarchy4"/>
    <dgm:cxn modelId="{91BB5460-6ECB-4F18-B1B1-23A8C7B0CDC1}" type="presOf" srcId="{DA454D81-A0FE-4679-A20C-7CE74B84B1C1}" destId="{EA45A691-6D6F-46C2-9767-DB3783C1CE97}" srcOrd="0" destOrd="0" presId="urn:microsoft.com/office/officeart/2005/8/layout/hierarchy4"/>
    <dgm:cxn modelId="{93E9044A-4C9E-490C-8FD3-B133A9D8D524}" srcId="{70346D5F-9D80-4AE0-BC8E-3317576DB042}" destId="{2DDB14ED-BFBC-4D57-B1E3-D5E6A6D745B6}" srcOrd="0" destOrd="0" parTransId="{E351F481-5E7E-4DBB-9994-88AB68DD7D85}" sibTransId="{674D2541-D557-4A11-9AA7-FDE99EF12994}"/>
    <dgm:cxn modelId="{65518335-859F-4367-84F1-0B3198DAF138}" srcId="{2DDB14ED-BFBC-4D57-B1E3-D5E6A6D745B6}" destId="{07830237-85FD-4909-AC97-9399E976E0DA}" srcOrd="0" destOrd="0" parTransId="{662B4262-1362-4DE1-B9EB-A5E4EF99C671}" sibTransId="{F99C4B9F-0C49-4573-A4F5-BC80725F9391}"/>
    <dgm:cxn modelId="{823D09FB-6872-407E-8A99-247F073D3E81}" type="presOf" srcId="{1ECBE0E5-880E-4623-8B49-81AD3E5EBBF3}" destId="{C041E975-5BF4-401A-AB72-8F1CA9E36122}" srcOrd="0" destOrd="0" presId="urn:microsoft.com/office/officeart/2005/8/layout/hierarchy4"/>
    <dgm:cxn modelId="{157AFF92-92AA-4EAB-BF0E-CD6A931021A8}" srcId="{07830237-85FD-4909-AC97-9399E976E0DA}" destId="{33AD9BA9-185C-4887-A555-0DD3D352968D}" srcOrd="1" destOrd="0" parTransId="{40172A8A-A252-4AAD-BFEA-D43494484A50}" sibTransId="{61E7702D-155E-463F-AC4D-EFDA541FED3A}"/>
    <dgm:cxn modelId="{661804A0-E5A1-4834-8DC4-DEF5569BA6E2}" type="presParOf" srcId="{95BE3171-3E0B-4EF0-8BA7-96F397E477B8}" destId="{7E2E40F9-2EF0-43F5-A56C-648422C16C52}" srcOrd="0" destOrd="0" presId="urn:microsoft.com/office/officeart/2005/8/layout/hierarchy4"/>
    <dgm:cxn modelId="{4B2BD5D3-D33E-4469-9EA3-0D952B3971DC}" type="presParOf" srcId="{7E2E40F9-2EF0-43F5-A56C-648422C16C52}" destId="{9A7D0393-957E-4BE2-8469-FF767FEF3125}" srcOrd="0" destOrd="0" presId="urn:microsoft.com/office/officeart/2005/8/layout/hierarchy4"/>
    <dgm:cxn modelId="{60D310CC-CA9E-4F10-9D78-B286B16DCF4A}" type="presParOf" srcId="{7E2E40F9-2EF0-43F5-A56C-648422C16C52}" destId="{3EBCED34-DEF7-459D-9780-A9CABD5BFA38}" srcOrd="1" destOrd="0" presId="urn:microsoft.com/office/officeart/2005/8/layout/hierarchy4"/>
    <dgm:cxn modelId="{4ECD4D5A-B685-4628-B7B2-964237677E5F}" type="presParOf" srcId="{7E2E40F9-2EF0-43F5-A56C-648422C16C52}" destId="{78BF7AF2-AFA0-417A-A752-B79EA7097033}" srcOrd="2" destOrd="0" presId="urn:microsoft.com/office/officeart/2005/8/layout/hierarchy4"/>
    <dgm:cxn modelId="{69E62014-83E7-448B-9CBE-BB783FB1EFA0}" type="presParOf" srcId="{78BF7AF2-AFA0-417A-A752-B79EA7097033}" destId="{08AD40F5-76F6-4626-AAFD-E83182A81BEB}" srcOrd="0" destOrd="0" presId="urn:microsoft.com/office/officeart/2005/8/layout/hierarchy4"/>
    <dgm:cxn modelId="{72CEB1EF-7181-43C9-8923-41C21025EA9D}" type="presParOf" srcId="{08AD40F5-76F6-4626-AAFD-E83182A81BEB}" destId="{19F5B264-4CC7-4F88-92FB-035F6AE1CB0A}" srcOrd="0" destOrd="0" presId="urn:microsoft.com/office/officeart/2005/8/layout/hierarchy4"/>
    <dgm:cxn modelId="{FEA672B4-2D24-4E80-84DF-4C3FD28D4AF0}" type="presParOf" srcId="{08AD40F5-76F6-4626-AAFD-E83182A81BEB}" destId="{7E15B2F1-76A5-4E20-A418-EC325D104869}" srcOrd="1" destOrd="0" presId="urn:microsoft.com/office/officeart/2005/8/layout/hierarchy4"/>
    <dgm:cxn modelId="{1B6722D6-CB9C-4D67-B468-A6C10B4556C3}" type="presParOf" srcId="{08AD40F5-76F6-4626-AAFD-E83182A81BEB}" destId="{36B70AD5-E3A3-448D-8C8D-8C68E6735531}" srcOrd="2" destOrd="0" presId="urn:microsoft.com/office/officeart/2005/8/layout/hierarchy4"/>
    <dgm:cxn modelId="{1882987D-BE90-470F-85D3-745E50E97D6B}" type="presParOf" srcId="{36B70AD5-E3A3-448D-8C8D-8C68E6735531}" destId="{EDE527BE-2639-4417-9E86-3E576C084C9D}" srcOrd="0" destOrd="0" presId="urn:microsoft.com/office/officeart/2005/8/layout/hierarchy4"/>
    <dgm:cxn modelId="{6FBFEA28-445A-499A-98EB-5B70ECDD092B}" type="presParOf" srcId="{EDE527BE-2639-4417-9E86-3E576C084C9D}" destId="{C041E975-5BF4-401A-AB72-8F1CA9E36122}" srcOrd="0" destOrd="0" presId="urn:microsoft.com/office/officeart/2005/8/layout/hierarchy4"/>
    <dgm:cxn modelId="{76975C2C-0752-4DEA-9D77-C74D8739D82E}" type="presParOf" srcId="{EDE527BE-2639-4417-9E86-3E576C084C9D}" destId="{A786A894-0CD4-4DA3-8DBC-3B210BAB7D92}" srcOrd="1" destOrd="0" presId="urn:microsoft.com/office/officeart/2005/8/layout/hierarchy4"/>
    <dgm:cxn modelId="{F3B4C0AA-82E7-4610-AC78-AA0C115781B5}" type="presParOf" srcId="{36B70AD5-E3A3-448D-8C8D-8C68E6735531}" destId="{2128C926-C1FB-497E-9080-0D84DD715612}" srcOrd="1" destOrd="0" presId="urn:microsoft.com/office/officeart/2005/8/layout/hierarchy4"/>
    <dgm:cxn modelId="{90AAD630-B909-4C1F-BAB9-8FB7B12DB0DF}" type="presParOf" srcId="{36B70AD5-E3A3-448D-8C8D-8C68E6735531}" destId="{20BC5A73-7680-470C-98C4-EA3EA7157AF1}" srcOrd="2" destOrd="0" presId="urn:microsoft.com/office/officeart/2005/8/layout/hierarchy4"/>
    <dgm:cxn modelId="{D66AC5CD-5D93-4778-8048-7E6D8360EA80}" type="presParOf" srcId="{20BC5A73-7680-470C-98C4-EA3EA7157AF1}" destId="{8DA51DA6-FD3C-4257-8644-3466D67F6726}" srcOrd="0" destOrd="0" presId="urn:microsoft.com/office/officeart/2005/8/layout/hierarchy4"/>
    <dgm:cxn modelId="{63136F67-9D49-4E19-AA03-B33C7C30A737}" type="presParOf" srcId="{20BC5A73-7680-470C-98C4-EA3EA7157AF1}" destId="{255DEFBA-66F2-44A7-A6AF-7E5A12B47EED}" srcOrd="1" destOrd="0" presId="urn:microsoft.com/office/officeart/2005/8/layout/hierarchy4"/>
    <dgm:cxn modelId="{3CE47A31-7559-4D0D-9DC5-EE11E4C008BD}" type="presParOf" srcId="{78BF7AF2-AFA0-417A-A752-B79EA7097033}" destId="{66CE0C41-539B-4CDD-BEF8-F1A27CABDEA3}" srcOrd="1" destOrd="0" presId="urn:microsoft.com/office/officeart/2005/8/layout/hierarchy4"/>
    <dgm:cxn modelId="{279B3FF2-6CF0-49B2-B12E-8ED6B6DF842C}" type="presParOf" srcId="{78BF7AF2-AFA0-417A-A752-B79EA7097033}" destId="{5DAAC522-DF7E-45E0-96CB-7754C64FDDB2}" srcOrd="2" destOrd="0" presId="urn:microsoft.com/office/officeart/2005/8/layout/hierarchy4"/>
    <dgm:cxn modelId="{C15EE969-3849-44D5-BA33-E9565E166FA5}" type="presParOf" srcId="{5DAAC522-DF7E-45E0-96CB-7754C64FDDB2}" destId="{EA45A691-6D6F-46C2-9767-DB3783C1CE97}" srcOrd="0" destOrd="0" presId="urn:microsoft.com/office/officeart/2005/8/layout/hierarchy4"/>
    <dgm:cxn modelId="{C2E8C714-0983-4C7D-A9D9-057B3AE8B3ED}" type="presParOf" srcId="{5DAAC522-DF7E-45E0-96CB-7754C64FDDB2}" destId="{97F5993B-1FB3-4445-B876-AEAAF1FD645C}" srcOrd="1" destOrd="0" presId="urn:microsoft.com/office/officeart/2005/8/layout/hierarchy4"/>
    <dgm:cxn modelId="{C371E64C-4BEB-4BD8-83C3-5D66FE6646CD}" type="presParOf" srcId="{5DAAC522-DF7E-45E0-96CB-7754C64FDDB2}" destId="{0782E672-50A6-4F38-B1AA-2C39066B7188}" srcOrd="2" destOrd="0" presId="urn:microsoft.com/office/officeart/2005/8/layout/hierarchy4"/>
    <dgm:cxn modelId="{E25DD67A-6B8A-42A5-A50B-CD0A47E44DBB}" type="presParOf" srcId="{0782E672-50A6-4F38-B1AA-2C39066B7188}" destId="{788CDE15-DC74-4755-920F-002D5985DBDA}" srcOrd="0" destOrd="0" presId="urn:microsoft.com/office/officeart/2005/8/layout/hierarchy4"/>
    <dgm:cxn modelId="{DA1F5EAD-0329-4F62-AB63-DA027E9A3505}" type="presParOf" srcId="{788CDE15-DC74-4755-920F-002D5985DBDA}" destId="{A5923D5C-55BF-4C7A-82EF-550D8D9E31AC}" srcOrd="0" destOrd="0" presId="urn:microsoft.com/office/officeart/2005/8/layout/hierarchy4"/>
    <dgm:cxn modelId="{E7B75460-F1D1-4D0C-842F-0DC615E4C733}" type="presParOf" srcId="{788CDE15-DC74-4755-920F-002D5985DBDA}" destId="{58FCA0FE-5F4E-4BEB-8F51-1A58F520595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D0393-957E-4BE2-8469-FF767FEF3125}">
      <dsp:nvSpPr>
        <dsp:cNvPr id="0" name=""/>
        <dsp:cNvSpPr/>
      </dsp:nvSpPr>
      <dsp:spPr>
        <a:xfrm>
          <a:off x="802" y="1598"/>
          <a:ext cx="6994617" cy="995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n-US" sz="2400" b="1" kern="1200" dirty="0" smtClean="0"/>
            <a:t>Unnecessary Services </a:t>
          </a:r>
        </a:p>
        <a:p>
          <a:pPr lvl="0" algn="ctr" defTabSz="1066800">
            <a:lnSpc>
              <a:spcPct val="100000"/>
            </a:lnSpc>
            <a:spcBef>
              <a:spcPct val="0"/>
            </a:spcBef>
            <a:spcAft>
              <a:spcPts val="0"/>
            </a:spcAft>
          </a:pPr>
          <a:r>
            <a:rPr lang="en-US" sz="2400" b="1" kern="1200" dirty="0" smtClean="0"/>
            <a:t>$210 Billion </a:t>
          </a:r>
          <a:endParaRPr lang="en-US" sz="2400" b="1" kern="1200" dirty="0"/>
        </a:p>
      </dsp:txBody>
      <dsp:txXfrm>
        <a:off x="29969" y="30765"/>
        <a:ext cx="6936283" cy="937509"/>
      </dsp:txXfrm>
    </dsp:sp>
    <dsp:sp modelId="{19F5B264-4CC7-4F88-92FB-035F6AE1CB0A}">
      <dsp:nvSpPr>
        <dsp:cNvPr id="0" name=""/>
        <dsp:cNvSpPr/>
      </dsp:nvSpPr>
      <dsp:spPr>
        <a:xfrm>
          <a:off x="802" y="1118153"/>
          <a:ext cx="4569100" cy="995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n-US" sz="2400" kern="1200" dirty="0" smtClean="0"/>
            <a:t>Excessive Administration Costs</a:t>
          </a:r>
        </a:p>
        <a:p>
          <a:pPr lvl="0" algn="ctr" defTabSz="1066800">
            <a:lnSpc>
              <a:spcPct val="100000"/>
            </a:lnSpc>
            <a:spcBef>
              <a:spcPct val="0"/>
            </a:spcBef>
            <a:spcAft>
              <a:spcPts val="0"/>
            </a:spcAft>
          </a:pPr>
          <a:r>
            <a:rPr lang="en-US" sz="2400" kern="1200" dirty="0" smtClean="0"/>
            <a:t>$190 Billion</a:t>
          </a:r>
          <a:endParaRPr lang="en-US" sz="2400" kern="1200" dirty="0"/>
        </a:p>
      </dsp:txBody>
      <dsp:txXfrm>
        <a:off x="29969" y="1147320"/>
        <a:ext cx="4510766" cy="937509"/>
      </dsp:txXfrm>
    </dsp:sp>
    <dsp:sp modelId="{C041E975-5BF4-401A-AB72-8F1CA9E36122}">
      <dsp:nvSpPr>
        <dsp:cNvPr id="0" name=""/>
        <dsp:cNvSpPr/>
      </dsp:nvSpPr>
      <dsp:spPr>
        <a:xfrm>
          <a:off x="802" y="2234708"/>
          <a:ext cx="2237561" cy="995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ts val="0"/>
            </a:spcAft>
          </a:pPr>
          <a:r>
            <a:rPr lang="en-US" sz="2200" kern="1200" dirty="0" smtClean="0"/>
            <a:t>Prices That Are Too High</a:t>
          </a:r>
        </a:p>
        <a:p>
          <a:pPr lvl="0" algn="ctr" defTabSz="977900">
            <a:lnSpc>
              <a:spcPct val="100000"/>
            </a:lnSpc>
            <a:spcBef>
              <a:spcPct val="0"/>
            </a:spcBef>
            <a:spcAft>
              <a:spcPts val="0"/>
            </a:spcAft>
          </a:pPr>
          <a:r>
            <a:rPr lang="en-US" sz="2200" kern="1200" dirty="0" smtClean="0"/>
            <a:t>$105 Billion</a:t>
          </a:r>
          <a:endParaRPr lang="en-US" sz="2200" kern="1200" dirty="0"/>
        </a:p>
      </dsp:txBody>
      <dsp:txXfrm>
        <a:off x="29969" y="2263875"/>
        <a:ext cx="2179227" cy="937509"/>
      </dsp:txXfrm>
    </dsp:sp>
    <dsp:sp modelId="{8DA51DA6-FD3C-4257-8644-3466D67F6726}">
      <dsp:nvSpPr>
        <dsp:cNvPr id="0" name=""/>
        <dsp:cNvSpPr/>
      </dsp:nvSpPr>
      <dsp:spPr>
        <a:xfrm>
          <a:off x="2332341" y="2234708"/>
          <a:ext cx="2237561" cy="995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ts val="0"/>
            </a:spcAft>
          </a:pPr>
          <a:r>
            <a:rPr lang="en-US" sz="2200" kern="1200" dirty="0" smtClean="0"/>
            <a:t>Fraud</a:t>
          </a:r>
        </a:p>
        <a:p>
          <a:pPr lvl="0" algn="ctr" defTabSz="977900">
            <a:lnSpc>
              <a:spcPct val="100000"/>
            </a:lnSpc>
            <a:spcBef>
              <a:spcPct val="0"/>
            </a:spcBef>
            <a:spcAft>
              <a:spcPts val="0"/>
            </a:spcAft>
          </a:pPr>
          <a:r>
            <a:rPr lang="en-US" sz="2200" kern="1200" dirty="0" smtClean="0"/>
            <a:t>$75 Billion</a:t>
          </a:r>
          <a:endParaRPr lang="en-US" sz="2200" kern="1200" dirty="0"/>
        </a:p>
      </dsp:txBody>
      <dsp:txXfrm>
        <a:off x="2361508" y="2263875"/>
        <a:ext cx="2179227" cy="937509"/>
      </dsp:txXfrm>
    </dsp:sp>
    <dsp:sp modelId="{EA45A691-6D6F-46C2-9767-DB3783C1CE97}">
      <dsp:nvSpPr>
        <dsp:cNvPr id="0" name=""/>
        <dsp:cNvSpPr/>
      </dsp:nvSpPr>
      <dsp:spPr>
        <a:xfrm>
          <a:off x="4757858" y="1118153"/>
          <a:ext cx="2237561" cy="995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ts val="0"/>
            </a:spcAft>
          </a:pPr>
          <a:r>
            <a:rPr lang="en-US" sz="2200" kern="1200" dirty="0" smtClean="0"/>
            <a:t>Inefficient Service Delivery</a:t>
          </a:r>
        </a:p>
        <a:p>
          <a:pPr lvl="0" algn="ctr" defTabSz="977900">
            <a:lnSpc>
              <a:spcPct val="100000"/>
            </a:lnSpc>
            <a:spcBef>
              <a:spcPct val="0"/>
            </a:spcBef>
            <a:spcAft>
              <a:spcPts val="0"/>
            </a:spcAft>
          </a:pPr>
          <a:r>
            <a:rPr lang="en-US" sz="2200" kern="1200" dirty="0" smtClean="0"/>
            <a:t> $130 Billion</a:t>
          </a:r>
          <a:endParaRPr lang="en-US" sz="2200" kern="1200" dirty="0"/>
        </a:p>
      </dsp:txBody>
      <dsp:txXfrm>
        <a:off x="4787025" y="1147320"/>
        <a:ext cx="2179227" cy="937509"/>
      </dsp:txXfrm>
    </dsp:sp>
    <dsp:sp modelId="{A5923D5C-55BF-4C7A-82EF-550D8D9E31AC}">
      <dsp:nvSpPr>
        <dsp:cNvPr id="0" name=""/>
        <dsp:cNvSpPr/>
      </dsp:nvSpPr>
      <dsp:spPr>
        <a:xfrm>
          <a:off x="4757858" y="2234708"/>
          <a:ext cx="2237561" cy="9958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ts val="0"/>
            </a:spcAft>
          </a:pPr>
          <a:r>
            <a:rPr lang="en-US" sz="2200" kern="1200" dirty="0" smtClean="0"/>
            <a:t>Missed Prevention </a:t>
          </a:r>
        </a:p>
        <a:p>
          <a:pPr lvl="0" algn="ctr" defTabSz="977900">
            <a:lnSpc>
              <a:spcPct val="100000"/>
            </a:lnSpc>
            <a:spcBef>
              <a:spcPct val="0"/>
            </a:spcBef>
            <a:spcAft>
              <a:spcPts val="0"/>
            </a:spcAft>
          </a:pPr>
          <a:r>
            <a:rPr lang="en-US" sz="2200" kern="1200" dirty="0" smtClean="0"/>
            <a:t>$55 Billion</a:t>
          </a:r>
          <a:endParaRPr lang="en-US" sz="2200" kern="1200" dirty="0"/>
        </a:p>
      </dsp:txBody>
      <dsp:txXfrm>
        <a:off x="4787025" y="2263875"/>
        <a:ext cx="2179227" cy="9375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E960D049-820A-9748-A424-BE3F889ED5B1}" type="datetimeFigureOut">
              <a:rPr lang="en-US" smtClean="0"/>
              <a:pPr/>
              <a:t>12/17/2015</a:t>
            </a:fld>
            <a:endParaRPr lang="en-US"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D42023E-308F-DD48-8677-6DF7AD24296A}" type="slidenum">
              <a:rPr lang="en-US" smtClean="0"/>
              <a:pPr/>
              <a:t>‹#›</a:t>
            </a:fld>
            <a:endParaRPr lang="en-US" dirty="0"/>
          </a:p>
        </p:txBody>
      </p:sp>
    </p:spTree>
    <p:extLst>
      <p:ext uri="{BB962C8B-B14F-4D97-AF65-F5344CB8AC3E}">
        <p14:creationId xmlns:p14="http://schemas.microsoft.com/office/powerpoint/2010/main" val="36928422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1</a:t>
            </a:fld>
            <a:endParaRPr lang="en-US" dirty="0"/>
          </a:p>
        </p:txBody>
      </p:sp>
    </p:spTree>
    <p:extLst>
      <p:ext uri="{BB962C8B-B14F-4D97-AF65-F5344CB8AC3E}">
        <p14:creationId xmlns:p14="http://schemas.microsoft.com/office/powerpoint/2010/main" val="4252165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a:t>
            </a:r>
            <a:r>
              <a:rPr lang="en-US" baseline="0" dirty="0" smtClean="0"/>
              <a:t> here means what is being billed (charges), will not go into detail re: patient’s expenses based on insurance coverage, etc.</a:t>
            </a:r>
          </a:p>
          <a:p>
            <a:endParaRPr lang="en-US" baseline="0"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11</a:t>
            </a:fld>
            <a:endParaRPr lang="en-US" dirty="0"/>
          </a:p>
        </p:txBody>
      </p:sp>
    </p:spTree>
    <p:extLst>
      <p:ext uri="{BB962C8B-B14F-4D97-AF65-F5344CB8AC3E}">
        <p14:creationId xmlns:p14="http://schemas.microsoft.com/office/powerpoint/2010/main" val="4144033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12</a:t>
            </a:fld>
            <a:endParaRPr lang="en-US" dirty="0"/>
          </a:p>
        </p:txBody>
      </p:sp>
    </p:spTree>
    <p:extLst>
      <p:ext uri="{BB962C8B-B14F-4D97-AF65-F5344CB8AC3E}">
        <p14:creationId xmlns:p14="http://schemas.microsoft.com/office/powerpoint/2010/main" val="179372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endParaRPr lang="en-US"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14</a:t>
            </a:fld>
            <a:endParaRPr lang="en-US" dirty="0"/>
          </a:p>
        </p:txBody>
      </p:sp>
    </p:spTree>
    <p:extLst>
      <p:ext uri="{BB962C8B-B14F-4D97-AF65-F5344CB8AC3E}">
        <p14:creationId xmlns:p14="http://schemas.microsoft.com/office/powerpoint/2010/main" val="4271374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Briefly introduce the Choosing Wisely campaign:  An initiative of the ABIM. Goal is to promote dialogue between pts and doctors regarding care that is </a:t>
            </a:r>
          </a:p>
          <a:p>
            <a:pPr marL="231115" indent="-231115">
              <a:buAutoNum type="arabicParenR"/>
            </a:pPr>
            <a:r>
              <a:rPr lang="en-US" baseline="0" dirty="0" smtClean="0"/>
              <a:t>Evidence-based 2) Necessary 3) Non-redundant 4) Not harmful.  For each subspecialty society,  lists of 5 things to question were created.</a:t>
            </a:r>
          </a:p>
        </p:txBody>
      </p:sp>
      <p:sp>
        <p:nvSpPr>
          <p:cNvPr id="4" name="Slide Number Placeholder 3"/>
          <p:cNvSpPr>
            <a:spLocks noGrp="1"/>
          </p:cNvSpPr>
          <p:nvPr>
            <p:ph type="sldNum" sz="quarter" idx="10"/>
          </p:nvPr>
        </p:nvSpPr>
        <p:spPr/>
        <p:txBody>
          <a:bodyPr/>
          <a:lstStyle/>
          <a:p>
            <a:fld id="{8CB105E2-5AC4-E749-9FFB-534787F3DE78}" type="slidenum">
              <a:rPr lang="en-US" smtClean="0"/>
              <a:pPr/>
              <a:t>15</a:t>
            </a:fld>
            <a:endParaRPr lang="en-US" dirty="0"/>
          </a:p>
        </p:txBody>
      </p:sp>
    </p:spTree>
    <p:extLst>
      <p:ext uri="{BB962C8B-B14F-4D97-AF65-F5344CB8AC3E}">
        <p14:creationId xmlns:p14="http://schemas.microsoft.com/office/powerpoint/2010/main" val="750485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16</a:t>
            </a:fld>
            <a:endParaRPr lang="en-US" dirty="0"/>
          </a:p>
        </p:txBody>
      </p:sp>
    </p:spTree>
    <p:extLst>
      <p:ext uri="{BB962C8B-B14F-4D97-AF65-F5344CB8AC3E}">
        <p14:creationId xmlns:p14="http://schemas.microsoft.com/office/powerpoint/2010/main" val="750485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18</a:t>
            </a:fld>
            <a:endParaRPr lang="en-US" dirty="0"/>
          </a:p>
        </p:txBody>
      </p:sp>
    </p:spTree>
    <p:extLst>
      <p:ext uri="{BB962C8B-B14F-4D97-AF65-F5344CB8AC3E}">
        <p14:creationId xmlns:p14="http://schemas.microsoft.com/office/powerpoint/2010/main" val="3319420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Source: http://www.sanger.ac.uk/about/press/2011/110825.html</a:t>
            </a:r>
          </a:p>
          <a:p>
            <a:endParaRPr lang="en-US" dirty="0" smtClean="0"/>
          </a:p>
          <a:p>
            <a:r>
              <a:rPr lang="en-US" dirty="0" smtClean="0"/>
              <a:t>How good is the x-ray? (from https://acsearch.acr.org/docs/3082587/Narrative/)</a:t>
            </a:r>
          </a:p>
          <a:p>
            <a:r>
              <a:rPr lang="en-US" dirty="0" smtClean="0"/>
              <a:t>The initial imaging study for acute hip pain in low-energy trauma is the radiograph. However, radiographs have been shown to have limited sensitivity [9-14]. In one series, magnetic resonance imaging (MRI) revealed fractures in 37% of patients who had negative radiographs for proximal femur fracture [15]. A more recent study demonstrated false-negative and -positive radiographic findings, which led the authors to conclude their study demonstrated “poor sensitivity and specificity of radiography of the proximal femur and pelvis in emergency department evaluation of patients with pain or suspected trauma around these structures [16].” In a recently published 10-year retrospective study, MRI showed fractures in 83 of 98 patients with negative radiographs [17]. Ultimately, radiographs alone cannot exclude fracture in older patients. There is no current data on the sensitivity and specificity of radiography in the younger patient population; therefore, clinicians are suggested to proceed with caution. </a:t>
            </a:r>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20</a:t>
            </a:fld>
            <a:endParaRPr lang="en-US" dirty="0"/>
          </a:p>
        </p:txBody>
      </p:sp>
    </p:spTree>
    <p:extLst>
      <p:ext uri="{BB962C8B-B14F-4D97-AF65-F5344CB8AC3E}">
        <p14:creationId xmlns:p14="http://schemas.microsoft.com/office/powerpoint/2010/main" val="242574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22</a:t>
            </a:fld>
            <a:endParaRPr lang="en-US" dirty="0"/>
          </a:p>
        </p:txBody>
      </p:sp>
    </p:spTree>
    <p:extLst>
      <p:ext uri="{BB962C8B-B14F-4D97-AF65-F5344CB8AC3E}">
        <p14:creationId xmlns:p14="http://schemas.microsoft.com/office/powerpoint/2010/main" val="1587694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more recent, larger study, 129 patients (whose average age was 65) received both CT and MRI for pelvic and proximal femoral insufficiency fractures. MRI demonstrated 99% sensitivity, when compared to 69% for CT, in detecting all pelvic and proximal femoral fractures when using a clinical reference standard augmented by follow- up imaging. With respect to proximal femoral fractures specifically, only 70% were detected by CT and 90% by MRI [22]. Interestingly, radiographs visualized only 15% of fractures diagnosed on MRI and 21% on CT. A similar study to the Cabarrus et al study evaluated CT and MRI head to head in detecting pelvic fractures in patients whose average age was 74 years. The study demonstrated fracture detection rates of 96% for MRI and 77% for CT when compared to a clinical reference standard [43]. </a:t>
            </a:r>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23</a:t>
            </a:fld>
            <a:endParaRPr lang="en-US" dirty="0"/>
          </a:p>
        </p:txBody>
      </p:sp>
    </p:spTree>
    <p:extLst>
      <p:ext uri="{BB962C8B-B14F-4D97-AF65-F5344CB8AC3E}">
        <p14:creationId xmlns:p14="http://schemas.microsoft.com/office/powerpoint/2010/main" val="3575311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Actual charges </a:t>
            </a:r>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24</a:t>
            </a:fld>
            <a:endParaRPr lang="en-US" dirty="0"/>
          </a:p>
        </p:txBody>
      </p:sp>
    </p:spTree>
    <p:extLst>
      <p:ext uri="{BB962C8B-B14F-4D97-AF65-F5344CB8AC3E}">
        <p14:creationId xmlns:p14="http://schemas.microsoft.com/office/powerpoint/2010/main" val="357531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endParaRPr lang="en-US" dirty="0">
              <a:ea typeface="ＭＳ Ｐゴシック" pitchFamily="-83" charset="-128"/>
              <a:cs typeface="MS PGothic" pitchFamily="34" charset="-128"/>
            </a:endParaRPr>
          </a:p>
        </p:txBody>
      </p:sp>
      <p:sp>
        <p:nvSpPr>
          <p:cNvPr id="4" name="Slide Number Placeholder 3"/>
          <p:cNvSpPr>
            <a:spLocks noGrp="1"/>
          </p:cNvSpPr>
          <p:nvPr>
            <p:ph type="sldNum" sz="quarter" idx="10"/>
          </p:nvPr>
        </p:nvSpPr>
        <p:spPr/>
        <p:txBody>
          <a:bodyPr/>
          <a:lstStyle/>
          <a:p>
            <a:fld id="{8CB105E2-5AC4-E749-9FFB-534787F3DE78}" type="slidenum">
              <a:rPr lang="en-US" smtClean="0"/>
              <a:pPr/>
              <a:t>2</a:t>
            </a:fld>
            <a:endParaRPr lang="en-US" dirty="0"/>
          </a:p>
        </p:txBody>
      </p:sp>
    </p:spTree>
    <p:extLst>
      <p:ext uri="{BB962C8B-B14F-4D97-AF65-F5344CB8AC3E}">
        <p14:creationId xmlns:p14="http://schemas.microsoft.com/office/powerpoint/2010/main" val="1658086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dirty="0" smtClean="0"/>
              <a:t>At this time,</a:t>
            </a:r>
            <a:r>
              <a:rPr lang="en-US" baseline="0" dirty="0" smtClean="0"/>
              <a:t> have the residents use the worksheet table provided for common tests ordered in the evaluation of syncope and work in small groups to think through benefits, harms, and costs (both direct and indirect) of each</a:t>
            </a:r>
            <a:endParaRPr lang="en-US"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27</a:t>
            </a:fld>
            <a:endParaRPr lang="en-US" dirty="0"/>
          </a:p>
        </p:txBody>
      </p:sp>
    </p:spTree>
    <p:extLst>
      <p:ext uri="{BB962C8B-B14F-4D97-AF65-F5344CB8AC3E}">
        <p14:creationId xmlns:p14="http://schemas.microsoft.com/office/powerpoint/2010/main" val="1913412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28</a:t>
            </a:fld>
            <a:endParaRPr lang="en-US" dirty="0"/>
          </a:p>
        </p:txBody>
      </p:sp>
    </p:spTree>
    <p:extLst>
      <p:ext uri="{BB962C8B-B14F-4D97-AF65-F5344CB8AC3E}">
        <p14:creationId xmlns:p14="http://schemas.microsoft.com/office/powerpoint/2010/main" val="2347798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CA Chargemaster: http://www.oshpd.ca.gov/chargemaster/</a:t>
            </a:r>
          </a:p>
        </p:txBody>
      </p:sp>
      <p:sp>
        <p:nvSpPr>
          <p:cNvPr id="4" name="Slide Number Placeholder 3"/>
          <p:cNvSpPr>
            <a:spLocks noGrp="1"/>
          </p:cNvSpPr>
          <p:nvPr>
            <p:ph type="sldNum" sz="quarter" idx="10"/>
          </p:nvPr>
        </p:nvSpPr>
        <p:spPr/>
        <p:txBody>
          <a:bodyPr/>
          <a:lstStyle/>
          <a:p>
            <a:fld id="{9D42023E-308F-DD48-8677-6DF7AD24296A}" type="slidenum">
              <a:rPr lang="en-US" smtClean="0"/>
              <a:pPr/>
              <a:t>29</a:t>
            </a:fld>
            <a:endParaRPr lang="en-US" dirty="0"/>
          </a:p>
        </p:txBody>
      </p:sp>
    </p:spTree>
    <p:extLst>
      <p:ext uri="{BB962C8B-B14F-4D97-AF65-F5344CB8AC3E}">
        <p14:creationId xmlns:p14="http://schemas.microsoft.com/office/powerpoint/2010/main" val="3361357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discuss some</a:t>
            </a:r>
            <a:r>
              <a:rPr lang="en-US" baseline="0" dirty="0" smtClean="0"/>
              <a:t> of the other harms they identified in their table</a:t>
            </a:r>
          </a:p>
          <a:p>
            <a:endParaRPr lang="en-US" baseline="0"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30</a:t>
            </a:fld>
            <a:endParaRPr lang="en-US" dirty="0"/>
          </a:p>
        </p:txBody>
      </p:sp>
    </p:spTree>
    <p:extLst>
      <p:ext uri="{BB962C8B-B14F-4D97-AF65-F5344CB8AC3E}">
        <p14:creationId xmlns:p14="http://schemas.microsoft.com/office/powerpoint/2010/main" val="3908954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Make sure to highlight the value of a detailed history and physical exam.</a:t>
            </a:r>
          </a:p>
        </p:txBody>
      </p:sp>
      <p:sp>
        <p:nvSpPr>
          <p:cNvPr id="4" name="Slide Number Placeholder 3"/>
          <p:cNvSpPr>
            <a:spLocks noGrp="1"/>
          </p:cNvSpPr>
          <p:nvPr>
            <p:ph type="sldNum" sz="quarter" idx="10"/>
          </p:nvPr>
        </p:nvSpPr>
        <p:spPr/>
        <p:txBody>
          <a:bodyPr/>
          <a:lstStyle/>
          <a:p>
            <a:fld id="{8CB105E2-5AC4-E749-9FFB-534787F3DE78}" type="slidenum">
              <a:rPr lang="en-US" smtClean="0"/>
              <a:pPr/>
              <a:t>31</a:t>
            </a:fld>
            <a:endParaRPr lang="en-US" dirty="0"/>
          </a:p>
        </p:txBody>
      </p:sp>
    </p:spTree>
    <p:extLst>
      <p:ext uri="{BB962C8B-B14F-4D97-AF65-F5344CB8AC3E}">
        <p14:creationId xmlns:p14="http://schemas.microsoft.com/office/powerpoint/2010/main" val="4119109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35</a:t>
            </a:fld>
            <a:endParaRPr lang="en-US" dirty="0"/>
          </a:p>
        </p:txBody>
      </p:sp>
    </p:spTree>
    <p:extLst>
      <p:ext uri="{BB962C8B-B14F-4D97-AF65-F5344CB8AC3E}">
        <p14:creationId xmlns:p14="http://schemas.microsoft.com/office/powerpoint/2010/main" val="4249206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36</a:t>
            </a:fld>
            <a:endParaRPr lang="en-US" dirty="0"/>
          </a:p>
        </p:txBody>
      </p:sp>
    </p:spTree>
    <p:extLst>
      <p:ext uri="{BB962C8B-B14F-4D97-AF65-F5344CB8AC3E}">
        <p14:creationId xmlns:p14="http://schemas.microsoft.com/office/powerpoint/2010/main" val="3492896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endParaRPr lang="en-US"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37</a:t>
            </a:fld>
            <a:endParaRPr lang="en-US" dirty="0"/>
          </a:p>
        </p:txBody>
      </p:sp>
    </p:spTree>
    <p:extLst>
      <p:ext uri="{BB962C8B-B14F-4D97-AF65-F5344CB8AC3E}">
        <p14:creationId xmlns:p14="http://schemas.microsoft.com/office/powerpoint/2010/main" val="76547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3</a:t>
            </a:fld>
            <a:endParaRPr lang="en-US" dirty="0"/>
          </a:p>
        </p:txBody>
      </p:sp>
    </p:spTree>
    <p:extLst>
      <p:ext uri="{BB962C8B-B14F-4D97-AF65-F5344CB8AC3E}">
        <p14:creationId xmlns:p14="http://schemas.microsoft.com/office/powerpoint/2010/main" val="118319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dirty="0">
                <a:ea typeface="ＭＳ Ｐゴシック" pitchFamily="-83" charset="-128"/>
                <a:cs typeface="MS PGothic" pitchFamily="34" charset="-128"/>
              </a:rPr>
              <a:t>The New England Healthcare Institute (NEHI) has defined waste in healthcare as “Healthcare spending that can be eliminated without reducing the quality of care.”</a:t>
            </a:r>
            <a:endParaRPr lang="en-US" i="0" dirty="0" smtClean="0"/>
          </a:p>
        </p:txBody>
      </p:sp>
      <p:sp>
        <p:nvSpPr>
          <p:cNvPr id="4" name="Slide Number Placeholder 3"/>
          <p:cNvSpPr>
            <a:spLocks noGrp="1"/>
          </p:cNvSpPr>
          <p:nvPr>
            <p:ph type="sldNum" sz="quarter" idx="10"/>
          </p:nvPr>
        </p:nvSpPr>
        <p:spPr/>
        <p:txBody>
          <a:bodyPr/>
          <a:lstStyle/>
          <a:p>
            <a:fld id="{8CB105E2-5AC4-E749-9FFB-534787F3DE78}" type="slidenum">
              <a:rPr lang="en-US" smtClean="0"/>
              <a:pPr/>
              <a:t>4</a:t>
            </a:fld>
            <a:endParaRPr lang="en-US" dirty="0"/>
          </a:p>
        </p:txBody>
      </p:sp>
    </p:spTree>
    <p:extLst>
      <p:ext uri="{BB962C8B-B14F-4D97-AF65-F5344CB8AC3E}">
        <p14:creationId xmlns:p14="http://schemas.microsoft.com/office/powerpoint/2010/main" val="171297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Category</a:t>
            </a:r>
            <a:r>
              <a:rPr lang="en-US" dirty="0"/>
              <a:t> 				Sources						</a:t>
            </a:r>
          </a:p>
          <a:p>
            <a:r>
              <a:rPr lang="en-US" dirty="0"/>
              <a:t>Unnecessary Services 		Overuse, unnecessary higher-cost services</a:t>
            </a:r>
          </a:p>
          <a:p>
            <a:r>
              <a:rPr lang="en-US" dirty="0"/>
              <a:t>Inefficiently Delivered Services	Mistakes, care fragmentation</a:t>
            </a:r>
          </a:p>
          <a:p>
            <a:r>
              <a:rPr lang="en-US" dirty="0"/>
              <a:t>					Unnecessary use of higher-cost providers</a:t>
            </a:r>
          </a:p>
          <a:p>
            <a:r>
              <a:rPr lang="en-US" dirty="0"/>
              <a:t>					Operational inefficiencies at care delivery sites</a:t>
            </a:r>
          </a:p>
          <a:p>
            <a:r>
              <a:rPr lang="en-US" dirty="0"/>
              <a:t>Excess Administrative Costs	Insurance paperwork costs beyond benchmarks		</a:t>
            </a:r>
          </a:p>
          <a:p>
            <a:r>
              <a:rPr lang="en-US" dirty="0"/>
              <a:t>					Insurers’ administrative inefficiencies</a:t>
            </a:r>
          </a:p>
          <a:p>
            <a:r>
              <a:rPr lang="en-US" dirty="0"/>
              <a:t>					Inefficiencies due to care documentation requirements</a:t>
            </a:r>
          </a:p>
          <a:p>
            <a:r>
              <a:rPr lang="en-US" dirty="0"/>
              <a:t>Prices That Are Too High 		Service prices and product prices beyond competitive benchmarks	</a:t>
            </a:r>
          </a:p>
          <a:p>
            <a:r>
              <a:rPr lang="en-US" dirty="0"/>
              <a:t>Missed Prevention Opportunities	Primary and secondary								</a:t>
            </a:r>
          </a:p>
          <a:p>
            <a:r>
              <a:rPr lang="en-US" dirty="0"/>
              <a:t>Fraud					All sources—payers, clinicians, patients </a:t>
            </a:r>
          </a:p>
        </p:txBody>
      </p:sp>
      <p:sp>
        <p:nvSpPr>
          <p:cNvPr id="4" name="Slide Number Placeholder 3"/>
          <p:cNvSpPr>
            <a:spLocks noGrp="1"/>
          </p:cNvSpPr>
          <p:nvPr>
            <p:ph type="sldNum" sz="quarter" idx="10"/>
          </p:nvPr>
        </p:nvSpPr>
        <p:spPr/>
        <p:txBody>
          <a:bodyPr/>
          <a:lstStyle/>
          <a:p>
            <a:fld id="{9D42023E-308F-DD48-8677-6DF7AD24296A}" type="slidenum">
              <a:rPr lang="en-US" smtClean="0"/>
              <a:pPr/>
              <a:t>5</a:t>
            </a:fld>
            <a:endParaRPr lang="en-US" dirty="0"/>
          </a:p>
        </p:txBody>
      </p:sp>
    </p:spTree>
    <p:extLst>
      <p:ext uri="{BB962C8B-B14F-4D97-AF65-F5344CB8AC3E}">
        <p14:creationId xmlns:p14="http://schemas.microsoft.com/office/powerpoint/2010/main" val="142455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endParaRPr lang="en-US" dirty="0" smtClean="0">
              <a:ea typeface="MS PGothic"/>
              <a:cs typeface="MS PGothic"/>
            </a:endParaRPr>
          </a:p>
        </p:txBody>
      </p:sp>
      <p:sp>
        <p:nvSpPr>
          <p:cNvPr id="4" name="Slide Number Placeholder 3"/>
          <p:cNvSpPr>
            <a:spLocks noGrp="1"/>
          </p:cNvSpPr>
          <p:nvPr>
            <p:ph type="sldNum" sz="quarter" idx="10"/>
          </p:nvPr>
        </p:nvSpPr>
        <p:spPr/>
        <p:txBody>
          <a:bodyPr/>
          <a:lstStyle/>
          <a:p>
            <a:fld id="{8CB105E2-5AC4-E749-9FFB-534787F3DE78}" type="slidenum">
              <a:rPr lang="en-US" smtClean="0"/>
              <a:pPr/>
              <a:t>6</a:t>
            </a:fld>
            <a:endParaRPr lang="en-US" dirty="0"/>
          </a:p>
        </p:txBody>
      </p:sp>
    </p:spTree>
    <p:extLst>
      <p:ext uri="{BB962C8B-B14F-4D97-AF65-F5344CB8AC3E}">
        <p14:creationId xmlns:p14="http://schemas.microsoft.com/office/powerpoint/2010/main" val="4690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7</a:t>
            </a:fld>
            <a:endParaRPr lang="en-US" dirty="0"/>
          </a:p>
        </p:txBody>
      </p:sp>
    </p:spTree>
    <p:extLst>
      <p:ext uri="{BB962C8B-B14F-4D97-AF65-F5344CB8AC3E}">
        <p14:creationId xmlns:p14="http://schemas.microsoft.com/office/powerpoint/2010/main" val="400459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8</a:t>
            </a:fld>
            <a:endParaRPr lang="en-US" dirty="0"/>
          </a:p>
        </p:txBody>
      </p:sp>
    </p:spTree>
    <p:extLst>
      <p:ext uri="{BB962C8B-B14F-4D97-AF65-F5344CB8AC3E}">
        <p14:creationId xmlns:p14="http://schemas.microsoft.com/office/powerpoint/2010/main" val="102016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Group: How would a UA and culture change her management?</a:t>
            </a:r>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9</a:t>
            </a:fld>
            <a:endParaRPr lang="en-US" dirty="0"/>
          </a:p>
        </p:txBody>
      </p:sp>
    </p:spTree>
    <p:extLst>
      <p:ext uri="{BB962C8B-B14F-4D97-AF65-F5344CB8AC3E}">
        <p14:creationId xmlns:p14="http://schemas.microsoft.com/office/powerpoint/2010/main" val="301454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694268"/>
            <a:ext cx="9144000" cy="38225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 name="Picture 2" descr="hvc-image-collage-sm-rev.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1515" y="0"/>
            <a:ext cx="4464014" cy="663479"/>
          </a:xfrm>
          <a:prstGeom prst="rect">
            <a:avLst/>
          </a:prstGeom>
        </p:spPr>
      </p:pic>
      <p:sp>
        <p:nvSpPr>
          <p:cNvPr id="6" name="Rectangle 5"/>
          <p:cNvSpPr/>
          <p:nvPr userDrawn="1"/>
        </p:nvSpPr>
        <p:spPr>
          <a:xfrm>
            <a:off x="0" y="4516860"/>
            <a:ext cx="9144000" cy="626642"/>
          </a:xfrm>
          <a:prstGeom prst="rect">
            <a:avLst/>
          </a:prstGeom>
          <a:solidFill>
            <a:schemeClr val="bg1"/>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ctrTitle"/>
          </p:nvPr>
        </p:nvSpPr>
        <p:spPr>
          <a:xfrm>
            <a:off x="685800" y="1720200"/>
            <a:ext cx="7772400" cy="1398662"/>
          </a:xfrm>
        </p:spPr>
        <p:txBody>
          <a:bodyPr/>
          <a:lstStyle>
            <a:lvl1pPr>
              <a:lnSpc>
                <a:spcPct val="80000"/>
              </a:lnSpc>
              <a:defRPr b="1">
                <a:solidFill>
                  <a:schemeClr val="accent2"/>
                </a:solidFill>
              </a:defRPr>
            </a:lvl1pPr>
          </a:lstStyle>
          <a:p>
            <a:r>
              <a:rPr lang="en-US" smtClean="0"/>
              <a:t>Click to edit Master title style</a:t>
            </a:r>
            <a:endParaRPr lang="en-US" dirty="0"/>
          </a:p>
        </p:txBody>
      </p:sp>
      <p:pic>
        <p:nvPicPr>
          <p:cNvPr id="11" name="Picture 10" descr="aaim_logo_4colorprocess.eps"/>
          <p:cNvPicPr>
            <a:picLocks noChangeAspect="1"/>
          </p:cNvPicPr>
          <p:nvPr userDrawn="1"/>
        </p:nvPicPr>
        <p:blipFill>
          <a:blip r:embed="rId3" cstate="print"/>
          <a:stretch>
            <a:fillRect/>
          </a:stretch>
        </p:blipFill>
        <p:spPr>
          <a:xfrm>
            <a:off x="7371817" y="4700139"/>
            <a:ext cx="960775" cy="313944"/>
          </a:xfrm>
          <a:prstGeom prst="rect">
            <a:avLst/>
          </a:prstGeom>
        </p:spPr>
      </p:pic>
      <p:pic>
        <p:nvPicPr>
          <p:cNvPr id="12" name="Picture 11" descr="acp-logo-horiz-rgb.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9452" y="4709210"/>
            <a:ext cx="2712720" cy="313944"/>
          </a:xfrm>
          <a:prstGeom prst="rect">
            <a:avLst/>
          </a:prstGeom>
        </p:spPr>
      </p:pic>
    </p:spTree>
    <p:extLst>
      <p:ext uri="{BB962C8B-B14F-4D97-AF65-F5344CB8AC3E}">
        <p14:creationId xmlns:p14="http://schemas.microsoft.com/office/powerpoint/2010/main" val="333734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12/17/2015</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188895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12/17/2015</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377768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54974"/>
            <a:ext cx="8229600" cy="3154409"/>
          </a:xfrm>
        </p:spPr>
        <p:txBody>
          <a:bodyPr/>
          <a:lstStyle>
            <a:lvl2pPr marL="633413" indent="-288925">
              <a:buSzPct val="100000"/>
              <a:buFont typeface="Arial"/>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179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425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270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305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409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90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98071"/>
            <a:ext cx="5111750" cy="3696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12/17/2015</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42394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12/17/2015</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2226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315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96571"/>
            <a:ext cx="8229600" cy="29663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1"/>
            <a:ext cx="9144000" cy="7075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aaim_logo_4colorprocess.eps"/>
          <p:cNvPicPr>
            <a:picLocks noChangeAspect="1"/>
          </p:cNvPicPr>
          <p:nvPr/>
        </p:nvPicPr>
        <p:blipFill>
          <a:blip r:embed="rId13" cstate="print"/>
          <a:stretch>
            <a:fillRect/>
          </a:stretch>
        </p:blipFill>
        <p:spPr>
          <a:xfrm>
            <a:off x="7642745" y="4767871"/>
            <a:ext cx="960775" cy="313944"/>
          </a:xfrm>
          <a:prstGeom prst="rect">
            <a:avLst/>
          </a:prstGeom>
        </p:spPr>
      </p:pic>
      <p:cxnSp>
        <p:nvCxnSpPr>
          <p:cNvPr id="5" name="Straight Connector 4"/>
          <p:cNvCxnSpPr/>
          <p:nvPr/>
        </p:nvCxnSpPr>
        <p:spPr>
          <a:xfrm>
            <a:off x="0" y="4704348"/>
            <a:ext cx="9144000" cy="0"/>
          </a:xfrm>
          <a:prstGeom prst="line">
            <a:avLst/>
          </a:prstGeom>
          <a:ln>
            <a:solidFill>
              <a:srgbClr val="00A0DF"/>
            </a:solidFill>
          </a:ln>
          <a:effectLst/>
        </p:spPr>
        <p:style>
          <a:lnRef idx="2">
            <a:schemeClr val="accent1"/>
          </a:lnRef>
          <a:fillRef idx="0">
            <a:schemeClr val="accent1"/>
          </a:fillRef>
          <a:effectRef idx="1">
            <a:schemeClr val="accent1"/>
          </a:effectRef>
          <a:fontRef idx="minor">
            <a:schemeClr val="tx1"/>
          </a:fontRef>
        </p:style>
      </p:cxnSp>
      <p:pic>
        <p:nvPicPr>
          <p:cNvPr id="4" name="Picture 3" descr="acp-highvaluecare-logo-rgb600.ti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8386" y="95694"/>
            <a:ext cx="2321052" cy="473964"/>
          </a:xfrm>
          <a:prstGeom prst="rect">
            <a:avLst/>
          </a:prstGeom>
        </p:spPr>
      </p:pic>
      <p:pic>
        <p:nvPicPr>
          <p:cNvPr id="6" name="Picture 5" descr="acp-logo-horiz-rgb.ti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0380" y="4776942"/>
            <a:ext cx="2712720" cy="313944"/>
          </a:xfrm>
          <a:prstGeom prst="rect">
            <a:avLst/>
          </a:prstGeom>
        </p:spPr>
      </p:pic>
      <p:cxnSp>
        <p:nvCxnSpPr>
          <p:cNvPr id="9" name="Straight Connector 8"/>
          <p:cNvCxnSpPr/>
          <p:nvPr/>
        </p:nvCxnSpPr>
        <p:spPr>
          <a:xfrm>
            <a:off x="0" y="689433"/>
            <a:ext cx="9144000" cy="0"/>
          </a:xfrm>
          <a:prstGeom prst="line">
            <a:avLst/>
          </a:prstGeom>
          <a:ln w="57150" cmpd="sng">
            <a:solidFill>
              <a:srgbClr val="00A0D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796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7900"/>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790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7900"/>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iom.nationalacademies.org/Reports/2011/The-Healthcare-Imperative-Lowering-Costs-and-Improving-Outcomes.aspx?_ga=1.219462233.1572788654.1438188089"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srgbClr val="000000">
                <a:alpha val="43000"/>
              </a:srgbClr>
            </a:outerShdw>
          </a:effectLst>
        </p:spPr>
        <p:txBody>
          <a:bodyPr>
            <a:normAutofit/>
          </a:bodyPr>
          <a:lstStyle/>
          <a:p>
            <a:r>
              <a:rPr lang="en-US" dirty="0">
                <a:solidFill>
                  <a:schemeClr val="accent2"/>
                </a:solidFill>
              </a:rPr>
              <a:t>Eliminating </a:t>
            </a:r>
            <a:r>
              <a:rPr lang="en-US" dirty="0" smtClean="0">
                <a:solidFill>
                  <a:schemeClr val="accent2"/>
                </a:solidFill>
              </a:rPr>
              <a:t>Healthcare Waste </a:t>
            </a:r>
            <a:r>
              <a:rPr lang="en-US" dirty="0">
                <a:solidFill>
                  <a:schemeClr val="accent2"/>
                </a:solidFill>
              </a:rPr>
              <a:t>and </a:t>
            </a:r>
            <a:r>
              <a:rPr lang="en-US" dirty="0" smtClean="0">
                <a:solidFill>
                  <a:schemeClr val="accent2"/>
                </a:solidFill>
              </a:rPr>
              <a:t>Overordering </a:t>
            </a:r>
            <a:r>
              <a:rPr lang="en-US" dirty="0">
                <a:solidFill>
                  <a:schemeClr val="accent2"/>
                </a:solidFill>
              </a:rPr>
              <a:t>of </a:t>
            </a:r>
            <a:r>
              <a:rPr lang="en-US" dirty="0" smtClean="0">
                <a:solidFill>
                  <a:schemeClr val="accent2"/>
                </a:solidFill>
              </a:rPr>
              <a:t>Tests</a:t>
            </a:r>
            <a:endParaRPr lang="en-US" dirty="0">
              <a:solidFill>
                <a:schemeClr val="accent2"/>
              </a:solidFill>
            </a:endParaRPr>
          </a:p>
        </p:txBody>
      </p:sp>
      <p:sp>
        <p:nvSpPr>
          <p:cNvPr id="3" name="TextBox 2"/>
          <p:cNvSpPr txBox="1"/>
          <p:nvPr/>
        </p:nvSpPr>
        <p:spPr>
          <a:xfrm>
            <a:off x="838519" y="3817729"/>
            <a:ext cx="7335922" cy="338554"/>
          </a:xfrm>
          <a:prstGeom prst="rect">
            <a:avLst/>
          </a:prstGeom>
          <a:noFill/>
        </p:spPr>
        <p:txBody>
          <a:bodyPr wrap="square" rtlCol="0">
            <a:spAutoFit/>
          </a:bodyPr>
          <a:lstStyle/>
          <a:p>
            <a:pPr algn="ctr"/>
            <a:r>
              <a:rPr lang="en-US" sz="1600" b="1" dirty="0" smtClean="0">
                <a:solidFill>
                  <a:schemeClr val="bg1"/>
                </a:solidFill>
              </a:rPr>
              <a:t>2015 - 2016 </a:t>
            </a:r>
            <a:r>
              <a:rPr lang="en-US" sz="1600" b="1" baseline="0" dirty="0" smtClean="0">
                <a:solidFill>
                  <a:schemeClr val="bg1"/>
                </a:solidFill>
              </a:rPr>
              <a:t> •  Presentation 1 of 7</a:t>
            </a:r>
            <a:endParaRPr lang="en-US" sz="1600" b="1" dirty="0">
              <a:solidFill>
                <a:schemeClr val="bg1"/>
              </a:solidFill>
            </a:endParaRPr>
          </a:p>
        </p:txBody>
      </p:sp>
    </p:spTree>
    <p:extLst>
      <p:ext uri="{BB962C8B-B14F-4D97-AF65-F5344CB8AC3E}">
        <p14:creationId xmlns:p14="http://schemas.microsoft.com/office/powerpoint/2010/main" val="324857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How would you manage this patient</a:t>
            </a:r>
            <a:r>
              <a:rPr lang="en-US" dirty="0" smtClean="0"/>
              <a:t>?</a:t>
            </a:r>
          </a:p>
          <a:p>
            <a:pPr lvl="1"/>
            <a:r>
              <a:rPr lang="en-US" dirty="0"/>
              <a:t>Additional testing?</a:t>
            </a:r>
          </a:p>
          <a:p>
            <a:pPr lvl="1"/>
            <a:r>
              <a:rPr lang="en-US" dirty="0"/>
              <a:t>Treatment</a:t>
            </a:r>
            <a:r>
              <a:rPr lang="en-US" dirty="0" smtClean="0"/>
              <a:t>?</a:t>
            </a:r>
          </a:p>
          <a:p>
            <a:pPr lvl="1"/>
            <a:r>
              <a:rPr lang="en-US" dirty="0" smtClean="0"/>
              <a:t>Do your recommendations change if she has an indwelling </a:t>
            </a:r>
            <a:r>
              <a:rPr lang="en-US" dirty="0"/>
              <a:t>F</a:t>
            </a:r>
            <a:r>
              <a:rPr lang="en-US" dirty="0" smtClean="0"/>
              <a:t>oley catheter?</a:t>
            </a:r>
            <a:endParaRPr lang="en-US" dirty="0"/>
          </a:p>
        </p:txBody>
      </p:sp>
      <p:sp>
        <p:nvSpPr>
          <p:cNvPr id="4" name="Title 1"/>
          <p:cNvSpPr>
            <a:spLocks noGrp="1"/>
          </p:cNvSpPr>
          <p:nvPr>
            <p:ph type="title"/>
          </p:nvPr>
        </p:nvSpPr>
        <p:spPr>
          <a:xfrm>
            <a:off x="228582" y="703410"/>
            <a:ext cx="7671376" cy="857250"/>
          </a:xfrm>
        </p:spPr>
        <p:txBody>
          <a:bodyPr>
            <a:normAutofit/>
          </a:bodyPr>
          <a:lstStyle/>
          <a:p>
            <a:r>
              <a:rPr lang="en-US" sz="3600" dirty="0">
                <a:ea typeface="MS PGothic"/>
                <a:cs typeface="MS PGothic"/>
              </a:rPr>
              <a:t>Case #1</a:t>
            </a:r>
            <a:endParaRPr lang="en-US" sz="3600" dirty="0" smtClean="0">
              <a:ea typeface="MS PGothic"/>
              <a:cs typeface="MS PGothic"/>
            </a:endParaRPr>
          </a:p>
        </p:txBody>
      </p:sp>
    </p:spTree>
    <p:extLst>
      <p:ext uri="{BB962C8B-B14F-4D97-AF65-F5344CB8AC3E}">
        <p14:creationId xmlns:p14="http://schemas.microsoft.com/office/powerpoint/2010/main" val="708250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47" y="747459"/>
            <a:ext cx="8708065" cy="857250"/>
          </a:xfrm>
        </p:spPr>
        <p:txBody>
          <a:bodyPr>
            <a:noAutofit/>
          </a:bodyPr>
          <a:lstStyle/>
          <a:p>
            <a:pPr>
              <a:lnSpc>
                <a:spcPct val="80000"/>
              </a:lnSpc>
            </a:pPr>
            <a:r>
              <a:rPr lang="en-US" sz="3200" dirty="0"/>
              <a:t>Step 1: Understand the benefits, harms, </a:t>
            </a:r>
            <a:r>
              <a:rPr lang="en-US" sz="3200" dirty="0" smtClean="0"/>
              <a:t/>
            </a:r>
            <a:br>
              <a:rPr lang="en-US" sz="3200" dirty="0" smtClean="0"/>
            </a:br>
            <a:r>
              <a:rPr lang="en-US" sz="3200" dirty="0" smtClean="0"/>
              <a:t>and </a:t>
            </a:r>
            <a:r>
              <a:rPr lang="en-US" sz="3200" dirty="0"/>
              <a:t>costs of </a:t>
            </a:r>
            <a:r>
              <a:rPr lang="en-US" sz="3200" dirty="0" smtClean="0"/>
              <a:t>diagnostic testing</a:t>
            </a:r>
            <a:endParaRPr lang="en-US" sz="3200" dirty="0"/>
          </a:p>
        </p:txBody>
      </p:sp>
      <p:sp>
        <p:nvSpPr>
          <p:cNvPr id="3" name="Content Placeholder 2"/>
          <p:cNvSpPr>
            <a:spLocks noGrp="1"/>
          </p:cNvSpPr>
          <p:nvPr>
            <p:ph idx="1"/>
          </p:nvPr>
        </p:nvSpPr>
        <p:spPr>
          <a:xfrm>
            <a:off x="457200" y="1561304"/>
            <a:ext cx="7283302" cy="3154409"/>
          </a:xfrm>
        </p:spPr>
        <p:txBody>
          <a:bodyPr>
            <a:noAutofit/>
          </a:bodyPr>
          <a:lstStyle/>
          <a:p>
            <a:pPr marL="0" indent="0">
              <a:buNone/>
            </a:pPr>
            <a:r>
              <a:rPr lang="en-US" sz="2800" dirty="0"/>
              <a:t>How much do you think the following cost</a:t>
            </a:r>
            <a:r>
              <a:rPr lang="en-US" sz="2800" dirty="0" smtClean="0"/>
              <a:t>:</a:t>
            </a:r>
            <a:endParaRPr lang="en-US" sz="2800" dirty="0"/>
          </a:p>
          <a:p>
            <a:r>
              <a:rPr lang="en-US" sz="2800" dirty="0" smtClean="0"/>
              <a:t>Urinalysis?</a:t>
            </a:r>
            <a:endParaRPr lang="en-US" sz="2800" dirty="0"/>
          </a:p>
          <a:p>
            <a:r>
              <a:rPr lang="en-US" sz="2800" dirty="0" smtClean="0"/>
              <a:t>Urine culture?</a:t>
            </a:r>
          </a:p>
          <a:p>
            <a:r>
              <a:rPr lang="en-US" sz="2800" dirty="0" smtClean="0"/>
              <a:t>7 days of oral ciprofloxacin?</a:t>
            </a:r>
          </a:p>
          <a:p>
            <a:pPr marL="0" indent="0">
              <a:buNone/>
            </a:pPr>
            <a:endParaRPr lang="en-US" sz="1400" dirty="0" smtClean="0"/>
          </a:p>
          <a:p>
            <a:pPr marL="0" indent="0">
              <a:buNone/>
            </a:pPr>
            <a:r>
              <a:rPr lang="en-US" sz="2800" dirty="0" smtClean="0"/>
              <a:t>What </a:t>
            </a:r>
            <a:r>
              <a:rPr lang="en-US" sz="2800" dirty="0"/>
              <a:t>are the </a:t>
            </a:r>
            <a:r>
              <a:rPr lang="en-US" sz="2800" dirty="0" smtClean="0"/>
              <a:t>potential downstream “costs”?</a:t>
            </a:r>
            <a:endParaRPr lang="en-US" sz="2800" dirty="0"/>
          </a:p>
        </p:txBody>
      </p:sp>
    </p:spTree>
    <p:extLst>
      <p:ext uri="{BB962C8B-B14F-4D97-AF65-F5344CB8AC3E}">
        <p14:creationId xmlns:p14="http://schemas.microsoft.com/office/powerpoint/2010/main" val="1827378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2606"/>
            <a:ext cx="8229600" cy="3347884"/>
          </a:xfrm>
        </p:spPr>
        <p:txBody>
          <a:bodyPr>
            <a:noAutofit/>
          </a:bodyPr>
          <a:lstStyle/>
          <a:p>
            <a:r>
              <a:rPr lang="en-US" sz="2400" dirty="0"/>
              <a:t>Urinalysis: cloudy, 11-50 WBC, 11-50 RBC, </a:t>
            </a:r>
            <a:r>
              <a:rPr lang="en-US" sz="2400" dirty="0" smtClean="0"/>
              <a:t>2</a:t>
            </a:r>
            <a:r>
              <a:rPr lang="en-US" sz="2400" dirty="0"/>
              <a:t>+ bacteria </a:t>
            </a:r>
          </a:p>
          <a:p>
            <a:r>
              <a:rPr lang="en-US" sz="2400" dirty="0"/>
              <a:t>Urine culture: </a:t>
            </a:r>
            <a:r>
              <a:rPr lang="it-IT" sz="2400" dirty="0" smtClean="0"/>
              <a:t>&gt;</a:t>
            </a:r>
            <a:r>
              <a:rPr lang="it-IT" sz="2400" dirty="0"/>
              <a:t>100,000 </a:t>
            </a:r>
            <a:r>
              <a:rPr lang="it-IT" sz="2400" i="1" dirty="0"/>
              <a:t>E. </a:t>
            </a:r>
            <a:r>
              <a:rPr lang="it-IT" sz="2400" i="1" dirty="0" smtClean="0"/>
              <a:t>coli</a:t>
            </a:r>
            <a:endParaRPr lang="en-US" sz="2400" dirty="0" smtClean="0"/>
          </a:p>
          <a:p>
            <a:r>
              <a:rPr lang="en-US" sz="2400" dirty="0" smtClean="0"/>
              <a:t>Ms. B was discharged to complete 7 days of oral ciprofloxacin.</a:t>
            </a:r>
          </a:p>
          <a:p>
            <a:r>
              <a:rPr lang="en-US" sz="2400" dirty="0" smtClean="0"/>
              <a:t>She returned 10 days later with fever, abdominal pain and diarrhea.</a:t>
            </a:r>
          </a:p>
          <a:p>
            <a:r>
              <a:rPr lang="en-US" sz="2400" dirty="0" smtClean="0"/>
              <a:t>Stool </a:t>
            </a:r>
            <a:r>
              <a:rPr lang="en-US" sz="2400" i="1" dirty="0" smtClean="0"/>
              <a:t>Clostridium difficile </a:t>
            </a:r>
            <a:r>
              <a:rPr lang="en-US" sz="2400" dirty="0" smtClean="0"/>
              <a:t>assay was positive.</a:t>
            </a:r>
          </a:p>
          <a:p>
            <a:r>
              <a:rPr lang="en-US" sz="2400" dirty="0" smtClean="0"/>
              <a:t>She was intolerant to metronidazole and was switched to oral vancomycin x 10 days.</a:t>
            </a:r>
          </a:p>
        </p:txBody>
      </p:sp>
      <p:sp>
        <p:nvSpPr>
          <p:cNvPr id="4" name="Title 1"/>
          <p:cNvSpPr>
            <a:spLocks noGrp="1"/>
          </p:cNvSpPr>
          <p:nvPr>
            <p:ph type="title"/>
          </p:nvPr>
        </p:nvSpPr>
        <p:spPr>
          <a:xfrm>
            <a:off x="515673" y="650245"/>
            <a:ext cx="7671376" cy="857250"/>
          </a:xfrm>
        </p:spPr>
        <p:txBody>
          <a:bodyPr>
            <a:normAutofit/>
          </a:bodyPr>
          <a:lstStyle/>
          <a:p>
            <a:r>
              <a:rPr lang="en-US" sz="3600" dirty="0" smtClean="0">
                <a:ea typeface="MS PGothic"/>
                <a:cs typeface="MS PGothic"/>
              </a:rPr>
              <a:t>Case #1: Follow Up</a:t>
            </a:r>
          </a:p>
        </p:txBody>
      </p:sp>
    </p:spTree>
    <p:extLst>
      <p:ext uri="{BB962C8B-B14F-4D97-AF65-F5344CB8AC3E}">
        <p14:creationId xmlns:p14="http://schemas.microsoft.com/office/powerpoint/2010/main" val="170573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Case #1: Approximate Charges</a:t>
            </a:r>
            <a:endParaRPr lang="en-US" sz="4000" dirty="0"/>
          </a:p>
        </p:txBody>
      </p:sp>
      <p:sp>
        <p:nvSpPr>
          <p:cNvPr id="3" name="Content Placeholder 2"/>
          <p:cNvSpPr>
            <a:spLocks noGrp="1"/>
          </p:cNvSpPr>
          <p:nvPr>
            <p:ph sz="half" idx="1"/>
          </p:nvPr>
        </p:nvSpPr>
        <p:spPr>
          <a:xfrm>
            <a:off x="457200" y="1302527"/>
            <a:ext cx="4038600" cy="3394472"/>
          </a:xfrm>
        </p:spPr>
        <p:txBody>
          <a:bodyPr>
            <a:normAutofit/>
          </a:bodyPr>
          <a:lstStyle/>
          <a:p>
            <a:pPr marL="0" indent="0">
              <a:buNone/>
            </a:pPr>
            <a:r>
              <a:rPr lang="en-US" sz="2300" b="1" dirty="0" smtClean="0"/>
              <a:t>Initial episode of care:</a:t>
            </a:r>
          </a:p>
          <a:p>
            <a:r>
              <a:rPr lang="en-US" sz="2300" dirty="0" smtClean="0"/>
              <a:t>Urinalysis		$94</a:t>
            </a:r>
          </a:p>
          <a:p>
            <a:r>
              <a:rPr lang="en-US" sz="2300" dirty="0" smtClean="0"/>
              <a:t>Urine culture	$94</a:t>
            </a:r>
          </a:p>
          <a:p>
            <a:r>
              <a:rPr lang="en-US" sz="2300" dirty="0" smtClean="0"/>
              <a:t>Ciprofloxacin 500 mg po bid x 7 days			$23</a:t>
            </a:r>
          </a:p>
        </p:txBody>
      </p:sp>
      <p:sp>
        <p:nvSpPr>
          <p:cNvPr id="4" name="Content Placeholder 3"/>
          <p:cNvSpPr>
            <a:spLocks noGrp="1"/>
          </p:cNvSpPr>
          <p:nvPr>
            <p:ph sz="half" idx="2"/>
          </p:nvPr>
        </p:nvSpPr>
        <p:spPr>
          <a:xfrm>
            <a:off x="4648200" y="1315796"/>
            <a:ext cx="4038600" cy="3394472"/>
          </a:xfrm>
        </p:spPr>
        <p:txBody>
          <a:bodyPr>
            <a:normAutofit/>
          </a:bodyPr>
          <a:lstStyle/>
          <a:p>
            <a:pPr marL="0" indent="0">
              <a:buNone/>
            </a:pPr>
            <a:r>
              <a:rPr lang="en-US" sz="2300" b="1" dirty="0" smtClean="0"/>
              <a:t>Downstream:</a:t>
            </a:r>
          </a:p>
          <a:p>
            <a:r>
              <a:rPr lang="en-US" sz="2300" i="1" dirty="0" smtClean="0"/>
              <a:t>C. difficile </a:t>
            </a:r>
            <a:r>
              <a:rPr lang="en-US" sz="2300" dirty="0" smtClean="0"/>
              <a:t>PCR assay $38</a:t>
            </a:r>
          </a:p>
          <a:p>
            <a:r>
              <a:rPr lang="en-US" sz="2300" dirty="0" smtClean="0"/>
              <a:t>Metronidazole x 10 </a:t>
            </a:r>
            <a:r>
              <a:rPr lang="en-US" sz="2300" dirty="0"/>
              <a:t>days		</a:t>
            </a:r>
            <a:r>
              <a:rPr lang="en-US" sz="2300" dirty="0" smtClean="0"/>
              <a:t>$36</a:t>
            </a:r>
          </a:p>
          <a:p>
            <a:r>
              <a:rPr lang="en-US" sz="2300" dirty="0" smtClean="0"/>
              <a:t>Vancomycin po x 10 days	$2,284</a:t>
            </a:r>
          </a:p>
          <a:p>
            <a:r>
              <a:rPr lang="en-US" sz="2300" dirty="0" smtClean="0"/>
              <a:t>Illness and lost days of work due to </a:t>
            </a:r>
            <a:r>
              <a:rPr lang="en-US" sz="2300" i="1" dirty="0" smtClean="0"/>
              <a:t>C. difficile </a:t>
            </a:r>
            <a:r>
              <a:rPr lang="en-US" sz="2300" dirty="0" smtClean="0"/>
              <a:t>colitis</a:t>
            </a:r>
            <a:endParaRPr lang="en-US" sz="2300" dirty="0"/>
          </a:p>
        </p:txBody>
      </p:sp>
    </p:spTree>
    <p:extLst>
      <p:ext uri="{BB962C8B-B14F-4D97-AF65-F5344CB8AC3E}">
        <p14:creationId xmlns:p14="http://schemas.microsoft.com/office/powerpoint/2010/main" val="1174799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ea typeface="ＭＳ Ｐゴシック" pitchFamily="34" charset="-128"/>
              </a:rPr>
              <a:t>Steps Toward High Value, Cost-Conscious Care</a:t>
            </a:r>
            <a:r>
              <a:rPr lang="en-US" sz="2000" baseline="60000" dirty="0">
                <a:ea typeface="ＭＳ Ｐゴシック" pitchFamily="34" charset="-128"/>
              </a:rPr>
              <a:t>4</a:t>
            </a:r>
            <a:endParaRPr lang="en-US" sz="2800" baseline="60000" dirty="0"/>
          </a:p>
        </p:txBody>
      </p:sp>
      <p:sp>
        <p:nvSpPr>
          <p:cNvPr id="3" name="Content Placeholder 2"/>
          <p:cNvSpPr>
            <a:spLocks noGrp="1"/>
          </p:cNvSpPr>
          <p:nvPr>
            <p:ph idx="1"/>
          </p:nvPr>
        </p:nvSpPr>
        <p:spPr/>
        <p:txBody>
          <a:bodyPr>
            <a:normAutofit fontScale="62500" lnSpcReduction="20000"/>
          </a:bodyPr>
          <a:lstStyle/>
          <a:p>
            <a:r>
              <a:rPr lang="en-US" b="1" dirty="0">
                <a:solidFill>
                  <a:srgbClr val="000000"/>
                </a:solidFill>
                <a:ea typeface="ＭＳ Ｐゴシック" pitchFamily="34" charset="-128"/>
              </a:rPr>
              <a:t>Step one: Understand the benefits, harms, and relative costs of the interventions that you are </a:t>
            </a:r>
            <a:r>
              <a:rPr lang="en-US" b="1" dirty="0" smtClean="0">
                <a:solidFill>
                  <a:srgbClr val="000000"/>
                </a:solidFill>
                <a:ea typeface="ＭＳ Ｐゴシック" pitchFamily="34" charset="-128"/>
              </a:rPr>
              <a:t>considering.</a:t>
            </a:r>
            <a:endParaRPr lang="en-US" b="1" dirty="0">
              <a:solidFill>
                <a:srgbClr val="000000"/>
              </a:solidFill>
              <a:ea typeface="ＭＳ Ｐゴシック" pitchFamily="34" charset="-128"/>
            </a:endParaRPr>
          </a:p>
          <a:p>
            <a:r>
              <a:rPr lang="en-US" b="1" dirty="0">
                <a:solidFill>
                  <a:srgbClr val="000000"/>
                </a:solidFill>
                <a:ea typeface="ＭＳ Ｐゴシック" pitchFamily="34" charset="-128"/>
              </a:rPr>
              <a:t>Step two: Decrease or eliminate the use of interventions that provide no benefits and/or may be </a:t>
            </a:r>
            <a:r>
              <a:rPr lang="en-US" b="1" dirty="0" smtClean="0">
                <a:solidFill>
                  <a:srgbClr val="000000"/>
                </a:solidFill>
                <a:ea typeface="ＭＳ Ｐゴシック" pitchFamily="34" charset="-128"/>
              </a:rPr>
              <a:t>harmful.</a:t>
            </a:r>
            <a:endParaRPr lang="en-US" b="1" dirty="0">
              <a:solidFill>
                <a:srgbClr val="000000"/>
              </a:solidFill>
              <a:ea typeface="ＭＳ Ｐゴシック" pitchFamily="34" charset="-128"/>
            </a:endParaRPr>
          </a:p>
          <a:p>
            <a:r>
              <a:rPr lang="en-US" b="1" dirty="0">
                <a:solidFill>
                  <a:srgbClr val="000000"/>
                </a:solidFill>
                <a:ea typeface="ＭＳ Ｐゴシック" pitchFamily="34" charset="-128"/>
              </a:rPr>
              <a:t>Step three: </a:t>
            </a:r>
            <a:r>
              <a:rPr lang="en-US" dirty="0">
                <a:solidFill>
                  <a:srgbClr val="000000"/>
                </a:solidFill>
                <a:ea typeface="ＭＳ Ｐゴシック" pitchFamily="34" charset="-128"/>
              </a:rPr>
              <a:t>Choose interventions and care settings that maximize benefits, minimize harms, and reduce costs (using comparative-effectiveness and cost-effectiveness data</a:t>
            </a:r>
            <a:r>
              <a:rPr lang="en-US" dirty="0" smtClean="0">
                <a:solidFill>
                  <a:srgbClr val="000000"/>
                </a:solidFill>
                <a:ea typeface="ＭＳ Ｐゴシック" pitchFamily="34" charset="-128"/>
              </a:rPr>
              <a:t>).</a:t>
            </a:r>
            <a:endParaRPr lang="en-US" dirty="0">
              <a:solidFill>
                <a:srgbClr val="000000"/>
              </a:solidFill>
              <a:ea typeface="ＭＳ Ｐゴシック" pitchFamily="34" charset="-128"/>
            </a:endParaRPr>
          </a:p>
          <a:p>
            <a:r>
              <a:rPr lang="en-US" b="1" dirty="0">
                <a:solidFill>
                  <a:srgbClr val="000000"/>
                </a:solidFill>
                <a:ea typeface="ＭＳ Ｐゴシック" pitchFamily="34" charset="-128"/>
              </a:rPr>
              <a:t>Step four: </a:t>
            </a:r>
            <a:r>
              <a:rPr lang="en-US" dirty="0">
                <a:solidFill>
                  <a:srgbClr val="000000"/>
                </a:solidFill>
                <a:ea typeface="ＭＳ Ｐゴシック" pitchFamily="34" charset="-128"/>
              </a:rPr>
              <a:t>Customize a care plan with the patient that incorporates their values and addresses their </a:t>
            </a:r>
            <a:r>
              <a:rPr lang="en-US" dirty="0" smtClean="0">
                <a:solidFill>
                  <a:srgbClr val="000000"/>
                </a:solidFill>
                <a:ea typeface="ＭＳ Ｐゴシック" pitchFamily="34" charset="-128"/>
              </a:rPr>
              <a:t>concerns.</a:t>
            </a:r>
            <a:endParaRPr lang="en-US" dirty="0">
              <a:solidFill>
                <a:srgbClr val="000000"/>
              </a:solidFill>
              <a:ea typeface="ＭＳ Ｐゴシック" pitchFamily="34" charset="-128"/>
            </a:endParaRPr>
          </a:p>
          <a:p>
            <a:r>
              <a:rPr lang="en-US" b="1" dirty="0">
                <a:solidFill>
                  <a:srgbClr val="000000"/>
                </a:solidFill>
                <a:ea typeface="ＭＳ Ｐゴシック" pitchFamily="34" charset="-128"/>
              </a:rPr>
              <a:t>Step five: </a:t>
            </a:r>
            <a:r>
              <a:rPr lang="en-US" dirty="0">
                <a:solidFill>
                  <a:srgbClr val="000000"/>
                </a:solidFill>
                <a:ea typeface="ＭＳ Ｐゴシック" pitchFamily="34" charset="-128"/>
              </a:rPr>
              <a:t>Identify system level opportunities to improve outcomes, minimize harms, and reduce healthcare </a:t>
            </a:r>
            <a:r>
              <a:rPr lang="en-US" dirty="0" smtClean="0">
                <a:solidFill>
                  <a:srgbClr val="000000"/>
                </a:solidFill>
                <a:ea typeface="ＭＳ Ｐゴシック" pitchFamily="34" charset="-128"/>
              </a:rPr>
              <a:t>waste.</a:t>
            </a:r>
            <a:endParaRPr lang="en-US" dirty="0">
              <a:solidFill>
                <a:srgbClr val="000000"/>
              </a:solidFill>
              <a:ea typeface="ＭＳ Ｐゴシック" pitchFamily="34" charset="-128"/>
            </a:endParaRPr>
          </a:p>
          <a:p>
            <a:pPr>
              <a:buFont typeface="Wingdings 2" pitchFamily="18" charset="2"/>
              <a:buNone/>
            </a:pPr>
            <a:endParaRPr lang="en-US" sz="1800" dirty="0">
              <a:ea typeface="ＭＳ Ｐゴシック" pitchFamily="34" charset="-128"/>
            </a:endParaRPr>
          </a:p>
        </p:txBody>
      </p:sp>
    </p:spTree>
    <p:extLst>
      <p:ext uri="{BB962C8B-B14F-4D97-AF65-F5344CB8AC3E}">
        <p14:creationId xmlns:p14="http://schemas.microsoft.com/office/powerpoint/2010/main" val="759908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6326" y="687794"/>
            <a:ext cx="3094190" cy="3490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nSpc>
                <a:spcPct val="80000"/>
              </a:lnSpc>
            </a:pPr>
            <a:endParaRPr lang="en-US" sz="28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922" t="37966" r="38770" b="21976"/>
          <a:stretch/>
        </p:blipFill>
        <p:spPr bwMode="auto">
          <a:xfrm>
            <a:off x="3342608" y="895136"/>
            <a:ext cx="5320120" cy="3529443"/>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24" t="6105" r="65342" b="77458"/>
          <a:stretch/>
        </p:blipFill>
        <p:spPr bwMode="auto">
          <a:xfrm>
            <a:off x="712439" y="2794716"/>
            <a:ext cx="2313699" cy="130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117495" y="3615070"/>
            <a:ext cx="5537497" cy="809509"/>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Title 1"/>
          <p:cNvSpPr txBox="1">
            <a:spLocks/>
          </p:cNvSpPr>
          <p:nvPr/>
        </p:nvSpPr>
        <p:spPr>
          <a:xfrm>
            <a:off x="53161" y="1256658"/>
            <a:ext cx="3289447" cy="13164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sz="2400" dirty="0" smtClean="0"/>
              <a:t>Step 2: Decrease or eliminate care that provides no benefit and/or may be harmful.</a:t>
            </a:r>
            <a:br>
              <a:rPr lang="en-US" sz="2400" dirty="0" smtClean="0"/>
            </a:br>
            <a:endParaRPr lang="en-US" sz="2400" dirty="0"/>
          </a:p>
        </p:txBody>
      </p:sp>
    </p:spTree>
    <p:extLst>
      <p:ext uri="{BB962C8B-B14F-4D97-AF65-F5344CB8AC3E}">
        <p14:creationId xmlns:p14="http://schemas.microsoft.com/office/powerpoint/2010/main" val="1238377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6326" y="687794"/>
            <a:ext cx="3094190" cy="3490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nSpc>
                <a:spcPct val="80000"/>
              </a:lnSpc>
            </a:pPr>
            <a:endParaRPr lang="en-US" sz="280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24" t="6105" r="65342" b="77458"/>
          <a:stretch/>
        </p:blipFill>
        <p:spPr bwMode="auto">
          <a:xfrm>
            <a:off x="659274" y="2826615"/>
            <a:ext cx="2313699" cy="130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161" y="1256658"/>
            <a:ext cx="3289447" cy="1316441"/>
          </a:xfrm>
        </p:spPr>
        <p:txBody>
          <a:bodyPr>
            <a:noAutofit/>
          </a:bodyPr>
          <a:lstStyle/>
          <a:p>
            <a:r>
              <a:rPr lang="en-US" sz="2400" dirty="0"/>
              <a:t>Step 2: Decrease or eliminate care that provides no benefit and/or may be </a:t>
            </a:r>
            <a:r>
              <a:rPr lang="en-US" sz="2400" dirty="0" smtClean="0"/>
              <a:t>harmful.</a:t>
            </a:r>
            <a:r>
              <a:rPr lang="en-US" sz="2400" dirty="0"/>
              <a:t/>
            </a:r>
            <a:br>
              <a:rPr lang="en-US" sz="2400" dirty="0"/>
            </a:br>
            <a:endParaRPr lang="en-US" sz="2400" dirty="0"/>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163" t="29140" r="38168" b="28177"/>
          <a:stretch/>
        </p:blipFill>
        <p:spPr bwMode="auto">
          <a:xfrm>
            <a:off x="3395773" y="874507"/>
            <a:ext cx="5514311" cy="371607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p:cNvSpPr/>
          <p:nvPr/>
        </p:nvSpPr>
        <p:spPr>
          <a:xfrm>
            <a:off x="3342607" y="1738367"/>
            <a:ext cx="5673801" cy="1079261"/>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571678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Uncertainty</a:t>
            </a:r>
            <a:endParaRPr lang="en-US" dirty="0"/>
          </a:p>
        </p:txBody>
      </p:sp>
      <p:sp>
        <p:nvSpPr>
          <p:cNvPr id="3" name="Content Placeholder 2"/>
          <p:cNvSpPr>
            <a:spLocks noGrp="1"/>
          </p:cNvSpPr>
          <p:nvPr>
            <p:ph idx="1"/>
          </p:nvPr>
        </p:nvSpPr>
        <p:spPr/>
        <p:txBody>
          <a:bodyPr>
            <a:normAutofit/>
          </a:bodyPr>
          <a:lstStyle/>
          <a:p>
            <a:r>
              <a:rPr lang="en-US" dirty="0" smtClean="0"/>
              <a:t>How do you handle uncertainty?</a:t>
            </a:r>
          </a:p>
          <a:p>
            <a:r>
              <a:rPr lang="en-US" dirty="0" smtClean="0"/>
              <a:t>Does uncertainty prompt you to order potentially unnecessary tests and treatments?</a:t>
            </a:r>
          </a:p>
        </p:txBody>
      </p:sp>
    </p:spTree>
    <p:extLst>
      <p:ext uri="{BB962C8B-B14F-4D97-AF65-F5344CB8AC3E}">
        <p14:creationId xmlns:p14="http://schemas.microsoft.com/office/powerpoint/2010/main" val="216265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159"/>
            <a:ext cx="8229600" cy="821815"/>
          </a:xfrm>
        </p:spPr>
        <p:txBody>
          <a:bodyPr>
            <a:normAutofit fontScale="90000"/>
          </a:bodyPr>
          <a:lstStyle/>
          <a:p>
            <a:r>
              <a:rPr lang="en-US" dirty="0" smtClean="0"/>
              <a:t>Uncertainty Increases Resource Use</a:t>
            </a:r>
            <a:r>
              <a:rPr lang="en-US" baseline="30000" dirty="0" smtClean="0"/>
              <a:t>5</a:t>
            </a:r>
            <a:endParaRPr lang="en-US" baseline="30000" dirty="0"/>
          </a:p>
        </p:txBody>
      </p:sp>
      <p:sp>
        <p:nvSpPr>
          <p:cNvPr id="3" name="Content Placeholder 2"/>
          <p:cNvSpPr>
            <a:spLocks noGrp="1"/>
          </p:cNvSpPr>
          <p:nvPr>
            <p:ph idx="1"/>
          </p:nvPr>
        </p:nvSpPr>
        <p:spPr>
          <a:xfrm>
            <a:off x="457200" y="1454974"/>
            <a:ext cx="8229600" cy="3244617"/>
          </a:xfrm>
        </p:spPr>
        <p:txBody>
          <a:bodyPr>
            <a:normAutofit fontScale="25000" lnSpcReduction="20000"/>
          </a:bodyPr>
          <a:lstStyle/>
          <a:p>
            <a:pPr marL="0" indent="0">
              <a:buNone/>
            </a:pPr>
            <a:r>
              <a:rPr lang="en-US" sz="9600" dirty="0" smtClean="0"/>
              <a:t>“We </a:t>
            </a:r>
            <a:r>
              <a:rPr lang="en-US" sz="9600" dirty="0"/>
              <a:t>show that increased physician </a:t>
            </a:r>
            <a:r>
              <a:rPr lang="en-US" sz="9600" dirty="0" smtClean="0"/>
              <a:t>anxiety due </a:t>
            </a:r>
            <a:r>
              <a:rPr lang="en-US" sz="9600" dirty="0"/>
              <a:t>to uncertainty and increased concern about </a:t>
            </a:r>
            <a:r>
              <a:rPr lang="en-US" sz="9600" dirty="0" smtClean="0"/>
              <a:t>disclosing uncertainty </a:t>
            </a:r>
            <a:r>
              <a:rPr lang="en-US" sz="9600" dirty="0"/>
              <a:t>to patients translate into </a:t>
            </a:r>
            <a:r>
              <a:rPr lang="en-US" sz="9600" dirty="0" smtClean="0"/>
              <a:t>higher charges.”</a:t>
            </a:r>
          </a:p>
          <a:p>
            <a:pPr marL="0" indent="0">
              <a:buNone/>
            </a:pPr>
            <a:endParaRPr lang="en-US" sz="8000" dirty="0" smtClean="0"/>
          </a:p>
          <a:p>
            <a:pPr marL="0" indent="0">
              <a:buNone/>
            </a:pPr>
            <a:r>
              <a:rPr lang="en-US" sz="9600" dirty="0" smtClean="0"/>
              <a:t>“</a:t>
            </a:r>
            <a:r>
              <a:rPr lang="en-US" sz="9600" dirty="0"/>
              <a:t>Even after adjusting for multiple confounders, </a:t>
            </a:r>
            <a:r>
              <a:rPr lang="en-US" sz="9600" dirty="0" smtClean="0"/>
              <a:t>each standard </a:t>
            </a:r>
            <a:r>
              <a:rPr lang="en-US" sz="9600" dirty="0"/>
              <a:t>deviation of change in several </a:t>
            </a:r>
            <a:r>
              <a:rPr lang="en-US" sz="9600" dirty="0" smtClean="0"/>
              <a:t>uncertainty scales </a:t>
            </a:r>
            <a:r>
              <a:rPr lang="en-US" sz="9600" dirty="0"/>
              <a:t>corresponded to a change of mean </a:t>
            </a:r>
            <a:r>
              <a:rPr lang="en-US" sz="9600" dirty="0" smtClean="0"/>
              <a:t>charges of </a:t>
            </a:r>
            <a:r>
              <a:rPr lang="en-US" sz="9600" dirty="0"/>
              <a:t>between 5% and 17</a:t>
            </a:r>
            <a:r>
              <a:rPr lang="en-US" sz="9600" dirty="0" smtClean="0"/>
              <a:t>%.”</a:t>
            </a:r>
          </a:p>
          <a:p>
            <a:pPr marL="0" indent="0">
              <a:buNone/>
            </a:pPr>
            <a:endParaRPr lang="en-US" sz="5600" dirty="0" smtClean="0"/>
          </a:p>
          <a:p>
            <a:pPr marL="0" indent="0">
              <a:buNone/>
            </a:pPr>
            <a:endParaRPr lang="en-US" sz="6000" dirty="0" smtClean="0"/>
          </a:p>
          <a:p>
            <a:pPr marL="0" indent="0">
              <a:buNone/>
            </a:pPr>
            <a:r>
              <a:rPr lang="en-US" sz="6000" dirty="0" smtClean="0"/>
              <a:t>  	Allison </a:t>
            </a:r>
            <a:r>
              <a:rPr lang="en-US" sz="6000" dirty="0"/>
              <a:t>J, </a:t>
            </a:r>
            <a:r>
              <a:rPr lang="en-US" sz="6000" dirty="0" err="1" smtClean="0"/>
              <a:t>Kiefe</a:t>
            </a:r>
            <a:r>
              <a:rPr lang="en-US" sz="6000" dirty="0" smtClean="0"/>
              <a:t> </a:t>
            </a:r>
            <a:r>
              <a:rPr lang="en-US" sz="6000" dirty="0"/>
              <a:t>A, Cook E, </a:t>
            </a:r>
            <a:r>
              <a:rPr lang="en-US" sz="6000" dirty="0" smtClean="0"/>
              <a:t>et </a:t>
            </a:r>
            <a:r>
              <a:rPr lang="en-US" sz="6000" dirty="0"/>
              <a:t>al. The </a:t>
            </a:r>
            <a:r>
              <a:rPr lang="en-US" sz="6000" dirty="0" smtClean="0"/>
              <a:t>association </a:t>
            </a:r>
            <a:r>
              <a:rPr lang="en-US" sz="6000" dirty="0"/>
              <a:t>of </a:t>
            </a:r>
            <a:r>
              <a:rPr lang="en-US" sz="6000" dirty="0" smtClean="0"/>
              <a:t>physician attitudes </a:t>
            </a:r>
            <a:r>
              <a:rPr lang="en-US" sz="6000" dirty="0"/>
              <a:t>about </a:t>
            </a:r>
            <a:r>
              <a:rPr lang="en-US" sz="6000" dirty="0" smtClean="0"/>
              <a:t>uncertainty </a:t>
            </a:r>
            <a:r>
              <a:rPr lang="en-US" sz="6000" dirty="0"/>
              <a:t>and </a:t>
            </a:r>
            <a:r>
              <a:rPr lang="en-US" sz="6000" dirty="0" smtClean="0"/>
              <a:t>risk </a:t>
            </a:r>
            <a:r>
              <a:rPr lang="en-US" sz="6000" dirty="0"/>
              <a:t>	</a:t>
            </a:r>
            <a:r>
              <a:rPr lang="en-US" sz="6000" dirty="0" smtClean="0"/>
              <a:t>taking </a:t>
            </a:r>
            <a:r>
              <a:rPr lang="en-US" sz="6000" dirty="0"/>
              <a:t>with r</a:t>
            </a:r>
            <a:r>
              <a:rPr lang="en-US" sz="6000" dirty="0" smtClean="0"/>
              <a:t>esource use </a:t>
            </a:r>
            <a:r>
              <a:rPr lang="en-US" sz="6000" dirty="0"/>
              <a:t>in a Medicare HMO. Med Decis Making 1998 18: </a:t>
            </a:r>
            <a:r>
              <a:rPr lang="en-US" sz="6000" dirty="0" smtClean="0"/>
              <a:t>320</a:t>
            </a:r>
            <a:endParaRPr lang="en-US" sz="5600" dirty="0" smtClean="0"/>
          </a:p>
        </p:txBody>
      </p:sp>
    </p:spTree>
    <p:extLst>
      <p:ext uri="{BB962C8B-B14F-4D97-AF65-F5344CB8AC3E}">
        <p14:creationId xmlns:p14="http://schemas.microsoft.com/office/powerpoint/2010/main" val="986945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Uncertainty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What tools are available to help you handle diagnostic or therapeutic uncertainty?</a:t>
            </a:r>
          </a:p>
          <a:p>
            <a:pPr marL="514350" indent="-514350">
              <a:buFont typeface="+mj-lt"/>
              <a:buAutoNum type="arabicPeriod"/>
            </a:pPr>
            <a:r>
              <a:rPr lang="en-US" dirty="0" smtClean="0"/>
              <a:t>Specialty-specific </a:t>
            </a:r>
            <a:r>
              <a:rPr lang="en-US" dirty="0"/>
              <a:t>v</a:t>
            </a:r>
            <a:r>
              <a:rPr lang="en-US" dirty="0" smtClean="0"/>
              <a:t>alidated clinical decision support tools</a:t>
            </a:r>
          </a:p>
          <a:p>
            <a:pPr marL="514350" indent="-514350">
              <a:buFont typeface="+mj-lt"/>
              <a:buAutoNum type="arabicPeriod"/>
            </a:pPr>
            <a:r>
              <a:rPr lang="en-US" dirty="0" smtClean="0"/>
              <a:t>Specialist, attending and colleague group input</a:t>
            </a:r>
          </a:p>
          <a:p>
            <a:pPr marL="514350" indent="-514350">
              <a:buFont typeface="+mj-lt"/>
              <a:buAutoNum type="arabicPeriod"/>
            </a:pPr>
            <a:r>
              <a:rPr lang="en-US" dirty="0" smtClean="0"/>
              <a:t>Clinical observation of the patient/close follow up</a:t>
            </a:r>
          </a:p>
          <a:p>
            <a:pPr marL="514350" indent="-514350">
              <a:buFont typeface="+mj-lt"/>
              <a:buAutoNum type="arabicPeriod"/>
            </a:pPr>
            <a:endParaRPr lang="en-US" dirty="0"/>
          </a:p>
        </p:txBody>
      </p:sp>
    </p:spTree>
    <p:extLst>
      <p:ext uri="{BB962C8B-B14F-4D97-AF65-F5344CB8AC3E}">
        <p14:creationId xmlns:p14="http://schemas.microsoft.com/office/powerpoint/2010/main" val="921114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dirty="0"/>
              <a:t>Define and recognize the importance of high value </a:t>
            </a:r>
            <a:r>
              <a:rPr lang="en-US" dirty="0" smtClean="0"/>
              <a:t>care. </a:t>
            </a:r>
            <a:endParaRPr lang="en-US" dirty="0"/>
          </a:p>
          <a:p>
            <a:pPr>
              <a:lnSpc>
                <a:spcPct val="110000"/>
              </a:lnSpc>
            </a:pPr>
            <a:r>
              <a:rPr lang="en-US" dirty="0"/>
              <a:t>Introduce a simple five-step model for delivering high value </a:t>
            </a:r>
            <a:r>
              <a:rPr lang="en-US" dirty="0" smtClean="0"/>
              <a:t>care.</a:t>
            </a:r>
            <a:endParaRPr lang="en-US" dirty="0"/>
          </a:p>
          <a:p>
            <a:pPr>
              <a:lnSpc>
                <a:spcPct val="110000"/>
              </a:lnSpc>
            </a:pPr>
            <a:r>
              <a:rPr lang="en-US" dirty="0"/>
              <a:t>Discuss the cost implications of several common clinical scenarios and the evidence-based guidelines for appropriate diagnosis and </a:t>
            </a:r>
            <a:r>
              <a:rPr lang="en-US" dirty="0" smtClean="0"/>
              <a:t>treatment.</a:t>
            </a:r>
            <a:endParaRPr lang="en-US" dirty="0"/>
          </a:p>
          <a:p>
            <a:pPr lvl="0"/>
            <a:r>
              <a:rPr lang="en-US" dirty="0" smtClean="0"/>
              <a:t>Identify clinical reasoning tools to assist in management of uncertainty.</a:t>
            </a:r>
          </a:p>
        </p:txBody>
      </p:sp>
    </p:spTree>
    <p:extLst>
      <p:ext uri="{BB962C8B-B14F-4D97-AF65-F5344CB8AC3E}">
        <p14:creationId xmlns:p14="http://schemas.microsoft.com/office/powerpoint/2010/main" val="2668046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526"/>
            <a:ext cx="8229600" cy="857250"/>
          </a:xfrm>
        </p:spPr>
        <p:txBody>
          <a:bodyPr/>
          <a:lstStyle/>
          <a:p>
            <a:r>
              <a:rPr lang="en-US" dirty="0" smtClean="0"/>
              <a:t>Case #2</a:t>
            </a:r>
            <a:endParaRPr lang="en-US" dirty="0"/>
          </a:p>
        </p:txBody>
      </p:sp>
      <p:sp>
        <p:nvSpPr>
          <p:cNvPr id="3" name="Content Placeholder 2"/>
          <p:cNvSpPr>
            <a:spLocks noGrp="1"/>
          </p:cNvSpPr>
          <p:nvPr>
            <p:ph sz="half" idx="1"/>
          </p:nvPr>
        </p:nvSpPr>
        <p:spPr>
          <a:xfrm>
            <a:off x="457199" y="1402178"/>
            <a:ext cx="4784652" cy="3394472"/>
          </a:xfrm>
        </p:spPr>
        <p:txBody>
          <a:bodyPr>
            <a:normAutofit fontScale="92500"/>
          </a:bodyPr>
          <a:lstStyle/>
          <a:p>
            <a:r>
              <a:rPr lang="en-US" sz="2400" dirty="0" smtClean="0"/>
              <a:t>Mr. M is a 75 year-old man with OA presenting with acute-on-chronic right hip pain. </a:t>
            </a:r>
            <a:r>
              <a:rPr lang="en-US" sz="2400" dirty="0" smtClean="0"/>
              <a:t>He </a:t>
            </a:r>
            <a:r>
              <a:rPr lang="en-US" sz="2400" dirty="0" smtClean="0"/>
              <a:t>slipped out of bed this morning and is now unable to bear weight on his right leg.</a:t>
            </a:r>
          </a:p>
          <a:p>
            <a:r>
              <a:rPr lang="en-US" sz="2400" dirty="0" smtClean="0"/>
              <a:t>Exam is notable only for moderate tenderness over the right hip.</a:t>
            </a:r>
          </a:p>
          <a:p>
            <a:r>
              <a:rPr lang="en-US" sz="2400" dirty="0" smtClean="0"/>
              <a:t>Hip and pelvis x-rays were negative for fracture.</a:t>
            </a:r>
            <a:endParaRPr lang="en-US" sz="2400" dirty="0"/>
          </a:p>
        </p:txBody>
      </p:sp>
      <p:sp>
        <p:nvSpPr>
          <p:cNvPr id="5" name="TextBox 4"/>
          <p:cNvSpPr txBox="1"/>
          <p:nvPr/>
        </p:nvSpPr>
        <p:spPr>
          <a:xfrm>
            <a:off x="5624628" y="3737346"/>
            <a:ext cx="3147237" cy="830997"/>
          </a:xfrm>
          <a:prstGeom prst="rect">
            <a:avLst/>
          </a:prstGeom>
          <a:noFill/>
        </p:spPr>
        <p:txBody>
          <a:bodyPr wrap="square">
            <a:spAutoFit/>
          </a:bodyPr>
          <a:lstStyle/>
          <a:p>
            <a:pPr algn="ctr">
              <a:defRPr/>
            </a:pPr>
            <a:r>
              <a:rPr lang="en-US" sz="2400" b="1" dirty="0">
                <a:solidFill>
                  <a:srgbClr val="FF0000"/>
                </a:solidFill>
                <a:latin typeface="+mn-lt"/>
                <a:ea typeface="ＭＳ Ｐゴシック" charset="-128"/>
                <a:cs typeface="ＭＳ Ｐゴシック" charset="-128"/>
              </a:rPr>
              <a:t>Should </a:t>
            </a:r>
            <a:r>
              <a:rPr lang="en-US" sz="2400" b="1" dirty="0" smtClean="0">
                <a:solidFill>
                  <a:srgbClr val="FF0000"/>
                </a:solidFill>
                <a:latin typeface="+mn-lt"/>
                <a:ea typeface="ＭＳ Ｐゴシック" charset="-128"/>
                <a:cs typeface="ＭＳ Ｐゴシック" charset="-128"/>
              </a:rPr>
              <a:t>he have further imaging? Which type?</a:t>
            </a:r>
            <a:endParaRPr lang="en-US" sz="2400" b="1" dirty="0">
              <a:solidFill>
                <a:srgbClr val="FF0000"/>
              </a:solidFill>
              <a:latin typeface="+mn-lt"/>
              <a:ea typeface="ＭＳ Ｐゴシック" charset="-128"/>
              <a:cs typeface="ＭＳ Ｐゴシック" charset="-128"/>
            </a:endParaRPr>
          </a:p>
        </p:txBody>
      </p:sp>
      <p:pic>
        <p:nvPicPr>
          <p:cNvPr id="3074" name="Picture 2" descr="A hip with osteoarthritis. In an X-ray of a healthy hip, the heads of the hip bone have smooth, evenly curved surfaces and there is a 'gap' between the hip bone and the pelvis. Here, the surface of both hip bones is irregular and there is little or no gap between the b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035" y="1315682"/>
            <a:ext cx="2857500"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632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01" t="65028" r="35477" b="18242"/>
          <a:stretch/>
        </p:blipFill>
        <p:spPr bwMode="auto">
          <a:xfrm>
            <a:off x="1594890" y="2573079"/>
            <a:ext cx="6241250" cy="203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Clinical Decision Support Tools</a:t>
            </a:r>
            <a:endParaRPr lang="en-US" dirty="0"/>
          </a:p>
        </p:txBody>
      </p:sp>
      <p:sp>
        <p:nvSpPr>
          <p:cNvPr id="3" name="Content Placeholder 2"/>
          <p:cNvSpPr>
            <a:spLocks noGrp="1"/>
          </p:cNvSpPr>
          <p:nvPr>
            <p:ph idx="1"/>
          </p:nvPr>
        </p:nvSpPr>
        <p:spPr/>
        <p:txBody>
          <a:bodyPr>
            <a:normAutofit/>
          </a:bodyPr>
          <a:lstStyle/>
          <a:p>
            <a:r>
              <a:rPr lang="en-US" sz="2500" dirty="0" smtClean="0"/>
              <a:t>American College of Radiology: Appropriateness Criteria</a:t>
            </a:r>
          </a:p>
          <a:p>
            <a:r>
              <a:rPr lang="en-US" sz="2500" dirty="0"/>
              <a:t>http://www.acr.org/Quality-Safety/Appropriateness-Criteria</a:t>
            </a:r>
          </a:p>
        </p:txBody>
      </p:sp>
    </p:spTree>
    <p:extLst>
      <p:ext uri="{BB962C8B-B14F-4D97-AF65-F5344CB8AC3E}">
        <p14:creationId xmlns:p14="http://schemas.microsoft.com/office/powerpoint/2010/main" val="1556649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6957"/>
            <a:ext cx="8229600" cy="857250"/>
          </a:xfrm>
        </p:spPr>
        <p:txBody>
          <a:bodyPr>
            <a:noAutofit/>
          </a:bodyPr>
          <a:lstStyle/>
          <a:p>
            <a:r>
              <a:rPr lang="en-US" sz="3000" dirty="0" smtClean="0"/>
              <a:t>ACR Appropriateness Criteria: Acute Hip Pain – Suspected Fracture</a:t>
            </a:r>
            <a:endParaRPr lang="en-US" sz="3000" dirty="0"/>
          </a:p>
        </p:txBody>
      </p:sp>
      <p:sp>
        <p:nvSpPr>
          <p:cNvPr id="3" name="Content Placeholder 2"/>
          <p:cNvSpPr>
            <a:spLocks noGrp="1"/>
          </p:cNvSpPr>
          <p:nvPr>
            <p:ph idx="1"/>
          </p:nvPr>
        </p:nvSpPr>
        <p:spPr/>
        <p:txBody>
          <a:bodyPr>
            <a:normAutofit/>
          </a:bodyPr>
          <a:lstStyle/>
          <a:p>
            <a:endParaRPr lang="en-US" dirty="0" smtClean="0"/>
          </a:p>
          <a:p>
            <a:pPr marL="514350" indent="-514350">
              <a:buFont typeface="+mj-lt"/>
              <a:buAutoNum type="arabicPeriod"/>
            </a:pP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54" t="53634" r="23169" b="17355"/>
          <a:stretch/>
        </p:blipFill>
        <p:spPr bwMode="auto">
          <a:xfrm>
            <a:off x="967554" y="1539134"/>
            <a:ext cx="7325830" cy="307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797432" y="2094613"/>
            <a:ext cx="3934055" cy="489098"/>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Oval 5"/>
          <p:cNvSpPr/>
          <p:nvPr/>
        </p:nvSpPr>
        <p:spPr>
          <a:xfrm>
            <a:off x="4533005" y="1539133"/>
            <a:ext cx="2675870" cy="3322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80401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Follow Up</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CT pelvis was performed and was nondiagnostic.</a:t>
            </a:r>
          </a:p>
          <a:p>
            <a:r>
              <a:rPr lang="en-US" dirty="0" smtClean="0"/>
              <a:t>Pain persisted and he remained unable to </a:t>
            </a:r>
            <a:r>
              <a:rPr lang="en-US" dirty="0"/>
              <a:t>bear </a:t>
            </a:r>
            <a:r>
              <a:rPr lang="en-US" dirty="0" smtClean="0"/>
              <a:t>weight.</a:t>
            </a:r>
          </a:p>
          <a:p>
            <a:r>
              <a:rPr lang="en-US" dirty="0" smtClean="0"/>
              <a:t>MRI was obtained and revealed a nondisplaced femoral fracture in the setting of severe osteoarthritis.</a:t>
            </a:r>
          </a:p>
          <a:p>
            <a:r>
              <a:rPr lang="en-US" dirty="0" smtClean="0"/>
              <a:t>Patient underwent nonemergent repair of the fracture.</a:t>
            </a:r>
            <a:endParaRPr lang="en-US" dirty="0"/>
          </a:p>
        </p:txBody>
      </p:sp>
    </p:spTree>
    <p:extLst>
      <p:ext uri="{BB962C8B-B14F-4D97-AF65-F5344CB8AC3E}">
        <p14:creationId xmlns:p14="http://schemas.microsoft.com/office/powerpoint/2010/main" val="3051292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Approximate Charges</a:t>
            </a:r>
            <a:endParaRPr lang="en-US" dirty="0"/>
          </a:p>
        </p:txBody>
      </p:sp>
      <p:sp>
        <p:nvSpPr>
          <p:cNvPr id="4" name="Text Placeholder 3"/>
          <p:cNvSpPr>
            <a:spLocks noGrp="1"/>
          </p:cNvSpPr>
          <p:nvPr>
            <p:ph type="body" idx="1"/>
          </p:nvPr>
        </p:nvSpPr>
        <p:spPr>
          <a:xfrm>
            <a:off x="457200" y="1321463"/>
            <a:ext cx="4040188" cy="479822"/>
          </a:xfrm>
        </p:spPr>
        <p:txBody>
          <a:bodyPr/>
          <a:lstStyle/>
          <a:p>
            <a:r>
              <a:rPr lang="en-US" dirty="0" smtClean="0"/>
              <a:t>This hospitalization:</a:t>
            </a:r>
            <a:endParaRPr lang="en-US" dirty="0"/>
          </a:p>
        </p:txBody>
      </p:sp>
      <p:sp>
        <p:nvSpPr>
          <p:cNvPr id="3" name="Content Placeholder 2"/>
          <p:cNvSpPr>
            <a:spLocks noGrp="1"/>
          </p:cNvSpPr>
          <p:nvPr>
            <p:ph sz="half" idx="2"/>
          </p:nvPr>
        </p:nvSpPr>
        <p:spPr>
          <a:xfrm>
            <a:off x="457200" y="1801284"/>
            <a:ext cx="4040188" cy="2963466"/>
          </a:xfrm>
        </p:spPr>
        <p:txBody>
          <a:bodyPr>
            <a:normAutofit lnSpcReduction="10000"/>
          </a:bodyPr>
          <a:lstStyle/>
          <a:p>
            <a:r>
              <a:rPr lang="en-US" dirty="0" smtClean="0"/>
              <a:t>Femur x-ray: $700</a:t>
            </a:r>
          </a:p>
          <a:p>
            <a:r>
              <a:rPr lang="en-US" dirty="0" smtClean="0"/>
              <a:t>Pelvis x-ray: $800</a:t>
            </a:r>
          </a:p>
          <a:p>
            <a:r>
              <a:rPr lang="en-US" dirty="0" smtClean="0"/>
              <a:t>CT hip/pelvis: </a:t>
            </a:r>
            <a:r>
              <a:rPr lang="en-US" dirty="0" smtClean="0"/>
              <a:t>$</a:t>
            </a:r>
            <a:r>
              <a:rPr lang="en-US" dirty="0" smtClean="0"/>
              <a:t>3000</a:t>
            </a:r>
          </a:p>
          <a:p>
            <a:r>
              <a:rPr lang="en-US" dirty="0" smtClean="0"/>
              <a:t>MRI hip: </a:t>
            </a:r>
            <a:r>
              <a:rPr lang="en-US" dirty="0" smtClean="0"/>
              <a:t>$</a:t>
            </a:r>
            <a:r>
              <a:rPr lang="en-US" dirty="0" smtClean="0"/>
              <a:t>4000</a:t>
            </a:r>
          </a:p>
          <a:p>
            <a:pPr>
              <a:spcBef>
                <a:spcPts val="24"/>
              </a:spcBef>
            </a:pPr>
            <a:r>
              <a:rPr lang="en-US" dirty="0" smtClean="0"/>
              <a:t>4 </a:t>
            </a:r>
            <a:r>
              <a:rPr lang="en-US" dirty="0"/>
              <a:t>nights in the </a:t>
            </a:r>
            <a:r>
              <a:rPr lang="en-US" dirty="0" smtClean="0"/>
              <a:t>hospital: $12,000 </a:t>
            </a:r>
          </a:p>
          <a:p>
            <a:pPr>
              <a:spcBef>
                <a:spcPts val="24"/>
              </a:spcBef>
            </a:pPr>
            <a:r>
              <a:rPr lang="en-US" dirty="0" smtClean="0"/>
              <a:t>Femur fracture repair</a:t>
            </a:r>
            <a:r>
              <a:rPr lang="en-US" dirty="0" smtClean="0"/>
              <a:t>:    </a:t>
            </a:r>
            <a:r>
              <a:rPr lang="en-US" dirty="0" smtClean="0"/>
              <a:t>$12, 415</a:t>
            </a:r>
            <a:endParaRPr lang="en-US" dirty="0"/>
          </a:p>
        </p:txBody>
      </p:sp>
      <p:sp>
        <p:nvSpPr>
          <p:cNvPr id="5" name="Text Placeholder 4"/>
          <p:cNvSpPr>
            <a:spLocks noGrp="1"/>
          </p:cNvSpPr>
          <p:nvPr>
            <p:ph type="body" sz="quarter" idx="3"/>
          </p:nvPr>
        </p:nvSpPr>
        <p:spPr>
          <a:xfrm>
            <a:off x="4409768" y="1321463"/>
            <a:ext cx="4277033" cy="479822"/>
          </a:xfrm>
        </p:spPr>
        <p:txBody>
          <a:bodyPr/>
          <a:lstStyle/>
          <a:p>
            <a:r>
              <a:rPr lang="en-US" dirty="0" smtClean="0"/>
              <a:t>Downstream:</a:t>
            </a:r>
            <a:endParaRPr lang="en-US" dirty="0"/>
          </a:p>
        </p:txBody>
      </p:sp>
      <p:sp>
        <p:nvSpPr>
          <p:cNvPr id="6" name="Content Placeholder 5"/>
          <p:cNvSpPr>
            <a:spLocks noGrp="1"/>
          </p:cNvSpPr>
          <p:nvPr>
            <p:ph sz="quarter" idx="4"/>
          </p:nvPr>
        </p:nvSpPr>
        <p:spPr>
          <a:xfrm>
            <a:off x="4409768" y="1737486"/>
            <a:ext cx="4277033" cy="2963466"/>
          </a:xfrm>
        </p:spPr>
        <p:txBody>
          <a:bodyPr/>
          <a:lstStyle/>
          <a:p>
            <a:r>
              <a:rPr lang="en-US" dirty="0" smtClean="0"/>
              <a:t>Delay in therapy, leading to increased morbidity/mortality</a:t>
            </a:r>
          </a:p>
          <a:p>
            <a:r>
              <a:rPr lang="en-US" dirty="0" smtClean="0"/>
              <a:t>Radiation exposure</a:t>
            </a:r>
            <a:endParaRPr lang="en-US" dirty="0"/>
          </a:p>
        </p:txBody>
      </p:sp>
    </p:spTree>
    <p:extLst>
      <p:ext uri="{BB962C8B-B14F-4D97-AF65-F5344CB8AC3E}">
        <p14:creationId xmlns:p14="http://schemas.microsoft.com/office/powerpoint/2010/main" val="2521923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00"/>
                </a:solidFill>
                <a:ea typeface="ＭＳ Ｐゴシック" pitchFamily="34" charset="-128"/>
              </a:rPr>
              <a:t>MRI in this case: High </a:t>
            </a:r>
            <a:r>
              <a:rPr lang="en-US" sz="3600" dirty="0">
                <a:solidFill>
                  <a:srgbClr val="000000"/>
                </a:solidFill>
                <a:ea typeface="ＭＳ Ｐゴシック" pitchFamily="34" charset="-128"/>
              </a:rPr>
              <a:t>Cost ≠ Low Value</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a:solidFill>
                  <a:srgbClr val="000000"/>
                </a:solidFill>
                <a:ea typeface="ＭＳ Ｐゴシック" pitchFamily="34" charset="-128"/>
              </a:rPr>
              <a:t>Remember that High Cost ≠ Low Value </a:t>
            </a:r>
            <a:r>
              <a:rPr lang="en-US" dirty="0" smtClean="0">
                <a:solidFill>
                  <a:srgbClr val="000000"/>
                </a:solidFill>
                <a:ea typeface="ＭＳ Ｐゴシック" pitchFamily="34" charset="-128"/>
              </a:rPr>
              <a:t>and </a:t>
            </a:r>
            <a:r>
              <a:rPr lang="en-US" dirty="0">
                <a:solidFill>
                  <a:srgbClr val="000000"/>
                </a:solidFill>
                <a:ea typeface="ＭＳ Ｐゴシック" pitchFamily="34" charset="-128"/>
              </a:rPr>
              <a:t>likewise Low Cost ≠ High </a:t>
            </a:r>
            <a:r>
              <a:rPr lang="en-US" dirty="0" smtClean="0">
                <a:solidFill>
                  <a:srgbClr val="000000"/>
                </a:solidFill>
                <a:ea typeface="ＭＳ Ｐゴシック" pitchFamily="34" charset="-128"/>
              </a:rPr>
              <a:t>Value.</a:t>
            </a:r>
            <a:endParaRPr lang="en-US" dirty="0">
              <a:solidFill>
                <a:srgbClr val="000000"/>
              </a:solidFill>
              <a:ea typeface="ＭＳ Ｐゴシック" pitchFamily="34" charset="-128"/>
            </a:endParaRPr>
          </a:p>
          <a:p>
            <a:r>
              <a:rPr lang="en-US" dirty="0">
                <a:solidFill>
                  <a:srgbClr val="000000"/>
                </a:solidFill>
                <a:ea typeface="ＭＳ Ｐゴシック" pitchFamily="34" charset="-128"/>
              </a:rPr>
              <a:t>High-cost interventions may provide good value because they are highly beneficial </a:t>
            </a:r>
            <a:r>
              <a:rPr lang="en-US" dirty="0" smtClean="0"/>
              <a:t>(</a:t>
            </a:r>
            <a:r>
              <a:rPr lang="en-US" dirty="0"/>
              <a:t>ICD for selected patients with heart failure and low </a:t>
            </a:r>
            <a:r>
              <a:rPr lang="en-US" dirty="0" smtClean="0"/>
              <a:t>EF, screening </a:t>
            </a:r>
            <a:r>
              <a:rPr lang="en-US" dirty="0"/>
              <a:t>colonoscopy</a:t>
            </a:r>
            <a:r>
              <a:rPr lang="en-US" dirty="0" smtClean="0"/>
              <a:t>).</a:t>
            </a:r>
            <a:endParaRPr lang="en-US" dirty="0"/>
          </a:p>
          <a:p>
            <a:r>
              <a:rPr lang="en-US" dirty="0">
                <a:solidFill>
                  <a:srgbClr val="000000"/>
                </a:solidFill>
                <a:ea typeface="ＭＳ Ｐゴシック" pitchFamily="34" charset="-128"/>
              </a:rPr>
              <a:t>Low-cost interventions may have little or no value if they provide little benefit or increase downstream costs (</a:t>
            </a:r>
            <a:r>
              <a:rPr lang="en-US" dirty="0"/>
              <a:t>BNP measurement in patient with clear heart failure, annual </a:t>
            </a:r>
            <a:r>
              <a:rPr lang="en-US" dirty="0" smtClean="0"/>
              <a:t>Pap </a:t>
            </a:r>
            <a:r>
              <a:rPr lang="en-US" dirty="0"/>
              <a:t>smears in an </a:t>
            </a:r>
            <a:r>
              <a:rPr lang="en-US" dirty="0" smtClean="0"/>
              <a:t>average-risk </a:t>
            </a:r>
            <a:r>
              <a:rPr lang="en-US" dirty="0"/>
              <a:t>woman</a:t>
            </a:r>
            <a:r>
              <a:rPr lang="en-US" dirty="0" smtClean="0">
                <a:solidFill>
                  <a:srgbClr val="000000"/>
                </a:solidFill>
                <a:ea typeface="ＭＳ Ｐゴシック" pitchFamily="34" charset="-128"/>
              </a:rPr>
              <a:t>).</a:t>
            </a:r>
            <a:endParaRPr lang="en-US" dirty="0">
              <a:solidFill>
                <a:srgbClr val="000000"/>
              </a:solidFill>
              <a:ea typeface="ＭＳ Ｐゴシック" pitchFamily="34" charset="-128"/>
            </a:endParaRPr>
          </a:p>
          <a:p>
            <a:endParaRPr lang="en-US" dirty="0"/>
          </a:p>
        </p:txBody>
      </p:sp>
    </p:spTree>
    <p:extLst>
      <p:ext uri="{BB962C8B-B14F-4D97-AF65-F5344CB8AC3E}">
        <p14:creationId xmlns:p14="http://schemas.microsoft.com/office/powerpoint/2010/main" val="2529898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Case </a:t>
            </a:r>
            <a:r>
              <a:rPr lang="en-US" dirty="0" smtClean="0"/>
              <a:t>#3: Syncope</a:t>
            </a:r>
            <a:endParaRPr lang="en-US" dirty="0"/>
          </a:p>
        </p:txBody>
      </p:sp>
      <p:sp>
        <p:nvSpPr>
          <p:cNvPr id="3" name="Content Placeholder 2"/>
          <p:cNvSpPr>
            <a:spLocks noGrp="1"/>
          </p:cNvSpPr>
          <p:nvPr>
            <p:ph idx="1"/>
          </p:nvPr>
        </p:nvSpPr>
        <p:spPr/>
        <p:txBody>
          <a:bodyPr>
            <a:normAutofit fontScale="70000" lnSpcReduction="20000"/>
          </a:bodyPr>
          <a:lstStyle/>
          <a:p>
            <a:r>
              <a:rPr lang="en-US" dirty="0"/>
              <a:t>Mr. </a:t>
            </a:r>
            <a:r>
              <a:rPr lang="en-US" dirty="0" smtClean="0"/>
              <a:t>P., </a:t>
            </a:r>
            <a:r>
              <a:rPr lang="en-US" dirty="0"/>
              <a:t>a </a:t>
            </a:r>
            <a:r>
              <a:rPr lang="en-US" dirty="0" smtClean="0"/>
              <a:t>42 year-old </a:t>
            </a:r>
            <a:r>
              <a:rPr lang="en-US" dirty="0"/>
              <a:t>man with </a:t>
            </a:r>
            <a:r>
              <a:rPr lang="en-US" dirty="0" smtClean="0"/>
              <a:t>hypertension treated with HCTZ, presents </a:t>
            </a:r>
            <a:r>
              <a:rPr lang="en-US" dirty="0"/>
              <a:t>to the emergency department </a:t>
            </a:r>
            <a:r>
              <a:rPr lang="en-US" dirty="0" smtClean="0"/>
              <a:t>after passing out. </a:t>
            </a:r>
            <a:r>
              <a:rPr lang="en-US" dirty="0" smtClean="0"/>
              <a:t>He </a:t>
            </a:r>
            <a:r>
              <a:rPr lang="en-US" dirty="0" smtClean="0"/>
              <a:t>was outside working in his garden on a hot afternoon when he started to feel ill and then suddenly lost consciousness. </a:t>
            </a:r>
            <a:r>
              <a:rPr lang="en-US" dirty="0" smtClean="0"/>
              <a:t>His </a:t>
            </a:r>
            <a:r>
              <a:rPr lang="en-US" dirty="0" smtClean="0"/>
              <a:t>wife witnessed the event and noticed that he fell to the ground and was unresponsive for about 10 seconds. </a:t>
            </a:r>
            <a:r>
              <a:rPr lang="en-US" dirty="0" smtClean="0"/>
              <a:t>He </a:t>
            </a:r>
            <a:r>
              <a:rPr lang="en-US" dirty="0" smtClean="0"/>
              <a:t>did not hit his head. </a:t>
            </a:r>
            <a:r>
              <a:rPr lang="en-US" dirty="0" smtClean="0"/>
              <a:t>He </a:t>
            </a:r>
            <a:r>
              <a:rPr lang="en-US" dirty="0" smtClean="0"/>
              <a:t>then woke up and returned to his baseline mental status.</a:t>
            </a:r>
          </a:p>
          <a:p>
            <a:r>
              <a:rPr lang="en-US" dirty="0" smtClean="0"/>
              <a:t>T 37.5</a:t>
            </a:r>
            <a:r>
              <a:rPr lang="en-US" baseline="30000" dirty="0" smtClean="0"/>
              <a:t>o</a:t>
            </a:r>
            <a:r>
              <a:rPr lang="en-US" dirty="0" smtClean="0"/>
              <a:t>C BP 110/70</a:t>
            </a:r>
            <a:r>
              <a:rPr lang="en-US" dirty="0"/>
              <a:t>, HR </a:t>
            </a:r>
            <a:r>
              <a:rPr lang="en-US" dirty="0" smtClean="0"/>
              <a:t>95, </a:t>
            </a:r>
            <a:r>
              <a:rPr lang="en-US" dirty="0"/>
              <a:t>RR </a:t>
            </a:r>
            <a:r>
              <a:rPr lang="en-US" dirty="0" smtClean="0"/>
              <a:t>12, </a:t>
            </a:r>
            <a:r>
              <a:rPr lang="en-US" dirty="0"/>
              <a:t>0</a:t>
            </a:r>
            <a:r>
              <a:rPr lang="en-US" baseline="-25000" dirty="0"/>
              <a:t>2</a:t>
            </a:r>
            <a:r>
              <a:rPr lang="en-US" dirty="0"/>
              <a:t> sat </a:t>
            </a:r>
            <a:r>
              <a:rPr lang="en-US" dirty="0" smtClean="0"/>
              <a:t>98% </a:t>
            </a:r>
            <a:r>
              <a:rPr lang="en-US" dirty="0"/>
              <a:t>on </a:t>
            </a:r>
            <a:r>
              <a:rPr lang="en-US" dirty="0" smtClean="0"/>
              <a:t>ambient air</a:t>
            </a:r>
            <a:endParaRPr lang="en-US" dirty="0"/>
          </a:p>
          <a:p>
            <a:r>
              <a:rPr lang="en-US" dirty="0"/>
              <a:t>Exam notable </a:t>
            </a:r>
            <a:r>
              <a:rPr lang="en-US" dirty="0" smtClean="0"/>
              <a:t>for: dry mucus membranes, no cardiac murmurs, normal neurologic exam</a:t>
            </a:r>
          </a:p>
        </p:txBody>
      </p:sp>
    </p:spTree>
    <p:extLst>
      <p:ext uri="{BB962C8B-B14F-4D97-AF65-F5344CB8AC3E}">
        <p14:creationId xmlns:p14="http://schemas.microsoft.com/office/powerpoint/2010/main" val="3303177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1759"/>
            <a:ext cx="8229600" cy="857250"/>
          </a:xfrm>
        </p:spPr>
        <p:txBody>
          <a:bodyPr>
            <a:noAutofit/>
          </a:bodyPr>
          <a:lstStyle/>
          <a:p>
            <a:pPr>
              <a:lnSpc>
                <a:spcPct val="80000"/>
              </a:lnSpc>
            </a:pPr>
            <a:r>
              <a:rPr lang="en-US" sz="3200" spc="-70" dirty="0">
                <a:ea typeface="ＭＳ Ｐゴシック" pitchFamily="34" charset="-128"/>
              </a:rPr>
              <a:t>Step 1: Benefits, </a:t>
            </a:r>
            <a:r>
              <a:rPr lang="en-US" sz="3200" spc="-70" dirty="0" smtClean="0">
                <a:ea typeface="ＭＳ Ｐゴシック" pitchFamily="34" charset="-128"/>
              </a:rPr>
              <a:t>harms</a:t>
            </a:r>
            <a:r>
              <a:rPr lang="en-US" sz="3200" spc="-70" dirty="0">
                <a:ea typeface="ＭＳ Ｐゴシック" pitchFamily="34" charset="-128"/>
              </a:rPr>
              <a:t>, </a:t>
            </a:r>
            <a:r>
              <a:rPr lang="en-US" sz="3200" spc="-70" dirty="0" smtClean="0">
                <a:ea typeface="ＭＳ Ｐゴシック" pitchFamily="34" charset="-128"/>
              </a:rPr>
              <a:t>costs</a:t>
            </a:r>
            <a:r>
              <a:rPr lang="en-US" sz="3200" spc="-70" dirty="0">
                <a:ea typeface="ＭＳ Ｐゴシック" pitchFamily="34" charset="-128"/>
              </a:rPr>
              <a:t/>
            </a:r>
            <a:br>
              <a:rPr lang="en-US" sz="3200" spc="-70" dirty="0">
                <a:ea typeface="ＭＳ Ｐゴシック" pitchFamily="34" charset="-128"/>
              </a:rPr>
            </a:br>
            <a:r>
              <a:rPr lang="en-US" sz="3200" spc="-70" dirty="0" smtClean="0">
                <a:ea typeface="ＭＳ Ｐゴシック" pitchFamily="34" charset="-128"/>
              </a:rPr>
              <a:t>Evaluation </a:t>
            </a:r>
            <a:r>
              <a:rPr lang="en-US" sz="3200" spc="-70" dirty="0">
                <a:ea typeface="ＭＳ Ｐゴシック" pitchFamily="34" charset="-128"/>
              </a:rPr>
              <a:t>and </a:t>
            </a:r>
            <a:r>
              <a:rPr lang="en-US" sz="3200" spc="-70" dirty="0" smtClean="0">
                <a:ea typeface="ＭＳ Ｐゴシック" pitchFamily="34" charset="-128"/>
              </a:rPr>
              <a:t>Management </a:t>
            </a:r>
            <a:r>
              <a:rPr lang="en-US" sz="3200" spc="-70" dirty="0">
                <a:ea typeface="ＭＳ Ｐゴシック" pitchFamily="34" charset="-128"/>
              </a:rPr>
              <a:t>of </a:t>
            </a:r>
            <a:r>
              <a:rPr lang="en-US" sz="3200" spc="-70" dirty="0" smtClean="0">
                <a:ea typeface="ＭＳ Ｐゴシック" pitchFamily="34" charset="-128"/>
              </a:rPr>
              <a:t>Syncope</a:t>
            </a:r>
            <a:endParaRPr lang="en-US" sz="3200" spc="-70" dirty="0"/>
          </a:p>
        </p:txBody>
      </p:sp>
      <p:sp>
        <p:nvSpPr>
          <p:cNvPr id="3" name="Content Placeholder 2"/>
          <p:cNvSpPr>
            <a:spLocks noGrp="1"/>
          </p:cNvSpPr>
          <p:nvPr>
            <p:ph idx="1"/>
          </p:nvPr>
        </p:nvSpPr>
        <p:spPr>
          <a:xfrm>
            <a:off x="457199" y="1683574"/>
            <a:ext cx="4871175" cy="3154409"/>
          </a:xfrm>
        </p:spPr>
        <p:txBody>
          <a:bodyPr>
            <a:normAutofit fontScale="92500" lnSpcReduction="20000"/>
          </a:bodyPr>
          <a:lstStyle/>
          <a:p>
            <a:pPr>
              <a:spcBef>
                <a:spcPts val="900"/>
              </a:spcBef>
            </a:pPr>
            <a:r>
              <a:rPr lang="en-US" dirty="0">
                <a:solidFill>
                  <a:srgbClr val="000000"/>
                </a:solidFill>
                <a:ea typeface="ＭＳ Ｐゴシック" pitchFamily="34" charset="-128"/>
              </a:rPr>
              <a:t>What is your </a:t>
            </a:r>
            <a:r>
              <a:rPr lang="en-US" dirty="0" smtClean="0">
                <a:solidFill>
                  <a:srgbClr val="000000"/>
                </a:solidFill>
                <a:ea typeface="ＭＳ Ｐゴシック" pitchFamily="34" charset="-128"/>
              </a:rPr>
              <a:t>workup </a:t>
            </a:r>
            <a:r>
              <a:rPr lang="en-US" dirty="0">
                <a:solidFill>
                  <a:srgbClr val="000000"/>
                </a:solidFill>
                <a:ea typeface="ＭＳ Ｐゴシック" pitchFamily="34" charset="-128"/>
              </a:rPr>
              <a:t>for a </a:t>
            </a:r>
            <a:r>
              <a:rPr lang="en-US" dirty="0" smtClean="0">
                <a:solidFill>
                  <a:srgbClr val="000000"/>
                </a:solidFill>
                <a:ea typeface="ＭＳ Ｐゴシック" pitchFamily="34" charset="-128"/>
              </a:rPr>
              <a:t>patient </a:t>
            </a:r>
            <a:r>
              <a:rPr lang="en-US" dirty="0">
                <a:solidFill>
                  <a:srgbClr val="000000"/>
                </a:solidFill>
                <a:ea typeface="ＭＳ Ｐゴシック" pitchFamily="34" charset="-128"/>
              </a:rPr>
              <a:t>with </a:t>
            </a:r>
            <a:r>
              <a:rPr lang="en-US" dirty="0" smtClean="0">
                <a:solidFill>
                  <a:srgbClr val="000000"/>
                </a:solidFill>
                <a:ea typeface="ＭＳ Ｐゴシック" pitchFamily="34" charset="-128"/>
              </a:rPr>
              <a:t>syncope?</a:t>
            </a:r>
            <a:endParaRPr lang="en-US" dirty="0">
              <a:solidFill>
                <a:srgbClr val="000000"/>
              </a:solidFill>
              <a:ea typeface="ＭＳ Ｐゴシック" pitchFamily="34" charset="-128"/>
            </a:endParaRPr>
          </a:p>
          <a:p>
            <a:pPr>
              <a:spcBef>
                <a:spcPts val="900"/>
              </a:spcBef>
            </a:pPr>
            <a:r>
              <a:rPr lang="en-US" dirty="0" smtClean="0">
                <a:solidFill>
                  <a:srgbClr val="000000"/>
                </a:solidFill>
                <a:ea typeface="ＭＳ Ｐゴシック" pitchFamily="34" charset="-128"/>
              </a:rPr>
              <a:t>Which </a:t>
            </a:r>
            <a:r>
              <a:rPr lang="en-US" dirty="0">
                <a:solidFill>
                  <a:srgbClr val="000000"/>
                </a:solidFill>
                <a:ea typeface="ＭＳ Ｐゴシック" pitchFamily="34" charset="-128"/>
              </a:rPr>
              <a:t>labs or initial studies do you want to order</a:t>
            </a:r>
            <a:r>
              <a:rPr lang="en-US" dirty="0" smtClean="0">
                <a:solidFill>
                  <a:srgbClr val="000000"/>
                </a:solidFill>
                <a:ea typeface="ＭＳ Ｐゴシック" pitchFamily="34" charset="-128"/>
              </a:rPr>
              <a:t>?</a:t>
            </a:r>
            <a:endParaRPr lang="en-US" dirty="0">
              <a:solidFill>
                <a:srgbClr val="000000"/>
              </a:solidFill>
              <a:ea typeface="ＭＳ Ｐゴシック" pitchFamily="34" charset="-128"/>
            </a:endParaRPr>
          </a:p>
          <a:p>
            <a:pPr>
              <a:spcBef>
                <a:spcPts val="900"/>
              </a:spcBef>
            </a:pPr>
            <a:r>
              <a:rPr lang="en-US" dirty="0">
                <a:solidFill>
                  <a:srgbClr val="000000"/>
                </a:solidFill>
                <a:ea typeface="ＭＳ Ｐゴシック" pitchFamily="34" charset="-128"/>
              </a:rPr>
              <a:t>What are the benefits, harms, and costs of each test or intervention?</a:t>
            </a:r>
          </a:p>
        </p:txBody>
      </p:sp>
      <p:pic>
        <p:nvPicPr>
          <p:cNvPr id="4" name="Picture 3" descr="92778593-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563" y="1978129"/>
            <a:ext cx="2743200" cy="1828800"/>
          </a:xfrm>
          <a:prstGeom prst="rect">
            <a:avLst/>
          </a:prstGeom>
        </p:spPr>
      </p:pic>
    </p:spTree>
    <p:extLst>
      <p:ext uri="{BB962C8B-B14F-4D97-AF65-F5344CB8AC3E}">
        <p14:creationId xmlns:p14="http://schemas.microsoft.com/office/powerpoint/2010/main" val="3512191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Patient </a:t>
            </a:r>
            <a:r>
              <a:rPr lang="en-US" dirty="0" smtClean="0">
                <a:ea typeface="ＭＳ Ｐゴシック" pitchFamily="34" charset="-128"/>
              </a:rPr>
              <a:t>Presentation—Update</a:t>
            </a:r>
            <a:endParaRPr lang="en-US" dirty="0"/>
          </a:p>
        </p:txBody>
      </p:sp>
      <p:sp>
        <p:nvSpPr>
          <p:cNvPr id="3" name="Content Placeholder 2"/>
          <p:cNvSpPr>
            <a:spLocks noGrp="1"/>
          </p:cNvSpPr>
          <p:nvPr>
            <p:ph idx="1"/>
          </p:nvPr>
        </p:nvSpPr>
        <p:spPr>
          <a:xfrm>
            <a:off x="457199" y="1454974"/>
            <a:ext cx="8229601" cy="3154409"/>
          </a:xfrm>
        </p:spPr>
        <p:txBody>
          <a:bodyPr>
            <a:noAutofit/>
          </a:bodyPr>
          <a:lstStyle/>
          <a:p>
            <a:pPr>
              <a:lnSpc>
                <a:spcPct val="110000"/>
              </a:lnSpc>
              <a:buNone/>
            </a:pPr>
            <a:r>
              <a:rPr lang="en-US" sz="1800" dirty="0">
                <a:solidFill>
                  <a:srgbClr val="000000"/>
                </a:solidFill>
                <a:latin typeface="Trebuchet MS" pitchFamily="34" charset="0"/>
                <a:ea typeface="ＭＳ Ｐゴシック" pitchFamily="34" charset="-128"/>
              </a:rPr>
              <a:t>Mr. </a:t>
            </a:r>
            <a:r>
              <a:rPr lang="en-US" sz="1800" dirty="0" smtClean="0">
                <a:solidFill>
                  <a:srgbClr val="000000"/>
                </a:solidFill>
                <a:latin typeface="Trebuchet MS" pitchFamily="34" charset="0"/>
                <a:ea typeface="ＭＳ Ｐゴシック" pitchFamily="34" charset="-128"/>
              </a:rPr>
              <a:t>P. </a:t>
            </a:r>
            <a:r>
              <a:rPr lang="en-US" sz="1800" dirty="0">
                <a:solidFill>
                  <a:srgbClr val="000000"/>
                </a:solidFill>
                <a:latin typeface="Trebuchet MS" pitchFamily="34" charset="0"/>
                <a:ea typeface="ＭＳ Ｐゴシック" pitchFamily="34" charset="-128"/>
              </a:rPr>
              <a:t>was admitted for </a:t>
            </a:r>
            <a:r>
              <a:rPr lang="en-US" sz="1800" dirty="0" smtClean="0">
                <a:solidFill>
                  <a:srgbClr val="000000"/>
                </a:solidFill>
                <a:latin typeface="Trebuchet MS" pitchFamily="34" charset="0"/>
                <a:ea typeface="ＭＳ Ｐゴシック" pitchFamily="34" charset="-128"/>
              </a:rPr>
              <a:t>2 </a:t>
            </a:r>
            <a:r>
              <a:rPr lang="en-US" sz="1800" dirty="0">
                <a:solidFill>
                  <a:srgbClr val="000000"/>
                </a:solidFill>
                <a:latin typeface="Trebuchet MS" pitchFamily="34" charset="0"/>
                <a:ea typeface="ＭＳ Ｐゴシック" pitchFamily="34" charset="-128"/>
              </a:rPr>
              <a:t>days during which time:</a:t>
            </a:r>
          </a:p>
          <a:p>
            <a:pPr lvl="1">
              <a:lnSpc>
                <a:spcPct val="110000"/>
              </a:lnSpc>
              <a:buFont typeface="Arial"/>
              <a:buChar char="•"/>
            </a:pPr>
            <a:r>
              <a:rPr lang="en-US" sz="1800" dirty="0" smtClean="0">
                <a:solidFill>
                  <a:srgbClr val="000000"/>
                </a:solidFill>
                <a:latin typeface="Trebuchet MS" pitchFamily="34" charset="0"/>
                <a:ea typeface="ＭＳ Ｐゴシック" pitchFamily="34" charset="-128"/>
                <a:sym typeface="Wingdings" pitchFamily="2" charset="2"/>
              </a:rPr>
              <a:t>ECG </a:t>
            </a:r>
            <a:r>
              <a:rPr lang="en-US" sz="1800" dirty="0">
                <a:solidFill>
                  <a:srgbClr val="000000"/>
                </a:solidFill>
                <a:latin typeface="Trebuchet MS" pitchFamily="34" charset="0"/>
                <a:ea typeface="ＭＳ Ｐゴシック" pitchFamily="34" charset="-128"/>
                <a:sym typeface="Wingdings" pitchFamily="2" charset="2"/>
              </a:rPr>
              <a:t>w</a:t>
            </a:r>
            <a:r>
              <a:rPr lang="en-US" sz="1800" dirty="0" smtClean="0">
                <a:solidFill>
                  <a:srgbClr val="000000"/>
                </a:solidFill>
                <a:latin typeface="Trebuchet MS" pitchFamily="34" charset="0"/>
                <a:ea typeface="ＭＳ Ｐゴシック" pitchFamily="34" charset="-128"/>
                <a:sym typeface="Wingdings" pitchFamily="2" charset="2"/>
              </a:rPr>
              <a:t>as normal; TTE was also obtained and revealed mild LVH</a:t>
            </a:r>
          </a:p>
          <a:p>
            <a:pPr lvl="1">
              <a:lnSpc>
                <a:spcPct val="110000"/>
              </a:lnSpc>
              <a:buFont typeface="Arial"/>
              <a:buChar char="•"/>
            </a:pPr>
            <a:r>
              <a:rPr lang="en-US" sz="1800" dirty="0" smtClean="0">
                <a:solidFill>
                  <a:srgbClr val="000000"/>
                </a:solidFill>
                <a:latin typeface="Trebuchet MS" pitchFamily="34" charset="0"/>
                <a:ea typeface="ＭＳ Ｐゴシック" pitchFamily="34" charset="-128"/>
                <a:sym typeface="Wingdings" pitchFamily="2" charset="2"/>
              </a:rPr>
              <a:t>Head CT revealed no abnormalities.</a:t>
            </a:r>
          </a:p>
          <a:p>
            <a:pPr lvl="1">
              <a:lnSpc>
                <a:spcPct val="110000"/>
              </a:lnSpc>
              <a:buFont typeface="Arial"/>
              <a:buChar char="•"/>
            </a:pPr>
            <a:r>
              <a:rPr lang="en-US" sz="1800" dirty="0" smtClean="0">
                <a:solidFill>
                  <a:srgbClr val="000000"/>
                </a:solidFill>
                <a:latin typeface="Trebuchet MS" pitchFamily="34" charset="0"/>
                <a:ea typeface="ＭＳ Ｐゴシック" pitchFamily="34" charset="-128"/>
                <a:sym typeface="Wingdings" pitchFamily="2" charset="2"/>
              </a:rPr>
              <a:t>Carotid duplex ultrasound revealed 10-50% stenosis, bilaterally.</a:t>
            </a:r>
          </a:p>
          <a:p>
            <a:pPr lvl="1">
              <a:lnSpc>
                <a:spcPct val="110000"/>
              </a:lnSpc>
              <a:buFont typeface="Arial"/>
              <a:buChar char="•"/>
            </a:pPr>
            <a:r>
              <a:rPr lang="en-US" sz="1800" dirty="0" smtClean="0">
                <a:solidFill>
                  <a:srgbClr val="000000"/>
                </a:solidFill>
                <a:latin typeface="Trebuchet MS" pitchFamily="34" charset="0"/>
                <a:ea typeface="ＭＳ Ｐゴシック" pitchFamily="34" charset="-128"/>
                <a:sym typeface="Wingdings" pitchFamily="2" charset="2"/>
              </a:rPr>
              <a:t>Lab evaluation with CBC, BMP, troponin were all within normal limits.</a:t>
            </a:r>
          </a:p>
          <a:p>
            <a:pPr lvl="1">
              <a:lnSpc>
                <a:spcPct val="110000"/>
              </a:lnSpc>
              <a:buFont typeface="Arial"/>
              <a:buChar char="•"/>
            </a:pPr>
            <a:r>
              <a:rPr lang="en-US" sz="1800" dirty="0" smtClean="0">
                <a:solidFill>
                  <a:srgbClr val="000000"/>
                </a:solidFill>
                <a:latin typeface="Trebuchet MS" pitchFamily="34" charset="0"/>
                <a:ea typeface="ＭＳ Ｐゴシック" pitchFamily="34" charset="-128"/>
                <a:sym typeface="Wingdings" pitchFamily="2" charset="2"/>
              </a:rPr>
              <a:t>He was monitored on telemetry, which revealed occasional PVCs.</a:t>
            </a:r>
          </a:p>
          <a:p>
            <a:pPr lvl="1">
              <a:lnSpc>
                <a:spcPct val="110000"/>
              </a:lnSpc>
              <a:buFont typeface="Arial"/>
              <a:buChar char="•"/>
            </a:pPr>
            <a:r>
              <a:rPr lang="en-US" sz="1800" dirty="0" smtClean="0">
                <a:solidFill>
                  <a:srgbClr val="000000"/>
                </a:solidFill>
                <a:latin typeface="Trebuchet MS" pitchFamily="34" charset="0"/>
                <a:ea typeface="ＭＳ Ｐゴシック" pitchFamily="34" charset="-128"/>
                <a:sym typeface="Wingdings" pitchFamily="2" charset="2"/>
              </a:rPr>
              <a:t>He was given 1 liter of normal saline and discharged on hospital day 2.</a:t>
            </a:r>
            <a:endParaRPr lang="en-US" sz="1800" dirty="0">
              <a:solidFill>
                <a:srgbClr val="000000"/>
              </a:solidFill>
              <a:latin typeface="Trebuchet MS" pitchFamily="34" charset="0"/>
              <a:ea typeface="ＭＳ Ｐゴシック" pitchFamily="34" charset="-128"/>
              <a:sym typeface="Wingdings" pitchFamily="2" charset="2"/>
            </a:endParaRPr>
          </a:p>
        </p:txBody>
      </p:sp>
    </p:spTree>
    <p:extLst>
      <p:ext uri="{BB962C8B-B14F-4D97-AF65-F5344CB8AC3E}">
        <p14:creationId xmlns:p14="http://schemas.microsoft.com/office/powerpoint/2010/main" val="1787720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Approximate Charges*</a:t>
            </a:r>
          </a:p>
        </p:txBody>
      </p:sp>
      <p:sp>
        <p:nvSpPr>
          <p:cNvPr id="3" name="Content Placeholder 2"/>
          <p:cNvSpPr>
            <a:spLocks noGrp="1"/>
          </p:cNvSpPr>
          <p:nvPr>
            <p:ph idx="1"/>
          </p:nvPr>
        </p:nvSpPr>
        <p:spPr/>
        <p:txBody>
          <a:bodyPr numCol="2">
            <a:noAutofit/>
          </a:bodyPr>
          <a:lstStyle/>
          <a:p>
            <a:pPr>
              <a:spcBef>
                <a:spcPts val="24"/>
              </a:spcBef>
            </a:pPr>
            <a:r>
              <a:rPr lang="en-US" sz="2200" dirty="0" smtClean="0"/>
              <a:t>1 night on telemetry $7,000</a:t>
            </a:r>
            <a:endParaRPr lang="en-US" sz="2200" dirty="0"/>
          </a:p>
          <a:p>
            <a:pPr>
              <a:spcBef>
                <a:spcPts val="24"/>
              </a:spcBef>
            </a:pPr>
            <a:r>
              <a:rPr lang="en-US" sz="2200" dirty="0"/>
              <a:t>Physician fees (per day): </a:t>
            </a:r>
            <a:r>
              <a:rPr lang="en-US" sz="2200" dirty="0" smtClean="0"/>
              <a:t>$200</a:t>
            </a:r>
            <a:endParaRPr lang="en-US" sz="2200" dirty="0"/>
          </a:p>
          <a:p>
            <a:pPr>
              <a:spcBef>
                <a:spcPts val="24"/>
              </a:spcBef>
            </a:pPr>
            <a:r>
              <a:rPr lang="en-US" sz="2200" dirty="0"/>
              <a:t>Consulting physician fee </a:t>
            </a:r>
            <a:r>
              <a:rPr lang="en-US" sz="2200" dirty="0" smtClean="0"/>
              <a:t/>
            </a:r>
            <a:br>
              <a:rPr lang="en-US" sz="2200" dirty="0" smtClean="0"/>
            </a:br>
            <a:r>
              <a:rPr lang="en-US" sz="2200" dirty="0" smtClean="0"/>
              <a:t>(</a:t>
            </a:r>
            <a:r>
              <a:rPr lang="en-US" sz="2200" dirty="0"/>
              <a:t>per day): </a:t>
            </a:r>
            <a:r>
              <a:rPr lang="en-US" sz="2200" dirty="0" smtClean="0"/>
              <a:t>$300</a:t>
            </a:r>
            <a:endParaRPr lang="en-US" sz="2200" dirty="0"/>
          </a:p>
          <a:p>
            <a:pPr>
              <a:spcBef>
                <a:spcPts val="24"/>
              </a:spcBef>
            </a:pPr>
            <a:r>
              <a:rPr lang="en-US" sz="2200" dirty="0" smtClean="0"/>
              <a:t>Electrolyte </a:t>
            </a:r>
            <a:r>
              <a:rPr lang="en-US" sz="2200" dirty="0"/>
              <a:t>panel: </a:t>
            </a:r>
            <a:r>
              <a:rPr lang="en-US" sz="2200" dirty="0" smtClean="0"/>
              <a:t>$175 </a:t>
            </a:r>
          </a:p>
          <a:p>
            <a:pPr lvl="1">
              <a:spcBef>
                <a:spcPts val="24"/>
              </a:spcBef>
            </a:pPr>
            <a:r>
              <a:rPr lang="en-US" sz="2200" dirty="0"/>
              <a:t>D</a:t>
            </a:r>
            <a:r>
              <a:rPr lang="en-US" sz="2200" dirty="0" smtClean="0"/>
              <a:t>aily x 2 = $350</a:t>
            </a:r>
            <a:endParaRPr lang="en-US" sz="2200" dirty="0"/>
          </a:p>
          <a:p>
            <a:pPr>
              <a:spcBef>
                <a:spcPts val="24"/>
              </a:spcBef>
            </a:pPr>
            <a:r>
              <a:rPr lang="en-US" sz="2200" dirty="0" smtClean="0"/>
              <a:t>CBC: $170 </a:t>
            </a:r>
          </a:p>
          <a:p>
            <a:pPr lvl="1">
              <a:spcBef>
                <a:spcPts val="24"/>
              </a:spcBef>
            </a:pPr>
            <a:r>
              <a:rPr lang="en-US" sz="2200" dirty="0"/>
              <a:t>D</a:t>
            </a:r>
            <a:r>
              <a:rPr lang="en-US" sz="2200" dirty="0" smtClean="0"/>
              <a:t>aily x 2 = $340</a:t>
            </a:r>
            <a:endParaRPr lang="en-US" sz="2200" dirty="0"/>
          </a:p>
          <a:p>
            <a:pPr>
              <a:spcBef>
                <a:spcPts val="24"/>
              </a:spcBef>
            </a:pPr>
            <a:endParaRPr lang="en-US" sz="2200" dirty="0" smtClean="0"/>
          </a:p>
          <a:p>
            <a:pPr>
              <a:spcBef>
                <a:spcPts val="24"/>
              </a:spcBef>
            </a:pPr>
            <a:r>
              <a:rPr lang="en-US" sz="2200" dirty="0" smtClean="0"/>
              <a:t>CXR</a:t>
            </a:r>
            <a:r>
              <a:rPr lang="en-US" sz="2200" dirty="0"/>
              <a:t>: </a:t>
            </a:r>
            <a:r>
              <a:rPr lang="en-US" sz="2200" dirty="0" smtClean="0"/>
              <a:t>$500</a:t>
            </a:r>
          </a:p>
          <a:p>
            <a:pPr>
              <a:spcBef>
                <a:spcPts val="24"/>
              </a:spcBef>
            </a:pPr>
            <a:r>
              <a:rPr lang="en-US" sz="2200" dirty="0" smtClean="0"/>
              <a:t>Head </a:t>
            </a:r>
            <a:r>
              <a:rPr lang="en-US" sz="2200" dirty="0"/>
              <a:t>CT: </a:t>
            </a:r>
            <a:r>
              <a:rPr lang="en-US" sz="2200" dirty="0" smtClean="0"/>
              <a:t>$</a:t>
            </a:r>
            <a:r>
              <a:rPr lang="en-US" sz="2200" dirty="0"/>
              <a:t>3,000</a:t>
            </a:r>
          </a:p>
          <a:p>
            <a:pPr>
              <a:spcBef>
                <a:spcPts val="24"/>
              </a:spcBef>
            </a:pPr>
            <a:r>
              <a:rPr lang="en-US" sz="2200" dirty="0" smtClean="0"/>
              <a:t>TTE: $3,000</a:t>
            </a:r>
          </a:p>
          <a:p>
            <a:pPr>
              <a:spcBef>
                <a:spcPts val="24"/>
              </a:spcBef>
            </a:pPr>
            <a:r>
              <a:rPr lang="en-US" sz="2200" dirty="0" smtClean="0"/>
              <a:t>Carotid duplex ultrasound: $1,900</a:t>
            </a:r>
          </a:p>
          <a:p>
            <a:pPr>
              <a:spcBef>
                <a:spcPts val="24"/>
              </a:spcBef>
            </a:pPr>
            <a:r>
              <a:rPr lang="en-US" sz="2200" dirty="0" smtClean="0"/>
              <a:t>ER visit level 3 (moderate severity): $2,300</a:t>
            </a:r>
          </a:p>
          <a:p>
            <a:pPr>
              <a:spcBef>
                <a:spcPts val="24"/>
              </a:spcBef>
            </a:pPr>
            <a:r>
              <a:rPr lang="en-US" sz="2200" dirty="0" smtClean="0"/>
              <a:t>IV fluid bolus: $150</a:t>
            </a:r>
          </a:p>
        </p:txBody>
      </p:sp>
      <p:sp>
        <p:nvSpPr>
          <p:cNvPr id="4" name="TextBox 3"/>
          <p:cNvSpPr txBox="1"/>
          <p:nvPr/>
        </p:nvSpPr>
        <p:spPr>
          <a:xfrm>
            <a:off x="4184394" y="4465936"/>
            <a:ext cx="5109070" cy="246063"/>
          </a:xfrm>
          <a:prstGeom prst="rect">
            <a:avLst/>
          </a:prstGeom>
        </p:spPr>
        <p:txBody>
          <a:bodyPr rtlCol="0">
            <a:spAutoFit/>
          </a:bodyPr>
          <a:lstStyle/>
          <a:p>
            <a:pPr algn="ctr"/>
            <a:r>
              <a:rPr lang="en-US" sz="1000" dirty="0"/>
              <a:t>*Charges from CA Chargemaster website and patient bills; actual charges vary by institution</a:t>
            </a:r>
          </a:p>
        </p:txBody>
      </p:sp>
    </p:spTree>
    <p:extLst>
      <p:ext uri="{BB962C8B-B14F-4D97-AF65-F5344CB8AC3E}">
        <p14:creationId xmlns:p14="http://schemas.microsoft.com/office/powerpoint/2010/main" val="2293844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99113" y="1492426"/>
            <a:ext cx="5535613" cy="3008257"/>
          </a:xfrm>
          <a:prstGeom prst="rect">
            <a:avLst/>
          </a:prstGeom>
        </p:spPr>
      </p:pic>
      <p:sp>
        <p:nvSpPr>
          <p:cNvPr id="3" name="TextBox 2"/>
          <p:cNvSpPr txBox="1"/>
          <p:nvPr/>
        </p:nvSpPr>
        <p:spPr>
          <a:xfrm>
            <a:off x="6529577" y="2372883"/>
            <a:ext cx="2083670" cy="1200329"/>
          </a:xfrm>
          <a:prstGeom prst="rect">
            <a:avLst/>
          </a:prstGeom>
          <a:solidFill>
            <a:schemeClr val="accent1"/>
          </a:solidFill>
          <a:ln w="12700">
            <a:solidFill>
              <a:schemeClr val="tx1"/>
            </a:solidFill>
          </a:ln>
        </p:spPr>
        <p:txBody>
          <a:bodyPr wrap="square" rtlCol="0" anchor="t">
            <a:spAutoFit/>
          </a:bodyPr>
          <a:lstStyle/>
          <a:p>
            <a:r>
              <a:rPr lang="en-US" dirty="0">
                <a:solidFill>
                  <a:schemeClr val="bg1"/>
                </a:solidFill>
              </a:rPr>
              <a:t>*30% of these costs are wasted care (around $765 billion in 2009)</a:t>
            </a:r>
          </a:p>
        </p:txBody>
      </p:sp>
      <p:sp>
        <p:nvSpPr>
          <p:cNvPr id="6" name="Title 5"/>
          <p:cNvSpPr>
            <a:spLocks noGrp="1"/>
          </p:cNvSpPr>
          <p:nvPr>
            <p:ph type="title"/>
          </p:nvPr>
        </p:nvSpPr>
        <p:spPr/>
        <p:txBody>
          <a:bodyPr/>
          <a:lstStyle/>
          <a:p>
            <a:r>
              <a:rPr lang="en-US" dirty="0"/>
              <a:t>Why Worry About Cost Now?</a:t>
            </a:r>
          </a:p>
        </p:txBody>
      </p:sp>
      <p:sp>
        <p:nvSpPr>
          <p:cNvPr id="7" name="TextBox 6"/>
          <p:cNvSpPr txBox="1"/>
          <p:nvPr/>
        </p:nvSpPr>
        <p:spPr>
          <a:xfrm>
            <a:off x="1968130" y="1664895"/>
            <a:ext cx="2870284" cy="708025"/>
          </a:xfrm>
          <a:prstGeom prst="rect">
            <a:avLst/>
          </a:prstGeom>
        </p:spPr>
        <p:txBody>
          <a:bodyPr rtlCol="0">
            <a:spAutoFit/>
          </a:bodyPr>
          <a:lstStyle/>
          <a:p>
            <a:pPr algn="ctr"/>
            <a:r>
              <a:rPr lang="en-US" sz="2000" dirty="0"/>
              <a:t>Health Care Costs in the US in Billions of Dollars</a:t>
            </a:r>
          </a:p>
        </p:txBody>
      </p:sp>
    </p:spTree>
    <p:extLst>
      <p:ext uri="{BB962C8B-B14F-4D97-AF65-F5344CB8AC3E}">
        <p14:creationId xmlns:p14="http://schemas.microsoft.com/office/powerpoint/2010/main" val="365180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Approximate </a:t>
            </a:r>
            <a:r>
              <a:rPr lang="en-US" dirty="0" smtClean="0"/>
              <a:t>Costs—continued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a:ea typeface="ＭＳ Ｐゴシック" pitchFamily="34" charset="-128"/>
              </a:rPr>
              <a:t>What is the total </a:t>
            </a:r>
            <a:r>
              <a:rPr lang="en-US" dirty="0" smtClean="0">
                <a:ea typeface="ＭＳ Ｐゴシック" pitchFamily="34" charset="-128"/>
              </a:rPr>
              <a:t>charge for </a:t>
            </a:r>
            <a:r>
              <a:rPr lang="en-US" dirty="0">
                <a:ea typeface="ＭＳ Ｐゴシック" pitchFamily="34" charset="-128"/>
              </a:rPr>
              <a:t>this patient’s </a:t>
            </a:r>
            <a:r>
              <a:rPr lang="en-US" dirty="0" smtClean="0">
                <a:ea typeface="ＭＳ Ｐゴシック" pitchFamily="34" charset="-128"/>
              </a:rPr>
              <a:t>2-day </a:t>
            </a:r>
            <a:r>
              <a:rPr lang="en-US" dirty="0">
                <a:ea typeface="ＭＳ Ｐゴシック" pitchFamily="34" charset="-128"/>
              </a:rPr>
              <a:t>admission? </a:t>
            </a:r>
            <a:endParaRPr lang="en-US" sz="1800" dirty="0">
              <a:ea typeface="ＭＳ Ｐゴシック" pitchFamily="34" charset="-128"/>
            </a:endParaRPr>
          </a:p>
          <a:p>
            <a:pPr algn="ctr">
              <a:buNone/>
            </a:pPr>
            <a:r>
              <a:rPr lang="en-US" sz="3600" b="1" dirty="0" smtClean="0">
                <a:solidFill>
                  <a:srgbClr val="000000"/>
                </a:solidFill>
                <a:ea typeface="ＭＳ Ｐゴシック" pitchFamily="34" charset="-128"/>
              </a:rPr>
              <a:t>Approximately $19,000 </a:t>
            </a:r>
          </a:p>
          <a:p>
            <a:r>
              <a:rPr lang="en-US" dirty="0" smtClean="0">
                <a:solidFill>
                  <a:srgbClr val="000000"/>
                </a:solidFill>
                <a:ea typeface="ＭＳ Ｐゴシック" pitchFamily="34" charset="-128"/>
              </a:rPr>
              <a:t>In </a:t>
            </a:r>
            <a:r>
              <a:rPr lang="en-US" dirty="0">
                <a:solidFill>
                  <a:srgbClr val="000000"/>
                </a:solidFill>
                <a:ea typeface="ＭＳ Ｐゴシック" pitchFamily="34" charset="-128"/>
              </a:rPr>
              <a:t>addition to </a:t>
            </a:r>
            <a:r>
              <a:rPr lang="en-US" dirty="0" smtClean="0">
                <a:solidFill>
                  <a:srgbClr val="000000"/>
                </a:solidFill>
                <a:ea typeface="ＭＳ Ｐゴシック" pitchFamily="34" charset="-128"/>
              </a:rPr>
              <a:t>financial costs</a:t>
            </a:r>
            <a:r>
              <a:rPr lang="en-US" dirty="0">
                <a:solidFill>
                  <a:srgbClr val="000000"/>
                </a:solidFill>
                <a:ea typeface="ＭＳ Ｐゴシック" pitchFamily="34" charset="-128"/>
              </a:rPr>
              <a:t>, what are some harms and potential downstream costs of this patient’s management</a:t>
            </a:r>
            <a:r>
              <a:rPr lang="en-US" dirty="0" smtClean="0">
                <a:solidFill>
                  <a:srgbClr val="000000"/>
                </a:solidFill>
                <a:ea typeface="ＭＳ Ｐゴシック" pitchFamily="34" charset="-128"/>
              </a:rPr>
              <a:t>?</a:t>
            </a:r>
            <a:endParaRPr lang="en-US" dirty="0">
              <a:solidFill>
                <a:srgbClr val="000000"/>
              </a:solidFill>
              <a:ea typeface="ＭＳ Ｐゴシック" pitchFamily="34" charset="-128"/>
            </a:endParaRPr>
          </a:p>
          <a:p>
            <a:pPr algn="ctr">
              <a:buNone/>
            </a:pPr>
            <a:r>
              <a:rPr lang="en-US" b="1" dirty="0">
                <a:solidFill>
                  <a:srgbClr val="000000"/>
                </a:solidFill>
                <a:ea typeface="ＭＳ Ｐゴシック" pitchFamily="34" charset="-128"/>
              </a:rPr>
              <a:t>Examples: Repeated phlebotomy, </a:t>
            </a:r>
            <a:r>
              <a:rPr lang="en-US" b="1" dirty="0" smtClean="0">
                <a:solidFill>
                  <a:srgbClr val="000000"/>
                </a:solidFill>
                <a:ea typeface="ＭＳ Ｐゴシック" pitchFamily="34" charset="-128"/>
              </a:rPr>
              <a:t>IV catheter-related phlebitis or infection, days of work lost, </a:t>
            </a:r>
            <a:r>
              <a:rPr lang="en-US" b="1" dirty="0">
                <a:solidFill>
                  <a:srgbClr val="000000"/>
                </a:solidFill>
                <a:ea typeface="ＭＳ Ｐゴシック" pitchFamily="34" charset="-128"/>
              </a:rPr>
              <a:t>etc.</a:t>
            </a:r>
          </a:p>
          <a:p>
            <a:pPr>
              <a:buNone/>
            </a:pPr>
            <a:endParaRPr lang="en-US" dirty="0">
              <a:solidFill>
                <a:srgbClr val="FF6633"/>
              </a:solidFill>
              <a:ea typeface="ＭＳ Ｐゴシック" pitchFamily="34" charset="-128"/>
            </a:endParaRPr>
          </a:p>
          <a:p>
            <a:pPr>
              <a:buNone/>
            </a:pPr>
            <a:endParaRPr lang="en-US" dirty="0">
              <a:solidFill>
                <a:srgbClr val="002D54"/>
              </a:solidFill>
              <a:ea typeface="ＭＳ Ｐゴシック" pitchFamily="34" charset="-128"/>
            </a:endParaRPr>
          </a:p>
          <a:p>
            <a:pPr algn="ctr">
              <a:buNone/>
            </a:pPr>
            <a:endParaRPr lang="en-US" dirty="0">
              <a:solidFill>
                <a:srgbClr val="002D54"/>
              </a:solidFill>
              <a:ea typeface="ＭＳ Ｐゴシック" pitchFamily="34" charset="-128"/>
            </a:endParaRPr>
          </a:p>
          <a:p>
            <a:endParaRPr lang="en-US" dirty="0"/>
          </a:p>
        </p:txBody>
      </p:sp>
    </p:spTree>
    <p:extLst>
      <p:ext uri="{BB962C8B-B14F-4D97-AF65-F5344CB8AC3E}">
        <p14:creationId xmlns:p14="http://schemas.microsoft.com/office/powerpoint/2010/main" val="269804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457200" y="1454974"/>
            <a:ext cx="8229600" cy="3230111"/>
          </a:xfrm>
        </p:spPr>
        <p:txBody>
          <a:bodyPr>
            <a:normAutofit fontScale="92500" lnSpcReduction="20000"/>
          </a:bodyPr>
          <a:lstStyle/>
          <a:p>
            <a:r>
              <a:rPr lang="en-US" dirty="0" smtClean="0"/>
              <a:t>When does a patient with syncope require a limited workup versus an extensive evaluation?</a:t>
            </a:r>
          </a:p>
          <a:p>
            <a:r>
              <a:rPr lang="en-US" dirty="0" smtClean="0"/>
              <a:t>When does a patient with syncope require inpatient admission?</a:t>
            </a:r>
          </a:p>
          <a:p>
            <a:pPr lvl="1"/>
            <a:endParaRPr lang="en-US" dirty="0"/>
          </a:p>
          <a:p>
            <a:pPr marL="0" lvl="1" indent="0">
              <a:buNone/>
            </a:pPr>
            <a:r>
              <a:rPr lang="en-US" sz="2700" b="1" i="1" dirty="0" smtClean="0">
                <a:solidFill>
                  <a:srgbClr val="00788A"/>
                </a:solidFill>
              </a:rPr>
              <a:t>Key: When managing a patient with syncope, risk stratify your patient to assist in the decision to admit or treat as an outpatient.</a:t>
            </a:r>
          </a:p>
        </p:txBody>
      </p:sp>
    </p:spTree>
    <p:extLst>
      <p:ext uri="{BB962C8B-B14F-4D97-AF65-F5344CB8AC3E}">
        <p14:creationId xmlns:p14="http://schemas.microsoft.com/office/powerpoint/2010/main" val="2779440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159"/>
            <a:ext cx="8229600" cy="821815"/>
          </a:xfrm>
        </p:spPr>
        <p:txBody>
          <a:bodyPr/>
          <a:lstStyle/>
          <a:p>
            <a:r>
              <a:rPr lang="en-US" dirty="0" smtClean="0"/>
              <a:t>San Francisco Syncope Rule</a:t>
            </a:r>
            <a:r>
              <a:rPr lang="en-US" baseline="30000" dirty="0" smtClean="0"/>
              <a:t>6</a:t>
            </a:r>
            <a:endParaRPr lang="en-US" baseline="30000" dirty="0"/>
          </a:p>
        </p:txBody>
      </p:sp>
      <p:sp>
        <p:nvSpPr>
          <p:cNvPr id="5" name="Content Placeholder 4"/>
          <p:cNvSpPr>
            <a:spLocks noGrp="1"/>
          </p:cNvSpPr>
          <p:nvPr>
            <p:ph idx="1"/>
          </p:nvPr>
        </p:nvSpPr>
        <p:spPr/>
        <p:txBody>
          <a:bodyPr>
            <a:normAutofit fontScale="70000" lnSpcReduction="20000"/>
          </a:bodyPr>
          <a:lstStyle/>
          <a:p>
            <a:r>
              <a:rPr lang="en-US" b="1" dirty="0" smtClean="0"/>
              <a:t>C</a:t>
            </a:r>
            <a:r>
              <a:rPr lang="en-US" dirty="0" smtClean="0"/>
              <a:t> - History of congestive heart failure</a:t>
            </a:r>
          </a:p>
          <a:p>
            <a:r>
              <a:rPr lang="en-US" b="1" dirty="0" smtClean="0"/>
              <a:t>H</a:t>
            </a:r>
            <a:r>
              <a:rPr lang="en-US" dirty="0" smtClean="0"/>
              <a:t> - Hematocrit &lt; 30%</a:t>
            </a:r>
          </a:p>
          <a:p>
            <a:r>
              <a:rPr lang="en-US" b="1" dirty="0" smtClean="0"/>
              <a:t>E</a:t>
            </a:r>
            <a:r>
              <a:rPr lang="en-US" dirty="0" smtClean="0"/>
              <a:t> - Abnormal ECG</a:t>
            </a:r>
          </a:p>
          <a:p>
            <a:r>
              <a:rPr lang="en-US" b="1" dirty="0" smtClean="0"/>
              <a:t>S</a:t>
            </a:r>
            <a:r>
              <a:rPr lang="en-US" dirty="0" smtClean="0"/>
              <a:t> - Shortness of breath</a:t>
            </a:r>
          </a:p>
          <a:p>
            <a:r>
              <a:rPr lang="en-US" b="1" dirty="0" smtClean="0"/>
              <a:t>S</a:t>
            </a:r>
            <a:r>
              <a:rPr lang="en-US" dirty="0" smtClean="0"/>
              <a:t> - Triage systolic blood pressure &lt; 90</a:t>
            </a:r>
          </a:p>
          <a:p>
            <a:pPr marL="0" indent="0">
              <a:buNone/>
            </a:pPr>
            <a:r>
              <a:rPr lang="en-US" dirty="0" smtClean="0"/>
              <a:t>A patient with any of the above measures →high risk for a serious outcome such as death, myocardial infarction, arrhythmia, pulmonary embolism, stroke, subarachnoid hemorrhage, significant hemorrhage, or any condition causing a return Emergency Department visit and hospitalization for a related event.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92" y="633159"/>
            <a:ext cx="8030308" cy="821815"/>
          </a:xfrm>
        </p:spPr>
        <p:txBody>
          <a:bodyPr/>
          <a:lstStyle/>
          <a:p>
            <a:r>
              <a:rPr lang="en-US" dirty="0" smtClean="0"/>
              <a:t>Limitations of Decision Rules</a:t>
            </a:r>
            <a:endParaRPr lang="en-US" dirty="0"/>
          </a:p>
        </p:txBody>
      </p:sp>
      <p:sp>
        <p:nvSpPr>
          <p:cNvPr id="3" name="Content Placeholder 2"/>
          <p:cNvSpPr>
            <a:spLocks noGrp="1"/>
          </p:cNvSpPr>
          <p:nvPr>
            <p:ph idx="1"/>
          </p:nvPr>
        </p:nvSpPr>
        <p:spPr>
          <a:xfrm>
            <a:off x="457200" y="1277815"/>
            <a:ext cx="8229600" cy="3387969"/>
          </a:xfrm>
        </p:spPr>
        <p:txBody>
          <a:bodyPr>
            <a:normAutofit fontScale="25000" lnSpcReduction="20000"/>
          </a:bodyPr>
          <a:lstStyle/>
          <a:p>
            <a:pPr marL="1371600" indent="-1371600">
              <a:buNone/>
            </a:pPr>
            <a:r>
              <a:rPr lang="en-US" sz="8000" dirty="0" smtClean="0"/>
              <a:t>Only apply to the population where they were tested.</a:t>
            </a:r>
          </a:p>
          <a:p>
            <a:pPr lvl="1"/>
            <a:r>
              <a:rPr lang="en-US" sz="8000" dirty="0" smtClean="0"/>
              <a:t>SF syncope rule: single medical center</a:t>
            </a:r>
          </a:p>
          <a:p>
            <a:pPr marL="514350" indent="-514350">
              <a:buNone/>
            </a:pPr>
            <a:r>
              <a:rPr lang="en-US" sz="8000" dirty="0" smtClean="0"/>
              <a:t>Should be used in addition to but not in place of good clinical judgment </a:t>
            </a:r>
          </a:p>
          <a:p>
            <a:pPr marL="514350" indent="-514350">
              <a:buNone/>
            </a:pPr>
            <a:r>
              <a:rPr lang="en-US" sz="8000" dirty="0" smtClean="0"/>
              <a:t>Use at the same step in the workup where they were studied.</a:t>
            </a:r>
          </a:p>
          <a:p>
            <a:pPr lvl="1"/>
            <a:r>
              <a:rPr lang="en-US" sz="8000" dirty="0" smtClean="0"/>
              <a:t>SF syncope rule: used only AFTER obvious life-threatening causes of syncope had been ruled out; thus, this aid should not be used in the initial syncope evaluation</a:t>
            </a:r>
          </a:p>
          <a:p>
            <a:pPr marL="514350" indent="-514350">
              <a:buNone/>
            </a:pPr>
            <a:r>
              <a:rPr lang="en-US" sz="8000" dirty="0" smtClean="0"/>
              <a:t>Decision rules for high-risk conditions must have a high sensitivity so you don't miss them and send the patient home. </a:t>
            </a:r>
          </a:p>
          <a:p>
            <a:pPr lvl="1"/>
            <a:r>
              <a:rPr lang="en-US" sz="8000" dirty="0" smtClean="0"/>
              <a:t>SF syncope rule: the lower end of the CI for sensitivity is 90%, so if it were strictly applied, you could send up to 10% of patients with high risk syncope home</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24" t="6105" r="65342" b="77458"/>
          <a:stretch/>
        </p:blipFill>
        <p:spPr bwMode="auto">
          <a:xfrm>
            <a:off x="606109" y="2826615"/>
            <a:ext cx="2313699" cy="130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 y="1256658"/>
            <a:ext cx="3289447" cy="1316441"/>
          </a:xfrm>
        </p:spPr>
        <p:txBody>
          <a:bodyPr>
            <a:noAutofit/>
          </a:bodyPr>
          <a:lstStyle/>
          <a:p>
            <a:r>
              <a:rPr lang="en-US" sz="2400" dirty="0"/>
              <a:t>Step 2: Decrease or eliminate care that provides no benefit and/or may be </a:t>
            </a:r>
            <a:r>
              <a:rPr lang="en-US" sz="2400" dirty="0" smtClean="0"/>
              <a:t>harmful.</a:t>
            </a:r>
            <a:r>
              <a:rPr lang="en-US" sz="2400" dirty="0"/>
              <a:t/>
            </a:r>
            <a:br>
              <a:rPr lang="en-US" sz="2400" dirty="0"/>
            </a:br>
            <a:endParaRPr lang="en-US" sz="24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60" t="29651" r="38343" b="16388"/>
          <a:stretch/>
        </p:blipFill>
        <p:spPr bwMode="auto">
          <a:xfrm>
            <a:off x="3540631" y="263349"/>
            <a:ext cx="4986681" cy="432295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3342608" y="1036621"/>
            <a:ext cx="5291029" cy="983568"/>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141691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24" t="6105" r="65342" b="77458"/>
          <a:stretch/>
        </p:blipFill>
        <p:spPr bwMode="auto">
          <a:xfrm>
            <a:off x="606109" y="2826615"/>
            <a:ext cx="2313699" cy="130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 y="1256658"/>
            <a:ext cx="3289447" cy="1316441"/>
          </a:xfrm>
        </p:spPr>
        <p:txBody>
          <a:bodyPr>
            <a:noAutofit/>
          </a:bodyPr>
          <a:lstStyle/>
          <a:p>
            <a:r>
              <a:rPr lang="en-US" sz="2400" dirty="0"/>
              <a:t>Step 2: Decrease or eliminate care that provides no benefit and/or may be </a:t>
            </a:r>
            <a:r>
              <a:rPr lang="en-US" sz="2400" dirty="0" smtClean="0"/>
              <a:t>harmful.</a:t>
            </a:r>
            <a:r>
              <a:rPr lang="en-US" sz="2400" dirty="0"/>
              <a:t/>
            </a:r>
            <a:br>
              <a:rPr lang="en-US" sz="2400" dirty="0"/>
            </a:br>
            <a:endParaRPr lang="en-US" sz="24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558" t="30415" r="38883" b="41078"/>
          <a:stretch/>
        </p:blipFill>
        <p:spPr bwMode="auto">
          <a:xfrm>
            <a:off x="3206888" y="1402658"/>
            <a:ext cx="5820154" cy="2733423"/>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3066162" y="2309484"/>
            <a:ext cx="5854554" cy="85902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510036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S PGothic"/>
                <a:cs typeface="MS PGothic"/>
              </a:rPr>
              <a:t>Summary</a:t>
            </a:r>
            <a:endParaRPr lang="en-US" dirty="0"/>
          </a:p>
        </p:txBody>
      </p:sp>
      <p:sp>
        <p:nvSpPr>
          <p:cNvPr id="3" name="Content Placeholder 2"/>
          <p:cNvSpPr>
            <a:spLocks noGrp="1"/>
          </p:cNvSpPr>
          <p:nvPr>
            <p:ph idx="1"/>
          </p:nvPr>
        </p:nvSpPr>
        <p:spPr/>
        <p:txBody>
          <a:bodyPr>
            <a:normAutofit fontScale="77500" lnSpcReduction="20000"/>
          </a:bodyPr>
          <a:lstStyle/>
          <a:p>
            <a:pPr>
              <a:lnSpc>
                <a:spcPct val="110000"/>
              </a:lnSpc>
            </a:pPr>
            <a:r>
              <a:rPr lang="en-US" dirty="0" smtClean="0">
                <a:ea typeface="MS PGothic"/>
                <a:cs typeface="MS PGothic"/>
              </a:rPr>
              <a:t>Healthcare </a:t>
            </a:r>
            <a:r>
              <a:rPr lang="en-US" dirty="0">
                <a:ea typeface="MS PGothic"/>
                <a:cs typeface="MS PGothic"/>
              </a:rPr>
              <a:t>waste is a </a:t>
            </a:r>
            <a:r>
              <a:rPr lang="en-US" dirty="0" smtClean="0">
                <a:ea typeface="MS PGothic"/>
                <a:cs typeface="MS PGothic"/>
              </a:rPr>
              <a:t>multibillion </a:t>
            </a:r>
            <a:r>
              <a:rPr lang="en-US" dirty="0">
                <a:ea typeface="MS PGothic"/>
                <a:cs typeface="MS PGothic"/>
              </a:rPr>
              <a:t>dollar </a:t>
            </a:r>
            <a:r>
              <a:rPr lang="en-US" dirty="0" smtClean="0">
                <a:ea typeface="MS PGothic"/>
                <a:cs typeface="MS PGothic"/>
              </a:rPr>
              <a:t>problem.</a:t>
            </a:r>
            <a:endParaRPr lang="en-US" dirty="0">
              <a:ea typeface="MS PGothic"/>
              <a:cs typeface="MS PGothic"/>
            </a:endParaRPr>
          </a:p>
          <a:p>
            <a:pPr>
              <a:lnSpc>
                <a:spcPct val="110000"/>
              </a:lnSpc>
            </a:pPr>
            <a:r>
              <a:rPr lang="en-US" dirty="0">
                <a:ea typeface="MS PGothic"/>
                <a:cs typeface="MS PGothic"/>
              </a:rPr>
              <a:t>Every provider must carefully weigh costs (including </a:t>
            </a:r>
            <a:r>
              <a:rPr lang="en-US" dirty="0" smtClean="0">
                <a:ea typeface="MS PGothic"/>
                <a:cs typeface="MS PGothic"/>
              </a:rPr>
              <a:t>charges and downstream </a:t>
            </a:r>
            <a:r>
              <a:rPr lang="en-US" dirty="0">
                <a:ea typeface="MS PGothic"/>
                <a:cs typeface="MS PGothic"/>
              </a:rPr>
              <a:t>costs), harms, and benefits and order only those interventions that add value to a patient’s </a:t>
            </a:r>
            <a:r>
              <a:rPr lang="en-US" dirty="0" smtClean="0">
                <a:ea typeface="MS PGothic"/>
                <a:cs typeface="MS PGothic"/>
              </a:rPr>
              <a:t>care.</a:t>
            </a:r>
            <a:endParaRPr lang="en-US" dirty="0">
              <a:ea typeface="MS PGothic"/>
              <a:cs typeface="MS PGothic"/>
            </a:endParaRPr>
          </a:p>
          <a:p>
            <a:pPr>
              <a:lnSpc>
                <a:spcPct val="110000"/>
              </a:lnSpc>
            </a:pPr>
            <a:r>
              <a:rPr lang="en-US" dirty="0" smtClean="0">
                <a:ea typeface="MS PGothic"/>
                <a:cs typeface="MS PGothic"/>
              </a:rPr>
              <a:t>Acknowledge the role of diagnostic uncertainty.</a:t>
            </a:r>
          </a:p>
          <a:p>
            <a:pPr>
              <a:lnSpc>
                <a:spcPct val="110000"/>
              </a:lnSpc>
            </a:pPr>
            <a:r>
              <a:rPr lang="en-US" dirty="0" smtClean="0">
                <a:ea typeface="MS PGothic"/>
                <a:cs typeface="MS PGothic"/>
              </a:rPr>
              <a:t>Use evidence-based </a:t>
            </a:r>
            <a:r>
              <a:rPr lang="en-US" dirty="0">
                <a:ea typeface="MS PGothic"/>
                <a:cs typeface="MS PGothic"/>
              </a:rPr>
              <a:t>guidelines and decision support tools to </a:t>
            </a:r>
            <a:r>
              <a:rPr lang="en-US" dirty="0" smtClean="0">
                <a:ea typeface="MS PGothic"/>
                <a:cs typeface="MS PGothic"/>
              </a:rPr>
              <a:t>aid in the practice of high </a:t>
            </a:r>
            <a:r>
              <a:rPr lang="en-US" dirty="0">
                <a:ea typeface="MS PGothic"/>
                <a:cs typeface="MS PGothic"/>
              </a:rPr>
              <a:t>value </a:t>
            </a:r>
            <a:r>
              <a:rPr lang="en-US" dirty="0" smtClean="0">
                <a:ea typeface="MS PGothic"/>
                <a:cs typeface="MS PGothic"/>
              </a:rPr>
              <a:t>care.</a:t>
            </a:r>
            <a:endParaRPr lang="en-US" dirty="0">
              <a:ea typeface="MS PGothic"/>
              <a:cs typeface="MS PGothic"/>
            </a:endParaRPr>
          </a:p>
        </p:txBody>
      </p:sp>
    </p:spTree>
    <p:extLst>
      <p:ext uri="{BB962C8B-B14F-4D97-AF65-F5344CB8AC3E}">
        <p14:creationId xmlns:p14="http://schemas.microsoft.com/office/powerpoint/2010/main" val="1697235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159"/>
            <a:ext cx="8229600" cy="515703"/>
          </a:xfrm>
        </p:spPr>
        <p:txBody>
          <a:bodyPr>
            <a:normAutofit fontScale="90000"/>
          </a:bodyPr>
          <a:lstStyle/>
          <a:p>
            <a:r>
              <a:rPr lang="en-US" dirty="0">
                <a:ea typeface="MS PGothic"/>
                <a:cs typeface="MS PGothic"/>
              </a:rPr>
              <a:t>References</a:t>
            </a:r>
            <a:endParaRPr lang="en-US" dirty="0"/>
          </a:p>
        </p:txBody>
      </p:sp>
      <p:sp>
        <p:nvSpPr>
          <p:cNvPr id="3" name="Content Placeholder 2"/>
          <p:cNvSpPr>
            <a:spLocks noGrp="1"/>
          </p:cNvSpPr>
          <p:nvPr>
            <p:ph idx="1"/>
          </p:nvPr>
        </p:nvSpPr>
        <p:spPr>
          <a:xfrm>
            <a:off x="457200" y="1148862"/>
            <a:ext cx="8229600" cy="3552093"/>
          </a:xfrm>
        </p:spPr>
        <p:txBody>
          <a:bodyPr vert="horz" lIns="91440" tIns="45720" rIns="91440" bIns="45720" rtlCol="0" anchor="t">
            <a:noAutofit/>
          </a:bodyPr>
          <a:lstStyle/>
          <a:p>
            <a:pPr lvl="0">
              <a:buClrTx/>
              <a:buAutoNum type="arabicPeriod"/>
            </a:pPr>
            <a:r>
              <a:rPr lang="en-US" sz="1300" dirty="0">
                <a:solidFill>
                  <a:srgbClr val="000000"/>
                </a:solidFill>
              </a:rPr>
              <a:t>Sager A, Socolar D. Health </a:t>
            </a:r>
            <a:r>
              <a:rPr lang="en-US" sz="1300" dirty="0" smtClean="0">
                <a:solidFill>
                  <a:srgbClr val="000000"/>
                </a:solidFill>
              </a:rPr>
              <a:t>Costs Absorb One-Quarter </a:t>
            </a:r>
            <a:r>
              <a:rPr lang="en-US" sz="1300" dirty="0">
                <a:solidFill>
                  <a:srgbClr val="000000"/>
                </a:solidFill>
              </a:rPr>
              <a:t>of </a:t>
            </a:r>
            <a:r>
              <a:rPr lang="en-US" sz="1300" dirty="0" smtClean="0">
                <a:solidFill>
                  <a:srgbClr val="000000"/>
                </a:solidFill>
              </a:rPr>
              <a:t>Economic Growth</a:t>
            </a:r>
            <a:r>
              <a:rPr lang="en-US" sz="1300" dirty="0">
                <a:solidFill>
                  <a:srgbClr val="000000"/>
                </a:solidFill>
              </a:rPr>
              <a:t>, 2000-2005. Boston: Health Reform Program, Boston University School of Public Health; 2005.</a:t>
            </a:r>
          </a:p>
          <a:p>
            <a:pPr lvl="0">
              <a:buClrTx/>
              <a:buAutoNum type="arabicPeriod"/>
            </a:pPr>
            <a:r>
              <a:rPr lang="en-US" sz="1300" dirty="0">
                <a:solidFill>
                  <a:srgbClr val="000000"/>
                </a:solidFill>
              </a:rPr>
              <a:t>TheHealthcare </a:t>
            </a:r>
            <a:r>
              <a:rPr lang="en-US" sz="1300" dirty="0" smtClean="0">
                <a:solidFill>
                  <a:srgbClr val="000000"/>
                </a:solidFill>
              </a:rPr>
              <a:t>Imperative</a:t>
            </a:r>
            <a:r>
              <a:rPr lang="en-US" sz="1300" dirty="0">
                <a:solidFill>
                  <a:srgbClr val="000000"/>
                </a:solidFill>
              </a:rPr>
              <a:t>: </a:t>
            </a:r>
            <a:r>
              <a:rPr lang="en-US" sz="1300" dirty="0" smtClean="0">
                <a:solidFill>
                  <a:srgbClr val="000000"/>
                </a:solidFill>
              </a:rPr>
              <a:t>Lowering </a:t>
            </a:r>
            <a:r>
              <a:rPr lang="en-US" sz="1300" dirty="0">
                <a:solidFill>
                  <a:srgbClr val="000000"/>
                </a:solidFill>
              </a:rPr>
              <a:t>C</a:t>
            </a:r>
            <a:r>
              <a:rPr lang="en-US" sz="1300" dirty="0" smtClean="0">
                <a:solidFill>
                  <a:srgbClr val="000000"/>
                </a:solidFill>
              </a:rPr>
              <a:t>osts </a:t>
            </a:r>
            <a:r>
              <a:rPr lang="en-US" sz="1300" dirty="0">
                <a:solidFill>
                  <a:srgbClr val="000000"/>
                </a:solidFill>
              </a:rPr>
              <a:t>and I</a:t>
            </a:r>
            <a:r>
              <a:rPr lang="en-US" sz="1300" dirty="0" smtClean="0">
                <a:solidFill>
                  <a:srgbClr val="000000"/>
                </a:solidFill>
              </a:rPr>
              <a:t>mproving Outcomes </a:t>
            </a:r>
            <a:r>
              <a:rPr lang="en-US" sz="1300" dirty="0" smtClean="0"/>
              <a:t>— Workshop Series </a:t>
            </a:r>
            <a:r>
              <a:rPr lang="en-US" sz="1300" dirty="0"/>
              <a:t>S</a:t>
            </a:r>
            <a:r>
              <a:rPr lang="en-US" sz="1300" dirty="0" smtClean="0"/>
              <a:t>ummary</a:t>
            </a:r>
            <a:r>
              <a:rPr lang="en-US" sz="1300" dirty="0" smtClean="0">
                <a:solidFill>
                  <a:srgbClr val="000000"/>
                </a:solidFill>
              </a:rPr>
              <a:t>. </a:t>
            </a:r>
            <a:r>
              <a:rPr lang="en-US" sz="1300" dirty="0">
                <a:solidFill>
                  <a:srgbClr val="000000"/>
                </a:solidFill>
              </a:rPr>
              <a:t>The Institute of </a:t>
            </a:r>
            <a:r>
              <a:rPr lang="en-US" sz="1300" dirty="0" smtClean="0">
                <a:solidFill>
                  <a:srgbClr val="000000"/>
                </a:solidFill>
              </a:rPr>
              <a:t>Medicine Web </a:t>
            </a:r>
            <a:r>
              <a:rPr lang="en-US" sz="1300" smtClean="0">
                <a:solidFill>
                  <a:srgbClr val="000000"/>
                </a:solidFill>
              </a:rPr>
              <a:t>site</a:t>
            </a:r>
            <a:r>
              <a:rPr lang="en-US" sz="1300" smtClean="0">
                <a:solidFill>
                  <a:srgbClr val="000000"/>
                </a:solidFill>
              </a:rPr>
              <a:t>.  </a:t>
            </a:r>
            <a:r>
              <a:rPr lang="en-US" sz="1300" dirty="0" smtClean="0">
                <a:solidFill>
                  <a:srgbClr val="000000"/>
                </a:solidFill>
                <a:hlinkClick r:id="rId3"/>
              </a:rPr>
              <a:t>http</a:t>
            </a:r>
            <a:r>
              <a:rPr lang="en-US" sz="1300" dirty="0">
                <a:solidFill>
                  <a:srgbClr val="000000"/>
                </a:solidFill>
                <a:hlinkClick r:id="rId3"/>
              </a:rPr>
              <a:t>://iom.nationalacademies.org/Reports/2011/The-Healthcare-Imperative-Lowering-Costs-and-Improving-Outcomes.aspx?_ga=1.219462233.1572788654.1438188089</a:t>
            </a:r>
            <a:r>
              <a:rPr lang="en-US" sz="1300" dirty="0" smtClean="0">
                <a:solidFill>
                  <a:srgbClr val="000000"/>
                </a:solidFill>
              </a:rPr>
              <a:t>. Published February 24, 2011. Accessed December 15, 2015.</a:t>
            </a:r>
            <a:endParaRPr lang="en-US" sz="1300" dirty="0">
              <a:solidFill>
                <a:srgbClr val="000000"/>
              </a:solidFill>
            </a:endParaRPr>
          </a:p>
          <a:p>
            <a:pPr lvl="0">
              <a:buClrTx/>
              <a:buAutoNum type="arabicPeriod"/>
            </a:pPr>
            <a:r>
              <a:rPr lang="en-US" sz="1300" dirty="0">
                <a:solidFill>
                  <a:srgbClr val="000000"/>
                </a:solidFill>
              </a:rPr>
              <a:t>Medicare Payment Advisory </a:t>
            </a:r>
            <a:r>
              <a:rPr lang="en-US" sz="1300" dirty="0" smtClean="0">
                <a:solidFill>
                  <a:srgbClr val="000000"/>
                </a:solidFill>
              </a:rPr>
              <a:t>Commission. A </a:t>
            </a:r>
            <a:r>
              <a:rPr lang="en-US" sz="1300" dirty="0">
                <a:solidFill>
                  <a:srgbClr val="000000"/>
                </a:solidFill>
              </a:rPr>
              <a:t>Data </a:t>
            </a:r>
            <a:r>
              <a:rPr lang="en-US" sz="1300" dirty="0" smtClean="0">
                <a:solidFill>
                  <a:srgbClr val="000000"/>
                </a:solidFill>
              </a:rPr>
              <a:t>Book: Healthcare </a:t>
            </a:r>
            <a:r>
              <a:rPr lang="en-US" sz="1300" dirty="0">
                <a:solidFill>
                  <a:srgbClr val="000000"/>
                </a:solidFill>
              </a:rPr>
              <a:t>Spending and the Medicare </a:t>
            </a:r>
            <a:r>
              <a:rPr lang="en-US" sz="1300" dirty="0" smtClean="0">
                <a:solidFill>
                  <a:srgbClr val="000000"/>
                </a:solidFill>
              </a:rPr>
              <a:t>Program; </a:t>
            </a:r>
            <a:r>
              <a:rPr lang="en-US" sz="1300" dirty="0">
                <a:solidFill>
                  <a:srgbClr val="000000"/>
                </a:solidFill>
              </a:rPr>
              <a:t>2012.</a:t>
            </a:r>
          </a:p>
          <a:p>
            <a:pPr>
              <a:buClrTx/>
              <a:buFont typeface="Arial"/>
              <a:buAutoNum type="arabicPeriod"/>
            </a:pPr>
            <a:r>
              <a:rPr lang="en-US" sz="1300" dirty="0" smtClean="0"/>
              <a:t>Adapted from Owens</a:t>
            </a:r>
            <a:r>
              <a:rPr lang="en-US" sz="1300" dirty="0"/>
              <a:t>, D, Qaseem A, Chou R, Shekelle P; Clinical Guidelines Committee of the American College of Physicians</a:t>
            </a:r>
            <a:r>
              <a:rPr lang="en-US" sz="1300" i="1" dirty="0"/>
              <a:t>. </a:t>
            </a:r>
            <a:r>
              <a:rPr lang="en-US" sz="1300" dirty="0"/>
              <a:t>High-value, cost-conscious health care: concepts for clinicians to evaluate the benefits, harms, and costs of medical interventions.</a:t>
            </a:r>
            <a:r>
              <a:rPr lang="en-US" sz="1300" i="1" dirty="0"/>
              <a:t> </a:t>
            </a:r>
            <a:r>
              <a:rPr lang="en-US" sz="1300" dirty="0"/>
              <a:t>Ann Intern Med. 2011 Feb 1;154(3):174-80. [PMID: 21282697]</a:t>
            </a:r>
            <a:r>
              <a:rPr lang="en-US" sz="1300" dirty="0" smtClean="0"/>
              <a:t> </a:t>
            </a:r>
            <a:endParaRPr lang="en-US" sz="1300" dirty="0"/>
          </a:p>
          <a:p>
            <a:pPr>
              <a:buClrTx/>
              <a:buFont typeface="Arial"/>
              <a:buAutoNum type="arabicPeriod"/>
            </a:pPr>
            <a:r>
              <a:rPr lang="en-US" sz="1300" dirty="0"/>
              <a:t>Allison J, Kiefe C, Cook E, Gerrity M, Oray E, Centor R. The association of physician attitudes about uncertainty and risk taking with resource use in a Medicare HMO. Med Decis Making</a:t>
            </a:r>
            <a:r>
              <a:rPr lang="en-US" sz="1300" i="1" dirty="0"/>
              <a:t> </a:t>
            </a:r>
            <a:r>
              <a:rPr lang="en-US" sz="1300" dirty="0"/>
              <a:t>1998 18:320. [PMID: 9679997]</a:t>
            </a:r>
            <a:endParaRPr lang="en-US" sz="1300" dirty="0" smtClean="0"/>
          </a:p>
          <a:p>
            <a:pPr>
              <a:buClrTx/>
              <a:buFont typeface="Arial"/>
              <a:buAutoNum type="arabicPeriod"/>
            </a:pPr>
            <a:r>
              <a:rPr lang="en-US" sz="1300" dirty="0" smtClean="0"/>
              <a:t>Quinn J, McDermott D, Stiell I, Kohn M, Wells G. Prospective validation of the</a:t>
            </a:r>
          </a:p>
          <a:p>
            <a:pPr>
              <a:buClrTx/>
              <a:buNone/>
            </a:pPr>
            <a:r>
              <a:rPr lang="en-US" sz="1300" dirty="0"/>
              <a:t>	San Francisco Syncope Rule to predict patients with serious outcomes. Ann Emerg</a:t>
            </a:r>
          </a:p>
          <a:p>
            <a:pPr>
              <a:buClrTx/>
              <a:buNone/>
            </a:pPr>
            <a:r>
              <a:rPr lang="en-US" sz="1300" dirty="0"/>
              <a:t>	Med. 2006 May;47(5):448-54</a:t>
            </a:r>
            <a:r>
              <a:rPr lang="en-US" sz="1300" dirty="0" smtClean="0"/>
              <a:t>. </a:t>
            </a:r>
            <a:r>
              <a:rPr lang="en-US" sz="1300" dirty="0"/>
              <a:t>[</a:t>
            </a:r>
            <a:r>
              <a:rPr lang="en-US" sz="1300" dirty="0" smtClean="0"/>
              <a:t>PMID</a:t>
            </a:r>
            <a:r>
              <a:rPr lang="en-US" sz="1300" dirty="0"/>
              <a:t>: 16631985]</a:t>
            </a:r>
          </a:p>
        </p:txBody>
      </p:sp>
    </p:spTree>
    <p:extLst>
      <p:ext uri="{BB962C8B-B14F-4D97-AF65-F5344CB8AC3E}">
        <p14:creationId xmlns:p14="http://schemas.microsoft.com/office/powerpoint/2010/main" val="977737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problem?</a:t>
            </a:r>
            <a:r>
              <a:rPr lang="en-US" sz="2800" baseline="60000" dirty="0"/>
              <a:t>1</a:t>
            </a:r>
            <a:endParaRPr lang="en-US" baseline="60000" dirty="0"/>
          </a:p>
        </p:txBody>
      </p:sp>
      <p:sp>
        <p:nvSpPr>
          <p:cNvPr id="3" name="Content Placeholder 2"/>
          <p:cNvSpPr>
            <a:spLocks noGrp="1"/>
          </p:cNvSpPr>
          <p:nvPr>
            <p:ph idx="1"/>
          </p:nvPr>
        </p:nvSpPr>
        <p:spPr/>
        <p:txBody>
          <a:bodyPr>
            <a:normAutofit fontScale="77500" lnSpcReduction="20000"/>
          </a:bodyPr>
          <a:lstStyle/>
          <a:p>
            <a:r>
              <a:rPr lang="en-US" sz="3400" dirty="0" smtClean="0">
                <a:solidFill>
                  <a:srgbClr val="000000"/>
                </a:solidFill>
              </a:rPr>
              <a:t>Since </a:t>
            </a:r>
            <a:r>
              <a:rPr lang="en-US" sz="3400" dirty="0">
                <a:solidFill>
                  <a:srgbClr val="000000"/>
                </a:solidFill>
              </a:rPr>
              <a:t>1970, </a:t>
            </a:r>
            <a:r>
              <a:rPr lang="en-US" sz="3400" dirty="0" smtClean="0">
                <a:solidFill>
                  <a:srgbClr val="000000"/>
                </a:solidFill>
              </a:rPr>
              <a:t>healthcare </a:t>
            </a:r>
            <a:r>
              <a:rPr lang="en-US" sz="3400" dirty="0">
                <a:solidFill>
                  <a:srgbClr val="000000"/>
                </a:solidFill>
              </a:rPr>
              <a:t>spending is rising </a:t>
            </a:r>
            <a:r>
              <a:rPr lang="en-US" sz="3400" b="1" dirty="0">
                <a:solidFill>
                  <a:srgbClr val="000000"/>
                </a:solidFill>
              </a:rPr>
              <a:t>2.4% faster </a:t>
            </a:r>
            <a:r>
              <a:rPr lang="en-US" sz="3400" dirty="0">
                <a:solidFill>
                  <a:srgbClr val="000000"/>
                </a:solidFill>
              </a:rPr>
              <a:t>than </a:t>
            </a:r>
            <a:r>
              <a:rPr lang="en-US" sz="3400" dirty="0" smtClean="0">
                <a:solidFill>
                  <a:srgbClr val="000000"/>
                </a:solidFill>
              </a:rPr>
              <a:t>GDP.</a:t>
            </a:r>
            <a:endParaRPr lang="en-US" sz="3400" dirty="0">
              <a:solidFill>
                <a:srgbClr val="000000"/>
              </a:solidFill>
            </a:endParaRPr>
          </a:p>
          <a:p>
            <a:r>
              <a:rPr lang="en-US" sz="3400" dirty="0">
                <a:solidFill>
                  <a:srgbClr val="000000"/>
                </a:solidFill>
              </a:rPr>
              <a:t>Estimated </a:t>
            </a:r>
            <a:r>
              <a:rPr lang="en-US" sz="3400" b="1" dirty="0">
                <a:solidFill>
                  <a:srgbClr val="000000"/>
                </a:solidFill>
              </a:rPr>
              <a:t>$</a:t>
            </a:r>
            <a:r>
              <a:rPr lang="en-US" sz="3400" b="1" dirty="0" smtClean="0">
                <a:solidFill>
                  <a:srgbClr val="000000"/>
                </a:solidFill>
              </a:rPr>
              <a:t>765 </a:t>
            </a:r>
            <a:r>
              <a:rPr lang="en-US" sz="3400" b="1" dirty="0">
                <a:solidFill>
                  <a:srgbClr val="000000"/>
                </a:solidFill>
              </a:rPr>
              <a:t>billion </a:t>
            </a:r>
            <a:r>
              <a:rPr lang="en-US" sz="3400" dirty="0">
                <a:solidFill>
                  <a:srgbClr val="000000"/>
                </a:solidFill>
              </a:rPr>
              <a:t>of “healthcare waste” </a:t>
            </a:r>
            <a:r>
              <a:rPr lang="en-US" sz="3400" dirty="0" smtClean="0">
                <a:solidFill>
                  <a:srgbClr val="000000"/>
                </a:solidFill>
              </a:rPr>
              <a:t>annually.</a:t>
            </a:r>
            <a:endParaRPr lang="en-US" sz="3400" dirty="0">
              <a:solidFill>
                <a:srgbClr val="000000"/>
              </a:solidFill>
            </a:endParaRPr>
          </a:p>
          <a:p>
            <a:r>
              <a:rPr lang="en-US" sz="3400" dirty="0">
                <a:solidFill>
                  <a:srgbClr val="000000"/>
                </a:solidFill>
                <a:ea typeface="MS PGothic"/>
                <a:cs typeface="MS PGothic"/>
              </a:rPr>
              <a:t>Physicians responsible for </a:t>
            </a:r>
            <a:r>
              <a:rPr lang="en-US" sz="3400" b="1" dirty="0">
                <a:solidFill>
                  <a:srgbClr val="000000"/>
                </a:solidFill>
                <a:ea typeface="MS PGothic"/>
                <a:cs typeface="MS PGothic"/>
              </a:rPr>
              <a:t>87%</a:t>
            </a:r>
            <a:r>
              <a:rPr lang="en-US" sz="3400" dirty="0">
                <a:solidFill>
                  <a:srgbClr val="000000"/>
                </a:solidFill>
                <a:ea typeface="MS PGothic"/>
                <a:cs typeface="MS PGothic"/>
              </a:rPr>
              <a:t> of wasteful </a:t>
            </a:r>
            <a:r>
              <a:rPr lang="en-US" sz="3400" dirty="0" smtClean="0">
                <a:solidFill>
                  <a:srgbClr val="000000"/>
                </a:solidFill>
                <a:ea typeface="MS PGothic"/>
                <a:cs typeface="MS PGothic"/>
              </a:rPr>
              <a:t>spending.</a:t>
            </a:r>
            <a:endParaRPr lang="en-US" sz="3400" dirty="0">
              <a:solidFill>
                <a:srgbClr val="000000"/>
              </a:solidFill>
            </a:endParaRPr>
          </a:p>
          <a:p>
            <a:r>
              <a:rPr lang="en-US" sz="3400" dirty="0" smtClean="0">
                <a:solidFill>
                  <a:srgbClr val="000000"/>
                </a:solidFill>
              </a:rPr>
              <a:t>Physicians </a:t>
            </a:r>
            <a:r>
              <a:rPr lang="en-US" sz="3400" dirty="0">
                <a:solidFill>
                  <a:srgbClr val="000000"/>
                </a:solidFill>
              </a:rPr>
              <a:t>must lead in addressing these problems – and we are! </a:t>
            </a:r>
            <a:r>
              <a:rPr lang="en-US" sz="3400" dirty="0" smtClean="0">
                <a:solidFill>
                  <a:srgbClr val="000000"/>
                </a:solidFill>
              </a:rPr>
              <a:t>(</a:t>
            </a:r>
            <a:r>
              <a:rPr lang="en-US" sz="3400" dirty="0">
                <a:solidFill>
                  <a:srgbClr val="000000"/>
                </a:solidFill>
              </a:rPr>
              <a:t>Choosing Wisely campaign)</a:t>
            </a:r>
          </a:p>
          <a:p>
            <a:r>
              <a:rPr lang="en-US" sz="3400" dirty="0" smtClean="0">
                <a:solidFill>
                  <a:srgbClr val="000000"/>
                </a:solidFill>
              </a:rPr>
              <a:t>Trainees </a:t>
            </a:r>
            <a:r>
              <a:rPr lang="en-US" sz="3400" dirty="0">
                <a:solidFill>
                  <a:srgbClr val="000000"/>
                </a:solidFill>
              </a:rPr>
              <a:t>(YOU) must be at the front </a:t>
            </a:r>
            <a:r>
              <a:rPr lang="en-US" sz="3400" dirty="0" smtClean="0">
                <a:solidFill>
                  <a:srgbClr val="000000"/>
                </a:solidFill>
              </a:rPr>
              <a:t>lines.</a:t>
            </a:r>
            <a:endParaRPr lang="en-US" sz="3400" dirty="0">
              <a:solidFill>
                <a:srgbClr val="000000"/>
              </a:solidFill>
            </a:endParaRPr>
          </a:p>
          <a:p>
            <a:endParaRPr lang="en-US" dirty="0"/>
          </a:p>
        </p:txBody>
      </p:sp>
    </p:spTree>
    <p:extLst>
      <p:ext uri="{BB962C8B-B14F-4D97-AF65-F5344CB8AC3E}">
        <p14:creationId xmlns:p14="http://schemas.microsoft.com/office/powerpoint/2010/main" val="3099575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40" y="595059"/>
            <a:ext cx="8463516" cy="857250"/>
          </a:xfrm>
        </p:spPr>
        <p:txBody>
          <a:bodyPr>
            <a:noAutofit/>
          </a:bodyPr>
          <a:lstStyle/>
          <a:p>
            <a:r>
              <a:rPr lang="en-US" sz="2800" b="0" dirty="0"/>
              <a:t>Estimated Sources of Excess Costs in Health Care </a:t>
            </a:r>
            <a:r>
              <a:rPr lang="en-US" sz="2800" b="0" dirty="0" smtClean="0"/>
              <a:t>(2009)</a:t>
            </a:r>
            <a:r>
              <a:rPr lang="en-US" sz="2800" b="0" baseline="30000" dirty="0" smtClean="0"/>
              <a:t>2</a:t>
            </a:r>
            <a:endParaRPr lang="en-US" sz="2800" dirty="0"/>
          </a:p>
        </p:txBody>
      </p:sp>
      <p:sp>
        <p:nvSpPr>
          <p:cNvPr id="5" name="TextBox 4"/>
          <p:cNvSpPr txBox="1"/>
          <p:nvPr/>
        </p:nvSpPr>
        <p:spPr>
          <a:xfrm>
            <a:off x="8173525" y="4329666"/>
            <a:ext cx="1076804" cy="338554"/>
          </a:xfrm>
          <a:prstGeom prst="rect">
            <a:avLst/>
          </a:prstGeom>
          <a:noFill/>
        </p:spPr>
        <p:txBody>
          <a:bodyPr wrap="square" rtlCol="0">
            <a:spAutoFit/>
          </a:bodyPr>
          <a:lstStyle/>
          <a:p>
            <a:r>
              <a:rPr lang="en-US" sz="1600" dirty="0" smtClean="0"/>
              <a:t>IOM 2010</a:t>
            </a:r>
            <a:endParaRPr lang="en-US" sz="1600" dirty="0"/>
          </a:p>
        </p:txBody>
      </p:sp>
      <p:graphicFrame>
        <p:nvGraphicFramePr>
          <p:cNvPr id="12" name="Diagram 11"/>
          <p:cNvGraphicFramePr/>
          <p:nvPr>
            <p:extLst>
              <p:ext uri="{D42A27DB-BD31-4B8C-83A1-F6EECF244321}">
                <p14:modId xmlns:p14="http://schemas.microsoft.com/office/powerpoint/2010/main" val="537934379"/>
              </p:ext>
            </p:extLst>
          </p:nvPr>
        </p:nvGraphicFramePr>
        <p:xfrm>
          <a:off x="1113504" y="1297022"/>
          <a:ext cx="6996223" cy="323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7838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S PGothic"/>
                <a:cs typeface="MS PGothic"/>
              </a:rPr>
              <a:t>Ordering more services</a:t>
            </a:r>
            <a:r>
              <a:rPr lang="en-US" sz="2800" baseline="60000" dirty="0">
                <a:ea typeface="MS PGothic"/>
                <a:cs typeface="MS PGothic"/>
              </a:rPr>
              <a:t>3</a:t>
            </a:r>
            <a:r>
              <a:rPr lang="en-US" dirty="0">
                <a:ea typeface="MS PGothic"/>
                <a:cs typeface="MS PGothic"/>
              </a:rPr>
              <a:t>…</a:t>
            </a:r>
            <a:endParaRPr lang="en-US" dirty="0"/>
          </a:p>
        </p:txBody>
      </p:sp>
      <p:sp>
        <p:nvSpPr>
          <p:cNvPr id="3" name="Content Placeholder 2"/>
          <p:cNvSpPr>
            <a:spLocks noGrp="1"/>
          </p:cNvSpPr>
          <p:nvPr>
            <p:ph idx="1"/>
          </p:nvPr>
        </p:nvSpPr>
        <p:spPr>
          <a:xfrm>
            <a:off x="1394136" y="3904607"/>
            <a:ext cx="7292664" cy="704775"/>
          </a:xfrm>
        </p:spPr>
        <p:txBody>
          <a:bodyPr>
            <a:normAutofit fontScale="77500" lnSpcReduction="20000"/>
          </a:bodyPr>
          <a:lstStyle/>
          <a:p>
            <a:r>
              <a:rPr lang="en-US" dirty="0"/>
              <a:t>Two areas of greatest expenditures and most</a:t>
            </a:r>
            <a:br>
              <a:rPr lang="en-US" dirty="0"/>
            </a:br>
            <a:r>
              <a:rPr lang="en-US" dirty="0"/>
              <a:t>rapid growth: imaging and tests</a:t>
            </a:r>
          </a:p>
        </p:txBody>
      </p:sp>
      <p:pic>
        <p:nvPicPr>
          <p:cNvPr id="4" name="Picture 3" descr="hvc_01_mcq_f007b.png"/>
          <p:cNvPicPr>
            <a:picLocks noChangeAspect="1"/>
          </p:cNvPicPr>
          <p:nvPr/>
        </p:nvPicPr>
        <p:blipFill>
          <a:blip r:embed="rId3"/>
          <a:stretch>
            <a:fillRect/>
          </a:stretch>
        </p:blipFill>
        <p:spPr>
          <a:xfrm>
            <a:off x="2430614" y="1349951"/>
            <a:ext cx="4332702" cy="2550050"/>
          </a:xfrm>
          <a:prstGeom prst="rect">
            <a:avLst/>
          </a:prstGeom>
        </p:spPr>
      </p:pic>
      <p:sp>
        <p:nvSpPr>
          <p:cNvPr id="5" name="Left Arrow 4"/>
          <p:cNvSpPr/>
          <p:nvPr/>
        </p:nvSpPr>
        <p:spPr>
          <a:xfrm>
            <a:off x="6763316" y="1560908"/>
            <a:ext cx="495437" cy="185193"/>
          </a:xfrm>
          <a:prstGeom prst="leftArrow">
            <a:avLst/>
          </a:prstGeom>
          <a:gradFill>
            <a:gsLst>
              <a:gs pos="0">
                <a:srgbClr val="FF6633"/>
              </a:gs>
              <a:gs pos="100000">
                <a:srgbClr val="FF6633"/>
              </a:gs>
            </a:gsLst>
          </a:gradFill>
          <a:ln>
            <a:solidFill>
              <a:srgbClr val="0078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285212" y="1482419"/>
            <a:ext cx="758508" cy="307777"/>
          </a:xfrm>
          <a:prstGeom prst="rect">
            <a:avLst/>
          </a:prstGeom>
          <a:noFill/>
        </p:spPr>
        <p:txBody>
          <a:bodyPr wrap="square" rtlCol="0">
            <a:spAutoFit/>
          </a:bodyPr>
          <a:lstStyle/>
          <a:p>
            <a:r>
              <a:rPr lang="en-US" sz="1400" b="1" dirty="0" smtClean="0">
                <a:solidFill>
                  <a:srgbClr val="00788A"/>
                </a:solidFill>
              </a:rPr>
              <a:t>Tests</a:t>
            </a:r>
            <a:endParaRPr lang="en-US" sz="1400" b="1" dirty="0">
              <a:solidFill>
                <a:srgbClr val="00788A"/>
              </a:solidFill>
            </a:endParaRPr>
          </a:p>
        </p:txBody>
      </p:sp>
      <p:sp>
        <p:nvSpPr>
          <p:cNvPr id="7" name="Left Arrow 6"/>
          <p:cNvSpPr/>
          <p:nvPr/>
        </p:nvSpPr>
        <p:spPr>
          <a:xfrm>
            <a:off x="6774596" y="1810317"/>
            <a:ext cx="495437" cy="185193"/>
          </a:xfrm>
          <a:prstGeom prst="leftArrow">
            <a:avLst/>
          </a:prstGeom>
          <a:gradFill>
            <a:gsLst>
              <a:gs pos="0">
                <a:srgbClr val="FF6633"/>
              </a:gs>
              <a:gs pos="100000">
                <a:srgbClr val="FF6633"/>
              </a:gs>
            </a:gsLst>
          </a:gradFill>
          <a:ln>
            <a:solidFill>
              <a:srgbClr val="0078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296492" y="1740647"/>
            <a:ext cx="923626" cy="307777"/>
          </a:xfrm>
          <a:prstGeom prst="rect">
            <a:avLst/>
          </a:prstGeom>
          <a:noFill/>
        </p:spPr>
        <p:txBody>
          <a:bodyPr wrap="square" rtlCol="0">
            <a:spAutoFit/>
          </a:bodyPr>
          <a:lstStyle/>
          <a:p>
            <a:r>
              <a:rPr lang="en-US" sz="1400" b="1" dirty="0" smtClean="0">
                <a:solidFill>
                  <a:srgbClr val="00788A"/>
                </a:solidFill>
              </a:rPr>
              <a:t>Imaging</a:t>
            </a:r>
            <a:endParaRPr lang="en-US" sz="1400" b="1" dirty="0">
              <a:solidFill>
                <a:srgbClr val="00788A"/>
              </a:solidFill>
            </a:endParaRPr>
          </a:p>
        </p:txBody>
      </p:sp>
    </p:spTree>
    <p:extLst>
      <p:ext uri="{BB962C8B-B14F-4D97-AF65-F5344CB8AC3E}">
        <p14:creationId xmlns:p14="http://schemas.microsoft.com/office/powerpoint/2010/main" val="2115546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67132"/>
            <a:ext cx="8229600" cy="857250"/>
          </a:xfrm>
        </p:spPr>
        <p:txBody>
          <a:bodyPr>
            <a:normAutofit fontScale="90000"/>
          </a:bodyPr>
          <a:lstStyle/>
          <a:p>
            <a:r>
              <a:rPr lang="en-US" dirty="0" smtClean="0"/>
              <a:t>Why do </a:t>
            </a:r>
            <a:r>
              <a:rPr lang="en-US" dirty="0"/>
              <a:t>R</a:t>
            </a:r>
            <a:r>
              <a:rPr lang="en-US" dirty="0" smtClean="0"/>
              <a:t>esidents Over-Order Tests?</a:t>
            </a:r>
            <a:endParaRPr lang="en-US" dirty="0"/>
          </a:p>
        </p:txBody>
      </p:sp>
      <p:sp>
        <p:nvSpPr>
          <p:cNvPr id="5" name="Content Placeholder 2"/>
          <p:cNvSpPr>
            <a:spLocks noGrp="1"/>
          </p:cNvSpPr>
          <p:nvPr>
            <p:ph sz="half" idx="1"/>
          </p:nvPr>
        </p:nvSpPr>
        <p:spPr>
          <a:xfrm>
            <a:off x="457199" y="1499196"/>
            <a:ext cx="8455981" cy="3838354"/>
          </a:xfrm>
          <a:ln>
            <a:noFill/>
          </a:ln>
        </p:spPr>
        <p:txBody>
          <a:bodyPr numCol="2">
            <a:normAutofit/>
          </a:bodyPr>
          <a:lstStyle/>
          <a:p>
            <a:pPr marL="457200" indent="-457200">
              <a:buFont typeface="+mj-lt"/>
              <a:buAutoNum type="arabicPeriod"/>
            </a:pPr>
            <a:r>
              <a:rPr lang="en-US" sz="2000" b="0" dirty="0" smtClean="0">
                <a:ea typeface="MS PGothic"/>
                <a:cs typeface="MS PGothic"/>
              </a:rPr>
              <a:t>Duplicating role modeled behavior</a:t>
            </a:r>
          </a:p>
          <a:p>
            <a:pPr marL="457200" indent="-457200">
              <a:buFont typeface="+mj-lt"/>
              <a:buAutoNum type="arabicPeriod"/>
            </a:pPr>
            <a:r>
              <a:rPr lang="en-US" sz="2000" b="0" dirty="0" smtClean="0">
                <a:ea typeface="MS PGothic"/>
                <a:cs typeface="MS PGothic"/>
              </a:rPr>
              <a:t>Desire to be complete</a:t>
            </a:r>
          </a:p>
          <a:p>
            <a:pPr marL="457200" indent="-457200">
              <a:buFont typeface="+mj-lt"/>
              <a:buAutoNum type="arabicPeriod"/>
            </a:pPr>
            <a:r>
              <a:rPr lang="en-US" sz="2000" b="0" dirty="0" smtClean="0">
                <a:ea typeface="MS PGothic"/>
                <a:cs typeface="MS PGothic"/>
              </a:rPr>
              <a:t>Pre-emptive ordering/rushing an evaluation/unnecessary duplication of tests </a:t>
            </a:r>
          </a:p>
          <a:p>
            <a:pPr marL="457200" indent="-457200">
              <a:buFont typeface="+mj-lt"/>
              <a:buAutoNum type="arabicPeriod"/>
            </a:pPr>
            <a:r>
              <a:rPr lang="en-US" sz="2000" b="0" dirty="0" smtClean="0">
                <a:ea typeface="MS PGothic"/>
                <a:cs typeface="MS PGothic"/>
              </a:rPr>
              <a:t>Discomfort with diagnostic uncertainty</a:t>
            </a:r>
          </a:p>
          <a:p>
            <a:pPr marL="457200" indent="-457200">
              <a:buFont typeface="+mj-lt"/>
              <a:buAutoNum type="arabicPeriod"/>
            </a:pPr>
            <a:r>
              <a:rPr lang="en-US" sz="2000" b="0" dirty="0" smtClean="0">
                <a:ea typeface="MS PGothic"/>
                <a:cs typeface="MS PGothic"/>
              </a:rPr>
              <a:t>Curiosity</a:t>
            </a:r>
          </a:p>
          <a:p>
            <a:pPr marL="457200" indent="-457200">
              <a:buFont typeface="+mj-lt"/>
              <a:buAutoNum type="arabicPeriod"/>
            </a:pPr>
            <a:endParaRPr lang="en-US" sz="2000" dirty="0">
              <a:ea typeface="MS PGothic"/>
              <a:cs typeface="MS PGothic"/>
            </a:endParaRPr>
          </a:p>
          <a:p>
            <a:pPr marL="457200" indent="-457200">
              <a:buFont typeface="+mj-lt"/>
              <a:buAutoNum type="arabicPeriod"/>
            </a:pPr>
            <a:endParaRPr lang="en-US" sz="2000" b="0" dirty="0" smtClean="0">
              <a:ea typeface="MS PGothic"/>
              <a:cs typeface="MS PGothic"/>
            </a:endParaRPr>
          </a:p>
          <a:p>
            <a:pPr marL="457200" indent="-457200">
              <a:buFont typeface="+mj-lt"/>
              <a:buAutoNum type="arabicPeriod"/>
            </a:pPr>
            <a:r>
              <a:rPr lang="en-US" sz="2000" b="0" dirty="0" smtClean="0">
                <a:ea typeface="MS PGothic"/>
                <a:cs typeface="MS PGothic"/>
              </a:rPr>
              <a:t>Lack of knowledge of the costs and harms</a:t>
            </a:r>
          </a:p>
          <a:p>
            <a:pPr marL="457200" indent="-457200">
              <a:buFont typeface="+mj-lt"/>
              <a:buAutoNum type="arabicPeriod"/>
            </a:pPr>
            <a:r>
              <a:rPr lang="en-US" sz="2000" b="0" dirty="0" smtClean="0">
                <a:ea typeface="MS PGothic"/>
                <a:cs typeface="MS PGothic"/>
              </a:rPr>
              <a:t>Defensive medicine </a:t>
            </a:r>
          </a:p>
          <a:p>
            <a:pPr marL="457200" indent="-457200">
              <a:buFont typeface="+mj-lt"/>
              <a:buAutoNum type="arabicPeriod"/>
            </a:pPr>
            <a:r>
              <a:rPr lang="en-US" sz="2000" b="0" dirty="0" smtClean="0">
                <a:ea typeface="MS PGothic"/>
                <a:cs typeface="MS PGothic"/>
              </a:rPr>
              <a:t>Patient requests</a:t>
            </a:r>
          </a:p>
          <a:p>
            <a:pPr marL="457200" indent="-457200">
              <a:buFont typeface="+mj-lt"/>
              <a:buAutoNum type="arabicPeriod"/>
            </a:pPr>
            <a:r>
              <a:rPr lang="en-US" sz="2000" b="0" dirty="0" smtClean="0">
                <a:ea typeface="MS PGothic"/>
                <a:cs typeface="MS PGothic"/>
              </a:rPr>
              <a:t>Faculty demand</a:t>
            </a:r>
          </a:p>
          <a:p>
            <a:pPr marL="457200" indent="-457200">
              <a:buFont typeface="+mj-lt"/>
              <a:buAutoNum type="arabicPeriod"/>
            </a:pPr>
            <a:r>
              <a:rPr lang="en-US" sz="2000" b="0" dirty="0" smtClean="0">
                <a:ea typeface="MS PGothic"/>
                <a:cs typeface="MS PGothic"/>
              </a:rPr>
              <a:t>No training in weighing benefit relative to cost and harm</a:t>
            </a:r>
          </a:p>
          <a:p>
            <a:pPr marL="457200" indent="-457200">
              <a:buFont typeface="+mj-lt"/>
              <a:buAutoNum type="arabicPeriod"/>
            </a:pPr>
            <a:r>
              <a:rPr lang="en-US" sz="2000" b="0" dirty="0" smtClean="0">
                <a:ea typeface="MS PGothic"/>
                <a:cs typeface="MS PGothic"/>
              </a:rPr>
              <a:t>Ease of access to services when patient is hospitalized</a:t>
            </a:r>
          </a:p>
        </p:txBody>
      </p:sp>
    </p:spTree>
    <p:extLst>
      <p:ext uri="{BB962C8B-B14F-4D97-AF65-F5344CB8AC3E}">
        <p14:creationId xmlns:p14="http://schemas.microsoft.com/office/powerpoint/2010/main" val="148548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159"/>
            <a:ext cx="8229600" cy="821815"/>
          </a:xfrm>
        </p:spPr>
        <p:txBody>
          <a:bodyPr>
            <a:noAutofit/>
          </a:bodyPr>
          <a:lstStyle/>
          <a:p>
            <a:pPr>
              <a:lnSpc>
                <a:spcPct val="80000"/>
              </a:lnSpc>
            </a:pPr>
            <a:r>
              <a:rPr lang="en-US" sz="3200" dirty="0">
                <a:ea typeface="ＭＳ Ｐゴシック" pitchFamily="34" charset="-128"/>
              </a:rPr>
              <a:t>Steps Toward High </a:t>
            </a:r>
            <a:r>
              <a:rPr lang="en-US" sz="3200" dirty="0" smtClean="0">
                <a:ea typeface="ＭＳ Ｐゴシック" pitchFamily="34" charset="-128"/>
              </a:rPr>
              <a:t>Value Care</a:t>
            </a:r>
            <a:r>
              <a:rPr lang="en-US" sz="2000" baseline="60000" dirty="0" smtClean="0">
                <a:ea typeface="ＭＳ Ｐゴシック" pitchFamily="34" charset="-128"/>
              </a:rPr>
              <a:t>4</a:t>
            </a:r>
            <a:endParaRPr lang="en-US" sz="2800" baseline="60000" dirty="0"/>
          </a:p>
        </p:txBody>
      </p:sp>
      <p:sp>
        <p:nvSpPr>
          <p:cNvPr id="3" name="Content Placeholder 2"/>
          <p:cNvSpPr>
            <a:spLocks noGrp="1"/>
          </p:cNvSpPr>
          <p:nvPr>
            <p:ph idx="1"/>
          </p:nvPr>
        </p:nvSpPr>
        <p:spPr/>
        <p:txBody>
          <a:bodyPr>
            <a:normAutofit fontScale="62500" lnSpcReduction="20000"/>
          </a:bodyPr>
          <a:lstStyle/>
          <a:p>
            <a:r>
              <a:rPr lang="en-US" b="1" dirty="0">
                <a:solidFill>
                  <a:srgbClr val="000000"/>
                </a:solidFill>
                <a:ea typeface="ＭＳ Ｐゴシック" pitchFamily="34" charset="-128"/>
              </a:rPr>
              <a:t>Step one: </a:t>
            </a:r>
            <a:r>
              <a:rPr lang="en-US" dirty="0">
                <a:solidFill>
                  <a:srgbClr val="000000"/>
                </a:solidFill>
                <a:ea typeface="ＭＳ Ｐゴシック" pitchFamily="34" charset="-128"/>
              </a:rPr>
              <a:t>Understand the benefits, harms, and relative costs of the interventions that you are </a:t>
            </a:r>
            <a:r>
              <a:rPr lang="en-US" dirty="0" smtClean="0">
                <a:solidFill>
                  <a:srgbClr val="000000"/>
                </a:solidFill>
                <a:ea typeface="ＭＳ Ｐゴシック" pitchFamily="34" charset="-128"/>
              </a:rPr>
              <a:t>considering. </a:t>
            </a:r>
            <a:endParaRPr lang="en-US" dirty="0">
              <a:solidFill>
                <a:srgbClr val="000000"/>
              </a:solidFill>
              <a:ea typeface="ＭＳ Ｐゴシック" pitchFamily="34" charset="-128"/>
            </a:endParaRPr>
          </a:p>
          <a:p>
            <a:r>
              <a:rPr lang="en-US" b="1" dirty="0">
                <a:solidFill>
                  <a:srgbClr val="000000"/>
                </a:solidFill>
                <a:ea typeface="ＭＳ Ｐゴシック" pitchFamily="34" charset="-128"/>
              </a:rPr>
              <a:t>Step two: </a:t>
            </a:r>
            <a:r>
              <a:rPr lang="en-US" dirty="0">
                <a:solidFill>
                  <a:srgbClr val="000000"/>
                </a:solidFill>
                <a:ea typeface="ＭＳ Ｐゴシック" pitchFamily="34" charset="-128"/>
              </a:rPr>
              <a:t>Decrease or eliminate the use of interventions that provide no benefits and/or may be </a:t>
            </a:r>
            <a:r>
              <a:rPr lang="en-US" dirty="0" smtClean="0">
                <a:solidFill>
                  <a:srgbClr val="000000"/>
                </a:solidFill>
                <a:ea typeface="ＭＳ Ｐゴシック" pitchFamily="34" charset="-128"/>
              </a:rPr>
              <a:t>harmful.</a:t>
            </a:r>
            <a:endParaRPr lang="en-US" dirty="0">
              <a:solidFill>
                <a:srgbClr val="000000"/>
              </a:solidFill>
              <a:ea typeface="ＭＳ Ｐゴシック" pitchFamily="34" charset="-128"/>
            </a:endParaRPr>
          </a:p>
          <a:p>
            <a:r>
              <a:rPr lang="en-US" b="1" dirty="0">
                <a:solidFill>
                  <a:srgbClr val="000000"/>
                </a:solidFill>
                <a:ea typeface="ＭＳ Ｐゴシック" pitchFamily="34" charset="-128"/>
              </a:rPr>
              <a:t>Step three: </a:t>
            </a:r>
            <a:r>
              <a:rPr lang="en-US" dirty="0">
                <a:solidFill>
                  <a:srgbClr val="000000"/>
                </a:solidFill>
                <a:ea typeface="ＭＳ Ｐゴシック" pitchFamily="34" charset="-128"/>
              </a:rPr>
              <a:t>Choose interventions and care settings that maximize benefits, minimize harms, and reduce costs (using comparative-effectiveness and cost-effectiveness data</a:t>
            </a:r>
            <a:r>
              <a:rPr lang="en-US" dirty="0" smtClean="0">
                <a:solidFill>
                  <a:srgbClr val="000000"/>
                </a:solidFill>
                <a:ea typeface="ＭＳ Ｐゴシック" pitchFamily="34" charset="-128"/>
              </a:rPr>
              <a:t>).</a:t>
            </a:r>
            <a:endParaRPr lang="en-US" dirty="0">
              <a:solidFill>
                <a:srgbClr val="000000"/>
              </a:solidFill>
              <a:ea typeface="ＭＳ Ｐゴシック" pitchFamily="34" charset="-128"/>
            </a:endParaRPr>
          </a:p>
          <a:p>
            <a:r>
              <a:rPr lang="en-US" b="1" dirty="0">
                <a:solidFill>
                  <a:srgbClr val="000000"/>
                </a:solidFill>
                <a:ea typeface="ＭＳ Ｐゴシック" pitchFamily="34" charset="-128"/>
              </a:rPr>
              <a:t>Step four: </a:t>
            </a:r>
            <a:r>
              <a:rPr lang="en-US" dirty="0">
                <a:solidFill>
                  <a:srgbClr val="000000"/>
                </a:solidFill>
                <a:ea typeface="ＭＳ Ｐゴシック" pitchFamily="34" charset="-128"/>
              </a:rPr>
              <a:t>Customize a care plan with the patient that incorporates their values and addresses their concerns </a:t>
            </a:r>
            <a:r>
              <a:rPr lang="en-US" dirty="0" smtClean="0">
                <a:solidFill>
                  <a:srgbClr val="000000"/>
                </a:solidFill>
                <a:ea typeface="ＭＳ Ｐゴシック" pitchFamily="34" charset="-128"/>
              </a:rPr>
              <a:t>.</a:t>
            </a:r>
            <a:endParaRPr lang="en-US" dirty="0">
              <a:solidFill>
                <a:srgbClr val="000000"/>
              </a:solidFill>
              <a:ea typeface="ＭＳ Ｐゴシック" pitchFamily="34" charset="-128"/>
            </a:endParaRPr>
          </a:p>
          <a:p>
            <a:r>
              <a:rPr lang="en-US" b="1" dirty="0">
                <a:solidFill>
                  <a:srgbClr val="000000"/>
                </a:solidFill>
                <a:ea typeface="ＭＳ Ｐゴシック" pitchFamily="34" charset="-128"/>
              </a:rPr>
              <a:t>Step five: </a:t>
            </a:r>
            <a:r>
              <a:rPr lang="en-US" dirty="0">
                <a:solidFill>
                  <a:srgbClr val="000000"/>
                </a:solidFill>
                <a:ea typeface="ＭＳ Ｐゴシック" pitchFamily="34" charset="-128"/>
              </a:rPr>
              <a:t>Identify system level opportunities to improve outcomes, minimize harms, and reduce healthcare </a:t>
            </a:r>
            <a:r>
              <a:rPr lang="en-US" dirty="0" smtClean="0">
                <a:solidFill>
                  <a:srgbClr val="000000"/>
                </a:solidFill>
                <a:ea typeface="ＭＳ Ｐゴシック" pitchFamily="34" charset="-128"/>
              </a:rPr>
              <a:t>waste.</a:t>
            </a:r>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666365854"/>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228582" y="703410"/>
            <a:ext cx="7671376" cy="857250"/>
          </a:xfrm>
        </p:spPr>
        <p:txBody>
          <a:bodyPr>
            <a:normAutofit/>
          </a:bodyPr>
          <a:lstStyle/>
          <a:p>
            <a:r>
              <a:rPr lang="en-US" sz="3600" dirty="0" smtClean="0">
                <a:ea typeface="MS PGothic"/>
                <a:cs typeface="MS PGothic"/>
              </a:rPr>
              <a:t>Case #1</a:t>
            </a:r>
          </a:p>
        </p:txBody>
      </p:sp>
      <p:sp>
        <p:nvSpPr>
          <p:cNvPr id="13314" name="Content Placeholder 2"/>
          <p:cNvSpPr>
            <a:spLocks noGrp="1"/>
          </p:cNvSpPr>
          <p:nvPr>
            <p:ph sz="quarter" idx="1"/>
          </p:nvPr>
        </p:nvSpPr>
        <p:spPr>
          <a:xfrm>
            <a:off x="626807" y="1409906"/>
            <a:ext cx="4630479" cy="3206339"/>
          </a:xfrm>
        </p:spPr>
        <p:txBody>
          <a:bodyPr>
            <a:noAutofit/>
          </a:bodyPr>
          <a:lstStyle/>
          <a:p>
            <a:r>
              <a:rPr lang="en-US" sz="2400" b="0" dirty="0" smtClean="0">
                <a:ea typeface="MS PGothic"/>
                <a:cs typeface="MS PGothic"/>
              </a:rPr>
              <a:t>Ms. B is 57 year-old woman presenting to the ED with chest pain.</a:t>
            </a:r>
          </a:p>
          <a:p>
            <a:r>
              <a:rPr lang="en-US" sz="2400" b="0" dirty="0" smtClean="0">
                <a:ea typeface="MS PGothic"/>
                <a:cs typeface="MS PGothic"/>
              </a:rPr>
              <a:t>She has a history of </a:t>
            </a:r>
            <a:r>
              <a:rPr lang="en-US" sz="2400" dirty="0" smtClean="0">
                <a:ea typeface="MS PGothic"/>
                <a:cs typeface="MS PGothic"/>
              </a:rPr>
              <a:t>recurrent UTIs; she denies dysuria or urinary frequency.</a:t>
            </a:r>
            <a:endParaRPr lang="en-US" sz="2400" b="0" dirty="0" smtClean="0">
              <a:ea typeface="MS PGothic"/>
              <a:cs typeface="MS PGothic"/>
            </a:endParaRPr>
          </a:p>
          <a:p>
            <a:r>
              <a:rPr lang="en-US" sz="2400" b="0" dirty="0" smtClean="0">
                <a:ea typeface="MS PGothic"/>
                <a:cs typeface="MS PGothic"/>
              </a:rPr>
              <a:t>Afebrile</a:t>
            </a:r>
          </a:p>
          <a:p>
            <a:r>
              <a:rPr lang="en-US" sz="2400" b="0" dirty="0" smtClean="0">
                <a:ea typeface="MS PGothic"/>
                <a:cs typeface="MS PGothic"/>
              </a:rPr>
              <a:t>WBC count 5.5</a:t>
            </a:r>
          </a:p>
        </p:txBody>
      </p:sp>
      <p:sp>
        <p:nvSpPr>
          <p:cNvPr id="5" name="TextBox 4"/>
          <p:cNvSpPr txBox="1"/>
          <p:nvPr/>
        </p:nvSpPr>
        <p:spPr>
          <a:xfrm>
            <a:off x="5699051" y="3492787"/>
            <a:ext cx="2966484" cy="1200329"/>
          </a:xfrm>
          <a:prstGeom prst="rect">
            <a:avLst/>
          </a:prstGeom>
          <a:noFill/>
        </p:spPr>
        <p:txBody>
          <a:bodyPr wrap="square">
            <a:spAutoFit/>
          </a:bodyPr>
          <a:lstStyle/>
          <a:p>
            <a:pPr algn="ctr">
              <a:defRPr/>
            </a:pPr>
            <a:r>
              <a:rPr lang="en-US" sz="2400" b="1" dirty="0">
                <a:solidFill>
                  <a:srgbClr val="FF0000"/>
                </a:solidFill>
                <a:latin typeface="+mn-lt"/>
                <a:ea typeface="ＭＳ Ｐゴシック" charset="-128"/>
                <a:cs typeface="ＭＳ Ｐゴシック" charset="-128"/>
              </a:rPr>
              <a:t>Should </a:t>
            </a:r>
            <a:r>
              <a:rPr lang="en-US" sz="2400" b="1" dirty="0" smtClean="0">
                <a:solidFill>
                  <a:srgbClr val="FF0000"/>
                </a:solidFill>
                <a:latin typeface="+mn-lt"/>
                <a:ea typeface="ＭＳ Ｐゴシック" charset="-128"/>
                <a:cs typeface="ＭＳ Ｐゴシック" charset="-128"/>
              </a:rPr>
              <a:t>she have a routine urinalysis and urine culture?</a:t>
            </a:r>
            <a:endParaRPr lang="en-US" sz="2400" b="1" dirty="0">
              <a:solidFill>
                <a:srgbClr val="FF0000"/>
              </a:solidFill>
              <a:latin typeface="+mn-lt"/>
              <a:ea typeface="ＭＳ Ｐゴシック" charset="-128"/>
              <a:cs typeface="ＭＳ Ｐゴシック" charset="-128"/>
            </a:endParaRPr>
          </a:p>
        </p:txBody>
      </p:sp>
      <p:pic>
        <p:nvPicPr>
          <p:cNvPr id="1028" name="Picture 4" descr="https://www.sysmex.com/us/en/Company/News/PublishingImages/2013_summer_Urinalysi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668" y="857250"/>
            <a:ext cx="2381250" cy="258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3725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HVC Curriculum revised TEMPLATE">
  <a:themeElements>
    <a:clrScheme name="new ACP colors">
      <a:dk1>
        <a:sysClr val="windowText" lastClr="000000"/>
      </a:dk1>
      <a:lt1>
        <a:sysClr val="window" lastClr="FFFFFF"/>
      </a:lt1>
      <a:dk2>
        <a:srgbClr val="003479"/>
      </a:dk2>
      <a:lt2>
        <a:srgbClr val="D1D4D3"/>
      </a:lt2>
      <a:accent1>
        <a:srgbClr val="00A0DF"/>
      </a:accent1>
      <a:accent2>
        <a:srgbClr val="FFC82E"/>
      </a:accent2>
      <a:accent3>
        <a:srgbClr val="2EB135"/>
      </a:accent3>
      <a:accent4>
        <a:srgbClr val="FF7900"/>
      </a:accent4>
      <a:accent5>
        <a:srgbClr val="95519E"/>
      </a:accent5>
      <a:accent6>
        <a:srgbClr val="BF650F"/>
      </a:accent6>
      <a:hlink>
        <a:srgbClr val="0000FF"/>
      </a:hlink>
      <a:folHlink>
        <a:srgbClr val="7027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HVC Curriculum revised TEMPLATE.potx</Template>
  <TotalTime>15952</TotalTime>
  <Words>2638</Words>
  <Application>Microsoft Office PowerPoint</Application>
  <PresentationFormat>On-screen Show (16:9)</PresentationFormat>
  <Paragraphs>269</Paragraphs>
  <Slides>37</Slides>
  <Notes>27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HVC Curriculum revised TEMPLATE</vt:lpstr>
      <vt:lpstr>Eliminating Healthcare Waste and Overordering of Tests</vt:lpstr>
      <vt:lpstr>Learning Objectives</vt:lpstr>
      <vt:lpstr>Why Worry About Cost Now?</vt:lpstr>
      <vt:lpstr>What is the problem?1</vt:lpstr>
      <vt:lpstr>Estimated Sources of Excess Costs in Health Care (2009)2</vt:lpstr>
      <vt:lpstr>Ordering more services3…</vt:lpstr>
      <vt:lpstr>Why do Residents Over-Order Tests?</vt:lpstr>
      <vt:lpstr>Steps Toward High Value Care4</vt:lpstr>
      <vt:lpstr>Case #1</vt:lpstr>
      <vt:lpstr>Case #1</vt:lpstr>
      <vt:lpstr>Step 1: Understand the benefits, harms,  and costs of diagnostic testing</vt:lpstr>
      <vt:lpstr>Case #1: Follow Up</vt:lpstr>
      <vt:lpstr>Case #1: Approximate Charges</vt:lpstr>
      <vt:lpstr>Steps Toward High Value, Cost-Conscious Care4</vt:lpstr>
      <vt:lpstr>PowerPoint Presentation</vt:lpstr>
      <vt:lpstr>Step 2: Decrease or eliminate care that provides no benefit and/or may be harmful. </vt:lpstr>
      <vt:lpstr>Diagnostic Uncertainty</vt:lpstr>
      <vt:lpstr>Uncertainty Increases Resource Use5</vt:lpstr>
      <vt:lpstr>Diagnostic Uncertainty</vt:lpstr>
      <vt:lpstr>Case #2</vt:lpstr>
      <vt:lpstr>Clinical Decision Support Tools</vt:lpstr>
      <vt:lpstr>ACR Appropriateness Criteria: Acute Hip Pain – Suspected Fracture</vt:lpstr>
      <vt:lpstr>Case #2: Follow Up</vt:lpstr>
      <vt:lpstr>Case #2: Approximate Charges</vt:lpstr>
      <vt:lpstr>MRI in this case: High Cost ≠ Low Value</vt:lpstr>
      <vt:lpstr>Clinical Case #3: Syncope</vt:lpstr>
      <vt:lpstr>Step 1: Benefits, harms, costs Evaluation and Management of Syncope</vt:lpstr>
      <vt:lpstr>Patient Presentation—Update</vt:lpstr>
      <vt:lpstr>Case #3: Approximate Charges*</vt:lpstr>
      <vt:lpstr>Approximate Costs—continued</vt:lpstr>
      <vt:lpstr>Discussion</vt:lpstr>
      <vt:lpstr>San Francisco Syncope Rule6</vt:lpstr>
      <vt:lpstr>Limitations of Decision Rules</vt:lpstr>
      <vt:lpstr>Step 2: Decrease or eliminate care that provides no benefit and/or may be harmful. </vt:lpstr>
      <vt:lpstr>Step 2: Decrease or eliminate care that provides no benefit and/or may be harmful. </vt:lpstr>
      <vt:lpstr>Summary</vt:lpstr>
      <vt:lpstr>References</vt:lpstr>
    </vt:vector>
  </TitlesOfParts>
  <Company>ACP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Ripca</dc:creator>
  <cp:lastModifiedBy>Ellen McDonald</cp:lastModifiedBy>
  <cp:revision>178</cp:revision>
  <cp:lastPrinted>2015-12-15T20:46:34Z</cp:lastPrinted>
  <dcterms:created xsi:type="dcterms:W3CDTF">2013-08-07T18:27:53Z</dcterms:created>
  <dcterms:modified xsi:type="dcterms:W3CDTF">2015-12-17T14:43:37Z</dcterms:modified>
</cp:coreProperties>
</file>