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1" r:id="rId2"/>
    <p:sldMasterId id="2147483660" r:id="rId3"/>
  </p:sldMasterIdLst>
  <p:notesMasterIdLst>
    <p:notesMasterId r:id="rId48"/>
  </p:notesMasterIdLst>
  <p:sldIdLst>
    <p:sldId id="680" r:id="rId4"/>
    <p:sldId id="794" r:id="rId5"/>
    <p:sldId id="693" r:id="rId6"/>
    <p:sldId id="662" r:id="rId7"/>
    <p:sldId id="729" r:id="rId8"/>
    <p:sldId id="743" r:id="rId9"/>
    <p:sldId id="717" r:id="rId10"/>
    <p:sldId id="713" r:id="rId11"/>
    <p:sldId id="640" r:id="rId12"/>
    <p:sldId id="813" r:id="rId13"/>
    <p:sldId id="814" r:id="rId14"/>
    <p:sldId id="679" r:id="rId15"/>
    <p:sldId id="668" r:id="rId16"/>
    <p:sldId id="715" r:id="rId17"/>
    <p:sldId id="745" r:id="rId18"/>
    <p:sldId id="669" r:id="rId19"/>
    <p:sldId id="670" r:id="rId20"/>
    <p:sldId id="671" r:id="rId21"/>
    <p:sldId id="643" r:id="rId22"/>
    <p:sldId id="754" r:id="rId23"/>
    <p:sldId id="815" r:id="rId24"/>
    <p:sldId id="748" r:id="rId25"/>
    <p:sldId id="746" r:id="rId26"/>
    <p:sldId id="632" r:id="rId27"/>
    <p:sldId id="698" r:id="rId28"/>
    <p:sldId id="697" r:id="rId29"/>
    <p:sldId id="750" r:id="rId30"/>
    <p:sldId id="753" r:id="rId31"/>
    <p:sldId id="620" r:id="rId32"/>
    <p:sldId id="816" r:id="rId33"/>
    <p:sldId id="792" r:id="rId34"/>
    <p:sldId id="817" r:id="rId35"/>
    <p:sldId id="793" r:id="rId36"/>
    <p:sldId id="682" r:id="rId37"/>
    <p:sldId id="806" r:id="rId38"/>
    <p:sldId id="757" r:id="rId39"/>
    <p:sldId id="781" r:id="rId40"/>
    <p:sldId id="786" r:id="rId41"/>
    <p:sldId id="783" r:id="rId42"/>
    <p:sldId id="796" r:id="rId43"/>
    <p:sldId id="799" r:id="rId44"/>
    <p:sldId id="784" r:id="rId45"/>
    <p:sldId id="787" r:id="rId46"/>
    <p:sldId id="812" r:id="rId47"/>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4660"/>
  </p:normalViewPr>
  <p:slideViewPr>
    <p:cSldViewPr>
      <p:cViewPr varScale="1">
        <p:scale>
          <a:sx n="63" d="100"/>
          <a:sy n="63" d="100"/>
        </p:scale>
        <p:origin x="1504" y="48"/>
      </p:cViewPr>
      <p:guideLst>
        <p:guide orient="horz" pos="2160"/>
        <p:guide pos="2880"/>
      </p:guideLst>
    </p:cSldViewPr>
  </p:slideViewPr>
  <p:notesTextViewPr>
    <p:cViewPr>
      <p:scale>
        <a:sx n="1" d="1"/>
        <a:sy n="1" d="1"/>
      </p:scale>
      <p:origin x="0" y="0"/>
    </p:cViewPr>
  </p:notesTextViewPr>
  <p:sorterViewPr>
    <p:cViewPr varScale="1">
      <p:scale>
        <a:sx n="1" d="1"/>
        <a:sy n="1" d="1"/>
      </p:scale>
      <p:origin x="0" y="-124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Greenlee" userId="e7810260-1ef9-468a-9b4d-d0f820dc5c69" providerId="ADAL" clId="{1B3F74B6-FCF9-4F53-9FF9-939344DD8252}"/>
    <pc:docChg chg="modSld">
      <pc:chgData name="Carol Greenlee" userId="e7810260-1ef9-468a-9b4d-d0f820dc5c69" providerId="ADAL" clId="{1B3F74B6-FCF9-4F53-9FF9-939344DD8252}" dt="2019-03-17T16:51:09.684" v="180" actId="20577"/>
      <pc:docMkLst>
        <pc:docMk/>
      </pc:docMkLst>
      <pc:sldChg chg="modSp">
        <pc:chgData name="Carol Greenlee" userId="e7810260-1ef9-468a-9b4d-d0f820dc5c69" providerId="ADAL" clId="{1B3F74B6-FCF9-4F53-9FF9-939344DD8252}" dt="2019-03-17T16:51:09.684" v="180" actId="20577"/>
        <pc:sldMkLst>
          <pc:docMk/>
          <pc:sldMk cId="3937524718" sldId="784"/>
        </pc:sldMkLst>
        <pc:spChg chg="mod">
          <ac:chgData name="Carol Greenlee" userId="e7810260-1ef9-468a-9b4d-d0f820dc5c69" providerId="ADAL" clId="{1B3F74B6-FCF9-4F53-9FF9-939344DD8252}" dt="2019-03-17T16:51:09.684" v="180" actId="20577"/>
          <ac:spMkLst>
            <pc:docMk/>
            <pc:sldMk cId="3937524718" sldId="784"/>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Baseline</c:v>
                </c:pt>
              </c:strCache>
            </c:strRef>
          </c:tx>
          <c:invertIfNegative val="0"/>
          <c:cat>
            <c:strRef>
              <c:f>Sheet1!$A$2:$A$9</c:f>
              <c:strCache>
                <c:ptCount val="8"/>
                <c:pt idx="1">
                  <c:v>Demographics</c:v>
                </c:pt>
                <c:pt idx="3">
                  <c:v>Core data</c:v>
                </c:pt>
                <c:pt idx="5">
                  <c:v>Med list</c:v>
                </c:pt>
                <c:pt idx="7">
                  <c:v>referral status</c:v>
                </c:pt>
              </c:strCache>
            </c:strRef>
          </c:cat>
          <c:val>
            <c:numRef>
              <c:f>Sheet1!$B$2:$B$9</c:f>
              <c:numCache>
                <c:formatCode>0%</c:formatCode>
                <c:ptCount val="8"/>
                <c:pt idx="1">
                  <c:v>0.78</c:v>
                </c:pt>
                <c:pt idx="3" formatCode="0.00%">
                  <c:v>0.67500000000000004</c:v>
                </c:pt>
                <c:pt idx="5" formatCode="0.00%">
                  <c:v>0.67500000000000004</c:v>
                </c:pt>
                <c:pt idx="7">
                  <c:v>0</c:v>
                </c:pt>
              </c:numCache>
            </c:numRef>
          </c:val>
          <c:extLst>
            <c:ext xmlns:c16="http://schemas.microsoft.com/office/drawing/2014/chart" uri="{C3380CC4-5D6E-409C-BE32-E72D297353CC}">
              <c16:uniqueId val="{00000000-BE1B-459C-A6C9-AA695B75A4F1}"/>
            </c:ext>
          </c:extLst>
        </c:ser>
        <c:ser>
          <c:idx val="1"/>
          <c:order val="1"/>
          <c:tx>
            <c:strRef>
              <c:f>Sheet1!$C$1</c:f>
              <c:strCache>
                <c:ptCount val="1"/>
                <c:pt idx="0">
                  <c:v>Follow up</c:v>
                </c:pt>
              </c:strCache>
            </c:strRef>
          </c:tx>
          <c:invertIfNegative val="0"/>
          <c:cat>
            <c:strRef>
              <c:f>Sheet1!$A$2:$A$9</c:f>
              <c:strCache>
                <c:ptCount val="8"/>
                <c:pt idx="1">
                  <c:v>Demographics</c:v>
                </c:pt>
                <c:pt idx="3">
                  <c:v>Core data</c:v>
                </c:pt>
                <c:pt idx="5">
                  <c:v>Med list</c:v>
                </c:pt>
                <c:pt idx="7">
                  <c:v>referral status</c:v>
                </c:pt>
              </c:strCache>
            </c:strRef>
          </c:cat>
          <c:val>
            <c:numRef>
              <c:f>Sheet1!$C$2:$C$9</c:f>
              <c:numCache>
                <c:formatCode>0%</c:formatCode>
                <c:ptCount val="8"/>
                <c:pt idx="1">
                  <c:v>1</c:v>
                </c:pt>
                <c:pt idx="3" formatCode="0.00%">
                  <c:v>0.875</c:v>
                </c:pt>
                <c:pt idx="5" formatCode="0.00%">
                  <c:v>0.875</c:v>
                </c:pt>
                <c:pt idx="7" formatCode="0.00%">
                  <c:v>0.1875</c:v>
                </c:pt>
              </c:numCache>
            </c:numRef>
          </c:val>
          <c:extLst>
            <c:ext xmlns:c16="http://schemas.microsoft.com/office/drawing/2014/chart" uri="{C3380CC4-5D6E-409C-BE32-E72D297353CC}">
              <c16:uniqueId val="{00000001-BE1B-459C-A6C9-AA695B75A4F1}"/>
            </c:ext>
          </c:extLst>
        </c:ser>
        <c:dLbls>
          <c:showLegendKey val="0"/>
          <c:showVal val="0"/>
          <c:showCatName val="0"/>
          <c:showSerName val="0"/>
          <c:showPercent val="0"/>
          <c:showBubbleSize val="0"/>
        </c:dLbls>
        <c:gapWidth val="150"/>
        <c:axId val="51504640"/>
        <c:axId val="51506176"/>
      </c:barChart>
      <c:catAx>
        <c:axId val="51504640"/>
        <c:scaling>
          <c:orientation val="minMax"/>
        </c:scaling>
        <c:delete val="0"/>
        <c:axPos val="b"/>
        <c:numFmt formatCode="General" sourceLinked="0"/>
        <c:majorTickMark val="out"/>
        <c:minorTickMark val="none"/>
        <c:tickLblPos val="nextTo"/>
        <c:crossAx val="51506176"/>
        <c:crosses val="autoZero"/>
        <c:auto val="1"/>
        <c:lblAlgn val="ctr"/>
        <c:lblOffset val="100"/>
        <c:noMultiLvlLbl val="0"/>
      </c:catAx>
      <c:valAx>
        <c:axId val="51506176"/>
        <c:scaling>
          <c:orientation val="minMax"/>
        </c:scaling>
        <c:delete val="0"/>
        <c:axPos val="l"/>
        <c:majorGridlines/>
        <c:numFmt formatCode="0%" sourceLinked="1"/>
        <c:majorTickMark val="out"/>
        <c:minorTickMark val="none"/>
        <c:tickLblPos val="nextTo"/>
        <c:crossAx val="51504640"/>
        <c:crosses val="autoZero"/>
        <c:crossBetween val="between"/>
      </c:valAx>
    </c:plotArea>
    <c:legend>
      <c:legendPos val="r"/>
      <c:layout>
        <c:manualLayout>
          <c:xMode val="edge"/>
          <c:yMode val="edge"/>
          <c:x val="0.6629055578578994"/>
          <c:y val="0.33553876711357028"/>
          <c:w val="0.32898711524695778"/>
          <c:h val="0.24784138469177838"/>
        </c:manualLayout>
      </c:layout>
      <c:overlay val="0"/>
    </c:legend>
    <c:plotVisOnly val="1"/>
    <c:dispBlanksAs val="gap"/>
    <c:showDLblsOverMax val="0"/>
  </c:chart>
  <c:txPr>
    <a:bodyPr/>
    <a:lstStyle/>
    <a:p>
      <a:pPr>
        <a:defRPr sz="16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Baseline</c:v>
                </c:pt>
              </c:strCache>
            </c:strRef>
          </c:tx>
          <c:invertIfNegative val="0"/>
          <c:cat>
            <c:strRef>
              <c:f>Sheet1!$A$2:$A$4</c:f>
              <c:strCache>
                <c:ptCount val="3"/>
                <c:pt idx="0">
                  <c:v>None</c:v>
                </c:pt>
                <c:pt idx="1">
                  <c:v>Dx only</c:v>
                </c:pt>
                <c:pt idx="2">
                  <c:v>Adequate</c:v>
                </c:pt>
              </c:strCache>
            </c:strRef>
          </c:cat>
          <c:val>
            <c:numRef>
              <c:f>Sheet1!$B$2:$B$4</c:f>
              <c:numCache>
                <c:formatCode>0.00%</c:formatCode>
                <c:ptCount val="3"/>
                <c:pt idx="0">
                  <c:v>0.223</c:v>
                </c:pt>
                <c:pt idx="1">
                  <c:v>0.77700000000000002</c:v>
                </c:pt>
                <c:pt idx="2" formatCode="0%">
                  <c:v>0</c:v>
                </c:pt>
              </c:numCache>
            </c:numRef>
          </c:val>
          <c:extLst>
            <c:ext xmlns:c16="http://schemas.microsoft.com/office/drawing/2014/chart" uri="{C3380CC4-5D6E-409C-BE32-E72D297353CC}">
              <c16:uniqueId val="{00000000-F731-41D2-A879-3A73F33E178E}"/>
            </c:ext>
          </c:extLst>
        </c:ser>
        <c:ser>
          <c:idx val="1"/>
          <c:order val="1"/>
          <c:tx>
            <c:strRef>
              <c:f>Sheet1!$C$1</c:f>
              <c:strCache>
                <c:ptCount val="1"/>
                <c:pt idx="0">
                  <c:v>Follow Up</c:v>
                </c:pt>
              </c:strCache>
            </c:strRef>
          </c:tx>
          <c:invertIfNegative val="0"/>
          <c:cat>
            <c:strRef>
              <c:f>Sheet1!$A$2:$A$4</c:f>
              <c:strCache>
                <c:ptCount val="3"/>
                <c:pt idx="0">
                  <c:v>None</c:v>
                </c:pt>
                <c:pt idx="1">
                  <c:v>Dx only</c:v>
                </c:pt>
                <c:pt idx="2">
                  <c:v>Adequate</c:v>
                </c:pt>
              </c:strCache>
            </c:strRef>
          </c:cat>
          <c:val>
            <c:numRef>
              <c:f>Sheet1!$C$2:$C$4</c:f>
              <c:numCache>
                <c:formatCode>0.00%</c:formatCode>
                <c:ptCount val="3"/>
                <c:pt idx="0">
                  <c:v>0.125</c:v>
                </c:pt>
                <c:pt idx="1">
                  <c:v>0.125</c:v>
                </c:pt>
                <c:pt idx="2" formatCode="0%">
                  <c:v>0.75</c:v>
                </c:pt>
              </c:numCache>
            </c:numRef>
          </c:val>
          <c:extLst>
            <c:ext xmlns:c16="http://schemas.microsoft.com/office/drawing/2014/chart" uri="{C3380CC4-5D6E-409C-BE32-E72D297353CC}">
              <c16:uniqueId val="{00000001-F731-41D2-A879-3A73F33E178E}"/>
            </c:ext>
          </c:extLst>
        </c:ser>
        <c:dLbls>
          <c:showLegendKey val="0"/>
          <c:showVal val="0"/>
          <c:showCatName val="0"/>
          <c:showSerName val="0"/>
          <c:showPercent val="0"/>
          <c:showBubbleSize val="0"/>
        </c:dLbls>
        <c:gapWidth val="150"/>
        <c:axId val="55287168"/>
        <c:axId val="74425472"/>
      </c:barChart>
      <c:catAx>
        <c:axId val="55287168"/>
        <c:scaling>
          <c:orientation val="minMax"/>
        </c:scaling>
        <c:delete val="0"/>
        <c:axPos val="b"/>
        <c:numFmt formatCode="General" sourceLinked="0"/>
        <c:majorTickMark val="out"/>
        <c:minorTickMark val="none"/>
        <c:tickLblPos val="nextTo"/>
        <c:txPr>
          <a:bodyPr/>
          <a:lstStyle/>
          <a:p>
            <a:pPr>
              <a:defRPr sz="1600" baseline="0"/>
            </a:pPr>
            <a:endParaRPr lang="en-US"/>
          </a:p>
        </c:txPr>
        <c:crossAx val="74425472"/>
        <c:crosses val="autoZero"/>
        <c:auto val="1"/>
        <c:lblAlgn val="ctr"/>
        <c:lblOffset val="100"/>
        <c:noMultiLvlLbl val="0"/>
      </c:catAx>
      <c:valAx>
        <c:axId val="74425472"/>
        <c:scaling>
          <c:orientation val="minMax"/>
        </c:scaling>
        <c:delete val="0"/>
        <c:axPos val="l"/>
        <c:majorGridlines/>
        <c:numFmt formatCode="0.00%" sourceLinked="1"/>
        <c:majorTickMark val="out"/>
        <c:minorTickMark val="none"/>
        <c:tickLblPos val="nextTo"/>
        <c:crossAx val="5528716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Baseline</c:v>
                </c:pt>
              </c:strCache>
            </c:strRef>
          </c:tx>
          <c:invertIfNegative val="0"/>
          <c:cat>
            <c:strRef>
              <c:f>Sheet1!$A$2:$A$5</c:f>
              <c:strCache>
                <c:ptCount val="3"/>
                <c:pt idx="0">
                  <c:v>None</c:v>
                </c:pt>
                <c:pt idx="1">
                  <c:v>Partial</c:v>
                </c:pt>
                <c:pt idx="2">
                  <c:v>Adequate</c:v>
                </c:pt>
              </c:strCache>
            </c:strRef>
          </c:cat>
          <c:val>
            <c:numRef>
              <c:f>Sheet1!$B$2:$B$5</c:f>
              <c:numCache>
                <c:formatCode>0.00%</c:formatCode>
                <c:ptCount val="4"/>
                <c:pt idx="0">
                  <c:v>0.222</c:v>
                </c:pt>
                <c:pt idx="1">
                  <c:v>0.44400000000000001</c:v>
                </c:pt>
                <c:pt idx="2">
                  <c:v>0.33300000000000002</c:v>
                </c:pt>
              </c:numCache>
            </c:numRef>
          </c:val>
          <c:extLst>
            <c:ext xmlns:c16="http://schemas.microsoft.com/office/drawing/2014/chart" uri="{C3380CC4-5D6E-409C-BE32-E72D297353CC}">
              <c16:uniqueId val="{00000000-5730-4993-8A7A-297D6BC6EF1E}"/>
            </c:ext>
          </c:extLst>
        </c:ser>
        <c:ser>
          <c:idx val="1"/>
          <c:order val="1"/>
          <c:tx>
            <c:strRef>
              <c:f>Sheet1!$C$1</c:f>
              <c:strCache>
                <c:ptCount val="1"/>
                <c:pt idx="0">
                  <c:v>Follow Up</c:v>
                </c:pt>
              </c:strCache>
            </c:strRef>
          </c:tx>
          <c:invertIfNegative val="0"/>
          <c:cat>
            <c:strRef>
              <c:f>Sheet1!$A$2:$A$5</c:f>
              <c:strCache>
                <c:ptCount val="3"/>
                <c:pt idx="0">
                  <c:v>None</c:v>
                </c:pt>
                <c:pt idx="1">
                  <c:v>Partial</c:v>
                </c:pt>
                <c:pt idx="2">
                  <c:v>Adequate</c:v>
                </c:pt>
              </c:strCache>
            </c:strRef>
          </c:cat>
          <c:val>
            <c:numRef>
              <c:f>Sheet1!$C$2:$C$5</c:f>
              <c:numCache>
                <c:formatCode>0.00%</c:formatCode>
                <c:ptCount val="4"/>
                <c:pt idx="0">
                  <c:v>0.3125</c:v>
                </c:pt>
                <c:pt idx="1">
                  <c:v>6.25E-2</c:v>
                </c:pt>
                <c:pt idx="2">
                  <c:v>0.5625</c:v>
                </c:pt>
              </c:numCache>
            </c:numRef>
          </c:val>
          <c:extLst>
            <c:ext xmlns:c16="http://schemas.microsoft.com/office/drawing/2014/chart" uri="{C3380CC4-5D6E-409C-BE32-E72D297353CC}">
              <c16:uniqueId val="{00000001-5730-4993-8A7A-297D6BC6EF1E}"/>
            </c:ext>
          </c:extLst>
        </c:ser>
        <c:dLbls>
          <c:showLegendKey val="0"/>
          <c:showVal val="0"/>
          <c:showCatName val="0"/>
          <c:showSerName val="0"/>
          <c:showPercent val="0"/>
          <c:showBubbleSize val="0"/>
        </c:dLbls>
        <c:gapWidth val="150"/>
        <c:axId val="77981184"/>
        <c:axId val="77982720"/>
      </c:barChart>
      <c:catAx>
        <c:axId val="77981184"/>
        <c:scaling>
          <c:orientation val="minMax"/>
        </c:scaling>
        <c:delete val="0"/>
        <c:axPos val="b"/>
        <c:numFmt formatCode="General" sourceLinked="0"/>
        <c:majorTickMark val="out"/>
        <c:minorTickMark val="none"/>
        <c:tickLblPos val="nextTo"/>
        <c:txPr>
          <a:bodyPr/>
          <a:lstStyle/>
          <a:p>
            <a:pPr>
              <a:defRPr sz="1600" baseline="0"/>
            </a:pPr>
            <a:endParaRPr lang="en-US"/>
          </a:p>
        </c:txPr>
        <c:crossAx val="77982720"/>
        <c:crosses val="autoZero"/>
        <c:auto val="1"/>
        <c:lblAlgn val="ctr"/>
        <c:lblOffset val="100"/>
        <c:noMultiLvlLbl val="0"/>
      </c:catAx>
      <c:valAx>
        <c:axId val="77982720"/>
        <c:scaling>
          <c:orientation val="minMax"/>
        </c:scaling>
        <c:delete val="0"/>
        <c:axPos val="l"/>
        <c:majorGridlines/>
        <c:numFmt formatCode="0.00%" sourceLinked="1"/>
        <c:majorTickMark val="out"/>
        <c:minorTickMark val="none"/>
        <c:tickLblPos val="nextTo"/>
        <c:crossAx val="77981184"/>
        <c:crosses val="autoZero"/>
        <c:crossBetween val="between"/>
      </c:valAx>
    </c:plotArea>
    <c:legend>
      <c:legendPos val="r"/>
      <c:layout>
        <c:manualLayout>
          <c:xMode val="edge"/>
          <c:yMode val="edge"/>
          <c:x val="0.67073546657731609"/>
          <c:y val="0.25730199166280687"/>
          <c:w val="0.30798793767800303"/>
          <c:h val="0.29912150687046474"/>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3A009B99-2ACD-4329-A195-F59ABAB6DDDC}" type="datetimeFigureOut">
              <a:rPr lang="en-US" smtClean="0"/>
              <a:t>3/17/2019</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4D2D20EC-B5EA-4747-9432-B87310857E5D}" type="slidenum">
              <a:rPr lang="en-US" smtClean="0"/>
              <a:t>‹#›</a:t>
            </a:fld>
            <a:endParaRPr lang="en-US"/>
          </a:p>
        </p:txBody>
      </p:sp>
    </p:spTree>
    <p:extLst>
      <p:ext uri="{BB962C8B-B14F-4D97-AF65-F5344CB8AC3E}">
        <p14:creationId xmlns:p14="http://schemas.microsoft.com/office/powerpoint/2010/main" val="129689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a:t>
            </a:fld>
            <a:endParaRPr lang="en-US"/>
          </a:p>
        </p:txBody>
      </p:sp>
    </p:spTree>
    <p:extLst>
      <p:ext uri="{BB962C8B-B14F-4D97-AF65-F5344CB8AC3E}">
        <p14:creationId xmlns:p14="http://schemas.microsoft.com/office/powerpoint/2010/main" val="2712679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can get in for an appointment and still not receive the needed care if no info, wrong specialty, etc.</a:t>
            </a:r>
          </a:p>
        </p:txBody>
      </p:sp>
      <p:sp>
        <p:nvSpPr>
          <p:cNvPr id="4" name="Slide Number Placeholder 3"/>
          <p:cNvSpPr>
            <a:spLocks noGrp="1"/>
          </p:cNvSpPr>
          <p:nvPr>
            <p:ph type="sldNum" sz="quarter" idx="5"/>
          </p:nvPr>
        </p:nvSpPr>
        <p:spPr/>
        <p:txBody>
          <a:bodyPr/>
          <a:lstStyle/>
          <a:p>
            <a:fld id="{4D2D20EC-B5EA-4747-9432-B87310857E5D}" type="slidenum">
              <a:rPr lang="en-US" smtClean="0"/>
              <a:t>36</a:t>
            </a:fld>
            <a:endParaRPr lang="en-US"/>
          </a:p>
        </p:txBody>
      </p:sp>
    </p:spTree>
    <p:extLst>
      <p:ext uri="{BB962C8B-B14F-4D97-AF65-F5344CB8AC3E}">
        <p14:creationId xmlns:p14="http://schemas.microsoft.com/office/powerpoint/2010/main" val="2519518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often get ‘stuck” in specialty</a:t>
            </a:r>
            <a:r>
              <a:rPr lang="en-US" baseline="0" dirty="0"/>
              <a:t> care and that contributes to reduced access: can graduate to shared care or back to management by PCP</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39</a:t>
            </a:fld>
            <a:endParaRPr lang="en-US"/>
          </a:p>
        </p:txBody>
      </p:sp>
    </p:spTree>
    <p:extLst>
      <p:ext uri="{BB962C8B-B14F-4D97-AF65-F5344CB8AC3E}">
        <p14:creationId xmlns:p14="http://schemas.microsoft.com/office/powerpoint/2010/main" val="616708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42</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43</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3</a:t>
            </a:fld>
            <a:endParaRPr lang="en-US" dirty="0"/>
          </a:p>
        </p:txBody>
      </p:sp>
    </p:spTree>
    <p:extLst>
      <p:ext uri="{BB962C8B-B14F-4D97-AF65-F5344CB8AC3E}">
        <p14:creationId xmlns:p14="http://schemas.microsoft.com/office/powerpoint/2010/main" val="270121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4</a:t>
            </a:fld>
            <a:endParaRPr lang="en-US"/>
          </a:p>
        </p:txBody>
      </p:sp>
    </p:spTree>
    <p:extLst>
      <p:ext uri="{BB962C8B-B14F-4D97-AF65-F5344CB8AC3E}">
        <p14:creationId xmlns:p14="http://schemas.microsoft.com/office/powerpoint/2010/main" val="567281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7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8DC2B9-9B3C-40C9-87F8-49587E80E220}" type="slidenum">
              <a:rPr lang="en-US">
                <a:solidFill>
                  <a:prstClr val="black"/>
                </a:solidFill>
              </a:rPr>
              <a:pPr fontAlgn="base">
                <a:spcBef>
                  <a:spcPct val="0"/>
                </a:spcBef>
                <a:spcAft>
                  <a:spcPct val="0"/>
                </a:spcAft>
                <a:defRPr/>
              </a:pPr>
              <a:t>13</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WSE = Western Slope Endocrinology (private solo endocrinology</a:t>
            </a:r>
            <a:r>
              <a:rPr lang="en-US" baseline="0" dirty="0"/>
              <a:t> practice)</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19</a:t>
            </a:fld>
            <a:endParaRPr lang="en-US"/>
          </a:p>
        </p:txBody>
      </p:sp>
    </p:spTree>
    <p:extLst>
      <p:ext uri="{BB962C8B-B14F-4D97-AF65-F5344CB8AC3E}">
        <p14:creationId xmlns:p14="http://schemas.microsoft.com/office/powerpoint/2010/main" val="277305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D20EC-B5EA-4747-9432-B87310857E5D}" type="slidenum">
              <a:rPr lang="en-US" smtClean="0"/>
              <a:t>21</a:t>
            </a:fld>
            <a:endParaRPr lang="en-US"/>
          </a:p>
        </p:txBody>
      </p:sp>
    </p:spTree>
    <p:extLst>
      <p:ext uri="{BB962C8B-B14F-4D97-AF65-F5344CB8AC3E}">
        <p14:creationId xmlns:p14="http://schemas.microsoft.com/office/powerpoint/2010/main" val="427792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24</a:t>
            </a:fld>
            <a:endParaRPr lang="en-US"/>
          </a:p>
        </p:txBody>
      </p:sp>
    </p:spTree>
    <p:extLst>
      <p:ext uri="{BB962C8B-B14F-4D97-AF65-F5344CB8AC3E}">
        <p14:creationId xmlns:p14="http://schemas.microsoft.com/office/powerpoint/2010/main" val="1412376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112877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29</a:t>
            </a:fld>
            <a:endParaRPr lang="en-US"/>
          </a:p>
        </p:txBody>
      </p:sp>
    </p:spTree>
    <p:extLst>
      <p:ext uri="{BB962C8B-B14F-4D97-AF65-F5344CB8AC3E}">
        <p14:creationId xmlns:p14="http://schemas.microsoft.com/office/powerpoint/2010/main" val="194870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122934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130499284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F14EB-9950-47FF-A14E-D27E894B3445}" type="datetimeFigureOut">
              <a:rPr lang="en-US" smtClean="0"/>
              <a:t>3/17/2019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3503E8-7785-4E39-9A59-2D5EF63DC579}" type="slidenum">
              <a:rPr lang="en-US" smtClean="0"/>
              <a:t>‹#›</a:t>
            </a:fld>
            <a:endParaRPr lang="en-US"/>
          </a:p>
        </p:txBody>
      </p:sp>
    </p:spTree>
    <p:extLst>
      <p:ext uri="{BB962C8B-B14F-4D97-AF65-F5344CB8AC3E}">
        <p14:creationId xmlns:p14="http://schemas.microsoft.com/office/powerpoint/2010/main" val="228203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a:t>Click to edit Master title style</a:t>
            </a:r>
          </a:p>
        </p:txBody>
      </p:sp>
      <p:sp>
        <p:nvSpPr>
          <p:cNvPr id="3" name="Chart Placeholder 2"/>
          <p:cNvSpPr>
            <a:spLocks noGrp="1"/>
          </p:cNvSpPr>
          <p:nvPr>
            <p:ph type="chart" idx="1"/>
          </p:nvPr>
        </p:nvSpPr>
        <p:spPr>
          <a:xfrm>
            <a:off x="304800" y="1219200"/>
            <a:ext cx="7696200" cy="5181600"/>
          </a:xfrm>
        </p:spPr>
        <p:txBody>
          <a:bodyPr/>
          <a:lstStyle/>
          <a:p>
            <a:pPr lvl="0"/>
            <a:endParaRPr lang="en-US" noProof="0"/>
          </a:p>
        </p:txBody>
      </p:sp>
    </p:spTree>
    <p:extLst>
      <p:ext uri="{BB962C8B-B14F-4D97-AF65-F5344CB8AC3E}">
        <p14:creationId xmlns:p14="http://schemas.microsoft.com/office/powerpoint/2010/main" val="218586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91F14EB-9950-47FF-A14E-D27E894B3445}" type="datetimeFigureOut">
              <a:rPr lang="en-US" smtClean="0">
                <a:solidFill>
                  <a:srgbClr val="1F497D"/>
                </a:solidFill>
              </a:rPr>
              <a:pPr/>
              <a:t>3/17/2019</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293503E8-7785-4E39-9A59-2D5EF63DC57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316098905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2913176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         </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solidFill>
                  <a:srgbClr val="1F497D"/>
                </a:solidFill>
              </a:rPr>
              <a:pPr>
                <a:defRPr/>
              </a:pPr>
              <a:t>3/17/2019</a:t>
            </a:fld>
            <a:endParaRPr lang="en-US" dirty="0">
              <a:solidFill>
                <a:srgbClr val="1F497D"/>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E2A8E"/>
              </a:solidFill>
            </a:endParaRPr>
          </a:p>
        </p:txBody>
      </p:sp>
      <p:pic>
        <p:nvPicPr>
          <p:cNvPr id="1036" name="Picture 14" descr="acp.logo2.1c.w.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23A2F2B-3917-4B73-A767-975CB851FCCB}" type="slidenum">
              <a:rPr lang="en-US" altLang="en-US" sz="1200" b="1">
                <a:solidFill>
                  <a:prstClr val="white"/>
                </a:solidFill>
                <a:latin typeface="Calibri" pitchFamily="34" charset="0"/>
                <a:ea typeface="Calibri" pitchFamily="34" charset="0"/>
                <a:cs typeface="Calibri" pitchFamily="34" charset="0"/>
              </a:rPr>
              <a:pPr fontAlgn="base">
                <a:spcBef>
                  <a:spcPct val="0"/>
                </a:spcBef>
                <a:spcAft>
                  <a:spcPct val="0"/>
                </a:spcAft>
              </a:pPr>
              <a:t>‹#›</a:t>
            </a:fld>
            <a:endParaRPr lang="en-US" altLang="en-US" sz="1200" dirty="0">
              <a:solidFill>
                <a:prstClr val="white"/>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718129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6" r:id="rId3"/>
    <p:sldLayoutId id="2147483679" r:id="rId4"/>
  </p:sldLayoutIdLst>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7D6A226-11E4-427A-9786-849783FD8329}" type="datetimeFigureOut">
              <a:rPr lang="en-US" smtClean="0">
                <a:solidFill>
                  <a:srgbClr val="696464"/>
                </a:solidFill>
              </a:rPr>
              <a:pPr/>
              <a:t>3/17/2019</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E404DFA-7FA9-43B0-9051-678F7F844F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         </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pPr>
                <a:defRPr/>
              </a:pPr>
              <a:t>3/17/2019</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rgbClr val="6E2A8E"/>
              </a:solidFill>
            </a:endParaRPr>
          </a:p>
        </p:txBody>
      </p:sp>
      <p:pic>
        <p:nvPicPr>
          <p:cNvPr id="1036" name="Picture 14" descr="acp.logo2.1c.w.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fld id="{823A2F2B-3917-4B73-A767-975CB851FCCB}" type="slidenum">
              <a:rPr lang="en-US" altLang="en-US" sz="1200" b="1">
                <a:solidFill>
                  <a:schemeClr val="bg1"/>
                </a:solidFill>
                <a:latin typeface="Calibri" pitchFamily="34" charset="0"/>
                <a:ea typeface="Calibri" pitchFamily="34" charset="0"/>
                <a:cs typeface="Calibri" pitchFamily="34" charset="0"/>
              </a:rPr>
              <a:pPr/>
              <a:t>‹#›</a:t>
            </a:fld>
            <a:endParaRPr lang="en-US" altLang="en-US" sz="1200">
              <a:solidFill>
                <a:schemeClr val="bg1"/>
              </a:solidFill>
              <a:latin typeface="Calibri" pitchFamily="34" charset="0"/>
              <a:ea typeface="Calibri" pitchFamily="34" charset="0"/>
              <a:cs typeface="Calibri" pitchFamily="34" charset="0"/>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9.emf"/></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www.acponline.org/hvcc-trainin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118044"/>
            <a:ext cx="8991600" cy="2438400"/>
          </a:xfrm>
        </p:spPr>
        <p:txBody>
          <a:bodyPr>
            <a:noAutofit/>
          </a:bodyPr>
          <a:lstStyle/>
          <a:p>
            <a:pPr>
              <a:defRPr/>
            </a:pPr>
            <a:r>
              <a:rPr lang="en-US" b="1" dirty="0"/>
              <a:t>Connecting Care</a:t>
            </a:r>
            <a:br>
              <a:rPr lang="en-US" sz="2800" b="1" dirty="0"/>
            </a:br>
            <a:r>
              <a:rPr lang="en-US" sz="2400" b="1" dirty="0"/>
              <a:t>Ensuring Quality Referrals and Effective Care Coordination </a:t>
            </a:r>
            <a:br>
              <a:rPr lang="en-US" sz="2800" dirty="0"/>
            </a:br>
            <a:br>
              <a:rPr lang="en-US" sz="2800" dirty="0"/>
            </a:br>
            <a:br>
              <a:rPr lang="en-US" sz="2800" dirty="0"/>
            </a:br>
            <a:endParaRPr lang="en-US" sz="2800" dirty="0"/>
          </a:p>
        </p:txBody>
      </p:sp>
      <p:sp>
        <p:nvSpPr>
          <p:cNvPr id="2051" name="Rectangle 3"/>
          <p:cNvSpPr>
            <a:spLocks noGrp="1" noChangeArrowheads="1"/>
          </p:cNvSpPr>
          <p:nvPr>
            <p:ph type="subTitle" idx="1"/>
          </p:nvPr>
        </p:nvSpPr>
        <p:spPr>
          <a:xfrm>
            <a:off x="2209799" y="5715000"/>
            <a:ext cx="6900153" cy="1447800"/>
          </a:xfrm>
        </p:spPr>
        <p:txBody>
          <a:bodyPr>
            <a:normAutofit/>
          </a:bodyPr>
          <a:lstStyle/>
          <a:p>
            <a:pPr algn="ctr">
              <a:lnSpc>
                <a:spcPct val="80000"/>
              </a:lnSpc>
              <a:defRPr/>
            </a:pPr>
            <a:r>
              <a:rPr lang="en-US" sz="3200" dirty="0"/>
              <a:t> </a:t>
            </a:r>
            <a:r>
              <a:rPr lang="en-US" sz="2800" dirty="0"/>
              <a:t>Carol Greenlee MD FACP &amp; Beth Neuhalfen </a:t>
            </a:r>
          </a:p>
          <a:p>
            <a:pPr algn="ctr">
              <a:lnSpc>
                <a:spcPct val="80000"/>
              </a:lnSpc>
              <a:defRPr/>
            </a:pP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77863"/>
            <a:ext cx="2037942" cy="128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19400" y="748712"/>
            <a:ext cx="184731" cy="369332"/>
          </a:xfrm>
          <a:prstGeom prst="rect">
            <a:avLst/>
          </a:prstGeom>
          <a:noFill/>
        </p:spPr>
        <p:txBody>
          <a:bodyPr wrap="none" rtlCol="0">
            <a:spAutoFit/>
          </a:bodyPr>
          <a:lstStyle/>
          <a:p>
            <a:endParaRPr lang="en-US" dirty="0"/>
          </a:p>
        </p:txBody>
      </p:sp>
      <p:sp>
        <p:nvSpPr>
          <p:cNvPr id="3" name="TextBox 2"/>
          <p:cNvSpPr txBox="1"/>
          <p:nvPr/>
        </p:nvSpPr>
        <p:spPr>
          <a:xfrm>
            <a:off x="614680" y="671768"/>
            <a:ext cx="4876799" cy="523220"/>
          </a:xfrm>
          <a:prstGeom prst="rect">
            <a:avLst/>
          </a:prstGeom>
          <a:noFill/>
        </p:spPr>
        <p:txBody>
          <a:bodyPr wrap="square" rtlCol="0">
            <a:spAutoFit/>
          </a:bodyPr>
          <a:lstStyle/>
          <a:p>
            <a:r>
              <a:rPr lang="en-US" sz="2800" b="1" u="sng" dirty="0"/>
              <a:t>the Medical Neighborhood</a:t>
            </a:r>
            <a:endParaRPr lang="en-US" sz="2800" dirty="0"/>
          </a:p>
        </p:txBody>
      </p:sp>
      <p:sp>
        <p:nvSpPr>
          <p:cNvPr id="4" name="Rectangle 3"/>
          <p:cNvSpPr/>
          <p:nvPr/>
        </p:nvSpPr>
        <p:spPr>
          <a:xfrm>
            <a:off x="1066800" y="2514600"/>
            <a:ext cx="668383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Action Step # 4:</a:t>
            </a:r>
            <a:br>
              <a:rPr lang="en-US" sz="3200" dirty="0"/>
            </a:br>
            <a:r>
              <a:rPr lang="en-US" sz="3600" b="1" dirty="0"/>
              <a:t>Create a Care Coordination Agreement</a:t>
            </a:r>
          </a:p>
        </p:txBody>
      </p:sp>
      <p:sp>
        <p:nvSpPr>
          <p:cNvPr id="8" name="TextBox 7"/>
          <p:cNvSpPr txBox="1"/>
          <p:nvPr/>
        </p:nvSpPr>
        <p:spPr>
          <a:xfrm>
            <a:off x="4986179" y="4419600"/>
            <a:ext cx="3575209" cy="1015663"/>
          </a:xfrm>
          <a:prstGeom prst="rect">
            <a:avLst/>
          </a:prstGeom>
          <a:noFill/>
        </p:spPr>
        <p:txBody>
          <a:bodyPr wrap="none" rtlCol="0">
            <a:spAutoFit/>
          </a:bodyPr>
          <a:lstStyle/>
          <a:p>
            <a:pPr algn="ctr"/>
            <a:r>
              <a:rPr lang="en-US" sz="2000" dirty="0">
                <a:solidFill>
                  <a:prstClr val="white"/>
                </a:solidFill>
              </a:rPr>
              <a:t>ACP SAN special project </a:t>
            </a:r>
          </a:p>
          <a:p>
            <a:pPr algn="ctr"/>
            <a:r>
              <a:rPr lang="en-US" sz="2000" dirty="0">
                <a:solidFill>
                  <a:prstClr val="white"/>
                </a:solidFill>
              </a:rPr>
              <a:t>for  implementing</a:t>
            </a:r>
          </a:p>
          <a:p>
            <a:pPr algn="ctr"/>
            <a:r>
              <a:rPr lang="en-US" sz="2000" dirty="0">
                <a:solidFill>
                  <a:prstClr val="white"/>
                </a:solidFill>
              </a:rPr>
              <a:t>High Value Care Coordination</a:t>
            </a:r>
          </a:p>
        </p:txBody>
      </p:sp>
    </p:spTree>
    <p:extLst>
      <p:ext uri="{BB962C8B-B14F-4D97-AF65-F5344CB8AC3E}">
        <p14:creationId xmlns:p14="http://schemas.microsoft.com/office/powerpoint/2010/main" val="329107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Example of </a:t>
            </a:r>
            <a:r>
              <a:rPr lang="en-US" i="1" dirty="0"/>
              <a:t>Formal</a:t>
            </a:r>
            <a:r>
              <a:rPr lang="en-US" dirty="0"/>
              <a:t> 1-on-1 CCA </a:t>
            </a:r>
            <a:br>
              <a:rPr lang="en-US" dirty="0"/>
            </a:br>
            <a:r>
              <a:rPr lang="en-US" sz="3100" dirty="0"/>
              <a:t>(PCP with Specialty)</a:t>
            </a:r>
            <a:endParaRPr lang="en-US" dirty="0"/>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6293" t="18731" r="32951" b="31946"/>
          <a:stretch/>
        </p:blipFill>
        <p:spPr>
          <a:xfrm>
            <a:off x="922187" y="1752600"/>
            <a:ext cx="7299626" cy="4191000"/>
          </a:xfrm>
        </p:spPr>
      </p:pic>
    </p:spTree>
    <p:extLst>
      <p:ext uri="{BB962C8B-B14F-4D97-AF65-F5344CB8AC3E}">
        <p14:creationId xmlns:p14="http://schemas.microsoft.com/office/powerpoint/2010/main" val="3907814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Example of </a:t>
            </a:r>
            <a:r>
              <a:rPr lang="en-US" i="1" dirty="0"/>
              <a:t>Formal</a:t>
            </a:r>
            <a:r>
              <a:rPr lang="en-US" dirty="0"/>
              <a:t> 1-on-1 CCA </a:t>
            </a:r>
            <a:br>
              <a:rPr lang="en-US" dirty="0"/>
            </a:br>
            <a:r>
              <a:rPr lang="en-US" sz="3100" dirty="0"/>
              <a:t>(PCP with Specialty)</a:t>
            </a:r>
            <a:endParaRPr lang="en-US" dirty="0"/>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7893" t="69150" r="34551" b="12664"/>
          <a:stretch/>
        </p:blipFill>
        <p:spPr>
          <a:xfrm>
            <a:off x="714358" y="1649297"/>
            <a:ext cx="7832281" cy="1769544"/>
          </a:xfr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58" y="3418840"/>
            <a:ext cx="7832281" cy="2448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266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Example of</a:t>
            </a:r>
            <a:r>
              <a:rPr lang="en-US" i="1" dirty="0"/>
              <a:t> Informal </a:t>
            </a:r>
            <a:r>
              <a:rPr lang="en-US" dirty="0"/>
              <a:t>1-on-1 CCA</a:t>
            </a:r>
            <a:br>
              <a:rPr lang="en-US" sz="3200" dirty="0"/>
            </a:br>
            <a:r>
              <a:rPr lang="en-US" sz="3100" dirty="0"/>
              <a:t>(Specialty to Specialty)</a:t>
            </a:r>
          </a:p>
        </p:txBody>
      </p:sp>
      <p:sp>
        <p:nvSpPr>
          <p:cNvPr id="3" name="Content Placeholder 2"/>
          <p:cNvSpPr>
            <a:spLocks noGrp="1"/>
          </p:cNvSpPr>
          <p:nvPr>
            <p:ph sz="quarter" idx="1"/>
          </p:nvPr>
        </p:nvSpPr>
        <p:spPr>
          <a:xfrm>
            <a:off x="609600" y="1447800"/>
            <a:ext cx="8159002" cy="4572000"/>
          </a:xfrm>
        </p:spPr>
        <p:txBody>
          <a:bodyPr/>
          <a:lstStyle/>
          <a:p>
            <a:r>
              <a:rPr lang="en-US" dirty="0"/>
              <a:t>Endocrinology with Endocrine Surgeon</a:t>
            </a:r>
          </a:p>
          <a:p>
            <a:pPr lvl="1"/>
            <a:r>
              <a:rPr lang="en-US" dirty="0"/>
              <a:t>Work closely together for surgical cases involving parathyroid/thyroid/adrenal issues</a:t>
            </a:r>
          </a:p>
          <a:p>
            <a:pPr lvl="1"/>
            <a:r>
              <a:rPr lang="en-US" dirty="0"/>
              <a:t>Evolved &amp; </a:t>
            </a:r>
            <a:r>
              <a:rPr lang="en-US" i="1" dirty="0"/>
              <a:t>continuously evolving </a:t>
            </a:r>
            <a:r>
              <a:rPr lang="en-US" dirty="0"/>
              <a:t>understanding of information, communication &amp; collaboration needs</a:t>
            </a:r>
          </a:p>
          <a:p>
            <a:pPr lvl="2"/>
            <a:r>
              <a:rPr lang="en-US" dirty="0"/>
              <a:t>Clear clinical questions/ reason for referral</a:t>
            </a:r>
          </a:p>
          <a:p>
            <a:pPr lvl="2"/>
            <a:r>
              <a:rPr lang="en-US" dirty="0"/>
              <a:t>Detailed summary / discussions-calls</a:t>
            </a:r>
          </a:p>
          <a:p>
            <a:pPr lvl="2"/>
            <a:r>
              <a:rPr lang="en-US" dirty="0"/>
              <a:t>Defined expectations around roles &amp; responsibilities</a:t>
            </a:r>
          </a:p>
          <a:p>
            <a:pPr lvl="2"/>
            <a:r>
              <a:rPr lang="en-US" dirty="0"/>
              <a:t>Defined expectations around shared information, communication and care collaboration</a:t>
            </a:r>
          </a:p>
        </p:txBody>
      </p:sp>
    </p:spTree>
    <p:extLst>
      <p:ext uri="{BB962C8B-B14F-4D97-AF65-F5344CB8AC3E}">
        <p14:creationId xmlns:p14="http://schemas.microsoft.com/office/powerpoint/2010/main" val="1193017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285735" y="76200"/>
            <a:ext cx="8686800" cy="983512"/>
          </a:xfrm>
        </p:spPr>
        <p:txBody>
          <a:bodyPr/>
          <a:lstStyle/>
          <a:p>
            <a:pPr algn="ctr" eaLnBrk="1" hangingPunct="1">
              <a:defRPr/>
            </a:pPr>
            <a:r>
              <a:rPr lang="en-US" sz="3200" dirty="0"/>
              <a:t>Example of System-wide CCA for IPA </a:t>
            </a:r>
            <a:br>
              <a:rPr lang="en-US" sz="3200" dirty="0"/>
            </a:br>
            <a:r>
              <a:rPr lang="en-US" sz="2800" i="1" dirty="0"/>
              <a:t>(Independent Physicians Association) </a:t>
            </a:r>
            <a:endParaRPr lang="en-US" sz="3200" b="1" dirty="0"/>
          </a:p>
        </p:txBody>
      </p:sp>
      <p:sp>
        <p:nvSpPr>
          <p:cNvPr id="166914" name="Rectangle 3"/>
          <p:cNvSpPr>
            <a:spLocks noGrp="1" noChangeArrowheads="1"/>
          </p:cNvSpPr>
          <p:nvPr>
            <p:ph type="body" idx="4294967295"/>
          </p:nvPr>
        </p:nvSpPr>
        <p:spPr>
          <a:xfrm>
            <a:off x="76200" y="1371600"/>
            <a:ext cx="4495800" cy="5105400"/>
          </a:xfrm>
          <a:noFill/>
        </p:spPr>
        <p:txBody>
          <a:bodyPr>
            <a:normAutofit/>
          </a:bodyPr>
          <a:lstStyle/>
          <a:p>
            <a:pPr marL="112713" lvl="2" indent="0">
              <a:lnSpc>
                <a:spcPct val="90000"/>
              </a:lnSpc>
              <a:buNone/>
            </a:pPr>
            <a:r>
              <a:rPr lang="en-US" sz="2800" dirty="0">
                <a:effectLst/>
              </a:rPr>
              <a:t>Focus on </a:t>
            </a:r>
            <a:r>
              <a:rPr lang="en-US" sz="2800" b="1" dirty="0">
                <a:effectLst/>
              </a:rPr>
              <a:t>Referral Process :</a:t>
            </a:r>
          </a:p>
          <a:p>
            <a:pPr marL="398463" lvl="2" indent="-285750">
              <a:lnSpc>
                <a:spcPct val="90000"/>
              </a:lnSpc>
            </a:pPr>
            <a:r>
              <a:rPr lang="en-US" b="1" i="1" dirty="0">
                <a:effectLst/>
              </a:rPr>
              <a:t>Referral Request</a:t>
            </a:r>
          </a:p>
          <a:p>
            <a:pPr marL="855663" lvl="3" indent="-285750">
              <a:lnSpc>
                <a:spcPct val="90000"/>
              </a:lnSpc>
            </a:pPr>
            <a:r>
              <a:rPr lang="en-US" sz="2400" dirty="0">
                <a:effectLst/>
              </a:rPr>
              <a:t>Clinical question</a:t>
            </a:r>
          </a:p>
          <a:p>
            <a:pPr marL="855663" lvl="3" indent="-285750">
              <a:lnSpc>
                <a:spcPct val="90000"/>
              </a:lnSpc>
            </a:pPr>
            <a:r>
              <a:rPr lang="en-US" sz="2400" dirty="0">
                <a:effectLst/>
              </a:rPr>
              <a:t>Supporting data</a:t>
            </a:r>
          </a:p>
          <a:p>
            <a:pPr marL="398463" lvl="2" indent="-285750">
              <a:lnSpc>
                <a:spcPct val="90000"/>
              </a:lnSpc>
            </a:pPr>
            <a:r>
              <a:rPr lang="en-US" b="1" i="1" dirty="0">
                <a:effectLst/>
              </a:rPr>
              <a:t>Prepared Patient</a:t>
            </a:r>
          </a:p>
          <a:p>
            <a:pPr marL="398463" lvl="2" indent="-285750">
              <a:lnSpc>
                <a:spcPct val="90000"/>
              </a:lnSpc>
            </a:pPr>
            <a:r>
              <a:rPr lang="en-US" b="1" i="1" dirty="0">
                <a:effectLst/>
              </a:rPr>
              <a:t>Referral Response</a:t>
            </a:r>
          </a:p>
          <a:p>
            <a:pPr marL="855663" lvl="3" indent="-285750">
              <a:lnSpc>
                <a:spcPct val="90000"/>
              </a:lnSpc>
            </a:pPr>
            <a:r>
              <a:rPr lang="en-US" sz="2400" dirty="0">
                <a:effectLst/>
              </a:rPr>
              <a:t>Address clinical </a:t>
            </a:r>
            <a:r>
              <a:rPr lang="en-US" sz="2400" dirty="0"/>
              <a:t>q</a:t>
            </a:r>
            <a:r>
              <a:rPr lang="en-US" sz="2400" dirty="0">
                <a:effectLst/>
              </a:rPr>
              <a:t>uestion</a:t>
            </a:r>
          </a:p>
          <a:p>
            <a:pPr marL="112713" lvl="2" indent="0">
              <a:lnSpc>
                <a:spcPct val="90000"/>
              </a:lnSpc>
              <a:buNone/>
            </a:pPr>
            <a:r>
              <a:rPr lang="en-US" sz="2800" b="1" dirty="0">
                <a:effectLst/>
              </a:rPr>
              <a:t>Referral Tracking</a:t>
            </a:r>
          </a:p>
          <a:p>
            <a:pPr marL="398463" lvl="2" indent="-285750">
              <a:lnSpc>
                <a:spcPct val="90000"/>
              </a:lnSpc>
            </a:pPr>
            <a:r>
              <a:rPr lang="en-US" b="1" dirty="0">
                <a:effectLst/>
              </a:rPr>
              <a:t>Confirmation of appointment  or decline (redirect) referral</a:t>
            </a:r>
          </a:p>
          <a:p>
            <a:pPr marL="398463" lvl="2" indent="-285750">
              <a:lnSpc>
                <a:spcPct val="90000"/>
              </a:lnSpc>
            </a:pPr>
            <a:r>
              <a:rPr lang="en-US" b="1" dirty="0">
                <a:effectLst/>
              </a:rPr>
              <a:t>Notification of </a:t>
            </a:r>
            <a:r>
              <a:rPr lang="en-US" b="1" i="1" dirty="0">
                <a:effectLst/>
              </a:rPr>
              <a:t>No Show </a:t>
            </a:r>
            <a:r>
              <a:rPr lang="en-US" b="1" dirty="0">
                <a:effectLst/>
              </a:rPr>
              <a:t>or </a:t>
            </a:r>
            <a:r>
              <a:rPr lang="en-US" b="1" i="1" dirty="0">
                <a:effectLst/>
              </a:rPr>
              <a:t>Cancellation</a:t>
            </a:r>
          </a:p>
        </p:txBody>
      </p:sp>
      <p:pic>
        <p:nvPicPr>
          <p:cNvPr id="4" name="Picture 3" descr="ProviderReferralRequestForm.jpg"/>
          <p:cNvPicPr>
            <a:picLocks noChangeAspect="1"/>
          </p:cNvPicPr>
          <p:nvPr/>
        </p:nvPicPr>
        <p:blipFill rotWithShape="1">
          <a:blip r:embed="rId3" cstate="print"/>
          <a:srcRect l="2621" t="9832" r="2372" b="5721"/>
          <a:stretch/>
        </p:blipFill>
        <p:spPr>
          <a:xfrm>
            <a:off x="4343400" y="1066800"/>
            <a:ext cx="4611414" cy="5334000"/>
          </a:xfrm>
          <a:prstGeom prst="rect">
            <a:avLst/>
          </a:prstGeom>
        </p:spPr>
      </p:pic>
    </p:spTree>
    <p:extLst>
      <p:ext uri="{BB962C8B-B14F-4D97-AF65-F5344CB8AC3E}">
        <p14:creationId xmlns:p14="http://schemas.microsoft.com/office/powerpoint/2010/main" val="2064572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Example of System-wide CCA for Employed Multi-Specialty Physicians group</a:t>
            </a:r>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2166" t="20163" r="16600" b="10803"/>
          <a:stretch/>
        </p:blipFill>
        <p:spPr>
          <a:xfrm>
            <a:off x="342789" y="1600200"/>
            <a:ext cx="8767541" cy="4191000"/>
          </a:xfrm>
        </p:spPr>
      </p:pic>
      <p:grpSp>
        <p:nvGrpSpPr>
          <p:cNvPr id="7" name="Group 6"/>
          <p:cNvGrpSpPr/>
          <p:nvPr/>
        </p:nvGrpSpPr>
        <p:grpSpPr>
          <a:xfrm>
            <a:off x="197588" y="3059904"/>
            <a:ext cx="826461" cy="2856504"/>
            <a:chOff x="56927" y="3263309"/>
            <a:chExt cx="826461" cy="2856504"/>
          </a:xfrm>
        </p:grpSpPr>
        <p:grpSp>
          <p:nvGrpSpPr>
            <p:cNvPr id="6" name="Group 5"/>
            <p:cNvGrpSpPr/>
            <p:nvPr/>
          </p:nvGrpSpPr>
          <p:grpSpPr>
            <a:xfrm>
              <a:off x="56927" y="3263309"/>
              <a:ext cx="826461" cy="1408703"/>
              <a:chOff x="56927" y="3263309"/>
              <a:chExt cx="826461" cy="1408703"/>
            </a:xfrm>
          </p:grpSpPr>
          <p:sp>
            <p:nvSpPr>
              <p:cNvPr id="5" name="Rectangle 4"/>
              <p:cNvSpPr/>
              <p:nvPr/>
            </p:nvSpPr>
            <p:spPr>
              <a:xfrm>
                <a:off x="197588" y="3263309"/>
                <a:ext cx="685800" cy="228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7" y="4343399"/>
                <a:ext cx="7858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7" y="5791200"/>
              <a:ext cx="7858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61926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Wide Specialty Referral Base</a:t>
            </a:r>
          </a:p>
        </p:txBody>
      </p:sp>
      <p:sp>
        <p:nvSpPr>
          <p:cNvPr id="3" name="Content Placeholder 2"/>
          <p:cNvSpPr>
            <a:spLocks noGrp="1"/>
          </p:cNvSpPr>
          <p:nvPr>
            <p:ph sz="quarter" idx="1"/>
          </p:nvPr>
        </p:nvSpPr>
        <p:spPr>
          <a:xfrm>
            <a:off x="457200" y="1589567"/>
            <a:ext cx="8307955" cy="4572000"/>
          </a:xfrm>
        </p:spPr>
        <p:txBody>
          <a:bodyPr/>
          <a:lstStyle/>
          <a:p>
            <a:pPr marL="0" indent="0">
              <a:buNone/>
            </a:pPr>
            <a:r>
              <a:rPr lang="en-US" dirty="0"/>
              <a:t>Most specialists have a wide geographic referral base</a:t>
            </a:r>
          </a:p>
          <a:p>
            <a:r>
              <a:rPr lang="en-US" dirty="0"/>
              <a:t>Large institutions &amp; Academic Medical Centers </a:t>
            </a:r>
          </a:p>
          <a:p>
            <a:pPr lvl="1"/>
            <a:r>
              <a:rPr lang="en-US" dirty="0"/>
              <a:t>Many, if not most, referrals come from </a:t>
            </a:r>
            <a:r>
              <a:rPr lang="en-US" i="1" dirty="0"/>
              <a:t>outside</a:t>
            </a:r>
            <a:r>
              <a:rPr lang="en-US" dirty="0"/>
              <a:t> the “system” or institution</a:t>
            </a:r>
          </a:p>
          <a:p>
            <a:r>
              <a:rPr lang="en-US" dirty="0"/>
              <a:t>Private practice or smaller institutions</a:t>
            </a:r>
          </a:p>
          <a:p>
            <a:pPr lvl="1"/>
            <a:r>
              <a:rPr lang="en-US" dirty="0"/>
              <a:t>Patients come from distant locations &amp; a variety of referral sources </a:t>
            </a:r>
          </a:p>
          <a:p>
            <a:pPr marL="365125" lvl="1" indent="0">
              <a:buNone/>
            </a:pPr>
            <a:endParaRPr lang="en-US" sz="1200" dirty="0"/>
          </a:p>
          <a:p>
            <a:pPr marL="365125" lvl="1" indent="0">
              <a:buNone/>
            </a:pPr>
            <a:r>
              <a:rPr lang="en-US" sz="2800" dirty="0"/>
              <a:t>Consider a </a:t>
            </a:r>
            <a:r>
              <a:rPr lang="en-US" sz="2800" i="1" dirty="0"/>
              <a:t>Unilateral</a:t>
            </a:r>
            <a:r>
              <a:rPr lang="en-US" sz="2800" dirty="0"/>
              <a:t> Care Coordination Agreement</a:t>
            </a:r>
          </a:p>
        </p:txBody>
      </p:sp>
    </p:spTree>
    <p:extLst>
      <p:ext uri="{BB962C8B-B14F-4D97-AF65-F5344CB8AC3E}">
        <p14:creationId xmlns:p14="http://schemas.microsoft.com/office/powerpoint/2010/main" val="2237927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868362"/>
          </a:xfrm>
        </p:spPr>
        <p:txBody>
          <a:bodyPr>
            <a:noAutofit/>
          </a:bodyPr>
          <a:lstStyle/>
          <a:p>
            <a:pPr algn="ctr"/>
            <a:r>
              <a:rPr lang="en-US" sz="3200" dirty="0"/>
              <a:t>Example of Unilateral CCA  </a:t>
            </a:r>
            <a:br>
              <a:rPr lang="en-US" sz="2800" dirty="0"/>
            </a:br>
            <a:endParaRPr lang="en-US" sz="2800" dirty="0"/>
          </a:p>
        </p:txBody>
      </p:sp>
      <p:sp>
        <p:nvSpPr>
          <p:cNvPr id="3" name="Content Placeholder 2"/>
          <p:cNvSpPr>
            <a:spLocks noGrp="1"/>
          </p:cNvSpPr>
          <p:nvPr>
            <p:ph idx="1"/>
          </p:nvPr>
        </p:nvSpPr>
        <p:spPr>
          <a:xfrm>
            <a:off x="304800" y="838200"/>
            <a:ext cx="8686800" cy="5135563"/>
          </a:xfrm>
        </p:spPr>
        <p:txBody>
          <a:bodyPr>
            <a:noAutofit/>
          </a:bodyPr>
          <a:lstStyle/>
          <a:p>
            <a:pPr marL="0" indent="0">
              <a:buNone/>
            </a:pPr>
            <a:r>
              <a:rPr lang="en-US" sz="1800" i="1" dirty="0"/>
              <a:t>PLEASE SHARE THIS WITH YOUR PHYSICIANS AND ADVANCED PRACTICE PROVIDERS</a:t>
            </a:r>
            <a:endParaRPr lang="en-US" sz="1800" dirty="0"/>
          </a:p>
          <a:p>
            <a:pPr marL="0" indent="0">
              <a:buNone/>
            </a:pPr>
            <a:r>
              <a:rPr lang="en-US" sz="1800" dirty="0"/>
              <a:t>We </a:t>
            </a:r>
            <a:r>
              <a:rPr lang="en-US" sz="1800" b="1" dirty="0">
                <a:solidFill>
                  <a:srgbClr val="FF0000"/>
                </a:solidFill>
              </a:rPr>
              <a:t>want to provide you with value-added and appropriate assistance with your ENDOCRINOLOGY referrals</a:t>
            </a:r>
            <a:r>
              <a:rPr lang="en-US" sz="1800" dirty="0">
                <a:solidFill>
                  <a:srgbClr val="FF0000"/>
                </a:solidFill>
              </a:rPr>
              <a:t>. </a:t>
            </a:r>
            <a:r>
              <a:rPr lang="en-US" sz="1800" dirty="0"/>
              <a:t>Please note the requested information. Feel free to use your own referral form but please do include as much of the information as possible to help us expedite your patient’s referral. </a:t>
            </a:r>
          </a:p>
          <a:p>
            <a:pPr marL="0" indent="0">
              <a:buNone/>
            </a:pPr>
            <a:r>
              <a:rPr lang="en-US" sz="1800" b="1" dirty="0">
                <a:solidFill>
                  <a:srgbClr val="FF0000"/>
                </a:solidFill>
              </a:rPr>
              <a:t>Providing a summary of the issues necessitating referral or a clinical question will help us ensure that we address the appropriate concerns and also will help us triage the referral.</a:t>
            </a:r>
          </a:p>
          <a:p>
            <a:pPr marL="0" indent="0">
              <a:buNone/>
            </a:pPr>
            <a:r>
              <a:rPr lang="en-US" sz="1800" dirty="0"/>
              <a:t>Every referral request is reviewed by the staff and our physician upon receipt.</a:t>
            </a:r>
          </a:p>
          <a:p>
            <a:pPr marL="0" indent="0">
              <a:buNone/>
            </a:pPr>
            <a:r>
              <a:rPr lang="en-US" sz="1800" dirty="0"/>
              <a:t>We may ask that you do some additional testing prior to referral to prevent delay or to further define the process for your patient. </a:t>
            </a:r>
          </a:p>
          <a:p>
            <a:pPr marL="0" indent="0">
              <a:buNone/>
            </a:pPr>
            <a:r>
              <a:rPr lang="en-US" sz="1800" dirty="0"/>
              <a:t>We want to be sure that you and your patient get the advice and assistance to care that is requested. We are working to align our referral response to meet those aims. We will do our best to tie into any CARE PLAN that has been established for the patient and to outline any endocrine care plan or action plan items. As we all know, this is a work in progress for all of us and please feel free to let us know if there are additional items or a different format that would be of more help to you in coordinating the care of our common patients.</a:t>
            </a:r>
          </a:p>
          <a:p>
            <a:pPr marL="0" indent="0">
              <a:buNone/>
            </a:pPr>
            <a:r>
              <a:rPr lang="en-US" sz="1800" dirty="0"/>
              <a:t>Sincerely and Thank You,</a:t>
            </a:r>
          </a:p>
          <a:p>
            <a:pPr marL="0" indent="0">
              <a:buNone/>
            </a:pPr>
            <a:r>
              <a:rPr lang="en-US" sz="1800" dirty="0"/>
              <a:t>Carol Greenlee MD and the staff of Western Slope Endocrinology</a:t>
            </a:r>
          </a:p>
          <a:p>
            <a:pPr marL="0" indent="0">
              <a:buNone/>
            </a:pPr>
            <a:endParaRPr lang="en-US" sz="1800" dirty="0"/>
          </a:p>
        </p:txBody>
      </p:sp>
    </p:spTree>
    <p:extLst>
      <p:ext uri="{BB962C8B-B14F-4D97-AF65-F5344CB8AC3E}">
        <p14:creationId xmlns:p14="http://schemas.microsoft.com/office/powerpoint/2010/main" val="2680881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6324600"/>
          </a:xfrm>
        </p:spPr>
        <p:txBody>
          <a:bodyPr>
            <a:noAutofit/>
          </a:bodyPr>
          <a:lstStyle/>
          <a:p>
            <a:pPr marL="0" indent="0">
              <a:buNone/>
            </a:pPr>
            <a:r>
              <a:rPr lang="en-US" sz="1100" b="1" dirty="0"/>
              <a:t>Demographics</a:t>
            </a:r>
            <a:endParaRPr lang="en-US" sz="1100" dirty="0"/>
          </a:p>
          <a:p>
            <a:pPr marL="0" indent="0">
              <a:buNone/>
            </a:pPr>
            <a:r>
              <a:rPr lang="en-US" sz="1100" b="1" dirty="0"/>
              <a:t>Full Legal Name: _______________________________________________DOB: ______________________</a:t>
            </a:r>
            <a:endParaRPr lang="en-US" sz="1100" dirty="0"/>
          </a:p>
          <a:p>
            <a:pPr marL="0" indent="0">
              <a:buNone/>
            </a:pPr>
            <a:r>
              <a:rPr lang="en-US" sz="1100" b="1" dirty="0"/>
              <a:t>Home Phone: _____________________ Cell: _____________________ Work: ________________________</a:t>
            </a:r>
            <a:endParaRPr lang="en-US" sz="1100" dirty="0"/>
          </a:p>
          <a:p>
            <a:pPr marL="0" indent="0">
              <a:buNone/>
            </a:pPr>
            <a:r>
              <a:rPr lang="en-US" sz="1100" b="1" dirty="0"/>
              <a:t>Referring Provider: ____________________________________________ Phone: _____________________</a:t>
            </a:r>
            <a:endParaRPr lang="en-US" sz="1100" dirty="0"/>
          </a:p>
          <a:p>
            <a:pPr marL="0" indent="0">
              <a:buNone/>
            </a:pPr>
            <a:r>
              <a:rPr lang="en-US" sz="1100" b="1" dirty="0"/>
              <a:t> </a:t>
            </a:r>
            <a:endParaRPr lang="en-US" sz="1100" dirty="0"/>
          </a:p>
          <a:p>
            <a:pPr marL="0" indent="0">
              <a:buNone/>
            </a:pPr>
            <a:r>
              <a:rPr lang="en-US" sz="1100" b="1" dirty="0"/>
              <a:t>Referral Information</a:t>
            </a:r>
            <a:endParaRPr lang="en-US" sz="1100" dirty="0">
              <a:solidFill>
                <a:srgbClr val="FF0000"/>
              </a:solidFill>
            </a:endParaRPr>
          </a:p>
          <a:p>
            <a:pPr marL="0" indent="0">
              <a:buNone/>
            </a:pPr>
            <a:r>
              <a:rPr lang="en-US" sz="1100" b="1" dirty="0">
                <a:solidFill>
                  <a:srgbClr val="FF0000"/>
                </a:solidFill>
              </a:rPr>
              <a:t>Clinical Question or Reason for referral (summary is helpful): </a:t>
            </a:r>
            <a:endParaRPr lang="en-US" sz="1100" dirty="0"/>
          </a:p>
          <a:p>
            <a:pPr marL="0" indent="0">
              <a:buNone/>
            </a:pPr>
            <a:r>
              <a:rPr lang="en-US" sz="1100" b="1" dirty="0"/>
              <a:t>Type of Referral requested:</a:t>
            </a:r>
            <a:endParaRPr lang="en-US" sz="1100" dirty="0"/>
          </a:p>
          <a:p>
            <a:pPr marL="0" indent="0" fontAlgn="base">
              <a:buNone/>
            </a:pPr>
            <a:r>
              <a:rPr lang="en-US" sz="1100" b="1" dirty="0"/>
              <a:t>___</a:t>
            </a:r>
            <a:r>
              <a:rPr lang="en-US" sz="1100" dirty="0">
                <a:effectLst>
                  <a:outerShdw blurRad="50800" dist="38100" algn="tr" rotWithShape="0">
                    <a:prstClr val="black">
                      <a:alpha val="40000"/>
                    </a:prstClr>
                  </a:outerShdw>
                </a:effectLst>
              </a:rPr>
              <a:t>Medical Consultation: Evaluate and advise with recommendations for management sent back to me </a:t>
            </a:r>
            <a:endParaRPr lang="en-US" sz="1100" dirty="0"/>
          </a:p>
          <a:p>
            <a:pPr marL="0" indent="0" fontAlgn="base">
              <a:buNone/>
            </a:pPr>
            <a:r>
              <a:rPr lang="en-US" sz="1100" dirty="0">
                <a:effectLst>
                  <a:outerShdw blurRad="50800" dist="38100" algn="tr" rotWithShape="0">
                    <a:prstClr val="black">
                      <a:alpha val="40000"/>
                    </a:prstClr>
                  </a:outerShdw>
                </a:effectLst>
              </a:rPr>
              <a:t>___Co-management: I prefer to share the care for the referred condition (PCP lead)</a:t>
            </a:r>
            <a:endParaRPr lang="en-US" sz="1100" dirty="0"/>
          </a:p>
          <a:p>
            <a:pPr marL="0" indent="0" fontAlgn="base">
              <a:buNone/>
            </a:pPr>
            <a:r>
              <a:rPr lang="en-US" sz="1100" dirty="0">
                <a:effectLst>
                  <a:outerShdw blurRad="50800" dist="38100" algn="tr" rotWithShape="0">
                    <a:prstClr val="black">
                      <a:alpha val="40000"/>
                    </a:prstClr>
                  </a:outerShdw>
                </a:effectLst>
              </a:rPr>
              <a:t>___Co-management: Please assume principal care for the referred condition (Specialist assumes care)</a:t>
            </a:r>
            <a:endParaRPr lang="en-US" sz="1100" dirty="0"/>
          </a:p>
          <a:p>
            <a:pPr marL="0" indent="0" fontAlgn="base">
              <a:buNone/>
            </a:pPr>
            <a:r>
              <a:rPr lang="en-US" sz="1100" dirty="0">
                <a:effectLst>
                  <a:outerShdw blurRad="50800" dist="38100" algn="tr" rotWithShape="0">
                    <a:prstClr val="black">
                      <a:alpha val="40000"/>
                    </a:prstClr>
                  </a:outerShdw>
                </a:effectLst>
              </a:rPr>
              <a:t>___Have Specialist determine which is most appropriate after their assessment of the patient</a:t>
            </a:r>
            <a:endParaRPr lang="en-US" sz="1100" dirty="0"/>
          </a:p>
          <a:p>
            <a:pPr marL="0" indent="0">
              <a:buNone/>
            </a:pPr>
            <a:r>
              <a:rPr lang="en-US" sz="1100" b="1" dirty="0"/>
              <a:t>Is this routine____ or urgent____? ⁭ </a:t>
            </a:r>
            <a:endParaRPr lang="en-US" sz="1100" dirty="0"/>
          </a:p>
          <a:p>
            <a:pPr marL="0" indent="0">
              <a:buNone/>
            </a:pPr>
            <a:r>
              <a:rPr lang="en-US" sz="1100" b="1" dirty="0"/>
              <a:t>If urgent please indicate why and consider calling Dr. Greenlee to help us expedite care. </a:t>
            </a:r>
          </a:p>
          <a:p>
            <a:pPr marL="0" indent="0">
              <a:buNone/>
            </a:pPr>
            <a:r>
              <a:rPr lang="en-US" sz="1100" b="1" dirty="0"/>
              <a:t>Is the patient aware that they have been referred to us and why? ___________________</a:t>
            </a:r>
            <a:endParaRPr lang="en-US" sz="1100" dirty="0"/>
          </a:p>
          <a:p>
            <a:pPr marL="0" indent="0">
              <a:buNone/>
            </a:pPr>
            <a:r>
              <a:rPr lang="en-US" sz="1100" b="1" dirty="0"/>
              <a:t>Are there any special needs such as issues with mental competence, language or physical issues? </a:t>
            </a:r>
            <a:endParaRPr lang="en-US" sz="1100" dirty="0"/>
          </a:p>
          <a:p>
            <a:pPr marL="0" indent="0">
              <a:buNone/>
            </a:pPr>
            <a:r>
              <a:rPr lang="en-US" sz="1100" b="1" dirty="0"/>
              <a:t>Is the patient the contact person? ______ If not, who is? __________________________________</a:t>
            </a:r>
            <a:endParaRPr lang="en-US" sz="1100" dirty="0"/>
          </a:p>
          <a:p>
            <a:pPr marL="0" indent="0">
              <a:buNone/>
            </a:pPr>
            <a:r>
              <a:rPr lang="en-US" sz="1100" b="1" dirty="0">
                <a:solidFill>
                  <a:srgbClr val="FF0000"/>
                </a:solidFill>
              </a:rPr>
              <a:t>Please include clinical data that is pertinent to the referral:</a:t>
            </a:r>
            <a:endParaRPr lang="en-US" sz="1100" dirty="0">
              <a:solidFill>
                <a:srgbClr val="FF0000"/>
              </a:solidFill>
            </a:endParaRPr>
          </a:p>
          <a:p>
            <a:pPr marL="0" indent="0">
              <a:buNone/>
            </a:pPr>
            <a:r>
              <a:rPr lang="en-US" sz="1100" b="1" dirty="0"/>
              <a:t>The patient’s core medical information (Demographics, Medication list, Allergy list, Problem list, etc)</a:t>
            </a:r>
            <a:endParaRPr lang="en-US" sz="1100" dirty="0"/>
          </a:p>
          <a:p>
            <a:pPr marL="0" indent="0">
              <a:buNone/>
            </a:pPr>
            <a:r>
              <a:rPr lang="en-US" sz="1100" b="1" dirty="0"/>
              <a:t>Labs</a:t>
            </a:r>
            <a:endParaRPr lang="en-US" sz="1100" dirty="0"/>
          </a:p>
          <a:p>
            <a:pPr marL="0" indent="0">
              <a:buNone/>
            </a:pPr>
            <a:r>
              <a:rPr lang="en-US" sz="1100" b="1" dirty="0"/>
              <a:t>Radiology reports</a:t>
            </a:r>
            <a:endParaRPr lang="en-US" sz="1100" dirty="0"/>
          </a:p>
          <a:p>
            <a:pPr marL="0" indent="0">
              <a:buNone/>
            </a:pPr>
            <a:r>
              <a:rPr lang="en-US" sz="1100" b="1" dirty="0"/>
              <a:t>Clinical notes</a:t>
            </a:r>
            <a:endParaRPr lang="en-US" sz="1100" dirty="0"/>
          </a:p>
          <a:p>
            <a:pPr marL="0" indent="0">
              <a:buNone/>
            </a:pPr>
            <a:r>
              <a:rPr lang="en-US" sz="1100" b="1" dirty="0"/>
              <a:t>Any additional medical history that is useful</a:t>
            </a:r>
            <a:endParaRPr lang="en-US" sz="1100" dirty="0"/>
          </a:p>
          <a:p>
            <a:pPr marL="0" indent="0">
              <a:buNone/>
            </a:pPr>
            <a:r>
              <a:rPr lang="en-US" sz="1100" b="1" dirty="0"/>
              <a:t>If you have a CARE PLAN on this patient, please attach</a:t>
            </a:r>
            <a:endParaRPr lang="en-US" sz="1100" dirty="0"/>
          </a:p>
          <a:p>
            <a:pPr marL="0" indent="0">
              <a:buNone/>
            </a:pPr>
            <a:endParaRPr lang="en-US" sz="1100" dirty="0"/>
          </a:p>
          <a:p>
            <a:pPr marL="0" indent="0">
              <a:buNone/>
            </a:pPr>
            <a:r>
              <a:rPr lang="en-US" sz="1100" b="1" dirty="0"/>
              <a:t> </a:t>
            </a:r>
            <a:endParaRPr lang="en-US" sz="1100" dirty="0"/>
          </a:p>
          <a:p>
            <a:pPr marL="0" indent="0">
              <a:buNone/>
            </a:pPr>
            <a:endParaRPr lang="en-US" sz="1100" dirty="0"/>
          </a:p>
          <a:p>
            <a:pPr marL="0" indent="0">
              <a:buNone/>
            </a:pPr>
            <a:endParaRPr lang="en-US" sz="1100" dirty="0"/>
          </a:p>
        </p:txBody>
      </p:sp>
    </p:spTree>
    <p:extLst>
      <p:ext uri="{BB962C8B-B14F-4D97-AF65-F5344CB8AC3E}">
        <p14:creationId xmlns:p14="http://schemas.microsoft.com/office/powerpoint/2010/main" val="2691920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924800" cy="533400"/>
          </a:xfrm>
        </p:spPr>
        <p:txBody>
          <a:bodyPr/>
          <a:lstStyle/>
          <a:p>
            <a:r>
              <a:rPr lang="en-US" sz="2800" dirty="0"/>
              <a:t>Western Slope Endocrinology Referral Form (“CCA”) </a:t>
            </a:r>
          </a:p>
        </p:txBody>
      </p:sp>
      <p:sp>
        <p:nvSpPr>
          <p:cNvPr id="3" name="Content Placeholder 2"/>
          <p:cNvSpPr>
            <a:spLocks noGrp="1"/>
          </p:cNvSpPr>
          <p:nvPr>
            <p:ph idx="1"/>
          </p:nvPr>
        </p:nvSpPr>
        <p:spPr>
          <a:xfrm>
            <a:off x="228600" y="1524000"/>
            <a:ext cx="8610600" cy="5105400"/>
          </a:xfrm>
        </p:spPr>
        <p:txBody>
          <a:bodyPr/>
          <a:lstStyle/>
          <a:p>
            <a:pPr marL="0" indent="0">
              <a:buNone/>
            </a:pPr>
            <a:r>
              <a:rPr lang="en-US" sz="2400" b="1" dirty="0"/>
              <a:t>We will call the patient to schedule the appointment if appropriate and will notify you of the appointment date and time.</a:t>
            </a:r>
          </a:p>
          <a:p>
            <a:pPr marL="0" indent="0">
              <a:buNone/>
            </a:pPr>
            <a:endParaRPr lang="en-US" sz="2400" dirty="0"/>
          </a:p>
          <a:p>
            <a:pPr marL="0" indent="0">
              <a:buNone/>
            </a:pPr>
            <a:r>
              <a:rPr lang="en-US" sz="2400" b="1" dirty="0"/>
              <a:t>We will also notify you if we determine that the referral is not appropriate for our practice or if we are unable to schedule the patient.</a:t>
            </a:r>
          </a:p>
          <a:p>
            <a:pPr marL="0" indent="0">
              <a:buNone/>
            </a:pPr>
            <a:endParaRPr lang="en-US" sz="2400" dirty="0"/>
          </a:p>
          <a:p>
            <a:pPr marL="0" indent="0">
              <a:buNone/>
            </a:pPr>
            <a:r>
              <a:rPr lang="en-US" sz="2400" b="1" dirty="0"/>
              <a:t>We will send a referral response note usually within 2-3 days of seeing the patient. We most often send this by fax from our EMR. </a:t>
            </a:r>
            <a:endParaRPr lang="en-US" sz="2400" dirty="0"/>
          </a:p>
          <a:p>
            <a:endParaRPr lang="en-US" sz="2400" dirty="0"/>
          </a:p>
        </p:txBody>
      </p:sp>
    </p:spTree>
    <p:extLst>
      <p:ext uri="{BB962C8B-B14F-4D97-AF65-F5344CB8AC3E}">
        <p14:creationId xmlns:p14="http://schemas.microsoft.com/office/powerpoint/2010/main" val="807324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ctr"/>
            <a:r>
              <a:rPr lang="en-US" dirty="0"/>
              <a:t>Referral Request Elements </a:t>
            </a:r>
            <a:r>
              <a:rPr lang="en-US" sz="3600" dirty="0"/>
              <a:t>Before &amp; After </a:t>
            </a:r>
            <a:r>
              <a:rPr lang="en-US" sz="3600" i="1" dirty="0"/>
              <a:t>Unilateral </a:t>
            </a:r>
            <a:r>
              <a:rPr lang="en-US" sz="3600" dirty="0"/>
              <a:t>WSE CCA Referral Form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0199514"/>
              </p:ext>
            </p:extLst>
          </p:nvPr>
        </p:nvGraphicFramePr>
        <p:xfrm>
          <a:off x="76200" y="1719943"/>
          <a:ext cx="43434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933283429"/>
              </p:ext>
            </p:extLst>
          </p:nvPr>
        </p:nvGraphicFramePr>
        <p:xfrm>
          <a:off x="5029200" y="1741715"/>
          <a:ext cx="3810000" cy="2667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295358758"/>
              </p:ext>
            </p:extLst>
          </p:nvPr>
        </p:nvGraphicFramePr>
        <p:xfrm>
          <a:off x="2895600" y="4071648"/>
          <a:ext cx="4038600" cy="25908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6019800" y="1383660"/>
            <a:ext cx="2362200" cy="369332"/>
          </a:xfrm>
          <a:prstGeom prst="rect">
            <a:avLst/>
          </a:prstGeom>
          <a:noFill/>
        </p:spPr>
        <p:txBody>
          <a:bodyPr wrap="square" rtlCol="0">
            <a:spAutoFit/>
          </a:bodyPr>
          <a:lstStyle/>
          <a:p>
            <a:r>
              <a:rPr lang="en-US" b="1" u="sng" dirty="0"/>
              <a:t>Clinical Question/</a:t>
            </a:r>
            <a:r>
              <a:rPr lang="en-US" b="1" u="sng" dirty="0" err="1"/>
              <a:t>RfR</a:t>
            </a:r>
            <a:endParaRPr lang="en-US" b="1" u="sng" dirty="0"/>
          </a:p>
        </p:txBody>
      </p:sp>
      <p:sp>
        <p:nvSpPr>
          <p:cNvPr id="7" name="TextBox 6"/>
          <p:cNvSpPr txBox="1"/>
          <p:nvPr/>
        </p:nvSpPr>
        <p:spPr>
          <a:xfrm>
            <a:off x="3810000" y="3702316"/>
            <a:ext cx="1676400" cy="369332"/>
          </a:xfrm>
          <a:prstGeom prst="rect">
            <a:avLst/>
          </a:prstGeom>
          <a:noFill/>
        </p:spPr>
        <p:txBody>
          <a:bodyPr wrap="square" rtlCol="0">
            <a:spAutoFit/>
          </a:bodyPr>
          <a:lstStyle/>
          <a:p>
            <a:r>
              <a:rPr lang="en-US" b="1" u="sng" dirty="0"/>
              <a:t>Pertinent Data</a:t>
            </a:r>
          </a:p>
        </p:txBody>
      </p:sp>
      <p:sp>
        <p:nvSpPr>
          <p:cNvPr id="8" name="TextBox 7"/>
          <p:cNvSpPr txBox="1"/>
          <p:nvPr/>
        </p:nvSpPr>
        <p:spPr>
          <a:xfrm>
            <a:off x="990598" y="1372383"/>
            <a:ext cx="1371601" cy="369332"/>
          </a:xfrm>
          <a:prstGeom prst="rect">
            <a:avLst/>
          </a:prstGeom>
          <a:noFill/>
        </p:spPr>
        <p:txBody>
          <a:bodyPr wrap="square" rtlCol="0">
            <a:spAutoFit/>
          </a:bodyPr>
          <a:lstStyle/>
          <a:p>
            <a:r>
              <a:rPr lang="en-US" b="1" u="sng" dirty="0"/>
              <a:t>Basic Data</a:t>
            </a:r>
          </a:p>
        </p:txBody>
      </p:sp>
      <p:sp>
        <p:nvSpPr>
          <p:cNvPr id="9" name="Rectangle 8"/>
          <p:cNvSpPr/>
          <p:nvPr/>
        </p:nvSpPr>
        <p:spPr>
          <a:xfrm>
            <a:off x="76200" y="76200"/>
            <a:ext cx="8991600" cy="6705600"/>
          </a:xfrm>
          <a:prstGeom prst="rect">
            <a:avLst/>
          </a:prstGeom>
          <a:noFill/>
          <a:ln w="571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822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496" y="192121"/>
            <a:ext cx="7234704" cy="990600"/>
          </a:xfrm>
        </p:spPr>
        <p:txBody>
          <a:bodyPr>
            <a:normAutofit fontScale="90000"/>
          </a:bodyPr>
          <a:lstStyle/>
          <a:p>
            <a:pPr algn="ctr"/>
            <a:r>
              <a:rPr lang="en-US" sz="3600" dirty="0"/>
              <a:t>The ACP SAN </a:t>
            </a:r>
            <a:br>
              <a:rPr lang="en-US" sz="3600" dirty="0"/>
            </a:br>
            <a:r>
              <a:rPr lang="en-US" sz="3600" dirty="0"/>
              <a:t>High Value Care Coordination </a:t>
            </a:r>
            <a:r>
              <a:rPr lang="en-US" dirty="0"/>
              <a:t>curriculum </a:t>
            </a:r>
            <a:endParaRPr lang="en-US" sz="3600" dirty="0"/>
          </a:p>
        </p:txBody>
      </p:sp>
      <p:sp>
        <p:nvSpPr>
          <p:cNvPr id="3" name="Content Placeholder 2"/>
          <p:cNvSpPr>
            <a:spLocks noGrp="1"/>
          </p:cNvSpPr>
          <p:nvPr>
            <p:ph sz="quarter" idx="1"/>
          </p:nvPr>
        </p:nvSpPr>
        <p:spPr>
          <a:xfrm>
            <a:off x="304800" y="1580216"/>
            <a:ext cx="8686800" cy="4408967"/>
          </a:xfrm>
        </p:spPr>
        <p:txBody>
          <a:bodyPr/>
          <a:lstStyle/>
          <a:p>
            <a:pPr marL="0" indent="0" algn="ctr">
              <a:buNone/>
            </a:pPr>
            <a:r>
              <a:rPr lang="en-US" sz="3600" b="1" u="sng" dirty="0"/>
              <a:t>Action Steps to Connected Care</a:t>
            </a:r>
          </a:p>
          <a:p>
            <a:pPr marL="514350" indent="-514350">
              <a:buFont typeface="+mj-lt"/>
              <a:buAutoNum type="arabicPeriod"/>
            </a:pPr>
            <a:r>
              <a:rPr lang="en-US" sz="2800" dirty="0"/>
              <a:t>Look at your internal referral process (get your own house in order)</a:t>
            </a:r>
          </a:p>
          <a:p>
            <a:pPr marL="514350" indent="-514350">
              <a:buFont typeface="+mj-lt"/>
              <a:buAutoNum type="arabicPeriod"/>
            </a:pPr>
            <a:r>
              <a:rPr lang="en-US" sz="2800" dirty="0"/>
              <a:t>Ensure the specialty practice gets what is needed for a high value referral</a:t>
            </a:r>
          </a:p>
          <a:p>
            <a:pPr marL="514350" indent="-514350">
              <a:buFont typeface="+mj-lt"/>
              <a:buAutoNum type="arabicPeriod"/>
            </a:pPr>
            <a:r>
              <a:rPr lang="en-US" sz="2800" dirty="0"/>
              <a:t>Ensure the others (patients, the requesting practice and any secondary care) get what they need </a:t>
            </a:r>
          </a:p>
          <a:p>
            <a:pPr marL="514350" indent="-514350">
              <a:buFont typeface="+mj-lt"/>
              <a:buAutoNum type="arabicPeriod"/>
            </a:pPr>
            <a:r>
              <a:rPr lang="en-US" sz="2800" b="1" dirty="0"/>
              <a:t>Develop Care Coordination Agreement(s) (compact) with appropriate referring practice(s)</a:t>
            </a:r>
          </a:p>
          <a:p>
            <a:pPr marL="788670" lvl="1" indent="-514350">
              <a:buFont typeface="+mj-lt"/>
              <a:buAutoNum type="alphaLcParenR"/>
            </a:pPr>
            <a:endParaRPr lang="en-US" dirty="0"/>
          </a:p>
          <a:p>
            <a:pPr marL="788670" lvl="1" indent="-514350">
              <a:buFont typeface="+mj-lt"/>
              <a:buAutoNum type="alphaLcParenR"/>
            </a:pPr>
            <a:endParaRPr lang="en-US" dirty="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39"/>
          <a:stretch/>
        </p:blipFill>
        <p:spPr bwMode="auto">
          <a:xfrm>
            <a:off x="152400" y="0"/>
            <a:ext cx="1452096" cy="137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261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Primary Care Unilateral CCA</a:t>
            </a:r>
            <a:br>
              <a:rPr lang="en-US" dirty="0"/>
            </a:br>
            <a:r>
              <a:rPr lang="en-US" dirty="0"/>
              <a:t>Wrap it into the referral request (spell it out)</a:t>
            </a:r>
          </a:p>
        </p:txBody>
      </p:sp>
      <p:sp>
        <p:nvSpPr>
          <p:cNvPr id="3" name="Content Placeholder 2"/>
          <p:cNvSpPr>
            <a:spLocks noGrp="1"/>
          </p:cNvSpPr>
          <p:nvPr>
            <p:ph sz="quarter" idx="1"/>
          </p:nvPr>
        </p:nvSpPr>
        <p:spPr>
          <a:xfrm>
            <a:off x="609600" y="1524000"/>
            <a:ext cx="8159002" cy="4572000"/>
          </a:xfrm>
        </p:spPr>
        <p:txBody>
          <a:bodyPr/>
          <a:lstStyle/>
          <a:p>
            <a:r>
              <a:rPr lang="en-US" sz="2400" dirty="0"/>
              <a:t>38 </a:t>
            </a:r>
            <a:r>
              <a:rPr lang="en-US" sz="2400" dirty="0" err="1"/>
              <a:t>yo</a:t>
            </a:r>
            <a:r>
              <a:rPr lang="en-US" sz="2400" dirty="0"/>
              <a:t> female with suppressed TSH confirmed on repeat testing along with elevated fT4 (see attached), </a:t>
            </a:r>
            <a:r>
              <a:rPr lang="en-US" sz="2400" i="1" dirty="0"/>
              <a:t>please evaluate for cause of hyperthyroidism and help with selection of most appropriate treatment option</a:t>
            </a:r>
          </a:p>
          <a:p>
            <a:r>
              <a:rPr lang="en-US" sz="2400" dirty="0"/>
              <a:t>Patient is in care management, she has unreliable phone &amp; transportation services, </a:t>
            </a:r>
            <a:r>
              <a:rPr lang="en-US" sz="2400" i="1" dirty="0"/>
              <a:t>please contact her care manager </a:t>
            </a:r>
            <a:r>
              <a:rPr lang="en-US" sz="2400" dirty="0"/>
              <a:t>Ginger Rogers at 123-456-7890 for help with scheduling any tests or imaging</a:t>
            </a:r>
          </a:p>
          <a:p>
            <a:r>
              <a:rPr lang="en-US" sz="2400" i="1" dirty="0"/>
              <a:t>Please contact us before any secondary referrals </a:t>
            </a:r>
          </a:p>
          <a:p>
            <a:pPr lvl="1"/>
            <a:r>
              <a:rPr lang="en-US" sz="2100" dirty="0"/>
              <a:t>Patient is under controlled substance agreement </a:t>
            </a:r>
          </a:p>
          <a:p>
            <a:pPr lvl="1"/>
            <a:r>
              <a:rPr lang="en-US" sz="2100" dirty="0"/>
              <a:t>She is in CO Medicaid Prime plan </a:t>
            </a:r>
            <a:r>
              <a:rPr lang="en-US" sz="2000" dirty="0"/>
              <a:t>(Value Based-Shared Savings plan)</a:t>
            </a:r>
          </a:p>
        </p:txBody>
      </p:sp>
    </p:spTree>
    <p:extLst>
      <p:ext uri="{BB962C8B-B14F-4D97-AF65-F5344CB8AC3E}">
        <p14:creationId xmlns:p14="http://schemas.microsoft.com/office/powerpoint/2010/main" val="1164693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 minute …</a:t>
            </a:r>
          </a:p>
        </p:txBody>
      </p:sp>
      <p:sp>
        <p:nvSpPr>
          <p:cNvPr id="3" name="Content Placeholder 2"/>
          <p:cNvSpPr>
            <a:spLocks noGrp="1"/>
          </p:cNvSpPr>
          <p:nvPr>
            <p:ph sz="quarter" idx="1"/>
          </p:nvPr>
        </p:nvSpPr>
        <p:spPr>
          <a:xfrm>
            <a:off x="457200" y="1524000"/>
            <a:ext cx="8382000" cy="4724400"/>
          </a:xfrm>
        </p:spPr>
        <p:txBody>
          <a:bodyPr/>
          <a:lstStyle/>
          <a:p>
            <a:r>
              <a:rPr lang="en-US" dirty="0"/>
              <a:t>Does the practice already have some form of formal or informal care coordination or referral agreements with another practice now?</a:t>
            </a:r>
          </a:p>
          <a:p>
            <a:pPr lvl="1"/>
            <a:r>
              <a:rPr lang="en-US" dirty="0"/>
              <a:t>If so, would it benefit further by adding referral tracking,  pre-consultation or secondary referral guide</a:t>
            </a:r>
          </a:p>
          <a:p>
            <a:r>
              <a:rPr lang="en-US" dirty="0"/>
              <a:t>With which other practice(s) would establishing a care coordination or referral agreement be beneficial?</a:t>
            </a:r>
          </a:p>
          <a:p>
            <a:pPr lvl="1"/>
            <a:r>
              <a:rPr lang="en-US" dirty="0"/>
              <a:t>What type of agreements (one-on-one or system-wide) might be best to start with in your situation?</a:t>
            </a:r>
          </a:p>
        </p:txBody>
      </p:sp>
    </p:spTree>
    <p:extLst>
      <p:ext uri="{BB962C8B-B14F-4D97-AF65-F5344CB8AC3E}">
        <p14:creationId xmlns:p14="http://schemas.microsoft.com/office/powerpoint/2010/main" val="1757188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19754" cy="990600"/>
          </a:xfrm>
        </p:spPr>
        <p:txBody>
          <a:bodyPr>
            <a:normAutofit/>
          </a:bodyPr>
          <a:lstStyle/>
          <a:p>
            <a:pPr algn="ctr"/>
            <a:r>
              <a:rPr lang="en-US" sz="4000" dirty="0">
                <a:solidFill>
                  <a:schemeClr val="tx1"/>
                </a:solidFill>
              </a:rPr>
              <a:t>Getting Started</a:t>
            </a:r>
          </a:p>
        </p:txBody>
      </p:sp>
      <p:sp>
        <p:nvSpPr>
          <p:cNvPr id="3" name="Content Placeholder 2"/>
          <p:cNvSpPr>
            <a:spLocks noGrp="1"/>
          </p:cNvSpPr>
          <p:nvPr>
            <p:ph sz="quarter" idx="1"/>
          </p:nvPr>
        </p:nvSpPr>
        <p:spPr>
          <a:xfrm>
            <a:off x="609600" y="1447800"/>
            <a:ext cx="8305800" cy="5029200"/>
          </a:xfrm>
        </p:spPr>
        <p:txBody>
          <a:bodyPr/>
          <a:lstStyle/>
          <a:p>
            <a:r>
              <a:rPr lang="en-US" sz="2800" dirty="0"/>
              <a:t>Decide what to include in the Care Coordination Agreement</a:t>
            </a:r>
          </a:p>
          <a:p>
            <a:pPr lvl="1"/>
            <a:r>
              <a:rPr lang="en-US" sz="2400" dirty="0"/>
              <a:t>Start with basics (elements of good </a:t>
            </a:r>
            <a:r>
              <a:rPr lang="en-US" sz="2400" i="1" dirty="0"/>
              <a:t>referral </a:t>
            </a:r>
            <a:r>
              <a:rPr lang="en-US" sz="2400" dirty="0"/>
              <a:t>process)</a:t>
            </a:r>
          </a:p>
          <a:p>
            <a:pPr lvl="2"/>
            <a:r>
              <a:rPr lang="en-US" sz="2000" dirty="0"/>
              <a:t>Add in co-management elements  if &amp; when ready / needed</a:t>
            </a:r>
          </a:p>
          <a:p>
            <a:pPr lvl="1"/>
            <a:r>
              <a:rPr lang="en-US" sz="2400" dirty="0"/>
              <a:t>Include critical issues that need to be addressed</a:t>
            </a:r>
          </a:p>
          <a:p>
            <a:r>
              <a:rPr lang="en-US" sz="2700" dirty="0"/>
              <a:t>Have a conversation</a:t>
            </a:r>
          </a:p>
          <a:p>
            <a:pPr lvl="1"/>
            <a:r>
              <a:rPr lang="en-US" sz="2000" i="1" dirty="0"/>
              <a:t>“we really enjoy seeing your patients/we so appreciate your help with our patients…it would help us if…” </a:t>
            </a:r>
            <a:r>
              <a:rPr lang="en-US" sz="2000" dirty="0"/>
              <a:t>or</a:t>
            </a:r>
          </a:p>
          <a:p>
            <a:pPr lvl="1"/>
            <a:r>
              <a:rPr lang="en-US" sz="2000" i="1" dirty="0"/>
              <a:t>“we want to be sure you are getting what you need…”</a:t>
            </a:r>
          </a:p>
          <a:p>
            <a:r>
              <a:rPr lang="en-US" sz="2700" dirty="0"/>
              <a:t>Decide on forms</a:t>
            </a:r>
          </a:p>
          <a:p>
            <a:pPr lvl="1"/>
            <a:r>
              <a:rPr lang="en-US" sz="2400" dirty="0"/>
              <a:t>Serves as checklist, helps with team care around referral</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154" y="152400"/>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854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a:t>Basics that Benefit</a:t>
            </a:r>
          </a:p>
        </p:txBody>
      </p:sp>
      <p:sp>
        <p:nvSpPr>
          <p:cNvPr id="3" name="Content Placeholder 2"/>
          <p:cNvSpPr>
            <a:spLocks noGrp="1"/>
          </p:cNvSpPr>
          <p:nvPr>
            <p:ph idx="1"/>
          </p:nvPr>
        </p:nvSpPr>
        <p:spPr>
          <a:xfrm>
            <a:off x="342900" y="1454445"/>
            <a:ext cx="8458200" cy="4953000"/>
          </a:xfrm>
        </p:spPr>
        <p:txBody>
          <a:bodyPr/>
          <a:lstStyle/>
          <a:p>
            <a:r>
              <a:rPr lang="en-US" dirty="0"/>
              <a:t>Having a conversation</a:t>
            </a:r>
          </a:p>
          <a:p>
            <a:pPr lvl="1"/>
            <a:r>
              <a:rPr lang="en-US" dirty="0"/>
              <a:t>Defining needs</a:t>
            </a:r>
          </a:p>
          <a:p>
            <a:pPr lvl="2"/>
            <a:r>
              <a:rPr lang="en-US" dirty="0"/>
              <a:t>Many misperceptions</a:t>
            </a:r>
          </a:p>
          <a:p>
            <a:pPr lvl="1"/>
            <a:r>
              <a:rPr lang="en-US" dirty="0"/>
              <a:t>Benefit of discussing issues/working together</a:t>
            </a:r>
          </a:p>
          <a:p>
            <a:r>
              <a:rPr lang="en-US" dirty="0"/>
              <a:t>“Forms”- “Formal” Agreement </a:t>
            </a:r>
          </a:p>
          <a:p>
            <a:pPr lvl="1"/>
            <a:r>
              <a:rPr lang="en-US" dirty="0"/>
              <a:t>Defines the elements (reference, enduring, modifiable)</a:t>
            </a:r>
          </a:p>
          <a:p>
            <a:pPr lvl="1"/>
            <a:r>
              <a:rPr lang="en-US" dirty="0"/>
              <a:t>Reinforces/encourages completeness (“compliance”)</a:t>
            </a:r>
          </a:p>
          <a:p>
            <a:pPr lvl="2"/>
            <a:r>
              <a:rPr lang="en-US" dirty="0"/>
              <a:t>“Hard stop” for clinical questions </a:t>
            </a:r>
          </a:p>
          <a:p>
            <a:pPr lvl="2"/>
            <a:r>
              <a:rPr lang="en-US" dirty="0"/>
              <a:t>“Patient informed” check box</a:t>
            </a:r>
          </a:p>
          <a:p>
            <a:pPr lvl="2"/>
            <a:r>
              <a:rPr lang="en-US" dirty="0"/>
              <a:t> Enhances tracking &amp; team roles</a:t>
            </a:r>
          </a:p>
        </p:txBody>
      </p:sp>
      <p:sp>
        <p:nvSpPr>
          <p:cNvPr id="4" name="Rectangle 3"/>
          <p:cNvSpPr/>
          <p:nvPr/>
        </p:nvSpPr>
        <p:spPr>
          <a:xfrm>
            <a:off x="76200" y="76200"/>
            <a:ext cx="8991600" cy="6705600"/>
          </a:xfrm>
          <a:prstGeom prst="rect">
            <a:avLst/>
          </a:prstGeom>
          <a:noFill/>
          <a:ln w="5715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059" y="4876800"/>
            <a:ext cx="1063308"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762000"/>
            <a:ext cx="34036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127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944562"/>
          </a:xfrm>
        </p:spPr>
        <p:txBody>
          <a:bodyPr>
            <a:noAutofit/>
          </a:bodyPr>
          <a:lstStyle/>
          <a:p>
            <a:pPr algn="ctr"/>
            <a:r>
              <a:rPr lang="en-US" sz="3600" b="1" dirty="0">
                <a:solidFill>
                  <a:schemeClr val="tx1"/>
                </a:solidFill>
              </a:rPr>
              <a:t>What is Included in the Care Compact ? </a:t>
            </a:r>
            <a:r>
              <a:rPr lang="en-US" sz="3600" b="0" dirty="0">
                <a:solidFill>
                  <a:schemeClr val="tx1"/>
                </a:solidFill>
              </a:rPr>
              <a:t>(start with the basics)</a:t>
            </a:r>
          </a:p>
        </p:txBody>
      </p:sp>
      <p:sp>
        <p:nvSpPr>
          <p:cNvPr id="3" name="Content Placeholder 2"/>
          <p:cNvSpPr>
            <a:spLocks noGrp="1"/>
          </p:cNvSpPr>
          <p:nvPr>
            <p:ph sz="quarter" idx="1"/>
          </p:nvPr>
        </p:nvSpPr>
        <p:spPr>
          <a:xfrm>
            <a:off x="609600" y="1447800"/>
            <a:ext cx="8001000" cy="4876800"/>
          </a:xfrm>
        </p:spPr>
        <p:txBody>
          <a:bodyPr>
            <a:noAutofit/>
          </a:bodyPr>
          <a:lstStyle/>
          <a:p>
            <a:pPr marL="514350" indent="-514350">
              <a:buFont typeface="+mj-lt"/>
              <a:buAutoNum type="arabicPeriod"/>
            </a:pPr>
            <a:r>
              <a:rPr lang="en-US" dirty="0"/>
              <a:t>Preparation of the </a:t>
            </a:r>
            <a:r>
              <a:rPr lang="en-US" b="1" dirty="0"/>
              <a:t>patient / pre-consultation</a:t>
            </a:r>
          </a:p>
          <a:p>
            <a:pPr marL="514350" indent="-514350">
              <a:buFont typeface="+mj-lt"/>
              <a:buAutoNum type="arabicPeriod"/>
            </a:pPr>
            <a:r>
              <a:rPr lang="en-US" dirty="0"/>
              <a:t>T</a:t>
            </a:r>
            <a:r>
              <a:rPr lang="en-US" b="1" dirty="0"/>
              <a:t>ype of referral /role of the specialist</a:t>
            </a:r>
            <a:r>
              <a:rPr lang="en-US" dirty="0"/>
              <a:t> </a:t>
            </a:r>
          </a:p>
          <a:p>
            <a:pPr marL="514350" indent="-514350">
              <a:buFont typeface="+mj-lt"/>
              <a:buAutoNum type="arabicPeriod"/>
            </a:pPr>
            <a:r>
              <a:rPr lang="en-US" dirty="0"/>
              <a:t>Provide a </a:t>
            </a:r>
            <a:r>
              <a:rPr lang="en-US" b="1" dirty="0"/>
              <a:t>clinical question </a:t>
            </a:r>
            <a:r>
              <a:rPr lang="en-US" dirty="0"/>
              <a:t>with all referrals</a:t>
            </a:r>
          </a:p>
          <a:p>
            <a:pPr marL="514350" indent="-514350">
              <a:buFont typeface="+mj-lt"/>
              <a:buAutoNum type="arabicPeriod"/>
            </a:pPr>
            <a:r>
              <a:rPr lang="en-US" dirty="0"/>
              <a:t>C</a:t>
            </a:r>
            <a:r>
              <a:rPr lang="en-US" b="1" dirty="0"/>
              <a:t>ore data set </a:t>
            </a:r>
            <a:r>
              <a:rPr lang="en-US" dirty="0"/>
              <a:t>to accompany all referral.</a:t>
            </a:r>
          </a:p>
          <a:p>
            <a:pPr marL="514350" indent="-514350">
              <a:buFont typeface="+mj-lt"/>
              <a:buAutoNum type="arabicPeriod"/>
            </a:pPr>
            <a:r>
              <a:rPr lang="en-US" dirty="0"/>
              <a:t>P</a:t>
            </a:r>
            <a:r>
              <a:rPr lang="en-US" b="1" dirty="0"/>
              <a:t>ertinent supporting data </a:t>
            </a:r>
            <a:r>
              <a:rPr lang="en-US" dirty="0"/>
              <a:t>for the referral</a:t>
            </a:r>
          </a:p>
          <a:p>
            <a:pPr marL="514350" indent="-514350">
              <a:buFont typeface="+mj-lt"/>
              <a:buAutoNum type="arabicPeriod"/>
            </a:pPr>
            <a:r>
              <a:rPr lang="en-US" dirty="0"/>
              <a:t>C</a:t>
            </a:r>
            <a:r>
              <a:rPr lang="en-US" b="1" dirty="0"/>
              <a:t>ommunication protocol</a:t>
            </a:r>
          </a:p>
          <a:p>
            <a:pPr marL="514350" indent="-514350">
              <a:buFont typeface="+mj-lt"/>
              <a:buAutoNum type="arabicPeriod"/>
            </a:pPr>
            <a:r>
              <a:rPr lang="en-US" dirty="0"/>
              <a:t>C</a:t>
            </a:r>
            <a:r>
              <a:rPr lang="en-US" b="1" dirty="0"/>
              <a:t>ritical elements of the referral response </a:t>
            </a:r>
          </a:p>
          <a:p>
            <a:pPr marL="514350" indent="-514350">
              <a:buFont typeface="+mj-lt"/>
              <a:buAutoNum type="arabicPeriod"/>
            </a:pPr>
            <a:r>
              <a:rPr lang="en-US" dirty="0"/>
              <a:t>Protocol for making </a:t>
            </a:r>
            <a:r>
              <a:rPr lang="en-US" b="1" dirty="0"/>
              <a:t>appointments</a:t>
            </a:r>
          </a:p>
          <a:p>
            <a:pPr marL="514350" indent="-514350">
              <a:buFont typeface="+mj-lt"/>
              <a:buAutoNum type="arabicPeriod"/>
            </a:pPr>
            <a:r>
              <a:rPr lang="en-US" dirty="0"/>
              <a:t>“</a:t>
            </a:r>
            <a:r>
              <a:rPr lang="en-US" b="1" dirty="0"/>
              <a:t>Closing the Loop</a:t>
            </a:r>
            <a:r>
              <a:rPr lang="en-US" dirty="0"/>
              <a:t>” protocol </a:t>
            </a:r>
          </a:p>
          <a:p>
            <a:pPr marL="514350" indent="-514350">
              <a:buFont typeface="+mj-lt"/>
              <a:buAutoNum type="arabicPeriod"/>
            </a:pPr>
            <a:endParaRPr lang="en-US" sz="2400" b="1" dirty="0"/>
          </a:p>
          <a:p>
            <a:pPr marL="514350" indent="-514350">
              <a:buFont typeface="+mj-lt"/>
              <a:buAutoNum type="arabicPeriod"/>
            </a:pPr>
            <a:endParaRPr lang="en-US" sz="2400" b="1" dirty="0"/>
          </a:p>
          <a:p>
            <a:pPr marL="0" indent="0">
              <a:buNone/>
            </a:pPr>
            <a:r>
              <a:rPr lang="en-US" sz="2400" b="1" dirty="0"/>
              <a:t>. </a:t>
            </a:r>
          </a:p>
          <a:p>
            <a:pPr marL="514350" indent="-514350">
              <a:buFont typeface="+mj-lt"/>
              <a:buAutoNum type="arabicPeriod"/>
            </a:pPr>
            <a:endParaRPr lang="en-US" sz="2400" b="1" dirty="0"/>
          </a:p>
          <a:p>
            <a:endParaRPr lang="en-US" sz="2400" b="1" dirty="0"/>
          </a:p>
          <a:p>
            <a:pPr marL="0" indent="0">
              <a:buNone/>
            </a:pPr>
            <a:endParaRPr lang="en-US" sz="2400" b="1" dirty="0"/>
          </a:p>
          <a:p>
            <a:endParaRPr lang="en-US" sz="2400" dirty="0"/>
          </a:p>
        </p:txBody>
      </p:sp>
    </p:spTree>
    <p:extLst>
      <p:ext uri="{BB962C8B-B14F-4D97-AF65-F5344CB8AC3E}">
        <p14:creationId xmlns:p14="http://schemas.microsoft.com/office/powerpoint/2010/main" val="2921912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990600"/>
          </a:xfrm>
        </p:spPr>
        <p:txBody>
          <a:bodyPr/>
          <a:lstStyle/>
          <a:p>
            <a:pPr algn="ctr"/>
            <a:r>
              <a:rPr lang="en-US" dirty="0">
                <a:solidFill>
                  <a:schemeClr val="tx1"/>
                </a:solidFill>
              </a:rPr>
              <a:t>Connecting the Agreement Pieces</a:t>
            </a:r>
          </a:p>
        </p:txBody>
      </p:sp>
      <p:sp>
        <p:nvSpPr>
          <p:cNvPr id="3" name="Content Placeholder 2"/>
          <p:cNvSpPr>
            <a:spLocks noGrp="1"/>
          </p:cNvSpPr>
          <p:nvPr>
            <p:ph sz="quarter" idx="1"/>
          </p:nvPr>
        </p:nvSpPr>
        <p:spPr>
          <a:xfrm>
            <a:off x="609600" y="1447800"/>
            <a:ext cx="8229600" cy="4800600"/>
          </a:xfrm>
        </p:spPr>
        <p:txBody>
          <a:bodyPr/>
          <a:lstStyle/>
          <a:p>
            <a:r>
              <a:rPr lang="en-US" sz="2800" dirty="0"/>
              <a:t>The Referral Request checklist elements</a:t>
            </a:r>
          </a:p>
          <a:p>
            <a:pPr lvl="1"/>
            <a:r>
              <a:rPr lang="en-US" sz="2400" dirty="0"/>
              <a:t>Scheduling protocol </a:t>
            </a:r>
            <a:endParaRPr lang="en-US" sz="2100" dirty="0"/>
          </a:p>
          <a:p>
            <a:pPr lvl="1"/>
            <a:r>
              <a:rPr lang="en-US" sz="2400" dirty="0"/>
              <a:t>Close the loop referral tracking</a:t>
            </a:r>
          </a:p>
          <a:p>
            <a:r>
              <a:rPr lang="en-US" sz="2800" dirty="0"/>
              <a:t>The Referral Response checklist elements</a:t>
            </a:r>
          </a:p>
          <a:p>
            <a:r>
              <a:rPr lang="en-US" sz="2800" dirty="0"/>
              <a:t>Referral Guidelines</a:t>
            </a:r>
          </a:p>
          <a:p>
            <a:pPr lvl="1"/>
            <a:r>
              <a:rPr lang="en-US" sz="2400" dirty="0"/>
              <a:t>List of urgent-intermediate-routine referral conditions</a:t>
            </a:r>
          </a:p>
          <a:p>
            <a:pPr lvl="1"/>
            <a:r>
              <a:rPr lang="en-US" sz="2400" dirty="0"/>
              <a:t>Pertinent data sets / referral guidelines for specific conditions </a:t>
            </a:r>
          </a:p>
          <a:p>
            <a:r>
              <a:rPr lang="en-US" sz="2800" dirty="0"/>
              <a:t>Agreement on how to handle secondary diagnoses </a:t>
            </a:r>
          </a:p>
          <a:p>
            <a:r>
              <a:rPr lang="en-US" sz="2800" dirty="0"/>
              <a:t>Specifications on making secondary referrals</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990600"/>
            <a:ext cx="1692275" cy="94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119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243" name="Title 3"/>
          <p:cNvSpPr>
            <a:spLocks noGrp="1"/>
          </p:cNvSpPr>
          <p:nvPr>
            <p:ph type="title"/>
          </p:nvPr>
        </p:nvSpPr>
        <p:spPr>
          <a:xfrm>
            <a:off x="228600" y="0"/>
            <a:ext cx="8686800" cy="1143000"/>
          </a:xfrm>
        </p:spPr>
        <p:txBody>
          <a:bodyPr>
            <a:normAutofit fontScale="90000"/>
          </a:bodyPr>
          <a:lstStyle/>
          <a:p>
            <a:pPr algn="ct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b="1" dirty="0">
                <a:solidFill>
                  <a:schemeClr val="tx1"/>
                </a:solidFill>
                <a:ea typeface="ＭＳ Ｐゴシック" charset="-128"/>
              </a:rPr>
            </a:br>
            <a:r>
              <a:rPr lang="en-US" b="1" dirty="0">
                <a:solidFill>
                  <a:schemeClr val="tx1"/>
                </a:solidFill>
                <a:ea typeface="ＭＳ Ｐゴシック" charset="-128"/>
              </a:rPr>
              <a:t>Template Care Coordination Agreement</a:t>
            </a:r>
            <a:endParaRPr lang="en-US" b="1" dirty="0">
              <a:solidFill>
                <a:schemeClr val="tx1"/>
              </a:solidFill>
              <a:latin typeface="Arial Black" pitchFamily="34" charset="0"/>
              <a:ea typeface="ＭＳ Ｐゴシック" charset="-128"/>
            </a:endParaRPr>
          </a:p>
        </p:txBody>
      </p:sp>
      <p:sp>
        <p:nvSpPr>
          <p:cNvPr id="5" name="Content Placeholder 4"/>
          <p:cNvSpPr>
            <a:spLocks noGrp="1"/>
          </p:cNvSpPr>
          <p:nvPr>
            <p:ph sz="quarter" idx="1"/>
          </p:nvPr>
        </p:nvSpPr>
        <p:spPr>
          <a:xfrm>
            <a:off x="0" y="1272827"/>
            <a:ext cx="4724400" cy="5467290"/>
          </a:xfrm>
        </p:spPr>
        <p:txBody>
          <a:bodyPr>
            <a:noAutofit/>
          </a:bodyPr>
          <a:lstStyle/>
          <a:p>
            <a:pPr>
              <a:defRPr/>
            </a:pPr>
            <a:r>
              <a:rPr lang="en-US" sz="1400" dirty="0"/>
              <a:t>Prepare patient</a:t>
            </a:r>
          </a:p>
          <a:p>
            <a:pPr lvl="1">
              <a:buClr>
                <a:schemeClr val="accent1"/>
              </a:buClr>
              <a:defRPr/>
            </a:pPr>
            <a:r>
              <a:rPr lang="en-US" sz="1400" dirty="0"/>
              <a:t>Use of referral guidelines where available</a:t>
            </a:r>
          </a:p>
          <a:p>
            <a:pPr lvl="1">
              <a:buClr>
                <a:schemeClr val="accent1"/>
              </a:buClr>
              <a:defRPr/>
            </a:pPr>
            <a:r>
              <a:rPr lang="en-US" sz="1400" dirty="0"/>
              <a:t>Patient/family aware of  and in agreement with reason for referral, type of referral, and selection of specialist</a:t>
            </a:r>
          </a:p>
          <a:p>
            <a:pPr lvl="1">
              <a:buClr>
                <a:schemeClr val="accent1"/>
              </a:buClr>
              <a:defRPr/>
            </a:pPr>
            <a:r>
              <a:rPr lang="en-US" sz="1400" dirty="0"/>
              <a:t>Expectations for events and outcomes of referral</a:t>
            </a:r>
          </a:p>
          <a:p>
            <a:pPr>
              <a:defRPr/>
            </a:pPr>
            <a:r>
              <a:rPr lang="en-US" sz="1400" dirty="0"/>
              <a:t>Provide appropriate and adequate information</a:t>
            </a:r>
            <a:r>
              <a:rPr lang="en-US" sz="1400" i="1" dirty="0"/>
              <a:t>*</a:t>
            </a:r>
          </a:p>
          <a:p>
            <a:pPr lvl="1">
              <a:buClr>
                <a:schemeClr val="accent1"/>
              </a:buClr>
              <a:defRPr/>
            </a:pPr>
            <a:r>
              <a:rPr lang="en-US" sz="1400" dirty="0"/>
              <a:t>Demographic and insurance information</a:t>
            </a:r>
          </a:p>
          <a:p>
            <a:pPr lvl="1">
              <a:buClr>
                <a:schemeClr val="accent1"/>
              </a:buClr>
              <a:defRPr/>
            </a:pPr>
            <a:r>
              <a:rPr lang="en-US" sz="1400" dirty="0"/>
              <a:t>Reason for referral, details</a:t>
            </a:r>
          </a:p>
          <a:p>
            <a:pPr lvl="1">
              <a:buClr>
                <a:schemeClr val="accent1"/>
              </a:buClr>
              <a:defRPr/>
            </a:pPr>
            <a:r>
              <a:rPr lang="en-US" sz="1400" dirty="0"/>
              <a:t>Core Medical Data on patient</a:t>
            </a:r>
          </a:p>
          <a:p>
            <a:pPr lvl="1">
              <a:buClr>
                <a:schemeClr val="accent1"/>
              </a:buClr>
              <a:defRPr/>
            </a:pPr>
            <a:r>
              <a:rPr lang="en-US" sz="1400" dirty="0"/>
              <a:t>Clinical data pertinent to reason for referral</a:t>
            </a:r>
          </a:p>
          <a:p>
            <a:pPr lvl="1">
              <a:buClr>
                <a:schemeClr val="accent1"/>
              </a:buClr>
              <a:buFont typeface="Wingdings" pitchFamily="2" charset="2"/>
              <a:buNone/>
              <a:defRPr/>
            </a:pPr>
            <a:r>
              <a:rPr lang="en-US" sz="1400" dirty="0"/>
              <a:t>--      Any special needs of patient.</a:t>
            </a:r>
          </a:p>
          <a:p>
            <a:pPr>
              <a:defRPr/>
            </a:pPr>
            <a:r>
              <a:rPr lang="en-US" sz="1400" dirty="0"/>
              <a:t>Indicate type of referral requested:</a:t>
            </a:r>
          </a:p>
          <a:p>
            <a:pPr lvl="1">
              <a:buClr>
                <a:schemeClr val="accent1"/>
              </a:buClr>
              <a:defRPr/>
            </a:pPr>
            <a:r>
              <a:rPr lang="en-US" sz="1400" dirty="0"/>
              <a:t>Pre-visit Preparation/Assistance</a:t>
            </a:r>
          </a:p>
          <a:p>
            <a:pPr lvl="1">
              <a:buClr>
                <a:schemeClr val="accent1"/>
              </a:buClr>
              <a:defRPr/>
            </a:pPr>
            <a:r>
              <a:rPr lang="en-US" sz="1400" dirty="0"/>
              <a:t>Consultation (Evaluate and Advise)</a:t>
            </a:r>
          </a:p>
          <a:p>
            <a:pPr lvl="1">
              <a:buClr>
                <a:schemeClr val="accent1"/>
              </a:buClr>
              <a:defRPr/>
            </a:pPr>
            <a:r>
              <a:rPr lang="en-US" sz="1400" dirty="0"/>
              <a:t>Procedure</a:t>
            </a:r>
          </a:p>
          <a:p>
            <a:pPr lvl="1">
              <a:buClr>
                <a:schemeClr val="accent1"/>
              </a:buClr>
              <a:defRPr/>
            </a:pPr>
            <a:r>
              <a:rPr lang="en-US" sz="1400" dirty="0"/>
              <a:t>Co-management with Shared Care</a:t>
            </a:r>
          </a:p>
          <a:p>
            <a:pPr lvl="1">
              <a:buClr>
                <a:schemeClr val="accent1"/>
              </a:buClr>
              <a:defRPr/>
            </a:pPr>
            <a:r>
              <a:rPr lang="en-US" sz="1400" dirty="0"/>
              <a:t>Co-management with Principal Care</a:t>
            </a:r>
          </a:p>
          <a:p>
            <a:pPr lvl="1">
              <a:buClr>
                <a:schemeClr val="accent1"/>
              </a:buClr>
              <a:defRPr/>
            </a:pPr>
            <a:r>
              <a:rPr lang="en-US" sz="1400" dirty="0"/>
              <a:t>Full responsibility for all patient care</a:t>
            </a:r>
          </a:p>
          <a:p>
            <a:pPr>
              <a:buFont typeface="Wingdings" pitchFamily="2" charset="2"/>
              <a:buNone/>
              <a:defRPr/>
            </a:pPr>
            <a:r>
              <a:rPr lang="en-US" sz="1400" dirty="0"/>
              <a:t> * See provided  model check list of suggested areas to address.</a:t>
            </a:r>
          </a:p>
          <a:p>
            <a:pPr>
              <a:buFont typeface="Wingdings" pitchFamily="2" charset="2"/>
              <a:buNone/>
              <a:defRPr/>
            </a:pPr>
            <a:endParaRPr lang="en-US" sz="1400" dirty="0"/>
          </a:p>
        </p:txBody>
      </p:sp>
      <p:sp>
        <p:nvSpPr>
          <p:cNvPr id="6" name="Content Placeholder 5"/>
          <p:cNvSpPr>
            <a:spLocks noGrp="1"/>
          </p:cNvSpPr>
          <p:nvPr>
            <p:ph sz="quarter" idx="2"/>
          </p:nvPr>
        </p:nvSpPr>
        <p:spPr>
          <a:xfrm>
            <a:off x="4572000" y="1249362"/>
            <a:ext cx="4495800" cy="5257800"/>
          </a:xfrm>
        </p:spPr>
        <p:txBody>
          <a:bodyPr>
            <a:noAutofit/>
          </a:bodyPr>
          <a:lstStyle/>
          <a:p>
            <a:pPr>
              <a:defRPr/>
            </a:pPr>
            <a:r>
              <a:rPr lang="en-US" sz="1400" dirty="0"/>
              <a:t>Review  Referral Requests and Triage According to Urgency</a:t>
            </a:r>
          </a:p>
          <a:p>
            <a:pPr lvl="1">
              <a:buClr>
                <a:schemeClr val="accent1"/>
              </a:buClr>
              <a:defRPr/>
            </a:pPr>
            <a:r>
              <a:rPr lang="en-US" sz="1400" dirty="0"/>
              <a:t>Reserve spaces in schedule to allow for urgent care</a:t>
            </a:r>
          </a:p>
          <a:p>
            <a:pPr lvl="1">
              <a:buClr>
                <a:schemeClr val="accent1"/>
              </a:buClr>
              <a:defRPr/>
            </a:pPr>
            <a:r>
              <a:rPr lang="en-US" sz="1400" dirty="0"/>
              <a:t>Notify referring provider of recognized referral guidelines and inappropriate referrals </a:t>
            </a:r>
          </a:p>
          <a:p>
            <a:pPr lvl="1">
              <a:buClr>
                <a:schemeClr val="accent1"/>
              </a:buClr>
              <a:defRPr/>
            </a:pPr>
            <a:r>
              <a:rPr lang="en-US" sz="1400" dirty="0"/>
              <a:t>Work with referring provider to expedite care in urgent cases</a:t>
            </a:r>
          </a:p>
          <a:p>
            <a:pPr lvl="1">
              <a:buClr>
                <a:schemeClr val="accent1"/>
              </a:buClr>
              <a:defRPr/>
            </a:pPr>
            <a:r>
              <a:rPr lang="en-US" sz="1400" dirty="0"/>
              <a:t>Verify insurance status </a:t>
            </a:r>
          </a:p>
          <a:p>
            <a:pPr lvl="1">
              <a:buClr>
                <a:schemeClr val="accent1"/>
              </a:buClr>
              <a:defRPr/>
            </a:pPr>
            <a:r>
              <a:rPr lang="en-US" sz="1400" dirty="0"/>
              <a:t>Anticipate special needs of patient/family</a:t>
            </a:r>
          </a:p>
          <a:p>
            <a:pPr lvl="1">
              <a:buClr>
                <a:schemeClr val="accent1"/>
              </a:buClr>
              <a:buFont typeface="Wingdings" pitchFamily="2" charset="2"/>
              <a:buNone/>
              <a:defRPr/>
            </a:pPr>
            <a:r>
              <a:rPr lang="en-US" sz="1400" dirty="0"/>
              <a:t>--      Agree to engage in pre-referral consult if requested. </a:t>
            </a:r>
          </a:p>
          <a:p>
            <a:pPr lvl="1">
              <a:buClr>
                <a:schemeClr val="accent1"/>
              </a:buClr>
              <a:buFont typeface="Wingdings" pitchFamily="2" charset="2"/>
              <a:buNone/>
              <a:defRPr/>
            </a:pPr>
            <a:r>
              <a:rPr lang="en-US" sz="1400" dirty="0"/>
              <a:t>_      Provide PCP with number for direct contact  for urgent/immediate matters.</a:t>
            </a:r>
          </a:p>
          <a:p>
            <a:pPr>
              <a:defRPr/>
            </a:pPr>
            <a:r>
              <a:rPr lang="en-US" sz="1400" dirty="0"/>
              <a:t>Provide appropriate and adequate information in  a timely manner*</a:t>
            </a:r>
            <a:endParaRPr lang="en-US" sz="1400" i="1" dirty="0"/>
          </a:p>
          <a:p>
            <a:pPr lvl="1">
              <a:buClr>
                <a:schemeClr val="accent1"/>
              </a:buClr>
              <a:defRPr/>
            </a:pPr>
            <a:r>
              <a:rPr lang="en-US" sz="1400" dirty="0"/>
              <a:t>To include  specific response to referral question; verify  type role; any changes to diagnosis; medication; equipment; testing; procedures; education; referrals; follow up recommendations or needed actions</a:t>
            </a:r>
          </a:p>
          <a:p>
            <a:pPr>
              <a:buFont typeface="Wingdings" pitchFamily="2" charset="2"/>
              <a:buNone/>
              <a:defRPr/>
            </a:pPr>
            <a:r>
              <a:rPr lang="en-US" sz="1400" dirty="0"/>
              <a:t>* See provided model check list of suggested areas to address.</a:t>
            </a:r>
          </a:p>
        </p:txBody>
      </p:sp>
      <p:sp>
        <p:nvSpPr>
          <p:cNvPr id="9"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latin typeface="Arial"/>
              </a:rPr>
              <a:t>12</a:t>
            </a:r>
          </a:p>
        </p:txBody>
      </p:sp>
      <p:sp>
        <p:nvSpPr>
          <p:cNvPr id="2" name="TextBox 1"/>
          <p:cNvSpPr txBox="1"/>
          <p:nvPr/>
        </p:nvSpPr>
        <p:spPr>
          <a:xfrm>
            <a:off x="838200" y="990600"/>
            <a:ext cx="2743200" cy="400110"/>
          </a:xfrm>
          <a:prstGeom prst="rect">
            <a:avLst/>
          </a:prstGeom>
          <a:noFill/>
        </p:spPr>
        <p:txBody>
          <a:bodyPr wrap="square" rtlCol="0">
            <a:spAutoFit/>
          </a:bodyPr>
          <a:lstStyle/>
          <a:p>
            <a:r>
              <a:rPr lang="en-US" sz="2000" dirty="0">
                <a:solidFill>
                  <a:srgbClr val="1F497D"/>
                </a:solidFill>
                <a:latin typeface="Arial Black" pitchFamily="34" charset="0"/>
                <a:ea typeface="ＭＳ Ｐゴシック" charset="-128"/>
              </a:rPr>
              <a:t>PCP / Requesting</a:t>
            </a:r>
            <a:endParaRPr lang="en-US" sz="2000" dirty="0">
              <a:solidFill>
                <a:srgbClr val="1F497D"/>
              </a:solidFill>
            </a:endParaRPr>
          </a:p>
        </p:txBody>
      </p:sp>
      <p:sp>
        <p:nvSpPr>
          <p:cNvPr id="8" name="TextBox 7"/>
          <p:cNvSpPr txBox="1"/>
          <p:nvPr/>
        </p:nvSpPr>
        <p:spPr>
          <a:xfrm>
            <a:off x="5410199" y="990600"/>
            <a:ext cx="3429001" cy="400110"/>
          </a:xfrm>
          <a:prstGeom prst="rect">
            <a:avLst/>
          </a:prstGeom>
          <a:noFill/>
        </p:spPr>
        <p:txBody>
          <a:bodyPr wrap="square" rtlCol="0">
            <a:spAutoFit/>
          </a:bodyPr>
          <a:lstStyle/>
          <a:p>
            <a:r>
              <a:rPr lang="en-US" sz="2000" dirty="0">
                <a:solidFill>
                  <a:srgbClr val="1F497D"/>
                </a:solidFill>
                <a:latin typeface="Arial Black" pitchFamily="34" charset="0"/>
                <a:ea typeface="ＭＳ Ｐゴシック" charset="-128"/>
              </a:rPr>
              <a:t>Neighbor / Responding</a:t>
            </a:r>
            <a:endParaRPr lang="en-US" sz="2000" dirty="0">
              <a:solidFill>
                <a:srgbClr val="1F497D"/>
              </a:solidFill>
            </a:endParaRPr>
          </a:p>
        </p:txBody>
      </p:sp>
    </p:spTree>
    <p:extLst>
      <p:ext uri="{BB962C8B-B14F-4D97-AF65-F5344CB8AC3E}">
        <p14:creationId xmlns:p14="http://schemas.microsoft.com/office/powerpoint/2010/main" val="37392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Example Guide for Care Coordination Agreement</a:t>
            </a:r>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30316" t="17569" r="33568" b="5920"/>
          <a:stretch/>
        </p:blipFill>
        <p:spPr>
          <a:xfrm>
            <a:off x="4081298" y="1084597"/>
            <a:ext cx="4717146" cy="5621003"/>
          </a:xfrm>
        </p:spPr>
      </p:pic>
      <p:sp>
        <p:nvSpPr>
          <p:cNvPr id="5" name="TextBox 4"/>
          <p:cNvSpPr txBox="1"/>
          <p:nvPr/>
        </p:nvSpPr>
        <p:spPr>
          <a:xfrm>
            <a:off x="193177" y="1600198"/>
            <a:ext cx="3794378" cy="2246769"/>
          </a:xfrm>
          <a:prstGeom prst="rect">
            <a:avLst/>
          </a:prstGeom>
          <a:noFill/>
        </p:spPr>
        <p:txBody>
          <a:bodyPr wrap="square" rtlCol="0">
            <a:spAutoFit/>
          </a:bodyPr>
          <a:lstStyle/>
          <a:p>
            <a:r>
              <a:rPr lang="en-US" sz="2000" dirty="0"/>
              <a:t>The </a:t>
            </a:r>
            <a:r>
              <a:rPr lang="en-US" sz="2000" b="1" i="1" dirty="0"/>
              <a:t>Mutual Agreement </a:t>
            </a:r>
            <a:r>
              <a:rPr lang="en-US" sz="2000" dirty="0"/>
              <a:t>section of the tables reflect the </a:t>
            </a:r>
            <a:r>
              <a:rPr lang="en-US" sz="2000" b="1" dirty="0"/>
              <a:t>core elements </a:t>
            </a:r>
            <a:r>
              <a:rPr lang="en-US" sz="2000" dirty="0"/>
              <a:t>of the PCMH </a:t>
            </a:r>
          </a:p>
          <a:p>
            <a:r>
              <a:rPr lang="en-US" sz="2000" dirty="0"/>
              <a:t>and Medical Neighborhood</a:t>
            </a:r>
          </a:p>
          <a:p>
            <a:r>
              <a:rPr lang="en-US" sz="2000" dirty="0"/>
              <a:t> and outline expectations from </a:t>
            </a:r>
          </a:p>
          <a:p>
            <a:r>
              <a:rPr lang="en-US" sz="2000" dirty="0"/>
              <a:t>both primary care and </a:t>
            </a:r>
          </a:p>
          <a:p>
            <a:r>
              <a:rPr lang="en-US" sz="2000" dirty="0"/>
              <a:t>specialty care providers.</a:t>
            </a:r>
            <a:r>
              <a:rPr lang="en-US" dirty="0"/>
              <a:t>	</a:t>
            </a:r>
          </a:p>
        </p:txBody>
      </p:sp>
      <p:cxnSp>
        <p:nvCxnSpPr>
          <p:cNvPr id="7" name="Elbow Connector 6"/>
          <p:cNvCxnSpPr/>
          <p:nvPr/>
        </p:nvCxnSpPr>
        <p:spPr>
          <a:xfrm flipV="1">
            <a:off x="3589476" y="1600198"/>
            <a:ext cx="685800" cy="381000"/>
          </a:xfrm>
          <a:prstGeom prst="bentConnector3">
            <a:avLst>
              <a:gd name="adj1" fmla="val 50000"/>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0328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53400" cy="990600"/>
          </a:xfrm>
        </p:spPr>
        <p:txBody>
          <a:bodyPr>
            <a:normAutofit/>
          </a:bodyPr>
          <a:lstStyle/>
          <a:p>
            <a:pPr algn="ctr"/>
            <a:r>
              <a:rPr lang="en-US" sz="2800" dirty="0"/>
              <a:t>Example Guide for Care Coordination Agreement</a:t>
            </a:r>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30028" t="20825" r="33872" b="9641"/>
          <a:stretch/>
        </p:blipFill>
        <p:spPr>
          <a:xfrm>
            <a:off x="3505200" y="1066800"/>
            <a:ext cx="5184071" cy="5616846"/>
          </a:xfr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291" y="4232631"/>
            <a:ext cx="9334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2" y="4419951"/>
            <a:ext cx="349408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Elbow Connector 4"/>
          <p:cNvCxnSpPr/>
          <p:nvPr/>
        </p:nvCxnSpPr>
        <p:spPr>
          <a:xfrm>
            <a:off x="2743200" y="2362200"/>
            <a:ext cx="914400" cy="914400"/>
          </a:xfrm>
          <a:prstGeom prst="bentConnector3">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64804" y="1542127"/>
            <a:ext cx="3035595" cy="2862322"/>
          </a:xfrm>
          <a:prstGeom prst="rect">
            <a:avLst/>
          </a:prstGeom>
          <a:noFill/>
        </p:spPr>
        <p:txBody>
          <a:bodyPr wrap="square" rtlCol="0">
            <a:spAutoFit/>
          </a:bodyPr>
          <a:lstStyle/>
          <a:p>
            <a:r>
              <a:rPr lang="en-US" sz="2000" dirty="0"/>
              <a:t>The</a:t>
            </a:r>
            <a:r>
              <a:rPr lang="en-US" sz="2000" b="1" dirty="0"/>
              <a:t> Expectations </a:t>
            </a:r>
            <a:r>
              <a:rPr lang="en-US" sz="2000" dirty="0"/>
              <a:t>section of the table provides </a:t>
            </a:r>
            <a:r>
              <a:rPr lang="en-US" sz="2000" b="1" i="1" dirty="0"/>
              <a:t>flexibility to choose </a:t>
            </a:r>
            <a:r>
              <a:rPr lang="en-US" sz="2000" dirty="0"/>
              <a:t>what services can be provided depending on the nature of your practice and the working arrangement with PCP or specialist</a:t>
            </a:r>
          </a:p>
        </p:txBody>
      </p:sp>
      <p:sp>
        <p:nvSpPr>
          <p:cNvPr id="7" name="TextBox 6"/>
          <p:cNvSpPr txBox="1"/>
          <p:nvPr/>
        </p:nvSpPr>
        <p:spPr>
          <a:xfrm>
            <a:off x="5298558" y="5715000"/>
            <a:ext cx="3472104" cy="707886"/>
          </a:xfrm>
          <a:prstGeom prst="rect">
            <a:avLst/>
          </a:prstGeom>
          <a:noFill/>
        </p:spPr>
        <p:txBody>
          <a:bodyPr wrap="none" rtlCol="0">
            <a:spAutoFit/>
          </a:bodyPr>
          <a:lstStyle/>
          <a:p>
            <a:r>
              <a:rPr lang="en-US" sz="2000" dirty="0">
                <a:solidFill>
                  <a:srgbClr val="FF0000"/>
                </a:solidFill>
              </a:rPr>
              <a:t>Provides an area to add, delete</a:t>
            </a:r>
          </a:p>
          <a:p>
            <a:r>
              <a:rPr lang="en-US" sz="2000" dirty="0">
                <a:solidFill>
                  <a:srgbClr val="FF0000"/>
                </a:solidFill>
              </a:rPr>
              <a:t>or modify expectations </a:t>
            </a:r>
          </a:p>
        </p:txBody>
      </p:sp>
    </p:spTree>
    <p:extLst>
      <p:ext uri="{BB962C8B-B14F-4D97-AF65-F5344CB8AC3E}">
        <p14:creationId xmlns:p14="http://schemas.microsoft.com/office/powerpoint/2010/main" val="1520207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 it</a:t>
            </a:r>
            <a:r>
              <a:rPr lang="en-US" sz="3600" dirty="0"/>
              <a:t> in action….</a:t>
            </a:r>
          </a:p>
        </p:txBody>
      </p:sp>
      <p:sp>
        <p:nvSpPr>
          <p:cNvPr id="3" name="Content Placeholder 2"/>
          <p:cNvSpPr>
            <a:spLocks noGrp="1"/>
          </p:cNvSpPr>
          <p:nvPr>
            <p:ph idx="1"/>
          </p:nvPr>
        </p:nvSpPr>
        <p:spPr>
          <a:xfrm>
            <a:off x="457200" y="1471303"/>
            <a:ext cx="8305800" cy="4800601"/>
          </a:xfrm>
        </p:spPr>
        <p:txBody>
          <a:bodyPr>
            <a:normAutofit fontScale="92500"/>
          </a:bodyPr>
          <a:lstStyle/>
          <a:p>
            <a:r>
              <a:rPr lang="en-US" dirty="0"/>
              <a:t>Identify another practice or practices that would be good to establish a care coordination agreement with</a:t>
            </a:r>
          </a:p>
          <a:p>
            <a:pPr marL="0" indent="0">
              <a:buNone/>
            </a:pPr>
            <a:endParaRPr lang="en-US" sz="800" dirty="0"/>
          </a:p>
          <a:p>
            <a:r>
              <a:rPr lang="en-US" dirty="0"/>
              <a:t>Have prepared </a:t>
            </a:r>
            <a:r>
              <a:rPr lang="en-US" i="1" dirty="0"/>
              <a:t>offers &amp; requests </a:t>
            </a:r>
            <a:r>
              <a:rPr lang="en-US" dirty="0"/>
              <a:t>of what you can provide and what you would like them to provide</a:t>
            </a:r>
          </a:p>
          <a:p>
            <a:pPr lvl="1"/>
            <a:r>
              <a:rPr lang="en-US" dirty="0"/>
              <a:t>Include what </a:t>
            </a:r>
            <a:r>
              <a:rPr lang="en-US"/>
              <a:t>might be made available through EHR</a:t>
            </a:r>
            <a:endParaRPr lang="en-US" dirty="0"/>
          </a:p>
          <a:p>
            <a:pPr marL="0" indent="0">
              <a:buNone/>
            </a:pPr>
            <a:endParaRPr lang="en-US" sz="800" dirty="0"/>
          </a:p>
          <a:p>
            <a:r>
              <a:rPr lang="en-US" dirty="0"/>
              <a:t>Set up meeting with the practice teams or representatives from both practices</a:t>
            </a:r>
          </a:p>
          <a:p>
            <a:pPr marL="0" indent="0">
              <a:buNone/>
            </a:pPr>
            <a:endParaRPr lang="en-US" sz="800" dirty="0"/>
          </a:p>
          <a:p>
            <a:r>
              <a:rPr lang="en-US" dirty="0"/>
              <a:t>Mutually discuss and determine what needs to go into the agreement</a:t>
            </a:r>
          </a:p>
          <a:p>
            <a:pPr marL="0" indent="0">
              <a:buNone/>
            </a:pPr>
            <a:endParaRPr lang="en-US" sz="800" dirty="0"/>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2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you listen…</a:t>
            </a:r>
          </a:p>
        </p:txBody>
      </p:sp>
      <p:sp>
        <p:nvSpPr>
          <p:cNvPr id="3" name="Content Placeholder 2"/>
          <p:cNvSpPr>
            <a:spLocks noGrp="1"/>
          </p:cNvSpPr>
          <p:nvPr>
            <p:ph sz="quarter" idx="1"/>
          </p:nvPr>
        </p:nvSpPr>
        <p:spPr>
          <a:xfrm>
            <a:off x="609600" y="1524000"/>
            <a:ext cx="8159002" cy="4724400"/>
          </a:xfrm>
        </p:spPr>
        <p:txBody>
          <a:bodyPr/>
          <a:lstStyle/>
          <a:p>
            <a:r>
              <a:rPr lang="en-US" dirty="0"/>
              <a:t>Think about developing a  care coordination agreement</a:t>
            </a:r>
          </a:p>
          <a:p>
            <a:pPr lvl="1"/>
            <a:r>
              <a:rPr lang="en-US" dirty="0"/>
              <a:t>With which practice(s) would it be beneficial to develop a CCA </a:t>
            </a:r>
          </a:p>
          <a:p>
            <a:pPr lvl="1"/>
            <a:r>
              <a:rPr lang="en-US" dirty="0"/>
              <a:t>What do you need &amp; want in a care coordination agreement to improve the referral process for </a:t>
            </a:r>
          </a:p>
          <a:p>
            <a:pPr lvl="2"/>
            <a:r>
              <a:rPr lang="en-US" dirty="0"/>
              <a:t>Patients</a:t>
            </a:r>
          </a:p>
          <a:p>
            <a:pPr lvl="2"/>
            <a:r>
              <a:rPr lang="en-US" dirty="0"/>
              <a:t>Clinicians and practices</a:t>
            </a:r>
          </a:p>
          <a:p>
            <a:pPr lvl="2"/>
            <a:r>
              <a:rPr lang="en-US" dirty="0"/>
              <a:t>Reducing waste and improving cost effectiveness</a:t>
            </a:r>
          </a:p>
          <a:p>
            <a:pPr lvl="1"/>
            <a:r>
              <a:rPr lang="en-US" dirty="0"/>
              <a:t>How could this improve access to care</a:t>
            </a:r>
          </a:p>
          <a:p>
            <a:pPr lvl="2"/>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5055"/>
            <a:ext cx="1143000" cy="132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754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you listen …</a:t>
            </a:r>
          </a:p>
        </p:txBody>
      </p:sp>
      <p:sp>
        <p:nvSpPr>
          <p:cNvPr id="3" name="Content Placeholder 2"/>
          <p:cNvSpPr>
            <a:spLocks noGrp="1"/>
          </p:cNvSpPr>
          <p:nvPr>
            <p:ph sz="quarter" idx="1"/>
          </p:nvPr>
        </p:nvSpPr>
        <p:spPr>
          <a:xfrm>
            <a:off x="609600" y="1524000"/>
            <a:ext cx="8077200" cy="4800600"/>
          </a:xfrm>
        </p:spPr>
        <p:txBody>
          <a:bodyPr/>
          <a:lstStyle/>
          <a:p>
            <a:r>
              <a:rPr lang="en-US" dirty="0"/>
              <a:t>Think about how having care coordination agreements and improving the referral process can improve </a:t>
            </a:r>
            <a:r>
              <a:rPr lang="en-US" i="1" dirty="0"/>
              <a:t>access</a:t>
            </a:r>
            <a:r>
              <a:rPr lang="en-US" dirty="0"/>
              <a:t> to specialty care</a:t>
            </a:r>
          </a:p>
          <a:p>
            <a:pPr lvl="1"/>
            <a:r>
              <a:rPr lang="en-US" dirty="0"/>
              <a:t>Consider ways this might help access to the practice or clinic you are working with</a:t>
            </a:r>
          </a:p>
          <a:p>
            <a:pPr marL="365125" lvl="1" indent="0">
              <a:buNone/>
            </a:pPr>
            <a:endParaRPr lang="en-US" sz="1400" dirty="0"/>
          </a:p>
          <a:p>
            <a:r>
              <a:rPr lang="en-US" dirty="0"/>
              <a:t>Think about which patients might be able to “graduate” from specialty care back to primary care</a:t>
            </a:r>
          </a:p>
          <a:p>
            <a:pPr lvl="1"/>
            <a:r>
              <a:rPr lang="en-US" dirty="0"/>
              <a:t>Help the practice identify and develop a process</a:t>
            </a:r>
          </a:p>
          <a:p>
            <a:endParaRPr lang="en-US" dirty="0"/>
          </a:p>
        </p:txBody>
      </p:sp>
    </p:spTree>
    <p:extLst>
      <p:ext uri="{BB962C8B-B14F-4D97-AF65-F5344CB8AC3E}">
        <p14:creationId xmlns:p14="http://schemas.microsoft.com/office/powerpoint/2010/main" val="2937120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Defining “Access” to Health Care</a:t>
            </a:r>
          </a:p>
        </p:txBody>
      </p:sp>
      <p:sp>
        <p:nvSpPr>
          <p:cNvPr id="3" name="Content Placeholder 2"/>
          <p:cNvSpPr>
            <a:spLocks noGrp="1"/>
          </p:cNvSpPr>
          <p:nvPr>
            <p:ph sz="quarter" idx="1"/>
          </p:nvPr>
        </p:nvSpPr>
        <p:spPr>
          <a:xfrm>
            <a:off x="533400" y="1828800"/>
            <a:ext cx="8153400" cy="4713767"/>
          </a:xfrm>
        </p:spPr>
        <p:txBody>
          <a:bodyPr/>
          <a:lstStyle/>
          <a:p>
            <a:pPr marL="0" indent="0">
              <a:buNone/>
            </a:pPr>
            <a:r>
              <a:rPr lang="en-US" sz="2400" dirty="0"/>
              <a:t>Defined by IOM in 1993: </a:t>
            </a:r>
          </a:p>
          <a:p>
            <a:pPr marL="0" indent="0">
              <a:buNone/>
            </a:pPr>
            <a:r>
              <a:rPr lang="en-US" sz="3200" b="1" dirty="0"/>
              <a:t>Access</a:t>
            </a:r>
            <a:r>
              <a:rPr lang="en-US" sz="3200" dirty="0"/>
              <a:t> to health </a:t>
            </a:r>
            <a:r>
              <a:rPr lang="en-US" sz="3200" b="1" dirty="0"/>
              <a:t>care</a:t>
            </a:r>
            <a:r>
              <a:rPr lang="en-US" sz="3200" dirty="0"/>
              <a:t> = having "the timely use of personal health services to achieve the best health outcomes" </a:t>
            </a:r>
            <a:r>
              <a:rPr lang="en-US" sz="2000" dirty="0"/>
              <a:t> </a:t>
            </a:r>
          </a:p>
          <a:p>
            <a:pPr marL="0" indent="0">
              <a:buNone/>
            </a:pPr>
            <a:endParaRPr lang="en-US" sz="2000" dirty="0"/>
          </a:p>
          <a:p>
            <a:pPr marL="0" indent="0">
              <a:buNone/>
            </a:pPr>
            <a:br>
              <a:rPr lang="en-US" sz="2000" dirty="0"/>
            </a:br>
            <a:endParaRPr lang="en-US" sz="2000" dirty="0"/>
          </a:p>
          <a:p>
            <a:pPr marL="0" indent="0">
              <a:buNone/>
            </a:pPr>
            <a:endParaRPr lang="en-US" sz="1100" dirty="0"/>
          </a:p>
          <a:p>
            <a:pPr marL="0" indent="0">
              <a:buNone/>
            </a:pP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076625"/>
            <a:ext cx="2672413" cy="177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868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7052C-D4ED-452A-9BD4-F69E94C06FEB}"/>
              </a:ext>
            </a:extLst>
          </p:cNvPr>
          <p:cNvSpPr>
            <a:spLocks noGrp="1"/>
          </p:cNvSpPr>
          <p:nvPr>
            <p:ph type="title"/>
          </p:nvPr>
        </p:nvSpPr>
        <p:spPr/>
        <p:txBody>
          <a:bodyPr>
            <a:normAutofit/>
          </a:bodyPr>
          <a:lstStyle/>
          <a:p>
            <a:pPr algn="ctr"/>
            <a:r>
              <a:rPr lang="en-US" sz="4000" b="1" dirty="0"/>
              <a:t>Timeliness</a:t>
            </a:r>
            <a:endParaRPr lang="en-US" sz="4000" dirty="0"/>
          </a:p>
        </p:txBody>
      </p:sp>
      <p:sp>
        <p:nvSpPr>
          <p:cNvPr id="3" name="Content Placeholder 2">
            <a:extLst>
              <a:ext uri="{FF2B5EF4-FFF2-40B4-BE49-F238E27FC236}">
                <a16:creationId xmlns:a16="http://schemas.microsoft.com/office/drawing/2014/main" id="{A1CE4B07-8CD5-46BD-99DE-69FD980ADCFB}"/>
              </a:ext>
            </a:extLst>
          </p:cNvPr>
          <p:cNvSpPr>
            <a:spLocks noGrp="1"/>
          </p:cNvSpPr>
          <p:nvPr>
            <p:ph sz="quarter" idx="1"/>
          </p:nvPr>
        </p:nvSpPr>
        <p:spPr>
          <a:xfrm>
            <a:off x="609600" y="1523999"/>
            <a:ext cx="8159002" cy="4724401"/>
          </a:xfrm>
        </p:spPr>
        <p:txBody>
          <a:bodyPr>
            <a:normAutofit fontScale="92500" lnSpcReduction="10000"/>
          </a:bodyPr>
          <a:lstStyle/>
          <a:p>
            <a:pPr marL="0" indent="0">
              <a:buNone/>
            </a:pPr>
            <a:r>
              <a:rPr lang="en-US" sz="2800" dirty="0"/>
              <a:t>The health care system's ability to provide health care quickly after a need is recognized. </a:t>
            </a:r>
          </a:p>
          <a:p>
            <a:pPr marL="0" indent="0">
              <a:buNone/>
            </a:pPr>
            <a:endParaRPr lang="en-US" sz="1000" dirty="0"/>
          </a:p>
          <a:p>
            <a:r>
              <a:rPr lang="en-US" sz="2800" dirty="0"/>
              <a:t>Measures of timeliness include:</a:t>
            </a:r>
          </a:p>
          <a:p>
            <a:pPr lvl="1"/>
            <a:r>
              <a:rPr lang="en-US" dirty="0"/>
              <a:t>Availability of appointments and care for illness or injury when it is needed</a:t>
            </a:r>
          </a:p>
          <a:p>
            <a:pPr lvl="1"/>
            <a:r>
              <a:rPr lang="en-US" dirty="0"/>
              <a:t>Time spent waiting in doctors' offices and emergency departments (Eds)</a:t>
            </a:r>
          </a:p>
          <a:p>
            <a:pPr marL="320040" lvl="1" indent="0">
              <a:buNone/>
            </a:pPr>
            <a:endParaRPr lang="en-US" sz="1000" dirty="0"/>
          </a:p>
          <a:p>
            <a:pPr marL="0" indent="0">
              <a:buNone/>
            </a:pPr>
            <a:r>
              <a:rPr lang="en-US" dirty="0"/>
              <a:t>The </a:t>
            </a:r>
            <a:r>
              <a:rPr lang="en-US" b="1" i="1" dirty="0"/>
              <a:t>delay</a:t>
            </a:r>
            <a:r>
              <a:rPr lang="en-US" dirty="0"/>
              <a:t> in time between identifying a need for a specific test or treatment and actually receiving those services can negatively impact health and costs of care. </a:t>
            </a:r>
          </a:p>
        </p:txBody>
      </p:sp>
    </p:spTree>
    <p:extLst>
      <p:ext uri="{BB962C8B-B14F-4D97-AF65-F5344CB8AC3E}">
        <p14:creationId xmlns:p14="http://schemas.microsoft.com/office/powerpoint/2010/main" val="3980870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Some issues with “Access” to Health Care</a:t>
            </a:r>
          </a:p>
        </p:txBody>
      </p:sp>
      <p:sp>
        <p:nvSpPr>
          <p:cNvPr id="3" name="Content Placeholder 2"/>
          <p:cNvSpPr>
            <a:spLocks noGrp="1"/>
          </p:cNvSpPr>
          <p:nvPr>
            <p:ph sz="quarter" idx="1"/>
          </p:nvPr>
        </p:nvSpPr>
        <p:spPr>
          <a:xfrm>
            <a:off x="533400" y="1600200"/>
            <a:ext cx="8153400" cy="4942367"/>
          </a:xfrm>
        </p:spPr>
        <p:txBody>
          <a:bodyPr/>
          <a:lstStyle/>
          <a:p>
            <a:pPr marL="0" indent="0">
              <a:buNone/>
            </a:pPr>
            <a:endParaRPr lang="en-US" sz="2000" dirty="0"/>
          </a:p>
          <a:p>
            <a:pPr marL="0" indent="0">
              <a:buNone/>
            </a:pPr>
            <a:r>
              <a:rPr lang="en-US" sz="2400" dirty="0"/>
              <a:t>IOM 2001 </a:t>
            </a:r>
            <a:r>
              <a:rPr lang="en-US" sz="2000" dirty="0"/>
              <a:t>Crossing the Quality Chasm</a:t>
            </a:r>
          </a:p>
          <a:p>
            <a:pPr marL="0" indent="0">
              <a:buNone/>
            </a:pPr>
            <a:r>
              <a:rPr lang="en-US" sz="3200" dirty="0"/>
              <a:t>“A highly fragmented delivery system…[with] long waiting times and delays…”</a:t>
            </a:r>
          </a:p>
          <a:p>
            <a:pPr marL="0" indent="0">
              <a:buNone/>
            </a:pPr>
            <a:br>
              <a:rPr lang="en-US" sz="2000" dirty="0"/>
            </a:br>
            <a:endParaRPr lang="en-US" sz="2000" dirty="0"/>
          </a:p>
          <a:p>
            <a:pPr marL="0" indent="0">
              <a:buNone/>
            </a:pPr>
            <a:endParaRPr lang="en-US" sz="1100" dirty="0"/>
          </a:p>
          <a:p>
            <a:pPr marL="0" indent="0">
              <a:buNone/>
            </a:pP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656"/>
          <a:stretch/>
        </p:blipFill>
        <p:spPr bwMode="auto">
          <a:xfrm>
            <a:off x="6172200" y="3657600"/>
            <a:ext cx="2362200" cy="2357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888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7100" y="482600"/>
            <a:ext cx="184666" cy="369332"/>
          </a:xfrm>
          <a:prstGeom prst="rect">
            <a:avLst/>
          </a:prstGeom>
          <a:noFill/>
        </p:spPr>
        <p:txBody>
          <a:bodyPr wrap="none" rtlCol="0">
            <a:spAutoFit/>
          </a:bodyPr>
          <a:lstStyle/>
          <a:p>
            <a:endParaRPr lang="en-US" dirty="0">
              <a:solidFill>
                <a:srgbClr val="000000"/>
              </a:solidFill>
            </a:endParaRPr>
          </a:p>
        </p:txBody>
      </p:sp>
      <p:sp>
        <p:nvSpPr>
          <p:cNvPr id="7" name="Title 1"/>
          <p:cNvSpPr txBox="1">
            <a:spLocks/>
          </p:cNvSpPr>
          <p:nvPr/>
        </p:nvSpPr>
        <p:spPr>
          <a:xfrm>
            <a:off x="457200" y="-152400"/>
            <a:ext cx="8000999" cy="1143000"/>
          </a:xfrm>
          <a:prstGeom prst="rect">
            <a:avLst/>
          </a:prstGeom>
        </p:spPr>
        <p:txBody>
          <a:bodyPr>
            <a:normAutofit fontScale="92500" lnSpcReduction="10000"/>
          </a:bodyPr>
          <a:lstStyle>
            <a:lvl1pPr algn="l" rtl="0" eaLnBrk="0" fontAlgn="base" hangingPunct="0">
              <a:lnSpc>
                <a:spcPct val="85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lnSpc>
                <a:spcPct val="85000"/>
              </a:lnSpc>
              <a:spcBef>
                <a:spcPct val="0"/>
              </a:spcBef>
              <a:spcAft>
                <a:spcPct val="0"/>
              </a:spcAft>
              <a:defRPr sz="3600" b="1">
                <a:solidFill>
                  <a:schemeClr val="tx2"/>
                </a:solidFill>
                <a:latin typeface="Arial" charset="0"/>
                <a:ea typeface="Arial" charset="0"/>
                <a:cs typeface="Arial" charset="0"/>
              </a:defRPr>
            </a:lvl6pPr>
            <a:lvl7pPr marL="914400" algn="l" rtl="0" fontAlgn="base">
              <a:lnSpc>
                <a:spcPct val="85000"/>
              </a:lnSpc>
              <a:spcBef>
                <a:spcPct val="0"/>
              </a:spcBef>
              <a:spcAft>
                <a:spcPct val="0"/>
              </a:spcAft>
              <a:defRPr sz="3600" b="1">
                <a:solidFill>
                  <a:schemeClr val="tx2"/>
                </a:solidFill>
                <a:latin typeface="Arial" charset="0"/>
                <a:ea typeface="Arial" charset="0"/>
                <a:cs typeface="Arial" charset="0"/>
              </a:defRPr>
            </a:lvl7pPr>
            <a:lvl8pPr marL="1371600" algn="l" rtl="0" fontAlgn="base">
              <a:lnSpc>
                <a:spcPct val="85000"/>
              </a:lnSpc>
              <a:spcBef>
                <a:spcPct val="0"/>
              </a:spcBef>
              <a:spcAft>
                <a:spcPct val="0"/>
              </a:spcAft>
              <a:defRPr sz="3600" b="1">
                <a:solidFill>
                  <a:schemeClr val="tx2"/>
                </a:solidFill>
                <a:latin typeface="Arial" charset="0"/>
                <a:ea typeface="Arial" charset="0"/>
                <a:cs typeface="Arial" charset="0"/>
              </a:defRPr>
            </a:lvl8pPr>
            <a:lvl9pPr marL="1828800" algn="l" rtl="0" fontAlgn="base">
              <a:lnSpc>
                <a:spcPct val="85000"/>
              </a:lnSpc>
              <a:spcBef>
                <a:spcPct val="0"/>
              </a:spcBef>
              <a:spcAft>
                <a:spcPct val="0"/>
              </a:spcAft>
              <a:defRPr sz="3600" b="1">
                <a:solidFill>
                  <a:schemeClr val="tx2"/>
                </a:solidFill>
                <a:latin typeface="Arial" charset="0"/>
                <a:ea typeface="Arial" charset="0"/>
                <a:cs typeface="Arial" charset="0"/>
              </a:defRPr>
            </a:lvl9pPr>
          </a:lstStyle>
          <a:p>
            <a:pPr algn="ctr"/>
            <a:br>
              <a:rPr lang="en-US" sz="3200" dirty="0">
                <a:solidFill>
                  <a:srgbClr val="000000"/>
                </a:solidFill>
              </a:rPr>
            </a:br>
            <a:r>
              <a:rPr lang="en-US" sz="3200" dirty="0">
                <a:solidFill>
                  <a:srgbClr val="000000"/>
                </a:solidFill>
              </a:rPr>
              <a:t> Wait Times for Specialty Appointments at SFGH: before &amp; after Improving the Referral Process </a:t>
            </a:r>
          </a:p>
        </p:txBody>
      </p:sp>
      <p:pic>
        <p:nvPicPr>
          <p:cNvPr id="14" name="Picture 13"/>
          <p:cNvPicPr>
            <a:picLocks noChangeAspect="1"/>
          </p:cNvPicPr>
          <p:nvPr/>
        </p:nvPicPr>
        <p:blipFill rotWithShape="1">
          <a:blip r:embed="rId2"/>
          <a:srcRect r="8031"/>
          <a:stretch/>
        </p:blipFill>
        <p:spPr>
          <a:xfrm>
            <a:off x="1019432" y="1059922"/>
            <a:ext cx="7316583" cy="5493277"/>
          </a:xfrm>
          <a:prstGeom prst="rect">
            <a:avLst/>
          </a:prstGeom>
        </p:spPr>
      </p:pic>
      <p:sp>
        <p:nvSpPr>
          <p:cNvPr id="3" name="TextBox 2"/>
          <p:cNvSpPr txBox="1"/>
          <p:nvPr/>
        </p:nvSpPr>
        <p:spPr>
          <a:xfrm>
            <a:off x="1111766" y="6026636"/>
            <a:ext cx="1941557" cy="553998"/>
          </a:xfrm>
          <a:prstGeom prst="rect">
            <a:avLst/>
          </a:prstGeom>
          <a:noFill/>
        </p:spPr>
        <p:txBody>
          <a:bodyPr wrap="none" rtlCol="0">
            <a:spAutoFit/>
          </a:bodyPr>
          <a:lstStyle/>
          <a:p>
            <a:r>
              <a:rPr lang="en-US" sz="1200" dirty="0"/>
              <a:t>Courtesy</a:t>
            </a:r>
          </a:p>
          <a:p>
            <a:r>
              <a:rPr lang="en-US" dirty="0"/>
              <a:t>E. Murphy SFGH</a:t>
            </a:r>
          </a:p>
        </p:txBody>
      </p:sp>
    </p:spTree>
    <p:extLst>
      <p:ext uri="{BB962C8B-B14F-4D97-AF65-F5344CB8AC3E}">
        <p14:creationId xmlns:p14="http://schemas.microsoft.com/office/powerpoint/2010/main" val="2755187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ED344-9501-4B94-B179-C3CD2C9F9AD7}"/>
              </a:ext>
            </a:extLst>
          </p:cNvPr>
          <p:cNvSpPr>
            <a:spLocks noGrp="1"/>
          </p:cNvSpPr>
          <p:nvPr>
            <p:ph type="title"/>
          </p:nvPr>
        </p:nvSpPr>
        <p:spPr>
          <a:xfrm>
            <a:off x="609600" y="76200"/>
            <a:ext cx="8153400" cy="1143000"/>
          </a:xfrm>
        </p:spPr>
        <p:txBody>
          <a:bodyPr>
            <a:normAutofit/>
          </a:bodyPr>
          <a:lstStyle/>
          <a:p>
            <a:pPr algn="ctr"/>
            <a:r>
              <a:rPr lang="en-US" dirty="0"/>
              <a:t>Small, Rural Specialty Care Practice</a:t>
            </a:r>
          </a:p>
        </p:txBody>
      </p:sp>
      <p:sp>
        <p:nvSpPr>
          <p:cNvPr id="3" name="Content Placeholder 2">
            <a:extLst>
              <a:ext uri="{FF2B5EF4-FFF2-40B4-BE49-F238E27FC236}">
                <a16:creationId xmlns:a16="http://schemas.microsoft.com/office/drawing/2014/main" id="{1762B8C4-9C92-42A8-8304-5056B6A22DD8}"/>
              </a:ext>
            </a:extLst>
          </p:cNvPr>
          <p:cNvSpPr>
            <a:spLocks noGrp="1"/>
          </p:cNvSpPr>
          <p:nvPr>
            <p:ph sz="quarter" idx="1"/>
          </p:nvPr>
        </p:nvSpPr>
        <p:spPr>
          <a:xfrm>
            <a:off x="228600" y="1589567"/>
            <a:ext cx="8536555" cy="2601433"/>
          </a:xfrm>
        </p:spPr>
        <p:txBody>
          <a:bodyPr>
            <a:normAutofit fontScale="77500" lnSpcReduction="20000"/>
          </a:bodyPr>
          <a:lstStyle/>
          <a:p>
            <a:r>
              <a:rPr lang="en-US" dirty="0"/>
              <a:t>Three infrastructure elements </a:t>
            </a:r>
          </a:p>
          <a:p>
            <a:pPr lvl="1"/>
            <a:r>
              <a:rPr lang="en-US" b="1" dirty="0"/>
              <a:t>Referral tracking </a:t>
            </a:r>
            <a:r>
              <a:rPr lang="en-US" dirty="0"/>
              <a:t>and triage throughout the process</a:t>
            </a:r>
          </a:p>
          <a:p>
            <a:pPr lvl="1"/>
            <a:r>
              <a:rPr lang="en-US" b="1" dirty="0"/>
              <a:t>Pre-consultation review of all referral requests </a:t>
            </a:r>
            <a:r>
              <a:rPr lang="en-US" dirty="0"/>
              <a:t>and communication with referring practices prior to referral</a:t>
            </a:r>
          </a:p>
          <a:p>
            <a:pPr lvl="1"/>
            <a:r>
              <a:rPr lang="en-US" b="1" dirty="0"/>
              <a:t>Care coordination agreements </a:t>
            </a:r>
            <a:r>
              <a:rPr lang="en-US" dirty="0"/>
              <a:t>(CCA) with referring practices </a:t>
            </a:r>
            <a:r>
              <a:rPr lang="en-US" i="1" dirty="0"/>
              <a:t>(shared expectations)</a:t>
            </a:r>
          </a:p>
          <a:p>
            <a:pPr lvl="2"/>
            <a:r>
              <a:rPr lang="en-US" dirty="0"/>
              <a:t>Local “system-wide” CCA through county IPA</a:t>
            </a:r>
          </a:p>
          <a:p>
            <a:pPr lvl="2"/>
            <a:r>
              <a:rPr lang="en-US" dirty="0"/>
              <a:t>Other CCAs were done “unilaterally” with remote practices as an informal agreement initiated by WSE</a:t>
            </a:r>
          </a:p>
          <a:p>
            <a:endParaRPr lang="en-US" dirty="0"/>
          </a:p>
        </p:txBody>
      </p:sp>
      <p:pic>
        <p:nvPicPr>
          <p:cNvPr id="4" name="Picture 3">
            <a:extLst>
              <a:ext uri="{FF2B5EF4-FFF2-40B4-BE49-F238E27FC236}">
                <a16:creationId xmlns:a16="http://schemas.microsoft.com/office/drawing/2014/main" id="{C0BBD606-43FE-492C-B850-8015CFA6C140}"/>
              </a:ext>
            </a:extLst>
          </p:cNvPr>
          <p:cNvPicPr>
            <a:picLocks noChangeAspect="1"/>
          </p:cNvPicPr>
          <p:nvPr/>
        </p:nvPicPr>
        <p:blipFill>
          <a:blip r:embed="rId2"/>
          <a:stretch>
            <a:fillRect/>
          </a:stretch>
        </p:blipFill>
        <p:spPr>
          <a:xfrm>
            <a:off x="381000" y="4206240"/>
            <a:ext cx="2819400" cy="2264542"/>
          </a:xfrm>
          <a:prstGeom prst="rect">
            <a:avLst/>
          </a:prstGeom>
        </p:spPr>
      </p:pic>
      <p:pic>
        <p:nvPicPr>
          <p:cNvPr id="5" name="Picture 4">
            <a:extLst>
              <a:ext uri="{FF2B5EF4-FFF2-40B4-BE49-F238E27FC236}">
                <a16:creationId xmlns:a16="http://schemas.microsoft.com/office/drawing/2014/main" id="{FB0F42D8-7B13-42C1-9BF9-B7176A09F7BA}"/>
              </a:ext>
            </a:extLst>
          </p:cNvPr>
          <p:cNvPicPr>
            <a:picLocks noChangeAspect="1"/>
          </p:cNvPicPr>
          <p:nvPr/>
        </p:nvPicPr>
        <p:blipFill>
          <a:blip r:embed="rId3"/>
          <a:stretch>
            <a:fillRect/>
          </a:stretch>
        </p:blipFill>
        <p:spPr>
          <a:xfrm>
            <a:off x="4572000" y="4185920"/>
            <a:ext cx="3737172" cy="2213040"/>
          </a:xfrm>
          <a:prstGeom prst="rect">
            <a:avLst/>
          </a:prstGeom>
        </p:spPr>
      </p:pic>
    </p:spTree>
    <p:extLst>
      <p:ext uri="{BB962C8B-B14F-4D97-AF65-F5344CB8AC3E}">
        <p14:creationId xmlns:p14="http://schemas.microsoft.com/office/powerpoint/2010/main" val="836892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Improved Referral Process- Improved Access </a:t>
            </a:r>
          </a:p>
        </p:txBody>
      </p:sp>
      <p:sp>
        <p:nvSpPr>
          <p:cNvPr id="3" name="Content Placeholder 2"/>
          <p:cNvSpPr>
            <a:spLocks noGrp="1"/>
          </p:cNvSpPr>
          <p:nvPr>
            <p:ph sz="quarter" idx="1"/>
          </p:nvPr>
        </p:nvSpPr>
        <p:spPr>
          <a:xfrm>
            <a:off x="533400" y="1524000"/>
            <a:ext cx="8311402" cy="4572000"/>
          </a:xfrm>
        </p:spPr>
        <p:txBody>
          <a:bodyPr/>
          <a:lstStyle/>
          <a:p>
            <a:r>
              <a:rPr lang="en-US" sz="2800" dirty="0"/>
              <a:t>Fewer inappropriate referrals </a:t>
            </a:r>
            <a:r>
              <a:rPr lang="en-US" sz="2400" dirty="0"/>
              <a:t>(8% of referrals </a:t>
            </a:r>
            <a:r>
              <a:rPr lang="en-US" sz="2800" dirty="0"/>
              <a:t>-</a:t>
            </a:r>
            <a:r>
              <a:rPr lang="en-US" sz="2400" dirty="0"/>
              <a:t>average 43/specialist/year)</a:t>
            </a:r>
          </a:p>
          <a:p>
            <a:pPr lvl="1"/>
            <a:r>
              <a:rPr lang="en-US" sz="2400" dirty="0"/>
              <a:t>Pre-consultation request &amp; review processes</a:t>
            </a:r>
          </a:p>
          <a:p>
            <a:r>
              <a:rPr lang="en-US" sz="2800" dirty="0"/>
              <a:t>Fewer No Shows </a:t>
            </a:r>
          </a:p>
          <a:p>
            <a:pPr lvl="1"/>
            <a:r>
              <a:rPr lang="en-US" sz="2400" dirty="0"/>
              <a:t>Prepared patient- participant in care</a:t>
            </a:r>
          </a:p>
          <a:p>
            <a:r>
              <a:rPr lang="en-US" sz="2800" dirty="0"/>
              <a:t>Fewer </a:t>
            </a:r>
            <a:r>
              <a:rPr lang="en-US" sz="2800" i="1" dirty="0"/>
              <a:t>extra (additional)</a:t>
            </a:r>
            <a:r>
              <a:rPr lang="en-US" sz="2800" dirty="0"/>
              <a:t> follow up appointments needed </a:t>
            </a:r>
            <a:r>
              <a:rPr lang="en-US" sz="2400" dirty="0"/>
              <a:t>(60-70% of referrals to specialist lack information)</a:t>
            </a:r>
          </a:p>
          <a:p>
            <a:pPr lvl="1"/>
            <a:r>
              <a:rPr lang="en-US" sz="2400" dirty="0"/>
              <a:t>High Value Referral Request with clinical question &amp; data</a:t>
            </a:r>
          </a:p>
          <a:p>
            <a:pPr lvl="1"/>
            <a:r>
              <a:rPr lang="en-US" sz="2400" dirty="0"/>
              <a:t>Referral guidelines (pertinent data sets)</a:t>
            </a:r>
          </a:p>
          <a:p>
            <a:pPr lvl="1"/>
            <a:r>
              <a:rPr lang="en-US" sz="2400" dirty="0"/>
              <a:t>Pre-consultation request &amp; review processes</a:t>
            </a:r>
          </a:p>
          <a:p>
            <a:pPr lvl="1"/>
            <a:endParaRPr lang="en-US" sz="2500" dirty="0"/>
          </a:p>
          <a:p>
            <a:endParaRPr lang="en-US" sz="2400" dirty="0"/>
          </a:p>
        </p:txBody>
      </p:sp>
    </p:spTree>
    <p:extLst>
      <p:ext uri="{BB962C8B-B14F-4D97-AF65-F5344CB8AC3E}">
        <p14:creationId xmlns:p14="http://schemas.microsoft.com/office/powerpoint/2010/main" val="3069947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 minute …</a:t>
            </a:r>
          </a:p>
        </p:txBody>
      </p:sp>
      <p:sp>
        <p:nvSpPr>
          <p:cNvPr id="3" name="Content Placeholder 2"/>
          <p:cNvSpPr>
            <a:spLocks noGrp="1"/>
          </p:cNvSpPr>
          <p:nvPr>
            <p:ph sz="quarter" idx="1"/>
          </p:nvPr>
        </p:nvSpPr>
        <p:spPr>
          <a:xfrm>
            <a:off x="457200" y="1676400"/>
            <a:ext cx="8229600" cy="4114800"/>
          </a:xfrm>
        </p:spPr>
        <p:txBody>
          <a:bodyPr/>
          <a:lstStyle/>
          <a:p>
            <a:r>
              <a:rPr lang="en-US" dirty="0"/>
              <a:t>Just by improving the referral process(including </a:t>
            </a:r>
            <a:r>
              <a:rPr lang="en-US" b="1" i="1" dirty="0"/>
              <a:t>pre-consultation</a:t>
            </a:r>
            <a:r>
              <a:rPr lang="en-US" dirty="0"/>
              <a:t> request &amp; review) for high value referrals- improve access</a:t>
            </a:r>
          </a:p>
          <a:p>
            <a:endParaRPr lang="en-US" dirty="0"/>
          </a:p>
          <a:p>
            <a:r>
              <a:rPr lang="en-US" dirty="0"/>
              <a:t>What other opportunities are there to open up access for patients needing specialty expertise and care?</a:t>
            </a:r>
          </a:p>
          <a:p>
            <a:endParaRPr lang="en-US" dirty="0"/>
          </a:p>
          <a:p>
            <a:endParaRPr lang="en-US" dirty="0"/>
          </a:p>
        </p:txBody>
      </p:sp>
    </p:spTree>
    <p:extLst>
      <p:ext uri="{BB962C8B-B14F-4D97-AF65-F5344CB8AC3E}">
        <p14:creationId xmlns:p14="http://schemas.microsoft.com/office/powerpoint/2010/main" val="1628733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title"/>
          </p:nvPr>
        </p:nvSpPr>
        <p:spPr/>
        <p:txBody>
          <a:bodyPr/>
          <a:lstStyle/>
          <a:p>
            <a:pPr eaLnBrk="1" hangingPunct="1"/>
            <a:r>
              <a:rPr lang="en-US" altLang="en-US" sz="2400">
                <a:ea typeface="ＭＳ Ｐゴシック" pitchFamily="-112" charset="-128"/>
              </a:rPr>
              <a:t>Among Referred Patients, Type of Work Done by Specialists in the US (Data are from the 2002-2004 NAMCS)</a:t>
            </a:r>
          </a:p>
        </p:txBody>
      </p:sp>
      <p:graphicFrame>
        <p:nvGraphicFramePr>
          <p:cNvPr id="23554" name="Object 2"/>
          <p:cNvGraphicFramePr>
            <a:graphicFrameLocks noGrp="1" noChangeAspect="1"/>
          </p:cNvGraphicFramePr>
          <p:nvPr>
            <p:ph type="chart" idx="1"/>
          </p:nvPr>
        </p:nvGraphicFramePr>
        <p:xfrm>
          <a:off x="301625" y="1216025"/>
          <a:ext cx="8613775" cy="5208588"/>
        </p:xfrm>
        <a:graphic>
          <a:graphicData uri="http://schemas.openxmlformats.org/presentationml/2006/ole">
            <mc:AlternateContent xmlns:mc="http://schemas.openxmlformats.org/markup-compatibility/2006">
              <mc:Choice xmlns:v="urn:schemas-microsoft-com:vml" Requires="v">
                <p:oleObj spid="_x0000_s1026" name="Chart" r:id="rId3" imgW="8239125" imgH="4981575" progId="MSGraph.Chart.8">
                  <p:embed followColorScheme="full"/>
                </p:oleObj>
              </mc:Choice>
              <mc:Fallback>
                <p:oleObj name="Chart" r:id="rId3" imgW="8239125" imgH="4981575" progId="MSGraph.Chart.8">
                  <p:embed followColorScheme="full"/>
                  <p:pic>
                    <p:nvPicPr>
                      <p:cNvPr id="2355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216025"/>
                        <a:ext cx="8613775" cy="5208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Oval 1"/>
          <p:cNvSpPr/>
          <p:nvPr/>
        </p:nvSpPr>
        <p:spPr>
          <a:xfrm>
            <a:off x="6324600" y="1752600"/>
            <a:ext cx="2514600" cy="28956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Access through “Graduation”</a:t>
            </a:r>
          </a:p>
        </p:txBody>
      </p:sp>
      <p:sp>
        <p:nvSpPr>
          <p:cNvPr id="3" name="Content Placeholder 2"/>
          <p:cNvSpPr>
            <a:spLocks noGrp="1"/>
          </p:cNvSpPr>
          <p:nvPr>
            <p:ph sz="quarter" idx="1"/>
          </p:nvPr>
        </p:nvSpPr>
        <p:spPr>
          <a:xfrm>
            <a:off x="533400" y="1447800"/>
            <a:ext cx="8235202" cy="4800600"/>
          </a:xfrm>
        </p:spPr>
        <p:txBody>
          <a:bodyPr/>
          <a:lstStyle/>
          <a:p>
            <a:r>
              <a:rPr lang="en-US" sz="2800" dirty="0"/>
              <a:t>Patients with minor or resolved issues</a:t>
            </a:r>
          </a:p>
          <a:p>
            <a:pPr lvl="1"/>
            <a:r>
              <a:rPr lang="en-US" sz="2400" dirty="0"/>
              <a:t>Especially if based on new approach, those issues could have been handled by pre- or e-consultation</a:t>
            </a:r>
          </a:p>
          <a:p>
            <a:r>
              <a:rPr lang="en-US" sz="2800" dirty="0"/>
              <a:t>Patients who were referred with an unstable condition that are now stable and are appropriate for management by their primary care team</a:t>
            </a:r>
          </a:p>
          <a:p>
            <a:r>
              <a:rPr lang="en-US" sz="2800" dirty="0"/>
              <a:t>Patients for whom additional specialty testing and treatment are no longer indicated </a:t>
            </a:r>
            <a:r>
              <a:rPr lang="en-US" sz="2400" dirty="0"/>
              <a:t>(e.g. appropriate for move to palliative care or hospice)</a:t>
            </a:r>
          </a:p>
          <a:p>
            <a:pPr marL="0" indent="0">
              <a:buNone/>
            </a:pPr>
            <a:endParaRPr lang="en-US" sz="1000" dirty="0"/>
          </a:p>
          <a:p>
            <a:pPr marL="0" indent="0">
              <a:buNone/>
            </a:pPr>
            <a:r>
              <a:rPr lang="en-US" sz="2000" b="1" dirty="0"/>
              <a:t>Roles are</a:t>
            </a:r>
            <a:r>
              <a:rPr lang="en-US" sz="2000" b="1" i="1" dirty="0"/>
              <a:t> fluid </a:t>
            </a:r>
            <a:r>
              <a:rPr lang="en-US" sz="2000" b="1" dirty="0"/>
              <a:t>based on changes in the patient or the condition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2345" y="5328154"/>
            <a:ext cx="1529255" cy="73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6766" y="685800"/>
            <a:ext cx="92075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613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Putting it all together-Connecting Care</a:t>
            </a:r>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12084" y="1752600"/>
            <a:ext cx="2912354" cy="131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424" y="2487197"/>
            <a:ext cx="1739307" cy="133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512" y="3312102"/>
            <a:ext cx="1668654" cy="158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3318791"/>
            <a:ext cx="2932213" cy="1015663"/>
          </a:xfrm>
          <a:prstGeom prst="rect">
            <a:avLst/>
          </a:prstGeom>
          <a:noFill/>
        </p:spPr>
        <p:txBody>
          <a:bodyPr wrap="none" rtlCol="0">
            <a:spAutoFit/>
          </a:bodyPr>
          <a:lstStyle/>
          <a:p>
            <a:r>
              <a:rPr lang="en-US" sz="2000" dirty="0"/>
              <a:t>Building the bridge</a:t>
            </a:r>
          </a:p>
          <a:p>
            <a:r>
              <a:rPr lang="en-US" sz="2000" dirty="0"/>
              <a:t>abutments –getting your</a:t>
            </a:r>
          </a:p>
          <a:p>
            <a:r>
              <a:rPr lang="en-US" sz="2000" dirty="0"/>
              <a:t>own house in order</a:t>
            </a:r>
          </a:p>
        </p:txBody>
      </p:sp>
      <p:sp>
        <p:nvSpPr>
          <p:cNvPr id="4" name="TextBox 3"/>
          <p:cNvSpPr txBox="1"/>
          <p:nvPr/>
        </p:nvSpPr>
        <p:spPr>
          <a:xfrm>
            <a:off x="3041994" y="4114800"/>
            <a:ext cx="2836033" cy="1323439"/>
          </a:xfrm>
          <a:prstGeom prst="rect">
            <a:avLst/>
          </a:prstGeom>
          <a:noFill/>
        </p:spPr>
        <p:txBody>
          <a:bodyPr wrap="none" rtlCol="0">
            <a:spAutoFit/>
          </a:bodyPr>
          <a:lstStyle/>
          <a:p>
            <a:pPr algn="ctr"/>
            <a:r>
              <a:rPr lang="en-US" sz="2000" dirty="0"/>
              <a:t>Securing the </a:t>
            </a:r>
          </a:p>
          <a:p>
            <a:pPr algn="ctr"/>
            <a:r>
              <a:rPr lang="en-US" sz="2000" dirty="0"/>
              <a:t>connecting pieces:</a:t>
            </a:r>
          </a:p>
          <a:p>
            <a:pPr marL="285750" indent="-285750">
              <a:buFont typeface="Arial" panose="020B0604020202020204" pitchFamily="34" charset="0"/>
              <a:buChar char="•"/>
            </a:pPr>
            <a:r>
              <a:rPr lang="en-US" sz="2000" dirty="0"/>
              <a:t>the referral request</a:t>
            </a:r>
          </a:p>
          <a:p>
            <a:pPr marL="285750" indent="-285750">
              <a:buFont typeface="Arial" panose="020B0604020202020204" pitchFamily="34" charset="0"/>
              <a:buChar char="•"/>
            </a:pPr>
            <a:r>
              <a:rPr lang="en-US" sz="2000" dirty="0"/>
              <a:t>the referral response</a:t>
            </a:r>
          </a:p>
        </p:txBody>
      </p:sp>
      <p:sp>
        <p:nvSpPr>
          <p:cNvPr id="6" name="TextBox 5"/>
          <p:cNvSpPr txBox="1"/>
          <p:nvPr/>
        </p:nvSpPr>
        <p:spPr>
          <a:xfrm>
            <a:off x="6248400" y="4913575"/>
            <a:ext cx="2895600" cy="1323439"/>
          </a:xfrm>
          <a:prstGeom prst="rect">
            <a:avLst/>
          </a:prstGeom>
          <a:noFill/>
        </p:spPr>
        <p:txBody>
          <a:bodyPr wrap="square" rtlCol="0">
            <a:spAutoFit/>
          </a:bodyPr>
          <a:lstStyle/>
          <a:p>
            <a:pPr algn="ctr"/>
            <a:r>
              <a:rPr lang="en-US" sz="2000" dirty="0"/>
              <a:t>Establishing the bridge: a Care Coordination Agreement for the</a:t>
            </a:r>
          </a:p>
          <a:p>
            <a:pPr algn="ctr"/>
            <a:r>
              <a:rPr lang="en-US" sz="2000" dirty="0"/>
              <a:t>Referral process</a:t>
            </a:r>
          </a:p>
        </p:txBody>
      </p:sp>
    </p:spTree>
    <p:extLst>
      <p:ext uri="{BB962C8B-B14F-4D97-AF65-F5344CB8AC3E}">
        <p14:creationId xmlns:p14="http://schemas.microsoft.com/office/powerpoint/2010/main" val="3787312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5B50-227F-4CFA-B9FE-9D77A15244B3}"/>
              </a:ext>
            </a:extLst>
          </p:cNvPr>
          <p:cNvSpPr>
            <a:spLocks noGrp="1"/>
          </p:cNvSpPr>
          <p:nvPr>
            <p:ph type="title"/>
          </p:nvPr>
        </p:nvSpPr>
        <p:spPr>
          <a:xfrm>
            <a:off x="447040" y="0"/>
            <a:ext cx="8422640" cy="1219200"/>
          </a:xfrm>
        </p:spPr>
        <p:txBody>
          <a:bodyPr>
            <a:normAutofit fontScale="90000"/>
          </a:bodyPr>
          <a:lstStyle/>
          <a:p>
            <a:pPr algn="ctr"/>
            <a:r>
              <a:rPr lang="en-US" sz="4000" dirty="0"/>
              <a:t>The </a:t>
            </a:r>
            <a:r>
              <a:rPr lang="en-US" sz="4000" i="1" dirty="0"/>
              <a:t>Ideal State for Transition of Management from SC back to PC</a:t>
            </a:r>
            <a:endParaRPr lang="en-US" sz="4000" dirty="0"/>
          </a:p>
        </p:txBody>
      </p:sp>
      <p:sp>
        <p:nvSpPr>
          <p:cNvPr id="3" name="Content Placeholder 2">
            <a:extLst>
              <a:ext uri="{FF2B5EF4-FFF2-40B4-BE49-F238E27FC236}">
                <a16:creationId xmlns:a16="http://schemas.microsoft.com/office/drawing/2014/main" id="{40735BA2-CEC4-4780-BCBF-28CA764FB4BF}"/>
              </a:ext>
            </a:extLst>
          </p:cNvPr>
          <p:cNvSpPr>
            <a:spLocks noGrp="1"/>
          </p:cNvSpPr>
          <p:nvPr>
            <p:ph sz="quarter" idx="1"/>
          </p:nvPr>
        </p:nvSpPr>
        <p:spPr>
          <a:xfrm>
            <a:off x="345440" y="1605280"/>
            <a:ext cx="8524240" cy="4958080"/>
          </a:xfrm>
        </p:spPr>
        <p:txBody>
          <a:bodyPr>
            <a:normAutofit fontScale="70000" lnSpcReduction="20000"/>
          </a:bodyPr>
          <a:lstStyle/>
          <a:p>
            <a:r>
              <a:rPr lang="en-US" dirty="0"/>
              <a:t>The requesting clinician has </a:t>
            </a:r>
            <a:r>
              <a:rPr lang="en-US" i="1" dirty="0"/>
              <a:t>indicated comfort in resuming care </a:t>
            </a:r>
            <a:r>
              <a:rPr lang="en-US" dirty="0"/>
              <a:t>for the condition once the patient/condition is stable (ideally at the time of initial referral request); </a:t>
            </a:r>
          </a:p>
          <a:p>
            <a:r>
              <a:rPr lang="en-US" dirty="0"/>
              <a:t>the </a:t>
            </a:r>
            <a:r>
              <a:rPr lang="en-US" i="1" dirty="0"/>
              <a:t>patient is aware of this and anticipates(expects) and accepts</a:t>
            </a:r>
            <a:r>
              <a:rPr lang="en-US" dirty="0"/>
              <a:t> this as part of their care plan;</a:t>
            </a:r>
          </a:p>
          <a:p>
            <a:r>
              <a:rPr lang="en-US" i="1" dirty="0"/>
              <a:t>once the condition is deemed to be stable</a:t>
            </a:r>
            <a:r>
              <a:rPr lang="en-US" dirty="0"/>
              <a:t>, the specialty care practice transitions the management of the condition back to primary care with </a:t>
            </a:r>
          </a:p>
          <a:p>
            <a:pPr lvl="1"/>
            <a:r>
              <a:rPr lang="en-US" dirty="0"/>
              <a:t>a specific </a:t>
            </a:r>
            <a:r>
              <a:rPr lang="en-US" i="1" dirty="0"/>
              <a:t>notification of transition </a:t>
            </a:r>
            <a:r>
              <a:rPr lang="en-US" dirty="0"/>
              <a:t>(transfer) of care and</a:t>
            </a:r>
          </a:p>
          <a:p>
            <a:pPr lvl="1"/>
            <a:r>
              <a:rPr lang="en-US" dirty="0"/>
              <a:t> includes a </a:t>
            </a:r>
            <a:r>
              <a:rPr lang="en-US" i="1" dirty="0"/>
              <a:t>summary of care </a:t>
            </a:r>
            <a:r>
              <a:rPr lang="en-US" dirty="0"/>
              <a:t>(events, procedures, failed Rx, impact of Rx, etc.)</a:t>
            </a:r>
          </a:p>
          <a:p>
            <a:pPr lvl="1"/>
            <a:r>
              <a:rPr lang="en-US" dirty="0"/>
              <a:t>a </a:t>
            </a:r>
            <a:r>
              <a:rPr lang="en-US" i="1" dirty="0"/>
              <a:t>current and recommended care plan </a:t>
            </a:r>
            <a:r>
              <a:rPr lang="en-US" dirty="0"/>
              <a:t>(treatment, needed monitoring, alarm signs &amp; symptoms &amp; contact info) &amp;</a:t>
            </a:r>
          </a:p>
          <a:p>
            <a:pPr lvl="1"/>
            <a:r>
              <a:rPr lang="en-US" dirty="0"/>
              <a:t> provides </a:t>
            </a:r>
            <a:r>
              <a:rPr lang="en-US" i="1" dirty="0"/>
              <a:t>adequate refills and supplies </a:t>
            </a:r>
            <a:r>
              <a:rPr lang="en-US" dirty="0"/>
              <a:t>to suffice until  the patient has an appointment with primary care practice </a:t>
            </a:r>
          </a:p>
          <a:p>
            <a:pPr lvl="1"/>
            <a:r>
              <a:rPr lang="en-US" dirty="0"/>
              <a:t>with </a:t>
            </a:r>
            <a:r>
              <a:rPr lang="en-US" i="1" dirty="0"/>
              <a:t>clarity</a:t>
            </a:r>
            <a:r>
              <a:rPr lang="en-US" dirty="0"/>
              <a:t> around when management transition is completed and </a:t>
            </a:r>
          </a:p>
          <a:p>
            <a:pPr lvl="1"/>
            <a:r>
              <a:rPr lang="en-US" dirty="0"/>
              <a:t>with </a:t>
            </a:r>
            <a:r>
              <a:rPr lang="en-US" i="1" dirty="0"/>
              <a:t>support and safeguards to ensure continuity of care</a:t>
            </a:r>
            <a:r>
              <a:rPr lang="en-US" dirty="0"/>
              <a:t>.</a:t>
            </a:r>
          </a:p>
        </p:txBody>
      </p:sp>
    </p:spTree>
    <p:extLst>
      <p:ext uri="{BB962C8B-B14F-4D97-AF65-F5344CB8AC3E}">
        <p14:creationId xmlns:p14="http://schemas.microsoft.com/office/powerpoint/2010/main" val="3461274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2184-1590-4CC6-98AB-7A0A86747F43}"/>
              </a:ext>
            </a:extLst>
          </p:cNvPr>
          <p:cNvSpPr>
            <a:spLocks noGrp="1"/>
          </p:cNvSpPr>
          <p:nvPr>
            <p:ph type="title"/>
          </p:nvPr>
        </p:nvSpPr>
        <p:spPr>
          <a:xfrm>
            <a:off x="243840" y="0"/>
            <a:ext cx="8519160" cy="1219200"/>
          </a:xfrm>
        </p:spPr>
        <p:txBody>
          <a:bodyPr/>
          <a:lstStyle/>
          <a:p>
            <a:pPr algn="ctr"/>
            <a:r>
              <a:rPr lang="en-US" dirty="0"/>
              <a:t>Communicating Preference</a:t>
            </a:r>
          </a:p>
        </p:txBody>
      </p:sp>
      <p:sp>
        <p:nvSpPr>
          <p:cNvPr id="3" name="Content Placeholder 2">
            <a:extLst>
              <a:ext uri="{FF2B5EF4-FFF2-40B4-BE49-F238E27FC236}">
                <a16:creationId xmlns:a16="http://schemas.microsoft.com/office/drawing/2014/main" id="{9E9625DF-DA06-440D-A256-225FF388BEF0}"/>
              </a:ext>
            </a:extLst>
          </p:cNvPr>
          <p:cNvSpPr>
            <a:spLocks noGrp="1"/>
          </p:cNvSpPr>
          <p:nvPr>
            <p:ph sz="quarter" idx="1"/>
          </p:nvPr>
        </p:nvSpPr>
        <p:spPr>
          <a:xfrm>
            <a:off x="243840" y="1589566"/>
            <a:ext cx="8666480" cy="4790914"/>
          </a:xfrm>
        </p:spPr>
        <p:txBody>
          <a:bodyPr>
            <a:normAutofit/>
          </a:bodyPr>
          <a:lstStyle/>
          <a:p>
            <a:r>
              <a:rPr lang="en-US" sz="2400" dirty="0"/>
              <a:t>It is </a:t>
            </a:r>
            <a:r>
              <a:rPr lang="en-US" sz="2400" i="1" dirty="0"/>
              <a:t>preferable</a:t>
            </a:r>
            <a:r>
              <a:rPr lang="en-US" sz="2400" dirty="0"/>
              <a:t> for the primary care team to indicate their intention regarding the role of specialty care and their desire or lack of desire to resume management of the referred condition </a:t>
            </a:r>
            <a:r>
              <a:rPr lang="en-US" sz="2400" i="1" dirty="0"/>
              <a:t>as part of the initial referral request</a:t>
            </a:r>
            <a:r>
              <a:rPr lang="en-US" sz="2800" i="1" dirty="0"/>
              <a:t>.</a:t>
            </a:r>
          </a:p>
          <a:p>
            <a:pPr marL="0" indent="0">
              <a:buNone/>
            </a:pPr>
            <a:endParaRPr lang="en-US" sz="900" i="1" dirty="0"/>
          </a:p>
          <a:p>
            <a:pPr marL="0" indent="0">
              <a:buNone/>
            </a:pPr>
            <a:r>
              <a:rPr lang="en-US" sz="2400" dirty="0"/>
              <a:t>I am referring the patient for:</a:t>
            </a:r>
          </a:p>
          <a:p>
            <a:r>
              <a:rPr lang="en-US" sz="2400" dirty="0"/>
              <a:t>___Principal Care Co-management: Please assume principal care for the referred condition:  (Specialist assumes lead for care of the disorder, first call for the disorder)</a:t>
            </a:r>
          </a:p>
          <a:p>
            <a:pPr lvl="1"/>
            <a:r>
              <a:rPr lang="en-US" sz="2500" dirty="0"/>
              <a:t>__</a:t>
            </a:r>
            <a:r>
              <a:rPr lang="en-US" sz="2000" dirty="0"/>
              <a:t>I prefer  to resume management of this condition once stable </a:t>
            </a:r>
          </a:p>
          <a:p>
            <a:pPr lvl="1"/>
            <a:r>
              <a:rPr lang="en-US" sz="2000" dirty="0"/>
              <a:t>__I prefer that you assume ongoing co-management of this condition </a:t>
            </a:r>
          </a:p>
          <a:p>
            <a:endParaRPr lang="en-US" sz="2800" i="1" dirty="0"/>
          </a:p>
        </p:txBody>
      </p:sp>
    </p:spTree>
    <p:extLst>
      <p:ext uri="{BB962C8B-B14F-4D97-AF65-F5344CB8AC3E}">
        <p14:creationId xmlns:p14="http://schemas.microsoft.com/office/powerpoint/2010/main" val="3662594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 it</a:t>
            </a:r>
            <a:r>
              <a:rPr lang="en-US" sz="3600" dirty="0"/>
              <a:t> in action….</a:t>
            </a:r>
          </a:p>
        </p:txBody>
      </p:sp>
      <p:sp>
        <p:nvSpPr>
          <p:cNvPr id="3" name="Content Placeholder 2"/>
          <p:cNvSpPr>
            <a:spLocks noGrp="1"/>
          </p:cNvSpPr>
          <p:nvPr>
            <p:ph idx="1"/>
          </p:nvPr>
        </p:nvSpPr>
        <p:spPr>
          <a:xfrm>
            <a:off x="457200" y="1600200"/>
            <a:ext cx="8382000" cy="4671704"/>
          </a:xfrm>
        </p:spPr>
        <p:txBody>
          <a:bodyPr>
            <a:normAutofit/>
          </a:bodyPr>
          <a:lstStyle/>
          <a:p>
            <a:pPr marL="0" indent="0">
              <a:buNone/>
            </a:pPr>
            <a:r>
              <a:rPr lang="en-US" sz="2800" dirty="0"/>
              <a:t>To Help Improve Access:</a:t>
            </a:r>
          </a:p>
          <a:p>
            <a:r>
              <a:rPr lang="en-US" sz="2800" dirty="0"/>
              <a:t>Look at the </a:t>
            </a:r>
            <a:r>
              <a:rPr lang="en-US" sz="2800" b="1" dirty="0"/>
              <a:t>wait time </a:t>
            </a:r>
            <a:r>
              <a:rPr lang="en-US" sz="2800" dirty="0"/>
              <a:t>for routine new patient appointments or follow up appointments to your practice or clinic</a:t>
            </a:r>
          </a:p>
          <a:p>
            <a:r>
              <a:rPr lang="en-US" sz="2800" dirty="0"/>
              <a:t>Develop a mechanism for Pre-consultation request &amp; review to sort out referrals that are inappropriate &amp; to be sure adequate info at time of </a:t>
            </a:r>
            <a:r>
              <a:rPr lang="en-US" sz="2800"/>
              <a:t>referral appointment (</a:t>
            </a:r>
            <a:r>
              <a:rPr lang="en-US" sz="2800" dirty="0"/>
              <a:t>high value)</a:t>
            </a:r>
          </a:p>
          <a:p>
            <a:r>
              <a:rPr lang="en-US" sz="2800" dirty="0"/>
              <a:t>Consider which patients / conditions are suitable for graduation</a:t>
            </a:r>
          </a:p>
          <a:p>
            <a:endParaRPr lang="en-US" sz="800" dirty="0"/>
          </a:p>
          <a:p>
            <a:pPr marL="0" indent="0">
              <a:buNone/>
            </a:pPr>
            <a:endParaRPr lang="en-US" sz="2400" dirty="0"/>
          </a:p>
          <a:p>
            <a:endParaRPr lang="en-US" sz="800" dirty="0"/>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24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a:t>Leave in action….</a:t>
            </a:r>
          </a:p>
        </p:txBody>
      </p:sp>
      <p:sp>
        <p:nvSpPr>
          <p:cNvPr id="3" name="Content Placeholder 2"/>
          <p:cNvSpPr>
            <a:spLocks noGrp="1"/>
          </p:cNvSpPr>
          <p:nvPr>
            <p:ph idx="1"/>
          </p:nvPr>
        </p:nvSpPr>
        <p:spPr>
          <a:xfrm>
            <a:off x="457200" y="1507210"/>
            <a:ext cx="8448004" cy="4800601"/>
          </a:xfrm>
        </p:spPr>
        <p:txBody>
          <a:bodyPr>
            <a:normAutofit lnSpcReduction="10000"/>
          </a:bodyPr>
          <a:lstStyle/>
          <a:p>
            <a:r>
              <a:rPr lang="en-US" sz="2800" b="1" dirty="0"/>
              <a:t>Develop a Care Coordination Agreement </a:t>
            </a:r>
            <a:endParaRPr lang="en-US" sz="2800" dirty="0"/>
          </a:p>
          <a:p>
            <a:pPr lvl="1"/>
            <a:r>
              <a:rPr lang="en-US" sz="2400" dirty="0"/>
              <a:t>Work with at least one referring or referred to practice or work toward a System-wide agreement</a:t>
            </a:r>
          </a:p>
          <a:p>
            <a:pPr lvl="1"/>
            <a:r>
              <a:rPr lang="en-US" sz="2400" dirty="0"/>
              <a:t>Develop expectations &amp; agreement of the elements to be included in a </a:t>
            </a:r>
            <a:r>
              <a:rPr lang="en-US" sz="2400" b="1" dirty="0"/>
              <a:t>Referral Request &amp; Referral Response </a:t>
            </a:r>
            <a:r>
              <a:rPr lang="en-US" sz="2400" dirty="0"/>
              <a:t>for all referrals</a:t>
            </a:r>
          </a:p>
          <a:p>
            <a:pPr lvl="1"/>
            <a:r>
              <a:rPr lang="en-US" sz="2400" dirty="0"/>
              <a:t>Consider including referral guidelines for specific conditions</a:t>
            </a:r>
            <a:endParaRPr lang="en-US" sz="2700" dirty="0"/>
          </a:p>
          <a:p>
            <a:r>
              <a:rPr lang="en-US" sz="2800" b="1" dirty="0"/>
              <a:t>Utilize the High Value Care Coordination referral processes to maximize </a:t>
            </a:r>
            <a:r>
              <a:rPr lang="en-US" sz="2800" b="1" i="1" dirty="0"/>
              <a:t>access </a:t>
            </a:r>
            <a:r>
              <a:rPr lang="en-US" sz="2800" b="1" dirty="0"/>
              <a:t>to your clinic or practice</a:t>
            </a:r>
          </a:p>
          <a:p>
            <a:pPr lvl="1"/>
            <a:r>
              <a:rPr lang="en-US" sz="2400" dirty="0"/>
              <a:t>Monitor to be sure you efforts are sustained</a:t>
            </a:r>
          </a:p>
          <a:p>
            <a:pPr lvl="1"/>
            <a:r>
              <a:rPr lang="en-US" sz="2400" dirty="0"/>
              <a:t>Follow wait times &amp; track referrals </a:t>
            </a:r>
          </a:p>
          <a:p>
            <a:pPr lvl="1"/>
            <a:endParaRPr lang="en-US" sz="2500" b="1" dirty="0"/>
          </a:p>
          <a:p>
            <a:endParaRPr lang="en-US" sz="2700" dirty="0"/>
          </a:p>
          <a:p>
            <a:endParaRPr lang="en-US" sz="2700"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52400"/>
            <a:ext cx="1298575" cy="12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285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6014-6E1F-49BD-AFD3-1CCDC5EF8D09}"/>
              </a:ext>
            </a:extLst>
          </p:cNvPr>
          <p:cNvSpPr>
            <a:spLocks noGrp="1"/>
          </p:cNvSpPr>
          <p:nvPr>
            <p:ph type="title"/>
          </p:nvPr>
        </p:nvSpPr>
        <p:spPr/>
        <p:txBody>
          <a:bodyPr/>
          <a:lstStyle/>
          <a:p>
            <a:pPr algn="ctr"/>
            <a:r>
              <a:rPr lang="en-US" dirty="0"/>
              <a:t>Materials for Action Step 4</a:t>
            </a:r>
          </a:p>
        </p:txBody>
      </p:sp>
      <p:sp>
        <p:nvSpPr>
          <p:cNvPr id="3" name="Content Placeholder 2">
            <a:extLst>
              <a:ext uri="{FF2B5EF4-FFF2-40B4-BE49-F238E27FC236}">
                <a16:creationId xmlns:a16="http://schemas.microsoft.com/office/drawing/2014/main" id="{7185F5ED-2D46-4BD5-8EC0-B4103F88430D}"/>
              </a:ext>
            </a:extLst>
          </p:cNvPr>
          <p:cNvSpPr>
            <a:spLocks noGrp="1"/>
          </p:cNvSpPr>
          <p:nvPr>
            <p:ph sz="quarter" idx="1"/>
          </p:nvPr>
        </p:nvSpPr>
        <p:spPr>
          <a:xfrm>
            <a:off x="606153" y="1752599"/>
            <a:ext cx="8159002" cy="4408967"/>
          </a:xfrm>
        </p:spPr>
        <p:txBody>
          <a:bodyPr/>
          <a:lstStyle/>
          <a:p>
            <a:r>
              <a:rPr lang="en-US" dirty="0"/>
              <a:t>Sample &amp; Model Templates for Care Coordination Agreements / Compacts</a:t>
            </a:r>
          </a:p>
          <a:p>
            <a:endParaRPr lang="en-US" dirty="0"/>
          </a:p>
          <a:p>
            <a:pPr marL="0" indent="0">
              <a:buNone/>
            </a:pPr>
            <a:endParaRPr lang="en-US" sz="800" dirty="0"/>
          </a:p>
          <a:p>
            <a:pPr marL="0" indent="0" algn="ctr">
              <a:buNone/>
            </a:pPr>
            <a:r>
              <a:rPr lang="en-US" dirty="0">
                <a:hlinkClick r:id="rId2"/>
              </a:rPr>
              <a:t>www.acponline.org/hvcc-training</a:t>
            </a:r>
            <a:r>
              <a:rPr lang="en-US" dirty="0"/>
              <a:t> </a:t>
            </a:r>
          </a:p>
          <a:p>
            <a:endParaRPr lang="en-US" dirty="0"/>
          </a:p>
          <a:p>
            <a:pPr marL="0" indent="0">
              <a:buNone/>
            </a:pPr>
            <a:r>
              <a:rPr lang="en-US" dirty="0"/>
              <a:t> </a:t>
            </a:r>
          </a:p>
        </p:txBody>
      </p:sp>
    </p:spTree>
    <p:extLst>
      <p:ext uri="{BB962C8B-B14F-4D97-AF65-F5344CB8AC3E}">
        <p14:creationId xmlns:p14="http://schemas.microsoft.com/office/powerpoint/2010/main" val="39199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Ideally &amp; Ultimately…</a:t>
            </a:r>
          </a:p>
        </p:txBody>
      </p:sp>
      <p:sp>
        <p:nvSpPr>
          <p:cNvPr id="3" name="Content Placeholder 2"/>
          <p:cNvSpPr>
            <a:spLocks noGrp="1"/>
          </p:cNvSpPr>
          <p:nvPr>
            <p:ph sz="quarter" idx="1"/>
          </p:nvPr>
        </p:nvSpPr>
        <p:spPr>
          <a:xfrm>
            <a:off x="606153" y="1828799"/>
            <a:ext cx="8159002" cy="4332767"/>
          </a:xfrm>
        </p:spPr>
        <p:txBody>
          <a:bodyPr/>
          <a:lstStyle/>
          <a:p>
            <a:pPr marL="0" indent="0" algn="ctr">
              <a:buNone/>
            </a:pPr>
            <a:r>
              <a:rPr lang="en-US" sz="3200" dirty="0"/>
              <a:t>Patient-Centered High Value Care Coordination would be </a:t>
            </a:r>
            <a:r>
              <a:rPr lang="en-US" sz="3200" i="1" dirty="0"/>
              <a:t>standard of care…</a:t>
            </a:r>
          </a:p>
          <a:p>
            <a:pPr marL="0" indent="0">
              <a:buNone/>
            </a:pPr>
            <a:endParaRPr lang="en-US" dirty="0"/>
          </a:p>
          <a:p>
            <a:pPr marL="0" indent="0" algn="ctr">
              <a:buNone/>
            </a:pPr>
            <a:r>
              <a:rPr lang="en-US" dirty="0"/>
              <a:t>… with every clinical team doing what is needed to coordinate, connect and share the care for </a:t>
            </a:r>
          </a:p>
          <a:p>
            <a:pPr marL="0" indent="0" algn="ctr">
              <a:buNone/>
            </a:pPr>
            <a:r>
              <a:rPr lang="en-US" dirty="0"/>
              <a:t>our patients whenever and wherever </a:t>
            </a:r>
          </a:p>
          <a:p>
            <a:pPr marL="0" indent="0" algn="ctr">
              <a:buNone/>
            </a:pPr>
            <a:r>
              <a:rPr lang="en-US" dirty="0"/>
              <a:t>that care may take them</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18334"/>
            <a:ext cx="2047875" cy="159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725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help us get there…</a:t>
            </a:r>
          </a:p>
        </p:txBody>
      </p:sp>
      <p:sp>
        <p:nvSpPr>
          <p:cNvPr id="3" name="Content Placeholder 2"/>
          <p:cNvSpPr>
            <a:spLocks noGrp="1"/>
          </p:cNvSpPr>
          <p:nvPr>
            <p:ph sz="quarter" idx="1"/>
          </p:nvPr>
        </p:nvSpPr>
        <p:spPr/>
        <p:txBody>
          <a:bodyPr/>
          <a:lstStyle/>
          <a:p>
            <a:pPr marL="0" indent="0" algn="ctr">
              <a:buNone/>
            </a:pPr>
            <a:r>
              <a:rPr lang="en-US" sz="3200" i="1" dirty="0"/>
              <a:t>Care Coordination Agreements </a:t>
            </a:r>
            <a:r>
              <a:rPr lang="en-US" sz="3200" dirty="0"/>
              <a:t>provide</a:t>
            </a:r>
          </a:p>
          <a:p>
            <a:pPr marL="0" indent="0" algn="ctr">
              <a:buNone/>
            </a:pPr>
            <a:endParaRPr lang="en-US" sz="1000" dirty="0"/>
          </a:p>
          <a:p>
            <a:r>
              <a:rPr lang="en-US" sz="3600" b="1" dirty="0"/>
              <a:t>A starting point </a:t>
            </a:r>
          </a:p>
          <a:p>
            <a:endParaRPr lang="en-US" dirty="0"/>
          </a:p>
          <a:p>
            <a:pPr marL="0" indent="0">
              <a:buNone/>
            </a:pPr>
            <a:r>
              <a:rPr lang="en-US" dirty="0"/>
              <a:t>And</a:t>
            </a:r>
          </a:p>
          <a:p>
            <a:pPr marL="0" indent="0">
              <a:buNone/>
            </a:pPr>
            <a:endParaRPr lang="en-US" dirty="0"/>
          </a:p>
          <a:p>
            <a:r>
              <a:rPr lang="en-US" sz="3600" b="1" dirty="0"/>
              <a:t>A roadmap</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223"/>
          <a:stretch/>
        </p:blipFill>
        <p:spPr bwMode="auto">
          <a:xfrm>
            <a:off x="6096000" y="76201"/>
            <a:ext cx="2139329"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325"/>
          <a:stretch/>
        </p:blipFill>
        <p:spPr bwMode="auto">
          <a:xfrm>
            <a:off x="4022651" y="4419600"/>
            <a:ext cx="2773609" cy="1540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648" y="2385848"/>
            <a:ext cx="1500352" cy="14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603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Care Coordination Agreement?</a:t>
            </a:r>
          </a:p>
        </p:txBody>
      </p:sp>
      <p:sp>
        <p:nvSpPr>
          <p:cNvPr id="3" name="Content Placeholder 2"/>
          <p:cNvSpPr>
            <a:spLocks noGrp="1"/>
          </p:cNvSpPr>
          <p:nvPr>
            <p:ph sz="quarter" idx="1"/>
          </p:nvPr>
        </p:nvSpPr>
        <p:spPr/>
        <p:txBody>
          <a:bodyPr/>
          <a:lstStyle/>
          <a:p>
            <a:r>
              <a:rPr lang="en-US" dirty="0"/>
              <a:t>Platform that everyone agrees to work from:</a:t>
            </a:r>
          </a:p>
          <a:p>
            <a:pPr lvl="1"/>
            <a:r>
              <a:rPr lang="en-US" dirty="0"/>
              <a:t>Standardized definitions</a:t>
            </a:r>
          </a:p>
          <a:p>
            <a:pPr lvl="1"/>
            <a:r>
              <a:rPr lang="en-US" dirty="0"/>
              <a:t>Agreed upon expectations regarding communication and clinical responsibilities.</a:t>
            </a:r>
          </a:p>
          <a:p>
            <a:r>
              <a:rPr lang="en-US" dirty="0"/>
              <a:t>Can be formal or informal  </a:t>
            </a:r>
          </a:p>
          <a:p>
            <a:pPr marL="0" indent="0">
              <a:buNone/>
            </a:pPr>
            <a:endParaRPr lang="en-US" dirty="0"/>
          </a:p>
          <a:p>
            <a:pPr marL="0" indent="0" algn="ctr">
              <a:buNone/>
            </a:pPr>
            <a:r>
              <a:rPr lang="en-US" dirty="0"/>
              <a:t>Also called </a:t>
            </a:r>
            <a:r>
              <a:rPr lang="en-US" i="1" dirty="0"/>
              <a:t>Care Coordination Compact  </a:t>
            </a:r>
            <a:r>
              <a:rPr lang="en-US" dirty="0"/>
              <a:t>or </a:t>
            </a:r>
            <a:r>
              <a:rPr lang="en-US" i="1" dirty="0"/>
              <a:t>Collaborative Care Agreement / Compact</a:t>
            </a:r>
          </a:p>
        </p:txBody>
      </p:sp>
    </p:spTree>
    <p:extLst>
      <p:ext uri="{BB962C8B-B14F-4D97-AF65-F5344CB8AC3E}">
        <p14:creationId xmlns:p14="http://schemas.microsoft.com/office/powerpoint/2010/main" val="2988985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and How?</a:t>
            </a:r>
          </a:p>
        </p:txBody>
      </p:sp>
      <p:sp>
        <p:nvSpPr>
          <p:cNvPr id="3" name="Content Placeholder 2"/>
          <p:cNvSpPr>
            <a:spLocks noGrp="1"/>
          </p:cNvSpPr>
          <p:nvPr>
            <p:ph sz="quarter" idx="1"/>
          </p:nvPr>
        </p:nvSpPr>
        <p:spPr>
          <a:xfrm>
            <a:off x="609600" y="1447800"/>
            <a:ext cx="8305800" cy="4876800"/>
          </a:xfrm>
        </p:spPr>
        <p:txBody>
          <a:bodyPr/>
          <a:lstStyle/>
          <a:p>
            <a:r>
              <a:rPr lang="en-US" sz="2800" dirty="0"/>
              <a:t>Practices you work with frequently</a:t>
            </a:r>
          </a:p>
          <a:p>
            <a:pPr lvl="1"/>
            <a:r>
              <a:rPr lang="en-US" sz="2500" dirty="0"/>
              <a:t>Including multispecialty groups in same organization </a:t>
            </a:r>
          </a:p>
          <a:p>
            <a:r>
              <a:rPr lang="en-US" sz="2800" dirty="0"/>
              <a:t>Practices you need “more” from</a:t>
            </a:r>
          </a:p>
          <a:p>
            <a:pPr lvl="1"/>
            <a:r>
              <a:rPr lang="en-US" sz="2400" dirty="0"/>
              <a:t>PCP needing  timely referral response notes</a:t>
            </a:r>
          </a:p>
          <a:p>
            <a:pPr lvl="1"/>
            <a:r>
              <a:rPr lang="en-US" sz="2400" dirty="0"/>
              <a:t>Specialty group needing more than ICD code with referrals</a:t>
            </a:r>
          </a:p>
          <a:p>
            <a:pPr lvl="1"/>
            <a:r>
              <a:rPr lang="en-US" sz="2400" dirty="0"/>
              <a:t>PCP needing colonoscopy reports from GI group</a:t>
            </a:r>
          </a:p>
          <a:p>
            <a:pPr lvl="1"/>
            <a:r>
              <a:rPr lang="en-US" sz="2400" dirty="0"/>
              <a:t>Surgeon needing pre-op prep assistance </a:t>
            </a:r>
          </a:p>
          <a:p>
            <a:r>
              <a:rPr lang="en-US" sz="2800" dirty="0"/>
              <a:t>Practices you need “less” from</a:t>
            </a:r>
          </a:p>
          <a:p>
            <a:pPr lvl="1"/>
            <a:r>
              <a:rPr lang="en-US" sz="2400" dirty="0"/>
              <a:t>Chart dump with referrals</a:t>
            </a:r>
          </a:p>
          <a:p>
            <a:pPr lvl="1"/>
            <a:r>
              <a:rPr lang="en-US" sz="2400" dirty="0"/>
              <a:t>40 page referral response notes </a:t>
            </a:r>
            <a:r>
              <a:rPr lang="en-US" sz="2000" dirty="0"/>
              <a:t>(with every order, etc. in it)</a:t>
            </a:r>
          </a:p>
          <a:p>
            <a:pPr lvl="1"/>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100" y="4934109"/>
            <a:ext cx="838200" cy="7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459596"/>
            <a:ext cx="838200" cy="980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35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15962"/>
          </a:xfrm>
        </p:spPr>
        <p:txBody>
          <a:bodyPr/>
          <a:lstStyle/>
          <a:p>
            <a:r>
              <a:rPr lang="en-US" sz="3600" dirty="0"/>
              <a:t>Models for Establishing Agreements</a:t>
            </a:r>
          </a:p>
        </p:txBody>
      </p:sp>
      <p:sp>
        <p:nvSpPr>
          <p:cNvPr id="3" name="Content Placeholder 2"/>
          <p:cNvSpPr>
            <a:spLocks noGrp="1"/>
          </p:cNvSpPr>
          <p:nvPr>
            <p:ph idx="1"/>
          </p:nvPr>
        </p:nvSpPr>
        <p:spPr>
          <a:xfrm>
            <a:off x="152400" y="1524000"/>
            <a:ext cx="8839200" cy="5257800"/>
          </a:xfrm>
        </p:spPr>
        <p:txBody>
          <a:bodyPr/>
          <a:lstStyle/>
          <a:p>
            <a:r>
              <a:rPr lang="en-US" sz="2800" b="1" dirty="0"/>
              <a:t>“One-on-One” Compacts</a:t>
            </a:r>
            <a:r>
              <a:rPr lang="en-US" sz="2400" b="1" dirty="0"/>
              <a:t> with selected medical neighbors</a:t>
            </a:r>
          </a:p>
          <a:p>
            <a:pPr lvl="1"/>
            <a:r>
              <a:rPr lang="en-US" dirty="0"/>
              <a:t>PCP practice with specialist / specialty to specialty</a:t>
            </a:r>
          </a:p>
          <a:p>
            <a:pPr lvl="1"/>
            <a:r>
              <a:rPr lang="en-US" dirty="0"/>
              <a:t>ACO with a specialty </a:t>
            </a:r>
          </a:p>
          <a:p>
            <a:r>
              <a:rPr lang="en-US" sz="2800" b="1" dirty="0"/>
              <a:t>System-wide adoption (</a:t>
            </a:r>
            <a:r>
              <a:rPr lang="en-US" sz="2400" b="1" dirty="0"/>
              <a:t>all players within system)</a:t>
            </a:r>
          </a:p>
          <a:p>
            <a:pPr lvl="1"/>
            <a:r>
              <a:rPr lang="en-US" sz="2400" dirty="0"/>
              <a:t>Closed or integrated systems (VA, ACO, IPA, AMC)</a:t>
            </a:r>
          </a:p>
          <a:p>
            <a:pPr lvl="1"/>
            <a:r>
              <a:rPr lang="en-US" sz="2400" dirty="0"/>
              <a:t>Multi-specialty networks (</a:t>
            </a:r>
            <a:r>
              <a:rPr lang="en-US" sz="2400" i="1" dirty="0"/>
              <a:t>everyone on same page</a:t>
            </a:r>
            <a:r>
              <a:rPr lang="en-US" sz="2400" dirty="0"/>
              <a:t>)</a:t>
            </a:r>
          </a:p>
          <a:p>
            <a:r>
              <a:rPr lang="en-US" sz="2800" b="1" dirty="0"/>
              <a:t>Unilateral approach</a:t>
            </a:r>
          </a:p>
          <a:p>
            <a:pPr lvl="1"/>
            <a:r>
              <a:rPr lang="en-US" dirty="0"/>
              <a:t>Medical Center / Specialty Practice </a:t>
            </a:r>
            <a:r>
              <a:rPr lang="en-US" sz="2400" dirty="0"/>
              <a:t>(“This is how we agree to work with those who refer to our center/practice and this is what we would like from you when you refer a patient ”) </a:t>
            </a:r>
          </a:p>
          <a:p>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228600"/>
            <a:ext cx="1371600" cy="91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ACP Powerpoint 2014">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ACP Powerpoint 2014">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ppt/theme/themeOverride2.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71501</TotalTime>
  <Words>2851</Words>
  <Application>Microsoft Office PowerPoint</Application>
  <PresentationFormat>On-screen Show (4:3)</PresentationFormat>
  <Paragraphs>370</Paragraphs>
  <Slides>44</Slides>
  <Notes>13</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57" baseType="lpstr">
      <vt:lpstr>Arial</vt:lpstr>
      <vt:lpstr>Arial Black</vt:lpstr>
      <vt:lpstr>Calibri</vt:lpstr>
      <vt:lpstr>Franklin Gothic Book</vt:lpstr>
      <vt:lpstr>Perpetua</vt:lpstr>
      <vt:lpstr>Trebuchet MS</vt:lpstr>
      <vt:lpstr>Tw Cen MT</vt:lpstr>
      <vt:lpstr>Wingdings</vt:lpstr>
      <vt:lpstr>Wingdings 2</vt:lpstr>
      <vt:lpstr>1_ACP Powerpoint 2014</vt:lpstr>
      <vt:lpstr>2_Equity</vt:lpstr>
      <vt:lpstr>ACP Powerpoint 2014</vt:lpstr>
      <vt:lpstr>Chart</vt:lpstr>
      <vt:lpstr>Connecting Care Ensuring Quality Referrals and Effective Care Coordination    </vt:lpstr>
      <vt:lpstr>The ACP SAN  High Value Care Coordination curriculum </vt:lpstr>
      <vt:lpstr>As you listen…</vt:lpstr>
      <vt:lpstr>Putting it all together-Connecting Care</vt:lpstr>
      <vt:lpstr>Ideally &amp; Ultimately…</vt:lpstr>
      <vt:lpstr>To help us get there…</vt:lpstr>
      <vt:lpstr>What is a Care Coordination Agreement?</vt:lpstr>
      <vt:lpstr>Who and How?</vt:lpstr>
      <vt:lpstr>Models for Establishing Agreements</vt:lpstr>
      <vt:lpstr>Example of Formal 1-on-1 CCA  (PCP with Specialty)</vt:lpstr>
      <vt:lpstr>Example of Formal 1-on-1 CCA  (PCP with Specialty)</vt:lpstr>
      <vt:lpstr>Example of Informal 1-on-1 CCA (Specialty to Specialty)</vt:lpstr>
      <vt:lpstr>Example of System-wide CCA for IPA  (Independent Physicians Association) </vt:lpstr>
      <vt:lpstr>Example of System-wide CCA for Employed Multi-Specialty Physicians group</vt:lpstr>
      <vt:lpstr>Wide Specialty Referral Base</vt:lpstr>
      <vt:lpstr>Example of Unilateral CCA   </vt:lpstr>
      <vt:lpstr>PowerPoint Presentation</vt:lpstr>
      <vt:lpstr>Western Slope Endocrinology Referral Form (“CCA”) </vt:lpstr>
      <vt:lpstr>Referral Request Elements Before &amp; After Unilateral WSE CCA Referral Form </vt:lpstr>
      <vt:lpstr>Primary Care Unilateral CCA Wrap it into the referral request (spell it out)</vt:lpstr>
      <vt:lpstr>Take a minute …</vt:lpstr>
      <vt:lpstr>Getting Started</vt:lpstr>
      <vt:lpstr>Basics that Benefit</vt:lpstr>
      <vt:lpstr>What is Included in the Care Compact ? (start with the basics)</vt:lpstr>
      <vt:lpstr>Connecting the Agreement Pieces</vt:lpstr>
      <vt:lpstr>                    Template Care Coordination Agreement</vt:lpstr>
      <vt:lpstr>Example Guide for Care Coordination Agreement</vt:lpstr>
      <vt:lpstr>Example Guide for Care Coordination Agreement</vt:lpstr>
      <vt:lpstr>Put it in action….</vt:lpstr>
      <vt:lpstr>As you listen …</vt:lpstr>
      <vt:lpstr>Defining “Access” to Health Care</vt:lpstr>
      <vt:lpstr>Timeliness</vt:lpstr>
      <vt:lpstr>Some issues with “Access” to Health Care</vt:lpstr>
      <vt:lpstr>PowerPoint Presentation</vt:lpstr>
      <vt:lpstr>Small, Rural Specialty Care Practice</vt:lpstr>
      <vt:lpstr>Improved Referral Process- Improved Access </vt:lpstr>
      <vt:lpstr>Take a minute …</vt:lpstr>
      <vt:lpstr>Among Referred Patients, Type of Work Done by Specialists in the US (Data are from the 2002-2004 NAMCS)</vt:lpstr>
      <vt:lpstr>Opening Access through “Graduation”</vt:lpstr>
      <vt:lpstr>The Ideal State for Transition of Management from SC back to PC</vt:lpstr>
      <vt:lpstr>Communicating Preference</vt:lpstr>
      <vt:lpstr>Put it in action….</vt:lpstr>
      <vt:lpstr>Leave in action….</vt:lpstr>
      <vt:lpstr>Materials for Action Step 4</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Value Care Coordination &amp;  the Medical Neighborhood</dc:title>
  <dc:creator>Carol</dc:creator>
  <cp:lastModifiedBy>Carol Greenlee</cp:lastModifiedBy>
  <cp:revision>395</cp:revision>
  <cp:lastPrinted>2017-05-16T13:13:04Z</cp:lastPrinted>
  <dcterms:created xsi:type="dcterms:W3CDTF">2017-04-18T23:46:08Z</dcterms:created>
  <dcterms:modified xsi:type="dcterms:W3CDTF">2019-03-17T16:51:15Z</dcterms:modified>
</cp:coreProperties>
</file>