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4"/>
  </p:notesMasterIdLst>
  <p:sldIdLst>
    <p:sldId id="931" r:id="rId2"/>
    <p:sldId id="955" r:id="rId3"/>
    <p:sldId id="474" r:id="rId4"/>
    <p:sldId id="920" r:id="rId5"/>
    <p:sldId id="882" r:id="rId6"/>
    <p:sldId id="956" r:id="rId7"/>
    <p:sldId id="829" r:id="rId8"/>
    <p:sldId id="864" r:id="rId9"/>
    <p:sldId id="886" r:id="rId10"/>
    <p:sldId id="900" r:id="rId11"/>
    <p:sldId id="922" r:id="rId12"/>
    <p:sldId id="954" r:id="rId13"/>
    <p:sldId id="952" r:id="rId14"/>
    <p:sldId id="889" r:id="rId15"/>
    <p:sldId id="903" r:id="rId16"/>
    <p:sldId id="888" r:id="rId17"/>
    <p:sldId id="905" r:id="rId18"/>
    <p:sldId id="907" r:id="rId19"/>
    <p:sldId id="924" r:id="rId20"/>
    <p:sldId id="890" r:id="rId21"/>
    <p:sldId id="909" r:id="rId22"/>
    <p:sldId id="891" r:id="rId23"/>
    <p:sldId id="911" r:id="rId24"/>
    <p:sldId id="788" r:id="rId25"/>
    <p:sldId id="887" r:id="rId26"/>
    <p:sldId id="912" r:id="rId27"/>
    <p:sldId id="925" r:id="rId28"/>
    <p:sldId id="483" r:id="rId29"/>
    <p:sldId id="892" r:id="rId30"/>
    <p:sldId id="399" r:id="rId31"/>
    <p:sldId id="401" r:id="rId32"/>
    <p:sldId id="533" r:id="rId33"/>
    <p:sldId id="558" r:id="rId34"/>
    <p:sldId id="926" r:id="rId35"/>
    <p:sldId id="959" r:id="rId36"/>
    <p:sldId id="893" r:id="rId37"/>
    <p:sldId id="873" r:id="rId38"/>
    <p:sldId id="874" r:id="rId39"/>
    <p:sldId id="875" r:id="rId40"/>
    <p:sldId id="876" r:id="rId41"/>
    <p:sldId id="877" r:id="rId42"/>
    <p:sldId id="927" r:id="rId43"/>
    <p:sldId id="879" r:id="rId44"/>
    <p:sldId id="783" r:id="rId45"/>
    <p:sldId id="565" r:id="rId46"/>
    <p:sldId id="682" r:id="rId47"/>
    <p:sldId id="519" r:id="rId48"/>
    <p:sldId id="894" r:id="rId49"/>
    <p:sldId id="895" r:id="rId50"/>
    <p:sldId id="516" r:id="rId51"/>
    <p:sldId id="416" r:id="rId52"/>
    <p:sldId id="580" r:id="rId53"/>
    <p:sldId id="325" r:id="rId54"/>
    <p:sldId id="295" r:id="rId55"/>
    <p:sldId id="296" r:id="rId56"/>
    <p:sldId id="570" r:id="rId57"/>
    <p:sldId id="442" r:id="rId58"/>
    <p:sldId id="438" r:id="rId59"/>
    <p:sldId id="435" r:id="rId60"/>
    <p:sldId id="537" r:id="rId61"/>
    <p:sldId id="585" r:id="rId62"/>
    <p:sldId id="958" r:id="rId63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6"/>
    <a:srgbClr val="185C1B"/>
    <a:srgbClr val="F69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36" autoAdjust="0"/>
    <p:restoredTop sz="94602" autoAdjust="0"/>
  </p:normalViewPr>
  <p:slideViewPr>
    <p:cSldViewPr>
      <p:cViewPr>
        <p:scale>
          <a:sx n="63" d="100"/>
          <a:sy n="63" d="100"/>
        </p:scale>
        <p:origin x="15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009B99-2ACD-4329-A195-F59ABAB6DDDC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4D2D20EC-B5EA-4747-9432-B87310857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160594/#b4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yst.nejm.org/articl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yst.nejm.org/articl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vPaI9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160594/#b4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3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5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Blendon</a:t>
            </a:r>
            <a:r>
              <a:rPr lang="en-US" sz="1200" dirty="0"/>
              <a:t> et al. 2003</a:t>
            </a:r>
          </a:p>
          <a:p>
            <a:r>
              <a:rPr lang="en-US" sz="1200" dirty="0"/>
              <a:t>O’Malley and Cunningham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4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Blendon</a:t>
            </a:r>
            <a:r>
              <a:rPr lang="en-US" sz="1200" dirty="0"/>
              <a:t> et al. 2003</a:t>
            </a:r>
          </a:p>
          <a:p>
            <a:r>
              <a:rPr lang="en-US" sz="1200" dirty="0"/>
              <a:t>O’Malley and Cunningham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>
                <a:ea typeface="ＭＳ Ｐゴシック" pitchFamily="-112" charset="-128"/>
              </a:rPr>
              <a:t>Among Referred Patients, Type of Work Done by Specialists in the US (Data are from the 2002-2004 NAMCS)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4B81-E807-44B2-B6B3-DBFB8E6D8D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80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5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19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3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MN is not a place, it is an approach to how</a:t>
            </a:r>
            <a:r>
              <a:rPr lang="en-US" baseline="0" dirty="0"/>
              <a:t> we work together to connect the care for patients where ever that care may take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94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 you get the care to be connected…we</a:t>
            </a:r>
            <a:r>
              <a:rPr lang="en-US" baseline="0" dirty="0"/>
              <a:t>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1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pt needs</a:t>
            </a:r>
            <a:r>
              <a:rPr lang="en-US" baseline="0" dirty="0"/>
              <a:t> to be part of pt centered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15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5F9B2-CA09-44D8-B5EB-AEB8844920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12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3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7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73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often get ‘stuck” in specialty</a:t>
            </a:r>
            <a:r>
              <a:rPr lang="en-US" baseline="0" dirty="0"/>
              <a:t> care and that contributes to reduced access: can graduate to shared care or back to management by PCP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3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5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you handle the referral in your practice plays</a:t>
            </a:r>
            <a:r>
              <a:rPr lang="en-US" baseline="0" dirty="0"/>
              <a:t> a critical role in successfully connecting care, it goes beyond the agreement, it operationalizing the agreement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Agree to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8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"Closing the Loop: A Guide to Safer Ambulatory Referrals in the EHR Era," </a:t>
            </a:r>
          </a:p>
          <a:p>
            <a:r>
              <a:rPr lang="en-US" dirty="0"/>
              <a:t>(</a:t>
            </a:r>
            <a:r>
              <a:rPr lang="en-US" dirty="0">
                <a:hlinkClick r:id="rId3"/>
              </a:rPr>
              <a:t>Forrest et al. 2001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4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31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2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79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42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4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7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697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very effective to have the OM put down what thinks is happening, have the people who do it as part of the process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67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Research from </a:t>
            </a:r>
            <a:r>
              <a:rPr lang="en-US" dirty="0" err="1"/>
              <a:t>Kyruus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63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3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Affairs</a:t>
            </a:r>
            <a:r>
              <a:rPr lang="en-US" baseline="0" dirty="0"/>
              <a:t> 36; No 10, 2017: 1808-1814 (Linzer, Mark; </a:t>
            </a:r>
            <a:r>
              <a:rPr lang="en-US" baseline="0" dirty="0" err="1"/>
              <a:t>Sinsky</a:t>
            </a:r>
            <a:r>
              <a:rPr lang="en-US" baseline="0" dirty="0"/>
              <a:t>, Christine et al) </a:t>
            </a:r>
            <a:r>
              <a:rPr lang="en-US" dirty="0"/>
              <a:t>Joy In Medical Practice: Clinician Satisfaction In The Healthy Work Place Trial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8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NEJM Catalyst: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eConsults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Save Medicaid?</a:t>
            </a:r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Article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· August 1, 2018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Carlos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Reines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MBA, Laura Miller, MD, J.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Nwando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Olayiwola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MPH, Christina Li, MBA &amp; Ella Schwartz,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MPAff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RubiconMD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Health Center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4B81-E807-44B2-B6B3-DBFB8E6D8D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8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NEJM Catalyst: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eConsults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Save Medicaid?</a:t>
            </a:r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Article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· August 1, 2018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Carlos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Reines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MBA, Laura Miller, MD, J.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Nwando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Olayiwola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MPH, Christina Li, MBA &amp; Ella Schwartz,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MPAff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RubiconMD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Health Center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4B81-E807-44B2-B6B3-DBFB8E6D8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1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Kyruus</a:t>
            </a:r>
            <a:r>
              <a:rPr lang="en-US" dirty="0"/>
              <a:t> Physician Referral Report  </a:t>
            </a:r>
            <a:r>
              <a:rPr lang="en-US" dirty="0">
                <a:hlinkClick r:id="rId3"/>
              </a:rPr>
              <a:t>http://bit.ly/1vPaI9t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According to </a:t>
            </a:r>
            <a:r>
              <a:rPr lang="en-US" sz="1200" dirty="0" err="1"/>
              <a:t>ReferralMD</a:t>
            </a:r>
            <a:r>
              <a:rPr lang="en-US" sz="1200" dirty="0"/>
              <a:t>,; (</a:t>
            </a:r>
            <a:r>
              <a:rPr lang="en-US" sz="1200" dirty="0">
                <a:hlinkClick r:id="rId3"/>
              </a:rPr>
              <a:t>Gandhi et al. 2006</a:t>
            </a:r>
            <a:r>
              <a:rPr lang="en-US" sz="120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7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7696200" cy="51816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13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CFD42-89BC-4870-A016-9D070A47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6930-A54C-4F2C-8E96-B264C31FBB6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E27CC-F62E-47AE-ADDA-3FB5F9AE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3A356-0BF2-4B57-A593-8DBB031D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BA4DD-A949-4806-B170-89FB6247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         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2" r:id="rId4"/>
    <p:sldLayoutId id="214748367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ponline.org/hvcc-training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Connecting Care</a:t>
            </a:r>
            <a:br>
              <a:rPr lang="en-US" sz="2800" b="1" dirty="0"/>
            </a:br>
            <a:r>
              <a:rPr lang="en-US" sz="2400" b="1" dirty="0"/>
              <a:t>Ensuring Quality Referrals and Effective Care Coordination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99" y="5486400"/>
            <a:ext cx="6823953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/>
              <a:t>Carol Greenlee MD FACP  &amp; Beth Neuhalfen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7239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The Why, What &amp; How of </a:t>
            </a:r>
          </a:p>
          <a:p>
            <a:pPr algn="ctr"/>
            <a:r>
              <a:rPr lang="en-US" sz="4000" b="1" dirty="0"/>
              <a:t> High Value Care Coordination</a:t>
            </a:r>
          </a:p>
          <a:p>
            <a:pPr algn="ctr"/>
            <a:r>
              <a:rPr lang="en-US" sz="4000" b="1" dirty="0"/>
              <a:t>&amp; Action Step 1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High Value Care Coordination</a:t>
            </a:r>
          </a:p>
        </p:txBody>
      </p:sp>
    </p:spTree>
    <p:extLst>
      <p:ext uri="{BB962C8B-B14F-4D97-AF65-F5344CB8AC3E}">
        <p14:creationId xmlns:p14="http://schemas.microsoft.com/office/powerpoint/2010/main" val="425745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2D6A-A80D-49C2-B40C-D62D5682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The Ideal State – Efficient &amp; Effective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BFB7-3F22-4B44-9006-4195C50F2E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523999"/>
            <a:ext cx="8155555" cy="463756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3000" b="1" i="1" dirty="0"/>
              <a:t>Timely Appointment scheduling:</a:t>
            </a:r>
            <a:r>
              <a:rPr lang="en-US" sz="3000" dirty="0"/>
              <a:t> </a:t>
            </a:r>
          </a:p>
          <a:p>
            <a:pPr lvl="1"/>
            <a:r>
              <a:rPr lang="en-US" dirty="0"/>
              <a:t>the referral request is generated, received, reviewed &amp; appropriately scheduled in a timely manner</a:t>
            </a:r>
          </a:p>
          <a:p>
            <a:pPr lvl="1"/>
            <a:r>
              <a:rPr lang="en-US" dirty="0"/>
              <a:t>the referral appointment with the subspecialist/specialist is successfully completed within a few days of the referral request</a:t>
            </a:r>
          </a:p>
          <a:p>
            <a:pPr fontAlgn="base"/>
            <a:r>
              <a:rPr lang="en-US" sz="3000" b="1" i="1" dirty="0"/>
              <a:t>Accountable Information exchange:</a:t>
            </a:r>
            <a:r>
              <a:rPr lang="en-US" sz="3000" dirty="0"/>
              <a:t>  </a:t>
            </a:r>
          </a:p>
          <a:p>
            <a:pPr lvl="1" fontAlgn="base"/>
            <a:r>
              <a:rPr lang="en-US" dirty="0"/>
              <a:t>the primary care practice &amp; the specialty care practice communicate directly, both before and after the patient sees the subspecialist/specialist </a:t>
            </a:r>
          </a:p>
          <a:p>
            <a:pPr lvl="1" fontAlgn="base"/>
            <a:r>
              <a:rPr lang="en-US" dirty="0"/>
              <a:t>any information relevant to that patient’s care is transferred between them &amp; the patient/care giver</a:t>
            </a:r>
          </a:p>
        </p:txBody>
      </p:sp>
    </p:spTree>
    <p:extLst>
      <p:ext uri="{BB962C8B-B14F-4D97-AF65-F5344CB8AC3E}">
        <p14:creationId xmlns:p14="http://schemas.microsoft.com/office/powerpoint/2010/main" val="350022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The Current State – Wait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1" y="1524000"/>
            <a:ext cx="8153400" cy="4724399"/>
          </a:xfrm>
        </p:spPr>
        <p:txBody>
          <a:bodyPr/>
          <a:lstStyle/>
          <a:p>
            <a:r>
              <a:rPr lang="en-US" sz="2400" dirty="0"/>
              <a:t>Average wait time for new patient appointment: </a:t>
            </a:r>
          </a:p>
          <a:p>
            <a:pPr lvl="1"/>
            <a:r>
              <a:rPr lang="en-US" sz="2100" b="1" dirty="0"/>
              <a:t>24.1 days </a:t>
            </a:r>
            <a:r>
              <a:rPr lang="en-US" sz="2100" dirty="0"/>
              <a:t>(32.2 days for </a:t>
            </a:r>
            <a:r>
              <a:rPr lang="en-US" sz="2500" dirty="0"/>
              <a:t>a dermatologist) </a:t>
            </a:r>
          </a:p>
          <a:p>
            <a:pPr lvl="2"/>
            <a:r>
              <a:rPr lang="en-US" sz="2000" dirty="0"/>
              <a:t>based on the Merritt Hawkins 2017 survey (a 30% increase from 18.5 days in 2014)</a:t>
            </a:r>
          </a:p>
          <a:p>
            <a:pPr marL="685800" lvl="2" indent="0">
              <a:buNone/>
            </a:pPr>
            <a:endParaRPr lang="en-US" sz="1000" dirty="0"/>
          </a:p>
          <a:p>
            <a:r>
              <a:rPr lang="en-US" sz="2400" dirty="0"/>
              <a:t>Not the experience for many systems and communities:</a:t>
            </a:r>
          </a:p>
          <a:p>
            <a:pPr lvl="1"/>
            <a:r>
              <a:rPr lang="en-US" sz="2000" dirty="0"/>
              <a:t>One system had wait times of </a:t>
            </a:r>
            <a:r>
              <a:rPr lang="en-US" sz="2000" b="1" i="1" dirty="0"/>
              <a:t>11 months </a:t>
            </a:r>
            <a:r>
              <a:rPr lang="en-US" sz="2000" dirty="0"/>
              <a:t>for gastroenterology, </a:t>
            </a:r>
            <a:r>
              <a:rPr lang="en-US" sz="2000" b="1" i="1" dirty="0"/>
              <a:t>10 months</a:t>
            </a:r>
            <a:r>
              <a:rPr lang="en-US" sz="2000" dirty="0"/>
              <a:t> for nephrology and </a:t>
            </a:r>
            <a:r>
              <a:rPr lang="en-US" sz="2000" b="1" i="1" dirty="0"/>
              <a:t>7 months </a:t>
            </a:r>
            <a:r>
              <a:rPr lang="en-US" sz="2000" dirty="0"/>
              <a:t>for endocrinology</a:t>
            </a:r>
          </a:p>
          <a:p>
            <a:pPr lvl="1"/>
            <a:r>
              <a:rPr lang="en-US" sz="2000" dirty="0"/>
              <a:t>One community had an average wait time for a new specialty care appointment of </a:t>
            </a:r>
            <a:r>
              <a:rPr lang="en-US" sz="2000" b="1" i="1" dirty="0"/>
              <a:t>19 weeks (&gt; 4 months) – </a:t>
            </a:r>
          </a:p>
          <a:p>
            <a:pPr lvl="2"/>
            <a:r>
              <a:rPr lang="en-US" sz="2000" dirty="0"/>
              <a:t>with 30% waiting </a:t>
            </a:r>
            <a:r>
              <a:rPr lang="en-US" sz="2000" b="1" i="1" dirty="0"/>
              <a:t>&gt;6 months </a:t>
            </a:r>
            <a:r>
              <a:rPr lang="en-US" sz="2000" dirty="0"/>
              <a:t>and 6% waiting </a:t>
            </a:r>
            <a:r>
              <a:rPr lang="en-US" sz="2000" b="1" i="1" dirty="0"/>
              <a:t>&gt;</a:t>
            </a:r>
            <a:r>
              <a:rPr lang="en-US" sz="2000" dirty="0"/>
              <a:t> </a:t>
            </a:r>
            <a:r>
              <a:rPr lang="en-US" sz="2000" b="1" i="1" dirty="0"/>
              <a:t>1 year</a:t>
            </a:r>
          </a:p>
        </p:txBody>
      </p:sp>
    </p:spTree>
    <p:extLst>
      <p:ext uri="{BB962C8B-B14F-4D97-AF65-F5344CB8AC3E}">
        <p14:creationId xmlns:p14="http://schemas.microsoft.com/office/powerpoint/2010/main" val="1982442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C825-7067-42D7-BDE5-485BFE04D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Effects of Delay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4FF8E-919E-498C-94F9-4ACB98FBAF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/>
          <a:lstStyle/>
          <a:p>
            <a:r>
              <a:rPr lang="en-US" sz="2800" dirty="0"/>
              <a:t>Worsening of referred condition</a:t>
            </a:r>
          </a:p>
          <a:p>
            <a:pPr lvl="1"/>
            <a:r>
              <a:rPr lang="en-US" sz="2400" dirty="0"/>
              <a:t>Use of more medication &amp; ED services</a:t>
            </a:r>
          </a:p>
          <a:p>
            <a:pPr lvl="1"/>
            <a:r>
              <a:rPr lang="en-US" sz="2400" dirty="0"/>
              <a:t>Treatable conditions no longer treatable</a:t>
            </a:r>
          </a:p>
          <a:p>
            <a:pPr lvl="1"/>
            <a:r>
              <a:rPr lang="en-US" sz="2400" dirty="0"/>
              <a:t>Higher mortality rates</a:t>
            </a:r>
          </a:p>
          <a:p>
            <a:r>
              <a:rPr lang="en-US" sz="2700" dirty="0"/>
              <a:t> Need to repeat testing due to delay </a:t>
            </a:r>
            <a:r>
              <a:rPr lang="en-US" sz="2000" dirty="0"/>
              <a:t>(outdated results)</a:t>
            </a:r>
          </a:p>
          <a:p>
            <a:pPr lvl="1"/>
            <a:r>
              <a:rPr lang="en-US" sz="2100" dirty="0"/>
              <a:t>38% of all patients; 50% if waited &gt;  6 months</a:t>
            </a:r>
          </a:p>
          <a:p>
            <a:r>
              <a:rPr lang="en-US" sz="2400" dirty="0"/>
              <a:t>Patient reported aspects (while waiting):</a:t>
            </a:r>
          </a:p>
          <a:p>
            <a:pPr lvl="1"/>
            <a:r>
              <a:rPr lang="en-US" sz="2100" dirty="0"/>
              <a:t>50% worried about undiagnosed condition</a:t>
            </a:r>
          </a:p>
          <a:p>
            <a:pPr lvl="1"/>
            <a:r>
              <a:rPr lang="en-US" sz="2100" dirty="0"/>
              <a:t>30% had symptoms interfere with activities</a:t>
            </a:r>
          </a:p>
          <a:p>
            <a:pPr lvl="1"/>
            <a:r>
              <a:rPr lang="en-US" sz="2100" dirty="0"/>
              <a:t>24% had to miss work or school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5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The Current State – Efficient use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31755" cy="4724400"/>
          </a:xfrm>
        </p:spPr>
        <p:txBody>
          <a:bodyPr>
            <a:normAutofit/>
          </a:bodyPr>
          <a:lstStyle/>
          <a:p>
            <a:r>
              <a:rPr lang="en-US" dirty="0"/>
              <a:t>~</a:t>
            </a:r>
            <a:r>
              <a:rPr lang="en-US" sz="2800" b="1" dirty="0"/>
              <a:t>8% </a:t>
            </a:r>
            <a:r>
              <a:rPr lang="en-US" sz="2800" dirty="0"/>
              <a:t>of referrals are </a:t>
            </a:r>
            <a:r>
              <a:rPr lang="en-US" sz="2800" b="1" i="1" dirty="0"/>
              <a:t>inappropriate</a:t>
            </a:r>
            <a:r>
              <a:rPr lang="en-US" sz="2800" dirty="0"/>
              <a:t> </a:t>
            </a:r>
            <a:r>
              <a:rPr lang="en-US" sz="2200" dirty="0"/>
              <a:t>(43/Specialty Care clinician/year) </a:t>
            </a:r>
          </a:p>
          <a:p>
            <a:pPr lvl="1"/>
            <a:r>
              <a:rPr lang="en-US" dirty="0"/>
              <a:t>To the wrong specialty</a:t>
            </a:r>
          </a:p>
          <a:p>
            <a:pPr lvl="1"/>
            <a:r>
              <a:rPr lang="en-US" dirty="0"/>
              <a:t>Not medically necessary</a:t>
            </a:r>
          </a:p>
          <a:p>
            <a:pPr marL="365125" lvl="1" indent="0">
              <a:buNone/>
            </a:pPr>
            <a:endParaRPr lang="en-US" sz="1200" dirty="0"/>
          </a:p>
          <a:p>
            <a:r>
              <a:rPr lang="en-US" dirty="0"/>
              <a:t> </a:t>
            </a:r>
            <a:r>
              <a:rPr lang="en-US" sz="2400" dirty="0"/>
              <a:t> Of the patients incorrectly referred to the wrong specialty</a:t>
            </a:r>
          </a:p>
          <a:p>
            <a:pPr lvl="1"/>
            <a:r>
              <a:rPr lang="en-US" sz="2400" dirty="0"/>
              <a:t>63% are re-referred to more clinically suitable physicians</a:t>
            </a:r>
          </a:p>
          <a:p>
            <a:pPr lvl="2"/>
            <a:r>
              <a:rPr lang="en-US" sz="2000" dirty="0"/>
              <a:t>Costing an estimated $1.9 billion in lost wages and unnecessary co-pays annually</a:t>
            </a:r>
          </a:p>
          <a:p>
            <a:pPr lvl="2"/>
            <a:r>
              <a:rPr lang="en-US" sz="2400" dirty="0"/>
              <a:t>37% are not re-referred, putting quality patient care at risk</a:t>
            </a:r>
          </a:p>
          <a:p>
            <a:endParaRPr lang="en-US" sz="2400" i="1" dirty="0"/>
          </a:p>
          <a:p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252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Case 1 </a:t>
            </a:r>
            <a:r>
              <a:rPr lang="en-US" sz="3600" dirty="0"/>
              <a:t>(“wasted days &amp; wasted nights”)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373563"/>
          </a:xfrm>
        </p:spPr>
        <p:txBody>
          <a:bodyPr>
            <a:normAutofit/>
          </a:bodyPr>
          <a:lstStyle/>
          <a:p>
            <a:r>
              <a:rPr lang="en-US" sz="2800" dirty="0"/>
              <a:t>28 year old female had routine consultation appt booked by her PCP front office staff with cc/o </a:t>
            </a:r>
            <a:r>
              <a:rPr lang="en-US" sz="2800" i="1" dirty="0"/>
              <a:t>“fatigue”</a:t>
            </a:r>
          </a:p>
          <a:p>
            <a:r>
              <a:rPr lang="en-US" sz="2800" dirty="0"/>
              <a:t>No records sent</a:t>
            </a:r>
          </a:p>
          <a:p>
            <a:r>
              <a:rPr lang="en-US" sz="2800" dirty="0"/>
              <a:t>3 month wait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r>
              <a:rPr lang="en-US" sz="2800" dirty="0"/>
              <a:t>Referral was for suspected Lupus , she needs a Rheumatology consult, I’m an Endocrinologist….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Now a 5 month wait….</a:t>
            </a:r>
          </a:p>
        </p:txBody>
      </p:sp>
    </p:spTree>
    <p:extLst>
      <p:ext uri="{BB962C8B-B14F-4D97-AF65-F5344CB8AC3E}">
        <p14:creationId xmlns:p14="http://schemas.microsoft.com/office/powerpoint/2010/main" val="123766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The Current State – Efficient use of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080647" cy="4637567"/>
          </a:xfrm>
        </p:spPr>
        <p:txBody>
          <a:bodyPr>
            <a:normAutofit/>
          </a:bodyPr>
          <a:lstStyle/>
          <a:p>
            <a:r>
              <a:rPr lang="en-US" sz="2800" b="1" i="1" dirty="0"/>
              <a:t>60-70% </a:t>
            </a:r>
            <a:r>
              <a:rPr lang="en-US" sz="2800" dirty="0"/>
              <a:t>of</a:t>
            </a:r>
            <a:r>
              <a:rPr lang="en-US" sz="2200" dirty="0"/>
              <a:t> </a:t>
            </a:r>
            <a:r>
              <a:rPr lang="en-US" sz="2800" dirty="0"/>
              <a:t>specialty care clinicians </a:t>
            </a:r>
            <a:r>
              <a:rPr lang="en-US" sz="2800" b="1" i="1" dirty="0"/>
              <a:t>do not have the needed information </a:t>
            </a:r>
            <a:r>
              <a:rPr lang="en-US" sz="2800" dirty="0"/>
              <a:t>for the referral at the time of the referral appointment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Resulting in </a:t>
            </a:r>
            <a:r>
              <a:rPr lang="en-US" sz="2800" b="1" i="1" dirty="0"/>
              <a:t>"Low value referral appointments” </a:t>
            </a:r>
            <a:r>
              <a:rPr lang="en-US" sz="2200" dirty="0"/>
              <a:t>(minimal benefit/cost (time, effort, dollars))</a:t>
            </a:r>
          </a:p>
          <a:p>
            <a:pPr lvl="1"/>
            <a:r>
              <a:rPr lang="en-US" sz="2200" dirty="0"/>
              <a:t>Delay in care</a:t>
            </a:r>
          </a:p>
          <a:p>
            <a:pPr lvl="1"/>
            <a:r>
              <a:rPr lang="en-US" sz="2200" dirty="0"/>
              <a:t>Additional appointments (backlog access for others)</a:t>
            </a:r>
          </a:p>
          <a:p>
            <a:pPr lvl="1"/>
            <a:r>
              <a:rPr lang="en-US" sz="2200" dirty="0"/>
              <a:t>Increased (unnecessary) testing, work and workforce needs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277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41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70 year old woman from 2 hours away, doesn’t know why she was referred</a:t>
            </a:r>
          </a:p>
          <a:p>
            <a:r>
              <a:rPr lang="en-US" sz="2000" dirty="0"/>
              <a:t>No records</a:t>
            </a:r>
          </a:p>
          <a:p>
            <a:r>
              <a:rPr lang="en-US" sz="2000" dirty="0"/>
              <a:t>Only voice mail at referring practice</a:t>
            </a:r>
          </a:p>
          <a:p>
            <a:r>
              <a:rPr lang="en-US" sz="2000" dirty="0"/>
              <a:t>What to do?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Glipizide, metformin, Levothyroxine on med list</a:t>
            </a:r>
          </a:p>
          <a:p>
            <a:r>
              <a:rPr lang="en-US" sz="2000" dirty="0"/>
              <a:t>Discussed diabetes and thyroid</a:t>
            </a:r>
          </a:p>
          <a:p>
            <a:r>
              <a:rPr lang="en-US" sz="2000" dirty="0"/>
              <a:t>Ordered A1c and TSH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886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pPr marL="0" indent="0" algn="ctr">
              <a:buNone/>
            </a:pPr>
            <a:endParaRPr lang="en-US" sz="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A1c and TSH results done 2 weeks prior were identical to those just done</a:t>
            </a:r>
          </a:p>
          <a:p>
            <a:pPr marL="365125" lvl="1" indent="0">
              <a:buNone/>
            </a:pPr>
            <a:endParaRPr lang="en-US" sz="1000" dirty="0"/>
          </a:p>
          <a:p>
            <a:pPr lvl="1"/>
            <a:r>
              <a:rPr lang="en-US" sz="2400" dirty="0"/>
              <a:t>Referral was for evaluation of a left a</a:t>
            </a:r>
            <a:r>
              <a:rPr lang="en-US" sz="2400" i="1" dirty="0"/>
              <a:t>drenal mass </a:t>
            </a:r>
            <a:r>
              <a:rPr lang="en-US" sz="2400" dirty="0"/>
              <a:t>noted</a:t>
            </a:r>
            <a:r>
              <a:rPr lang="en-US" sz="2400" i="1" dirty="0"/>
              <a:t> </a:t>
            </a:r>
            <a:r>
              <a:rPr lang="en-US" sz="2400" dirty="0"/>
              <a:t>on abdominal CT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Case 2 </a:t>
            </a:r>
            <a:r>
              <a:rPr lang="en-US" sz="4000" dirty="0"/>
              <a:t>(“Playing Charades”)</a:t>
            </a:r>
            <a:endParaRPr lang="en-US" sz="2000" dirty="0"/>
          </a:p>
        </p:txBody>
      </p:sp>
      <p:pic>
        <p:nvPicPr>
          <p:cNvPr id="2052" name="Picture 4" descr="Image result for cartoon images of playing charad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4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The Current State – Referral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080647" cy="4637567"/>
          </a:xfrm>
        </p:spPr>
        <p:txBody>
          <a:bodyPr>
            <a:normAutofit/>
          </a:bodyPr>
          <a:lstStyle/>
          <a:p>
            <a:r>
              <a:rPr lang="en-US" sz="2400" dirty="0"/>
              <a:t>Up to </a:t>
            </a:r>
            <a:r>
              <a:rPr lang="en-US" sz="2400" b="1" dirty="0"/>
              <a:t>50% </a:t>
            </a:r>
            <a:r>
              <a:rPr lang="en-US" sz="2400" dirty="0"/>
              <a:t>of referrals are </a:t>
            </a:r>
            <a:r>
              <a:rPr lang="en-US" sz="2400" b="1" i="1" dirty="0"/>
              <a:t>never completed</a:t>
            </a:r>
          </a:p>
          <a:p>
            <a:pPr lvl="1"/>
            <a:r>
              <a:rPr lang="en-US" sz="2000" dirty="0"/>
              <a:t>Never scheduled</a:t>
            </a:r>
          </a:p>
          <a:p>
            <a:pPr lvl="2"/>
            <a:r>
              <a:rPr lang="en-US" sz="2000" dirty="0"/>
              <a:t>Missing information, process errors, communication failures</a:t>
            </a:r>
          </a:p>
          <a:p>
            <a:pPr lvl="1"/>
            <a:r>
              <a:rPr lang="en-US" sz="2000" dirty="0"/>
              <a:t>Cancellations</a:t>
            </a:r>
          </a:p>
          <a:p>
            <a:pPr lvl="1"/>
            <a:r>
              <a:rPr lang="en-US" sz="2000" dirty="0"/>
              <a:t>No Shows</a:t>
            </a:r>
          </a:p>
          <a:p>
            <a:r>
              <a:rPr lang="en-US" sz="2400" dirty="0"/>
              <a:t>In one system </a:t>
            </a:r>
            <a:r>
              <a:rPr lang="en-US" sz="2400" b="1" dirty="0"/>
              <a:t>84% of referrals were </a:t>
            </a:r>
            <a:r>
              <a:rPr lang="en-US" sz="2400" b="1" i="1" dirty="0"/>
              <a:t>not</a:t>
            </a:r>
            <a:r>
              <a:rPr lang="en-US" sz="2400" b="1" dirty="0"/>
              <a:t> completed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i="1" dirty="0"/>
              <a:t>Poor</a:t>
            </a:r>
            <a:r>
              <a:rPr lang="en-US" sz="2400" dirty="0"/>
              <a:t> </a:t>
            </a:r>
            <a:r>
              <a:rPr lang="en-US" sz="2400" b="1" i="1" dirty="0"/>
              <a:t>referral tracking </a:t>
            </a:r>
            <a:r>
              <a:rPr lang="en-US" sz="2400" dirty="0"/>
              <a:t>leads to inappropriate re-referrals, inefficient care, worse patient satisfaction, and malpractice lawsuits</a:t>
            </a:r>
          </a:p>
          <a:p>
            <a:pPr lvl="1"/>
            <a:r>
              <a:rPr lang="en-US" sz="2100" b="1" dirty="0"/>
              <a:t>20% of malpractice claims </a:t>
            </a:r>
            <a:r>
              <a:rPr lang="en-US" sz="2100" dirty="0"/>
              <a:t>for diagnosis error involve referral communication deficits</a:t>
            </a:r>
            <a:endParaRPr lang="en-US" sz="800" dirty="0"/>
          </a:p>
          <a:p>
            <a:pPr marL="0" indent="0">
              <a:buNone/>
            </a:pP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44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Case 3 (“too little, too late”)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38600" cy="4602163"/>
          </a:xfrm>
        </p:spPr>
        <p:txBody>
          <a:bodyPr>
            <a:normAutofit/>
          </a:bodyPr>
          <a:lstStyle/>
          <a:p>
            <a:r>
              <a:rPr lang="en-US" sz="2400" dirty="0"/>
              <a:t>20 year old male comes in with parents asking for help with drug &amp; alcohol use disorder </a:t>
            </a:r>
          </a:p>
          <a:p>
            <a:r>
              <a:rPr lang="en-US" sz="2400" dirty="0"/>
              <a:t>Referral sent to Behavioral Health </a:t>
            </a:r>
          </a:p>
          <a:p>
            <a:r>
              <a:rPr lang="en-US" sz="2400" dirty="0"/>
              <a:t>Behavioral Health has policy that patient must call himself to schedule appointment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017" y="1600200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Oops!</a:t>
            </a:r>
          </a:p>
          <a:p>
            <a:r>
              <a:rPr lang="en-US" sz="2400" dirty="0"/>
              <a:t>After 5 weeks with no appointment patient was hospitalized with severe head trauma after a roll-over accident while driving under the influence …</a:t>
            </a:r>
          </a:p>
        </p:txBody>
      </p:sp>
    </p:spTree>
    <p:extLst>
      <p:ext uri="{BB962C8B-B14F-4D97-AF65-F5344CB8AC3E}">
        <p14:creationId xmlns:p14="http://schemas.microsoft.com/office/powerpoint/2010/main" val="195361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The Current State –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447800"/>
            <a:ext cx="8159002" cy="47137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Surveys show </a:t>
            </a:r>
            <a:r>
              <a:rPr lang="en-US" sz="2800" b="1" dirty="0"/>
              <a:t>50% </a:t>
            </a:r>
            <a:r>
              <a:rPr lang="en-US" sz="2800" b="1" i="1" dirty="0"/>
              <a:t>of referring clinicians </a:t>
            </a:r>
            <a:r>
              <a:rPr lang="en-US" sz="2800" dirty="0"/>
              <a:t>were dissatisfied with timeliness of specialist feedback and desired more feedback from specialists  </a:t>
            </a:r>
          </a:p>
          <a:p>
            <a:pPr lvl="1"/>
            <a:r>
              <a:rPr lang="en-US" sz="2500" b="1" dirty="0"/>
              <a:t>~50% </a:t>
            </a:r>
            <a:r>
              <a:rPr lang="en-US" sz="2500" dirty="0"/>
              <a:t>of primary care clinicians don’t know if patient was ever seen by specialty care following referral request</a:t>
            </a:r>
            <a:endParaRPr lang="en-US" sz="900" dirty="0"/>
          </a:p>
          <a:p>
            <a:pPr lvl="1"/>
            <a:r>
              <a:rPr lang="en-US" sz="2500" b="1" dirty="0"/>
              <a:t>25-50% </a:t>
            </a:r>
            <a:r>
              <a:rPr lang="en-US" sz="2500" dirty="0"/>
              <a:t>of primary care have no information back by several weeks after patient’s referral appointment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Information is often inadequate even when successfully transferred in a timely manner. </a:t>
            </a:r>
          </a:p>
          <a:p>
            <a:pPr lvl="1"/>
            <a:r>
              <a:rPr lang="en-US" sz="2500" b="1" dirty="0"/>
              <a:t>28% of primary care </a:t>
            </a:r>
            <a:r>
              <a:rPr lang="en-US" sz="2500" dirty="0"/>
              <a:t>&amp;</a:t>
            </a:r>
            <a:r>
              <a:rPr lang="en-US" sz="2500" b="1" dirty="0"/>
              <a:t> 43% of specialty care </a:t>
            </a:r>
            <a:r>
              <a:rPr lang="en-US" sz="2500" dirty="0"/>
              <a:t>report information they do receive is </a:t>
            </a:r>
            <a:r>
              <a:rPr lang="en-US" sz="2500" b="1" i="1" dirty="0"/>
              <a:t>not helpful </a:t>
            </a:r>
          </a:p>
        </p:txBody>
      </p:sp>
    </p:spTree>
    <p:extLst>
      <p:ext uri="{BB962C8B-B14F-4D97-AF65-F5344CB8AC3E}">
        <p14:creationId xmlns:p14="http://schemas.microsoft.com/office/powerpoint/2010/main" val="60783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listen…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572000"/>
          </a:xfrm>
        </p:spPr>
        <p:txBody>
          <a:bodyPr/>
          <a:lstStyle/>
          <a:p>
            <a:r>
              <a:rPr lang="en-US" sz="2400" dirty="0"/>
              <a:t>Think about what the </a:t>
            </a:r>
            <a:r>
              <a:rPr lang="en-US" sz="2400" i="1" dirty="0"/>
              <a:t>current state for referrals </a:t>
            </a:r>
            <a:r>
              <a:rPr lang="en-US" sz="2400" dirty="0"/>
              <a:t>is for the practices &amp; clinics you work with and how you can help them begin to look at &amp; improve their referral processes to….</a:t>
            </a:r>
          </a:p>
          <a:p>
            <a:pPr lvl="1"/>
            <a:r>
              <a:rPr lang="en-US" sz="2000" dirty="0"/>
              <a:t>Reduce chaos &amp; frustration in the clinic</a:t>
            </a:r>
          </a:p>
          <a:p>
            <a:pPr lvl="1"/>
            <a:r>
              <a:rPr lang="en-US" sz="2000" dirty="0"/>
              <a:t>Improve satisfaction &amp; outcomes for patients</a:t>
            </a:r>
          </a:p>
          <a:p>
            <a:pPr lvl="1"/>
            <a:r>
              <a:rPr lang="en-US" sz="2000" dirty="0"/>
              <a:t>Reduce waste  &amp; unnecessary resource use</a:t>
            </a:r>
          </a:p>
          <a:p>
            <a:pPr lvl="1"/>
            <a:r>
              <a:rPr lang="en-US" sz="2000" dirty="0"/>
              <a:t>Reduce wait times &amp; improve access </a:t>
            </a:r>
          </a:p>
          <a:p>
            <a:r>
              <a:rPr lang="en-US" sz="2400" dirty="0"/>
              <a:t>Consider the need to optimize the ability to work across &amp; between practices to connect &amp; share care in order to be effective in alternative payment arrangements / APMs</a:t>
            </a:r>
          </a:p>
        </p:txBody>
      </p:sp>
    </p:spTree>
    <p:extLst>
      <p:ext uri="{BB962C8B-B14F-4D97-AF65-F5344CB8AC3E}">
        <p14:creationId xmlns:p14="http://schemas.microsoft.com/office/powerpoint/2010/main" val="403786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02715"/>
            <a:ext cx="7543800" cy="80396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Case 4 </a:t>
            </a:r>
            <a:r>
              <a:rPr lang="en-US" dirty="0"/>
              <a:t>(“Where’s the Beef?”)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692" y="1524000"/>
            <a:ext cx="5348908" cy="4724400"/>
          </a:xfrm>
        </p:spPr>
        <p:txBody>
          <a:bodyPr/>
          <a:lstStyle/>
          <a:p>
            <a:pPr marL="201168" lvl="1" indent="0">
              <a:buNone/>
            </a:pPr>
            <a:r>
              <a:rPr lang="en-US" sz="2400" dirty="0"/>
              <a:t>59 yo man with T2DM, HTN, Hyperlipidemia &amp; Obesity</a:t>
            </a:r>
          </a:p>
          <a:p>
            <a:r>
              <a:rPr lang="en-US" sz="2000" dirty="0"/>
              <a:t>referred to cardiology with unexplained shortness of breath with the question </a:t>
            </a:r>
            <a:r>
              <a:rPr lang="en-US" sz="2000" i="1" dirty="0"/>
              <a:t>“is this due to ischemic coronary artery disease?”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300" dirty="0"/>
              <a:t>28 page note from cardiologist </a:t>
            </a:r>
          </a:p>
          <a:p>
            <a:pPr lvl="1"/>
            <a:r>
              <a:rPr lang="en-US" sz="2000" dirty="0"/>
              <a:t>only ICD codes for impression </a:t>
            </a:r>
          </a:p>
          <a:p>
            <a:pPr lvl="1"/>
            <a:r>
              <a:rPr lang="en-US" sz="2000" dirty="0"/>
              <a:t>no indication of </a:t>
            </a:r>
          </a:p>
          <a:p>
            <a:pPr lvl="2"/>
            <a:r>
              <a:rPr lang="en-US" sz="1800" dirty="0"/>
              <a:t>what the cardiologist thinks or is going to do </a:t>
            </a:r>
          </a:p>
          <a:p>
            <a:pPr lvl="2"/>
            <a:r>
              <a:rPr lang="en-US" sz="1800" dirty="0"/>
              <a:t>what s/he recommends the PCP do  </a:t>
            </a:r>
          </a:p>
          <a:p>
            <a:pPr lvl="2"/>
            <a:r>
              <a:rPr lang="en-US" sz="1800" dirty="0"/>
              <a:t>what s/he told the patient to do…</a:t>
            </a:r>
          </a:p>
          <a:p>
            <a:pPr lvl="1"/>
            <a:endParaRPr lang="en-US" sz="2400" dirty="0">
              <a:solidFill>
                <a:srgbClr val="C00000"/>
              </a:solidFill>
            </a:endParaRPr>
          </a:p>
          <a:p>
            <a:pPr lvl="2"/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5275" y="3546062"/>
            <a:ext cx="2796209" cy="990600"/>
          </a:xfrm>
        </p:spPr>
        <p:txBody>
          <a:bodyPr/>
          <a:lstStyle/>
          <a:p>
            <a:pPr marL="365125" lvl="1" indent="0">
              <a:buNone/>
            </a:pPr>
            <a:r>
              <a:rPr lang="en-US" sz="2400" b="1" dirty="0"/>
              <a:t>More questions than answers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861"/>
            <a:ext cx="1874761" cy="13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3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The Current State – Information Exchange (communication)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676400"/>
            <a:ext cx="8153400" cy="4485167"/>
          </a:xfrm>
        </p:spPr>
        <p:txBody>
          <a:bodyPr>
            <a:normAutofit/>
          </a:bodyPr>
          <a:lstStyle/>
          <a:p>
            <a:r>
              <a:rPr lang="en-US" sz="2800" dirty="0"/>
              <a:t>PCPs and specialists rarely discuss the </a:t>
            </a:r>
            <a:r>
              <a:rPr lang="en-US" sz="2800" b="1" i="1" dirty="0"/>
              <a:t>preferred role </a:t>
            </a:r>
            <a:r>
              <a:rPr lang="en-US" sz="2800" dirty="0"/>
              <a:t>for specialty care and </a:t>
            </a:r>
            <a:r>
              <a:rPr lang="en-US" sz="2800" b="1" i="1" dirty="0"/>
              <a:t>who will be responsible for what </a:t>
            </a:r>
            <a:r>
              <a:rPr lang="en-US" sz="2800" dirty="0"/>
              <a:t>aspects of care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800" dirty="0"/>
              <a:t>In up to </a:t>
            </a:r>
            <a:r>
              <a:rPr lang="en-US" sz="2800" b="1" dirty="0"/>
              <a:t>26% </a:t>
            </a:r>
            <a:r>
              <a:rPr lang="en-US" sz="2800" dirty="0"/>
              <a:t>of referrals, there is </a:t>
            </a:r>
            <a:r>
              <a:rPr lang="en-US" sz="2800" b="1" i="1" dirty="0"/>
              <a:t>disagreement </a:t>
            </a:r>
            <a:r>
              <a:rPr lang="en-US" sz="2800" i="1" dirty="0"/>
              <a:t>or</a:t>
            </a:r>
            <a:r>
              <a:rPr lang="en-US" sz="2800" b="1" i="1" dirty="0"/>
              <a:t> misunderstanding of management plans</a:t>
            </a:r>
            <a:r>
              <a:rPr lang="en-US" sz="2800" dirty="0"/>
              <a:t>  between referring clinicians and subspecialists/specialists </a:t>
            </a:r>
          </a:p>
          <a:p>
            <a:pPr lvl="1"/>
            <a:r>
              <a:rPr lang="en-US" sz="2200" dirty="0"/>
              <a:t>A survey found that </a:t>
            </a:r>
            <a:r>
              <a:rPr lang="en-US" sz="2200" b="1" dirty="0"/>
              <a:t>26% </a:t>
            </a:r>
            <a:r>
              <a:rPr lang="en-US" sz="2200" dirty="0"/>
              <a:t>of patients reported receiving </a:t>
            </a:r>
            <a:r>
              <a:rPr lang="en-US" sz="2200" b="1" i="1" dirty="0"/>
              <a:t>conflicting information </a:t>
            </a:r>
            <a:r>
              <a:rPr lang="en-US" sz="2200" dirty="0"/>
              <a:t>from different providers </a:t>
            </a:r>
          </a:p>
          <a:p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233712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C66"/>
                </a:solidFill>
              </a:rPr>
              <a:t>Case 5 </a:t>
            </a:r>
            <a:r>
              <a:rPr lang="en-US" dirty="0">
                <a:solidFill>
                  <a:srgbClr val="007C66"/>
                </a:solidFill>
              </a:rPr>
              <a:t>(“What’s the Point?”)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30 year old female with depression, T1DM, and epilepsy</a:t>
            </a:r>
          </a:p>
          <a:p>
            <a:r>
              <a:rPr lang="en-US" sz="2000" dirty="0"/>
              <a:t>Sent to Behavioral Health clinician (BH) with request to “</a:t>
            </a:r>
            <a:r>
              <a:rPr lang="en-US" sz="2000" i="1" dirty="0"/>
              <a:t>evaluate depression</a:t>
            </a:r>
            <a:r>
              <a:rPr lang="en-US" sz="2000" dirty="0"/>
              <a:t>”</a:t>
            </a:r>
          </a:p>
          <a:p>
            <a:r>
              <a:rPr lang="en-US" sz="2000" dirty="0"/>
              <a:t>No records from PCP or neurologist</a:t>
            </a:r>
          </a:p>
          <a:p>
            <a:r>
              <a:rPr lang="en-US" sz="2000" dirty="0"/>
              <a:t>Past history of care with psychiatrist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8324" y="1524000"/>
            <a:ext cx="4058475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BH clinician evaluates the patient and sets up a care plan but the PCP continues to treat the depression</a:t>
            </a:r>
          </a:p>
          <a:p>
            <a:r>
              <a:rPr lang="en-US" sz="2000" dirty="0"/>
              <a:t>BH clinician confused why she was asked to evaluate for depression or role in helping to co-manage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8F128-973A-41AC-91E7-133CEBCFE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0"/>
          <a:stretch/>
        </p:blipFill>
        <p:spPr>
          <a:xfrm>
            <a:off x="6624431" y="4219623"/>
            <a:ext cx="1681369" cy="1876377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973402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E68C-F04B-43A1-88F4-49B8ACB7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The Current State – Information Exchange (communication)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042D-24C4-461A-BCD0-C27E0CA6C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600200"/>
            <a:ext cx="8004447" cy="4561367"/>
          </a:xfrm>
        </p:spPr>
        <p:txBody>
          <a:bodyPr>
            <a:normAutofit/>
          </a:bodyPr>
          <a:lstStyle/>
          <a:p>
            <a:r>
              <a:rPr lang="en-US" sz="2800" dirty="0"/>
              <a:t>Frequent </a:t>
            </a:r>
            <a:r>
              <a:rPr lang="en-US" sz="2800" b="1" i="1" dirty="0"/>
              <a:t>misunderstandings about the role </a:t>
            </a:r>
            <a:r>
              <a:rPr lang="en-US" sz="2800" dirty="0"/>
              <a:t>of the specialist </a:t>
            </a:r>
            <a:r>
              <a:rPr lang="en-US" sz="2400" dirty="0"/>
              <a:t>(single cognitive consultation vs ongoing co-management), </a:t>
            </a:r>
            <a:r>
              <a:rPr lang="en-US" sz="2800" dirty="0"/>
              <a:t>contribute to large number of specialty care follow up visits </a:t>
            </a:r>
            <a:r>
              <a:rPr lang="en-US" sz="2400" dirty="0"/>
              <a:t>(including patients with </a:t>
            </a:r>
            <a:r>
              <a:rPr lang="en-US" sz="2400" i="1" dirty="0"/>
              <a:t>stable conditions </a:t>
            </a:r>
            <a:r>
              <a:rPr lang="en-US" sz="2400" dirty="0"/>
              <a:t>who do not need to see specialists routinely)</a:t>
            </a:r>
          </a:p>
          <a:p>
            <a:pPr lvl="1"/>
            <a:r>
              <a:rPr lang="en-US" sz="2500" dirty="0"/>
              <a:t>~ 50% of specialty care visits are for follow-up specialty care, often “routine check-up”</a:t>
            </a:r>
          </a:p>
          <a:p>
            <a:pPr lvl="2"/>
            <a:r>
              <a:rPr lang="en-US" sz="2200" i="1" dirty="0"/>
              <a:t>Limits access for higher acuity new patients &amp; established patients with acute issues</a:t>
            </a:r>
          </a:p>
        </p:txBody>
      </p:sp>
    </p:spTree>
    <p:extLst>
      <p:ext uri="{BB962C8B-B14F-4D97-AF65-F5344CB8AC3E}">
        <p14:creationId xmlns:p14="http://schemas.microsoft.com/office/powerpoint/2010/main" val="281553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775251" y="150745"/>
            <a:ext cx="7593496" cy="99225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007C66"/>
                </a:solidFill>
                <a:ea typeface="ＭＳ Ｐゴシック" pitchFamily="-112" charset="-128"/>
              </a:rPr>
              <a:t>“Stuck” in Specialty Care – </a:t>
            </a:r>
            <a:br>
              <a:rPr lang="en-US" altLang="en-US" sz="3600" b="1" dirty="0">
                <a:solidFill>
                  <a:srgbClr val="007C66"/>
                </a:solidFill>
                <a:ea typeface="ＭＳ Ｐゴシック" pitchFamily="-112" charset="-128"/>
              </a:rPr>
            </a:br>
            <a:r>
              <a:rPr lang="en-US" altLang="en-US" sz="3600" b="1" dirty="0">
                <a:solidFill>
                  <a:srgbClr val="007C66"/>
                </a:solidFill>
                <a:ea typeface="ＭＳ Ｐゴシック" pitchFamily="-112" charset="-128"/>
              </a:rPr>
              <a:t>Need for Role Definition 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type="chart" idx="1"/>
            <p:extLst/>
          </p:nvPr>
        </p:nvGraphicFramePr>
        <p:xfrm>
          <a:off x="1011494" y="1846379"/>
          <a:ext cx="7121011" cy="430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hart" r:id="rId4" imgW="8239125" imgH="4981575" progId="MSGraph.Chart.8">
                  <p:embed followColorScheme="full"/>
                </p:oleObj>
              </mc:Choice>
              <mc:Fallback>
                <p:oleObj name="Chart" r:id="rId4" imgW="8239125" imgH="4981575" progId="MSGraph.Chart.8">
                  <p:embed followColorScheme="full"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94" y="1846379"/>
                        <a:ext cx="7121011" cy="43059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324600" y="2087216"/>
            <a:ext cx="1840019" cy="25609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3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Current State – Disconnected Care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52053"/>
            <a:ext cx="8382000" cy="4948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b="1" dirty="0"/>
              <a:t>IOM 2001 </a:t>
            </a:r>
            <a:r>
              <a:rPr lang="en-US" sz="1800" b="1" dirty="0"/>
              <a:t>Crossing the Quality Chasm</a:t>
            </a:r>
            <a:br>
              <a:rPr lang="en-US" sz="2800" b="1" dirty="0"/>
            </a:br>
            <a:r>
              <a:rPr lang="en-US" sz="3200" b="1" dirty="0"/>
              <a:t>“A highly fragmented delivery system”</a:t>
            </a:r>
            <a:r>
              <a:rPr lang="en-US" sz="3200" dirty="0"/>
              <a:t> …</a:t>
            </a:r>
            <a:r>
              <a:rPr lang="en-US" sz="2800" dirty="0"/>
              <a:t>physician groups, hospitals, and other health care organizations [</a:t>
            </a:r>
            <a:r>
              <a:rPr lang="en-US" sz="2800" i="1" dirty="0"/>
              <a:t>behavioral health</a:t>
            </a:r>
            <a:r>
              <a:rPr lang="en-US" sz="2800" dirty="0"/>
              <a:t>] operate as </a:t>
            </a:r>
            <a:r>
              <a:rPr lang="en-US" sz="2800" b="1" dirty="0"/>
              <a:t>silos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4418"/>
            <a:ext cx="2309091" cy="1524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5BA2C02-0262-4315-8DD5-3A450142CC2F}"/>
              </a:ext>
            </a:extLst>
          </p:cNvPr>
          <p:cNvGrpSpPr/>
          <p:nvPr/>
        </p:nvGrpSpPr>
        <p:grpSpPr>
          <a:xfrm>
            <a:off x="4210878" y="4114800"/>
            <a:ext cx="4572000" cy="1905000"/>
            <a:chOff x="685800" y="4419600"/>
            <a:chExt cx="5064167" cy="2151811"/>
          </a:xfrm>
        </p:grpSpPr>
        <p:sp>
          <p:nvSpPr>
            <p:cNvPr id="5" name="Rounded Rectangle 4"/>
            <p:cNvSpPr/>
            <p:nvPr/>
          </p:nvSpPr>
          <p:spPr>
            <a:xfrm>
              <a:off x="685800" y="4419600"/>
              <a:ext cx="5064167" cy="1181047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</a:rPr>
                <a:t>a “non-system”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6485" y="5600646"/>
              <a:ext cx="4327515" cy="9707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chemeClr val="tx1"/>
                  </a:solidFill>
                </a:rPr>
                <a:t>disconnected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35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Consequences</a:t>
            </a:r>
            <a:r>
              <a:rPr lang="en-US" dirty="0"/>
              <a:t> </a:t>
            </a:r>
            <a:r>
              <a:rPr lang="en-US" sz="4000" dirty="0"/>
              <a:t>of Disconnected Care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943600" cy="4602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Waste, Safety &amp; Satisfaction issues</a:t>
            </a:r>
          </a:p>
          <a:p>
            <a:pPr lvl="1"/>
            <a:r>
              <a:rPr lang="en-US" dirty="0"/>
              <a:t>Misdiagnosis</a:t>
            </a:r>
          </a:p>
          <a:p>
            <a:pPr lvl="1"/>
            <a:r>
              <a:rPr lang="en-US" dirty="0"/>
              <a:t>Delayed diagnosis and treatment</a:t>
            </a:r>
          </a:p>
          <a:p>
            <a:pPr lvl="1"/>
            <a:r>
              <a:rPr lang="en-US" dirty="0"/>
              <a:t>Duplicated &amp; unnecessary tests</a:t>
            </a:r>
          </a:p>
          <a:p>
            <a:pPr lvl="1"/>
            <a:r>
              <a:rPr lang="en-US" dirty="0"/>
              <a:t>Duplication of services</a:t>
            </a:r>
          </a:p>
          <a:p>
            <a:pPr lvl="1"/>
            <a:r>
              <a:rPr lang="en-US" dirty="0"/>
              <a:t>Additional visits</a:t>
            </a:r>
          </a:p>
          <a:p>
            <a:pPr lvl="1"/>
            <a:r>
              <a:rPr lang="en-US" dirty="0"/>
              <a:t>Access backlog / workforce needs</a:t>
            </a:r>
          </a:p>
          <a:p>
            <a:pPr lvl="1"/>
            <a:r>
              <a:rPr lang="en-US" dirty="0"/>
              <a:t>Confusion, errors</a:t>
            </a:r>
          </a:p>
          <a:p>
            <a:pPr lvl="1"/>
            <a:r>
              <a:rPr lang="en-US" dirty="0"/>
              <a:t>Increased stress, burden, dissatisfaction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02626" y="1676400"/>
            <a:ext cx="2743200" cy="44497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125" lvl="1" indent="0">
              <a:buNone/>
            </a:pPr>
            <a:r>
              <a:rPr lang="en-US" sz="2800" b="1" dirty="0"/>
              <a:t>Not very patient centered</a:t>
            </a:r>
          </a:p>
          <a:p>
            <a:pPr marL="365125" lvl="1" indent="0">
              <a:buNone/>
            </a:pPr>
            <a:endParaRPr lang="en-US" sz="1000" b="1" dirty="0"/>
          </a:p>
          <a:p>
            <a:pPr marL="365125" lvl="1" indent="0">
              <a:buNone/>
            </a:pPr>
            <a:r>
              <a:rPr lang="en-US" sz="2800" b="1" dirty="0"/>
              <a:t>Not very cost effective</a:t>
            </a:r>
          </a:p>
          <a:p>
            <a:pPr marL="365125" lvl="1" indent="0">
              <a:buNone/>
            </a:pPr>
            <a:endParaRPr lang="en-US" sz="1000" b="1" dirty="0"/>
          </a:p>
          <a:p>
            <a:pPr marL="365125" lvl="1" indent="0">
              <a:buNone/>
            </a:pPr>
            <a:r>
              <a:rPr lang="en-US" sz="2800" b="1" dirty="0"/>
              <a:t>Not very satisfying &amp; extra work on the back end</a:t>
            </a:r>
          </a:p>
        </p:txBody>
      </p:sp>
    </p:spTree>
    <p:extLst>
      <p:ext uri="{BB962C8B-B14F-4D97-AF65-F5344CB8AC3E}">
        <p14:creationId xmlns:p14="http://schemas.microsoft.com/office/powerpoint/2010/main" val="278101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We need a System  instead of Silos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“Once we get to interoperability….”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0"/>
            <a:ext cx="1281112" cy="11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A2230-E62D-4FC5-A832-34A9FDD23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60414"/>
            <a:ext cx="7816679" cy="20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Case 6 </a:t>
            </a:r>
            <a:r>
              <a:rPr lang="en-US" sz="3600" dirty="0"/>
              <a:t>(“TMI-Overload”)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74 year old woman with cognitive impairment from Skilled Nursing Facility brought in by transport person</a:t>
            </a:r>
          </a:p>
          <a:p>
            <a:r>
              <a:rPr lang="en-US" sz="2400" dirty="0"/>
              <a:t>No records except MAR</a:t>
            </a:r>
          </a:p>
          <a:p>
            <a:r>
              <a:rPr lang="en-US" sz="2400" dirty="0"/>
              <a:t>SNF physician on the road</a:t>
            </a:r>
          </a:p>
          <a:p>
            <a:endParaRPr lang="en-US" sz="2400" dirty="0"/>
          </a:p>
          <a:p>
            <a:r>
              <a:rPr lang="en-US" sz="2400" dirty="0"/>
              <a:t>Look in the HIE….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5072" y="1943100"/>
            <a:ext cx="4419600" cy="3886200"/>
          </a:xfrm>
        </p:spPr>
        <p:txBody>
          <a:bodyPr/>
          <a:lstStyle/>
          <a:p>
            <a:r>
              <a:rPr lang="en-US" sz="2400" dirty="0"/>
              <a:t>94 pages of reports</a:t>
            </a:r>
          </a:p>
          <a:p>
            <a:r>
              <a:rPr lang="en-US" sz="2400" dirty="0"/>
              <a:t>Diabetes</a:t>
            </a:r>
          </a:p>
          <a:p>
            <a:r>
              <a:rPr lang="en-US" sz="2400" dirty="0"/>
              <a:t>Pituitary mass</a:t>
            </a:r>
          </a:p>
          <a:p>
            <a:r>
              <a:rPr lang="en-US" sz="2400" dirty="0"/>
              <a:t>Osteoporosis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But what’s the question?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7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Shared EHR does not solve all the referral/ care coordination problems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/>
              <a:t>Care Coordination requires:</a:t>
            </a:r>
          </a:p>
          <a:p>
            <a:r>
              <a:rPr lang="en-US" sz="3100" b="1" dirty="0"/>
              <a:t>Information sharing </a:t>
            </a:r>
            <a:r>
              <a:rPr lang="en-US" sz="3100" b="1" i="1" dirty="0"/>
              <a:t>(can even be done without EMR)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Adequate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Pertinent</a:t>
            </a:r>
          </a:p>
          <a:p>
            <a:r>
              <a:rPr lang="en-US" sz="3100" b="1" dirty="0"/>
              <a:t>Communication 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patient &amp; family and the medical home team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With extended care team (e.g., clinical question)</a:t>
            </a:r>
          </a:p>
          <a:p>
            <a:r>
              <a:rPr lang="en-US" sz="3100" b="1" dirty="0"/>
              <a:t>Collaboration/Working Together </a:t>
            </a:r>
            <a:r>
              <a:rPr lang="en-US" sz="3100" b="1" i="1" dirty="0"/>
              <a:t>(mindset – culture)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Standardization &amp; expectations of referral procedures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Clarity in roles and responsibilities</a:t>
            </a:r>
          </a:p>
          <a:p>
            <a:r>
              <a:rPr lang="en-US" sz="3100" b="1" dirty="0"/>
              <a:t>Patient-centered approach </a:t>
            </a:r>
            <a:r>
              <a:rPr lang="en-US" sz="3100" b="1" i="1" dirty="0"/>
              <a:t>(common goal - meeting patient needs)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Contextual care: considering patient’s needs &amp; circumstances</a:t>
            </a:r>
          </a:p>
          <a:p>
            <a:pPr lvl="1">
              <a:buClr>
                <a:schemeClr val="accent1"/>
              </a:buClr>
            </a:pPr>
            <a:r>
              <a:rPr lang="en-US" sz="3100" dirty="0"/>
              <a:t>Shared goals and decision making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8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b="1" dirty="0"/>
              <a:t>Why: The need for better coordinated &amp; connected care</a:t>
            </a:r>
          </a:p>
          <a:p>
            <a:r>
              <a:rPr lang="en-US" sz="2800" dirty="0"/>
              <a:t>What: The critical elements for a high value referral experience</a:t>
            </a:r>
          </a:p>
          <a:p>
            <a:pPr lvl="0"/>
            <a:r>
              <a:rPr lang="en-US" sz="2800" dirty="0"/>
              <a:t>How: Action steps to get practices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953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/>
              <a:t>Why: The need for better coordinated &amp; connected care</a:t>
            </a:r>
          </a:p>
          <a:p>
            <a:pPr lvl="0"/>
            <a:r>
              <a:rPr lang="en-US" sz="2800" b="1" dirty="0"/>
              <a:t>What: The critical elements for a high value referral experience</a:t>
            </a:r>
          </a:p>
          <a:p>
            <a:pPr lvl="0"/>
            <a:r>
              <a:rPr lang="en-US" sz="2800" dirty="0"/>
              <a:t>How: Action steps to get practices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99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274638"/>
            <a:ext cx="6119812" cy="10969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Medical Neighborhood</a:t>
            </a:r>
            <a:br>
              <a:rPr lang="en-US" dirty="0"/>
            </a:br>
            <a:r>
              <a:rPr lang="en-US" sz="2700" dirty="0"/>
              <a:t>October 2010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752600"/>
            <a:ext cx="4572000" cy="4724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Medical Neighbor defined: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Communicates, collaborates &amp; integrates</a:t>
            </a:r>
          </a:p>
          <a:p>
            <a:r>
              <a:rPr lang="en-US" dirty="0"/>
              <a:t>Appropriate &amp; timely consultations</a:t>
            </a:r>
          </a:p>
          <a:p>
            <a:r>
              <a:rPr lang="en-US" dirty="0"/>
              <a:t>Effective flow of information</a:t>
            </a:r>
          </a:p>
          <a:p>
            <a:r>
              <a:rPr lang="en-US" dirty="0"/>
              <a:t>Responsible co-managing</a:t>
            </a:r>
          </a:p>
          <a:p>
            <a:r>
              <a:rPr lang="en-US" dirty="0"/>
              <a:t>Patient-centered care</a:t>
            </a:r>
          </a:p>
          <a:p>
            <a:r>
              <a:rPr lang="en-US" dirty="0"/>
              <a:t>Support primary care-medical home as hub of care</a:t>
            </a:r>
          </a:p>
        </p:txBody>
      </p:sp>
      <p:pic>
        <p:nvPicPr>
          <p:cNvPr id="5" name="Content Placeholder 3" descr="PCMH-N Paper Cov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0081" y="1828800"/>
            <a:ext cx="3749675" cy="4397660"/>
          </a:xfr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490788" cy="1568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1084" y="5943600"/>
            <a:ext cx="92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662850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79216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/>
              <a:t>We need a system for care coordination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“Medical Neighborhood”</a:t>
            </a:r>
          </a:p>
          <a:p>
            <a:pPr lvl="1">
              <a:buClr>
                <a:schemeClr val="accent1"/>
              </a:buClr>
            </a:pPr>
            <a:r>
              <a:rPr lang="en-US" sz="2600" dirty="0"/>
              <a:t>An </a:t>
            </a:r>
            <a:r>
              <a:rPr lang="en-US" sz="2600" b="1" i="1" dirty="0"/>
              <a:t>approach</a:t>
            </a:r>
            <a:r>
              <a:rPr lang="en-US" sz="2600" dirty="0"/>
              <a:t> to care coordination</a:t>
            </a:r>
          </a:p>
          <a:p>
            <a:pPr lvl="2"/>
            <a:r>
              <a:rPr lang="en-US" sz="2600" dirty="0"/>
              <a:t>It’s about </a:t>
            </a:r>
            <a:r>
              <a:rPr lang="en-US" sz="2600" b="1" dirty="0"/>
              <a:t>working together </a:t>
            </a:r>
            <a:r>
              <a:rPr lang="en-US" sz="2600" dirty="0"/>
              <a:t>better</a:t>
            </a:r>
          </a:p>
          <a:p>
            <a:pPr lvl="2"/>
            <a:r>
              <a:rPr lang="en-US" sz="2600" dirty="0"/>
              <a:t>Promotes </a:t>
            </a:r>
            <a:r>
              <a:rPr lang="en-US" sz="2600" b="1" dirty="0"/>
              <a:t>connected care </a:t>
            </a:r>
            <a:r>
              <a:rPr lang="en-US" sz="2600" dirty="0"/>
              <a:t>wherever that care may be needed </a:t>
            </a:r>
          </a:p>
          <a:p>
            <a:pPr marL="685800" lvl="2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b="1" dirty="0"/>
              <a:t>High Value Care Coordination Tool Kit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Defining what is </a:t>
            </a:r>
            <a:r>
              <a:rPr lang="en-US" b="1" dirty="0"/>
              <a:t>needed &amp; expected </a:t>
            </a:r>
            <a:r>
              <a:rPr lang="en-US" dirty="0"/>
              <a:t>for high value referrals and care coordination</a:t>
            </a:r>
          </a:p>
          <a:p>
            <a:pPr marL="685800" lvl="2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51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41763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Patient-Centered Connected Care- </a:t>
            </a:r>
            <a:r>
              <a:rPr lang="en-US" b="1" i="1" dirty="0"/>
              <a:t>the patient’s medical neighborhood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89567"/>
            <a:ext cx="8384155" cy="4572000"/>
          </a:xfrm>
        </p:spPr>
        <p:txBody>
          <a:bodyPr>
            <a:normAutofit lnSpcReduction="10000"/>
          </a:bodyPr>
          <a:lstStyle/>
          <a:p>
            <a:endParaRPr lang="en-US" i="1" dirty="0"/>
          </a:p>
          <a:p>
            <a:r>
              <a:rPr lang="en-US" dirty="0"/>
              <a:t>The Patient is the </a:t>
            </a:r>
            <a:r>
              <a:rPr lang="en-US" b="1" dirty="0"/>
              <a:t>center</a:t>
            </a:r>
            <a:r>
              <a:rPr lang="en-US" dirty="0"/>
              <a:t> of care</a:t>
            </a:r>
          </a:p>
          <a:p>
            <a:endParaRPr lang="en-US" i="1" dirty="0"/>
          </a:p>
          <a:p>
            <a:r>
              <a:rPr lang="en-US" dirty="0"/>
              <a:t>Primary Care is the </a:t>
            </a:r>
          </a:p>
          <a:p>
            <a:pPr marL="0" indent="0">
              <a:buNone/>
            </a:pPr>
            <a:r>
              <a:rPr lang="en-US" dirty="0"/>
              <a:t>       necessary</a:t>
            </a:r>
            <a:r>
              <a:rPr lang="en-US" b="1" dirty="0"/>
              <a:t> hub </a:t>
            </a:r>
            <a:r>
              <a:rPr lang="en-US" dirty="0"/>
              <a:t>of care 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Specialty/ancillary care is an </a:t>
            </a:r>
            <a:r>
              <a:rPr lang="en-US" b="1" dirty="0"/>
              <a:t>extension</a:t>
            </a:r>
            <a:r>
              <a:rPr lang="en-US" dirty="0"/>
              <a:t> of care </a:t>
            </a:r>
          </a:p>
          <a:p>
            <a:pPr lvl="1"/>
            <a:r>
              <a:rPr lang="en-US" sz="2600" dirty="0"/>
              <a:t>Helping with care to meet patient needs</a:t>
            </a:r>
          </a:p>
          <a:p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14" y="1811450"/>
            <a:ext cx="3450771" cy="32350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81400" y="2514600"/>
            <a:ext cx="38862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06595" y="4210120"/>
            <a:ext cx="1666600" cy="838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00400" y="3429000"/>
            <a:ext cx="3876400" cy="1143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904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need to connect the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High Value Care Coordination</a:t>
            </a:r>
          </a:p>
          <a:p>
            <a:pPr lvl="1"/>
            <a:r>
              <a:rPr lang="en-US" sz="3000" dirty="0"/>
              <a:t>Information Sharing</a:t>
            </a:r>
          </a:p>
          <a:p>
            <a:pPr lvl="1"/>
            <a:r>
              <a:rPr lang="en-US" sz="3000" dirty="0"/>
              <a:t>Communication</a:t>
            </a:r>
          </a:p>
          <a:p>
            <a:pPr lvl="1"/>
            <a:r>
              <a:rPr lang="en-US" sz="3000" dirty="0"/>
              <a:t>Collaboration</a:t>
            </a:r>
          </a:p>
          <a:p>
            <a:pPr marL="320040" lvl="1" indent="0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200" dirty="0"/>
              <a:t>		Start with a</a:t>
            </a:r>
            <a:r>
              <a:rPr lang="en-US" sz="3200" i="1" dirty="0"/>
              <a:t> </a:t>
            </a:r>
          </a:p>
          <a:p>
            <a:pPr marL="0" indent="0" algn="ctr">
              <a:buNone/>
            </a:pPr>
            <a:r>
              <a:rPr lang="en-US" sz="3200" i="1" dirty="0"/>
              <a:t>		</a:t>
            </a:r>
            <a:r>
              <a:rPr lang="en-US" sz="3200" dirty="0"/>
              <a:t>High Value Referral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6" y="3962400"/>
            <a:ext cx="1981200" cy="242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9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2DF7-4A12-4842-8B31-D1813215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Steps toward the Ideal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6DE45-CB77-447F-88FB-498F3883B4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7832169" cy="46375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Referral critical elements &amp; processes that provide high value </a:t>
            </a:r>
            <a:r>
              <a:rPr lang="en-US" dirty="0"/>
              <a:t>(good benefit/cost)</a:t>
            </a:r>
            <a:r>
              <a:rPr lang="en-US" b="1" dirty="0"/>
              <a:t>:</a:t>
            </a:r>
          </a:p>
          <a:p>
            <a:r>
              <a:rPr lang="en-US" dirty="0"/>
              <a:t>High value referral request</a:t>
            </a:r>
          </a:p>
          <a:p>
            <a:pPr lvl="1"/>
            <a:r>
              <a:rPr lang="en-US" dirty="0"/>
              <a:t>Prepared patient – participating partner in their care</a:t>
            </a:r>
          </a:p>
          <a:p>
            <a:pPr lvl="1"/>
            <a:r>
              <a:rPr lang="en-US" dirty="0"/>
              <a:t>Clinical question / detailed reason for referral </a:t>
            </a:r>
          </a:p>
          <a:p>
            <a:pPr lvl="1"/>
            <a:r>
              <a:rPr lang="en-US" dirty="0"/>
              <a:t>Pertinent supporting data</a:t>
            </a:r>
          </a:p>
          <a:p>
            <a:r>
              <a:rPr lang="en-US" dirty="0"/>
              <a:t>Pre-consultation requests &amp; reviews</a:t>
            </a:r>
          </a:p>
          <a:p>
            <a:r>
              <a:rPr lang="en-US" dirty="0"/>
              <a:t>Defined scheduling protocol</a:t>
            </a:r>
          </a:p>
          <a:p>
            <a:r>
              <a:rPr lang="en-US" dirty="0"/>
              <a:t>Referral Tracking – closing the loop</a:t>
            </a:r>
          </a:p>
          <a:p>
            <a:r>
              <a:rPr lang="en-US" dirty="0"/>
              <a:t>Defined roles for specialty care </a:t>
            </a:r>
          </a:p>
          <a:p>
            <a:pPr lvl="1"/>
            <a:r>
              <a:rPr lang="en-US" dirty="0"/>
              <a:t>Graduation/Hand-back to primary care</a:t>
            </a:r>
          </a:p>
          <a:p>
            <a:r>
              <a:rPr lang="en-US" dirty="0"/>
              <a:t>High value referral response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EAC84C-3A9B-41DE-84D9-83C31B8E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360" y="3505200"/>
            <a:ext cx="1604962" cy="16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0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/>
              <a:t>A Prepared Patient helps reduce</a:t>
            </a:r>
            <a:br>
              <a:rPr lang="en-US" sz="4000" b="1" dirty="0"/>
            </a:br>
            <a:r>
              <a:rPr lang="en-US" sz="4000" b="1" dirty="0"/>
              <a:t>Incomplete &amp; Inappropriate Referrals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07955" cy="4876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b="1" dirty="0"/>
              <a:t>Patient as partner in care</a:t>
            </a:r>
          </a:p>
          <a:p>
            <a:pPr lvl="1">
              <a:defRPr/>
            </a:pPr>
            <a:r>
              <a:rPr lang="en-US" sz="2400" dirty="0"/>
              <a:t>Patient included in the process</a:t>
            </a:r>
          </a:p>
          <a:p>
            <a:pPr lvl="1">
              <a:defRPr/>
            </a:pPr>
            <a:r>
              <a:rPr lang="en-US" sz="2400" dirty="0"/>
              <a:t>The patient’s needs &amp; goals considered</a:t>
            </a:r>
          </a:p>
          <a:p>
            <a:pPr>
              <a:defRPr/>
            </a:pPr>
            <a:r>
              <a:rPr lang="en-US" sz="2800" dirty="0"/>
              <a:t>Patient understand </a:t>
            </a:r>
            <a:r>
              <a:rPr lang="en-US" sz="2800" b="1" dirty="0"/>
              <a:t>role of specialist </a:t>
            </a:r>
            <a:r>
              <a:rPr lang="en-US" sz="2800" dirty="0"/>
              <a:t>and who to call for what</a:t>
            </a:r>
          </a:p>
          <a:p>
            <a:pPr>
              <a:defRPr/>
            </a:pPr>
            <a:r>
              <a:rPr lang="en-US" sz="2700" b="1" dirty="0"/>
              <a:t>Pre-visit patient education </a:t>
            </a:r>
            <a:r>
              <a:rPr lang="en-US" sz="2700" dirty="0"/>
              <a:t>regarding</a:t>
            </a:r>
            <a:r>
              <a:rPr lang="en-US" sz="2700" b="1" dirty="0"/>
              <a:t> </a:t>
            </a:r>
          </a:p>
          <a:p>
            <a:pPr lvl="2">
              <a:defRPr/>
            </a:pPr>
            <a:r>
              <a:rPr lang="en-US" sz="2400" dirty="0"/>
              <a:t>The referral condition and/or</a:t>
            </a:r>
          </a:p>
          <a:p>
            <a:pPr lvl="2">
              <a:defRPr/>
            </a:pPr>
            <a:r>
              <a:rPr lang="en-US" sz="2400" dirty="0"/>
              <a:t>The type of and role of the specialist</a:t>
            </a:r>
          </a:p>
          <a:p>
            <a:pPr lvl="2">
              <a:defRPr/>
            </a:pPr>
            <a:r>
              <a:rPr lang="en-US" sz="2400" dirty="0"/>
              <a:t>Info on the specialty practice (parking, contact info, other logistics)*</a:t>
            </a:r>
          </a:p>
          <a:p>
            <a:pPr>
              <a:defRPr/>
            </a:pPr>
            <a:r>
              <a:rPr lang="en-US" sz="2800" dirty="0"/>
              <a:t>Appropriate  (patient-centered) “handoff” </a:t>
            </a:r>
          </a:p>
          <a:p>
            <a:pPr lvl="1">
              <a:defRPr/>
            </a:pPr>
            <a:r>
              <a:rPr lang="en-US" sz="2400" dirty="0"/>
              <a:t>Specialty practice alerted of any </a:t>
            </a:r>
            <a:r>
              <a:rPr lang="en-US" sz="2400" b="1" dirty="0"/>
              <a:t>special needs </a:t>
            </a:r>
            <a:r>
              <a:rPr lang="en-US" sz="2400" dirty="0"/>
              <a:t>of the patient </a:t>
            </a:r>
          </a:p>
          <a:p>
            <a:pPr lvl="1">
              <a:defRPr/>
            </a:pPr>
            <a:r>
              <a:rPr lang="en-US" sz="2400" b="1" dirty="0"/>
              <a:t>Appropriate specialist at appropriate time to meet the patient’s needs</a:t>
            </a:r>
          </a:p>
          <a:p>
            <a:pPr lvl="1">
              <a:defRPr/>
            </a:pPr>
            <a:r>
              <a:rPr lang="en-US" sz="2400" b="1" dirty="0"/>
              <a:t>Appropriate preparation with testing or therapeutic trials prior to referral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95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5" y="0"/>
            <a:ext cx="7851914" cy="128214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 Clinical Question is core to </a:t>
            </a:r>
            <a:br>
              <a:rPr lang="en-US" sz="3200" b="1" dirty="0"/>
            </a:br>
            <a:r>
              <a:rPr lang="en-US" sz="3200" b="1" dirty="0"/>
              <a:t>Referral Accuracy &amp; Information Exchange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4765" y="1371600"/>
            <a:ext cx="7394714" cy="4876799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1200" dirty="0"/>
          </a:p>
          <a:p>
            <a:r>
              <a:rPr lang="en-US" sz="11200" dirty="0"/>
              <a:t>“eyes”        “gallbladder”          “diabetes”</a:t>
            </a:r>
          </a:p>
          <a:p>
            <a:pPr marL="0" indent="0">
              <a:buNone/>
            </a:pPr>
            <a:endParaRPr lang="en-US" sz="4800" dirty="0"/>
          </a:p>
          <a:p>
            <a:endParaRPr lang="en-US" sz="2400" dirty="0"/>
          </a:p>
          <a:p>
            <a:r>
              <a:rPr lang="en-US" sz="9600" dirty="0"/>
              <a:t>68 year old female with intermittent double vision. Is ophthalmopathy assessment the correct starting point?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39 year old female with severe RUQ pain, abnormal US and known diabetes, does she need surgery?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20 yo female with T1DM since age 8 on insulin pump therapy, transferring from pediatric to adult care</a:t>
            </a:r>
          </a:p>
          <a:p>
            <a:pPr marL="457200" lvl="1" indent="0">
              <a:buNone/>
            </a:pPr>
            <a:endParaRPr lang="en-US" sz="4500" dirty="0"/>
          </a:p>
          <a:p>
            <a:pPr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82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17443" y="0"/>
            <a:ext cx="8120270" cy="126653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Appropriate (pertinent) Supporting Data for Referral Accuracy &amp; Information Exchange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679712"/>
            <a:ext cx="7812156" cy="4913243"/>
          </a:xfrm>
          <a:noFill/>
        </p:spPr>
        <p:txBody>
          <a:bodyPr>
            <a:normAutofit/>
          </a:bodyPr>
          <a:lstStyle/>
          <a:p>
            <a:r>
              <a:rPr lang="en-US" sz="3000" b="1" dirty="0">
                <a:effectLst/>
              </a:rPr>
              <a:t>Pertinent </a:t>
            </a:r>
            <a:r>
              <a:rPr lang="en-US" sz="3000" dirty="0">
                <a:effectLst/>
              </a:rPr>
              <a:t>(</a:t>
            </a:r>
            <a:r>
              <a:rPr lang="en-US" sz="3000" i="1" dirty="0">
                <a:effectLst/>
              </a:rPr>
              <a:t>not data dump</a:t>
            </a:r>
            <a:r>
              <a:rPr lang="en-US" sz="3000" dirty="0">
                <a:effectLst/>
              </a:rPr>
              <a:t>) </a:t>
            </a:r>
          </a:p>
          <a:p>
            <a:r>
              <a:rPr lang="en-US" sz="3000" b="1" dirty="0">
                <a:effectLst/>
              </a:rPr>
              <a:t>Adequate</a:t>
            </a:r>
            <a:r>
              <a:rPr lang="en-US" sz="3000" dirty="0">
                <a:effectLst/>
              </a:rPr>
              <a:t> (</a:t>
            </a:r>
            <a:r>
              <a:rPr lang="en-US" sz="3000" i="1" dirty="0">
                <a:effectLst/>
              </a:rPr>
              <a:t>reduce duplication</a:t>
            </a:r>
            <a:r>
              <a:rPr lang="en-US" sz="3000" dirty="0">
                <a:effectLst/>
              </a:rPr>
              <a:t>)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To allow the specialty practice to</a:t>
            </a:r>
          </a:p>
          <a:p>
            <a:pPr lvl="1"/>
            <a:r>
              <a:rPr lang="en-US" sz="2800" b="1" dirty="0"/>
              <a:t>determine if the referral is to the appropriate specialty</a:t>
            </a:r>
          </a:p>
          <a:p>
            <a:pPr lvl="1"/>
            <a:r>
              <a:rPr lang="en-US" sz="2800" b="1" dirty="0"/>
              <a:t>effectively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triage urgency</a:t>
            </a:r>
          </a:p>
          <a:p>
            <a:pPr lvl="1"/>
            <a:r>
              <a:rPr lang="en-US" sz="2800" b="1" dirty="0"/>
              <a:t>effectively address the referral </a:t>
            </a:r>
            <a:r>
              <a:rPr lang="en-US" sz="2800" dirty="0"/>
              <a:t>(enough info to do something at the initial visit) </a:t>
            </a:r>
          </a:p>
          <a:p>
            <a:endParaRPr lang="en-US" sz="3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10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2E2D6-EFA0-413B-9EC4-ABA66273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0" y="60310"/>
            <a:ext cx="8153400" cy="114883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The requesting practice needs to know -</a:t>
            </a:r>
            <a:br>
              <a:rPr lang="en-US" sz="3200" b="1" dirty="0"/>
            </a:br>
            <a:r>
              <a:rPr lang="en-US" sz="3200" b="1" dirty="0"/>
              <a:t>what is pertinent…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66FF1-7E89-4F17-BD97-AB7F522CB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1490870"/>
            <a:ext cx="8072863" cy="5072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Establish referral guidelines </a:t>
            </a:r>
            <a:r>
              <a:rPr lang="en-US" sz="2800" b="1" i="1" dirty="0"/>
              <a:t>(Pertinent Data Sets) </a:t>
            </a:r>
            <a:endParaRPr lang="en-US" sz="28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Define:</a:t>
            </a:r>
          </a:p>
          <a:p>
            <a:pPr lvl="1"/>
            <a:r>
              <a:rPr lang="en-US" dirty="0"/>
              <a:t>Information needed</a:t>
            </a:r>
          </a:p>
          <a:p>
            <a:pPr lvl="1"/>
            <a:r>
              <a:rPr lang="en-US" dirty="0"/>
              <a:t>Testing needed</a:t>
            </a:r>
          </a:p>
          <a:p>
            <a:pPr lvl="1"/>
            <a:r>
              <a:rPr lang="en-US" dirty="0"/>
              <a:t>Therapeutic trials</a:t>
            </a:r>
          </a:p>
          <a:p>
            <a:pPr lvl="1"/>
            <a:r>
              <a:rPr lang="en-US" dirty="0"/>
              <a:t>What not to do</a:t>
            </a:r>
          </a:p>
          <a:p>
            <a:pPr lvl="1"/>
            <a:r>
              <a:rPr lang="en-US" dirty="0"/>
              <a:t>Alarm signs &amp; symptoms</a:t>
            </a:r>
          </a:p>
          <a:p>
            <a:pPr lvl="2"/>
            <a:r>
              <a:rPr lang="en-US" dirty="0"/>
              <a:t>Urgency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D2D1E-1C51-4C2B-868A-C07C7DC6B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7B7C2B-EDF8-4A42-B5E3-DC43C9E9E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693" y="2054311"/>
            <a:ext cx="4252363" cy="39460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41192D-CC99-4693-B64E-05733EFAF920}"/>
              </a:ext>
            </a:extLst>
          </p:cNvPr>
          <p:cNvSpPr/>
          <p:nvPr/>
        </p:nvSpPr>
        <p:spPr>
          <a:xfrm>
            <a:off x="5551823" y="2773808"/>
            <a:ext cx="943584" cy="15227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30980D-3E5D-476B-8130-2A8D8ACB52D0}"/>
              </a:ext>
            </a:extLst>
          </p:cNvPr>
          <p:cNvSpPr/>
          <p:nvPr/>
        </p:nvSpPr>
        <p:spPr>
          <a:xfrm>
            <a:off x="4343400" y="2773808"/>
            <a:ext cx="943585" cy="5148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C57131-8E80-406E-A523-D2EF3A0EBF6B}"/>
              </a:ext>
            </a:extLst>
          </p:cNvPr>
          <p:cNvSpPr/>
          <p:nvPr/>
        </p:nvSpPr>
        <p:spPr>
          <a:xfrm>
            <a:off x="4112379" y="3953615"/>
            <a:ext cx="1295400" cy="1371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5A99-9F2A-4561-B4A8-0EE27335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Scope - Over 100 Million Referrals per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45401-D1B4-40AF-B965-6D1395B4CF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600199"/>
            <a:ext cx="8159002" cy="4561367"/>
          </a:xfrm>
        </p:spPr>
        <p:txBody>
          <a:bodyPr/>
          <a:lstStyle/>
          <a:p>
            <a:r>
              <a:rPr lang="en-US" sz="2800" dirty="0"/>
              <a:t>Specialty referrals are common - up to 70% of patients are referred to specialists in a year </a:t>
            </a:r>
          </a:p>
          <a:p>
            <a:pPr lvl="1"/>
            <a:r>
              <a:rPr lang="en-US" sz="2400" dirty="0"/>
              <a:t>Among the elderly, an average of 2 new referrals are made yearly</a:t>
            </a:r>
          </a:p>
          <a:p>
            <a:r>
              <a:rPr lang="en-US" sz="2800" dirty="0"/>
              <a:t>Approximately 1 out of 3 office visits leads to a referral </a:t>
            </a:r>
          </a:p>
          <a:p>
            <a:r>
              <a:rPr lang="en-US" sz="2800" dirty="0"/>
              <a:t>Most referrals are from primary care to specialty care</a:t>
            </a:r>
          </a:p>
          <a:p>
            <a:pPr lvl="1"/>
            <a:r>
              <a:rPr lang="en-US" sz="2400" dirty="0"/>
              <a:t>Self-referral by patients to specialty care appears to increase when access to timely primary care is limited</a:t>
            </a:r>
          </a:p>
        </p:txBody>
      </p:sp>
    </p:spTree>
    <p:extLst>
      <p:ext uri="{BB962C8B-B14F-4D97-AF65-F5344CB8AC3E}">
        <p14:creationId xmlns:p14="http://schemas.microsoft.com/office/powerpoint/2010/main" val="3331379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6153" y="0"/>
            <a:ext cx="7772400" cy="1219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3600" b="1" dirty="0"/>
              <a:t>A Key Element for Referral Accuracy:</a:t>
            </a:r>
            <a:br>
              <a:rPr lang="en-US" sz="3600" b="1" dirty="0"/>
            </a:br>
            <a:r>
              <a:rPr lang="en-US" sz="3600" b="1" dirty="0"/>
              <a:t>Pre-consultation Request &amp; Review</a:t>
            </a:r>
            <a:endParaRPr lang="en-US" sz="3600" b="1" dirty="0">
              <a:effectLst/>
            </a:endParaRPr>
          </a:p>
        </p:txBody>
      </p:sp>
      <p:sp>
        <p:nvSpPr>
          <p:cNvPr id="158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6153" y="1599853"/>
            <a:ext cx="8159002" cy="4713767"/>
          </a:xfrm>
          <a:noFill/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>
                <a:effectLst/>
              </a:rPr>
              <a:t>Intended to expedite/prioritize care </a:t>
            </a:r>
          </a:p>
          <a:p>
            <a:pPr lvl="1"/>
            <a:r>
              <a:rPr lang="en-US" sz="2600" b="1" dirty="0"/>
              <a:t>Pre-visit Request for Advice </a:t>
            </a:r>
            <a:endParaRPr lang="en-US" sz="2600" dirty="0"/>
          </a:p>
          <a:p>
            <a:pPr lvl="2"/>
            <a:r>
              <a:rPr lang="en-US" sz="2400" dirty="0"/>
              <a:t>Does the patient need a referral</a:t>
            </a:r>
          </a:p>
          <a:p>
            <a:pPr lvl="2"/>
            <a:r>
              <a:rPr lang="en-US" sz="2400" dirty="0"/>
              <a:t>Which specialty is most appropriate</a:t>
            </a:r>
          </a:p>
          <a:p>
            <a:pPr lvl="2"/>
            <a:r>
              <a:rPr lang="en-US" sz="2400" dirty="0"/>
              <a:t>Recommendations for what preparation or when to refer</a:t>
            </a:r>
          </a:p>
          <a:p>
            <a:pPr lvl="2"/>
            <a:r>
              <a:rPr lang="en-US" sz="2400" dirty="0"/>
              <a:t>Wait times for BH and approach to take in the interim</a:t>
            </a:r>
          </a:p>
          <a:p>
            <a:pPr lvl="1"/>
            <a:r>
              <a:rPr lang="en-US" sz="2600" b="1" dirty="0"/>
              <a:t>Pre-visit Review of all Referrals </a:t>
            </a:r>
          </a:p>
          <a:p>
            <a:pPr lvl="2"/>
            <a:r>
              <a:rPr lang="en-US" sz="2400" dirty="0"/>
              <a:t>Is the clinical question clear</a:t>
            </a:r>
          </a:p>
          <a:p>
            <a:pPr lvl="2"/>
            <a:r>
              <a:rPr lang="en-US" sz="2400" dirty="0"/>
              <a:t>Is the necessary data attached</a:t>
            </a:r>
          </a:p>
          <a:p>
            <a:pPr lvl="2"/>
            <a:r>
              <a:rPr lang="en-US" sz="2400" dirty="0"/>
              <a:t>Triage urgency (risk stratify the patient’s referral needs)</a:t>
            </a:r>
            <a:endParaRPr lang="en-US" sz="2400" b="1" i="1" dirty="0">
              <a:effectLst/>
            </a:endParaRPr>
          </a:p>
          <a:p>
            <a:pPr lvl="1"/>
            <a:r>
              <a:rPr lang="en-US" sz="2600" b="1" dirty="0">
                <a:effectLst/>
              </a:rPr>
              <a:t>Urgent Cases</a:t>
            </a:r>
          </a:p>
          <a:p>
            <a:pPr lvl="2"/>
            <a:r>
              <a:rPr lang="en-US" sz="2400" dirty="0">
                <a:effectLst/>
              </a:rPr>
              <a:t>Expedite care</a:t>
            </a:r>
          </a:p>
          <a:p>
            <a:pPr lvl="2"/>
            <a:r>
              <a:rPr lang="en-US" sz="2400" dirty="0">
                <a:effectLst/>
              </a:rPr>
              <a:t>Improved hand-offs with less delay and improved safety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A0121A-0835-47F1-8D4D-7D1A22DC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177" y="3775483"/>
            <a:ext cx="1263936" cy="81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32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53" y="0"/>
            <a:ext cx="7965713" cy="1295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br>
              <a:rPr lang="en-US" sz="3200" b="1" dirty="0">
                <a:solidFill>
                  <a:srgbClr val="007C66"/>
                </a:solidFill>
              </a:rPr>
            </a:br>
            <a:r>
              <a:rPr lang="en-US" sz="3200" b="1" dirty="0">
                <a:solidFill>
                  <a:srgbClr val="007C66"/>
                </a:solidFill>
              </a:rPr>
              <a:t>Define the Protocol for Making Appointments to improve Referral Scheduling &amp; Completion</a:t>
            </a:r>
            <a:br>
              <a:rPr lang="en-US" sz="3200" b="1" dirty="0">
                <a:solidFill>
                  <a:srgbClr val="007C66"/>
                </a:solidFill>
              </a:rPr>
            </a:br>
            <a:endParaRPr lang="en-US" sz="3200" b="1" dirty="0">
              <a:solidFill>
                <a:srgbClr val="007C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00200"/>
            <a:ext cx="7965713" cy="4561366"/>
          </a:xfrm>
        </p:spPr>
        <p:txBody>
          <a:bodyPr>
            <a:normAutofit fontScale="92500"/>
          </a:bodyPr>
          <a:lstStyle/>
          <a:p>
            <a:r>
              <a:rPr lang="en-US" sz="3100" dirty="0"/>
              <a:t>What is th</a:t>
            </a:r>
            <a:r>
              <a:rPr lang="en-US" sz="3500" dirty="0"/>
              <a:t>e expected protocol?:</a:t>
            </a:r>
          </a:p>
          <a:p>
            <a:pPr lvl="1"/>
            <a:r>
              <a:rPr lang="en-US" sz="3100" dirty="0"/>
              <a:t>The </a:t>
            </a:r>
            <a:r>
              <a:rPr lang="en-US" sz="3100" b="1" dirty="0"/>
              <a:t>patient</a:t>
            </a:r>
            <a:r>
              <a:rPr lang="en-US" sz="3100" dirty="0"/>
              <a:t> will call to schedule an appointment</a:t>
            </a:r>
          </a:p>
          <a:p>
            <a:pPr lvl="2"/>
            <a:r>
              <a:rPr lang="en-US" sz="2800" dirty="0"/>
              <a:t>Need parameters &amp; process for handling if patient does not call</a:t>
            </a:r>
          </a:p>
          <a:p>
            <a:pPr marL="479425" lvl="1" indent="0">
              <a:buNone/>
            </a:pPr>
            <a:endParaRPr lang="en-US" sz="1100" dirty="0"/>
          </a:p>
          <a:p>
            <a:pPr lvl="1"/>
            <a:r>
              <a:rPr lang="en-US" sz="3100" dirty="0"/>
              <a:t>The </a:t>
            </a:r>
            <a:r>
              <a:rPr lang="en-US" sz="3100" b="1" dirty="0"/>
              <a:t>specialty practice </a:t>
            </a:r>
            <a:r>
              <a:rPr lang="en-US" sz="3100" dirty="0"/>
              <a:t>should contact the patient </a:t>
            </a:r>
          </a:p>
          <a:p>
            <a:pPr lvl="2"/>
            <a:r>
              <a:rPr lang="en-US" sz="2700" dirty="0"/>
              <a:t>Allows for Pre-visit assessment/referral disposition</a:t>
            </a:r>
          </a:p>
          <a:p>
            <a:pPr lvl="2"/>
            <a:r>
              <a:rPr lang="en-US" sz="2700" dirty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90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>
                <a:effectLst/>
              </a:rPr>
              <a:t>Referral request sent, logged &amp; tracked</a:t>
            </a:r>
            <a:endParaRPr lang="en-US" sz="2400" dirty="0">
              <a:effectLst/>
            </a:endParaRPr>
          </a:p>
          <a:p>
            <a:r>
              <a:rPr lang="en-US" sz="2800" b="1" dirty="0">
                <a:effectLst/>
              </a:rPr>
              <a:t>Referral request received and reviewed</a:t>
            </a:r>
          </a:p>
          <a:p>
            <a:pPr lvl="1"/>
            <a:r>
              <a:rPr lang="en-US" sz="2200" dirty="0"/>
              <a:t>Referral </a:t>
            </a:r>
            <a:r>
              <a:rPr lang="en-US" sz="2200" b="1" i="1" dirty="0"/>
              <a:t>accepted</a:t>
            </a:r>
            <a:r>
              <a:rPr lang="en-US" sz="2200" dirty="0">
                <a:effectLst/>
              </a:rPr>
              <a:t> with </a:t>
            </a:r>
            <a:r>
              <a:rPr lang="en-US" sz="2200" b="1" i="1" dirty="0">
                <a:effectLst/>
              </a:rPr>
              <a:t>confirmation </a:t>
            </a:r>
            <a:r>
              <a:rPr lang="en-US" sz="2200" i="1" dirty="0">
                <a:effectLst/>
              </a:rPr>
              <a:t>of appointment date </a:t>
            </a:r>
            <a:r>
              <a:rPr lang="en-US" sz="2200" b="1" dirty="0">
                <a:effectLst/>
              </a:rPr>
              <a:t>sent back to referring practitioner</a:t>
            </a:r>
          </a:p>
          <a:p>
            <a:pPr lvl="1"/>
            <a:r>
              <a:rPr lang="en-US" sz="2200" dirty="0"/>
              <a:t>Referral</a:t>
            </a:r>
            <a:r>
              <a:rPr lang="en-US" sz="2200" dirty="0">
                <a:effectLst/>
              </a:rPr>
              <a:t> </a:t>
            </a:r>
            <a:r>
              <a:rPr lang="en-US" sz="2200" b="1" i="1" dirty="0">
                <a:effectLst/>
              </a:rPr>
              <a:t>declined due to inappropriate referral </a:t>
            </a:r>
            <a:r>
              <a:rPr lang="en-US" sz="2200" dirty="0">
                <a:effectLst/>
              </a:rPr>
              <a:t>(wrong specialist, etc) and </a:t>
            </a:r>
            <a:r>
              <a:rPr lang="en-US" sz="2200" b="1" dirty="0">
                <a:effectLst/>
              </a:rPr>
              <a:t>referring practice notified</a:t>
            </a:r>
          </a:p>
          <a:p>
            <a:pPr lvl="1"/>
            <a:r>
              <a:rPr lang="en-US" sz="2200" b="1" i="1" dirty="0">
                <a:effectLst/>
              </a:rPr>
              <a:t>Patient defers </a:t>
            </a:r>
            <a:r>
              <a:rPr lang="en-US" sz="2200" dirty="0">
                <a:effectLst/>
              </a:rPr>
              <a:t>making appt or cannot be reached and </a:t>
            </a:r>
            <a:r>
              <a:rPr lang="en-US" sz="2200" b="1" dirty="0">
                <a:effectLst/>
              </a:rPr>
              <a:t>referring practice notified</a:t>
            </a:r>
          </a:p>
          <a:p>
            <a:r>
              <a:rPr lang="en-US" sz="2800" b="1" dirty="0">
                <a:effectLst/>
              </a:rPr>
              <a:t>Referral response sent </a:t>
            </a:r>
            <a:r>
              <a:rPr lang="en-US" sz="2000" dirty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>
                <a:effectLst/>
              </a:rPr>
              <a:t>Referral Note </a:t>
            </a:r>
            <a:r>
              <a:rPr lang="en-US" sz="2200" dirty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>
                <a:effectLst/>
              </a:rPr>
              <a:t>Notification of No Show or Cancellation </a:t>
            </a:r>
            <a:r>
              <a:rPr lang="en-US" sz="2200" dirty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Referrals made from one specialty to another (e.g.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secondary referrals</a:t>
            </a:r>
            <a:r>
              <a:rPr lang="en-US" sz="2800" dirty="0"/>
              <a:t>)  include </a:t>
            </a:r>
            <a:r>
              <a:rPr lang="en-US" sz="2800" b="1" dirty="0"/>
              <a:t>notification of the patient’s primary care clinician</a:t>
            </a:r>
            <a:endParaRPr lang="en-US" sz="28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8EEDE-A2A0-407F-A879-78C38D073227}"/>
              </a:ext>
            </a:extLst>
          </p:cNvPr>
          <p:cNvSpPr txBox="1"/>
          <p:nvPr/>
        </p:nvSpPr>
        <p:spPr>
          <a:xfrm>
            <a:off x="167813" y="96268"/>
            <a:ext cx="8808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C66"/>
                </a:solidFill>
              </a:rPr>
              <a:t>Referral Tracking to “Close the Loop” helps </a:t>
            </a:r>
          </a:p>
          <a:p>
            <a:pPr algn="ctr"/>
            <a:r>
              <a:rPr lang="en-US" sz="3200" b="1" dirty="0">
                <a:solidFill>
                  <a:srgbClr val="007C66"/>
                </a:solidFill>
              </a:rPr>
              <a:t>Reduce Incomplete Referrals &amp; Improve Outcomes</a:t>
            </a:r>
          </a:p>
          <a:p>
            <a:pPr algn="ctr"/>
            <a:endParaRPr lang="en-US" sz="800" dirty="0">
              <a:solidFill>
                <a:srgbClr val="007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0" y="152400"/>
            <a:ext cx="7957930" cy="10969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Define the </a:t>
            </a:r>
            <a:r>
              <a:rPr lang="en-US" sz="3200" b="1" i="1" dirty="0"/>
              <a:t>specialty role (referral type) </a:t>
            </a:r>
            <a:r>
              <a:rPr lang="en-US" sz="3200" b="1" dirty="0"/>
              <a:t>to </a:t>
            </a:r>
            <a:br>
              <a:rPr lang="en-US" sz="3200" b="1" dirty="0"/>
            </a:br>
            <a:r>
              <a:rPr lang="en-US" sz="3200" b="1" dirty="0"/>
              <a:t>most appropriately meet patient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5861" y="1507434"/>
            <a:ext cx="7722703" cy="453224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___</a:t>
            </a:r>
            <a:r>
              <a:rPr lang="en-US" sz="2400" b="1" dirty="0"/>
              <a:t>Medical Consultation</a:t>
            </a:r>
            <a:r>
              <a:rPr lang="en-US" sz="2400" dirty="0"/>
              <a:t>: Evaluate and advise with recommendations for management and send back to me</a:t>
            </a:r>
            <a:endParaRPr lang="en-US" sz="2200" dirty="0"/>
          </a:p>
          <a:p>
            <a:r>
              <a:rPr lang="en-US" sz="2400" dirty="0"/>
              <a:t>___</a:t>
            </a:r>
            <a:r>
              <a:rPr lang="en-US" sz="2400" b="1" dirty="0"/>
              <a:t>Procedural Consultation</a:t>
            </a:r>
            <a:r>
              <a:rPr lang="en-US" sz="2400" dirty="0"/>
              <a:t>: Specialist to confirm need for and perform requested procedure if deemed appropriate.</a:t>
            </a:r>
          </a:p>
          <a:p>
            <a:r>
              <a:rPr lang="en-US" sz="2400" dirty="0"/>
              <a:t>___</a:t>
            </a:r>
            <a:r>
              <a:rPr lang="en-US" sz="2400" b="1" dirty="0"/>
              <a:t>Shared Care Co-management</a:t>
            </a:r>
            <a:r>
              <a:rPr lang="en-US" sz="2400" dirty="0"/>
              <a:t>: I prefer to </a:t>
            </a:r>
            <a:r>
              <a:rPr lang="en-US" sz="2400" i="1" dirty="0"/>
              <a:t>share the care </a:t>
            </a:r>
            <a:r>
              <a:rPr lang="en-US" sz="2400" dirty="0"/>
              <a:t>for the referred condition (PCP lead, first call) </a:t>
            </a:r>
          </a:p>
          <a:p>
            <a:r>
              <a:rPr lang="en-US" sz="2400" dirty="0"/>
              <a:t>___</a:t>
            </a:r>
            <a:r>
              <a:rPr lang="en-US" sz="2400" b="1" dirty="0"/>
              <a:t>Principal Care Co-management: </a:t>
            </a:r>
            <a:r>
              <a:rPr lang="en-US" sz="2400" dirty="0"/>
              <a:t>Please assume principal care for the referred condition:  (Specialist assumes care, first call)</a:t>
            </a:r>
          </a:p>
          <a:p>
            <a:r>
              <a:rPr lang="en-US" sz="2400" dirty="0"/>
              <a:t>___ </a:t>
            </a:r>
            <a:r>
              <a:rPr lang="en-US" sz="2400" b="1" dirty="0"/>
              <a:t>Complete transfer of care</a:t>
            </a:r>
            <a:r>
              <a:rPr lang="en-US" sz="2400" dirty="0"/>
              <a:t>(e.g. Pediatric to Adult Care transition) Please assume full responsibility for the care of this patient </a:t>
            </a:r>
          </a:p>
        </p:txBody>
      </p:sp>
    </p:spTree>
    <p:extLst>
      <p:ext uri="{BB962C8B-B14F-4D97-AF65-F5344CB8AC3E}">
        <p14:creationId xmlns:p14="http://schemas.microsoft.com/office/powerpoint/2010/main" val="98878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5104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Open up Access through “Graduation”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3999"/>
            <a:ext cx="8034208" cy="4675187"/>
          </a:xfrm>
        </p:spPr>
        <p:txBody>
          <a:bodyPr/>
          <a:lstStyle/>
          <a:p>
            <a:r>
              <a:rPr lang="en-US" sz="2800" dirty="0"/>
              <a:t>Patients with minor or resolved issues</a:t>
            </a:r>
          </a:p>
          <a:p>
            <a:pPr lvl="1"/>
            <a:r>
              <a:rPr lang="en-US" sz="2400" dirty="0"/>
              <a:t>Especially if based on new approach, those issues could have been handled by pre- or </a:t>
            </a:r>
            <a:r>
              <a:rPr lang="en-US" dirty="0"/>
              <a:t>virtual (e-) </a:t>
            </a:r>
            <a:r>
              <a:rPr lang="en-US" sz="2400" dirty="0"/>
              <a:t>consultation</a:t>
            </a:r>
          </a:p>
          <a:p>
            <a:r>
              <a:rPr lang="en-US" sz="2800" dirty="0"/>
              <a:t>Patients who were referred with an unstable condition that are now stable and are appropriate for management by their primary care team</a:t>
            </a:r>
          </a:p>
          <a:p>
            <a:r>
              <a:rPr lang="en-US" sz="2800" dirty="0"/>
              <a:t>Patients for whom additional specialty testing and treatment are no longer indicated </a:t>
            </a:r>
            <a:r>
              <a:rPr lang="en-US" sz="2400" dirty="0"/>
              <a:t>(e.g. appropriate for move to end-of-life care with palliative care or hospice)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b="1" dirty="0"/>
              <a:t>Roles are</a:t>
            </a:r>
            <a:r>
              <a:rPr lang="en-US" sz="2000" b="1" i="1" dirty="0"/>
              <a:t> fluid </a:t>
            </a:r>
            <a:r>
              <a:rPr lang="en-US" sz="2000" b="1" dirty="0"/>
              <a:t>based on changes in the patient or the condition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-1" r="9397" b="9704"/>
          <a:stretch/>
        </p:blipFill>
        <p:spPr bwMode="auto">
          <a:xfrm>
            <a:off x="7614554" y="5647842"/>
            <a:ext cx="989420" cy="55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163"/>
            <a:ext cx="9207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6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FD9A-FBE2-4642-9B62-955CC8C8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C66"/>
                </a:solidFill>
              </a:rPr>
              <a:t>A </a:t>
            </a:r>
            <a:r>
              <a:rPr lang="en-US" b="1" dirty="0">
                <a:solidFill>
                  <a:srgbClr val="007C66"/>
                </a:solidFill>
              </a:rPr>
              <a:t>High Value Referral Response is </a:t>
            </a:r>
            <a:br>
              <a:rPr lang="en-US" b="1" dirty="0">
                <a:solidFill>
                  <a:srgbClr val="007C66"/>
                </a:solidFill>
              </a:rPr>
            </a:br>
            <a:r>
              <a:rPr lang="en-US" b="1" dirty="0">
                <a:solidFill>
                  <a:srgbClr val="007C66"/>
                </a:solidFill>
              </a:rPr>
              <a:t>Critical for Information Exchange &amp; Continuity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D8A6-9188-4E12-BCDD-FDBC43483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339" y="1447800"/>
            <a:ext cx="4118461" cy="5029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000" b="1" dirty="0"/>
              <a:t>Answer the clinical question/address the reason for referral-</a:t>
            </a:r>
            <a:r>
              <a:rPr lang="en-US" sz="2000" dirty="0"/>
              <a:t>Summary (include some thought process)</a:t>
            </a:r>
          </a:p>
          <a:p>
            <a:pPr>
              <a:defRPr/>
            </a:pPr>
            <a:r>
              <a:rPr lang="en-US" sz="2000" dirty="0"/>
              <a:t>Agree with or Recommend type of referral / </a:t>
            </a:r>
            <a:r>
              <a:rPr lang="en-US" sz="2000" b="1" dirty="0"/>
              <a:t>role of specialist</a:t>
            </a:r>
          </a:p>
          <a:p>
            <a:pPr>
              <a:defRPr/>
            </a:pPr>
            <a:r>
              <a:rPr lang="en-US" sz="2000" dirty="0"/>
              <a:t>Confirm existing, new or changed </a:t>
            </a:r>
            <a:r>
              <a:rPr lang="en-US" sz="2000" b="1" dirty="0"/>
              <a:t>diagnoses</a:t>
            </a:r>
            <a:r>
              <a:rPr lang="en-US" sz="2000" dirty="0"/>
              <a:t>; include “ruled out”</a:t>
            </a:r>
          </a:p>
          <a:p>
            <a:pPr>
              <a:defRPr/>
            </a:pPr>
            <a:r>
              <a:rPr lang="en-US" sz="2000" b="1" dirty="0"/>
              <a:t>Medication /Equipment changes</a:t>
            </a:r>
          </a:p>
          <a:p>
            <a:pPr>
              <a:defRPr/>
            </a:pPr>
            <a:r>
              <a:rPr lang="en-US" sz="2000" b="1" dirty="0"/>
              <a:t>Testing</a:t>
            </a:r>
            <a:r>
              <a:rPr lang="en-US" sz="2000" dirty="0"/>
              <a:t> results, testing pending, scheduled or recommended (including how/who to order)</a:t>
            </a:r>
          </a:p>
          <a:p>
            <a:pPr>
              <a:defRPr/>
            </a:pPr>
            <a:r>
              <a:rPr lang="en-US" sz="2000" b="1" dirty="0"/>
              <a:t>Procedures</a:t>
            </a:r>
            <a:r>
              <a:rPr lang="en-US" sz="2000" dirty="0"/>
              <a:t> completed, scheduled or recommend</a:t>
            </a:r>
          </a:p>
          <a:p>
            <a:pPr>
              <a:defRPr/>
            </a:pPr>
            <a:r>
              <a:rPr lang="en-US" sz="2000" b="1" dirty="0"/>
              <a:t>Education </a:t>
            </a:r>
            <a:r>
              <a:rPr lang="en-US" sz="2000" dirty="0"/>
              <a:t>completed, scheduled or recommended</a:t>
            </a:r>
          </a:p>
          <a:p>
            <a:pPr>
              <a:defRPr/>
            </a:pPr>
            <a:r>
              <a:rPr lang="en-US" sz="2000" dirty="0"/>
              <a:t>Any </a:t>
            </a:r>
            <a:r>
              <a:rPr lang="en-US" sz="2000" b="1" dirty="0"/>
              <a:t>“secondary” referrals </a:t>
            </a:r>
            <a:r>
              <a:rPr lang="en-US" sz="2000" dirty="0"/>
              <a:t>made (confer with and/or copy PCP on all)</a:t>
            </a:r>
          </a:p>
          <a:p>
            <a:pPr>
              <a:defRPr/>
            </a:pPr>
            <a:r>
              <a:rPr lang="en-US" sz="2000" dirty="0"/>
              <a:t>Any </a:t>
            </a:r>
            <a:r>
              <a:rPr lang="en-US" sz="2000" b="1" dirty="0"/>
              <a:t>recommended services or actions to be done by the PCP/PCMH </a:t>
            </a:r>
          </a:p>
          <a:p>
            <a:pPr>
              <a:defRPr/>
            </a:pPr>
            <a:r>
              <a:rPr lang="en-US" sz="2000" b="1" dirty="0"/>
              <a:t>Follow up </a:t>
            </a:r>
            <a:r>
              <a:rPr lang="en-US" sz="2000" dirty="0"/>
              <a:t>scheduled or recommended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27CB1-5D1B-4F2C-8C61-B0F08EB96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901" y="1534632"/>
            <a:ext cx="3886200" cy="4626935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Clear indication of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b="1" dirty="0"/>
              <a:t>What the specialist is going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b="1" dirty="0"/>
              <a:t>What the patient is instructed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b="1" dirty="0"/>
              <a:t>What the referring physician needs to do &amp; when</a:t>
            </a:r>
          </a:p>
          <a:p>
            <a:endParaRPr lang="en-US" sz="1000" b="1" dirty="0"/>
          </a:p>
          <a:p>
            <a:r>
              <a:rPr lang="en-US" sz="3100" dirty="0"/>
              <a:t>Easy to find &amp; refer to in the response 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929F4-BBAD-416E-AB41-B64184DED4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A7F28-AE9F-E149-ADD3-CF8EC1EB29C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620074-9220-4B70-98A9-8357857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1" t="20327" r="15192" b="6401"/>
          <a:stretch/>
        </p:blipFill>
        <p:spPr>
          <a:xfrm>
            <a:off x="6642439" y="5156659"/>
            <a:ext cx="2124222" cy="12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3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00" y="482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1"/>
            <a:ext cx="8382000" cy="129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br>
              <a:rPr lang="en-US" sz="3200" dirty="0">
                <a:solidFill>
                  <a:srgbClr val="007C66"/>
                </a:solidFill>
              </a:rPr>
            </a:br>
            <a:r>
              <a:rPr lang="en-US" sz="3200" dirty="0">
                <a:solidFill>
                  <a:srgbClr val="007C66"/>
                </a:solidFill>
              </a:rPr>
              <a:t> </a:t>
            </a:r>
            <a:r>
              <a:rPr lang="en-US" sz="3500" dirty="0">
                <a:solidFill>
                  <a:srgbClr val="007C66"/>
                </a:solidFill>
              </a:rPr>
              <a:t>Wait Times for Specialty Appointments at SFGH: before &amp; after Improving the Referral Process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8031"/>
          <a:stretch/>
        </p:blipFill>
        <p:spPr>
          <a:xfrm>
            <a:off x="1217542" y="1538705"/>
            <a:ext cx="6480314" cy="4865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1766" y="5698644"/>
            <a:ext cx="19415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</a:t>
            </a:r>
          </a:p>
          <a:p>
            <a:r>
              <a:rPr lang="en-US" dirty="0"/>
              <a:t>E. Murphy SFGH</a:t>
            </a:r>
          </a:p>
        </p:txBody>
      </p:sp>
    </p:spTree>
    <p:extLst>
      <p:ext uri="{BB962C8B-B14F-4D97-AF65-F5344CB8AC3E}">
        <p14:creationId xmlns:p14="http://schemas.microsoft.com/office/powerpoint/2010/main" val="1718155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020762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A referral is part of </a:t>
            </a:r>
            <a:r>
              <a:rPr lang="en-US" sz="3200" i="1" dirty="0"/>
              <a:t>taking care</a:t>
            </a:r>
            <a:r>
              <a:rPr lang="en-US" sz="3200" dirty="0"/>
              <a:t> of the patient…</a:t>
            </a:r>
            <a:r>
              <a:rPr lang="en-US" sz="3200" i="1" dirty="0"/>
              <a:t>meeting the needs of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Collaboration is Critical 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370083"/>
            <a:ext cx="3771900" cy="283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4641" y="5336352"/>
            <a:ext cx="6264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do you get to collaboration ?</a:t>
            </a:r>
          </a:p>
        </p:txBody>
      </p:sp>
    </p:spTree>
    <p:extLst>
      <p:ext uri="{BB962C8B-B14F-4D97-AF65-F5344CB8AC3E}">
        <p14:creationId xmlns:p14="http://schemas.microsoft.com/office/powerpoint/2010/main" val="741910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153400" cy="1219200"/>
          </a:xfrm>
        </p:spPr>
        <p:txBody>
          <a:bodyPr>
            <a:noAutofit/>
          </a:bodyPr>
          <a:lstStyle/>
          <a:p>
            <a:pPr marL="0" indent="0" algn="l"/>
            <a:br>
              <a:rPr lang="en-US" sz="4000" dirty="0"/>
            </a:br>
            <a:r>
              <a:rPr lang="en-US" sz="4000" dirty="0"/>
              <a:t>Make an Agreement….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30326"/>
            <a:ext cx="8382000" cy="45180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u="sng" dirty="0"/>
              <a:t>Care Coordination Agreement </a:t>
            </a:r>
          </a:p>
          <a:p>
            <a:pPr marL="0" indent="0" algn="ctr">
              <a:buNone/>
            </a:pPr>
            <a:r>
              <a:rPr lang="en-US" dirty="0"/>
              <a:t>(Collaborative Care Agreement/Care Compacts)</a:t>
            </a:r>
          </a:p>
          <a:p>
            <a:pPr marL="0" indent="0">
              <a:buNone/>
            </a:pPr>
            <a:r>
              <a:rPr lang="en-US" i="1" dirty="0"/>
              <a:t>An </a:t>
            </a:r>
            <a:r>
              <a:rPr lang="en-US" b="1" i="1" dirty="0"/>
              <a:t>invitation </a:t>
            </a:r>
            <a:r>
              <a:rPr lang="en-US" i="1" dirty="0"/>
              <a:t>to work together better</a:t>
            </a:r>
          </a:p>
          <a:p>
            <a:r>
              <a:rPr lang="en-US" dirty="0"/>
              <a:t>Provides a platform that everyone agrees to work from:</a:t>
            </a:r>
          </a:p>
          <a:p>
            <a:pPr lvl="1"/>
            <a:r>
              <a:rPr lang="en-US" dirty="0"/>
              <a:t>Standardized Definitions</a:t>
            </a:r>
          </a:p>
          <a:p>
            <a:pPr lvl="1"/>
            <a:r>
              <a:rPr lang="en-US" dirty="0"/>
              <a:t>Agreed upon expectations regarding communication and clinical responsibilities.</a:t>
            </a:r>
          </a:p>
          <a:p>
            <a:r>
              <a:rPr lang="en-US" dirty="0"/>
              <a:t>Can be formal or informal  </a:t>
            </a:r>
          </a:p>
          <a:p>
            <a:r>
              <a:rPr lang="en-US" dirty="0"/>
              <a:t>Internal practice policies and procedures should be aligned to support the agreement</a:t>
            </a:r>
          </a:p>
          <a:p>
            <a:pPr marL="0" indent="0" algn="ctr">
              <a:buNone/>
            </a:pP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84743-5780-46B7-8B42-41FFD74DE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145" y="141821"/>
            <a:ext cx="204233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4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What’s in the Care Compact ? </a:t>
            </a:r>
            <a:br>
              <a:rPr lang="en-US" sz="4000" b="1" dirty="0"/>
            </a:br>
            <a:r>
              <a:rPr lang="en-US" sz="3100" dirty="0"/>
              <a:t>(start with the basics)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5189736" cy="4485167"/>
          </a:xfrm>
        </p:spPr>
        <p:txBody>
          <a:bodyPr>
            <a:noAutofit/>
          </a:bodyPr>
          <a:lstStyle/>
          <a:p>
            <a:r>
              <a:rPr lang="en-US" sz="3200" b="1" dirty="0"/>
              <a:t>Critical elements of the referral request</a:t>
            </a:r>
          </a:p>
          <a:p>
            <a:r>
              <a:rPr lang="en-US" sz="3200" b="1" dirty="0"/>
              <a:t>Critical elements of the referral response </a:t>
            </a:r>
          </a:p>
          <a:p>
            <a:r>
              <a:rPr lang="en-US" sz="3200" dirty="0"/>
              <a:t>Protocol for </a:t>
            </a:r>
            <a:r>
              <a:rPr lang="en-US" sz="3200" b="1" dirty="0"/>
              <a:t>scheduling</a:t>
            </a:r>
            <a:r>
              <a:rPr lang="en-US" sz="3200" dirty="0"/>
              <a:t> </a:t>
            </a:r>
            <a:r>
              <a:rPr lang="en-US" sz="3200" b="1" dirty="0"/>
              <a:t>appointments</a:t>
            </a:r>
          </a:p>
          <a:p>
            <a:r>
              <a:rPr lang="en-US" sz="3200" b="1" dirty="0"/>
              <a:t>Closing the Loop-</a:t>
            </a:r>
            <a:r>
              <a:rPr lang="en-US" sz="3200" dirty="0"/>
              <a:t>referral tracking protocol 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7C0AC-6EC6-4310-AC3F-6CD5D5F2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46" y="2210236"/>
            <a:ext cx="3692967" cy="27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2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Pain Points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4640884" cy="34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33600" y="1371599"/>
            <a:ext cx="4793284" cy="120679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Referral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01442" y="2516372"/>
            <a:ext cx="3810000" cy="3505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/>
              <a:t>Often Creates: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Chaos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Extra burden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Frustration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Confusion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Delay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54078" y="2362200"/>
            <a:ext cx="914400" cy="347618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</a:t>
            </a:r>
          </a:p>
          <a:p>
            <a:pPr algn="ctr"/>
            <a:r>
              <a:rPr lang="en-US" sz="3600" b="1" dirty="0"/>
              <a:t>c</a:t>
            </a:r>
          </a:p>
          <a:p>
            <a:pPr algn="ctr"/>
            <a:r>
              <a:rPr lang="en-US" sz="3600" b="1" dirty="0"/>
              <a:t>c</a:t>
            </a:r>
          </a:p>
          <a:p>
            <a:pPr algn="ctr"/>
            <a:r>
              <a:rPr lang="en-US" sz="3600" b="1" dirty="0"/>
              <a:t>e</a:t>
            </a:r>
          </a:p>
          <a:p>
            <a:pPr algn="ctr"/>
            <a:r>
              <a:rPr lang="en-US" sz="3600" b="1" dirty="0"/>
              <a:t>s</a:t>
            </a:r>
          </a:p>
          <a:p>
            <a:pPr algn="ctr"/>
            <a:r>
              <a:rPr lang="en-US" sz="3600" b="1" dirty="0"/>
              <a:t>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3116" y="1186070"/>
            <a:ext cx="1524000" cy="525780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</a:t>
            </a:r>
          </a:p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t</a:t>
            </a:r>
          </a:p>
          <a:p>
            <a:pPr algn="ctr"/>
            <a:r>
              <a:rPr lang="en-US" sz="2800" b="1" dirty="0"/>
              <a:t>i</a:t>
            </a:r>
          </a:p>
          <a:p>
            <a:pPr algn="ctr"/>
            <a:r>
              <a:rPr lang="en-US" sz="2800" b="1" dirty="0"/>
              <a:t>s</a:t>
            </a:r>
          </a:p>
          <a:p>
            <a:pPr algn="ctr"/>
            <a:r>
              <a:rPr lang="en-US" sz="2800" b="1" dirty="0"/>
              <a:t>f</a:t>
            </a:r>
          </a:p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c</a:t>
            </a:r>
          </a:p>
          <a:p>
            <a:pPr algn="ctr"/>
            <a:r>
              <a:rPr lang="en-US" sz="2800" b="1" dirty="0"/>
              <a:t>t</a:t>
            </a:r>
          </a:p>
          <a:p>
            <a:pPr algn="ctr"/>
            <a:r>
              <a:rPr lang="en-US" sz="2800" b="1" dirty="0"/>
              <a:t>i</a:t>
            </a:r>
          </a:p>
          <a:p>
            <a:pPr algn="ctr"/>
            <a:r>
              <a:rPr lang="en-US" sz="2800" b="1" dirty="0"/>
              <a:t>o</a:t>
            </a:r>
          </a:p>
          <a:p>
            <a:pPr algn="ctr"/>
            <a:r>
              <a:rPr lang="en-US" sz="28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52505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81800" cy="944562"/>
          </a:xfrm>
        </p:spPr>
        <p:txBody>
          <a:bodyPr>
            <a:noAutofit/>
          </a:bodyPr>
          <a:lstStyle/>
          <a:p>
            <a:r>
              <a:rPr lang="en-US" sz="3600" dirty="0"/>
              <a:t>Apply to All Referral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Primary Care to Specialty Care (Behavioral Health, Radiology, Pathology and Hospital Medicine)</a:t>
            </a:r>
          </a:p>
          <a:p>
            <a:r>
              <a:rPr lang="en-US" dirty="0"/>
              <a:t>Specialty to Specialty</a:t>
            </a:r>
          </a:p>
          <a:p>
            <a:r>
              <a:rPr lang="en-US" dirty="0"/>
              <a:t>Specialty to Primary Care</a:t>
            </a:r>
          </a:p>
          <a:p>
            <a:r>
              <a:rPr lang="en-US" dirty="0"/>
              <a:t>Emergency Dept to Primary or Specialty Care</a:t>
            </a:r>
          </a:p>
          <a:p>
            <a:r>
              <a:rPr lang="en-US" dirty="0"/>
              <a:t>Ancillary &amp; other services (Diabetes Ed, Physical Therapy, Nutrition, etc.)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Agree to work together in the care of mutual patients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612755" cy="4572000"/>
          </a:xfrm>
        </p:spPr>
        <p:txBody>
          <a:bodyPr/>
          <a:lstStyle/>
          <a:p>
            <a:pPr lvl="0"/>
            <a:r>
              <a:rPr lang="en-US" sz="2800" dirty="0"/>
              <a:t>Why: The need for better coordinated &amp; connected care</a:t>
            </a:r>
          </a:p>
          <a:p>
            <a:r>
              <a:rPr lang="en-US" sz="2800" dirty="0"/>
              <a:t>What: The critical elements for a high value referral experience</a:t>
            </a:r>
          </a:p>
          <a:p>
            <a:pPr lvl="0"/>
            <a:r>
              <a:rPr lang="en-US" sz="2800" b="1" dirty="0"/>
              <a:t>How: Action steps to get practices moving from disconnected to connected care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" y="4778197"/>
            <a:ext cx="1905000" cy="1422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093" y="548934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arrington" panose="04040505050A02020702" pitchFamily="82" charset="0"/>
              </a:rPr>
              <a:t> </a:t>
            </a:r>
            <a:r>
              <a:rPr lang="en-US" sz="2400" dirty="0"/>
              <a:t>Working together is </a:t>
            </a:r>
            <a:r>
              <a:rPr lang="en-US" sz="2400" dirty="0">
                <a:latin typeface="Harrington" panose="04040505050A02020702" pitchFamily="82" charset="0"/>
              </a:rPr>
              <a:t>BETTER</a:t>
            </a:r>
            <a:r>
              <a:rPr lang="en-US" sz="2400" dirty="0"/>
              <a:t> …for </a:t>
            </a:r>
            <a:r>
              <a:rPr lang="en-US" sz="2400" dirty="0">
                <a:latin typeface="Harrington" panose="04040505050A02020702" pitchFamily="82" charset="0"/>
              </a:rPr>
              <a:t>everyone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82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496" y="192121"/>
            <a:ext cx="723470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The ACP SAN </a:t>
            </a:r>
            <a:br>
              <a:rPr lang="en-US" sz="3600" dirty="0"/>
            </a:br>
            <a:r>
              <a:rPr lang="en-US" sz="3600" dirty="0"/>
              <a:t>High Value Care Coordination </a:t>
            </a:r>
            <a:r>
              <a:rPr lang="en-US" dirty="0"/>
              <a:t>curriculum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0216"/>
            <a:ext cx="8686800" cy="4408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/>
              <a:t>Action Steps to Connected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Look at the practice’s internal referral process (“get your own house in order”)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Ensure the specialty practice gets what is needed for a high value referral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Ensure the others (patients, the requesting practice and any secondary care) get what they need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/>
          </a:p>
          <a:p>
            <a:pPr marL="788670" lvl="1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152400" y="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01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67400" cy="990600"/>
          </a:xfrm>
        </p:spPr>
        <p:txBody>
          <a:bodyPr>
            <a:normAutofit/>
          </a:bodyPr>
          <a:lstStyle/>
          <a:p>
            <a:r>
              <a:rPr lang="en-US" sz="2800" dirty="0"/>
              <a:t>Action Steps to Connected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4572000"/>
          </a:xfrm>
        </p:spPr>
        <p:txBody>
          <a:bodyPr/>
          <a:lstStyle/>
          <a:p>
            <a:r>
              <a:rPr lang="en-US" sz="2800" b="1" dirty="0"/>
              <a:t>Look at your internal referral process </a:t>
            </a:r>
            <a:r>
              <a:rPr lang="en-US" sz="2800" dirty="0"/>
              <a:t>(</a:t>
            </a:r>
            <a:r>
              <a:rPr lang="en-US" sz="2800" i="1" dirty="0"/>
              <a:t>get your own house in order</a:t>
            </a:r>
            <a:r>
              <a:rPr lang="en-US" sz="2800" dirty="0"/>
              <a:t>)</a:t>
            </a:r>
          </a:p>
          <a:p>
            <a:pPr marL="788670" lvl="1" indent="-514350"/>
            <a:r>
              <a:rPr lang="en-US" dirty="0"/>
              <a:t>Perform a Walk-through / </a:t>
            </a:r>
            <a:r>
              <a:rPr lang="en-US" b="1" i="1" dirty="0"/>
              <a:t>Process Map of the referral process </a:t>
            </a:r>
            <a:r>
              <a:rPr lang="en-US" dirty="0"/>
              <a:t>within the practice</a:t>
            </a:r>
          </a:p>
          <a:p>
            <a:pPr marL="1062990" lvl="2" indent="-514350"/>
            <a:r>
              <a:rPr lang="en-US" dirty="0"/>
              <a:t>Identify any gaps in critical elements</a:t>
            </a:r>
          </a:p>
          <a:p>
            <a:pPr marL="1062990" lvl="2" indent="-514350"/>
            <a:r>
              <a:rPr lang="en-US" dirty="0"/>
              <a:t>Develop an Improvement Plan to close the gaps</a:t>
            </a:r>
          </a:p>
          <a:p>
            <a:pPr marL="788670" lvl="1" indent="-514350"/>
            <a:r>
              <a:rPr lang="en-US" dirty="0"/>
              <a:t>Define who the </a:t>
            </a:r>
            <a:r>
              <a:rPr lang="en-US" b="1" i="1" dirty="0"/>
              <a:t>team members </a:t>
            </a:r>
            <a:r>
              <a:rPr lang="en-US" dirty="0"/>
              <a:t>are for the practice referral process </a:t>
            </a:r>
          </a:p>
          <a:p>
            <a:pPr marL="788670" lvl="1" indent="-514350"/>
            <a:r>
              <a:rPr lang="en-US" dirty="0"/>
              <a:t>Initiate a </a:t>
            </a:r>
            <a:r>
              <a:rPr lang="en-US" b="1" i="1" dirty="0"/>
              <a:t>Policy &amp; Procedures </a:t>
            </a:r>
            <a:r>
              <a:rPr lang="en-US" dirty="0"/>
              <a:t>document for your practice team’s internal referral process (will be a work in progress)</a:t>
            </a:r>
          </a:p>
          <a:p>
            <a:pPr marL="274320" lvl="1" indent="0">
              <a:buNone/>
            </a:pPr>
            <a:endParaRPr lang="en-US" dirty="0"/>
          </a:p>
          <a:p>
            <a:pPr marL="788670" lvl="1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 bwMode="auto">
          <a:xfrm>
            <a:off x="-99848" y="0"/>
            <a:ext cx="2743200" cy="1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27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To have connected care </a:t>
            </a:r>
            <a:r>
              <a:rPr lang="en-US" i="1" dirty="0"/>
              <a:t>between</a:t>
            </a:r>
            <a:r>
              <a:rPr lang="en-US" dirty="0"/>
              <a:t> practices, need to have connected care </a:t>
            </a:r>
            <a:r>
              <a:rPr lang="en-US" i="1" dirty="0"/>
              <a:t>within</a:t>
            </a:r>
            <a:r>
              <a:rPr lang="en-US" dirty="0"/>
              <a:t>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We often have silos within our silos</a:t>
            </a:r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sz="2800" dirty="0"/>
              <a:t>Need to develop </a:t>
            </a:r>
            <a:r>
              <a:rPr lang="en-US" sz="2800" b="1" dirty="0"/>
              <a:t>Patient-centered team care</a:t>
            </a:r>
            <a:r>
              <a:rPr lang="en-US" sz="2800" dirty="0"/>
              <a:t> (entire staff) around the </a:t>
            </a:r>
            <a:r>
              <a:rPr lang="en-US" sz="2800" b="1" dirty="0"/>
              <a:t>referral process </a:t>
            </a:r>
          </a:p>
          <a:p>
            <a:pPr lvl="1"/>
            <a:r>
              <a:rPr lang="en-US" dirty="0"/>
              <a:t>Make it part of taking care of the patient</a:t>
            </a:r>
          </a:p>
          <a:p>
            <a:pPr lvl="1"/>
            <a:r>
              <a:rPr lang="en-US" dirty="0"/>
              <a:t>Work as a team to design improvements, test and implement</a:t>
            </a:r>
          </a:p>
          <a:p>
            <a:r>
              <a:rPr lang="en-US" sz="2800" b="1" dirty="0"/>
              <a:t>Intentional</a:t>
            </a:r>
            <a:r>
              <a:rPr lang="en-US" sz="2800" dirty="0"/>
              <a:t> internal processes (Policy &amp; Procedures)</a:t>
            </a:r>
          </a:p>
          <a:p>
            <a:r>
              <a:rPr lang="en-US" sz="2800" b="1" dirty="0"/>
              <a:t>Track</a:t>
            </a:r>
            <a:r>
              <a:rPr lang="en-US" sz="2800" dirty="0"/>
              <a:t> the referrals and the process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165B4-4890-4E9E-8EE0-EDEA0F24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208" y="1371600"/>
            <a:ext cx="1371719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12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Start with One Step at a time….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828799"/>
            <a:ext cx="8159002" cy="4332767"/>
          </a:xfrm>
        </p:spPr>
        <p:txBody>
          <a:bodyPr/>
          <a:lstStyle/>
          <a:p>
            <a:r>
              <a:rPr lang="en-US" sz="3200" b="1" dirty="0"/>
              <a:t>Get your own “house” in order</a:t>
            </a:r>
          </a:p>
          <a:p>
            <a:pPr lvl="1"/>
            <a:r>
              <a:rPr lang="en-US" sz="2800" dirty="0"/>
              <a:t>Start with a Process Map</a:t>
            </a:r>
          </a:p>
          <a:p>
            <a:pPr lvl="2"/>
            <a:r>
              <a:rPr lang="en-US" sz="2400" dirty="0"/>
              <a:t>Make it a team approach</a:t>
            </a:r>
          </a:p>
          <a:p>
            <a:pPr lvl="2"/>
            <a:r>
              <a:rPr lang="en-US" sz="2400" dirty="0"/>
              <a:t>Look for gaps (“opportunities”)in the referral process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81" y="4495800"/>
            <a:ext cx="4619020" cy="17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66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036127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Process Map (Mess)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80771"/>
            <a:ext cx="1371600" cy="1371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371600"/>
            <a:ext cx="1311729" cy="131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3358669"/>
            <a:ext cx="1295400" cy="1415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99098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628" y="1349827"/>
            <a:ext cx="1545771" cy="154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0"/>
            <a:ext cx="1219200" cy="975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5029200"/>
            <a:ext cx="1485900" cy="15519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4868694" y="39624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3048000" y="2971800"/>
            <a:ext cx="152400" cy="228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685800" y="3086100"/>
            <a:ext cx="457200" cy="5715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48200" y="2971800"/>
            <a:ext cx="1034143" cy="7007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/>
          <p:nvPr/>
        </p:nvCxnSpPr>
        <p:spPr bwMode="auto">
          <a:xfrm rot="16200000" flipH="1">
            <a:off x="824140" y="3747862"/>
            <a:ext cx="2749548" cy="119742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01813" y="4785360"/>
            <a:ext cx="403437" cy="6553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/>
          <p:nvPr/>
        </p:nvCxnSpPr>
        <p:spPr bwMode="auto">
          <a:xfrm>
            <a:off x="6248400" y="2226129"/>
            <a:ext cx="914400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Down Arrow 28"/>
          <p:cNvSpPr/>
          <p:nvPr/>
        </p:nvSpPr>
        <p:spPr bwMode="auto">
          <a:xfrm>
            <a:off x="6920484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 rot="1946001">
            <a:off x="2057400" y="5143500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819064">
            <a:off x="4495800" y="211182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8926423">
            <a:off x="2063465" y="1277126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2127" r="3419" b="13965"/>
          <a:stretch/>
        </p:blipFill>
        <p:spPr bwMode="auto">
          <a:xfrm>
            <a:off x="2084" y="1222376"/>
            <a:ext cx="9176706" cy="53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/>
          <a:lstStyle/>
          <a:p>
            <a:pPr algn="ctr"/>
            <a:r>
              <a:rPr lang="en-US" dirty="0"/>
              <a:t>Tips to Help with Internal Referral Process</a:t>
            </a:r>
            <a:br>
              <a:rPr lang="en-US" dirty="0"/>
            </a:br>
            <a:r>
              <a:rPr lang="en-US" dirty="0"/>
              <a:t> Process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3886200" cy="4267200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Decision to refer</a:t>
            </a:r>
          </a:p>
          <a:p>
            <a:pPr lvl="1"/>
            <a:r>
              <a:rPr lang="en-US" sz="2000" dirty="0"/>
              <a:t>End = Referral reconciled </a:t>
            </a:r>
          </a:p>
          <a:p>
            <a:r>
              <a:rPr lang="en-US" sz="2000" b="1" dirty="0"/>
              <a:t>Referral reconciled means: </a:t>
            </a:r>
          </a:p>
          <a:p>
            <a:pPr lvl="1"/>
            <a:r>
              <a:rPr lang="en-US" sz="2000" dirty="0"/>
              <a:t>Referral response received and recommendations are incorporated into the patient’s care in partnership with patient OR</a:t>
            </a:r>
          </a:p>
          <a:p>
            <a:pPr lvl="1"/>
            <a:r>
              <a:rPr lang="en-US" sz="2000" dirty="0"/>
              <a:t>Referral incomplete and next steps have been made in partnership with patient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904999"/>
            <a:ext cx="4235301" cy="4256567"/>
          </a:xfrm>
        </p:spPr>
        <p:txBody>
          <a:bodyPr/>
          <a:lstStyle/>
          <a:p>
            <a:r>
              <a:rPr lang="en-US" sz="2000" b="1" dirty="0"/>
              <a:t>Process Start and End</a:t>
            </a:r>
          </a:p>
          <a:p>
            <a:pPr lvl="1"/>
            <a:r>
              <a:rPr lang="en-US" sz="2000" dirty="0"/>
              <a:t>Start = Receipt of referral request</a:t>
            </a:r>
          </a:p>
          <a:p>
            <a:pPr lvl="1"/>
            <a:r>
              <a:rPr lang="en-US" sz="2000" dirty="0"/>
              <a:t>End = Referral Response sent</a:t>
            </a:r>
          </a:p>
          <a:p>
            <a:r>
              <a:rPr lang="en-US" sz="2000" b="1" dirty="0"/>
              <a:t>Referral Response can be : </a:t>
            </a:r>
          </a:p>
          <a:p>
            <a:pPr lvl="1"/>
            <a:r>
              <a:rPr lang="en-US" sz="2000" dirty="0"/>
              <a:t> Redirection to more appropriate specialist</a:t>
            </a:r>
          </a:p>
          <a:p>
            <a:pPr lvl="1"/>
            <a:r>
              <a:rPr lang="en-US" sz="2000" dirty="0"/>
              <a:t>Referral not needed or Answer to simple question without appointment </a:t>
            </a:r>
          </a:p>
          <a:p>
            <a:pPr lvl="1"/>
            <a:r>
              <a:rPr lang="en-US" sz="2000" dirty="0"/>
              <a:t>Notice of No Show or Cancel</a:t>
            </a:r>
          </a:p>
          <a:p>
            <a:pPr lvl="1"/>
            <a:r>
              <a:rPr lang="en-US" sz="2000" dirty="0"/>
              <a:t>Completed Referral with note</a:t>
            </a:r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3632"/>
            <a:ext cx="2473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Requesting a Referral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1523632"/>
            <a:ext cx="28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Responding to a Referral</a:t>
            </a:r>
          </a:p>
        </p:txBody>
      </p:sp>
    </p:spTree>
    <p:extLst>
      <p:ext uri="{BB962C8B-B14F-4D97-AF65-F5344CB8AC3E}">
        <p14:creationId xmlns:p14="http://schemas.microsoft.com/office/powerpoint/2010/main" val="2528640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Tips to Help with Internal Referral-Process Process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7798" y="1447800"/>
            <a:ext cx="8235202" cy="4724400"/>
          </a:xfrm>
        </p:spPr>
        <p:txBody>
          <a:bodyPr/>
          <a:lstStyle/>
          <a:p>
            <a:r>
              <a:rPr lang="en-US" sz="2800" dirty="0"/>
              <a:t>Map your process “as is”</a:t>
            </a:r>
          </a:p>
          <a:p>
            <a:pPr lvl="1"/>
            <a:r>
              <a:rPr lang="en-US" sz="2400" dirty="0"/>
              <a:t>resist the tendency to “fix” as you map</a:t>
            </a:r>
          </a:p>
          <a:p>
            <a:r>
              <a:rPr lang="en-US" sz="2800" dirty="0"/>
              <a:t>Include those who actually “do” this process</a:t>
            </a:r>
          </a:p>
          <a:p>
            <a:pPr lvl="1"/>
            <a:r>
              <a:rPr lang="en-US" sz="2400" dirty="0"/>
              <a:t>Not just the office manager or administrator</a:t>
            </a:r>
          </a:p>
          <a:p>
            <a:pPr lvl="1"/>
            <a:r>
              <a:rPr lang="en-US" sz="2400" dirty="0"/>
              <a:t>Different people may vary in how they do the job</a:t>
            </a:r>
          </a:p>
          <a:p>
            <a:r>
              <a:rPr lang="en-US" sz="2800" dirty="0"/>
              <a:t>With complex processes such as this one, consider multiple passes, allow time to revisit &amp; tweak</a:t>
            </a:r>
          </a:p>
          <a:p>
            <a:pPr lvl="1"/>
            <a:r>
              <a:rPr lang="en-US" sz="2400" dirty="0"/>
              <a:t>Include:</a:t>
            </a:r>
          </a:p>
          <a:p>
            <a:pPr lvl="2"/>
            <a:r>
              <a:rPr lang="en-US" sz="2000" dirty="0"/>
              <a:t>Who: Include handoff details, Patient involvement</a:t>
            </a:r>
          </a:p>
          <a:p>
            <a:pPr lvl="2"/>
            <a:r>
              <a:rPr lang="en-US" sz="2000" dirty="0"/>
              <a:t>What: Time parameters? Documentation and notification parameters?</a:t>
            </a:r>
          </a:p>
        </p:txBody>
      </p:sp>
    </p:spTree>
    <p:extLst>
      <p:ext uri="{BB962C8B-B14F-4D97-AF65-F5344CB8AC3E}">
        <p14:creationId xmlns:p14="http://schemas.microsoft.com/office/powerpoint/2010/main" val="42096749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dirty="0"/>
              <a:t>Develop a P&amp;P (Policy &amp; Procedures)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Set a practice policy for referrals </a:t>
            </a:r>
          </a:p>
          <a:p>
            <a:pPr lvl="2"/>
            <a:r>
              <a:rPr lang="en-US" sz="2400" dirty="0"/>
              <a:t>Example primary care policy: </a:t>
            </a:r>
            <a:r>
              <a:rPr lang="en-US" sz="2400" i="1" dirty="0"/>
              <a:t>“Our policy is to provide standardized referrals with a clear reason or question stated and attach the appropriate information so that our patients get the care they need efficiently, effectively and safely”</a:t>
            </a:r>
          </a:p>
          <a:p>
            <a:pPr marL="685800" lvl="2" indent="0">
              <a:buNone/>
            </a:pPr>
            <a:endParaRPr lang="en-US" sz="900" i="1" dirty="0"/>
          </a:p>
          <a:p>
            <a:pPr lvl="2"/>
            <a:r>
              <a:rPr lang="en-US" sz="2400" dirty="0"/>
              <a:t>Example subspecialty/specialty policy</a:t>
            </a:r>
            <a:r>
              <a:rPr lang="en-US" sz="2400" i="1" dirty="0"/>
              <a:t>: “Our policy is to provide high value, patient-centered referrals appropriate to the needs of the patient” </a:t>
            </a:r>
          </a:p>
          <a:p>
            <a:r>
              <a:rPr lang="en-US" sz="2800" dirty="0"/>
              <a:t>Design the Procedures the way you want it to work</a:t>
            </a:r>
          </a:p>
          <a:p>
            <a:pPr lvl="2"/>
            <a:r>
              <a:rPr lang="en-US" sz="2400" dirty="0"/>
              <a:t>See if it works</a:t>
            </a:r>
          </a:p>
          <a:p>
            <a:pPr lvl="2"/>
            <a:r>
              <a:rPr lang="en-US" sz="2400" dirty="0"/>
              <a:t>Make improvements/changes as needed to get it working well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5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9294-9339-4BCC-8C78-2FD55F00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“No Satisfaction” with existing </a:t>
            </a:r>
            <a:r>
              <a:rPr lang="en-US" sz="3200" dirty="0"/>
              <a:t>R</a:t>
            </a:r>
            <a:r>
              <a:rPr lang="en-US" sz="3200" b="1" dirty="0"/>
              <a:t>eferral </a:t>
            </a:r>
            <a:r>
              <a:rPr lang="en-US" sz="3200" dirty="0"/>
              <a:t>P</a:t>
            </a:r>
            <a:r>
              <a:rPr lang="en-US" sz="3200" b="1" dirty="0"/>
              <a:t>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A92C-7500-4B0D-94B5-C7565ACE65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3694" y="1527455"/>
            <a:ext cx="8299306" cy="4634112"/>
          </a:xfrm>
        </p:spPr>
        <p:txBody>
          <a:bodyPr>
            <a:normAutofit/>
          </a:bodyPr>
          <a:lstStyle/>
          <a:p>
            <a:r>
              <a:rPr lang="en-US" sz="2800" dirty="0"/>
              <a:t>Chaos (inefficiencies)</a:t>
            </a:r>
          </a:p>
          <a:p>
            <a:r>
              <a:rPr lang="en-US" sz="2800" dirty="0"/>
              <a:t>Lack of communication</a:t>
            </a:r>
          </a:p>
          <a:p>
            <a:r>
              <a:rPr lang="en-US" sz="2800" dirty="0"/>
              <a:t>Isolation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200" dirty="0"/>
              <a:t>In a survey of clinicians, </a:t>
            </a:r>
            <a:r>
              <a:rPr lang="en-US" sz="2200" b="1" dirty="0"/>
              <a:t>92% </a:t>
            </a:r>
            <a:r>
              <a:rPr lang="en-US" sz="2200" dirty="0"/>
              <a:t>responded that they </a:t>
            </a:r>
            <a:r>
              <a:rPr lang="en-US" sz="2200" i="1" dirty="0"/>
              <a:t>could improve their referral management </a:t>
            </a:r>
            <a:r>
              <a:rPr lang="en-US" sz="2200" dirty="0"/>
              <a:t>practices. </a:t>
            </a:r>
          </a:p>
          <a:p>
            <a:pPr lvl="1"/>
            <a:r>
              <a:rPr lang="en-US" sz="2200" dirty="0"/>
              <a:t>“If 92% of clinicians insisted they needed improved sterilization processes, you can bet organizations </a:t>
            </a:r>
            <a:r>
              <a:rPr lang="en-US" sz="2000" dirty="0"/>
              <a:t>would take steps to correct them!”</a:t>
            </a:r>
          </a:p>
          <a:p>
            <a:endParaRPr lang="en-US" sz="28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EDBCE81-DA78-4576-A9B4-C8AFA3FE28B3}"/>
              </a:ext>
            </a:extLst>
          </p:cNvPr>
          <p:cNvSpPr/>
          <p:nvPr/>
        </p:nvSpPr>
        <p:spPr>
          <a:xfrm>
            <a:off x="4576905" y="1648309"/>
            <a:ext cx="191442" cy="155209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600CD-8C8F-4EE2-B7A5-13415F50DA16}"/>
              </a:ext>
            </a:extLst>
          </p:cNvPr>
          <p:cNvSpPr txBox="1"/>
          <p:nvPr/>
        </p:nvSpPr>
        <p:spPr>
          <a:xfrm>
            <a:off x="5175478" y="1684752"/>
            <a:ext cx="3097696" cy="138499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Increased Burden</a:t>
            </a:r>
          </a:p>
          <a:p>
            <a:pPr algn="ctr"/>
            <a:r>
              <a:rPr lang="en-US" sz="2800" dirty="0"/>
              <a:t>Job Dissatisfaction</a:t>
            </a:r>
          </a:p>
          <a:p>
            <a:pPr algn="ctr"/>
            <a:r>
              <a:rPr lang="en-US" sz="2800" dirty="0"/>
              <a:t>Burnout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82CC2-A57C-4D78-B869-5AAA9A7B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42" y="5330545"/>
            <a:ext cx="4327288" cy="8918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B48ED2-8AFE-49E0-A751-529773AE769B}"/>
              </a:ext>
            </a:extLst>
          </p:cNvPr>
          <p:cNvSpPr txBox="1"/>
          <p:nvPr/>
        </p:nvSpPr>
        <p:spPr>
          <a:xfrm>
            <a:off x="4768347" y="5410200"/>
            <a:ext cx="391195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Change is the Answer</a:t>
            </a:r>
          </a:p>
        </p:txBody>
      </p:sp>
    </p:spTree>
    <p:extLst>
      <p:ext uri="{BB962C8B-B14F-4D97-AF65-F5344CB8AC3E}">
        <p14:creationId xmlns:p14="http://schemas.microsoft.com/office/powerpoint/2010/main" val="2148097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hlinkClick r:id="rId2"/>
              </a:rPr>
              <a:t>www.acponline.org/hvcc-training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8460355" cy="4572000"/>
          </a:xfrm>
        </p:spPr>
        <p:txBody>
          <a:bodyPr/>
          <a:lstStyle/>
          <a:p>
            <a:r>
              <a:rPr lang="en-US" sz="2800" dirty="0"/>
              <a:t>Primary care checklist for referral process assessment and critical elements</a:t>
            </a:r>
          </a:p>
          <a:p>
            <a:r>
              <a:rPr lang="en-US" sz="2800" dirty="0"/>
              <a:t>Subspecialty/specialty care checklist for referral process assessment and critical elements</a:t>
            </a:r>
          </a:p>
          <a:p>
            <a:r>
              <a:rPr lang="en-US" sz="2800" dirty="0"/>
              <a:t>ACP SAN HVCC policy examples for referral process</a:t>
            </a:r>
          </a:p>
          <a:p>
            <a:r>
              <a:rPr lang="en-US" sz="2800" dirty="0"/>
              <a:t>Sample policy &amp; procedures for referral content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210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 minute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sz="3000" dirty="0"/>
              <a:t>What is the </a:t>
            </a:r>
            <a:r>
              <a:rPr lang="en-US" sz="3000" i="1" dirty="0"/>
              <a:t>Current State </a:t>
            </a:r>
            <a:r>
              <a:rPr lang="en-US" sz="3000" dirty="0"/>
              <a:t>for your practices?</a:t>
            </a:r>
          </a:p>
          <a:p>
            <a:pPr lvl="1"/>
            <a:r>
              <a:rPr lang="en-US" sz="2400" dirty="0"/>
              <a:t>What are wait times for referrals to specialty care?</a:t>
            </a:r>
          </a:p>
          <a:p>
            <a:pPr lvl="2"/>
            <a:r>
              <a:rPr lang="en-US" sz="2100" dirty="0"/>
              <a:t>Time from receipt of referral request until appointment booked</a:t>
            </a:r>
          </a:p>
          <a:p>
            <a:pPr lvl="2"/>
            <a:r>
              <a:rPr lang="en-US" sz="2100" dirty="0"/>
              <a:t>Time from booked until patient seen</a:t>
            </a:r>
          </a:p>
          <a:p>
            <a:pPr lvl="1"/>
            <a:r>
              <a:rPr lang="en-US" sz="2400" dirty="0"/>
              <a:t>How many inappropriate referrals?</a:t>
            </a:r>
          </a:p>
          <a:p>
            <a:pPr lvl="1"/>
            <a:r>
              <a:rPr lang="en-US" sz="2400" dirty="0"/>
              <a:t>How often are they “closing-the-loop” on referrals </a:t>
            </a:r>
            <a:r>
              <a:rPr lang="en-US" sz="2000" dirty="0"/>
              <a:t>(what %)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How often does SC/BH know the reason for referral &amp; have the supporting data at the time of the referral appointment?</a:t>
            </a:r>
          </a:p>
          <a:p>
            <a:pPr lvl="1"/>
            <a:r>
              <a:rPr lang="en-US" sz="2400" dirty="0"/>
              <a:t>What are No Show &amp; Cancellation rates for referrals?</a:t>
            </a:r>
          </a:p>
          <a:p>
            <a:pPr lvl="1"/>
            <a:endParaRPr lang="en-US" sz="2100" dirty="0"/>
          </a:p>
          <a:p>
            <a:pPr marL="685800" lvl="2" indent="0">
              <a:buNone/>
            </a:pPr>
            <a:endParaRPr lang="en-US" sz="21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51343-D935-47B1-85E1-9220AE62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72446"/>
            <a:ext cx="990600" cy="11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08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Leave in action….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648201"/>
          </a:xfrm>
        </p:spPr>
        <p:txBody>
          <a:bodyPr>
            <a:normAutofit/>
          </a:bodyPr>
          <a:lstStyle/>
          <a:p>
            <a:r>
              <a:rPr lang="en-US" sz="2400" dirty="0"/>
              <a:t>Perform a </a:t>
            </a:r>
            <a:r>
              <a:rPr lang="en-US" sz="2400" b="1" dirty="0"/>
              <a:t>process map </a:t>
            </a:r>
            <a:r>
              <a:rPr lang="en-US" sz="2400" dirty="0"/>
              <a:t>of the internal referral processes of the practice </a:t>
            </a:r>
            <a:r>
              <a:rPr lang="en-US" sz="2400" i="1" dirty="0"/>
              <a:t>(what is their current state?)</a:t>
            </a:r>
          </a:p>
          <a:p>
            <a:pPr lvl="1"/>
            <a:r>
              <a:rPr lang="en-US" sz="2100" dirty="0"/>
              <a:t>Identify gaps in “Critical Elements”</a:t>
            </a:r>
          </a:p>
          <a:p>
            <a:pPr lvl="2"/>
            <a:r>
              <a:rPr lang="en-US" sz="2100" dirty="0"/>
              <a:t>Subsequent Action Steps will provide assistance with filling gaps</a:t>
            </a:r>
          </a:p>
          <a:p>
            <a:r>
              <a:rPr lang="en-US" sz="2400" dirty="0"/>
              <a:t>Identify needed </a:t>
            </a:r>
            <a:r>
              <a:rPr lang="en-US" sz="2400" b="1" dirty="0"/>
              <a:t>team members</a:t>
            </a:r>
            <a:r>
              <a:rPr lang="en-US" sz="2400" dirty="0"/>
              <a:t>, roles &amp; responsibilities for your practice referral process</a:t>
            </a:r>
          </a:p>
          <a:p>
            <a:r>
              <a:rPr lang="en-US" sz="2400" dirty="0"/>
              <a:t>Initiate or review current policy &amp; procedure document </a:t>
            </a:r>
            <a:r>
              <a:rPr lang="en-US" sz="2000" i="1" dirty="0"/>
              <a:t>(to be developed and tweaked over time as practices progress through the additional action steps &amp; as procedures are tried &amp; adjusted in the practice)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1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20480-8464-433D-A044-2A3046B59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432"/>
            <a:ext cx="8305800" cy="10005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11984"/>
            <a:ext cx="8153400" cy="455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…80% of burnout is related to organizational factors </a:t>
            </a:r>
            <a:r>
              <a:rPr lang="en-US" sz="2000" dirty="0"/>
              <a:t>AMA</a:t>
            </a:r>
          </a:p>
          <a:p>
            <a:pPr lvl="1"/>
            <a:r>
              <a:rPr lang="en-US" sz="2800" dirty="0"/>
              <a:t>aspects of the workplace(how </a:t>
            </a:r>
            <a:r>
              <a:rPr lang="en-US" sz="2800" b="1" i="1" dirty="0"/>
              <a:t>chaotic</a:t>
            </a:r>
            <a:r>
              <a:rPr lang="en-US" sz="2800" dirty="0"/>
              <a:t> the workplace is) and </a:t>
            </a:r>
          </a:p>
          <a:p>
            <a:pPr lvl="1"/>
            <a:r>
              <a:rPr lang="en-US" sz="2800" dirty="0"/>
              <a:t>organizational </a:t>
            </a:r>
            <a:r>
              <a:rPr lang="en-US" sz="2800" b="1" i="1" dirty="0"/>
              <a:t>culture</a:t>
            </a:r>
            <a:r>
              <a:rPr lang="en-US" sz="2800" dirty="0"/>
              <a:t> variables (</a:t>
            </a:r>
            <a:r>
              <a:rPr lang="en-US" sz="2800" i="1" dirty="0"/>
              <a:t>cohesion</a:t>
            </a:r>
            <a:r>
              <a:rPr lang="en-US" sz="2800" dirty="0"/>
              <a:t>, values, trust, </a:t>
            </a:r>
            <a:r>
              <a:rPr lang="en-US" sz="2800" i="1" dirty="0"/>
              <a:t>communication</a:t>
            </a:r>
            <a:r>
              <a:rPr lang="en-US" sz="2800" dirty="0"/>
              <a:t> and emphasis on quality vs. productivity)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902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460355" cy="4876800"/>
          </a:xfrm>
        </p:spPr>
        <p:txBody>
          <a:bodyPr/>
          <a:lstStyle/>
          <a:p>
            <a:pPr marL="0" lvl="1" indent="0" algn="ctr">
              <a:spcBef>
                <a:spcPts val="700"/>
              </a:spcBef>
              <a:buNone/>
            </a:pPr>
            <a:r>
              <a:rPr lang="en-US" dirty="0"/>
              <a:t>When a practice exhibits </a:t>
            </a:r>
            <a:r>
              <a:rPr lang="en-US" b="1" dirty="0"/>
              <a:t>chaos</a:t>
            </a:r>
            <a:r>
              <a:rPr lang="en-US" dirty="0"/>
              <a:t>, it often </a:t>
            </a:r>
            <a:r>
              <a:rPr lang="en-US" b="1" i="1" dirty="0"/>
              <a:t>predicts adverse outcomes for physicians and their patients</a:t>
            </a:r>
          </a:p>
          <a:p>
            <a:pPr marL="0" lvl="1" indent="0" algn="ctr">
              <a:spcBef>
                <a:spcPts val="700"/>
              </a:spcBef>
              <a:buNone/>
            </a:pPr>
            <a:endParaRPr lang="en-US" sz="800" dirty="0"/>
          </a:p>
          <a:p>
            <a:r>
              <a:rPr lang="en-US" sz="3200" dirty="0"/>
              <a:t>Taming practice chaos</a:t>
            </a:r>
          </a:p>
          <a:p>
            <a:pPr lvl="1"/>
            <a:r>
              <a:rPr lang="en-US" sz="2400" dirty="0"/>
              <a:t>Physician </a:t>
            </a:r>
            <a:r>
              <a:rPr lang="en-US" sz="2400" b="1" dirty="0"/>
              <a:t>satisfaction</a:t>
            </a:r>
            <a:r>
              <a:rPr lang="en-US" sz="2400" dirty="0"/>
              <a:t> was </a:t>
            </a:r>
            <a:r>
              <a:rPr lang="en-US" sz="2400" b="1" i="1" dirty="0"/>
              <a:t>significantly improved </a:t>
            </a:r>
            <a:r>
              <a:rPr lang="en-US" sz="2400" dirty="0"/>
              <a:t>with workplaces that were </a:t>
            </a:r>
            <a:r>
              <a:rPr lang="en-US" sz="2400" b="1" i="1" dirty="0"/>
              <a:t>less chaotic</a:t>
            </a:r>
            <a:r>
              <a:rPr lang="en-US" sz="2400" dirty="0"/>
              <a:t>. </a:t>
            </a:r>
            <a:endParaRPr lang="en-US" dirty="0"/>
          </a:p>
          <a:p>
            <a:r>
              <a:rPr lang="en-US" sz="3200" dirty="0"/>
              <a:t>What reduces chaos &amp; drives satisfaction?</a:t>
            </a:r>
          </a:p>
          <a:p>
            <a:pPr lvl="1"/>
            <a:r>
              <a:rPr lang="en-US" dirty="0"/>
              <a:t>Interventions aimed at </a:t>
            </a:r>
          </a:p>
          <a:p>
            <a:pPr lvl="2"/>
            <a:r>
              <a:rPr lang="en-US" sz="2400" b="1" i="1" dirty="0"/>
              <a:t>workflow redesign</a:t>
            </a:r>
            <a:endParaRPr lang="en-US" sz="2400" dirty="0"/>
          </a:p>
          <a:p>
            <a:pPr lvl="2"/>
            <a:r>
              <a:rPr lang="en-US" sz="2400" b="1" i="1" dirty="0"/>
              <a:t>improving communication between provider groups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5867400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Affairs Oct 2017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8D04AD-55FD-4040-A771-6AA36619E06B}"/>
              </a:ext>
            </a:extLst>
          </p:cNvPr>
          <p:cNvGrpSpPr/>
          <p:nvPr/>
        </p:nvGrpSpPr>
        <p:grpSpPr>
          <a:xfrm>
            <a:off x="1295400" y="350422"/>
            <a:ext cx="6553200" cy="646332"/>
            <a:chOff x="1295400" y="350422"/>
            <a:chExt cx="6553200" cy="646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7EEF3A-35CA-4FBF-9FEE-852EF48BBD05}"/>
                </a:ext>
              </a:extLst>
            </p:cNvPr>
            <p:cNvSpPr txBox="1"/>
            <p:nvPr/>
          </p:nvSpPr>
          <p:spPr>
            <a:xfrm>
              <a:off x="1295400" y="350423"/>
              <a:ext cx="29924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Dissatisfaction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54D316A-9FD8-438F-A0DE-5C10AE734BAA}"/>
                </a:ext>
              </a:extLst>
            </p:cNvPr>
            <p:cNvSpPr/>
            <p:nvPr/>
          </p:nvSpPr>
          <p:spPr>
            <a:xfrm>
              <a:off x="4366976" y="431272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3051E0-D1FE-4693-98BA-70BBDF52BF4B}"/>
                </a:ext>
              </a:extLst>
            </p:cNvPr>
            <p:cNvSpPr txBox="1"/>
            <p:nvPr/>
          </p:nvSpPr>
          <p:spPr>
            <a:xfrm>
              <a:off x="5444480" y="350422"/>
              <a:ext cx="24041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Satisfaction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846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2D6A-A80D-49C2-B40C-D62D5682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The Ideal State – Efficient &amp; Effective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BFB7-3F22-4B44-9006-4195C50F2E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6153" y="1600200"/>
            <a:ext cx="8159002" cy="4561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ideal referral involves:</a:t>
            </a:r>
          </a:p>
          <a:p>
            <a:r>
              <a:rPr lang="en-US" sz="2800" b="1" i="1" dirty="0"/>
              <a:t>minimal wait time </a:t>
            </a:r>
            <a:r>
              <a:rPr lang="en-US" sz="2800" dirty="0"/>
              <a:t>&amp; </a:t>
            </a:r>
            <a:r>
              <a:rPr lang="en-US" sz="2800" b="1" i="1" dirty="0"/>
              <a:t>efficient use of resources </a:t>
            </a:r>
          </a:p>
          <a:p>
            <a:r>
              <a:rPr lang="en-US" sz="2800" b="1" i="1" dirty="0"/>
              <a:t>Referral accuracy:</a:t>
            </a:r>
            <a:r>
              <a:rPr lang="en-US" sz="2800" dirty="0"/>
              <a:t> ensures that the referral is:</a:t>
            </a:r>
          </a:p>
          <a:p>
            <a:pPr lvl="1" fontAlgn="base"/>
            <a:r>
              <a:rPr lang="en-US" dirty="0"/>
              <a:t>medically necessary</a:t>
            </a:r>
          </a:p>
          <a:p>
            <a:pPr lvl="1" fontAlgn="base"/>
            <a:r>
              <a:rPr lang="en-US" dirty="0"/>
              <a:t>directed to the correct specialty</a:t>
            </a:r>
          </a:p>
          <a:p>
            <a:pPr lvl="1" fontAlgn="base"/>
            <a:r>
              <a:rPr lang="en-US" dirty="0"/>
              <a:t>complete with relevant history and workup</a:t>
            </a:r>
          </a:p>
          <a:p>
            <a:pPr lvl="1" fontAlgn="base"/>
            <a:r>
              <a:rPr lang="en-US" dirty="0"/>
              <a:t>aligned with patient goals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defined to appropriately meet the needs of the patient</a:t>
            </a:r>
          </a:p>
          <a:p>
            <a:pPr lvl="1"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30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48625</TotalTime>
  <Words>4108</Words>
  <Application>Microsoft Office PowerPoint</Application>
  <PresentationFormat>On-screen Show (4:3)</PresentationFormat>
  <Paragraphs>617</Paragraphs>
  <Slides>62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ＭＳ Ｐゴシック</vt:lpstr>
      <vt:lpstr>Arial</vt:lpstr>
      <vt:lpstr>Calibri</vt:lpstr>
      <vt:lpstr>Harrington</vt:lpstr>
      <vt:lpstr>Trebuchet MS</vt:lpstr>
      <vt:lpstr>Tw Cen MT</vt:lpstr>
      <vt:lpstr>Wingdings</vt:lpstr>
      <vt:lpstr>1_ACP Powerpoint 2014</vt:lpstr>
      <vt:lpstr>Chart</vt:lpstr>
      <vt:lpstr>Connecting Care Ensuring Quality Referrals and Effective Care Coordination    </vt:lpstr>
      <vt:lpstr>As you listen…</vt:lpstr>
      <vt:lpstr>Outline</vt:lpstr>
      <vt:lpstr>Scope - Over 100 Million Referrals per Year</vt:lpstr>
      <vt:lpstr>Pain Points</vt:lpstr>
      <vt:lpstr>“No Satisfaction” with existing Referral Processes</vt:lpstr>
      <vt:lpstr>PowerPoint Presentation</vt:lpstr>
      <vt:lpstr>PowerPoint Presentation</vt:lpstr>
      <vt:lpstr>The Ideal State – Efficient &amp; Effective </vt:lpstr>
      <vt:lpstr>The Ideal State – Efficient &amp; Effective</vt:lpstr>
      <vt:lpstr>The Current State – Wait Times</vt:lpstr>
      <vt:lpstr>Effects of Delay </vt:lpstr>
      <vt:lpstr>The Current State – Efficient use of Resources</vt:lpstr>
      <vt:lpstr>Case 1 (“wasted days &amp; wasted nights”)</vt:lpstr>
      <vt:lpstr>The Current State – Efficient use of Resources</vt:lpstr>
      <vt:lpstr>Case 2 (“Playing Charades”)</vt:lpstr>
      <vt:lpstr>The Current State – Referral Scheduling</vt:lpstr>
      <vt:lpstr>Case 3 (“too little, too late”)</vt:lpstr>
      <vt:lpstr>The Current State – Information Exchange</vt:lpstr>
      <vt:lpstr>Case 4 (“Where’s the Beef?”)</vt:lpstr>
      <vt:lpstr>The Current State – Information Exchange (communication)</vt:lpstr>
      <vt:lpstr>Case 5 (“What’s the Point?”)</vt:lpstr>
      <vt:lpstr>The Current State – Information Exchange (communication)</vt:lpstr>
      <vt:lpstr>“Stuck” in Specialty Care –  Need for Role Definition </vt:lpstr>
      <vt:lpstr>Current State – Disconnected Care </vt:lpstr>
      <vt:lpstr>Consequences of Disconnected Care </vt:lpstr>
      <vt:lpstr>We need a System  instead of Silos </vt:lpstr>
      <vt:lpstr>Case 6 (“TMI-Overload”) </vt:lpstr>
      <vt:lpstr>Shared EHR does not solve all the referral/ care coordination problems </vt:lpstr>
      <vt:lpstr>Outline</vt:lpstr>
      <vt:lpstr>The Medical Neighborhood October 2010</vt:lpstr>
      <vt:lpstr>We need a system for care coordination</vt:lpstr>
      <vt:lpstr>Patient-Centered Connected Care- the patient’s medical neighborhood</vt:lpstr>
      <vt:lpstr>What do you need to connect the care?</vt:lpstr>
      <vt:lpstr>Steps toward the Ideal State </vt:lpstr>
      <vt:lpstr>A Prepared Patient helps reduce Incomplete &amp; Inappropriate Referrals</vt:lpstr>
      <vt:lpstr>A Clinical Question is core to  Referral Accuracy &amp; Information Exchange  </vt:lpstr>
      <vt:lpstr>Appropriate (pertinent) Supporting Data for Referral Accuracy &amp; Information Exchange</vt:lpstr>
      <vt:lpstr>The requesting practice needs to know - what is pertinent…</vt:lpstr>
      <vt:lpstr>A Key Element for Referral Accuracy: Pre-consultation Request &amp; Review</vt:lpstr>
      <vt:lpstr> Define the Protocol for Making Appointments to improve Referral Scheduling &amp; Completion </vt:lpstr>
      <vt:lpstr> </vt:lpstr>
      <vt:lpstr>Define the specialty role (referral type) to  most appropriately meet patient needs</vt:lpstr>
      <vt:lpstr>Open up Access through “Graduation”</vt:lpstr>
      <vt:lpstr>A High Value Referral Response is  Critical for Information Exchange &amp; Continuity</vt:lpstr>
      <vt:lpstr>PowerPoint Presentation</vt:lpstr>
      <vt:lpstr>A referral is part of taking care of the patient…meeting the needs of the patient</vt:lpstr>
      <vt:lpstr> Make an Agreement….</vt:lpstr>
      <vt:lpstr>What’s in the Care Compact ?  (start with the basics)</vt:lpstr>
      <vt:lpstr>Apply to All Referral Situations</vt:lpstr>
      <vt:lpstr>Outline</vt:lpstr>
      <vt:lpstr>The ACP SAN  High Value Care Coordination curriculum </vt:lpstr>
      <vt:lpstr>Action Steps to Connected Care</vt:lpstr>
      <vt:lpstr>To have connected care between practices, need to have connected care within practices</vt:lpstr>
      <vt:lpstr> Start with One Step at a time….</vt:lpstr>
      <vt:lpstr>Process Map (Mess)</vt:lpstr>
      <vt:lpstr>Tips to Help with Internal Referral Process  Process Map</vt:lpstr>
      <vt:lpstr>Tips to Help with Internal Referral-Process Process Map</vt:lpstr>
      <vt:lpstr> Develop a P&amp;P (Policy &amp; Procedures)</vt:lpstr>
      <vt:lpstr>www.acponline.org/hvcc-training</vt:lpstr>
      <vt:lpstr>Take a minute …</vt:lpstr>
      <vt:lpstr>Leave in action….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Care Coordination &amp;  the Medical Neighborhood</dc:title>
  <dc:creator>Carol</dc:creator>
  <cp:lastModifiedBy>Carol Greenlee</cp:lastModifiedBy>
  <cp:revision>386</cp:revision>
  <cp:lastPrinted>2017-05-16T13:13:04Z</cp:lastPrinted>
  <dcterms:created xsi:type="dcterms:W3CDTF">2017-04-18T23:46:08Z</dcterms:created>
  <dcterms:modified xsi:type="dcterms:W3CDTF">2018-11-15T01:33:05Z</dcterms:modified>
</cp:coreProperties>
</file>