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1"/>
  </p:notesMasterIdLst>
  <p:sldIdLst>
    <p:sldId id="420" r:id="rId2"/>
    <p:sldId id="886" r:id="rId3"/>
    <p:sldId id="900" r:id="rId4"/>
    <p:sldId id="922" r:id="rId5"/>
    <p:sldId id="954" r:id="rId6"/>
    <p:sldId id="952" r:id="rId7"/>
    <p:sldId id="903" r:id="rId8"/>
    <p:sldId id="905" r:id="rId9"/>
    <p:sldId id="304" r:id="rId10"/>
    <p:sldId id="959" r:id="rId11"/>
    <p:sldId id="429" r:id="rId12"/>
    <p:sldId id="430" r:id="rId13"/>
    <p:sldId id="372" r:id="rId14"/>
    <p:sldId id="432" r:id="rId15"/>
    <p:sldId id="433" r:id="rId16"/>
    <p:sldId id="434" r:id="rId17"/>
    <p:sldId id="347" r:id="rId18"/>
    <p:sldId id="345" r:id="rId19"/>
    <p:sldId id="346" r:id="rId20"/>
    <p:sldId id="378" r:id="rId21"/>
    <p:sldId id="352" r:id="rId22"/>
    <p:sldId id="417" r:id="rId23"/>
    <p:sldId id="354" r:id="rId24"/>
    <p:sldId id="381" r:id="rId25"/>
    <p:sldId id="355" r:id="rId26"/>
    <p:sldId id="384" r:id="rId27"/>
    <p:sldId id="357" r:id="rId28"/>
    <p:sldId id="405" r:id="rId29"/>
    <p:sldId id="416" r:id="rId30"/>
    <p:sldId id="422" r:id="rId31"/>
    <p:sldId id="399" r:id="rId32"/>
    <p:sldId id="410" r:id="rId33"/>
    <p:sldId id="424" r:id="rId34"/>
    <p:sldId id="361" r:id="rId35"/>
    <p:sldId id="383" r:id="rId36"/>
    <p:sldId id="362" r:id="rId37"/>
    <p:sldId id="380" r:id="rId38"/>
    <p:sldId id="418" r:id="rId39"/>
    <p:sldId id="682" r:id="rId40"/>
    <p:sldId id="965" r:id="rId41"/>
    <p:sldId id="435" r:id="rId42"/>
    <p:sldId id="645" r:id="rId43"/>
    <p:sldId id="651" r:id="rId44"/>
    <p:sldId id="589" r:id="rId45"/>
    <p:sldId id="586" r:id="rId46"/>
    <p:sldId id="578" r:id="rId47"/>
    <p:sldId id="957" r:id="rId48"/>
    <p:sldId id="593" r:id="rId49"/>
    <p:sldId id="958" r:id="rId50"/>
    <p:sldId id="375" r:id="rId51"/>
    <p:sldId id="374" r:id="rId52"/>
    <p:sldId id="336" r:id="rId53"/>
    <p:sldId id="652" r:id="rId54"/>
    <p:sldId id="650" r:id="rId55"/>
    <p:sldId id="620" r:id="rId56"/>
    <p:sldId id="955" r:id="rId57"/>
    <p:sldId id="445" r:id="rId58"/>
    <p:sldId id="443" r:id="rId59"/>
    <p:sldId id="421"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3" autoAdjust="0"/>
    <p:restoredTop sz="94669" autoAdjust="0"/>
  </p:normalViewPr>
  <p:slideViewPr>
    <p:cSldViewPr>
      <p:cViewPr varScale="1">
        <p:scale>
          <a:sx n="77" d="100"/>
          <a:sy n="77" d="100"/>
        </p:scale>
        <p:origin x="1794" y="90"/>
      </p:cViewPr>
      <p:guideLst>
        <p:guide orient="horz" pos="2160"/>
        <p:guide pos="2880"/>
      </p:guideLst>
    </p:cSldViewPr>
  </p:slideViewPr>
  <p:notesTextViewPr>
    <p:cViewPr>
      <p:scale>
        <a:sx n="1" d="1"/>
        <a:sy n="1" d="1"/>
      </p:scale>
      <p:origin x="0" y="0"/>
    </p:cViewPr>
  </p:notesTextViewPr>
  <p:sorterViewPr>
    <p:cViewPr>
      <p:scale>
        <a:sx n="54" d="100"/>
        <a:sy n="54" d="100"/>
      </p:scale>
      <p:origin x="0" y="-25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FA9F8D-66C7-4AE2-8A96-3418CB0BFB3B}" type="datetimeFigureOut">
              <a:rPr lang="en-US" smtClean="0"/>
              <a:t>11/11/2018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4CD35E-E91B-4DB7-8AE7-F13530583E04}" type="slidenum">
              <a:rPr lang="en-US" smtClean="0"/>
              <a:t>‹#›</a:t>
            </a:fld>
            <a:endParaRPr lang="en-US" dirty="0"/>
          </a:p>
        </p:txBody>
      </p:sp>
    </p:spTree>
    <p:extLst>
      <p:ext uri="{BB962C8B-B14F-4D97-AF65-F5344CB8AC3E}">
        <p14:creationId xmlns:p14="http://schemas.microsoft.com/office/powerpoint/2010/main" val="4164858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atalyst.nejm.org/article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atalyst.nejm.org/articl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bit.ly/1vPaI9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cbi.nlm.nih.gov/pmc/articles/PMC3160594/#b49"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NEJM Catalyst: </a:t>
            </a:r>
            <a:r>
              <a:rPr lang="en-US" sz="1200" b="1" i="0" kern="1200" dirty="0">
                <a:solidFill>
                  <a:schemeClr val="tx1"/>
                </a:solidFill>
                <a:effectLst/>
                <a:latin typeface="+mn-lt"/>
                <a:ea typeface="+mn-ea"/>
                <a:cs typeface="+mn-cs"/>
              </a:rPr>
              <a:t>Can </a:t>
            </a:r>
            <a:r>
              <a:rPr lang="en-US" sz="1200" b="1" i="0" kern="1200" dirty="0" err="1">
                <a:solidFill>
                  <a:schemeClr val="tx1"/>
                </a:solidFill>
                <a:effectLst/>
                <a:latin typeface="+mn-lt"/>
                <a:ea typeface="+mn-ea"/>
                <a:cs typeface="+mn-cs"/>
              </a:rPr>
              <a:t>eConsults</a:t>
            </a:r>
            <a:r>
              <a:rPr lang="en-US" sz="1200" b="1" i="0" kern="1200" dirty="0">
                <a:solidFill>
                  <a:schemeClr val="tx1"/>
                </a:solidFill>
                <a:effectLst/>
                <a:latin typeface="+mn-lt"/>
                <a:ea typeface="+mn-ea"/>
                <a:cs typeface="+mn-cs"/>
              </a:rPr>
              <a:t> Save Medicaid?</a:t>
            </a:r>
          </a:p>
          <a:p>
            <a:pPr fontAlgn="base"/>
            <a:r>
              <a:rPr lang="en-US" sz="1200" b="1" i="0" u="none" strike="noStrike" kern="1200" dirty="0">
                <a:solidFill>
                  <a:schemeClr val="tx1"/>
                </a:solidFill>
                <a:effectLst/>
                <a:latin typeface="+mn-lt"/>
                <a:ea typeface="+mn-ea"/>
                <a:cs typeface="+mn-cs"/>
                <a:hlinkClick r:id="rId3"/>
              </a:rPr>
              <a:t>Article</a:t>
            </a:r>
            <a:r>
              <a:rPr lang="en-US" sz="1200" b="1" i="0" kern="1200" dirty="0">
                <a:solidFill>
                  <a:schemeClr val="tx1"/>
                </a:solidFill>
                <a:effectLst/>
                <a:latin typeface="+mn-lt"/>
                <a:ea typeface="+mn-ea"/>
                <a:cs typeface="+mn-cs"/>
              </a:rPr>
              <a:t> · August 1, 2018</a:t>
            </a:r>
          </a:p>
          <a:p>
            <a:pPr fontAlgn="base"/>
            <a:r>
              <a:rPr lang="en-US" sz="1200" b="1" i="0" kern="1200" dirty="0">
                <a:solidFill>
                  <a:schemeClr val="tx1"/>
                </a:solidFill>
                <a:effectLst/>
                <a:latin typeface="+mn-lt"/>
                <a:ea typeface="+mn-ea"/>
                <a:cs typeface="+mn-cs"/>
              </a:rPr>
              <a:t>Carlos </a:t>
            </a:r>
            <a:r>
              <a:rPr lang="en-US" sz="1200" b="1" i="0" kern="1200" dirty="0" err="1">
                <a:solidFill>
                  <a:schemeClr val="tx1"/>
                </a:solidFill>
                <a:effectLst/>
                <a:latin typeface="+mn-lt"/>
                <a:ea typeface="+mn-ea"/>
                <a:cs typeface="+mn-cs"/>
              </a:rPr>
              <a:t>Reines</a:t>
            </a:r>
            <a:r>
              <a:rPr lang="en-US" sz="1200" b="1" i="0" kern="1200" dirty="0">
                <a:solidFill>
                  <a:schemeClr val="tx1"/>
                </a:solidFill>
                <a:effectLst/>
                <a:latin typeface="+mn-lt"/>
                <a:ea typeface="+mn-ea"/>
                <a:cs typeface="+mn-cs"/>
              </a:rPr>
              <a:t>, MBA, Laura Miller, MD, J. </a:t>
            </a:r>
            <a:r>
              <a:rPr lang="en-US" sz="1200" b="1" i="0" kern="1200" dirty="0" err="1">
                <a:solidFill>
                  <a:schemeClr val="tx1"/>
                </a:solidFill>
                <a:effectLst/>
                <a:latin typeface="+mn-lt"/>
                <a:ea typeface="+mn-ea"/>
                <a:cs typeface="+mn-cs"/>
              </a:rPr>
              <a:t>Nwando</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Olayiwola</a:t>
            </a:r>
            <a:r>
              <a:rPr lang="en-US" sz="1200" b="1" i="0" kern="1200" dirty="0">
                <a:solidFill>
                  <a:schemeClr val="tx1"/>
                </a:solidFill>
                <a:effectLst/>
                <a:latin typeface="+mn-lt"/>
                <a:ea typeface="+mn-ea"/>
                <a:cs typeface="+mn-cs"/>
              </a:rPr>
              <a:t>, MD, MPH, Christina Li, MBA &amp; Ella Schwartz, </a:t>
            </a:r>
            <a:r>
              <a:rPr lang="en-US" sz="1200" b="1" i="0" kern="1200" dirty="0" err="1">
                <a:solidFill>
                  <a:schemeClr val="tx1"/>
                </a:solidFill>
                <a:effectLst/>
                <a:latin typeface="+mn-lt"/>
                <a:ea typeface="+mn-ea"/>
                <a:cs typeface="+mn-cs"/>
              </a:rPr>
              <a:t>MPAff</a:t>
            </a:r>
            <a:endParaRPr lang="en-US" sz="1200" b="1" i="0" kern="1200" dirty="0">
              <a:solidFill>
                <a:schemeClr val="tx1"/>
              </a:solidFill>
              <a:effectLst/>
              <a:latin typeface="+mn-lt"/>
              <a:ea typeface="+mn-ea"/>
              <a:cs typeface="+mn-cs"/>
            </a:endParaRPr>
          </a:p>
          <a:p>
            <a:pPr fontAlgn="base"/>
            <a:r>
              <a:rPr lang="en-US" sz="1200" b="0" i="0" kern="1200" dirty="0" err="1">
                <a:solidFill>
                  <a:schemeClr val="tx1"/>
                </a:solidFill>
                <a:effectLst/>
                <a:latin typeface="+mn-lt"/>
                <a:ea typeface="+mn-ea"/>
                <a:cs typeface="+mn-cs"/>
              </a:rPr>
              <a:t>RubiconMD</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Community Health Center Network</a:t>
            </a:r>
          </a:p>
          <a:p>
            <a:endParaRPr lang="en-US" dirty="0"/>
          </a:p>
        </p:txBody>
      </p:sp>
      <p:sp>
        <p:nvSpPr>
          <p:cNvPr id="4" name="Slide Number Placeholder 3"/>
          <p:cNvSpPr>
            <a:spLocks noGrp="1"/>
          </p:cNvSpPr>
          <p:nvPr>
            <p:ph type="sldNum" sz="quarter" idx="10"/>
          </p:nvPr>
        </p:nvSpPr>
        <p:spPr/>
        <p:txBody>
          <a:bodyPr/>
          <a:lstStyle/>
          <a:p>
            <a:fld id="{F8CC4B81-E807-44B2-B6B3-DBFB8E6D8D0C}" type="slidenum">
              <a:rPr lang="en-US" smtClean="0"/>
              <a:t>2</a:t>
            </a:fld>
            <a:endParaRPr lang="en-US"/>
          </a:p>
        </p:txBody>
      </p:sp>
    </p:spTree>
    <p:extLst>
      <p:ext uri="{BB962C8B-B14F-4D97-AF65-F5344CB8AC3E}">
        <p14:creationId xmlns:p14="http://schemas.microsoft.com/office/powerpoint/2010/main" val="3358334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34</a:t>
            </a:fld>
            <a:endParaRPr lang="en-US" dirty="0"/>
          </a:p>
        </p:txBody>
      </p:sp>
    </p:spTree>
    <p:extLst>
      <p:ext uri="{BB962C8B-B14F-4D97-AF65-F5344CB8AC3E}">
        <p14:creationId xmlns:p14="http://schemas.microsoft.com/office/powerpoint/2010/main" val="943311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35</a:t>
            </a:fld>
            <a:endParaRPr lang="en-US" dirty="0"/>
          </a:p>
        </p:txBody>
      </p:sp>
    </p:spTree>
    <p:extLst>
      <p:ext uri="{BB962C8B-B14F-4D97-AF65-F5344CB8AC3E}">
        <p14:creationId xmlns:p14="http://schemas.microsoft.com/office/powerpoint/2010/main" val="943311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36</a:t>
            </a:fld>
            <a:endParaRPr lang="en-US" dirty="0"/>
          </a:p>
        </p:txBody>
      </p:sp>
    </p:spTree>
    <p:extLst>
      <p:ext uri="{BB962C8B-B14F-4D97-AF65-F5344CB8AC3E}">
        <p14:creationId xmlns:p14="http://schemas.microsoft.com/office/powerpoint/2010/main" val="943311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Required components of a good referral process, including a clinical question </a:t>
            </a:r>
          </a:p>
        </p:txBody>
      </p:sp>
      <p:sp>
        <p:nvSpPr>
          <p:cNvPr id="4" name="Slide Number Placeholder 3"/>
          <p:cNvSpPr>
            <a:spLocks noGrp="1"/>
          </p:cNvSpPr>
          <p:nvPr>
            <p:ph type="sldNum" sz="quarter" idx="5"/>
          </p:nvPr>
        </p:nvSpPr>
        <p:spPr/>
        <p:txBody>
          <a:bodyPr/>
          <a:lstStyle/>
          <a:p>
            <a:fld id="{4D2D20EC-B5EA-4747-9432-B87310857E5D}" type="slidenum">
              <a:rPr lang="en-US" smtClean="0"/>
              <a:t>39</a:t>
            </a:fld>
            <a:endParaRPr lang="en-US"/>
          </a:p>
        </p:txBody>
      </p:sp>
    </p:spTree>
    <p:extLst>
      <p:ext uri="{BB962C8B-B14F-4D97-AF65-F5344CB8AC3E}">
        <p14:creationId xmlns:p14="http://schemas.microsoft.com/office/powerpoint/2010/main" val="4176786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2D20EC-B5EA-4747-9432-B87310857E5D}" type="slidenum">
              <a:rPr lang="en-US" smtClean="0"/>
              <a:t>40</a:t>
            </a:fld>
            <a:endParaRPr lang="en-US"/>
          </a:p>
        </p:txBody>
      </p:sp>
    </p:spTree>
    <p:extLst>
      <p:ext uri="{BB962C8B-B14F-4D97-AF65-F5344CB8AC3E}">
        <p14:creationId xmlns:p14="http://schemas.microsoft.com/office/powerpoint/2010/main" val="1812169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41</a:t>
            </a:fld>
            <a:endParaRPr lang="en-US" dirty="0"/>
          </a:p>
        </p:txBody>
      </p:sp>
    </p:spTree>
    <p:extLst>
      <p:ext uri="{BB962C8B-B14F-4D97-AF65-F5344CB8AC3E}">
        <p14:creationId xmlns:p14="http://schemas.microsoft.com/office/powerpoint/2010/main" val="1159024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 could have been</a:t>
            </a:r>
            <a:r>
              <a:rPr lang="en-US" baseline="0" dirty="0"/>
              <a:t> unclear for reason, thought already resected why need to see </a:t>
            </a:r>
            <a:r>
              <a:rPr lang="en-US" baseline="0" dirty="0" err="1"/>
              <a:t>derm</a:t>
            </a:r>
            <a:r>
              <a:rPr lang="en-US" baseline="0"/>
              <a:t>; </a:t>
            </a:r>
            <a:r>
              <a:rPr lang="en-US" baseline="0" dirty="0"/>
              <a:t>could be fearful, could have co-pay/cost concerns, could have had car trouble, could have forgotten</a:t>
            </a:r>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4253413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44</a:t>
            </a:fld>
            <a:endParaRPr lang="en-US"/>
          </a:p>
        </p:txBody>
      </p:sp>
    </p:spTree>
    <p:extLst>
      <p:ext uri="{BB962C8B-B14F-4D97-AF65-F5344CB8AC3E}">
        <p14:creationId xmlns:p14="http://schemas.microsoft.com/office/powerpoint/2010/main" val="1402005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45</a:t>
            </a:fld>
            <a:endParaRPr lang="en-US"/>
          </a:p>
        </p:txBody>
      </p:sp>
    </p:spTree>
    <p:extLst>
      <p:ext uri="{BB962C8B-B14F-4D97-AF65-F5344CB8AC3E}">
        <p14:creationId xmlns:p14="http://schemas.microsoft.com/office/powerpoint/2010/main" val="1376693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Study out of UK showed that 91% of patients would come on short notice / cancellation</a:t>
            </a:r>
            <a:r>
              <a:rPr lang="en-US" baseline="0" dirty="0"/>
              <a:t> if given the opportunity &amp; called(texted, emailed)</a:t>
            </a:r>
            <a:endParaRPr lang="en-US" dirty="0"/>
          </a:p>
        </p:txBody>
      </p:sp>
      <p:sp>
        <p:nvSpPr>
          <p:cNvPr id="4" name="Slide Number Placeholder 3"/>
          <p:cNvSpPr>
            <a:spLocks noGrp="1"/>
          </p:cNvSpPr>
          <p:nvPr>
            <p:ph type="sldNum" sz="quarter" idx="10"/>
          </p:nvPr>
        </p:nvSpPr>
        <p:spPr/>
        <p:txBody>
          <a:bodyPr/>
          <a:lstStyle/>
          <a:p>
            <a:fld id="{CD4CD35E-E91B-4DB7-8AE7-F13530583E04}" type="slidenum">
              <a:rPr lang="en-US" smtClean="0"/>
              <a:t>52</a:t>
            </a:fld>
            <a:endParaRPr lang="en-US" dirty="0"/>
          </a:p>
        </p:txBody>
      </p:sp>
    </p:spTree>
    <p:extLst>
      <p:ext uri="{BB962C8B-B14F-4D97-AF65-F5344CB8AC3E}">
        <p14:creationId xmlns:p14="http://schemas.microsoft.com/office/powerpoint/2010/main" val="2272227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NEJM Catalyst: </a:t>
            </a:r>
            <a:r>
              <a:rPr lang="en-US" sz="1200" b="1" i="0" kern="1200" dirty="0">
                <a:solidFill>
                  <a:schemeClr val="tx1"/>
                </a:solidFill>
                <a:effectLst/>
                <a:latin typeface="+mn-lt"/>
                <a:ea typeface="+mn-ea"/>
                <a:cs typeface="+mn-cs"/>
              </a:rPr>
              <a:t>Can </a:t>
            </a:r>
            <a:r>
              <a:rPr lang="en-US" sz="1200" b="1" i="0" kern="1200" dirty="0" err="1">
                <a:solidFill>
                  <a:schemeClr val="tx1"/>
                </a:solidFill>
                <a:effectLst/>
                <a:latin typeface="+mn-lt"/>
                <a:ea typeface="+mn-ea"/>
                <a:cs typeface="+mn-cs"/>
              </a:rPr>
              <a:t>eConsults</a:t>
            </a:r>
            <a:r>
              <a:rPr lang="en-US" sz="1200" b="1" i="0" kern="1200" dirty="0">
                <a:solidFill>
                  <a:schemeClr val="tx1"/>
                </a:solidFill>
                <a:effectLst/>
                <a:latin typeface="+mn-lt"/>
                <a:ea typeface="+mn-ea"/>
                <a:cs typeface="+mn-cs"/>
              </a:rPr>
              <a:t> Save Medicaid?</a:t>
            </a:r>
          </a:p>
          <a:p>
            <a:pPr fontAlgn="base"/>
            <a:r>
              <a:rPr lang="en-US" sz="1200" b="1" i="0" u="none" strike="noStrike" kern="1200" dirty="0">
                <a:solidFill>
                  <a:schemeClr val="tx1"/>
                </a:solidFill>
                <a:effectLst/>
                <a:latin typeface="+mn-lt"/>
                <a:ea typeface="+mn-ea"/>
                <a:cs typeface="+mn-cs"/>
                <a:hlinkClick r:id="rId3"/>
              </a:rPr>
              <a:t>Article</a:t>
            </a:r>
            <a:r>
              <a:rPr lang="en-US" sz="1200" b="1" i="0" kern="1200" dirty="0">
                <a:solidFill>
                  <a:schemeClr val="tx1"/>
                </a:solidFill>
                <a:effectLst/>
                <a:latin typeface="+mn-lt"/>
                <a:ea typeface="+mn-ea"/>
                <a:cs typeface="+mn-cs"/>
              </a:rPr>
              <a:t> · August 1, 2018</a:t>
            </a:r>
          </a:p>
          <a:p>
            <a:pPr fontAlgn="base"/>
            <a:r>
              <a:rPr lang="en-US" sz="1200" b="1" i="0" kern="1200" dirty="0">
                <a:solidFill>
                  <a:schemeClr val="tx1"/>
                </a:solidFill>
                <a:effectLst/>
                <a:latin typeface="+mn-lt"/>
                <a:ea typeface="+mn-ea"/>
                <a:cs typeface="+mn-cs"/>
              </a:rPr>
              <a:t>Carlos </a:t>
            </a:r>
            <a:r>
              <a:rPr lang="en-US" sz="1200" b="1" i="0" kern="1200" dirty="0" err="1">
                <a:solidFill>
                  <a:schemeClr val="tx1"/>
                </a:solidFill>
                <a:effectLst/>
                <a:latin typeface="+mn-lt"/>
                <a:ea typeface="+mn-ea"/>
                <a:cs typeface="+mn-cs"/>
              </a:rPr>
              <a:t>Reines</a:t>
            </a:r>
            <a:r>
              <a:rPr lang="en-US" sz="1200" b="1" i="0" kern="1200" dirty="0">
                <a:solidFill>
                  <a:schemeClr val="tx1"/>
                </a:solidFill>
                <a:effectLst/>
                <a:latin typeface="+mn-lt"/>
                <a:ea typeface="+mn-ea"/>
                <a:cs typeface="+mn-cs"/>
              </a:rPr>
              <a:t>, MBA, Laura Miller, MD, J. </a:t>
            </a:r>
            <a:r>
              <a:rPr lang="en-US" sz="1200" b="1" i="0" kern="1200" dirty="0" err="1">
                <a:solidFill>
                  <a:schemeClr val="tx1"/>
                </a:solidFill>
                <a:effectLst/>
                <a:latin typeface="+mn-lt"/>
                <a:ea typeface="+mn-ea"/>
                <a:cs typeface="+mn-cs"/>
              </a:rPr>
              <a:t>Nwando</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Olayiwola</a:t>
            </a:r>
            <a:r>
              <a:rPr lang="en-US" sz="1200" b="1" i="0" kern="1200" dirty="0">
                <a:solidFill>
                  <a:schemeClr val="tx1"/>
                </a:solidFill>
                <a:effectLst/>
                <a:latin typeface="+mn-lt"/>
                <a:ea typeface="+mn-ea"/>
                <a:cs typeface="+mn-cs"/>
              </a:rPr>
              <a:t>, MD, MPH, Christina Li, MBA &amp; Ella Schwartz, </a:t>
            </a:r>
            <a:r>
              <a:rPr lang="en-US" sz="1200" b="1" i="0" kern="1200" dirty="0" err="1">
                <a:solidFill>
                  <a:schemeClr val="tx1"/>
                </a:solidFill>
                <a:effectLst/>
                <a:latin typeface="+mn-lt"/>
                <a:ea typeface="+mn-ea"/>
                <a:cs typeface="+mn-cs"/>
              </a:rPr>
              <a:t>MPAff</a:t>
            </a:r>
            <a:endParaRPr lang="en-US" sz="1200" b="1" i="0" kern="1200" dirty="0">
              <a:solidFill>
                <a:schemeClr val="tx1"/>
              </a:solidFill>
              <a:effectLst/>
              <a:latin typeface="+mn-lt"/>
              <a:ea typeface="+mn-ea"/>
              <a:cs typeface="+mn-cs"/>
            </a:endParaRPr>
          </a:p>
          <a:p>
            <a:pPr fontAlgn="base"/>
            <a:r>
              <a:rPr lang="en-US" sz="1200" b="0" i="0" kern="1200" dirty="0" err="1">
                <a:solidFill>
                  <a:schemeClr val="tx1"/>
                </a:solidFill>
                <a:effectLst/>
                <a:latin typeface="+mn-lt"/>
                <a:ea typeface="+mn-ea"/>
                <a:cs typeface="+mn-cs"/>
              </a:rPr>
              <a:t>RubiconMD</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Community Health Center Network</a:t>
            </a:r>
          </a:p>
          <a:p>
            <a:endParaRPr lang="en-US" dirty="0"/>
          </a:p>
        </p:txBody>
      </p:sp>
      <p:sp>
        <p:nvSpPr>
          <p:cNvPr id="4" name="Slide Number Placeholder 3"/>
          <p:cNvSpPr>
            <a:spLocks noGrp="1"/>
          </p:cNvSpPr>
          <p:nvPr>
            <p:ph type="sldNum" sz="quarter" idx="10"/>
          </p:nvPr>
        </p:nvSpPr>
        <p:spPr/>
        <p:txBody>
          <a:bodyPr/>
          <a:lstStyle/>
          <a:p>
            <a:fld id="{F8CC4B81-E807-44B2-B6B3-DBFB8E6D8D0C}" type="slidenum">
              <a:rPr lang="en-US" smtClean="0"/>
              <a:t>3</a:t>
            </a:fld>
            <a:endParaRPr lang="en-US"/>
          </a:p>
        </p:txBody>
      </p:sp>
    </p:spTree>
    <p:extLst>
      <p:ext uri="{BB962C8B-B14F-4D97-AF65-F5344CB8AC3E}">
        <p14:creationId xmlns:p14="http://schemas.microsoft.com/office/powerpoint/2010/main" val="8830268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DH through epic reports is able to work the queue daily in reconciling appointments made, cancellations that need to be rescheduled, and no-show appointments that may need a navigator to call the patient to ensure there aren’t any barriers to attending the appointment. The clinic sending the referral is responsible for tracking their patient referrals….from the time of referral initiation to close the loop.  Each patient is accounted for in the referral process.  </a:t>
            </a:r>
            <a:r>
              <a:rPr lang="en-US" sz="1200" kern="1200">
                <a:solidFill>
                  <a:schemeClr val="tx1"/>
                </a:solidFill>
                <a:effectLst/>
                <a:latin typeface="+mn-lt"/>
                <a:ea typeface="+mn-ea"/>
                <a:cs typeface="+mn-cs"/>
              </a:rPr>
              <a:t>In this example the scheduling status shows what needs to happen with the patient and the care team can take action in providing a high valued referral.</a:t>
            </a:r>
          </a:p>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53</a:t>
            </a:fld>
            <a:endParaRPr lang="en-US"/>
          </a:p>
        </p:txBody>
      </p:sp>
    </p:spTree>
    <p:extLst>
      <p:ext uri="{BB962C8B-B14F-4D97-AF65-F5344CB8AC3E}">
        <p14:creationId xmlns:p14="http://schemas.microsoft.com/office/powerpoint/2010/main" val="3987173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54</a:t>
            </a:fld>
            <a:endParaRPr lang="en-US"/>
          </a:p>
        </p:txBody>
      </p:sp>
    </p:spTree>
    <p:extLst>
      <p:ext uri="{BB962C8B-B14F-4D97-AF65-F5344CB8AC3E}">
        <p14:creationId xmlns:p14="http://schemas.microsoft.com/office/powerpoint/2010/main" val="1700431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55</a:t>
            </a:fld>
            <a:endParaRPr lang="en-US"/>
          </a:p>
        </p:txBody>
      </p:sp>
    </p:spTree>
    <p:extLst>
      <p:ext uri="{BB962C8B-B14F-4D97-AF65-F5344CB8AC3E}">
        <p14:creationId xmlns:p14="http://schemas.microsoft.com/office/powerpoint/2010/main" val="25840659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56</a:t>
            </a:fld>
            <a:endParaRPr lang="en-US" dirty="0"/>
          </a:p>
        </p:txBody>
      </p:sp>
    </p:spTree>
    <p:extLst>
      <p:ext uri="{BB962C8B-B14F-4D97-AF65-F5344CB8AC3E}">
        <p14:creationId xmlns:p14="http://schemas.microsoft.com/office/powerpoint/2010/main" val="4626108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57</a:t>
            </a:fld>
            <a:endParaRPr lang="en-US" dirty="0"/>
          </a:p>
        </p:txBody>
      </p:sp>
    </p:spTree>
    <p:extLst>
      <p:ext uri="{BB962C8B-B14F-4D97-AF65-F5344CB8AC3E}">
        <p14:creationId xmlns:p14="http://schemas.microsoft.com/office/powerpoint/2010/main" val="2917393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system reported an average of 5 weeks from receipt of the referral request to contacting the patient to schedule</a:t>
            </a:r>
          </a:p>
        </p:txBody>
      </p:sp>
      <p:sp>
        <p:nvSpPr>
          <p:cNvPr id="4" name="Slide Number Placeholder 3"/>
          <p:cNvSpPr>
            <a:spLocks noGrp="1"/>
          </p:cNvSpPr>
          <p:nvPr>
            <p:ph type="sldNum" sz="quarter" idx="5"/>
          </p:nvPr>
        </p:nvSpPr>
        <p:spPr/>
        <p:txBody>
          <a:bodyPr/>
          <a:lstStyle/>
          <a:p>
            <a:fld id="{CD4CD35E-E91B-4DB7-8AE7-F13530583E04}" type="slidenum">
              <a:rPr lang="en-US" smtClean="0"/>
              <a:t>4</a:t>
            </a:fld>
            <a:endParaRPr lang="en-US" dirty="0"/>
          </a:p>
        </p:txBody>
      </p:sp>
    </p:spTree>
    <p:extLst>
      <p:ext uri="{BB962C8B-B14F-4D97-AF65-F5344CB8AC3E}">
        <p14:creationId xmlns:p14="http://schemas.microsoft.com/office/powerpoint/2010/main" val="3126000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err="1"/>
              <a:t>Kyruus</a:t>
            </a:r>
            <a:r>
              <a:rPr lang="en-US" dirty="0"/>
              <a:t> Physician Referral Report  </a:t>
            </a:r>
            <a:r>
              <a:rPr lang="en-US" dirty="0">
                <a:hlinkClick r:id="rId3"/>
              </a:rPr>
              <a:t>http://bit.ly/1vPaI9t</a:t>
            </a:r>
            <a:r>
              <a:rPr lang="en-US" dirty="0"/>
              <a:t>.</a:t>
            </a:r>
          </a:p>
        </p:txBody>
      </p:sp>
      <p:sp>
        <p:nvSpPr>
          <p:cNvPr id="4" name="Slide Number Placeholder 3"/>
          <p:cNvSpPr>
            <a:spLocks noGrp="1"/>
          </p:cNvSpPr>
          <p:nvPr>
            <p:ph type="sldNum" sz="quarter" idx="10"/>
          </p:nvPr>
        </p:nvSpPr>
        <p:spPr/>
        <p:txBody>
          <a:bodyPr/>
          <a:lstStyle/>
          <a:p>
            <a:fld id="{4D2D20EC-B5EA-4747-9432-B87310857E5D}" type="slidenum">
              <a:rPr lang="en-US" smtClean="0"/>
              <a:t>6</a:t>
            </a:fld>
            <a:endParaRPr lang="en-US"/>
          </a:p>
        </p:txBody>
      </p:sp>
    </p:spTree>
    <p:extLst>
      <p:ext uri="{BB962C8B-B14F-4D97-AF65-F5344CB8AC3E}">
        <p14:creationId xmlns:p14="http://schemas.microsoft.com/office/powerpoint/2010/main" val="2999046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According to </a:t>
            </a:r>
            <a:r>
              <a:rPr lang="en-US" sz="1200" dirty="0" err="1"/>
              <a:t>ReferralMD</a:t>
            </a:r>
            <a:r>
              <a:rPr lang="en-US" sz="1200" dirty="0"/>
              <a:t>,; (</a:t>
            </a:r>
            <a:r>
              <a:rPr lang="en-US" sz="1200" dirty="0">
                <a:hlinkClick r:id="rId3"/>
              </a:rPr>
              <a:t>Gandhi et al. 2006</a:t>
            </a:r>
            <a:r>
              <a:rPr lang="en-US" sz="1200" dirty="0"/>
              <a:t>).</a:t>
            </a:r>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8</a:t>
            </a:fld>
            <a:endParaRPr lang="en-US"/>
          </a:p>
        </p:txBody>
      </p:sp>
    </p:spTree>
    <p:extLst>
      <p:ext uri="{BB962C8B-B14F-4D97-AF65-F5344CB8AC3E}">
        <p14:creationId xmlns:p14="http://schemas.microsoft.com/office/powerpoint/2010/main" val="2296540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10</a:t>
            </a:fld>
            <a:endParaRPr lang="en-US"/>
          </a:p>
        </p:txBody>
      </p:sp>
    </p:spTree>
    <p:extLst>
      <p:ext uri="{BB962C8B-B14F-4D97-AF65-F5344CB8AC3E}">
        <p14:creationId xmlns:p14="http://schemas.microsoft.com/office/powerpoint/2010/main" val="2571534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21</a:t>
            </a:fld>
            <a:endParaRPr lang="en-US" dirty="0"/>
          </a:p>
        </p:txBody>
      </p:sp>
    </p:spTree>
    <p:extLst>
      <p:ext uri="{BB962C8B-B14F-4D97-AF65-F5344CB8AC3E}">
        <p14:creationId xmlns:p14="http://schemas.microsoft.com/office/powerpoint/2010/main" val="2701216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the requesting clinician is unsure if anything needs to be done and without a way to ask, just sends a referral</a:t>
            </a:r>
          </a:p>
        </p:txBody>
      </p:sp>
      <p:sp>
        <p:nvSpPr>
          <p:cNvPr id="4" name="Slide Number Placeholder 3"/>
          <p:cNvSpPr>
            <a:spLocks noGrp="1"/>
          </p:cNvSpPr>
          <p:nvPr>
            <p:ph type="sldNum" sz="quarter" idx="5"/>
          </p:nvPr>
        </p:nvSpPr>
        <p:spPr/>
        <p:txBody>
          <a:bodyPr/>
          <a:lstStyle/>
          <a:p>
            <a:fld id="{CD4CD35E-E91B-4DB7-8AE7-F13530583E04}" type="slidenum">
              <a:rPr lang="en-US" smtClean="0"/>
              <a:t>25</a:t>
            </a:fld>
            <a:endParaRPr lang="en-US" dirty="0"/>
          </a:p>
        </p:txBody>
      </p:sp>
    </p:spTree>
    <p:extLst>
      <p:ext uri="{BB962C8B-B14F-4D97-AF65-F5344CB8AC3E}">
        <p14:creationId xmlns:p14="http://schemas.microsoft.com/office/powerpoint/2010/main" val="10925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Some care teams have a more senior physician as reviewer for practice or clinic, some have APP, some of admin staff do part (ensure there is contact info, clinical question, supporting data, etc.) with clinician doing final review once info gathered, unless urgent</a:t>
            </a:r>
          </a:p>
        </p:txBody>
      </p:sp>
      <p:sp>
        <p:nvSpPr>
          <p:cNvPr id="4" name="Slide Number Placeholder 3"/>
          <p:cNvSpPr>
            <a:spLocks noGrp="1"/>
          </p:cNvSpPr>
          <p:nvPr>
            <p:ph type="sldNum" sz="quarter" idx="5"/>
          </p:nvPr>
        </p:nvSpPr>
        <p:spPr/>
        <p:txBody>
          <a:bodyPr/>
          <a:lstStyle/>
          <a:p>
            <a:fld id="{CD4CD35E-E91B-4DB7-8AE7-F13530583E04}" type="slidenum">
              <a:rPr lang="en-US" smtClean="0"/>
              <a:t>31</a:t>
            </a:fld>
            <a:endParaRPr lang="en-US" dirty="0"/>
          </a:p>
        </p:txBody>
      </p:sp>
    </p:spTree>
    <p:extLst>
      <p:ext uri="{BB962C8B-B14F-4D97-AF65-F5344CB8AC3E}">
        <p14:creationId xmlns:p14="http://schemas.microsoft.com/office/powerpoint/2010/main" val="42911413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rgbClr val="60605B"/>
        </a:solidFill>
        <a:effectLst/>
      </p:bgPr>
    </p:bg>
    <p:spTree>
      <p:nvGrpSpPr>
        <p:cNvPr id="1" name=""/>
        <p:cNvGrpSpPr/>
        <p:nvPr/>
      </p:nvGrpSpPr>
      <p:grpSpPr>
        <a:xfrm>
          <a:off x="0" y="0"/>
          <a:ext cx="0" cy="0"/>
          <a:chOff x="0" y="0"/>
          <a:chExt cx="0" cy="0"/>
        </a:xfrm>
      </p:grpSpPr>
      <p:sp>
        <p:nvSpPr>
          <p:cNvPr id="4" name="Rectangle 3"/>
          <p:cNvSpPr/>
          <p:nvPr/>
        </p:nvSpPr>
        <p:spPr bwMode="white">
          <a:xfrm>
            <a:off x="0" y="5818188"/>
            <a:ext cx="9144000" cy="10398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p:nvSpPr>
        <p:spPr>
          <a:xfrm>
            <a:off x="2287588" y="5834063"/>
            <a:ext cx="6856412" cy="1023937"/>
          </a:xfrm>
          <a:prstGeom prst="rect">
            <a:avLst/>
          </a:prstGeom>
          <a:solidFill>
            <a:srgbClr val="1EB53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bwMode="white">
          <a:xfrm>
            <a:off x="0" y="17463"/>
            <a:ext cx="9144000" cy="24447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p:cNvSpPr/>
          <p:nvPr/>
        </p:nvSpPr>
        <p:spPr>
          <a:xfrm>
            <a:off x="0" y="0"/>
            <a:ext cx="9144000" cy="209550"/>
          </a:xfrm>
          <a:prstGeom prst="rect">
            <a:avLst/>
          </a:prstGeom>
          <a:solidFill>
            <a:srgbClr val="B5B7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pic>
        <p:nvPicPr>
          <p:cNvPr id="10" name="Picture 23" descr="acp-logo-stack-rgb.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3" y="5983288"/>
            <a:ext cx="1752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a:off x="0" y="5832475"/>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2268538" y="5851525"/>
            <a:ext cx="0" cy="1006475"/>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0" y="234950"/>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sp>
        <p:nvSpPr>
          <p:cNvPr id="8" name="Title 7"/>
          <p:cNvSpPr>
            <a:spLocks noGrp="1"/>
          </p:cNvSpPr>
          <p:nvPr>
            <p:ph type="ctrTitle"/>
          </p:nvPr>
        </p:nvSpPr>
        <p:spPr>
          <a:xfrm>
            <a:off x="657687" y="1233973"/>
            <a:ext cx="6828800" cy="1828800"/>
          </a:xfrm>
        </p:spPr>
        <p:txBody>
          <a:bodyPr anchor="b"/>
          <a:lstStyle>
            <a:lvl1pPr>
              <a:defRPr b="1" i="0" cap="none" baseline="0">
                <a:solidFill>
                  <a:schemeClr val="tx1"/>
                </a:solidFill>
              </a:defRPr>
            </a:lvl1pPr>
          </a:lstStyle>
          <a:p>
            <a:r>
              <a:rPr lang="en-US"/>
              <a:t>Click to edit Master title style</a:t>
            </a:r>
            <a:endParaRPr lang="en-US" dirty="0"/>
          </a:p>
        </p:txBody>
      </p:sp>
      <p:sp>
        <p:nvSpPr>
          <p:cNvPr id="9" name="Subtitle 8"/>
          <p:cNvSpPr>
            <a:spLocks noGrp="1"/>
          </p:cNvSpPr>
          <p:nvPr>
            <p:ph type="subTitle" idx="1"/>
          </p:nvPr>
        </p:nvSpPr>
        <p:spPr>
          <a:xfrm>
            <a:off x="2514600" y="6019800"/>
            <a:ext cx="5831114" cy="592798"/>
          </a:xfrm>
        </p:spPr>
        <p:txBody>
          <a:bodyPr anchor="ctr">
            <a:normAutofit/>
          </a:bodyPr>
          <a:lstStyle>
            <a:lvl1pPr marL="0" indent="0" algn="l">
              <a:buNone/>
              <a:defRPr sz="2600" b="0" i="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Tree>
    <p:extLst>
      <p:ext uri="{BB962C8B-B14F-4D97-AF65-F5344CB8AC3E}">
        <p14:creationId xmlns:p14="http://schemas.microsoft.com/office/powerpoint/2010/main" val="130499284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Placeholder 21"/>
          <p:cNvSpPr>
            <a:spLocks noGrp="1"/>
          </p:cNvSpPr>
          <p:nvPr>
            <p:ph type="title"/>
          </p:nvPr>
        </p:nvSpPr>
        <p:spPr>
          <a:xfrm>
            <a:off x="609600" y="228600"/>
            <a:ext cx="8153400" cy="990600"/>
          </a:xfrm>
          <a:prstGeom prst="rect">
            <a:avLst/>
          </a:prstGeom>
        </p:spPr>
        <p:txBody>
          <a:bodyPr>
            <a:normAutofit/>
          </a:bodyPr>
          <a:lstStyle>
            <a:lvl1pPr>
              <a:defRPr>
                <a:solidFill>
                  <a:srgbClr val="007C66"/>
                </a:solidFill>
              </a:defRPr>
            </a:lvl1pPr>
          </a:lstStyle>
          <a:p>
            <a:r>
              <a:rPr lang="en-US"/>
              <a:t>Click to edit Master title style</a:t>
            </a:r>
            <a:endParaRPr lang="en-US" dirty="0"/>
          </a:p>
        </p:txBody>
      </p:sp>
      <p:sp>
        <p:nvSpPr>
          <p:cNvPr id="8" name="Content Placeholder 8"/>
          <p:cNvSpPr>
            <a:spLocks noGrp="1"/>
          </p:cNvSpPr>
          <p:nvPr>
            <p:ph sz="quarter" idx="1"/>
          </p:nvPr>
        </p:nvSpPr>
        <p:spPr>
          <a:xfrm>
            <a:off x="606153" y="1589567"/>
            <a:ext cx="8159002"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9"/>
          <p:cNvSpPr>
            <a:spLocks noGrp="1"/>
          </p:cNvSpPr>
          <p:nvPr>
            <p:ph type="sldNum" sz="quarter" idx="10"/>
          </p:nvPr>
        </p:nvSpPr>
        <p:spPr>
          <a:xfrm>
            <a:off x="0" y="1271588"/>
            <a:ext cx="508000" cy="234950"/>
          </a:xfrm>
        </p:spPr>
        <p:txBody>
          <a:bodyPr rtlCol="0"/>
          <a:lstStyle>
            <a:lvl1pPr>
              <a:defRPr/>
            </a:lvl1pPr>
          </a:lstStyle>
          <a:p>
            <a:pPr>
              <a:defRPr/>
            </a:pPr>
            <a:fld id="{8C386E42-F1FD-4ACB-BAFE-2EA01340BF34}" type="slidenum">
              <a:rPr lang="en-US"/>
              <a:pPr>
                <a:defRPr/>
              </a:pPr>
              <a:t>‹#›</a:t>
            </a:fld>
            <a:endParaRPr lang="en-US" dirty="0"/>
          </a:p>
        </p:txBody>
      </p:sp>
    </p:spTree>
    <p:extLst>
      <p:ext uri="{BB962C8B-B14F-4D97-AF65-F5344CB8AC3E}">
        <p14:creationId xmlns:p14="http://schemas.microsoft.com/office/powerpoint/2010/main" val="1229347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CED7115-EC1B-4CF6-8469-0DED705E74A6}" type="datetimeFigureOut">
              <a:rPr lang="en-US" smtClean="0"/>
              <a:t>11/11/2018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DA5CAF-C40D-46B6-8FDC-72CB6B02819F}" type="slidenum">
              <a:rPr lang="en-US" smtClean="0"/>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453655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F14EB-9950-47FF-A14E-D27E894B3445}" type="datetimeFigureOut">
              <a:rPr lang="en-US" smtClean="0"/>
              <a:t>11/11/2018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3503E8-7785-4E39-9A59-2D5EF63DC579}" type="slidenum">
              <a:rPr lang="en-US" smtClean="0"/>
              <a:t>‹#›</a:t>
            </a:fld>
            <a:endParaRPr lang="en-US"/>
          </a:p>
        </p:txBody>
      </p:sp>
    </p:spTree>
    <p:extLst>
      <p:ext uri="{BB962C8B-B14F-4D97-AF65-F5344CB8AC3E}">
        <p14:creationId xmlns:p14="http://schemas.microsoft.com/office/powerpoint/2010/main" val="1449131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196"/>
          </a:schemeClr>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         </a:t>
            </a:r>
          </a:p>
          <a:p>
            <a:pPr lvl="4"/>
            <a:r>
              <a:rPr lang="en-US" alt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cs typeface="+mn-cs"/>
              </a:defRPr>
            </a:lvl1pPr>
          </a:lstStyle>
          <a:p>
            <a:pPr>
              <a:defRPr/>
            </a:pPr>
            <a:fld id="{20144B77-65AE-403F-837F-F212A37C5298}" type="datetimeFigureOut">
              <a:rPr lang="en-US">
                <a:solidFill>
                  <a:srgbClr val="1F497D"/>
                </a:solidFill>
              </a:rPr>
              <a:pPr>
                <a:defRPr/>
              </a:pPr>
              <a:t>11/11/2018</a:t>
            </a:fld>
            <a:endParaRPr lang="en-US" dirty="0">
              <a:solidFill>
                <a:srgbClr val="1F497D"/>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dirty="0">
                <a:solidFill>
                  <a:schemeClr val="tx2"/>
                </a:solidFill>
                <a:latin typeface="+mn-lt"/>
                <a:cs typeface="+mn-cs"/>
              </a:defRPr>
            </a:lvl1pPr>
          </a:lstStyle>
          <a:p>
            <a:pPr>
              <a:defRPr/>
            </a:pPr>
            <a:endParaRPr lang="en-US" dirty="0">
              <a:solidFill>
                <a:srgbClr val="1F497D"/>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0" y="1279525"/>
            <a:ext cx="533400" cy="228600"/>
          </a:xfrm>
          <a:prstGeom prst="rect">
            <a:avLst/>
          </a:prstGeom>
          <a:solidFill>
            <a:srgbClr val="1EB53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ED2D25"/>
              </a:solidFill>
            </a:endParaRPr>
          </a:p>
        </p:txBody>
      </p:sp>
      <p:sp>
        <p:nvSpPr>
          <p:cNvPr id="9" name="Rectangle 8"/>
          <p:cNvSpPr/>
          <p:nvPr/>
        </p:nvSpPr>
        <p:spPr>
          <a:xfrm>
            <a:off x="590550" y="1279525"/>
            <a:ext cx="8553450" cy="228600"/>
          </a:xfrm>
          <a:prstGeom prst="rect">
            <a:avLst/>
          </a:prstGeom>
          <a:solidFill>
            <a:srgbClr val="B5B7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6F2A8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Trebuchet MS"/>
                <a:cs typeface="Trebuchet MS"/>
              </a:defRPr>
            </a:lvl1pPr>
          </a:lstStyle>
          <a:p>
            <a:pPr>
              <a:defRPr/>
            </a:pPr>
            <a:fld id="{366D08E5-931D-4AD4-ABA2-CD30C3AAA801}" type="slidenum">
              <a:rPr lang="en-US"/>
              <a:pPr>
                <a:defRPr/>
              </a:pPr>
              <a:t>‹#›</a:t>
            </a:fld>
            <a:endParaRPr lang="en-US" dirty="0"/>
          </a:p>
        </p:txBody>
      </p:sp>
      <p:sp>
        <p:nvSpPr>
          <p:cNvPr id="10" name="Rectangle 9"/>
          <p:cNvSpPr/>
          <p:nvPr/>
        </p:nvSpPr>
        <p:spPr bwMode="white">
          <a:xfrm>
            <a:off x="9525" y="6224588"/>
            <a:ext cx="9144000" cy="6064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2" name="Rectangle 11"/>
          <p:cNvSpPr/>
          <p:nvPr/>
        </p:nvSpPr>
        <p:spPr>
          <a:xfrm>
            <a:off x="3314700" y="6257925"/>
            <a:ext cx="5900738" cy="638175"/>
          </a:xfrm>
          <a:prstGeom prst="rect">
            <a:avLst/>
          </a:prstGeom>
          <a:solidFill>
            <a:srgbClr val="2EB13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6E2A8E"/>
              </a:solidFill>
            </a:endParaRPr>
          </a:p>
        </p:txBody>
      </p:sp>
      <p:pic>
        <p:nvPicPr>
          <p:cNvPr id="1036" name="Picture 14" descr="acp.logo2.1c.w.eps"/>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413" y="6418263"/>
            <a:ext cx="28321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 descr="acp-logo-horiz-rgb.t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9563" y="6384925"/>
            <a:ext cx="2713037"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0" y="6259513"/>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3328988" y="6269038"/>
            <a:ext cx="0" cy="588962"/>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561975" y="1281113"/>
            <a:ext cx="0" cy="227012"/>
          </a:xfrm>
          <a:prstGeom prst="line">
            <a:avLst/>
          </a:prstGeom>
          <a:ln w="57150" cmpd="sng">
            <a:solidFill>
              <a:srgbClr val="FFC82E"/>
            </a:solidFill>
          </a:ln>
        </p:spPr>
        <p:style>
          <a:lnRef idx="1">
            <a:schemeClr val="dk1"/>
          </a:lnRef>
          <a:fillRef idx="0">
            <a:schemeClr val="dk1"/>
          </a:fillRef>
          <a:effectRef idx="0">
            <a:schemeClr val="dk1"/>
          </a:effectRef>
          <a:fontRef idx="minor">
            <a:schemeClr val="tx1"/>
          </a:fontRef>
        </p:style>
      </p:cxnSp>
      <p:sp>
        <p:nvSpPr>
          <p:cNvPr id="1041" name="Rectangle 16"/>
          <p:cNvSpPr>
            <a:spLocks noChangeArrowheads="1"/>
          </p:cNvSpPr>
          <p:nvPr/>
        </p:nvSpPr>
        <p:spPr bwMode="auto">
          <a:xfrm>
            <a:off x="8482013" y="6408738"/>
            <a:ext cx="3667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823A2F2B-3917-4B73-A767-975CB851FCCB}" type="slidenum">
              <a:rPr lang="en-US" altLang="en-US" sz="1200" b="1">
                <a:solidFill>
                  <a:prstClr val="white"/>
                </a:solidFill>
                <a:latin typeface="Calibri" pitchFamily="34" charset="0"/>
                <a:ea typeface="Calibri" pitchFamily="34" charset="0"/>
                <a:cs typeface="Calibri" pitchFamily="34" charset="0"/>
              </a:rPr>
              <a:pPr fontAlgn="base">
                <a:spcBef>
                  <a:spcPct val="0"/>
                </a:spcBef>
                <a:spcAft>
                  <a:spcPct val="0"/>
                </a:spcAft>
              </a:pPr>
              <a:t>‹#›</a:t>
            </a:fld>
            <a:endParaRPr lang="en-US" altLang="en-US" sz="1200" dirty="0">
              <a:solidFill>
                <a:prstClr val="white"/>
              </a:solidFill>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718129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l" rtl="0" eaLnBrk="1" fontAlgn="base" hangingPunct="1">
        <a:spcBef>
          <a:spcPct val="0"/>
        </a:spcBef>
        <a:spcAft>
          <a:spcPct val="0"/>
        </a:spcAft>
        <a:defRPr sz="3600" b="1" kern="1200">
          <a:solidFill>
            <a:srgbClr val="007E66"/>
          </a:solidFill>
          <a:latin typeface="Calibri"/>
          <a:ea typeface="Calibri" pitchFamily="34" charset="0"/>
          <a:cs typeface="Calibri"/>
        </a:defRPr>
      </a:lvl1pPr>
      <a:lvl2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2pPr>
      <a:lvl3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3pPr>
      <a:lvl4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4pPr>
      <a:lvl5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6pPr>
      <a:lvl7pPr marL="9144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7pPr>
      <a:lvl8pPr marL="13716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8pPr>
      <a:lvl9pPr marL="18288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9pPr>
    </p:titleStyle>
    <p:bodyStyle>
      <a:lvl1pPr marL="457200" indent="-457200" algn="l" rtl="0" eaLnBrk="1" fontAlgn="base" hangingPunct="1">
        <a:spcBef>
          <a:spcPts val="700"/>
        </a:spcBef>
        <a:spcAft>
          <a:spcPct val="0"/>
        </a:spcAft>
        <a:buClr>
          <a:srgbClr val="1EB53A"/>
        </a:buClr>
        <a:buSzPct val="115000"/>
        <a:buFont typeface="Wingdings" pitchFamily="2" charset="2"/>
        <a:buChar char="§"/>
        <a:defRPr sz="2900" kern="1200">
          <a:solidFill>
            <a:schemeClr val="tx1"/>
          </a:solidFill>
          <a:latin typeface="Calibri"/>
          <a:ea typeface="Calibri" pitchFamily="34" charset="0"/>
          <a:cs typeface="Calibri"/>
        </a:defRPr>
      </a:lvl1pPr>
      <a:lvl2pPr marL="822325" indent="-457200" algn="l" rtl="0" eaLnBrk="1" fontAlgn="base" hangingPunct="1">
        <a:spcBef>
          <a:spcPts val="550"/>
        </a:spcBef>
        <a:spcAft>
          <a:spcPct val="0"/>
        </a:spcAft>
        <a:buClr>
          <a:srgbClr val="1EB53A"/>
        </a:buClr>
        <a:buSzPct val="115000"/>
        <a:buFont typeface="Arial" charset="0"/>
        <a:buChar char="•"/>
        <a:defRPr sz="2600" kern="1200">
          <a:solidFill>
            <a:schemeClr val="tx1"/>
          </a:solidFill>
          <a:latin typeface="Calibri"/>
          <a:ea typeface="Calibri" pitchFamily="34" charset="0"/>
          <a:cs typeface="Calibri"/>
        </a:defRPr>
      </a:lvl2pPr>
      <a:lvl3pPr marL="1028700" indent="-342900" algn="l" rtl="0" eaLnBrk="1" fontAlgn="base" hangingPunct="1">
        <a:spcBef>
          <a:spcPts val="500"/>
        </a:spcBef>
        <a:spcAft>
          <a:spcPct val="0"/>
        </a:spcAft>
        <a:buClr>
          <a:srgbClr val="1EB53A"/>
        </a:buClr>
        <a:buSzPct val="75000"/>
        <a:buFont typeface="Arial" charset="0"/>
        <a:buChar char="•"/>
        <a:defRPr sz="2300" kern="1200">
          <a:solidFill>
            <a:schemeClr val="tx1"/>
          </a:solidFill>
          <a:latin typeface="Calibri"/>
          <a:ea typeface="Calibri" pitchFamily="34" charset="0"/>
          <a:cs typeface="Calibri"/>
        </a:defRPr>
      </a:lvl3pPr>
      <a:lvl4pPr marL="1485900" indent="-342900" algn="l" rtl="0" eaLnBrk="1" fontAlgn="base" hangingPunct="1">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4pPr>
      <a:lvl5pPr marL="1943100" indent="-342900" algn="l" rtl="0" eaLnBrk="1" fontAlgn="base" hangingPunct="1">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www.acponline.org/hvcc-training"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1118044"/>
            <a:ext cx="8991600" cy="2438400"/>
          </a:xfrm>
        </p:spPr>
        <p:txBody>
          <a:bodyPr>
            <a:noAutofit/>
          </a:bodyPr>
          <a:lstStyle/>
          <a:p>
            <a:pPr>
              <a:defRPr/>
            </a:pPr>
            <a:r>
              <a:rPr lang="en-US" b="1" dirty="0"/>
              <a:t>Connecting Care</a:t>
            </a:r>
            <a:br>
              <a:rPr lang="en-US" sz="2800" b="1" dirty="0"/>
            </a:br>
            <a:r>
              <a:rPr lang="en-US" sz="2400" b="1" dirty="0"/>
              <a:t>Ensuring Quality Referrals and Effective Care Coordination </a:t>
            </a:r>
            <a:br>
              <a:rPr lang="en-US" sz="2800" dirty="0"/>
            </a:br>
            <a:br>
              <a:rPr lang="en-US" sz="2800" dirty="0"/>
            </a:br>
            <a:br>
              <a:rPr lang="en-US" sz="2800" dirty="0"/>
            </a:br>
            <a:endParaRPr lang="en-US" sz="2800" dirty="0"/>
          </a:p>
        </p:txBody>
      </p:sp>
      <p:sp>
        <p:nvSpPr>
          <p:cNvPr id="2051" name="Rectangle 3"/>
          <p:cNvSpPr>
            <a:spLocks noGrp="1" noChangeArrowheads="1"/>
          </p:cNvSpPr>
          <p:nvPr>
            <p:ph type="subTitle" idx="1"/>
          </p:nvPr>
        </p:nvSpPr>
        <p:spPr>
          <a:xfrm>
            <a:off x="2285999" y="5486400"/>
            <a:ext cx="6823953" cy="1676400"/>
          </a:xfrm>
        </p:spPr>
        <p:txBody>
          <a:bodyPr>
            <a:normAutofit/>
          </a:bodyPr>
          <a:lstStyle/>
          <a:p>
            <a:pPr algn="ctr">
              <a:lnSpc>
                <a:spcPct val="80000"/>
              </a:lnSpc>
              <a:defRPr/>
            </a:pPr>
            <a:r>
              <a:rPr lang="en-US" sz="2800" dirty="0"/>
              <a:t>Carol Greenlee MD FACP  &amp; Beth Neuhalfen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77863"/>
            <a:ext cx="2037942" cy="128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19400" y="748712"/>
            <a:ext cx="184731" cy="369332"/>
          </a:xfrm>
          <a:prstGeom prst="rect">
            <a:avLst/>
          </a:prstGeom>
          <a:noFill/>
        </p:spPr>
        <p:txBody>
          <a:bodyPr wrap="none" rtlCol="0">
            <a:spAutoFit/>
          </a:bodyPr>
          <a:lstStyle/>
          <a:p>
            <a:endParaRPr lang="en-US" dirty="0"/>
          </a:p>
        </p:txBody>
      </p:sp>
      <p:sp>
        <p:nvSpPr>
          <p:cNvPr id="3" name="TextBox 2"/>
          <p:cNvSpPr txBox="1"/>
          <p:nvPr/>
        </p:nvSpPr>
        <p:spPr>
          <a:xfrm>
            <a:off x="614680" y="671768"/>
            <a:ext cx="4876799" cy="523220"/>
          </a:xfrm>
          <a:prstGeom prst="rect">
            <a:avLst/>
          </a:prstGeom>
          <a:noFill/>
        </p:spPr>
        <p:txBody>
          <a:bodyPr wrap="square" rtlCol="0">
            <a:spAutoFit/>
          </a:bodyPr>
          <a:lstStyle/>
          <a:p>
            <a:r>
              <a:rPr lang="en-US" sz="2800" b="1" u="sng" dirty="0"/>
              <a:t>the Medical Neighborhood</a:t>
            </a:r>
            <a:endParaRPr lang="en-US" sz="2800" dirty="0"/>
          </a:p>
        </p:txBody>
      </p:sp>
      <p:sp>
        <p:nvSpPr>
          <p:cNvPr id="4" name="Rectangle 3"/>
          <p:cNvSpPr/>
          <p:nvPr/>
        </p:nvSpPr>
        <p:spPr>
          <a:xfrm>
            <a:off x="614680" y="2650671"/>
            <a:ext cx="7614920" cy="1717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a:p>
            <a:pPr algn="ctr"/>
            <a:endParaRPr lang="en-US" sz="1000" b="1" dirty="0"/>
          </a:p>
          <a:p>
            <a:pPr algn="ctr"/>
            <a:r>
              <a:rPr lang="en-US" sz="3600" b="1" dirty="0"/>
              <a:t>Establish Pre-consultation Processes</a:t>
            </a:r>
          </a:p>
          <a:p>
            <a:pPr algn="ctr"/>
            <a:r>
              <a:rPr lang="en-US" sz="3600" b="1" dirty="0"/>
              <a:t>&amp; “Close-the-Loop” Referral Tracking</a:t>
            </a:r>
          </a:p>
          <a:p>
            <a:pPr algn="ctr"/>
            <a:endParaRPr lang="en-US" sz="3200" b="1" dirty="0"/>
          </a:p>
        </p:txBody>
      </p:sp>
      <p:sp>
        <p:nvSpPr>
          <p:cNvPr id="8" name="TextBox 7"/>
          <p:cNvSpPr txBox="1"/>
          <p:nvPr/>
        </p:nvSpPr>
        <p:spPr>
          <a:xfrm>
            <a:off x="4986179" y="4419600"/>
            <a:ext cx="3575209" cy="1015663"/>
          </a:xfrm>
          <a:prstGeom prst="rect">
            <a:avLst/>
          </a:prstGeom>
          <a:noFill/>
        </p:spPr>
        <p:txBody>
          <a:bodyPr wrap="none" rtlCol="0">
            <a:spAutoFit/>
          </a:bodyPr>
          <a:lstStyle/>
          <a:p>
            <a:pPr algn="ctr"/>
            <a:r>
              <a:rPr lang="en-US" sz="2000" dirty="0">
                <a:solidFill>
                  <a:prstClr val="white"/>
                </a:solidFill>
              </a:rPr>
              <a:t>ACP SAN special project </a:t>
            </a:r>
          </a:p>
          <a:p>
            <a:pPr algn="ctr"/>
            <a:r>
              <a:rPr lang="en-US" sz="2000" dirty="0">
                <a:solidFill>
                  <a:prstClr val="white"/>
                </a:solidFill>
              </a:rPr>
              <a:t>for  implementing</a:t>
            </a:r>
          </a:p>
          <a:p>
            <a:pPr algn="ctr"/>
            <a:r>
              <a:rPr lang="en-US" sz="2000" dirty="0">
                <a:solidFill>
                  <a:prstClr val="white"/>
                </a:solidFill>
              </a:rPr>
              <a:t>High Value Care Coordination</a:t>
            </a:r>
          </a:p>
        </p:txBody>
      </p:sp>
    </p:spTree>
    <p:extLst>
      <p:ext uri="{BB962C8B-B14F-4D97-AF65-F5344CB8AC3E}">
        <p14:creationId xmlns:p14="http://schemas.microsoft.com/office/powerpoint/2010/main" val="3291073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10600" cy="1219200"/>
          </a:xfrm>
        </p:spPr>
        <p:txBody>
          <a:bodyPr>
            <a:noAutofit/>
          </a:bodyPr>
          <a:lstStyle/>
          <a:p>
            <a:pPr algn="ctr"/>
            <a:r>
              <a:rPr lang="en-US" dirty="0">
                <a:solidFill>
                  <a:schemeClr val="tx1"/>
                </a:solidFill>
              </a:rPr>
              <a:t>Background elements for Pre-consultation</a:t>
            </a:r>
          </a:p>
        </p:txBody>
      </p:sp>
      <p:sp>
        <p:nvSpPr>
          <p:cNvPr id="3" name="Content Placeholder 2"/>
          <p:cNvSpPr>
            <a:spLocks noGrp="1"/>
          </p:cNvSpPr>
          <p:nvPr>
            <p:ph sz="quarter" idx="1"/>
          </p:nvPr>
        </p:nvSpPr>
        <p:spPr>
          <a:xfrm>
            <a:off x="457200" y="1589567"/>
            <a:ext cx="8307955" cy="4572000"/>
          </a:xfrm>
        </p:spPr>
        <p:txBody>
          <a:bodyPr>
            <a:normAutofit fontScale="92500" lnSpcReduction="10000"/>
          </a:bodyPr>
          <a:lstStyle/>
          <a:p>
            <a:pPr marL="0" indent="0">
              <a:buNone/>
            </a:pPr>
            <a:r>
              <a:rPr lang="en-US" sz="3000" dirty="0"/>
              <a:t>Establishing </a:t>
            </a:r>
            <a:r>
              <a:rPr lang="en-US" sz="3000" b="1" dirty="0"/>
              <a:t>Referral Criteria / Guidelines </a:t>
            </a:r>
            <a:r>
              <a:rPr lang="en-US" sz="3000" dirty="0"/>
              <a:t>-</a:t>
            </a:r>
            <a:r>
              <a:rPr lang="en-US" sz="2600" dirty="0"/>
              <a:t> improve the accuracy, effectiveness &amp; efficiency of referrals</a:t>
            </a:r>
          </a:p>
          <a:p>
            <a:pPr marL="0" indent="0">
              <a:buNone/>
            </a:pPr>
            <a:endParaRPr lang="en-US" sz="900" dirty="0"/>
          </a:p>
          <a:p>
            <a:r>
              <a:rPr lang="en-US" sz="3000" dirty="0"/>
              <a:t>Timing of the referral request and appointment</a:t>
            </a:r>
          </a:p>
          <a:p>
            <a:pPr lvl="1"/>
            <a:r>
              <a:rPr lang="en-US" sz="2400" b="1" dirty="0"/>
              <a:t>urgency or priority for scheduling expectations </a:t>
            </a:r>
            <a:r>
              <a:rPr lang="en-US" sz="2400" dirty="0"/>
              <a:t>- urgent, intermediate/move up and routine (“</a:t>
            </a:r>
            <a:r>
              <a:rPr lang="en-US" sz="2400" i="1" dirty="0"/>
              <a:t>risk stratification of the referral needs</a:t>
            </a:r>
            <a:r>
              <a:rPr lang="en-US" sz="2400" dirty="0"/>
              <a:t>”)</a:t>
            </a:r>
          </a:p>
          <a:p>
            <a:pPr marL="365125" lvl="1" indent="0">
              <a:buNone/>
            </a:pPr>
            <a:endParaRPr lang="en-US" sz="900" dirty="0"/>
          </a:p>
          <a:p>
            <a:r>
              <a:rPr lang="en-US" sz="3000" dirty="0"/>
              <a:t>Supporting data needed for the particular referral condition</a:t>
            </a:r>
          </a:p>
          <a:p>
            <a:pPr lvl="1"/>
            <a:r>
              <a:rPr lang="en-US" sz="2400" dirty="0"/>
              <a:t> “</a:t>
            </a:r>
            <a:r>
              <a:rPr lang="en-US" sz="2400" b="1" i="1" dirty="0"/>
              <a:t>pertinent data sets</a:t>
            </a:r>
            <a:r>
              <a:rPr lang="en-US" sz="2400" dirty="0"/>
              <a:t>” / </a:t>
            </a:r>
            <a:r>
              <a:rPr lang="en-US" sz="2400" b="1" i="1" dirty="0"/>
              <a:t>referral guidelines </a:t>
            </a:r>
            <a:r>
              <a:rPr lang="en-US" sz="2400" dirty="0"/>
              <a:t>for referral conditions</a:t>
            </a:r>
          </a:p>
        </p:txBody>
      </p:sp>
    </p:spTree>
    <p:extLst>
      <p:ext uri="{BB962C8B-B14F-4D97-AF65-F5344CB8AC3E}">
        <p14:creationId xmlns:p14="http://schemas.microsoft.com/office/powerpoint/2010/main" val="2074493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A large specialty clinic…</a:t>
            </a:r>
          </a:p>
        </p:txBody>
      </p:sp>
      <p:sp>
        <p:nvSpPr>
          <p:cNvPr id="3" name="Content Placeholder 2"/>
          <p:cNvSpPr>
            <a:spLocks noGrp="1"/>
          </p:cNvSpPr>
          <p:nvPr>
            <p:ph sz="quarter" idx="1"/>
          </p:nvPr>
        </p:nvSpPr>
        <p:spPr>
          <a:xfrm>
            <a:off x="609600" y="1828800"/>
            <a:ext cx="8159002" cy="4191000"/>
          </a:xfrm>
        </p:spPr>
        <p:txBody>
          <a:bodyPr/>
          <a:lstStyle/>
          <a:p>
            <a:r>
              <a:rPr lang="en-US" sz="2400" dirty="0"/>
              <a:t>Patients are booked on an “as come” (first call, first booked) basis</a:t>
            </a:r>
          </a:p>
          <a:p>
            <a:r>
              <a:rPr lang="en-US" sz="2400" dirty="0"/>
              <a:t>If patient is urgent &amp; requesting clinician is concerned, s/he calls the specialist who tries to </a:t>
            </a:r>
            <a:r>
              <a:rPr lang="en-US" sz="2400" i="1" dirty="0"/>
              <a:t>work(squeeze, cram) the patient in </a:t>
            </a:r>
            <a:r>
              <a:rPr lang="en-US" sz="2400" dirty="0"/>
              <a:t>over lunch break …</a:t>
            </a:r>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8261" t="27815" r="14907" b="36093"/>
          <a:stretch/>
        </p:blipFill>
        <p:spPr bwMode="auto">
          <a:xfrm>
            <a:off x="2133600" y="4343400"/>
            <a:ext cx="6164541"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1328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458200" cy="685800"/>
          </a:xfrm>
        </p:spPr>
        <p:txBody>
          <a:bodyPr>
            <a:normAutofit/>
          </a:bodyPr>
          <a:lstStyle/>
          <a:p>
            <a:pPr algn="ctr"/>
            <a:r>
              <a:rPr lang="en-US" sz="3600" b="1" dirty="0">
                <a:solidFill>
                  <a:schemeClr val="accent1">
                    <a:lumMod val="50000"/>
                  </a:schemeClr>
                </a:solidFill>
              </a:rPr>
              <a:t> </a:t>
            </a:r>
            <a:r>
              <a:rPr lang="en-US" sz="3600" b="1" dirty="0">
                <a:solidFill>
                  <a:schemeClr val="tx1"/>
                </a:solidFill>
              </a:rPr>
              <a:t>Prioritize / Risk Stratify the Referral Needs</a:t>
            </a:r>
            <a:endParaRPr lang="en-US" sz="3600" dirty="0">
              <a:solidFill>
                <a:schemeClr val="tx1"/>
              </a:solidFill>
            </a:endParaRPr>
          </a:p>
        </p:txBody>
      </p:sp>
      <p:sp>
        <p:nvSpPr>
          <p:cNvPr id="3" name="Content Placeholder 2"/>
          <p:cNvSpPr>
            <a:spLocks noGrp="1"/>
          </p:cNvSpPr>
          <p:nvPr>
            <p:ph sz="quarter" idx="1"/>
          </p:nvPr>
        </p:nvSpPr>
        <p:spPr>
          <a:xfrm>
            <a:off x="381000" y="1600200"/>
            <a:ext cx="8610600" cy="4800600"/>
          </a:xfrm>
        </p:spPr>
        <p:txBody>
          <a:bodyPr>
            <a:normAutofit fontScale="92500" lnSpcReduction="10000"/>
          </a:bodyPr>
          <a:lstStyle/>
          <a:p>
            <a:pPr>
              <a:buNone/>
            </a:pPr>
            <a:r>
              <a:rPr lang="en-US" sz="2800" dirty="0"/>
              <a:t> </a:t>
            </a:r>
            <a:r>
              <a:rPr lang="en-US" sz="2800" b="1" dirty="0"/>
              <a:t>What is the Urgency or Priority for the referred condition</a:t>
            </a:r>
            <a:r>
              <a:rPr lang="en-US" sz="2800" dirty="0"/>
              <a:t>: </a:t>
            </a:r>
          </a:p>
          <a:p>
            <a:r>
              <a:rPr lang="en-US" sz="2600" dirty="0"/>
              <a:t>Specialty Care practice - determine urgency of referral needs for commonly referred conditions or patient types</a:t>
            </a:r>
          </a:p>
          <a:p>
            <a:r>
              <a:rPr lang="en-US" sz="2600" dirty="0"/>
              <a:t>Create list of Urgent-Intermediate-Routine conditions </a:t>
            </a:r>
          </a:p>
          <a:p>
            <a:r>
              <a:rPr lang="en-US" sz="2600" dirty="0"/>
              <a:t>For use by the specialty care </a:t>
            </a:r>
            <a:r>
              <a:rPr lang="en-US" sz="2600" i="1" dirty="0"/>
              <a:t>practice referral care team &amp; to share with requesting practices to help guide</a:t>
            </a:r>
          </a:p>
          <a:p>
            <a:pPr lvl="1"/>
            <a:r>
              <a:rPr lang="en-US" sz="2200" dirty="0"/>
              <a:t>does not need to be all inclusive- this is </a:t>
            </a:r>
            <a:r>
              <a:rPr lang="en-US" sz="2200" b="1" i="1" dirty="0"/>
              <a:t>a guide </a:t>
            </a:r>
            <a:r>
              <a:rPr lang="en-US" sz="2200" dirty="0"/>
              <a:t>to assist with team care &amp; the referral process – a starting point</a:t>
            </a:r>
          </a:p>
          <a:p>
            <a:pPr lvl="1"/>
            <a:r>
              <a:rPr lang="en-US" sz="2200" dirty="0"/>
              <a:t>can be modified based on individual patient context</a:t>
            </a:r>
          </a:p>
          <a:p>
            <a:pPr lvl="1"/>
            <a:r>
              <a:rPr lang="en-US" sz="2200" dirty="0"/>
              <a:t>Include: “if not sure, ask”</a:t>
            </a:r>
          </a:p>
          <a:p>
            <a:r>
              <a:rPr lang="en-US" sz="2600" dirty="0"/>
              <a:t>Need to have a way to schedule in accordance with urgency</a:t>
            </a:r>
          </a:p>
          <a:p>
            <a:pPr lvl="1"/>
            <a:r>
              <a:rPr lang="en-US" sz="2200" dirty="0"/>
              <a:t>Urgent slots built into the schedule; role of the on-call clinician or APP </a:t>
            </a:r>
            <a:br>
              <a:rPr lang="en-US" dirty="0">
                <a:solidFill>
                  <a:schemeClr val="accent1">
                    <a:lumMod val="50000"/>
                  </a:schemeClr>
                </a:solidFill>
              </a:rPr>
            </a:br>
            <a:endParaRPr lang="en-US" dirty="0"/>
          </a:p>
        </p:txBody>
      </p:sp>
    </p:spTree>
    <p:extLst>
      <p:ext uri="{BB962C8B-B14F-4D97-AF65-F5344CB8AC3E}">
        <p14:creationId xmlns:p14="http://schemas.microsoft.com/office/powerpoint/2010/main" val="1035026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from my practice:</a:t>
            </a:r>
          </a:p>
        </p:txBody>
      </p:sp>
      <p:sp>
        <p:nvSpPr>
          <p:cNvPr id="3" name="Content Placeholder 2"/>
          <p:cNvSpPr>
            <a:spLocks noGrp="1"/>
          </p:cNvSpPr>
          <p:nvPr>
            <p:ph sz="quarter" idx="1"/>
          </p:nvPr>
        </p:nvSpPr>
        <p:spPr>
          <a:xfrm>
            <a:off x="609600" y="2057400"/>
            <a:ext cx="3886200" cy="4104166"/>
          </a:xfrm>
        </p:spPr>
        <p:txBody>
          <a:bodyPr/>
          <a:lstStyle/>
          <a:p>
            <a:r>
              <a:rPr lang="en-US" sz="2000" dirty="0"/>
              <a:t>Pregnancy &amp; diabetes</a:t>
            </a:r>
          </a:p>
          <a:p>
            <a:r>
              <a:rPr lang="en-US" sz="2000" dirty="0"/>
              <a:t>Pregnancy &amp; thyroid</a:t>
            </a:r>
          </a:p>
          <a:p>
            <a:r>
              <a:rPr lang="en-US" sz="2000" dirty="0"/>
              <a:t>Hyperthyroidism </a:t>
            </a:r>
          </a:p>
          <a:p>
            <a:r>
              <a:rPr lang="en-US" sz="2000" dirty="0"/>
              <a:t>New thyroid cancer</a:t>
            </a:r>
          </a:p>
          <a:p>
            <a:r>
              <a:rPr lang="en-US" sz="2000" dirty="0"/>
              <a:t>New onset T1DM</a:t>
            </a:r>
          </a:p>
          <a:p>
            <a:r>
              <a:rPr lang="en-US" sz="2000" dirty="0"/>
              <a:t>DM with frequent/severe hypoglycemia</a:t>
            </a:r>
          </a:p>
          <a:p>
            <a:r>
              <a:rPr lang="en-US" sz="2000" dirty="0"/>
              <a:t>New dx Addison’s disease</a:t>
            </a:r>
          </a:p>
          <a:p>
            <a:r>
              <a:rPr lang="en-US" sz="2000" dirty="0"/>
              <a:t>Pituitary mass with vision loss</a:t>
            </a:r>
          </a:p>
        </p:txBody>
      </p:sp>
      <p:sp>
        <p:nvSpPr>
          <p:cNvPr id="4" name="Content Placeholder 3"/>
          <p:cNvSpPr>
            <a:spLocks noGrp="1"/>
          </p:cNvSpPr>
          <p:nvPr>
            <p:ph sz="quarter" idx="2"/>
          </p:nvPr>
        </p:nvSpPr>
        <p:spPr>
          <a:xfrm>
            <a:off x="4844901" y="1981199"/>
            <a:ext cx="3886200" cy="4180367"/>
          </a:xfrm>
        </p:spPr>
        <p:txBody>
          <a:bodyPr/>
          <a:lstStyle/>
          <a:p>
            <a:r>
              <a:rPr lang="en-US" sz="2000" dirty="0"/>
              <a:t>Diabetes out of control</a:t>
            </a:r>
          </a:p>
          <a:p>
            <a:r>
              <a:rPr lang="en-US" sz="2000" dirty="0"/>
              <a:t>Hypercalcemia</a:t>
            </a:r>
          </a:p>
          <a:p>
            <a:r>
              <a:rPr lang="en-US" sz="2000" dirty="0"/>
              <a:t>Pituitary</a:t>
            </a:r>
          </a:p>
          <a:p>
            <a:r>
              <a:rPr lang="en-US" sz="2000" dirty="0"/>
              <a:t>Adrenal</a:t>
            </a:r>
          </a:p>
          <a:p>
            <a:pPr marL="0" indent="0">
              <a:buNone/>
            </a:pPr>
            <a:endParaRPr lang="en-US" sz="2000" dirty="0"/>
          </a:p>
          <a:p>
            <a:endParaRPr lang="en-US" sz="2400" dirty="0"/>
          </a:p>
          <a:p>
            <a:r>
              <a:rPr lang="en-US" sz="2000" dirty="0"/>
              <a:t>PCOS</a:t>
            </a:r>
          </a:p>
          <a:p>
            <a:r>
              <a:rPr lang="en-US" sz="2000" dirty="0"/>
              <a:t>Weight gain</a:t>
            </a:r>
          </a:p>
          <a:p>
            <a:r>
              <a:rPr lang="en-US" sz="2000" dirty="0"/>
              <a:t>Low T</a:t>
            </a:r>
          </a:p>
          <a:p>
            <a:r>
              <a:rPr lang="en-US" sz="2000" dirty="0"/>
              <a:t>Hypothyroid not feeling well</a:t>
            </a:r>
          </a:p>
          <a:p>
            <a:endParaRPr lang="en-US" sz="2000" dirty="0"/>
          </a:p>
        </p:txBody>
      </p:sp>
      <p:sp>
        <p:nvSpPr>
          <p:cNvPr id="5" name="TextBox 4"/>
          <p:cNvSpPr txBox="1"/>
          <p:nvPr/>
        </p:nvSpPr>
        <p:spPr>
          <a:xfrm>
            <a:off x="1061545" y="1612926"/>
            <a:ext cx="2582758" cy="461665"/>
          </a:xfrm>
          <a:prstGeom prst="rect">
            <a:avLst/>
          </a:prstGeom>
          <a:noFill/>
        </p:spPr>
        <p:txBody>
          <a:bodyPr wrap="none" rtlCol="0">
            <a:spAutoFit/>
          </a:bodyPr>
          <a:lstStyle/>
          <a:p>
            <a:r>
              <a:rPr lang="en-US" sz="2400" u="sng" dirty="0"/>
              <a:t>Urgent conditions</a:t>
            </a:r>
          </a:p>
        </p:txBody>
      </p:sp>
      <p:sp>
        <p:nvSpPr>
          <p:cNvPr id="6" name="TextBox 5"/>
          <p:cNvSpPr txBox="1"/>
          <p:nvPr/>
        </p:nvSpPr>
        <p:spPr>
          <a:xfrm>
            <a:off x="5293085" y="1612925"/>
            <a:ext cx="3403496" cy="461665"/>
          </a:xfrm>
          <a:prstGeom prst="rect">
            <a:avLst/>
          </a:prstGeom>
          <a:noFill/>
        </p:spPr>
        <p:txBody>
          <a:bodyPr wrap="none" rtlCol="0">
            <a:spAutoFit/>
          </a:bodyPr>
          <a:lstStyle/>
          <a:p>
            <a:r>
              <a:rPr lang="en-US" sz="2400" u="sng" dirty="0"/>
              <a:t>Move Up (Intermediate)</a:t>
            </a:r>
          </a:p>
        </p:txBody>
      </p:sp>
      <p:sp>
        <p:nvSpPr>
          <p:cNvPr id="7" name="TextBox 6"/>
          <p:cNvSpPr txBox="1"/>
          <p:nvPr/>
        </p:nvSpPr>
        <p:spPr>
          <a:xfrm>
            <a:off x="5293085" y="3962399"/>
            <a:ext cx="1247457" cy="461665"/>
          </a:xfrm>
          <a:prstGeom prst="rect">
            <a:avLst/>
          </a:prstGeom>
          <a:noFill/>
        </p:spPr>
        <p:txBody>
          <a:bodyPr wrap="none" rtlCol="0">
            <a:spAutoFit/>
          </a:bodyPr>
          <a:lstStyle/>
          <a:p>
            <a:r>
              <a:rPr lang="en-US" sz="2400" u="sng" dirty="0"/>
              <a:t>Routine</a:t>
            </a:r>
          </a:p>
        </p:txBody>
      </p:sp>
    </p:spTree>
    <p:extLst>
      <p:ext uri="{BB962C8B-B14F-4D97-AF65-F5344CB8AC3E}">
        <p14:creationId xmlns:p14="http://schemas.microsoft.com/office/powerpoint/2010/main" val="45576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“Backwards” care       Inappropriate Care</a:t>
            </a:r>
            <a:br>
              <a:rPr lang="en-US" dirty="0"/>
            </a:br>
            <a:r>
              <a:rPr lang="en-US" sz="2400" dirty="0"/>
              <a:t> Two Cases from an Academic Medical Center</a:t>
            </a:r>
          </a:p>
        </p:txBody>
      </p:sp>
      <p:sp>
        <p:nvSpPr>
          <p:cNvPr id="3" name="Content Placeholder 2"/>
          <p:cNvSpPr>
            <a:spLocks noGrp="1"/>
          </p:cNvSpPr>
          <p:nvPr>
            <p:ph sz="quarter" idx="1"/>
          </p:nvPr>
        </p:nvSpPr>
        <p:spPr>
          <a:xfrm>
            <a:off x="533400" y="1447800"/>
            <a:ext cx="4130040" cy="4572000"/>
          </a:xfrm>
        </p:spPr>
        <p:txBody>
          <a:bodyPr/>
          <a:lstStyle/>
          <a:p>
            <a:pPr lvl="0"/>
            <a:r>
              <a:rPr lang="en-US" sz="2400" dirty="0"/>
              <a:t>Patient comes for “uncontrolled” T2DM, </a:t>
            </a:r>
          </a:p>
          <a:p>
            <a:pPr lvl="0"/>
            <a:r>
              <a:rPr lang="en-US" sz="2400" dirty="0"/>
              <a:t>no A1C available (did not have POC A1C at AMC)</a:t>
            </a:r>
          </a:p>
          <a:p>
            <a:pPr lvl="0"/>
            <a:r>
              <a:rPr lang="en-US" sz="2400" dirty="0"/>
              <a:t>spent visit discussing insulin </a:t>
            </a:r>
          </a:p>
          <a:p>
            <a:pPr lvl="0"/>
            <a:r>
              <a:rPr lang="en-US" sz="2400" dirty="0"/>
              <a:t>subsequent A1C 7.1%</a:t>
            </a:r>
          </a:p>
          <a:p>
            <a:pPr lvl="0"/>
            <a:r>
              <a:rPr lang="en-US" sz="2400" dirty="0"/>
              <a:t>called patient to tell her to ignore everything we talked about and just adjust current oral regimen</a:t>
            </a:r>
          </a:p>
          <a:p>
            <a:endParaRPr lang="en-US" sz="2400" dirty="0"/>
          </a:p>
        </p:txBody>
      </p:sp>
      <p:sp>
        <p:nvSpPr>
          <p:cNvPr id="4" name="Content Placeholder 3"/>
          <p:cNvSpPr>
            <a:spLocks noGrp="1"/>
          </p:cNvSpPr>
          <p:nvPr>
            <p:ph sz="quarter" idx="2"/>
          </p:nvPr>
        </p:nvSpPr>
        <p:spPr>
          <a:xfrm>
            <a:off x="4876800" y="1447800"/>
            <a:ext cx="4038600" cy="4572000"/>
          </a:xfrm>
        </p:spPr>
        <p:txBody>
          <a:bodyPr/>
          <a:lstStyle/>
          <a:p>
            <a:pPr lvl="0"/>
            <a:r>
              <a:rPr lang="en-US" sz="2400" dirty="0"/>
              <a:t>Patient drove 3 hours for appointment to get FNA of thyroid  nodule , </a:t>
            </a:r>
          </a:p>
          <a:p>
            <a:pPr lvl="0"/>
            <a:r>
              <a:rPr lang="en-US" sz="2400" dirty="0"/>
              <a:t>no TSH available</a:t>
            </a:r>
          </a:p>
          <a:p>
            <a:pPr lvl="0"/>
            <a:r>
              <a:rPr lang="en-US" sz="2400" dirty="0"/>
              <a:t>Patient insisted the biopsy be done that day </a:t>
            </a:r>
          </a:p>
          <a:p>
            <a:pPr lvl="1"/>
            <a:r>
              <a:rPr lang="en-US" sz="2100" dirty="0"/>
              <a:t>biopsy done</a:t>
            </a:r>
          </a:p>
          <a:p>
            <a:pPr lvl="1"/>
            <a:r>
              <a:rPr lang="en-US" sz="2100" dirty="0"/>
              <a:t>TSH obtained</a:t>
            </a:r>
          </a:p>
          <a:p>
            <a:r>
              <a:rPr lang="en-US" sz="2400" dirty="0"/>
              <a:t>found to have suppressed TSH due to “hot” nodule </a:t>
            </a:r>
            <a:r>
              <a:rPr lang="en-US" sz="2000" i="1" dirty="0"/>
              <a:t>(FNA not indicated)</a:t>
            </a:r>
          </a:p>
          <a:p>
            <a:endParaRPr lang="en-US" sz="2400"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7684" t="39239" r="17302" b="22347"/>
          <a:stretch/>
        </p:blipFill>
        <p:spPr bwMode="auto">
          <a:xfrm>
            <a:off x="7787054" y="5486400"/>
            <a:ext cx="975946" cy="838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a:off x="4343400" y="377026"/>
            <a:ext cx="495300" cy="338394"/>
          </a:xfrm>
          <a:prstGeom prst="rightArrow">
            <a:avLst>
              <a:gd name="adj1" fmla="val 50000"/>
              <a:gd name="adj2" fmla="val 5273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36220" y="5753100"/>
            <a:ext cx="4724400"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Information Void – Value Void</a:t>
            </a:r>
            <a:endParaRPr lang="en-US" sz="800" dirty="0"/>
          </a:p>
          <a:p>
            <a:pPr algn="ctr"/>
            <a:r>
              <a:rPr lang="en-US" sz="2400" dirty="0"/>
              <a:t>Low Value Care (No Benefit/ Cost)</a:t>
            </a:r>
          </a:p>
        </p:txBody>
      </p:sp>
    </p:spTree>
    <p:extLst>
      <p:ext uri="{BB962C8B-B14F-4D97-AF65-F5344CB8AC3E}">
        <p14:creationId xmlns:p14="http://schemas.microsoft.com/office/powerpoint/2010/main" val="1117487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ChangeArrowheads="1"/>
          </p:cNvSpPr>
          <p:nvPr>
            <p:ph type="title"/>
          </p:nvPr>
        </p:nvSpPr>
        <p:spPr>
          <a:xfrm>
            <a:off x="304800" y="10886"/>
            <a:ext cx="8534400" cy="1295400"/>
          </a:xfrm>
          <a:noFill/>
        </p:spPr>
        <p:txBody>
          <a:bodyPr>
            <a:normAutofit/>
          </a:bodyPr>
          <a:lstStyle/>
          <a:p>
            <a:pPr algn="ctr"/>
            <a:r>
              <a:rPr lang="en-US" sz="3200" dirty="0">
                <a:solidFill>
                  <a:schemeClr val="tx1"/>
                </a:solidFill>
              </a:rPr>
              <a:t>Supporting Data (P</a:t>
            </a:r>
            <a:r>
              <a:rPr lang="en-US" sz="3200" b="1" dirty="0">
                <a:solidFill>
                  <a:schemeClr val="tx1"/>
                </a:solidFill>
              </a:rPr>
              <a:t>ertinent </a:t>
            </a:r>
            <a:r>
              <a:rPr lang="en-US" sz="3200" dirty="0">
                <a:solidFill>
                  <a:schemeClr val="tx1"/>
                </a:solidFill>
              </a:rPr>
              <a:t>D</a:t>
            </a:r>
            <a:r>
              <a:rPr lang="en-US" sz="3200" b="1" dirty="0">
                <a:solidFill>
                  <a:schemeClr val="tx1"/>
                </a:solidFill>
              </a:rPr>
              <a:t>ata </a:t>
            </a:r>
            <a:r>
              <a:rPr lang="en-US" sz="3200" dirty="0">
                <a:solidFill>
                  <a:schemeClr val="tx1"/>
                </a:solidFill>
              </a:rPr>
              <a:t>S</a:t>
            </a:r>
            <a:r>
              <a:rPr lang="en-US" sz="3200" b="1" dirty="0">
                <a:solidFill>
                  <a:schemeClr val="tx1"/>
                </a:solidFill>
              </a:rPr>
              <a:t>et)</a:t>
            </a:r>
            <a:r>
              <a:rPr lang="en-US" sz="3200" dirty="0">
                <a:solidFill>
                  <a:schemeClr val="tx1"/>
                </a:solidFill>
              </a:rPr>
              <a:t> for the referred condition</a:t>
            </a:r>
          </a:p>
        </p:txBody>
      </p:sp>
      <p:sp>
        <p:nvSpPr>
          <p:cNvPr id="171010" name="Rectangle 3"/>
          <p:cNvSpPr>
            <a:spLocks noGrp="1" noChangeArrowheads="1"/>
          </p:cNvSpPr>
          <p:nvPr>
            <p:ph idx="1"/>
          </p:nvPr>
        </p:nvSpPr>
        <p:spPr>
          <a:xfrm>
            <a:off x="533400" y="1524000"/>
            <a:ext cx="8229600" cy="5029200"/>
          </a:xfrm>
          <a:noFill/>
        </p:spPr>
        <p:txBody>
          <a:bodyPr>
            <a:normAutofit lnSpcReduction="10000"/>
          </a:bodyPr>
          <a:lstStyle/>
          <a:p>
            <a:r>
              <a:rPr lang="en-US" sz="3000" b="1" dirty="0">
                <a:effectLst/>
              </a:rPr>
              <a:t>Pertinent  to the clinical question or reason for referral </a:t>
            </a:r>
            <a:r>
              <a:rPr lang="en-US" sz="3000" dirty="0">
                <a:effectLst/>
              </a:rPr>
              <a:t>(</a:t>
            </a:r>
            <a:r>
              <a:rPr lang="en-US" sz="3000" i="1" dirty="0">
                <a:effectLst/>
              </a:rPr>
              <a:t>not data dump</a:t>
            </a:r>
            <a:r>
              <a:rPr lang="en-US" sz="3000" dirty="0">
                <a:effectLst/>
              </a:rPr>
              <a:t>) </a:t>
            </a:r>
          </a:p>
          <a:p>
            <a:r>
              <a:rPr lang="en-US" sz="3000" b="1" dirty="0">
                <a:effectLst/>
              </a:rPr>
              <a:t>Adequate enough to address the issues</a:t>
            </a:r>
            <a:r>
              <a:rPr lang="en-US" sz="3000" dirty="0">
                <a:effectLst/>
              </a:rPr>
              <a:t> (</a:t>
            </a:r>
            <a:r>
              <a:rPr lang="en-US" sz="3000" i="1" dirty="0">
                <a:effectLst/>
              </a:rPr>
              <a:t>reduce duplication</a:t>
            </a:r>
            <a:r>
              <a:rPr lang="en-US" sz="3000" dirty="0">
                <a:effectLst/>
              </a:rPr>
              <a:t>)</a:t>
            </a:r>
          </a:p>
          <a:p>
            <a:pPr marL="0" indent="0">
              <a:buNone/>
            </a:pPr>
            <a:endParaRPr lang="en-US" sz="1000" dirty="0"/>
          </a:p>
          <a:p>
            <a:r>
              <a:rPr lang="en-US" sz="2800" dirty="0"/>
              <a:t>To allow the specialty practice to</a:t>
            </a:r>
          </a:p>
          <a:p>
            <a:pPr lvl="1"/>
            <a:r>
              <a:rPr lang="en-US" sz="2800" b="1" dirty="0"/>
              <a:t>determine if the referral is to the appropriate specialty</a:t>
            </a:r>
          </a:p>
          <a:p>
            <a:pPr lvl="1"/>
            <a:r>
              <a:rPr lang="en-US" sz="2800" b="1" dirty="0"/>
              <a:t>effectively</a:t>
            </a:r>
            <a:r>
              <a:rPr lang="en-US" sz="2800" b="1" dirty="0">
                <a:solidFill>
                  <a:schemeClr val="accent1">
                    <a:lumMod val="75000"/>
                  </a:schemeClr>
                </a:solidFill>
              </a:rPr>
              <a:t> </a:t>
            </a:r>
            <a:r>
              <a:rPr lang="en-US" sz="2800" b="1" dirty="0"/>
              <a:t>triage urgency</a:t>
            </a:r>
          </a:p>
          <a:p>
            <a:pPr lvl="1"/>
            <a:r>
              <a:rPr lang="en-US" sz="2800" b="1" dirty="0"/>
              <a:t>effectively address the referral </a:t>
            </a:r>
            <a:r>
              <a:rPr lang="en-US" sz="2400" b="1" dirty="0"/>
              <a:t>(enough info to do something) </a:t>
            </a:r>
          </a:p>
          <a:p>
            <a:endParaRPr lang="en-US" sz="3000" dirty="0">
              <a:effectLst/>
            </a:endParaRPr>
          </a:p>
        </p:txBody>
      </p:sp>
    </p:spTree>
    <p:extLst>
      <p:ext uri="{BB962C8B-B14F-4D97-AF65-F5344CB8AC3E}">
        <p14:creationId xmlns:p14="http://schemas.microsoft.com/office/powerpoint/2010/main" val="1561187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dirty="0">
                <a:solidFill>
                  <a:schemeClr val="tx1"/>
                </a:solidFill>
              </a:rPr>
              <a:t>Parameters for Pertinent Data Sets</a:t>
            </a:r>
          </a:p>
        </p:txBody>
      </p:sp>
      <p:sp>
        <p:nvSpPr>
          <p:cNvPr id="3" name="Content Placeholder 2"/>
          <p:cNvSpPr>
            <a:spLocks noGrp="1"/>
          </p:cNvSpPr>
          <p:nvPr>
            <p:ph idx="1"/>
          </p:nvPr>
        </p:nvSpPr>
        <p:spPr>
          <a:xfrm>
            <a:off x="457200" y="1676400"/>
            <a:ext cx="8382000" cy="4953000"/>
          </a:xfrm>
        </p:spPr>
        <p:txBody>
          <a:bodyPr/>
          <a:lstStyle/>
          <a:p>
            <a:r>
              <a:rPr lang="en-US" sz="2800" dirty="0"/>
              <a:t>The Pertinent Data Set / referral guideline should not create a significant burden for the requesting physician or practice</a:t>
            </a:r>
            <a:endParaRPr lang="en-US" sz="2400" dirty="0"/>
          </a:p>
          <a:p>
            <a:pPr lvl="1"/>
            <a:r>
              <a:rPr lang="en-US" sz="2400" dirty="0"/>
              <a:t>Should be a “</a:t>
            </a:r>
            <a:r>
              <a:rPr lang="en-US" sz="2400" b="1" dirty="0"/>
              <a:t>minimal data set</a:t>
            </a:r>
            <a:r>
              <a:rPr lang="en-US" sz="2400" dirty="0"/>
              <a:t>” for the condition</a:t>
            </a:r>
          </a:p>
          <a:p>
            <a:pPr lvl="1"/>
            <a:r>
              <a:rPr lang="en-US" sz="2400" dirty="0"/>
              <a:t>Process can be iterative – </a:t>
            </a:r>
          </a:p>
          <a:p>
            <a:pPr lvl="2"/>
            <a:r>
              <a:rPr lang="en-US" sz="2400" dirty="0"/>
              <a:t>use of</a:t>
            </a:r>
            <a:r>
              <a:rPr lang="en-US" sz="2400" b="1" i="1" dirty="0"/>
              <a:t> pre-consultation process </a:t>
            </a:r>
            <a:r>
              <a:rPr lang="en-US" sz="2400" dirty="0"/>
              <a:t>with </a:t>
            </a:r>
            <a:r>
              <a:rPr lang="en-US" sz="2400" b="1" i="1" dirty="0"/>
              <a:t>pre-visit assistance </a:t>
            </a:r>
            <a:r>
              <a:rPr lang="en-US" sz="2400" dirty="0"/>
              <a:t>to ask for more information or addition testing or therapeutic trial when indicated and appropriate based on individual case</a:t>
            </a:r>
          </a:p>
          <a:p>
            <a:pPr lvl="1"/>
            <a:endParaRPr lang="en-US" sz="2400" dirty="0"/>
          </a:p>
          <a:p>
            <a:endParaRPr lang="en-US" sz="2000" dirty="0"/>
          </a:p>
        </p:txBody>
      </p:sp>
    </p:spTree>
    <p:extLst>
      <p:ext uri="{BB962C8B-B14F-4D97-AF65-F5344CB8AC3E}">
        <p14:creationId xmlns:p14="http://schemas.microsoft.com/office/powerpoint/2010/main" val="4030276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25521" t="7657" r="27150" b="10620"/>
          <a:stretch/>
        </p:blipFill>
        <p:spPr>
          <a:xfrm>
            <a:off x="1133353" y="93690"/>
            <a:ext cx="6964099" cy="6764310"/>
          </a:xfrm>
        </p:spPr>
      </p:pic>
      <p:sp>
        <p:nvSpPr>
          <p:cNvPr id="2" name="Oval 1"/>
          <p:cNvSpPr/>
          <p:nvPr/>
        </p:nvSpPr>
        <p:spPr>
          <a:xfrm>
            <a:off x="2133600" y="2133600"/>
            <a:ext cx="990600" cy="404191"/>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057400"/>
            <a:ext cx="2057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5257800"/>
            <a:ext cx="22193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2400" y="5225429"/>
            <a:ext cx="110966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0541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27461" t="8347" r="27345" b="9929"/>
          <a:stretch/>
        </p:blipFill>
        <p:spPr>
          <a:xfrm>
            <a:off x="1143000" y="-76200"/>
            <a:ext cx="6743982" cy="6934200"/>
          </a:xfr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431381"/>
            <a:ext cx="1090613"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276600"/>
            <a:ext cx="2057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1" y="4800600"/>
            <a:ext cx="266700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800600"/>
            <a:ext cx="152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933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27462" t="11105" r="28121" b="10619"/>
          <a:stretch/>
        </p:blipFill>
        <p:spPr>
          <a:xfrm>
            <a:off x="1371600" y="-65034"/>
            <a:ext cx="6984031" cy="6923034"/>
          </a:xfr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505200"/>
            <a:ext cx="2216427" cy="49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898106"/>
            <a:ext cx="2362200" cy="597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8026" y="3898106"/>
            <a:ext cx="2743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1" y="3512586"/>
            <a:ext cx="2826026"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3419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A2D6A-A80D-49C2-B40C-D62D5682DD12}"/>
              </a:ext>
            </a:extLst>
          </p:cNvPr>
          <p:cNvSpPr>
            <a:spLocks noGrp="1"/>
          </p:cNvSpPr>
          <p:nvPr>
            <p:ph type="title"/>
          </p:nvPr>
        </p:nvSpPr>
        <p:spPr/>
        <p:txBody>
          <a:bodyPr>
            <a:normAutofit/>
          </a:bodyPr>
          <a:lstStyle/>
          <a:p>
            <a:pPr algn="ctr"/>
            <a:r>
              <a:rPr lang="en-US" b="1" dirty="0"/>
              <a:t>The Ideal State – Efficient &amp; Effective </a:t>
            </a:r>
          </a:p>
        </p:txBody>
      </p:sp>
      <p:sp>
        <p:nvSpPr>
          <p:cNvPr id="3" name="Content Placeholder 2">
            <a:extLst>
              <a:ext uri="{FF2B5EF4-FFF2-40B4-BE49-F238E27FC236}">
                <a16:creationId xmlns:a16="http://schemas.microsoft.com/office/drawing/2014/main" id="{E04EBFB7-3F22-4B44-9006-4195C50F2EB5}"/>
              </a:ext>
            </a:extLst>
          </p:cNvPr>
          <p:cNvSpPr>
            <a:spLocks noGrp="1"/>
          </p:cNvSpPr>
          <p:nvPr>
            <p:ph sz="quarter" idx="1"/>
          </p:nvPr>
        </p:nvSpPr>
        <p:spPr>
          <a:xfrm>
            <a:off x="606153" y="1600200"/>
            <a:ext cx="8159002" cy="4561366"/>
          </a:xfrm>
        </p:spPr>
        <p:txBody>
          <a:bodyPr>
            <a:normAutofit/>
          </a:bodyPr>
          <a:lstStyle/>
          <a:p>
            <a:pPr marL="0" indent="0" algn="ctr">
              <a:buNone/>
            </a:pPr>
            <a:r>
              <a:rPr lang="en-US" sz="3200" dirty="0"/>
              <a:t>The ideal referral involves:</a:t>
            </a:r>
          </a:p>
          <a:p>
            <a:r>
              <a:rPr lang="en-US" sz="2800" b="1" i="1" dirty="0"/>
              <a:t>minimal wait time </a:t>
            </a:r>
            <a:r>
              <a:rPr lang="en-US" sz="2800" dirty="0"/>
              <a:t>&amp; </a:t>
            </a:r>
            <a:r>
              <a:rPr lang="en-US" sz="2800" b="1" i="1" dirty="0"/>
              <a:t>efficient use of resources </a:t>
            </a:r>
          </a:p>
          <a:p>
            <a:r>
              <a:rPr lang="en-US" sz="2800" b="1" i="1" dirty="0"/>
              <a:t>Referral accuracy:</a:t>
            </a:r>
            <a:r>
              <a:rPr lang="en-US" sz="2800" dirty="0"/>
              <a:t> ensures that the referral is:</a:t>
            </a:r>
          </a:p>
          <a:p>
            <a:pPr lvl="1" fontAlgn="base"/>
            <a:r>
              <a:rPr lang="en-US" dirty="0"/>
              <a:t>medically necessary</a:t>
            </a:r>
          </a:p>
          <a:p>
            <a:pPr lvl="1" fontAlgn="base"/>
            <a:r>
              <a:rPr lang="en-US" dirty="0"/>
              <a:t>directed to the correct specialty</a:t>
            </a:r>
          </a:p>
          <a:p>
            <a:pPr lvl="1" fontAlgn="base"/>
            <a:r>
              <a:rPr lang="en-US" dirty="0"/>
              <a:t>complete with relevant history and workup</a:t>
            </a:r>
          </a:p>
          <a:p>
            <a:pPr lvl="1" fontAlgn="base"/>
            <a:r>
              <a:rPr lang="en-US" dirty="0"/>
              <a:t>aligned with patient goals </a:t>
            </a:r>
          </a:p>
          <a:p>
            <a:pPr lvl="1"/>
            <a:r>
              <a:rPr lang="en-US" dirty="0"/>
              <a:t>defined to appropriately meet the needs of the patient</a:t>
            </a:r>
          </a:p>
          <a:p>
            <a:pPr lvl="1" fontAlgn="base"/>
            <a:endParaRPr lang="en-US" dirty="0"/>
          </a:p>
        </p:txBody>
      </p:sp>
    </p:spTree>
    <p:extLst>
      <p:ext uri="{BB962C8B-B14F-4D97-AF65-F5344CB8AC3E}">
        <p14:creationId xmlns:p14="http://schemas.microsoft.com/office/powerpoint/2010/main" val="345634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Available Pertinent Data Sets </a:t>
            </a:r>
          </a:p>
        </p:txBody>
      </p:sp>
      <p:pic>
        <p:nvPicPr>
          <p:cNvPr id="4" name="Content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20870" t="11290" r="22095" b="8710"/>
          <a:stretch/>
        </p:blipFill>
        <p:spPr>
          <a:xfrm>
            <a:off x="1581201" y="1524000"/>
            <a:ext cx="5962599" cy="4704436"/>
          </a:xfrm>
        </p:spPr>
      </p:pic>
    </p:spTree>
    <p:extLst>
      <p:ext uri="{BB962C8B-B14F-4D97-AF65-F5344CB8AC3E}">
        <p14:creationId xmlns:p14="http://schemas.microsoft.com/office/powerpoint/2010/main" val="1021380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9002" cy="990600"/>
          </a:xfrm>
        </p:spPr>
        <p:txBody>
          <a:bodyPr>
            <a:normAutofit fontScale="90000"/>
          </a:bodyPr>
          <a:lstStyle/>
          <a:p>
            <a:pPr algn="ctr"/>
            <a:r>
              <a:rPr lang="en-US" dirty="0"/>
              <a:t>Now as you listen - consider Pre-consultation Exchange &amp; Referral Tracking…</a:t>
            </a:r>
          </a:p>
        </p:txBody>
      </p:sp>
      <p:sp>
        <p:nvSpPr>
          <p:cNvPr id="3" name="Content Placeholder 2"/>
          <p:cNvSpPr>
            <a:spLocks noGrp="1"/>
          </p:cNvSpPr>
          <p:nvPr>
            <p:ph sz="quarter" idx="1"/>
          </p:nvPr>
        </p:nvSpPr>
        <p:spPr>
          <a:xfrm>
            <a:off x="381000" y="1752600"/>
            <a:ext cx="8387602" cy="4419599"/>
          </a:xfrm>
        </p:spPr>
        <p:txBody>
          <a:bodyPr/>
          <a:lstStyle/>
          <a:p>
            <a:r>
              <a:rPr lang="en-US" sz="2400" dirty="0"/>
              <a:t>Think about how investing in a Pre-consultation (pre-visit request and/or review and assistance) </a:t>
            </a:r>
          </a:p>
          <a:p>
            <a:pPr lvl="1"/>
            <a:r>
              <a:rPr lang="en-US" sz="2000" dirty="0"/>
              <a:t>could improve access &amp; value of referrals</a:t>
            </a:r>
          </a:p>
          <a:p>
            <a:pPr lvl="1"/>
            <a:r>
              <a:rPr lang="en-US" sz="2000" dirty="0"/>
              <a:t>could help make the referral process more patient-centered &amp; at the same time save time &amp; effort (resources) for the practice.</a:t>
            </a:r>
          </a:p>
          <a:p>
            <a:pPr marL="365125" lvl="1" indent="0">
              <a:buNone/>
            </a:pPr>
            <a:endParaRPr lang="en-US" sz="2000" dirty="0"/>
          </a:p>
          <a:p>
            <a:r>
              <a:rPr lang="en-US" sz="2400" dirty="0"/>
              <a:t>Think about how to ensure collaborative referral tracking to ensure closing-the-loop on all referral requests</a:t>
            </a:r>
          </a:p>
          <a:p>
            <a:pPr marL="0" indent="0">
              <a:buNone/>
            </a:pPr>
            <a:endParaRPr lang="en-US" sz="2000" dirty="0"/>
          </a:p>
        </p:txBody>
      </p:sp>
    </p:spTree>
    <p:extLst>
      <p:ext uri="{BB962C8B-B14F-4D97-AF65-F5344CB8AC3E}">
        <p14:creationId xmlns:p14="http://schemas.microsoft.com/office/powerpoint/2010/main" val="2899105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762000"/>
          </a:xfrm>
        </p:spPr>
        <p:txBody>
          <a:bodyPr/>
          <a:lstStyle/>
          <a:p>
            <a:r>
              <a:rPr lang="en-US" sz="2800" dirty="0">
                <a:latin typeface="Kristen ITC" pitchFamily="66" charset="0"/>
              </a:rPr>
              <a:t>Antithesis of High Value Coordinated Care: </a:t>
            </a:r>
          </a:p>
        </p:txBody>
      </p:sp>
      <p:sp>
        <p:nvSpPr>
          <p:cNvPr id="3" name="Content Placeholder 2"/>
          <p:cNvSpPr>
            <a:spLocks noGrp="1"/>
          </p:cNvSpPr>
          <p:nvPr>
            <p:ph sz="quarter" idx="1"/>
          </p:nvPr>
        </p:nvSpPr>
        <p:spPr>
          <a:xfrm>
            <a:off x="0" y="1524000"/>
            <a:ext cx="9144000" cy="4876800"/>
          </a:xfrm>
        </p:spPr>
        <p:txBody>
          <a:bodyPr>
            <a:normAutofit fontScale="92500"/>
          </a:bodyPr>
          <a:lstStyle/>
          <a:p>
            <a:r>
              <a:rPr lang="en-US" sz="2600" dirty="0">
                <a:solidFill>
                  <a:schemeClr val="tx2"/>
                </a:solidFill>
              </a:rPr>
              <a:t>Common scenario #1: </a:t>
            </a:r>
          </a:p>
          <a:p>
            <a:pPr lvl="1"/>
            <a:r>
              <a:rPr lang="en-US" sz="2400" dirty="0"/>
              <a:t>60 yo woman was referred to surgeon Dr. Z by another specialist for a procedure. After a 3 month wait for the appointment, Surgeon Z. read her records as he walked in the room saying “I don’t do that procedure. You will need to go to XXX Clinic to get that done”.</a:t>
            </a:r>
            <a:endParaRPr lang="en-US" sz="2400" dirty="0">
              <a:solidFill>
                <a:srgbClr val="C00000"/>
              </a:solidFill>
            </a:endParaRPr>
          </a:p>
          <a:p>
            <a:pPr marL="457200" lvl="1" indent="0">
              <a:buNone/>
            </a:pPr>
            <a:endParaRPr lang="en-US" sz="4800" dirty="0">
              <a:solidFill>
                <a:srgbClr val="C00000"/>
              </a:solidFill>
            </a:endParaRPr>
          </a:p>
          <a:p>
            <a:pPr lvl="1"/>
            <a:r>
              <a:rPr lang="en-US" sz="3200" dirty="0"/>
              <a:t>Waste: </a:t>
            </a:r>
          </a:p>
          <a:p>
            <a:pPr lvl="2"/>
            <a:r>
              <a:rPr lang="en-US" sz="2800" dirty="0">
                <a:solidFill>
                  <a:srgbClr val="FF0000"/>
                </a:solidFill>
              </a:rPr>
              <a:t>Delay</a:t>
            </a:r>
            <a:r>
              <a:rPr lang="en-US" sz="2800" dirty="0"/>
              <a:t>: Progression of condition, harm</a:t>
            </a:r>
          </a:p>
          <a:p>
            <a:pPr lvl="2"/>
            <a:r>
              <a:rPr lang="en-US" sz="2800" dirty="0">
                <a:solidFill>
                  <a:srgbClr val="FF0000"/>
                </a:solidFill>
              </a:rPr>
              <a:t>Non-value-added</a:t>
            </a:r>
            <a:r>
              <a:rPr lang="en-US" sz="2800" dirty="0"/>
              <a:t> appointment for all in involved</a:t>
            </a:r>
          </a:p>
          <a:p>
            <a:pPr lvl="2"/>
            <a:endParaRPr lang="en-US" sz="2200" dirty="0"/>
          </a:p>
          <a:p>
            <a:pPr marL="914400" lvl="2" indent="0">
              <a:buNone/>
            </a:pPr>
            <a:r>
              <a:rPr lang="en-US" sz="2200" dirty="0"/>
              <a:t> </a:t>
            </a:r>
          </a:p>
          <a:p>
            <a:pPr>
              <a:buNone/>
            </a:pPr>
            <a:endParaRPr lang="en-US" sz="2000" dirty="0"/>
          </a:p>
          <a:p>
            <a:pPr lvl="1"/>
            <a:endParaRPr lang="en-US" sz="2000" dirty="0"/>
          </a:p>
          <a:p>
            <a:pPr lvl="1"/>
            <a:endParaRPr lang="en-US" dirty="0"/>
          </a:p>
          <a:p>
            <a:pPr lvl="1"/>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3123952"/>
            <a:ext cx="1905000" cy="1524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857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762000"/>
          </a:xfrm>
        </p:spPr>
        <p:txBody>
          <a:bodyPr/>
          <a:lstStyle/>
          <a:p>
            <a:r>
              <a:rPr lang="en-US" sz="2800" dirty="0">
                <a:latin typeface="Kristen ITC" pitchFamily="66" charset="0"/>
              </a:rPr>
              <a:t>Antithesis of High Value Coordinated Care: </a:t>
            </a:r>
          </a:p>
        </p:txBody>
      </p:sp>
      <p:sp>
        <p:nvSpPr>
          <p:cNvPr id="3" name="Content Placeholder 2"/>
          <p:cNvSpPr>
            <a:spLocks noGrp="1"/>
          </p:cNvSpPr>
          <p:nvPr>
            <p:ph idx="1"/>
          </p:nvPr>
        </p:nvSpPr>
        <p:spPr>
          <a:xfrm>
            <a:off x="228600" y="1524000"/>
            <a:ext cx="8915400" cy="4876800"/>
          </a:xfrm>
        </p:spPr>
        <p:txBody>
          <a:bodyPr>
            <a:normAutofit/>
          </a:bodyPr>
          <a:lstStyle/>
          <a:p>
            <a:r>
              <a:rPr lang="en-US" sz="2600" dirty="0">
                <a:solidFill>
                  <a:schemeClr val="tx2"/>
                </a:solidFill>
              </a:rPr>
              <a:t>Common scenario #2: </a:t>
            </a:r>
          </a:p>
          <a:p>
            <a:pPr lvl="1"/>
            <a:r>
              <a:rPr lang="en-US" sz="2400" dirty="0"/>
              <a:t>70 year old woman does not know why she was referred, PCP staff just told her to make appt, no records, only get into voice mail at PCP office</a:t>
            </a:r>
          </a:p>
          <a:p>
            <a:pPr marL="457200" lvl="1" indent="0">
              <a:buNone/>
            </a:pPr>
            <a:endParaRPr lang="en-US" sz="4800" dirty="0">
              <a:solidFill>
                <a:srgbClr val="C00000"/>
              </a:solidFill>
            </a:endParaRPr>
          </a:p>
          <a:p>
            <a:pPr lvl="1"/>
            <a:r>
              <a:rPr lang="en-US" sz="3200" dirty="0"/>
              <a:t>Waste: </a:t>
            </a:r>
          </a:p>
          <a:p>
            <a:pPr lvl="2"/>
            <a:r>
              <a:rPr lang="en-US" sz="2800" dirty="0">
                <a:solidFill>
                  <a:srgbClr val="FF0000"/>
                </a:solidFill>
              </a:rPr>
              <a:t>Resources</a:t>
            </a:r>
            <a:r>
              <a:rPr lang="en-US" sz="2800" dirty="0">
                <a:solidFill>
                  <a:schemeClr val="accent1">
                    <a:lumMod val="50000"/>
                  </a:schemeClr>
                </a:solidFill>
              </a:rPr>
              <a:t> </a:t>
            </a:r>
            <a:r>
              <a:rPr lang="en-US" sz="2800" dirty="0"/>
              <a:t>(duplicated testing, visit costs, time)</a:t>
            </a:r>
          </a:p>
          <a:p>
            <a:pPr lvl="2"/>
            <a:r>
              <a:rPr lang="en-US" sz="2800" dirty="0">
                <a:solidFill>
                  <a:srgbClr val="FF0000"/>
                </a:solidFill>
              </a:rPr>
              <a:t>Access “jammed up” </a:t>
            </a:r>
            <a:r>
              <a:rPr lang="en-US" sz="2800" dirty="0"/>
              <a:t>(delay of care…downstream effects) </a:t>
            </a:r>
          </a:p>
          <a:p>
            <a:pPr>
              <a:buNone/>
            </a:pPr>
            <a:endParaRPr lang="en-US" sz="2000" dirty="0"/>
          </a:p>
          <a:p>
            <a:pPr lvl="1"/>
            <a:endParaRPr lang="en-US" sz="2000" dirty="0"/>
          </a:p>
          <a:p>
            <a:pPr lvl="1"/>
            <a:endParaRPr lang="en-US" dirty="0"/>
          </a:p>
          <a:p>
            <a:pPr lvl="1"/>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819400"/>
            <a:ext cx="1505929" cy="142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6711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Pre-consultation to the rescue !</a:t>
            </a:r>
          </a:p>
        </p:txBody>
      </p:sp>
      <p:pic>
        <p:nvPicPr>
          <p:cNvPr id="1229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685256" y="1589088"/>
            <a:ext cx="40005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4817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Pre-consultation Exchange</a:t>
            </a:r>
          </a:p>
        </p:txBody>
      </p:sp>
      <p:sp>
        <p:nvSpPr>
          <p:cNvPr id="3" name="Content Placeholder 2"/>
          <p:cNvSpPr>
            <a:spLocks noGrp="1"/>
          </p:cNvSpPr>
          <p:nvPr>
            <p:ph sz="quarter" idx="1"/>
          </p:nvPr>
        </p:nvSpPr>
        <p:spPr>
          <a:xfrm>
            <a:off x="685800" y="1524000"/>
            <a:ext cx="8159002" cy="4572000"/>
          </a:xfrm>
        </p:spPr>
        <p:txBody>
          <a:bodyPr/>
          <a:lstStyle/>
          <a:p>
            <a:pPr marL="0" indent="0" algn="ctr">
              <a:buNone/>
            </a:pPr>
            <a:r>
              <a:rPr lang="en-US" i="1" dirty="0"/>
              <a:t>Intended to expedite the timeliness &amp; appropriateness of referrals &amp; to prioritize care</a:t>
            </a:r>
          </a:p>
          <a:p>
            <a:pPr marL="0" indent="0" algn="ctr">
              <a:buNone/>
            </a:pPr>
            <a:endParaRPr lang="en-US" sz="800" i="1" dirty="0"/>
          </a:p>
          <a:p>
            <a:pPr marL="0" indent="0">
              <a:buNone/>
            </a:pPr>
            <a:r>
              <a:rPr lang="en-US" sz="2800" dirty="0"/>
              <a:t>Provide pre-visit review and/or advice</a:t>
            </a:r>
          </a:p>
          <a:p>
            <a:r>
              <a:rPr lang="en-US" sz="2800" dirty="0"/>
              <a:t>Clarify need for a referral</a:t>
            </a:r>
          </a:p>
          <a:p>
            <a:pPr lvl="1"/>
            <a:r>
              <a:rPr lang="en-US" sz="2500" dirty="0"/>
              <a:t>Answer clinical question without necessity of a formal specialty visit </a:t>
            </a:r>
            <a:r>
              <a:rPr lang="en-US" sz="2000" i="1" dirty="0"/>
              <a:t>(“do I need to do anything about this?”)</a:t>
            </a:r>
          </a:p>
          <a:p>
            <a:r>
              <a:rPr lang="en-US" sz="2800" dirty="0"/>
              <a:t>Better prepare patient for specialty assessment</a:t>
            </a:r>
          </a:p>
          <a:p>
            <a:pPr lvl="1"/>
            <a:r>
              <a:rPr lang="en-US" sz="2400" dirty="0"/>
              <a:t>Utilize referral guidelines / referral criteria</a:t>
            </a:r>
            <a:endParaRPr lang="en-US" sz="2500" dirty="0"/>
          </a:p>
          <a:p>
            <a:r>
              <a:rPr lang="en-US" sz="2800" dirty="0"/>
              <a:t>Identify &amp; Assist with urgent referrals </a:t>
            </a:r>
          </a:p>
        </p:txBody>
      </p:sp>
    </p:spTree>
    <p:extLst>
      <p:ext uri="{BB962C8B-B14F-4D97-AF65-F5344CB8AC3E}">
        <p14:creationId xmlns:p14="http://schemas.microsoft.com/office/powerpoint/2010/main" val="710144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What is Pre-consultation?</a:t>
            </a:r>
          </a:p>
        </p:txBody>
      </p:sp>
      <p:sp>
        <p:nvSpPr>
          <p:cNvPr id="3" name="Content Placeholder 2"/>
          <p:cNvSpPr>
            <a:spLocks noGrp="1"/>
          </p:cNvSpPr>
          <p:nvPr>
            <p:ph sz="quarter" idx="1"/>
          </p:nvPr>
        </p:nvSpPr>
        <p:spPr>
          <a:xfrm>
            <a:off x="609600" y="1524000"/>
            <a:ext cx="8159002" cy="4572000"/>
          </a:xfrm>
        </p:spPr>
        <p:txBody>
          <a:bodyPr/>
          <a:lstStyle/>
          <a:p>
            <a:r>
              <a:rPr lang="en-US" sz="2400" dirty="0"/>
              <a:t>A</a:t>
            </a:r>
            <a:r>
              <a:rPr lang="en-US" sz="2400" b="1" i="1" dirty="0"/>
              <a:t> request </a:t>
            </a:r>
            <a:r>
              <a:rPr lang="en-US" sz="2400" dirty="0"/>
              <a:t>for pre-visit advice and/ or assistance</a:t>
            </a:r>
          </a:p>
          <a:p>
            <a:pPr lvl="1"/>
            <a:r>
              <a:rPr lang="en-US" sz="2100" dirty="0"/>
              <a:t>Should not require in-depth analysis of the case</a:t>
            </a:r>
          </a:p>
          <a:p>
            <a:pPr lvl="2"/>
            <a:r>
              <a:rPr lang="en-US" sz="2000" dirty="0"/>
              <a:t>Can result in no need for further assessment or management</a:t>
            </a:r>
          </a:p>
          <a:p>
            <a:pPr lvl="2"/>
            <a:r>
              <a:rPr lang="en-US" sz="2000" dirty="0"/>
              <a:t>Can “evolve” into an e-consult or face-to-face appointment</a:t>
            </a:r>
            <a:endParaRPr lang="en-US" sz="1800" dirty="0"/>
          </a:p>
          <a:p>
            <a:r>
              <a:rPr lang="en-US" sz="2400" dirty="0"/>
              <a:t>A</a:t>
            </a:r>
            <a:r>
              <a:rPr lang="en-US" sz="2400" b="1" i="1" dirty="0"/>
              <a:t> process </a:t>
            </a:r>
            <a:r>
              <a:rPr lang="en-US" sz="2400" dirty="0"/>
              <a:t>of pre-visit </a:t>
            </a:r>
            <a:r>
              <a:rPr lang="en-US" sz="2400" b="1" i="1" dirty="0"/>
              <a:t>review</a:t>
            </a:r>
          </a:p>
          <a:p>
            <a:pPr lvl="1"/>
            <a:r>
              <a:rPr lang="en-US" sz="2000" dirty="0"/>
              <a:t>To ensure appropriateness of the referral</a:t>
            </a:r>
          </a:p>
          <a:p>
            <a:pPr lvl="1"/>
            <a:r>
              <a:rPr lang="en-US" sz="2000" dirty="0"/>
              <a:t>To ensure adequacy of the referral information </a:t>
            </a:r>
          </a:p>
          <a:p>
            <a:pPr lvl="1"/>
            <a:r>
              <a:rPr lang="en-US" sz="2000" dirty="0"/>
              <a:t>To provide advice or assistance as needed for preparation for the referral appointment and interim care</a:t>
            </a:r>
          </a:p>
          <a:p>
            <a:pPr lvl="2"/>
            <a:r>
              <a:rPr lang="en-US" sz="2000" dirty="0"/>
              <a:t>Additional testing</a:t>
            </a:r>
          </a:p>
          <a:p>
            <a:pPr lvl="2"/>
            <a:r>
              <a:rPr lang="en-US" sz="2000" dirty="0"/>
              <a:t>Therapeutic trial</a:t>
            </a:r>
          </a:p>
          <a:p>
            <a:pPr lvl="2"/>
            <a:r>
              <a:rPr lang="en-US" sz="2000" dirty="0"/>
              <a:t>Interim care to stabilize while waiting for specialty care</a:t>
            </a:r>
          </a:p>
        </p:txBody>
      </p:sp>
    </p:spTree>
    <p:extLst>
      <p:ext uri="{BB962C8B-B14F-4D97-AF65-F5344CB8AC3E}">
        <p14:creationId xmlns:p14="http://schemas.microsoft.com/office/powerpoint/2010/main" val="2574039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01000" cy="1143000"/>
          </a:xfrm>
        </p:spPr>
        <p:txBody>
          <a:bodyPr>
            <a:normAutofit fontScale="90000"/>
          </a:bodyPr>
          <a:lstStyle/>
          <a:p>
            <a:pPr algn="ctr"/>
            <a:r>
              <a:rPr lang="en-US" dirty="0"/>
              <a:t> </a:t>
            </a:r>
            <a:r>
              <a:rPr lang="en-US" dirty="0">
                <a:solidFill>
                  <a:schemeClr val="tx1"/>
                </a:solidFill>
              </a:rPr>
              <a:t>Pre-consultation </a:t>
            </a:r>
            <a:r>
              <a:rPr lang="en-US" i="1" dirty="0">
                <a:solidFill>
                  <a:schemeClr val="tx1"/>
                </a:solidFill>
              </a:rPr>
              <a:t>Request</a:t>
            </a:r>
            <a:r>
              <a:rPr lang="en-US" dirty="0">
                <a:solidFill>
                  <a:schemeClr val="tx1"/>
                </a:solidFill>
              </a:rPr>
              <a:t> for </a:t>
            </a:r>
            <a:r>
              <a:rPr lang="en-US" b="1" dirty="0">
                <a:solidFill>
                  <a:schemeClr val="tx1"/>
                </a:solidFill>
              </a:rPr>
              <a:t>Pre-visit  Advice and/or Assistance</a:t>
            </a:r>
            <a:endParaRPr lang="en-US" sz="3100" dirty="0">
              <a:solidFill>
                <a:schemeClr val="tx1"/>
              </a:solidFill>
            </a:endParaRPr>
          </a:p>
        </p:txBody>
      </p:sp>
      <p:sp>
        <p:nvSpPr>
          <p:cNvPr id="3" name="Content Placeholder 2"/>
          <p:cNvSpPr>
            <a:spLocks noGrp="1"/>
          </p:cNvSpPr>
          <p:nvPr>
            <p:ph sz="quarter" idx="1"/>
          </p:nvPr>
        </p:nvSpPr>
        <p:spPr>
          <a:xfrm>
            <a:off x="381000" y="1524000"/>
            <a:ext cx="8534400" cy="4876800"/>
          </a:xfrm>
        </p:spPr>
        <p:txBody>
          <a:bodyPr/>
          <a:lstStyle/>
          <a:p>
            <a:pPr marL="0" indent="0">
              <a:buNone/>
            </a:pPr>
            <a:r>
              <a:rPr lang="en-US" sz="2800" dirty="0"/>
              <a:t>Pre-visit preparation or assistance can take place before any type of formal referral &amp; can include: </a:t>
            </a:r>
          </a:p>
          <a:p>
            <a:pPr lvl="1"/>
            <a:r>
              <a:rPr lang="en-US" sz="2400" dirty="0"/>
              <a:t>request for guidance regarding whether referral is to appropriate specialty care practice and/or is medically necessary </a:t>
            </a:r>
          </a:p>
          <a:p>
            <a:pPr lvl="1"/>
            <a:r>
              <a:rPr lang="en-US" sz="2400" dirty="0"/>
              <a:t>Request for guidance on the urgency of the referral</a:t>
            </a:r>
          </a:p>
          <a:p>
            <a:pPr lvl="1"/>
            <a:r>
              <a:rPr lang="en-US" sz="2400" dirty="0"/>
              <a:t>Request for guidance for pre-visit work-up.</a:t>
            </a:r>
          </a:p>
          <a:p>
            <a:pPr marL="365125" lvl="1" indent="0">
              <a:buNone/>
            </a:pPr>
            <a:endParaRPr lang="en-US" sz="800" dirty="0"/>
          </a:p>
          <a:p>
            <a:pPr marL="365125" lvl="1" indent="0">
              <a:buNone/>
            </a:pPr>
            <a:r>
              <a:rPr lang="en-US" dirty="0"/>
              <a:t>Through these interactions, </a:t>
            </a:r>
            <a:r>
              <a:rPr lang="en-US" i="1" dirty="0"/>
              <a:t>patient care is optimized </a:t>
            </a:r>
            <a:r>
              <a:rPr lang="en-US" dirty="0"/>
              <a:t>and </a:t>
            </a:r>
            <a:r>
              <a:rPr lang="en-US" i="1" dirty="0"/>
              <a:t>cooperation &amp; an educational process </a:t>
            </a:r>
            <a:r>
              <a:rPr lang="en-US" dirty="0"/>
              <a:t>around that care occurs between the practices – </a:t>
            </a:r>
          </a:p>
          <a:p>
            <a:endParaRPr lang="en-US" dirty="0"/>
          </a:p>
        </p:txBody>
      </p:sp>
    </p:spTree>
    <p:extLst>
      <p:ext uri="{BB962C8B-B14F-4D97-AF65-F5344CB8AC3E}">
        <p14:creationId xmlns:p14="http://schemas.microsoft.com/office/powerpoint/2010/main" val="533223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lstStyle/>
          <a:p>
            <a:r>
              <a:rPr lang="en-US" dirty="0"/>
              <a:t>I am referring this patient for:</a:t>
            </a:r>
          </a:p>
        </p:txBody>
      </p:sp>
      <p:sp>
        <p:nvSpPr>
          <p:cNvPr id="3" name="Content Placeholder 2"/>
          <p:cNvSpPr>
            <a:spLocks noGrp="1"/>
          </p:cNvSpPr>
          <p:nvPr>
            <p:ph sz="quarter" idx="1"/>
          </p:nvPr>
        </p:nvSpPr>
        <p:spPr>
          <a:xfrm>
            <a:off x="152400" y="1524000"/>
            <a:ext cx="8915400" cy="4983162"/>
          </a:xfrm>
        </p:spPr>
        <p:txBody>
          <a:bodyPr>
            <a:normAutofit/>
          </a:bodyPr>
          <a:lstStyle/>
          <a:p>
            <a:r>
              <a:rPr lang="en-US" sz="2400" dirty="0"/>
              <a:t>___</a:t>
            </a:r>
            <a:r>
              <a:rPr lang="en-US" sz="2400" dirty="0">
                <a:solidFill>
                  <a:srgbClr val="FF0000"/>
                </a:solidFill>
              </a:rPr>
              <a:t>Pre-consultation</a:t>
            </a:r>
            <a:r>
              <a:rPr lang="en-US" sz="2400" dirty="0"/>
              <a:t>/ </a:t>
            </a:r>
            <a:r>
              <a:rPr lang="en-US" sz="2400" dirty="0">
                <a:solidFill>
                  <a:srgbClr val="FF0000"/>
                </a:solidFill>
              </a:rPr>
              <a:t>pre-visit assistance/preparation</a:t>
            </a:r>
          </a:p>
          <a:p>
            <a:r>
              <a:rPr lang="en-US" sz="2400" dirty="0"/>
              <a:t>___Medical Consultation: Evaluate and advise with recommendations for management and send back to me</a:t>
            </a:r>
            <a:endParaRPr lang="en-US" sz="2200" dirty="0"/>
          </a:p>
          <a:p>
            <a:r>
              <a:rPr lang="en-US" sz="2400" dirty="0"/>
              <a:t>___Procedural Consultation: Specialist to confirm need for and perform requested procedure if deemed appropriate.</a:t>
            </a:r>
          </a:p>
          <a:p>
            <a:r>
              <a:rPr lang="en-US" sz="2400" dirty="0"/>
              <a:t>___Co-management: I prefer to </a:t>
            </a:r>
            <a:r>
              <a:rPr lang="en-US" sz="2400" i="1" dirty="0"/>
              <a:t>share the care </a:t>
            </a:r>
            <a:r>
              <a:rPr lang="en-US" sz="2400" dirty="0"/>
              <a:t>for the referred condition (PCP lead, first call) </a:t>
            </a:r>
          </a:p>
          <a:p>
            <a:r>
              <a:rPr lang="en-US" sz="2400" dirty="0"/>
              <a:t>___Co-management: Please assume principal care for the referred condition:  (Specialist assumes care, first call)</a:t>
            </a:r>
          </a:p>
          <a:p>
            <a:r>
              <a:rPr lang="en-US" sz="2400" dirty="0"/>
              <a:t>___Please assume full responsibility for the care of this patient (Complete transfer of care)</a:t>
            </a:r>
          </a:p>
        </p:txBody>
      </p:sp>
    </p:spTree>
    <p:extLst>
      <p:ext uri="{BB962C8B-B14F-4D97-AF65-F5344CB8AC3E}">
        <p14:creationId xmlns:p14="http://schemas.microsoft.com/office/powerpoint/2010/main" val="4043834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Examples of Pre-consultation requests:</a:t>
            </a:r>
          </a:p>
        </p:txBody>
      </p:sp>
      <p:sp>
        <p:nvSpPr>
          <p:cNvPr id="3" name="Content Placeholder 2"/>
          <p:cNvSpPr>
            <a:spLocks noGrp="1"/>
          </p:cNvSpPr>
          <p:nvPr>
            <p:ph sz="quarter" idx="1"/>
          </p:nvPr>
        </p:nvSpPr>
        <p:spPr>
          <a:xfrm>
            <a:off x="533400" y="1524000"/>
            <a:ext cx="8382000" cy="4724400"/>
          </a:xfrm>
        </p:spPr>
        <p:txBody>
          <a:bodyPr>
            <a:normAutofit lnSpcReduction="10000"/>
          </a:bodyPr>
          <a:lstStyle/>
          <a:p>
            <a:r>
              <a:rPr lang="en-US" sz="2400" dirty="0"/>
              <a:t>Are these slightly abnormal thyroid function studies of concern? Do they need further evaluation?</a:t>
            </a:r>
          </a:p>
          <a:p>
            <a:pPr lvl="1"/>
            <a:r>
              <a:rPr lang="en-US" sz="2100" dirty="0"/>
              <a:t>If so, what additional testing do you want before the appointment</a:t>
            </a:r>
          </a:p>
          <a:p>
            <a:pPr marL="365125" lvl="1" indent="0">
              <a:buNone/>
            </a:pPr>
            <a:endParaRPr lang="en-US" sz="800" dirty="0"/>
          </a:p>
          <a:p>
            <a:r>
              <a:rPr lang="en-US" sz="2400" dirty="0"/>
              <a:t>For referral to Nephrology for new patient evaluation for renal dysfunction, patient has had an Abdominal CT scan, </a:t>
            </a:r>
          </a:p>
          <a:p>
            <a:pPr lvl="1"/>
            <a:r>
              <a:rPr lang="en-US" sz="2100" dirty="0"/>
              <a:t>Does patient still need Renal US before you will schedule?</a:t>
            </a:r>
          </a:p>
          <a:p>
            <a:pPr marL="365125" lvl="1" indent="0">
              <a:buNone/>
            </a:pPr>
            <a:endParaRPr lang="en-US" sz="800" dirty="0"/>
          </a:p>
          <a:p>
            <a:pPr lvl="0"/>
            <a:r>
              <a:rPr lang="en-US" sz="2400" dirty="0"/>
              <a:t>Receive referral request with photo of skin lesion asking </a:t>
            </a:r>
            <a:r>
              <a:rPr lang="en-US" sz="2400" i="1" dirty="0"/>
              <a:t>“how soon do you need to see this patient?” </a:t>
            </a:r>
            <a:r>
              <a:rPr lang="en-US" sz="2400" dirty="0"/>
              <a:t> to “rule out melanoma” </a:t>
            </a:r>
          </a:p>
          <a:p>
            <a:pPr lvl="1"/>
            <a:r>
              <a:rPr lang="en-US" sz="2100" dirty="0"/>
              <a:t>Review by dermatology identifies it as benign (e.g. seborrheic keratosis); requesting practice notified &amp; patient receives reassurance (no dermatology appointment needed)</a:t>
            </a:r>
            <a:endParaRPr lang="en-US" sz="2400" dirty="0"/>
          </a:p>
          <a:p>
            <a:pPr lvl="1"/>
            <a:endParaRPr lang="en-US" sz="2100" dirty="0"/>
          </a:p>
          <a:p>
            <a:endParaRPr lang="en-US" sz="2400" dirty="0"/>
          </a:p>
        </p:txBody>
      </p:sp>
    </p:spTree>
    <p:extLst>
      <p:ext uri="{BB962C8B-B14F-4D97-AF65-F5344CB8AC3E}">
        <p14:creationId xmlns:p14="http://schemas.microsoft.com/office/powerpoint/2010/main" val="1303982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A2D6A-A80D-49C2-B40C-D62D5682DD12}"/>
              </a:ext>
            </a:extLst>
          </p:cNvPr>
          <p:cNvSpPr>
            <a:spLocks noGrp="1"/>
          </p:cNvSpPr>
          <p:nvPr>
            <p:ph type="title"/>
          </p:nvPr>
        </p:nvSpPr>
        <p:spPr/>
        <p:txBody>
          <a:bodyPr>
            <a:normAutofit/>
          </a:bodyPr>
          <a:lstStyle/>
          <a:p>
            <a:pPr algn="ctr"/>
            <a:r>
              <a:rPr lang="en-US" b="1" dirty="0"/>
              <a:t>The Ideal State – Efficient &amp; Effective</a:t>
            </a:r>
          </a:p>
        </p:txBody>
      </p:sp>
      <p:sp>
        <p:nvSpPr>
          <p:cNvPr id="3" name="Content Placeholder 2">
            <a:extLst>
              <a:ext uri="{FF2B5EF4-FFF2-40B4-BE49-F238E27FC236}">
                <a16:creationId xmlns:a16="http://schemas.microsoft.com/office/drawing/2014/main" id="{E04EBFB7-3F22-4B44-9006-4195C50F2EB5}"/>
              </a:ext>
            </a:extLst>
          </p:cNvPr>
          <p:cNvSpPr>
            <a:spLocks noGrp="1"/>
          </p:cNvSpPr>
          <p:nvPr>
            <p:ph sz="quarter" idx="1"/>
          </p:nvPr>
        </p:nvSpPr>
        <p:spPr>
          <a:xfrm>
            <a:off x="609599" y="1523999"/>
            <a:ext cx="8155555" cy="4637567"/>
          </a:xfrm>
        </p:spPr>
        <p:txBody>
          <a:bodyPr>
            <a:normAutofit fontScale="92500" lnSpcReduction="10000"/>
          </a:bodyPr>
          <a:lstStyle/>
          <a:p>
            <a:pPr fontAlgn="base"/>
            <a:r>
              <a:rPr lang="en-US" sz="3000" b="1" i="1" dirty="0"/>
              <a:t>Timely Appointment scheduling:</a:t>
            </a:r>
            <a:r>
              <a:rPr lang="en-US" sz="3000" dirty="0"/>
              <a:t> </a:t>
            </a:r>
          </a:p>
          <a:p>
            <a:pPr lvl="1"/>
            <a:r>
              <a:rPr lang="en-US" dirty="0"/>
              <a:t>the referral request is generated, received, reviewed &amp; appropriately scheduled in a timely manner</a:t>
            </a:r>
          </a:p>
          <a:p>
            <a:pPr lvl="1"/>
            <a:r>
              <a:rPr lang="en-US" dirty="0"/>
              <a:t>the referral appointment with the subspecialist/specialist is successfully completed within a few days of the referral request</a:t>
            </a:r>
          </a:p>
          <a:p>
            <a:pPr fontAlgn="base"/>
            <a:r>
              <a:rPr lang="en-US" sz="3000" b="1" i="1" dirty="0"/>
              <a:t>Accountable Information exchange:</a:t>
            </a:r>
            <a:r>
              <a:rPr lang="en-US" sz="3000" dirty="0"/>
              <a:t>  </a:t>
            </a:r>
          </a:p>
          <a:p>
            <a:pPr lvl="1" fontAlgn="base"/>
            <a:r>
              <a:rPr lang="en-US" dirty="0"/>
              <a:t>the primary care practice &amp; the specialty care practice communicate directly, both before and after the patient sees the subspecialist/specialist </a:t>
            </a:r>
          </a:p>
          <a:p>
            <a:pPr lvl="1" fontAlgn="base"/>
            <a:r>
              <a:rPr lang="en-US" dirty="0"/>
              <a:t>any information relevant to that patient’s care is transferred between them &amp; the patient/care giver</a:t>
            </a:r>
          </a:p>
        </p:txBody>
      </p:sp>
    </p:spTree>
    <p:extLst>
      <p:ext uri="{BB962C8B-B14F-4D97-AF65-F5344CB8AC3E}">
        <p14:creationId xmlns:p14="http://schemas.microsoft.com/office/powerpoint/2010/main" val="208741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tx1"/>
                </a:solidFill>
              </a:rPr>
              <a:t>Response to a Pre-consultation Request </a:t>
            </a:r>
            <a:endParaRPr lang="en-US" sz="2800" dirty="0">
              <a:solidFill>
                <a:schemeClr val="tx1"/>
              </a:solidFill>
            </a:endParaRPr>
          </a:p>
        </p:txBody>
      </p:sp>
      <p:sp>
        <p:nvSpPr>
          <p:cNvPr id="3" name="Content Placeholder 2"/>
          <p:cNvSpPr>
            <a:spLocks noGrp="1"/>
          </p:cNvSpPr>
          <p:nvPr>
            <p:ph sz="quarter" idx="1"/>
          </p:nvPr>
        </p:nvSpPr>
        <p:spPr>
          <a:xfrm>
            <a:off x="457200" y="1600200"/>
            <a:ext cx="8382000" cy="4495800"/>
          </a:xfrm>
        </p:spPr>
        <p:txBody>
          <a:bodyPr>
            <a:normAutofit fontScale="92500" lnSpcReduction="10000"/>
          </a:bodyPr>
          <a:lstStyle/>
          <a:p>
            <a:r>
              <a:rPr lang="en-US" sz="2800" dirty="0"/>
              <a:t>Clinician involvement is critical </a:t>
            </a:r>
          </a:p>
          <a:p>
            <a:r>
              <a:rPr lang="en-US" sz="2800" dirty="0"/>
              <a:t>Can indicate </a:t>
            </a:r>
          </a:p>
          <a:p>
            <a:pPr lvl="1"/>
            <a:r>
              <a:rPr lang="en-US" sz="2400" dirty="0"/>
              <a:t>No need for further assessment or treatment </a:t>
            </a:r>
            <a:r>
              <a:rPr lang="en-US" sz="2000" i="1" dirty="0"/>
              <a:t>(reassure)</a:t>
            </a:r>
          </a:p>
          <a:p>
            <a:pPr lvl="1"/>
            <a:r>
              <a:rPr lang="en-US" sz="2400" dirty="0"/>
              <a:t>Need for a different specialty type </a:t>
            </a:r>
            <a:r>
              <a:rPr lang="en-US" sz="2000" i="1" dirty="0"/>
              <a:t>(redirect)</a:t>
            </a:r>
          </a:p>
          <a:p>
            <a:pPr lvl="1"/>
            <a:r>
              <a:rPr lang="en-US" sz="2400" dirty="0"/>
              <a:t>Need for additional testing or therapeutic trial prior to referral </a:t>
            </a:r>
            <a:r>
              <a:rPr lang="en-US" sz="2000" i="1" dirty="0"/>
              <a:t>(prepare)</a:t>
            </a:r>
          </a:p>
          <a:p>
            <a:pPr lvl="1"/>
            <a:r>
              <a:rPr lang="en-US" sz="2400" dirty="0"/>
              <a:t>Need for  formal face-to-face appointment </a:t>
            </a:r>
            <a:r>
              <a:rPr lang="en-US" sz="2000" i="1" dirty="0"/>
              <a:t>(prioritize- “risk stratify”)</a:t>
            </a:r>
          </a:p>
          <a:p>
            <a:pPr lvl="2"/>
            <a:r>
              <a:rPr lang="en-US" sz="2200" dirty="0"/>
              <a:t>Urgency of appointment</a:t>
            </a:r>
          </a:p>
          <a:p>
            <a:pPr lvl="2"/>
            <a:r>
              <a:rPr lang="en-US" sz="2000" dirty="0"/>
              <a:t>Suitable issue amenable to recommendations per “e-consult” (virtual consultation clinician-to-clinician)</a:t>
            </a:r>
          </a:p>
          <a:p>
            <a:r>
              <a:rPr lang="en-US" sz="2400" dirty="0"/>
              <a:t>Can send response by faxed note (or even phone call) if shared or interoperable EMR is not available </a:t>
            </a:r>
            <a:r>
              <a:rPr lang="en-US" sz="2000" dirty="0"/>
              <a:t>(document in record)</a:t>
            </a:r>
          </a:p>
          <a:p>
            <a:endParaRPr lang="en-US" sz="2700" dirty="0"/>
          </a:p>
          <a:p>
            <a:pPr lvl="1"/>
            <a:endParaRPr lang="en-US" dirty="0"/>
          </a:p>
        </p:txBody>
      </p:sp>
    </p:spTree>
    <p:extLst>
      <p:ext uri="{BB962C8B-B14F-4D97-AF65-F5344CB8AC3E}">
        <p14:creationId xmlns:p14="http://schemas.microsoft.com/office/powerpoint/2010/main" val="2259662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Pre-consultation </a:t>
            </a:r>
            <a:r>
              <a:rPr lang="en-US" i="1" dirty="0">
                <a:solidFill>
                  <a:schemeClr val="tx1"/>
                </a:solidFill>
              </a:rPr>
              <a:t>Review</a:t>
            </a:r>
            <a:r>
              <a:rPr lang="en-US" dirty="0">
                <a:solidFill>
                  <a:schemeClr val="tx1"/>
                </a:solidFill>
              </a:rPr>
              <a:t> </a:t>
            </a:r>
            <a:r>
              <a:rPr lang="en-US" sz="2800" dirty="0">
                <a:solidFill>
                  <a:schemeClr val="tx1"/>
                </a:solidFill>
              </a:rPr>
              <a:t>(“working the referral”)</a:t>
            </a:r>
          </a:p>
        </p:txBody>
      </p:sp>
      <p:sp>
        <p:nvSpPr>
          <p:cNvPr id="3" name="Content Placeholder 2"/>
          <p:cNvSpPr>
            <a:spLocks noGrp="1"/>
          </p:cNvSpPr>
          <p:nvPr>
            <p:ph sz="quarter" idx="1"/>
          </p:nvPr>
        </p:nvSpPr>
        <p:spPr>
          <a:xfrm>
            <a:off x="609600" y="1524000"/>
            <a:ext cx="8159002" cy="4572000"/>
          </a:xfrm>
        </p:spPr>
        <p:txBody>
          <a:bodyPr/>
          <a:lstStyle/>
          <a:p>
            <a:r>
              <a:rPr lang="en-US" sz="2800" dirty="0"/>
              <a:t>Recommended for all referral requests</a:t>
            </a:r>
          </a:p>
          <a:p>
            <a:r>
              <a:rPr lang="en-US" sz="2800" dirty="0"/>
              <a:t>Review prior to scheduling patient</a:t>
            </a:r>
          </a:p>
          <a:p>
            <a:pPr lvl="1"/>
            <a:r>
              <a:rPr lang="en-US" sz="2400" dirty="0"/>
              <a:t>To ensure appropriate referral</a:t>
            </a:r>
          </a:p>
          <a:p>
            <a:pPr lvl="1"/>
            <a:r>
              <a:rPr lang="en-US" sz="2400" dirty="0"/>
              <a:t>Determine urgency of the referral</a:t>
            </a:r>
          </a:p>
          <a:p>
            <a:pPr lvl="1"/>
            <a:r>
              <a:rPr lang="en-US" sz="2400" dirty="0"/>
              <a:t>Ensure adequate information for high value referral</a:t>
            </a:r>
          </a:p>
          <a:p>
            <a:r>
              <a:rPr lang="en-US" sz="2700" dirty="0"/>
              <a:t>Can be a team process </a:t>
            </a:r>
            <a:r>
              <a:rPr lang="en-US" sz="2000" dirty="0"/>
              <a:t>(with clinician oversight &amp; availability)</a:t>
            </a:r>
          </a:p>
          <a:p>
            <a:pPr lvl="1"/>
            <a:r>
              <a:rPr lang="en-US" sz="2400" dirty="0"/>
              <a:t>Use of referral request checklist</a:t>
            </a:r>
          </a:p>
          <a:p>
            <a:pPr lvl="1"/>
            <a:r>
              <a:rPr lang="en-US" sz="2400" dirty="0"/>
              <a:t>Use of lists of urgent-intermediate-routine conditions</a:t>
            </a:r>
          </a:p>
          <a:p>
            <a:pPr lvl="1"/>
            <a:r>
              <a:rPr lang="en-US" sz="2400" dirty="0"/>
              <a:t>Use of referral guidelines/ pertinent data sets</a:t>
            </a:r>
          </a:p>
          <a:p>
            <a:pPr lvl="1"/>
            <a:r>
              <a:rPr lang="en-US" sz="2400" dirty="0"/>
              <a:t>Clinician review of outlier or complex cases *</a:t>
            </a:r>
          </a:p>
        </p:txBody>
      </p:sp>
    </p:spTree>
    <p:extLst>
      <p:ext uri="{BB962C8B-B14F-4D97-AF65-F5344CB8AC3E}">
        <p14:creationId xmlns:p14="http://schemas.microsoft.com/office/powerpoint/2010/main" val="241380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you request missing information?</a:t>
            </a:r>
          </a:p>
        </p:txBody>
      </p:sp>
      <p:sp>
        <p:nvSpPr>
          <p:cNvPr id="3" name="Content Placeholder 2"/>
          <p:cNvSpPr>
            <a:spLocks noGrp="1"/>
          </p:cNvSpPr>
          <p:nvPr>
            <p:ph sz="quarter" idx="1"/>
          </p:nvPr>
        </p:nvSpPr>
        <p:spPr>
          <a:xfrm>
            <a:off x="606153" y="1447800"/>
            <a:ext cx="8159002" cy="4713767"/>
          </a:xfrm>
        </p:spPr>
        <p:txBody>
          <a:bodyPr/>
          <a:lstStyle/>
          <a:p>
            <a:r>
              <a:rPr lang="en-US" sz="2400" dirty="0"/>
              <a:t>Phone call to requesting practice</a:t>
            </a:r>
          </a:p>
          <a:p>
            <a:r>
              <a:rPr lang="en-US" sz="2400" dirty="0"/>
              <a:t>Forms (paper or EHR)</a:t>
            </a:r>
          </a:p>
          <a:p>
            <a:r>
              <a:rPr lang="en-US" sz="2400" dirty="0"/>
              <a:t>Tracking system to ensure receive</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47999"/>
            <a:ext cx="7787552" cy="2994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Brace 3"/>
          <p:cNvSpPr/>
          <p:nvPr/>
        </p:nvSpPr>
        <p:spPr>
          <a:xfrm>
            <a:off x="5486400" y="1693984"/>
            <a:ext cx="155448" cy="914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 name="TextBox 4"/>
          <p:cNvSpPr txBox="1"/>
          <p:nvPr/>
        </p:nvSpPr>
        <p:spPr>
          <a:xfrm>
            <a:off x="5791200" y="1605551"/>
            <a:ext cx="3276600" cy="1200329"/>
          </a:xfrm>
          <a:prstGeom prst="rect">
            <a:avLst/>
          </a:prstGeom>
          <a:noFill/>
        </p:spPr>
        <p:txBody>
          <a:bodyPr wrap="square" rtlCol="0">
            <a:spAutoFit/>
          </a:bodyPr>
          <a:lstStyle/>
          <a:p>
            <a:r>
              <a:rPr lang="en-US" dirty="0">
                <a:solidFill>
                  <a:srgbClr val="C00000"/>
                </a:solidFill>
              </a:rPr>
              <a:t>It’s worth the investment in</a:t>
            </a:r>
          </a:p>
          <a:p>
            <a:r>
              <a:rPr lang="en-US" dirty="0">
                <a:solidFill>
                  <a:srgbClr val="C00000"/>
                </a:solidFill>
              </a:rPr>
              <a:t> time &amp; effort up front to </a:t>
            </a:r>
          </a:p>
          <a:p>
            <a:r>
              <a:rPr lang="en-US" dirty="0">
                <a:solidFill>
                  <a:srgbClr val="C00000"/>
                </a:solidFill>
              </a:rPr>
              <a:t>prevent the chaos &amp; disruption</a:t>
            </a:r>
          </a:p>
          <a:p>
            <a:r>
              <a:rPr lang="en-US" dirty="0">
                <a:solidFill>
                  <a:srgbClr val="C00000"/>
                </a:solidFill>
              </a:rPr>
              <a:t>and back-end mess &amp; burden</a:t>
            </a:r>
          </a:p>
        </p:txBody>
      </p:sp>
    </p:spTree>
    <p:extLst>
      <p:ext uri="{BB962C8B-B14F-4D97-AF65-F5344CB8AC3E}">
        <p14:creationId xmlns:p14="http://schemas.microsoft.com/office/powerpoint/2010/main" val="9151121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8200" cy="990600"/>
          </a:xfrm>
        </p:spPr>
        <p:txBody>
          <a:bodyPr>
            <a:normAutofit fontScale="90000"/>
          </a:bodyPr>
          <a:lstStyle/>
          <a:p>
            <a:pPr algn="ctr"/>
            <a:r>
              <a:rPr lang="en-US" dirty="0">
                <a:solidFill>
                  <a:schemeClr val="tx1"/>
                </a:solidFill>
              </a:rPr>
              <a:t>Recommendations for “Neighborly” Response to Pre-consultation Request or Review  </a:t>
            </a:r>
            <a:endParaRPr lang="en-US" sz="2800" dirty="0">
              <a:solidFill>
                <a:schemeClr val="tx1"/>
              </a:solidFill>
            </a:endParaRPr>
          </a:p>
        </p:txBody>
      </p:sp>
      <p:sp>
        <p:nvSpPr>
          <p:cNvPr id="3" name="Content Placeholder 2"/>
          <p:cNvSpPr>
            <a:spLocks noGrp="1"/>
          </p:cNvSpPr>
          <p:nvPr>
            <p:ph sz="quarter" idx="1"/>
          </p:nvPr>
        </p:nvSpPr>
        <p:spPr>
          <a:xfrm>
            <a:off x="380999" y="1600200"/>
            <a:ext cx="8458201" cy="4648200"/>
          </a:xfrm>
        </p:spPr>
        <p:txBody>
          <a:bodyPr>
            <a:normAutofit/>
          </a:bodyPr>
          <a:lstStyle/>
          <a:p>
            <a:r>
              <a:rPr lang="en-US" sz="2000" i="1" dirty="0"/>
              <a:t>“It appears this patient was referred for Lupus and would benefit more from referral to Rheumatology rather than Endocrinology. However, if there are endocrine issues that I failed to recognize and that need to be addressed, please let me know and we will schedule …otherwise we will defer scheduling at this time…” </a:t>
            </a:r>
            <a:r>
              <a:rPr lang="en-US" sz="2000" dirty="0"/>
              <a:t>(redirect)</a:t>
            </a:r>
          </a:p>
          <a:p>
            <a:r>
              <a:rPr lang="en-US" sz="2000" i="1" dirty="0"/>
              <a:t>“It appears that this referral is regarding a 4 mm thyroid nodule noted on thyroid ultrasound. Current ATA thyroid nodule guidelines indicate that no further evaluation is needed. If there are additional concerns that I missed, please let me know…otherwise, we will defer scheduling at this time” (consider “here is what the current guideline states [copy &amp;paste]”) </a:t>
            </a:r>
            <a:r>
              <a:rPr lang="en-US" sz="2000" dirty="0"/>
              <a:t>(reassure)</a:t>
            </a:r>
          </a:p>
          <a:p>
            <a:r>
              <a:rPr lang="en-US" sz="2400" dirty="0"/>
              <a:t>Consider a call to clarify </a:t>
            </a:r>
            <a:r>
              <a:rPr lang="en-US" sz="2000" dirty="0"/>
              <a:t>(and to build the relationship and the process)</a:t>
            </a:r>
          </a:p>
          <a:p>
            <a:r>
              <a:rPr lang="en-US" sz="2400" dirty="0"/>
              <a:t>Avoid </a:t>
            </a:r>
            <a:r>
              <a:rPr lang="en-US" sz="2400" i="1" dirty="0"/>
              <a:t>“deferred”, “not appropriate”, “reject”</a:t>
            </a:r>
          </a:p>
          <a:p>
            <a:pPr lvl="1"/>
            <a:endParaRPr lang="en-US" dirty="0"/>
          </a:p>
        </p:txBody>
      </p:sp>
    </p:spTree>
    <p:extLst>
      <p:ext uri="{BB962C8B-B14F-4D97-AF65-F5344CB8AC3E}">
        <p14:creationId xmlns:p14="http://schemas.microsoft.com/office/powerpoint/2010/main" val="8591400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solidFill>
                  <a:schemeClr val="tx1"/>
                </a:solidFill>
              </a:rPr>
              <a:t>Pre-consultation/ Pre-visit Review </a:t>
            </a:r>
            <a:br>
              <a:rPr lang="en-US" dirty="0">
                <a:solidFill>
                  <a:schemeClr val="tx1"/>
                </a:solidFill>
              </a:rPr>
            </a:br>
            <a:r>
              <a:rPr lang="en-US" dirty="0">
                <a:solidFill>
                  <a:schemeClr val="tx1"/>
                </a:solidFill>
              </a:rPr>
              <a:t>Check-list</a:t>
            </a:r>
          </a:p>
        </p:txBody>
      </p:sp>
      <p:sp>
        <p:nvSpPr>
          <p:cNvPr id="3" name="Content Placeholder 2"/>
          <p:cNvSpPr>
            <a:spLocks noGrp="1"/>
          </p:cNvSpPr>
          <p:nvPr>
            <p:ph sz="quarter" idx="1"/>
          </p:nvPr>
        </p:nvSpPr>
        <p:spPr>
          <a:xfrm>
            <a:off x="457200" y="1524000"/>
            <a:ext cx="8311402" cy="4648200"/>
          </a:xfrm>
        </p:spPr>
        <p:txBody>
          <a:bodyPr>
            <a:normAutofit fontScale="92500" lnSpcReduction="10000"/>
          </a:bodyPr>
          <a:lstStyle/>
          <a:p>
            <a:r>
              <a:rPr lang="en-US" sz="2400" dirty="0"/>
              <a:t>Identify if referral is to appropriate specialty</a:t>
            </a:r>
          </a:p>
          <a:p>
            <a:pPr lvl="1"/>
            <a:r>
              <a:rPr lang="en-US" sz="2000" dirty="0"/>
              <a:t>If referred condition is better managed by a different specialty</a:t>
            </a:r>
            <a:r>
              <a:rPr lang="en-US" sz="2000" i="1" dirty="0"/>
              <a:t>(redirect):</a:t>
            </a:r>
          </a:p>
          <a:p>
            <a:pPr lvl="2"/>
            <a:r>
              <a:rPr lang="en-US" sz="2000" dirty="0"/>
              <a:t>what process do you use to redirect the referral?</a:t>
            </a:r>
          </a:p>
          <a:p>
            <a:pPr lvl="2"/>
            <a:r>
              <a:rPr lang="en-US" sz="2000" dirty="0"/>
              <a:t>Who notifies the patient?</a:t>
            </a:r>
          </a:p>
          <a:p>
            <a:r>
              <a:rPr lang="en-US" sz="2400" dirty="0"/>
              <a:t>Identify if referral appointment is medically necessary (indicated)</a:t>
            </a:r>
          </a:p>
          <a:p>
            <a:pPr lvl="1"/>
            <a:r>
              <a:rPr lang="en-US" sz="2000" dirty="0"/>
              <a:t>If further evaluation or management is not indicated</a:t>
            </a:r>
          </a:p>
          <a:p>
            <a:pPr lvl="2"/>
            <a:r>
              <a:rPr lang="en-US" sz="2000" dirty="0"/>
              <a:t>Explain why not indicated </a:t>
            </a:r>
            <a:r>
              <a:rPr lang="en-US" sz="2000" i="1" dirty="0"/>
              <a:t>(reassure) </a:t>
            </a:r>
            <a:r>
              <a:rPr lang="en-US" sz="2000" dirty="0"/>
              <a:t>(e.g. “thyroid nodule guidelines…”)</a:t>
            </a:r>
          </a:p>
          <a:p>
            <a:pPr lvl="2"/>
            <a:r>
              <a:rPr lang="en-US" sz="2000" dirty="0"/>
              <a:t>Answer simple question that does not require formal consultation (e.g. “This is c/w a seborrheic keratosis &amp;does not require any treatment”)</a:t>
            </a:r>
          </a:p>
          <a:p>
            <a:pPr lvl="2"/>
            <a:r>
              <a:rPr lang="en-US" sz="2000" dirty="0"/>
              <a:t>Who notifies &amp; explains to </a:t>
            </a:r>
            <a:r>
              <a:rPr lang="en-US" sz="2000" i="1" dirty="0"/>
              <a:t>(reassures) </a:t>
            </a:r>
            <a:r>
              <a:rPr lang="en-US" sz="2000" dirty="0"/>
              <a:t>the patient?</a:t>
            </a:r>
          </a:p>
          <a:p>
            <a:pPr lvl="2"/>
            <a:r>
              <a:rPr lang="en-US" sz="2000" dirty="0"/>
              <a:t>What if patient still wants face-to-face appointment?</a:t>
            </a:r>
          </a:p>
          <a:p>
            <a:pPr marL="685800" lvl="2" indent="0">
              <a:buNone/>
            </a:pPr>
            <a:endParaRPr lang="en-US" sz="900" dirty="0"/>
          </a:p>
          <a:p>
            <a:pPr marL="0" indent="0">
              <a:buNone/>
            </a:pPr>
            <a:r>
              <a:rPr lang="en-US" sz="2400" dirty="0"/>
              <a:t>Need to know that referring practice has process for handling – suggest using </a:t>
            </a:r>
            <a:r>
              <a:rPr lang="en-US" sz="2400" i="1" dirty="0"/>
              <a:t>direct contact </a:t>
            </a:r>
            <a:r>
              <a:rPr lang="en-US" sz="2400" dirty="0"/>
              <a:t>until pre-consultation processes mutually engaged</a:t>
            </a:r>
          </a:p>
          <a:p>
            <a:endParaRPr lang="en-US" dirty="0"/>
          </a:p>
        </p:txBody>
      </p:sp>
    </p:spTree>
    <p:extLst>
      <p:ext uri="{BB962C8B-B14F-4D97-AF65-F5344CB8AC3E}">
        <p14:creationId xmlns:p14="http://schemas.microsoft.com/office/powerpoint/2010/main" val="42565224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t>Pre-consultation/ Pre-visit Review </a:t>
            </a:r>
            <a:br>
              <a:rPr lang="en-US" dirty="0"/>
            </a:br>
            <a:r>
              <a:rPr lang="en-US" dirty="0"/>
              <a:t>Check-list</a:t>
            </a:r>
          </a:p>
        </p:txBody>
      </p:sp>
      <p:sp>
        <p:nvSpPr>
          <p:cNvPr id="3" name="Content Placeholder 2"/>
          <p:cNvSpPr>
            <a:spLocks noGrp="1"/>
          </p:cNvSpPr>
          <p:nvPr>
            <p:ph sz="quarter" idx="1"/>
          </p:nvPr>
        </p:nvSpPr>
        <p:spPr>
          <a:xfrm>
            <a:off x="609600" y="1600200"/>
            <a:ext cx="8159002" cy="4495800"/>
          </a:xfrm>
        </p:spPr>
        <p:txBody>
          <a:bodyPr>
            <a:normAutofit/>
          </a:bodyPr>
          <a:lstStyle/>
          <a:p>
            <a:r>
              <a:rPr lang="en-US" sz="2800" dirty="0"/>
              <a:t>Are the referral request elements complete?</a:t>
            </a:r>
          </a:p>
          <a:p>
            <a:pPr lvl="1"/>
            <a:r>
              <a:rPr lang="en-US" sz="2400" dirty="0"/>
              <a:t>Is the clinical question (or reason for referral) clear?</a:t>
            </a:r>
          </a:p>
          <a:p>
            <a:pPr lvl="1"/>
            <a:r>
              <a:rPr lang="en-US" sz="2400" dirty="0"/>
              <a:t>Is there adequate &amp; pertinent supporting data (pertinent date set)?</a:t>
            </a:r>
          </a:p>
          <a:p>
            <a:pPr lvl="1"/>
            <a:r>
              <a:rPr lang="en-US" sz="2400" dirty="0"/>
              <a:t>Is the Core Medical Data set included?</a:t>
            </a:r>
            <a:endParaRPr lang="en-US" sz="2700" dirty="0"/>
          </a:p>
          <a:p>
            <a:r>
              <a:rPr lang="en-US" sz="2800" dirty="0"/>
              <a:t>What is the urgency </a:t>
            </a:r>
            <a:r>
              <a:rPr lang="en-US" sz="2400" i="1" dirty="0"/>
              <a:t>(priority - risk stratification) </a:t>
            </a:r>
            <a:r>
              <a:rPr lang="en-US" sz="2800" dirty="0"/>
              <a:t>of the referral needs?</a:t>
            </a:r>
          </a:p>
          <a:p>
            <a:pPr lvl="1"/>
            <a:r>
              <a:rPr lang="en-US" sz="2500" dirty="0"/>
              <a:t>Is the patient able to be scheduled according to those needs?</a:t>
            </a:r>
          </a:p>
        </p:txBody>
      </p:sp>
    </p:spTree>
    <p:extLst>
      <p:ext uri="{BB962C8B-B14F-4D97-AF65-F5344CB8AC3E}">
        <p14:creationId xmlns:p14="http://schemas.microsoft.com/office/powerpoint/2010/main" val="2000771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solidFill>
                  <a:schemeClr val="tx1"/>
                </a:solidFill>
              </a:rPr>
              <a:t>Pre-consultation/ Pre-visit Review </a:t>
            </a:r>
          </a:p>
        </p:txBody>
      </p:sp>
      <p:sp>
        <p:nvSpPr>
          <p:cNvPr id="3" name="Content Placeholder 2"/>
          <p:cNvSpPr>
            <a:spLocks noGrp="1"/>
          </p:cNvSpPr>
          <p:nvPr>
            <p:ph sz="quarter" idx="1"/>
          </p:nvPr>
        </p:nvSpPr>
        <p:spPr>
          <a:xfrm>
            <a:off x="609600" y="1524000"/>
            <a:ext cx="8159002" cy="4572000"/>
          </a:xfrm>
        </p:spPr>
        <p:txBody>
          <a:bodyPr>
            <a:normAutofit/>
          </a:bodyPr>
          <a:lstStyle/>
          <a:p>
            <a:r>
              <a:rPr lang="en-US" sz="2400" dirty="0"/>
              <a:t>Improves value of appointment for patients</a:t>
            </a:r>
          </a:p>
          <a:p>
            <a:r>
              <a:rPr lang="en-US" sz="2400" dirty="0"/>
              <a:t>Creates more time for interaction with the patient around the reason for referral or the clinical question</a:t>
            </a:r>
          </a:p>
          <a:p>
            <a:r>
              <a:rPr lang="en-US" sz="2400" dirty="0"/>
              <a:t>Improves resource utilization by both requesting &amp; responding practices &amp; the patient</a:t>
            </a:r>
          </a:p>
          <a:p>
            <a:r>
              <a:rPr lang="en-US" sz="2400" dirty="0"/>
              <a:t>Reduces stress and increases cooperation around caring for the patient</a:t>
            </a:r>
          </a:p>
          <a:p>
            <a:r>
              <a:rPr lang="en-US" sz="2400" dirty="0"/>
              <a:t>Improves access </a:t>
            </a:r>
          </a:p>
          <a:p>
            <a:r>
              <a:rPr lang="en-US" sz="2400" dirty="0"/>
              <a:t>Improves safety</a:t>
            </a:r>
          </a:p>
          <a:p>
            <a:r>
              <a:rPr lang="en-US" sz="2400" dirty="0"/>
              <a:t>Reduces waste</a:t>
            </a:r>
          </a:p>
        </p:txBody>
      </p:sp>
    </p:spTree>
    <p:extLst>
      <p:ext uri="{BB962C8B-B14F-4D97-AF65-F5344CB8AC3E}">
        <p14:creationId xmlns:p14="http://schemas.microsoft.com/office/powerpoint/2010/main" val="21740000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762000"/>
          </a:xfrm>
        </p:spPr>
        <p:txBody>
          <a:bodyPr/>
          <a:lstStyle/>
          <a:p>
            <a:r>
              <a:rPr lang="en-US" sz="2800" dirty="0">
                <a:latin typeface="Kristen ITC" pitchFamily="66" charset="0"/>
              </a:rPr>
              <a:t>Antithesis of High Value Coordinated Care: </a:t>
            </a:r>
          </a:p>
        </p:txBody>
      </p:sp>
      <p:sp>
        <p:nvSpPr>
          <p:cNvPr id="3" name="Content Placeholder 2"/>
          <p:cNvSpPr>
            <a:spLocks noGrp="1"/>
          </p:cNvSpPr>
          <p:nvPr>
            <p:ph sz="quarter" idx="1"/>
          </p:nvPr>
        </p:nvSpPr>
        <p:spPr>
          <a:xfrm>
            <a:off x="0" y="1524000"/>
            <a:ext cx="9144000" cy="4876800"/>
          </a:xfrm>
        </p:spPr>
        <p:txBody>
          <a:bodyPr>
            <a:normAutofit/>
          </a:bodyPr>
          <a:lstStyle/>
          <a:p>
            <a:r>
              <a:rPr lang="en-US" sz="2600" dirty="0">
                <a:solidFill>
                  <a:schemeClr val="tx2"/>
                </a:solidFill>
              </a:rPr>
              <a:t>Common scenario #1: </a:t>
            </a:r>
          </a:p>
          <a:p>
            <a:pPr lvl="1"/>
            <a:r>
              <a:rPr lang="en-US" sz="2400" dirty="0"/>
              <a:t>60 yo woman was referred to surgeon Dr. Z by another specialist for a procedure. After a 3 month wait for the appointment, Surgeon Z. read her records as he walked in the room saying “I don’t do that procedure. You will need to go to XXX Clinic to get that done”.</a:t>
            </a:r>
            <a:endParaRPr lang="en-US" sz="4800" dirty="0">
              <a:solidFill>
                <a:srgbClr val="C00000"/>
              </a:solidFill>
            </a:endParaRPr>
          </a:p>
          <a:p>
            <a:pPr marL="685800" lvl="2" indent="0">
              <a:buNone/>
            </a:pPr>
            <a:endParaRPr lang="en-US" sz="2800" dirty="0"/>
          </a:p>
          <a:p>
            <a:pPr lvl="2"/>
            <a:endParaRPr lang="en-US" sz="2200" dirty="0"/>
          </a:p>
          <a:p>
            <a:pPr marL="914400" lvl="2" indent="0">
              <a:buNone/>
            </a:pPr>
            <a:r>
              <a:rPr lang="en-US" sz="2200" dirty="0"/>
              <a:t> </a:t>
            </a:r>
          </a:p>
          <a:p>
            <a:pPr>
              <a:buNone/>
            </a:pPr>
            <a:endParaRPr lang="en-US" sz="2000" dirty="0"/>
          </a:p>
          <a:p>
            <a:pPr lvl="1"/>
            <a:endParaRPr lang="en-US" sz="2000" dirty="0"/>
          </a:p>
          <a:p>
            <a:pPr lvl="1"/>
            <a:endParaRPr lang="en-US" dirty="0"/>
          </a:p>
          <a:p>
            <a:pPr lvl="1"/>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4845" y="3581401"/>
            <a:ext cx="171422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 y="4191000"/>
            <a:ext cx="6926471" cy="17910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This patient (and clinician) would have benefited from a</a:t>
            </a:r>
          </a:p>
          <a:p>
            <a:pPr algn="ctr"/>
            <a:r>
              <a:rPr lang="en-US" sz="2400" b="1" dirty="0"/>
              <a:t>Pre-consultation Request </a:t>
            </a:r>
            <a:r>
              <a:rPr lang="en-US" sz="2400" dirty="0"/>
              <a:t>“Do you do this procedure?” </a:t>
            </a:r>
          </a:p>
          <a:p>
            <a:pPr algn="ctr"/>
            <a:r>
              <a:rPr lang="en-US" sz="2400" dirty="0"/>
              <a:t>Or at least a </a:t>
            </a:r>
            <a:r>
              <a:rPr lang="en-US" sz="2400" b="1" dirty="0"/>
              <a:t>Pre-consultation review </a:t>
            </a:r>
            <a:r>
              <a:rPr lang="en-US" sz="2400" dirty="0"/>
              <a:t>to catch the inappropriate referral</a:t>
            </a:r>
          </a:p>
        </p:txBody>
      </p:sp>
    </p:spTree>
    <p:extLst>
      <p:ext uri="{BB962C8B-B14F-4D97-AF65-F5344CB8AC3E}">
        <p14:creationId xmlns:p14="http://schemas.microsoft.com/office/powerpoint/2010/main" val="205967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762000"/>
          </a:xfrm>
        </p:spPr>
        <p:txBody>
          <a:bodyPr/>
          <a:lstStyle/>
          <a:p>
            <a:r>
              <a:rPr lang="en-US" sz="2800" dirty="0">
                <a:latin typeface="Kristen ITC" pitchFamily="66" charset="0"/>
              </a:rPr>
              <a:t>Antithesis of High Value Coordinated Care: </a:t>
            </a:r>
          </a:p>
        </p:txBody>
      </p:sp>
      <p:sp>
        <p:nvSpPr>
          <p:cNvPr id="3" name="Content Placeholder 2"/>
          <p:cNvSpPr>
            <a:spLocks noGrp="1"/>
          </p:cNvSpPr>
          <p:nvPr>
            <p:ph idx="1"/>
          </p:nvPr>
        </p:nvSpPr>
        <p:spPr>
          <a:xfrm>
            <a:off x="228600" y="1524000"/>
            <a:ext cx="8915400" cy="4876800"/>
          </a:xfrm>
        </p:spPr>
        <p:txBody>
          <a:bodyPr>
            <a:normAutofit/>
          </a:bodyPr>
          <a:lstStyle/>
          <a:p>
            <a:r>
              <a:rPr lang="en-US" sz="2600" dirty="0">
                <a:solidFill>
                  <a:schemeClr val="tx2"/>
                </a:solidFill>
              </a:rPr>
              <a:t>Common scenario #2: </a:t>
            </a:r>
          </a:p>
          <a:p>
            <a:pPr lvl="1"/>
            <a:r>
              <a:rPr lang="en-US" sz="2400" dirty="0"/>
              <a:t>70 year old woman does not know why she was referred, PCP staff just told her to make appt, no records, only get into voice mail at PCP office</a:t>
            </a:r>
          </a:p>
          <a:p>
            <a:pPr marL="457200" lvl="1" indent="0">
              <a:buNone/>
            </a:pPr>
            <a:endParaRPr lang="en-US" sz="4800" dirty="0">
              <a:solidFill>
                <a:srgbClr val="C00000"/>
              </a:solidFill>
            </a:endParaRPr>
          </a:p>
          <a:p>
            <a:pPr>
              <a:buNone/>
            </a:pPr>
            <a:endParaRPr lang="en-US" sz="2000" dirty="0"/>
          </a:p>
          <a:p>
            <a:pPr lvl="1"/>
            <a:endParaRPr lang="en-US" sz="2000" dirty="0"/>
          </a:p>
          <a:p>
            <a:pPr lvl="1"/>
            <a:endParaRPr lang="en-US" dirty="0"/>
          </a:p>
          <a:p>
            <a:pPr lvl="1"/>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2895600"/>
            <a:ext cx="1505929" cy="142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76932" y="4114800"/>
            <a:ext cx="6715217" cy="1600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This patient (and clinician) would have benefited from a </a:t>
            </a:r>
            <a:r>
              <a:rPr lang="en-US" sz="2400" b="1" dirty="0"/>
              <a:t>Pre-consultation Review </a:t>
            </a:r>
            <a:r>
              <a:rPr lang="en-US" sz="2400" dirty="0"/>
              <a:t>to request the missing clinical question and supporting data</a:t>
            </a:r>
          </a:p>
        </p:txBody>
      </p:sp>
    </p:spTree>
    <p:extLst>
      <p:ext uri="{BB962C8B-B14F-4D97-AF65-F5344CB8AC3E}">
        <p14:creationId xmlns:p14="http://schemas.microsoft.com/office/powerpoint/2010/main" val="34815283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7100" y="482600"/>
            <a:ext cx="184666" cy="369332"/>
          </a:xfrm>
          <a:prstGeom prst="rect">
            <a:avLst/>
          </a:prstGeom>
          <a:noFill/>
        </p:spPr>
        <p:txBody>
          <a:bodyPr wrap="none" rtlCol="0">
            <a:spAutoFit/>
          </a:bodyPr>
          <a:lstStyle/>
          <a:p>
            <a:endParaRPr lang="en-US" dirty="0">
              <a:solidFill>
                <a:srgbClr val="000000"/>
              </a:solidFill>
            </a:endParaRPr>
          </a:p>
        </p:txBody>
      </p:sp>
      <p:sp>
        <p:nvSpPr>
          <p:cNvPr id="7" name="Title 1"/>
          <p:cNvSpPr txBox="1">
            <a:spLocks/>
          </p:cNvSpPr>
          <p:nvPr/>
        </p:nvSpPr>
        <p:spPr>
          <a:xfrm>
            <a:off x="457200" y="-152400"/>
            <a:ext cx="8000999" cy="1143000"/>
          </a:xfrm>
          <a:prstGeom prst="rect">
            <a:avLst/>
          </a:prstGeom>
        </p:spPr>
        <p:txBody>
          <a:bodyPr>
            <a:normAutofit fontScale="92500" lnSpcReduction="10000"/>
          </a:bodyPr>
          <a:lstStyle>
            <a:lvl1pPr algn="l" rtl="0" eaLnBrk="0" fontAlgn="base" hangingPunct="0">
              <a:lnSpc>
                <a:spcPct val="85000"/>
              </a:lnSpc>
              <a:spcBef>
                <a:spcPct val="0"/>
              </a:spcBef>
              <a:spcAft>
                <a:spcPct val="0"/>
              </a:spcAft>
              <a:defRPr sz="3600" b="1">
                <a:solidFill>
                  <a:schemeClr val="tx2"/>
                </a:solidFill>
                <a:latin typeface="+mj-lt"/>
                <a:ea typeface="ＭＳ Ｐゴシック" charset="0"/>
                <a:cs typeface="+mj-cs"/>
              </a:defRPr>
            </a:lvl1pPr>
            <a:lvl2pPr algn="l" rtl="0" eaLnBrk="0" fontAlgn="base" hangingPunct="0">
              <a:lnSpc>
                <a:spcPct val="85000"/>
              </a:lnSpc>
              <a:spcBef>
                <a:spcPct val="0"/>
              </a:spcBef>
              <a:spcAft>
                <a:spcPct val="0"/>
              </a:spcAft>
              <a:defRPr sz="3600" b="1">
                <a:solidFill>
                  <a:schemeClr val="tx2"/>
                </a:solidFill>
                <a:latin typeface="Arial" charset="0"/>
                <a:ea typeface="ＭＳ Ｐゴシック" charset="0"/>
                <a:cs typeface="Arial" charset="0"/>
              </a:defRPr>
            </a:lvl2pPr>
            <a:lvl3pPr algn="l" rtl="0" eaLnBrk="0" fontAlgn="base" hangingPunct="0">
              <a:lnSpc>
                <a:spcPct val="85000"/>
              </a:lnSpc>
              <a:spcBef>
                <a:spcPct val="0"/>
              </a:spcBef>
              <a:spcAft>
                <a:spcPct val="0"/>
              </a:spcAft>
              <a:defRPr sz="3600" b="1">
                <a:solidFill>
                  <a:schemeClr val="tx2"/>
                </a:solidFill>
                <a:latin typeface="Arial" charset="0"/>
                <a:ea typeface="ＭＳ Ｐゴシック" charset="0"/>
                <a:cs typeface="Arial" charset="0"/>
              </a:defRPr>
            </a:lvl3pPr>
            <a:lvl4pPr algn="l" rtl="0" eaLnBrk="0" fontAlgn="base" hangingPunct="0">
              <a:lnSpc>
                <a:spcPct val="85000"/>
              </a:lnSpc>
              <a:spcBef>
                <a:spcPct val="0"/>
              </a:spcBef>
              <a:spcAft>
                <a:spcPct val="0"/>
              </a:spcAft>
              <a:defRPr sz="3600" b="1">
                <a:solidFill>
                  <a:schemeClr val="tx2"/>
                </a:solidFill>
                <a:latin typeface="Arial" charset="0"/>
                <a:ea typeface="ＭＳ Ｐゴシック" charset="0"/>
                <a:cs typeface="Arial" charset="0"/>
              </a:defRPr>
            </a:lvl4pPr>
            <a:lvl5pPr algn="l" rtl="0" eaLnBrk="0" fontAlgn="base" hangingPunct="0">
              <a:lnSpc>
                <a:spcPct val="85000"/>
              </a:lnSpc>
              <a:spcBef>
                <a:spcPct val="0"/>
              </a:spcBef>
              <a:spcAft>
                <a:spcPct val="0"/>
              </a:spcAft>
              <a:defRPr sz="3600" b="1">
                <a:solidFill>
                  <a:schemeClr val="tx2"/>
                </a:solidFill>
                <a:latin typeface="Arial" charset="0"/>
                <a:ea typeface="ＭＳ Ｐゴシック" charset="0"/>
                <a:cs typeface="Arial" charset="0"/>
              </a:defRPr>
            </a:lvl5pPr>
            <a:lvl6pPr marL="457200" algn="l" rtl="0" fontAlgn="base">
              <a:lnSpc>
                <a:spcPct val="85000"/>
              </a:lnSpc>
              <a:spcBef>
                <a:spcPct val="0"/>
              </a:spcBef>
              <a:spcAft>
                <a:spcPct val="0"/>
              </a:spcAft>
              <a:defRPr sz="3600" b="1">
                <a:solidFill>
                  <a:schemeClr val="tx2"/>
                </a:solidFill>
                <a:latin typeface="Arial" charset="0"/>
                <a:ea typeface="Arial" charset="0"/>
                <a:cs typeface="Arial" charset="0"/>
              </a:defRPr>
            </a:lvl6pPr>
            <a:lvl7pPr marL="914400" algn="l" rtl="0" fontAlgn="base">
              <a:lnSpc>
                <a:spcPct val="85000"/>
              </a:lnSpc>
              <a:spcBef>
                <a:spcPct val="0"/>
              </a:spcBef>
              <a:spcAft>
                <a:spcPct val="0"/>
              </a:spcAft>
              <a:defRPr sz="3600" b="1">
                <a:solidFill>
                  <a:schemeClr val="tx2"/>
                </a:solidFill>
                <a:latin typeface="Arial" charset="0"/>
                <a:ea typeface="Arial" charset="0"/>
                <a:cs typeface="Arial" charset="0"/>
              </a:defRPr>
            </a:lvl7pPr>
            <a:lvl8pPr marL="1371600" algn="l" rtl="0" fontAlgn="base">
              <a:lnSpc>
                <a:spcPct val="85000"/>
              </a:lnSpc>
              <a:spcBef>
                <a:spcPct val="0"/>
              </a:spcBef>
              <a:spcAft>
                <a:spcPct val="0"/>
              </a:spcAft>
              <a:defRPr sz="3600" b="1">
                <a:solidFill>
                  <a:schemeClr val="tx2"/>
                </a:solidFill>
                <a:latin typeface="Arial" charset="0"/>
                <a:ea typeface="Arial" charset="0"/>
                <a:cs typeface="Arial" charset="0"/>
              </a:defRPr>
            </a:lvl8pPr>
            <a:lvl9pPr marL="1828800" algn="l" rtl="0" fontAlgn="base">
              <a:lnSpc>
                <a:spcPct val="85000"/>
              </a:lnSpc>
              <a:spcBef>
                <a:spcPct val="0"/>
              </a:spcBef>
              <a:spcAft>
                <a:spcPct val="0"/>
              </a:spcAft>
              <a:defRPr sz="3600" b="1">
                <a:solidFill>
                  <a:schemeClr val="tx2"/>
                </a:solidFill>
                <a:latin typeface="Arial" charset="0"/>
                <a:ea typeface="Arial" charset="0"/>
                <a:cs typeface="Arial" charset="0"/>
              </a:defRPr>
            </a:lvl9pPr>
          </a:lstStyle>
          <a:p>
            <a:pPr algn="ctr"/>
            <a:br>
              <a:rPr lang="en-US" sz="3200" dirty="0">
                <a:solidFill>
                  <a:srgbClr val="000000"/>
                </a:solidFill>
              </a:rPr>
            </a:br>
            <a:r>
              <a:rPr lang="en-US" sz="3200" dirty="0">
                <a:solidFill>
                  <a:srgbClr val="000000"/>
                </a:solidFill>
              </a:rPr>
              <a:t> Wait Times for Specialty Appointments at SFGH: before &amp; after Pre- &amp; E-consultations</a:t>
            </a:r>
          </a:p>
        </p:txBody>
      </p:sp>
      <p:pic>
        <p:nvPicPr>
          <p:cNvPr id="14" name="Picture 13"/>
          <p:cNvPicPr>
            <a:picLocks noChangeAspect="1"/>
          </p:cNvPicPr>
          <p:nvPr/>
        </p:nvPicPr>
        <p:blipFill rotWithShape="1">
          <a:blip r:embed="rId3"/>
          <a:srcRect r="8031"/>
          <a:stretch/>
        </p:blipFill>
        <p:spPr>
          <a:xfrm>
            <a:off x="1019432" y="1059922"/>
            <a:ext cx="7316583" cy="5493277"/>
          </a:xfrm>
          <a:prstGeom prst="rect">
            <a:avLst/>
          </a:prstGeom>
        </p:spPr>
      </p:pic>
      <p:sp>
        <p:nvSpPr>
          <p:cNvPr id="3" name="TextBox 2"/>
          <p:cNvSpPr txBox="1"/>
          <p:nvPr/>
        </p:nvSpPr>
        <p:spPr>
          <a:xfrm>
            <a:off x="1111766" y="6026636"/>
            <a:ext cx="1941557" cy="553998"/>
          </a:xfrm>
          <a:prstGeom prst="rect">
            <a:avLst/>
          </a:prstGeom>
          <a:noFill/>
        </p:spPr>
        <p:txBody>
          <a:bodyPr wrap="none" rtlCol="0">
            <a:spAutoFit/>
          </a:bodyPr>
          <a:lstStyle/>
          <a:p>
            <a:r>
              <a:rPr lang="en-US" sz="1200" dirty="0"/>
              <a:t>Courtesy</a:t>
            </a:r>
          </a:p>
          <a:p>
            <a:r>
              <a:rPr lang="en-US" dirty="0"/>
              <a:t>E. Murphy SFGH</a:t>
            </a:r>
          </a:p>
        </p:txBody>
      </p:sp>
    </p:spTree>
    <p:extLst>
      <p:ext uri="{BB962C8B-B14F-4D97-AF65-F5344CB8AC3E}">
        <p14:creationId xmlns:p14="http://schemas.microsoft.com/office/powerpoint/2010/main" val="477187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4E68C-F04B-43A1-88F4-49B8ACB7883A}"/>
              </a:ext>
            </a:extLst>
          </p:cNvPr>
          <p:cNvSpPr>
            <a:spLocks noGrp="1"/>
          </p:cNvSpPr>
          <p:nvPr>
            <p:ph type="title"/>
          </p:nvPr>
        </p:nvSpPr>
        <p:spPr/>
        <p:txBody>
          <a:bodyPr>
            <a:noAutofit/>
          </a:bodyPr>
          <a:lstStyle/>
          <a:p>
            <a:pPr algn="ctr"/>
            <a:r>
              <a:rPr lang="en-US" sz="3600" b="1" dirty="0"/>
              <a:t>The Current State – Wait Times</a:t>
            </a:r>
          </a:p>
        </p:txBody>
      </p:sp>
      <p:sp>
        <p:nvSpPr>
          <p:cNvPr id="3" name="Content Placeholder 2">
            <a:extLst>
              <a:ext uri="{FF2B5EF4-FFF2-40B4-BE49-F238E27FC236}">
                <a16:creationId xmlns:a16="http://schemas.microsoft.com/office/drawing/2014/main" id="{5A83042D-24C4-461A-BCD0-C27E0CA6CE81}"/>
              </a:ext>
            </a:extLst>
          </p:cNvPr>
          <p:cNvSpPr>
            <a:spLocks noGrp="1"/>
          </p:cNvSpPr>
          <p:nvPr>
            <p:ph sz="quarter" idx="1"/>
          </p:nvPr>
        </p:nvSpPr>
        <p:spPr>
          <a:xfrm>
            <a:off x="533401" y="1524000"/>
            <a:ext cx="8153400" cy="4724399"/>
          </a:xfrm>
        </p:spPr>
        <p:txBody>
          <a:bodyPr/>
          <a:lstStyle/>
          <a:p>
            <a:r>
              <a:rPr lang="en-US" sz="2400" dirty="0"/>
              <a:t>Average wait time for new patient appointment: </a:t>
            </a:r>
          </a:p>
          <a:p>
            <a:pPr lvl="1"/>
            <a:r>
              <a:rPr lang="en-US" sz="2100" b="1" dirty="0"/>
              <a:t>24.1 days </a:t>
            </a:r>
            <a:r>
              <a:rPr lang="en-US" sz="2100" dirty="0"/>
              <a:t>(32.2 days for </a:t>
            </a:r>
            <a:r>
              <a:rPr lang="en-US" sz="2500" dirty="0"/>
              <a:t>a dermatologist) </a:t>
            </a:r>
          </a:p>
          <a:p>
            <a:pPr lvl="2"/>
            <a:r>
              <a:rPr lang="en-US" sz="2000" dirty="0"/>
              <a:t>based on the Merritt Hawkins 2017 survey (a 30% increase from 18.5 days in 2014)</a:t>
            </a:r>
          </a:p>
          <a:p>
            <a:pPr marL="685800" lvl="2" indent="0">
              <a:buNone/>
            </a:pPr>
            <a:endParaRPr lang="en-US" sz="1000" dirty="0"/>
          </a:p>
          <a:p>
            <a:r>
              <a:rPr lang="en-US" sz="2400" dirty="0"/>
              <a:t>Not the experience for many systems and communities:</a:t>
            </a:r>
          </a:p>
          <a:p>
            <a:pPr lvl="1"/>
            <a:r>
              <a:rPr lang="en-US" sz="2000" dirty="0"/>
              <a:t>One system had wait times of </a:t>
            </a:r>
            <a:r>
              <a:rPr lang="en-US" sz="2000" b="1" i="1" dirty="0"/>
              <a:t>11 months </a:t>
            </a:r>
            <a:r>
              <a:rPr lang="en-US" sz="2000" dirty="0"/>
              <a:t>for gastroenterology, </a:t>
            </a:r>
            <a:r>
              <a:rPr lang="en-US" sz="2000" b="1" i="1" dirty="0"/>
              <a:t>10 months</a:t>
            </a:r>
            <a:r>
              <a:rPr lang="en-US" sz="2000" dirty="0"/>
              <a:t> for nephrology and </a:t>
            </a:r>
            <a:r>
              <a:rPr lang="en-US" sz="2000" b="1" i="1" dirty="0"/>
              <a:t>7 months </a:t>
            </a:r>
            <a:r>
              <a:rPr lang="en-US" sz="2000" dirty="0"/>
              <a:t>for endocrinology</a:t>
            </a:r>
          </a:p>
          <a:p>
            <a:pPr lvl="1"/>
            <a:r>
              <a:rPr lang="en-US" sz="2000" dirty="0"/>
              <a:t>One community had an average wait time for a new specialty care appointment of </a:t>
            </a:r>
            <a:r>
              <a:rPr lang="en-US" sz="2000" b="1" i="1" dirty="0"/>
              <a:t>19 weeks (&gt; 4 months) – </a:t>
            </a:r>
          </a:p>
          <a:p>
            <a:pPr lvl="2"/>
            <a:r>
              <a:rPr lang="en-US" sz="2000" dirty="0"/>
              <a:t>with 30% waiting </a:t>
            </a:r>
            <a:r>
              <a:rPr lang="en-US" sz="2000" b="1" i="1" dirty="0"/>
              <a:t>&gt;6 months </a:t>
            </a:r>
            <a:r>
              <a:rPr lang="en-US" sz="2000" dirty="0"/>
              <a:t>and 6% waiting </a:t>
            </a:r>
            <a:r>
              <a:rPr lang="en-US" sz="2000" b="1" i="1" dirty="0"/>
              <a:t>&gt;</a:t>
            </a:r>
            <a:r>
              <a:rPr lang="en-US" sz="2000" dirty="0"/>
              <a:t> </a:t>
            </a:r>
            <a:r>
              <a:rPr lang="en-US" sz="2000" b="1" i="1" dirty="0"/>
              <a:t>1 year</a:t>
            </a:r>
          </a:p>
          <a:p>
            <a:pPr marL="365125" lvl="1" indent="0">
              <a:buNone/>
            </a:pPr>
            <a:endParaRPr lang="en-US" sz="2300" b="1" i="1" dirty="0"/>
          </a:p>
        </p:txBody>
      </p:sp>
    </p:spTree>
    <p:extLst>
      <p:ext uri="{BB962C8B-B14F-4D97-AF65-F5344CB8AC3E}">
        <p14:creationId xmlns:p14="http://schemas.microsoft.com/office/powerpoint/2010/main" val="8597888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10994-1A09-4B00-A501-CC446872E970}"/>
              </a:ext>
            </a:extLst>
          </p:cNvPr>
          <p:cNvSpPr>
            <a:spLocks noGrp="1"/>
          </p:cNvSpPr>
          <p:nvPr>
            <p:ph type="title"/>
          </p:nvPr>
        </p:nvSpPr>
        <p:spPr>
          <a:xfrm>
            <a:off x="606153" y="0"/>
            <a:ext cx="8156847" cy="1295400"/>
          </a:xfrm>
        </p:spPr>
        <p:txBody>
          <a:bodyPr/>
          <a:lstStyle/>
          <a:p>
            <a:pPr algn="ctr"/>
            <a:r>
              <a:rPr lang="en-US" dirty="0"/>
              <a:t> Reduction in Unnecessary Care &amp; Costs</a:t>
            </a:r>
          </a:p>
        </p:txBody>
      </p:sp>
      <p:sp>
        <p:nvSpPr>
          <p:cNvPr id="3" name="Content Placeholder 2">
            <a:extLst>
              <a:ext uri="{FF2B5EF4-FFF2-40B4-BE49-F238E27FC236}">
                <a16:creationId xmlns:a16="http://schemas.microsoft.com/office/drawing/2014/main" id="{4A55D573-6998-4410-973D-669F8114C7E0}"/>
              </a:ext>
            </a:extLst>
          </p:cNvPr>
          <p:cNvSpPr>
            <a:spLocks noGrp="1"/>
          </p:cNvSpPr>
          <p:nvPr>
            <p:ph sz="quarter" idx="1"/>
          </p:nvPr>
        </p:nvSpPr>
        <p:spPr>
          <a:xfrm>
            <a:off x="606153" y="1589567"/>
            <a:ext cx="8153400" cy="4572000"/>
          </a:xfrm>
        </p:spPr>
        <p:txBody>
          <a:bodyPr/>
          <a:lstStyle/>
          <a:p>
            <a:r>
              <a:rPr lang="en-US" sz="2800" dirty="0"/>
              <a:t>One system improved their referral process with estimated</a:t>
            </a:r>
            <a:r>
              <a:rPr lang="en-US" dirty="0"/>
              <a:t> savings of $300 to $800 per referral from such factors as avoiding unnecessary specialist referrals and a 45% reduction in duplicative testing.</a:t>
            </a:r>
          </a:p>
          <a:p>
            <a:pPr marL="0" indent="0">
              <a:buNone/>
            </a:pPr>
            <a:endParaRPr lang="en-US" sz="1000" dirty="0"/>
          </a:p>
          <a:p>
            <a:r>
              <a:rPr lang="en-US" sz="2800" dirty="0"/>
              <a:t>My practice reduced inappropriate referrals into my practice from ~20% to 0% using pre-consultation and care coordination agreements &amp; improved (reduced) wait time by over 2 months</a:t>
            </a:r>
          </a:p>
        </p:txBody>
      </p:sp>
    </p:spTree>
    <p:extLst>
      <p:ext uri="{BB962C8B-B14F-4D97-AF65-F5344CB8AC3E}">
        <p14:creationId xmlns:p14="http://schemas.microsoft.com/office/powerpoint/2010/main" val="11180981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dirty="0"/>
              <a:t>Put</a:t>
            </a:r>
            <a:r>
              <a:rPr lang="en-US" sz="3600" dirty="0"/>
              <a:t> it into action….</a:t>
            </a:r>
          </a:p>
        </p:txBody>
      </p:sp>
      <p:sp>
        <p:nvSpPr>
          <p:cNvPr id="3" name="Content Placeholder 2"/>
          <p:cNvSpPr>
            <a:spLocks noGrp="1"/>
          </p:cNvSpPr>
          <p:nvPr>
            <p:ph idx="1"/>
          </p:nvPr>
        </p:nvSpPr>
        <p:spPr>
          <a:xfrm>
            <a:off x="457200" y="1600201"/>
            <a:ext cx="8305800" cy="4648200"/>
          </a:xfrm>
        </p:spPr>
        <p:txBody>
          <a:bodyPr>
            <a:normAutofit fontScale="92500" lnSpcReduction="10000"/>
          </a:bodyPr>
          <a:lstStyle/>
          <a:p>
            <a:r>
              <a:rPr lang="en-US" sz="2800" dirty="0"/>
              <a:t>For Primary Care</a:t>
            </a:r>
          </a:p>
          <a:p>
            <a:pPr lvl="1"/>
            <a:r>
              <a:rPr lang="en-US" sz="2400" dirty="0"/>
              <a:t>Consider a Pre-consultation Request for patients they need guidance on preparation for referral or if not sure about need for referral, type of specialty or timing</a:t>
            </a:r>
          </a:p>
          <a:p>
            <a:pPr lvl="1"/>
            <a:r>
              <a:rPr lang="en-US" sz="2400" i="1" dirty="0"/>
              <a:t>What mechanisms will your system use for this?</a:t>
            </a:r>
          </a:p>
          <a:p>
            <a:r>
              <a:rPr lang="en-US" sz="2800" dirty="0"/>
              <a:t>For Specialty Care</a:t>
            </a:r>
          </a:p>
          <a:p>
            <a:pPr lvl="1"/>
            <a:r>
              <a:rPr lang="en-US" sz="2400" dirty="0"/>
              <a:t>As they develop their Pre-consultation Review process </a:t>
            </a:r>
          </a:p>
          <a:p>
            <a:pPr lvl="2"/>
            <a:r>
              <a:rPr lang="en-US" dirty="0"/>
              <a:t>Use the Referral Request checklist</a:t>
            </a:r>
          </a:p>
          <a:p>
            <a:pPr lvl="2"/>
            <a:r>
              <a:rPr lang="en-US" dirty="0"/>
              <a:t>Use the urgency / priority lists</a:t>
            </a:r>
          </a:p>
          <a:p>
            <a:pPr lvl="2"/>
            <a:r>
              <a:rPr lang="en-US" dirty="0"/>
              <a:t>Use the Pertinent Data Sets / Referral guidelines</a:t>
            </a:r>
          </a:p>
          <a:p>
            <a:pPr lvl="1"/>
            <a:r>
              <a:rPr lang="en-US" i="1" dirty="0"/>
              <a:t>How do you incorporate the referral guidelines into the EHR &amp; the referral process?</a:t>
            </a:r>
          </a:p>
          <a:p>
            <a:pPr marL="0" indent="0">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3893" y="23648"/>
            <a:ext cx="1235889" cy="143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90200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B050"/>
                </a:solidFill>
              </a:rPr>
              <a:t>Open Loop – Open Ended</a:t>
            </a:r>
          </a:p>
        </p:txBody>
      </p:sp>
      <p:sp>
        <p:nvSpPr>
          <p:cNvPr id="3" name="Content Placeholder 2"/>
          <p:cNvSpPr>
            <a:spLocks noGrp="1"/>
          </p:cNvSpPr>
          <p:nvPr>
            <p:ph sz="quarter" idx="1"/>
          </p:nvPr>
        </p:nvSpPr>
        <p:spPr>
          <a:xfrm>
            <a:off x="609600" y="1524000"/>
            <a:ext cx="8159002" cy="4572000"/>
          </a:xfrm>
        </p:spPr>
        <p:txBody>
          <a:bodyPr/>
          <a:lstStyle/>
          <a:p>
            <a:pPr marL="0" indent="0">
              <a:buNone/>
            </a:pPr>
            <a:r>
              <a:rPr lang="en-US" sz="2800" dirty="0"/>
              <a:t>53 year old man had skin lesion resected by PCP</a:t>
            </a:r>
          </a:p>
          <a:p>
            <a:pPr lvl="1"/>
            <a:r>
              <a:rPr lang="en-US" dirty="0"/>
              <a:t>Pathology showed melanoma</a:t>
            </a:r>
          </a:p>
          <a:p>
            <a:pPr lvl="1"/>
            <a:r>
              <a:rPr lang="en-US" dirty="0"/>
              <a:t>Referred to Dermatology for the needed further management </a:t>
            </a:r>
          </a:p>
          <a:p>
            <a:pPr lvl="1"/>
            <a:r>
              <a:rPr lang="en-US" dirty="0"/>
              <a:t>Patient was No Show for Dermatology appointment</a:t>
            </a:r>
          </a:p>
          <a:p>
            <a:pPr marL="365125" lvl="1" indent="0">
              <a:buNone/>
            </a:pPr>
            <a:r>
              <a:rPr lang="en-US" dirty="0"/>
              <a:t>…and neither clinician was aware…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038600"/>
            <a:ext cx="1942289" cy="1926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69425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REASONS FOR NO-SHOWS</a:t>
            </a:r>
          </a:p>
        </p:txBody>
      </p:sp>
      <p:sp>
        <p:nvSpPr>
          <p:cNvPr id="3" name="Content Placeholder 2"/>
          <p:cNvSpPr>
            <a:spLocks noGrp="1"/>
          </p:cNvSpPr>
          <p:nvPr>
            <p:ph sz="quarter" idx="1"/>
          </p:nvPr>
        </p:nvSpPr>
        <p:spPr>
          <a:xfrm>
            <a:off x="609600" y="1447800"/>
            <a:ext cx="8159002" cy="5257800"/>
          </a:xfrm>
        </p:spPr>
        <p:txBody>
          <a:bodyPr/>
          <a:lstStyle/>
          <a:p>
            <a:r>
              <a:rPr lang="en-US" sz="2000" dirty="0"/>
              <a:t>Overscheduling/forgetting about appointment</a:t>
            </a:r>
          </a:p>
          <a:p>
            <a:r>
              <a:rPr lang="en-US" sz="2000" dirty="0"/>
              <a:t>Feeling that condition has worsened and opting to go to the emergency room instead</a:t>
            </a:r>
          </a:p>
          <a:p>
            <a:r>
              <a:rPr lang="en-US" sz="2000" dirty="0"/>
              <a:t>Not understanding why appointment is necessary </a:t>
            </a:r>
          </a:p>
          <a:p>
            <a:r>
              <a:rPr lang="en-US" sz="2000" dirty="0"/>
              <a:t>A limited relationship with their physician making them less concerned about skipping an appointment </a:t>
            </a:r>
          </a:p>
          <a:p>
            <a:r>
              <a:rPr lang="en-US" sz="2000" dirty="0"/>
              <a:t>A language barrier that causes them to misunderstand when appointment is scheduled</a:t>
            </a:r>
          </a:p>
          <a:p>
            <a:r>
              <a:rPr lang="en-US" sz="2000" dirty="0"/>
              <a:t>Socio-economic factors</a:t>
            </a:r>
          </a:p>
          <a:p>
            <a:r>
              <a:rPr lang="en-US" sz="2000" dirty="0"/>
              <a:t>Worries about receiving bad news and hoping to avoid the situation</a:t>
            </a:r>
          </a:p>
          <a:p>
            <a:r>
              <a:rPr lang="en-US" sz="2000" dirty="0"/>
              <a:t>Some patients may simply feel better and not need the appointment, but fail to notify the office.</a:t>
            </a:r>
          </a:p>
          <a:p>
            <a:pPr marL="0" indent="0">
              <a:buNone/>
            </a:pPr>
            <a:r>
              <a:rPr lang="en-US" sz="1600" dirty="0"/>
              <a:t> Annals of Family Medicine</a:t>
            </a:r>
          </a:p>
        </p:txBody>
      </p:sp>
      <p:sp>
        <p:nvSpPr>
          <p:cNvPr id="4" name="Rectangle 3"/>
          <p:cNvSpPr/>
          <p:nvPr/>
        </p:nvSpPr>
        <p:spPr>
          <a:xfrm>
            <a:off x="4592320" y="5638800"/>
            <a:ext cx="3810000" cy="838200"/>
          </a:xfrm>
          <a:prstGeom prst="rect">
            <a:avLst/>
          </a:prstGeom>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Usually not defiance or  </a:t>
            </a:r>
          </a:p>
          <a:p>
            <a:pPr algn="ctr"/>
            <a:r>
              <a:rPr lang="en-US" sz="2400" dirty="0"/>
              <a:t>being a contrarian </a:t>
            </a:r>
          </a:p>
        </p:txBody>
      </p:sp>
    </p:spTree>
    <p:extLst>
      <p:ext uri="{BB962C8B-B14F-4D97-AF65-F5344CB8AC3E}">
        <p14:creationId xmlns:p14="http://schemas.microsoft.com/office/powerpoint/2010/main" val="28744953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914400"/>
          </a:xfrm>
        </p:spPr>
        <p:txBody>
          <a:bodyPr>
            <a:noAutofit/>
          </a:bodyPr>
          <a:lstStyle/>
          <a:p>
            <a:pPr algn="ctr"/>
            <a:r>
              <a:rPr lang="en-US" sz="3600" dirty="0">
                <a:solidFill>
                  <a:schemeClr val="tx1"/>
                </a:solidFill>
              </a:rPr>
              <a:t>Referral Tracking </a:t>
            </a:r>
            <a:r>
              <a:rPr lang="en-US" sz="3600" b="1" dirty="0">
                <a:solidFill>
                  <a:schemeClr val="tx1"/>
                </a:solidFill>
              </a:rPr>
              <a:t>“Closing the Loop” </a:t>
            </a:r>
          </a:p>
        </p:txBody>
      </p:sp>
      <p:sp>
        <p:nvSpPr>
          <p:cNvPr id="3" name="Content Placeholder 2"/>
          <p:cNvSpPr>
            <a:spLocks noGrp="1"/>
          </p:cNvSpPr>
          <p:nvPr>
            <p:ph sz="quarter" idx="1"/>
          </p:nvPr>
        </p:nvSpPr>
        <p:spPr>
          <a:xfrm>
            <a:off x="381000" y="1447800"/>
            <a:ext cx="8382000" cy="5181600"/>
          </a:xfrm>
        </p:spPr>
        <p:txBody>
          <a:bodyPr>
            <a:noAutofit/>
          </a:bodyPr>
          <a:lstStyle/>
          <a:p>
            <a:r>
              <a:rPr lang="en-US" sz="2400" b="1" dirty="0">
                <a:effectLst/>
              </a:rPr>
              <a:t>Referral request received and reviewed – </a:t>
            </a:r>
            <a:r>
              <a:rPr lang="en-US" sz="2400" b="1" u="sng" dirty="0">
                <a:effectLst/>
              </a:rPr>
              <a:t>referring practitioner notified, continued</a:t>
            </a:r>
            <a:r>
              <a:rPr lang="en-US" sz="2400" b="1" dirty="0">
                <a:effectLst/>
              </a:rPr>
              <a:t>:</a:t>
            </a:r>
          </a:p>
          <a:p>
            <a:pPr lvl="1">
              <a:buClr>
                <a:schemeClr val="accent1"/>
              </a:buClr>
            </a:pPr>
            <a:r>
              <a:rPr lang="en-US" sz="2400" dirty="0"/>
              <a:t>Referral</a:t>
            </a:r>
            <a:r>
              <a:rPr lang="en-US" sz="2400" dirty="0">
                <a:effectLst/>
              </a:rPr>
              <a:t> </a:t>
            </a:r>
            <a:r>
              <a:rPr lang="en-US" sz="2400" b="1" i="1" dirty="0">
                <a:effectLst/>
              </a:rPr>
              <a:t>declined due to inappropriate referral </a:t>
            </a:r>
            <a:r>
              <a:rPr lang="en-US" sz="2400" dirty="0">
                <a:effectLst/>
              </a:rPr>
              <a:t>(wrong specialist, </a:t>
            </a:r>
            <a:r>
              <a:rPr lang="en-US" sz="2400" dirty="0"/>
              <a:t>further assessment &amp;/or management not indicated </a:t>
            </a:r>
            <a:r>
              <a:rPr lang="en-US" sz="2400" dirty="0">
                <a:effectLst/>
              </a:rPr>
              <a:t>)</a:t>
            </a:r>
          </a:p>
          <a:p>
            <a:pPr lvl="2">
              <a:buClr>
                <a:schemeClr val="accent1"/>
              </a:buClr>
            </a:pPr>
            <a:r>
              <a:rPr lang="en-US" sz="2100" dirty="0"/>
              <a:t>How is this communicated to the requesting practice?</a:t>
            </a:r>
          </a:p>
          <a:p>
            <a:pPr lvl="3">
              <a:buClr>
                <a:schemeClr val="accent1"/>
              </a:buClr>
            </a:pPr>
            <a:r>
              <a:rPr lang="en-US" sz="1800" dirty="0"/>
              <a:t>Who sends referral request to the appropriate specialty</a:t>
            </a:r>
          </a:p>
          <a:p>
            <a:pPr lvl="2">
              <a:buClr>
                <a:schemeClr val="accent1"/>
              </a:buClr>
            </a:pPr>
            <a:r>
              <a:rPr lang="en-US" sz="2100" dirty="0">
                <a:effectLst/>
              </a:rPr>
              <a:t>How is this communicated to the patient ?</a:t>
            </a:r>
          </a:p>
          <a:p>
            <a:pPr lvl="1">
              <a:buClr>
                <a:schemeClr val="accent1"/>
              </a:buClr>
            </a:pPr>
            <a:r>
              <a:rPr lang="en-US" sz="2400" b="1" i="1" dirty="0">
                <a:effectLst/>
              </a:rPr>
              <a:t>Patient defers </a:t>
            </a:r>
            <a:r>
              <a:rPr lang="en-US" sz="2400" dirty="0">
                <a:effectLst/>
              </a:rPr>
              <a:t>making appt or cannot be reached</a:t>
            </a:r>
          </a:p>
          <a:p>
            <a:pPr lvl="2">
              <a:buClr>
                <a:schemeClr val="accent1"/>
              </a:buClr>
            </a:pPr>
            <a:r>
              <a:rPr lang="en-US" sz="2100" dirty="0"/>
              <a:t>If unable to contact patient, confirm correct contact information</a:t>
            </a:r>
          </a:p>
          <a:p>
            <a:pPr lvl="2">
              <a:buClr>
                <a:schemeClr val="accent1"/>
              </a:buClr>
            </a:pPr>
            <a:r>
              <a:rPr lang="en-US" sz="2100" dirty="0">
                <a:effectLst/>
              </a:rPr>
              <a:t>Establish time frame  for notifying requesting practice based on urgency of the referred condition </a:t>
            </a:r>
          </a:p>
        </p:txBody>
      </p:sp>
    </p:spTree>
    <p:extLst>
      <p:ext uri="{BB962C8B-B14F-4D97-AF65-F5344CB8AC3E}">
        <p14:creationId xmlns:p14="http://schemas.microsoft.com/office/powerpoint/2010/main" val="2568883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914400"/>
          </a:xfrm>
        </p:spPr>
        <p:txBody>
          <a:bodyPr>
            <a:noAutofit/>
          </a:bodyPr>
          <a:lstStyle/>
          <a:p>
            <a:pPr algn="ctr"/>
            <a:r>
              <a:rPr lang="en-US" sz="3600" dirty="0">
                <a:solidFill>
                  <a:schemeClr val="tx1"/>
                </a:solidFill>
              </a:rPr>
              <a:t>Referral Tracking </a:t>
            </a:r>
            <a:r>
              <a:rPr lang="en-US" sz="3600" b="1" dirty="0">
                <a:solidFill>
                  <a:schemeClr val="tx1"/>
                </a:solidFill>
              </a:rPr>
              <a:t>“Closing the Loop” </a:t>
            </a:r>
          </a:p>
        </p:txBody>
      </p:sp>
      <p:sp>
        <p:nvSpPr>
          <p:cNvPr id="3" name="Content Placeholder 2"/>
          <p:cNvSpPr>
            <a:spLocks noGrp="1"/>
          </p:cNvSpPr>
          <p:nvPr>
            <p:ph sz="quarter" idx="1"/>
          </p:nvPr>
        </p:nvSpPr>
        <p:spPr>
          <a:xfrm>
            <a:off x="381000" y="1447800"/>
            <a:ext cx="8382000" cy="5181600"/>
          </a:xfrm>
        </p:spPr>
        <p:txBody>
          <a:bodyPr>
            <a:noAutofit/>
          </a:bodyPr>
          <a:lstStyle/>
          <a:p>
            <a:r>
              <a:rPr lang="en-US" sz="2800" b="1" dirty="0">
                <a:effectLst/>
              </a:rPr>
              <a:t>Referral response sent </a:t>
            </a:r>
            <a:r>
              <a:rPr lang="en-US" sz="2400" dirty="0"/>
              <a:t>-</a:t>
            </a:r>
            <a:endParaRPr lang="en-US" sz="2400" dirty="0">
              <a:effectLst/>
            </a:endParaRPr>
          </a:p>
          <a:p>
            <a:pPr lvl="1">
              <a:buClr>
                <a:schemeClr val="accent1"/>
              </a:buClr>
            </a:pPr>
            <a:r>
              <a:rPr lang="en-US" sz="2400" b="1" i="1" dirty="0">
                <a:effectLst/>
              </a:rPr>
              <a:t>Referral Note (report) </a:t>
            </a:r>
            <a:r>
              <a:rPr lang="en-US" sz="2400" dirty="0">
                <a:effectLst/>
              </a:rPr>
              <a:t>sent to requesting clinician </a:t>
            </a:r>
            <a:r>
              <a:rPr lang="en-US" sz="2400" dirty="0"/>
              <a:t>&amp;/or</a:t>
            </a:r>
            <a:r>
              <a:rPr lang="en-US" sz="2400" dirty="0">
                <a:effectLst/>
              </a:rPr>
              <a:t> PCP </a:t>
            </a:r>
            <a:endParaRPr lang="en-US" sz="2400" dirty="0"/>
          </a:p>
          <a:p>
            <a:pPr lvl="2">
              <a:buClr>
                <a:schemeClr val="accent1"/>
              </a:buClr>
            </a:pPr>
            <a:r>
              <a:rPr lang="en-US" sz="2400" dirty="0"/>
              <a:t>Ensure Addresses clinic question or reason for referral </a:t>
            </a:r>
          </a:p>
          <a:p>
            <a:pPr lvl="2">
              <a:buClr>
                <a:schemeClr val="accent1"/>
              </a:buClr>
            </a:pPr>
            <a:r>
              <a:rPr lang="en-US" sz="2400" dirty="0">
                <a:effectLst/>
              </a:rPr>
              <a:t>Sent in timely manner </a:t>
            </a:r>
            <a:r>
              <a:rPr lang="en-US" sz="2000" dirty="0">
                <a:effectLst/>
              </a:rPr>
              <a:t>(usuall</a:t>
            </a:r>
            <a:r>
              <a:rPr lang="en-US" sz="2000" dirty="0"/>
              <a:t>y considered within 1 week of visit)</a:t>
            </a:r>
          </a:p>
          <a:p>
            <a:pPr lvl="2">
              <a:buClr>
                <a:schemeClr val="accent1"/>
              </a:buClr>
            </a:pPr>
            <a:r>
              <a:rPr lang="en-US" sz="2400" dirty="0"/>
              <a:t>Process for notifying requesting practice and/or PCP of test results that come back after the referral response note sent</a:t>
            </a:r>
          </a:p>
          <a:p>
            <a:pPr marL="685800" lvl="2" indent="0">
              <a:buClr>
                <a:schemeClr val="accent1"/>
              </a:buClr>
              <a:buNone/>
            </a:pPr>
            <a:endParaRPr lang="en-US" sz="800" dirty="0">
              <a:effectLst/>
            </a:endParaRPr>
          </a:p>
          <a:p>
            <a:pPr lvl="1">
              <a:buClr>
                <a:schemeClr val="accent1"/>
              </a:buClr>
            </a:pPr>
            <a:r>
              <a:rPr lang="en-US" sz="2400" b="1" i="1" dirty="0">
                <a:effectLst/>
              </a:rPr>
              <a:t>Notification of No Show or Cancellation </a:t>
            </a:r>
            <a:endParaRPr lang="en-US" sz="2400" dirty="0"/>
          </a:p>
          <a:p>
            <a:pPr lvl="2">
              <a:buClr>
                <a:schemeClr val="accent1"/>
              </a:buClr>
            </a:pPr>
            <a:r>
              <a:rPr lang="en-US" sz="2300" dirty="0"/>
              <a:t>If patient cancelled, include reason for cancellation if known</a:t>
            </a:r>
          </a:p>
          <a:p>
            <a:pPr lvl="2">
              <a:buClr>
                <a:schemeClr val="accent1"/>
              </a:buClr>
            </a:pPr>
            <a:r>
              <a:rPr lang="en-US" dirty="0"/>
              <a:t>Notice of NO SHOW and any policy on rescheduling</a:t>
            </a:r>
            <a:endParaRPr lang="en-US" sz="2300" dirty="0"/>
          </a:p>
          <a:p>
            <a:pPr marL="320040" lvl="1" indent="0">
              <a:buClr>
                <a:schemeClr val="accent1"/>
              </a:buClr>
              <a:buNone/>
            </a:pPr>
            <a:endParaRPr lang="en-US" sz="1000" dirty="0"/>
          </a:p>
        </p:txBody>
      </p:sp>
    </p:spTree>
    <p:extLst>
      <p:ext uri="{BB962C8B-B14F-4D97-AF65-F5344CB8AC3E}">
        <p14:creationId xmlns:p14="http://schemas.microsoft.com/office/powerpoint/2010/main" val="7074371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76200"/>
            <a:ext cx="78486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60569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B3777-E319-47E6-BADA-5F68D3E6309F}"/>
              </a:ext>
            </a:extLst>
          </p:cNvPr>
          <p:cNvSpPr>
            <a:spLocks noGrp="1"/>
          </p:cNvSpPr>
          <p:nvPr>
            <p:ph type="title"/>
          </p:nvPr>
        </p:nvSpPr>
        <p:spPr>
          <a:xfrm>
            <a:off x="457200" y="0"/>
            <a:ext cx="8305800" cy="1219200"/>
          </a:xfrm>
        </p:spPr>
        <p:txBody>
          <a:bodyPr>
            <a:normAutofit fontScale="90000"/>
          </a:bodyPr>
          <a:lstStyle/>
          <a:p>
            <a:pPr algn="ctr"/>
            <a:r>
              <a:rPr lang="en-US" dirty="0"/>
              <a:t>Establish Policy &amp; Procedure for “No Show” </a:t>
            </a:r>
            <a:br>
              <a:rPr lang="en-US" dirty="0"/>
            </a:br>
            <a:r>
              <a:rPr lang="en-US" dirty="0"/>
              <a:t>&amp; Cancelled Referral Appointments</a:t>
            </a:r>
          </a:p>
        </p:txBody>
      </p:sp>
      <p:sp>
        <p:nvSpPr>
          <p:cNvPr id="3" name="Content Placeholder 2">
            <a:extLst>
              <a:ext uri="{FF2B5EF4-FFF2-40B4-BE49-F238E27FC236}">
                <a16:creationId xmlns:a16="http://schemas.microsoft.com/office/drawing/2014/main" id="{0748A191-959E-4539-BC50-71F8F9CBAF8C}"/>
              </a:ext>
            </a:extLst>
          </p:cNvPr>
          <p:cNvSpPr>
            <a:spLocks noGrp="1"/>
          </p:cNvSpPr>
          <p:nvPr>
            <p:ph sz="quarter" idx="1"/>
          </p:nvPr>
        </p:nvSpPr>
        <p:spPr/>
        <p:txBody>
          <a:bodyPr/>
          <a:lstStyle/>
          <a:p>
            <a:r>
              <a:rPr lang="en-US" sz="2800" dirty="0"/>
              <a:t>Patient “No Shows” for referral appointment/ procedure or cancels without rescheduling …</a:t>
            </a:r>
          </a:p>
          <a:p>
            <a:pPr lvl="1"/>
            <a:r>
              <a:rPr lang="en-US" sz="2500" dirty="0"/>
              <a:t>What is expected now? Who contacts the patient?</a:t>
            </a:r>
          </a:p>
          <a:p>
            <a:pPr lvl="1"/>
            <a:r>
              <a:rPr lang="en-US" sz="2500" dirty="0"/>
              <a:t>Should Specialty Care keep trying to reschedule?</a:t>
            </a:r>
          </a:p>
          <a:p>
            <a:pPr lvl="2"/>
            <a:r>
              <a:rPr lang="en-US" sz="2200" dirty="0"/>
              <a:t>What is the SC “No Show” policy (fees, limits)?</a:t>
            </a:r>
          </a:p>
          <a:p>
            <a:pPr lvl="1"/>
            <a:r>
              <a:rPr lang="en-US" sz="2500" dirty="0"/>
              <a:t>Example of a FQHC-PC practice policy</a:t>
            </a:r>
          </a:p>
          <a:p>
            <a:pPr lvl="2"/>
            <a:r>
              <a:rPr lang="en-US" sz="2200" dirty="0"/>
              <a:t>Requests notification by SC practice if their patients cancel or “No Show” </a:t>
            </a:r>
          </a:p>
          <a:p>
            <a:pPr lvl="2"/>
            <a:r>
              <a:rPr lang="en-US" sz="2200" dirty="0"/>
              <a:t>They then contact/ see patient to determine reason &amp; next steps</a:t>
            </a:r>
          </a:p>
        </p:txBody>
      </p:sp>
    </p:spTree>
    <p:extLst>
      <p:ext uri="{BB962C8B-B14F-4D97-AF65-F5344CB8AC3E}">
        <p14:creationId xmlns:p14="http://schemas.microsoft.com/office/powerpoint/2010/main" val="14594056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68362"/>
          </a:xfrm>
        </p:spPr>
        <p:txBody>
          <a:bodyPr/>
          <a:lstStyle/>
          <a:p>
            <a:pPr algn="ctr"/>
            <a:r>
              <a:rPr lang="en-US" dirty="0"/>
              <a:t> Close the Loop Referral Tracking </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21667" t="16974" r="5423" b="44707"/>
          <a:stretch/>
        </p:blipFill>
        <p:spPr>
          <a:xfrm>
            <a:off x="15949" y="1942170"/>
            <a:ext cx="9027261" cy="2668859"/>
          </a:xfrm>
        </p:spPr>
      </p:pic>
      <p:sp>
        <p:nvSpPr>
          <p:cNvPr id="3" name="Oval 2"/>
          <p:cNvSpPr/>
          <p:nvPr/>
        </p:nvSpPr>
        <p:spPr>
          <a:xfrm>
            <a:off x="4343400" y="2133600"/>
            <a:ext cx="4038600" cy="1676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6852293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68362"/>
          </a:xfrm>
        </p:spPr>
        <p:txBody>
          <a:bodyPr/>
          <a:lstStyle/>
          <a:p>
            <a:pPr algn="ctr"/>
            <a:r>
              <a:rPr lang="en-US" dirty="0"/>
              <a:t> Close the Loop Referral Tracking </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21667" t="16974" r="5423" b="44707"/>
          <a:stretch/>
        </p:blipFill>
        <p:spPr>
          <a:xfrm>
            <a:off x="15949" y="1942170"/>
            <a:ext cx="9027261" cy="2668859"/>
          </a:xfrm>
        </p:spPr>
      </p:pic>
      <p:sp>
        <p:nvSpPr>
          <p:cNvPr id="3" name="Oval 2"/>
          <p:cNvSpPr/>
          <p:nvPr/>
        </p:nvSpPr>
        <p:spPr>
          <a:xfrm>
            <a:off x="4343400" y="2133600"/>
            <a:ext cx="4038600" cy="1676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462931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FC825-7067-42D7-BDE5-485BFE04DF41}"/>
              </a:ext>
            </a:extLst>
          </p:cNvPr>
          <p:cNvSpPr>
            <a:spLocks noGrp="1"/>
          </p:cNvSpPr>
          <p:nvPr>
            <p:ph type="title"/>
          </p:nvPr>
        </p:nvSpPr>
        <p:spPr/>
        <p:txBody>
          <a:bodyPr/>
          <a:lstStyle/>
          <a:p>
            <a:pPr algn="ctr"/>
            <a:r>
              <a:rPr lang="en-US" dirty="0"/>
              <a:t>Effects of Delay </a:t>
            </a:r>
          </a:p>
        </p:txBody>
      </p:sp>
      <p:sp>
        <p:nvSpPr>
          <p:cNvPr id="3" name="Content Placeholder 2">
            <a:extLst>
              <a:ext uri="{FF2B5EF4-FFF2-40B4-BE49-F238E27FC236}">
                <a16:creationId xmlns:a16="http://schemas.microsoft.com/office/drawing/2014/main" id="{1CC4FF8E-919E-498C-94F9-4ACB98FBAF2D}"/>
              </a:ext>
            </a:extLst>
          </p:cNvPr>
          <p:cNvSpPr>
            <a:spLocks noGrp="1"/>
          </p:cNvSpPr>
          <p:nvPr>
            <p:ph sz="quarter" idx="1"/>
          </p:nvPr>
        </p:nvSpPr>
        <p:spPr>
          <a:xfrm>
            <a:off x="606153" y="1524000"/>
            <a:ext cx="8159002" cy="4637567"/>
          </a:xfrm>
        </p:spPr>
        <p:txBody>
          <a:bodyPr/>
          <a:lstStyle/>
          <a:p>
            <a:r>
              <a:rPr lang="en-US" sz="2800" dirty="0"/>
              <a:t>Worsening of referred condition</a:t>
            </a:r>
          </a:p>
          <a:p>
            <a:pPr lvl="1"/>
            <a:r>
              <a:rPr lang="en-US" sz="2400" dirty="0"/>
              <a:t>Use of more medication &amp; ED services</a:t>
            </a:r>
          </a:p>
          <a:p>
            <a:pPr lvl="1"/>
            <a:r>
              <a:rPr lang="en-US" sz="2400" dirty="0"/>
              <a:t>Treatable conditions no longer treatable</a:t>
            </a:r>
          </a:p>
          <a:p>
            <a:pPr lvl="1"/>
            <a:r>
              <a:rPr lang="en-US" sz="2400" dirty="0"/>
              <a:t>Higher mortality rates</a:t>
            </a:r>
          </a:p>
          <a:p>
            <a:r>
              <a:rPr lang="en-US" sz="2700" dirty="0"/>
              <a:t> Need to repeat testing due to delay </a:t>
            </a:r>
            <a:r>
              <a:rPr lang="en-US" sz="2000" dirty="0"/>
              <a:t>(outdated results)</a:t>
            </a:r>
          </a:p>
          <a:p>
            <a:pPr lvl="1"/>
            <a:r>
              <a:rPr lang="en-US" sz="2100" dirty="0"/>
              <a:t>38% of all patients; 50% if waited &gt;  6 months</a:t>
            </a:r>
          </a:p>
          <a:p>
            <a:r>
              <a:rPr lang="en-US" sz="2400" dirty="0"/>
              <a:t>Patient reported aspects (while waiting):</a:t>
            </a:r>
          </a:p>
          <a:p>
            <a:pPr lvl="1"/>
            <a:r>
              <a:rPr lang="en-US" sz="2100" dirty="0"/>
              <a:t>50% worried about undiagnosed condition</a:t>
            </a:r>
          </a:p>
          <a:p>
            <a:pPr lvl="1"/>
            <a:r>
              <a:rPr lang="en-US" sz="2100" dirty="0"/>
              <a:t>30% had symptoms interfere with activities</a:t>
            </a:r>
          </a:p>
          <a:p>
            <a:pPr lvl="1"/>
            <a:r>
              <a:rPr lang="en-US" sz="2100" dirty="0"/>
              <a:t>24% had to miss work or school</a:t>
            </a:r>
          </a:p>
          <a:p>
            <a:pPr lvl="1"/>
            <a:endParaRPr lang="en-US" dirty="0"/>
          </a:p>
          <a:p>
            <a:endParaRPr lang="en-US" dirty="0"/>
          </a:p>
        </p:txBody>
      </p:sp>
    </p:spTree>
    <p:extLst>
      <p:ext uri="{BB962C8B-B14F-4D97-AF65-F5344CB8AC3E}">
        <p14:creationId xmlns:p14="http://schemas.microsoft.com/office/powerpoint/2010/main" val="42029350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68362"/>
          </a:xfrm>
        </p:spPr>
        <p:txBody>
          <a:bodyPr/>
          <a:lstStyle/>
          <a:p>
            <a:r>
              <a:rPr lang="en-US" dirty="0">
                <a:solidFill>
                  <a:schemeClr val="tx1"/>
                </a:solidFill>
              </a:rPr>
              <a:t>Triage (Risk Stratification) and Tracking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55" y="1143000"/>
            <a:ext cx="9076267" cy="5105400"/>
          </a:xfrm>
        </p:spPr>
      </p:pic>
      <p:sp>
        <p:nvSpPr>
          <p:cNvPr id="3" name="Oval 2"/>
          <p:cNvSpPr/>
          <p:nvPr/>
        </p:nvSpPr>
        <p:spPr>
          <a:xfrm>
            <a:off x="1828800" y="3581400"/>
            <a:ext cx="7620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Oval 4"/>
          <p:cNvSpPr/>
          <p:nvPr/>
        </p:nvSpPr>
        <p:spPr>
          <a:xfrm>
            <a:off x="4343400" y="2743200"/>
            <a:ext cx="2514600" cy="1981200"/>
          </a:xfrm>
          <a:prstGeom prst="ellipse">
            <a:avLst/>
          </a:prstGeom>
          <a:solidFill>
            <a:schemeClr val="bg1"/>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Urgent</a:t>
            </a:r>
          </a:p>
          <a:p>
            <a:pPr algn="ctr"/>
            <a:r>
              <a:rPr lang="en-US" dirty="0">
                <a:solidFill>
                  <a:schemeClr val="tx1"/>
                </a:solidFill>
              </a:rPr>
              <a:t>Move up</a:t>
            </a:r>
          </a:p>
          <a:p>
            <a:pPr algn="ctr"/>
            <a:r>
              <a:rPr lang="en-US" dirty="0">
                <a:solidFill>
                  <a:schemeClr val="tx1"/>
                </a:solidFill>
              </a:rPr>
              <a:t>Routine</a:t>
            </a:r>
          </a:p>
          <a:p>
            <a:pPr algn="ctr"/>
            <a:r>
              <a:rPr lang="en-US" dirty="0">
                <a:solidFill>
                  <a:schemeClr val="tx1"/>
                </a:solidFill>
              </a:rPr>
              <a:t>Short Call</a:t>
            </a:r>
          </a:p>
        </p:txBody>
      </p:sp>
    </p:spTree>
    <p:extLst>
      <p:ext uri="{BB962C8B-B14F-4D97-AF65-F5344CB8AC3E}">
        <p14:creationId xmlns:p14="http://schemas.microsoft.com/office/powerpoint/2010/main" val="15944566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458200" cy="685800"/>
          </a:xfrm>
        </p:spPr>
        <p:txBody>
          <a:bodyPr/>
          <a:lstStyle/>
          <a:p>
            <a:pPr algn="ctr"/>
            <a:r>
              <a:rPr lang="en-US" sz="3600" b="1" dirty="0">
                <a:solidFill>
                  <a:schemeClr val="accent1">
                    <a:lumMod val="50000"/>
                  </a:schemeClr>
                </a:solidFill>
              </a:rPr>
              <a:t> </a:t>
            </a:r>
            <a:r>
              <a:rPr lang="en-US" dirty="0">
                <a:solidFill>
                  <a:schemeClr val="tx1"/>
                </a:solidFill>
              </a:rPr>
              <a:t>Schedule Based on</a:t>
            </a:r>
            <a:r>
              <a:rPr lang="en-US" sz="3600" b="1" dirty="0">
                <a:solidFill>
                  <a:schemeClr val="tx1"/>
                </a:solidFill>
              </a:rPr>
              <a:t> the Referral Needs</a:t>
            </a:r>
            <a:endParaRPr lang="en-US" sz="3600" dirty="0">
              <a:solidFill>
                <a:schemeClr val="tx1"/>
              </a:solidFill>
            </a:endParaRPr>
          </a:p>
        </p:txBody>
      </p:sp>
      <p:sp>
        <p:nvSpPr>
          <p:cNvPr id="3" name="Content Placeholder 2"/>
          <p:cNvSpPr>
            <a:spLocks noGrp="1"/>
          </p:cNvSpPr>
          <p:nvPr>
            <p:ph sz="quarter" idx="1"/>
          </p:nvPr>
        </p:nvSpPr>
        <p:spPr>
          <a:xfrm>
            <a:off x="228600" y="1524000"/>
            <a:ext cx="8534400" cy="5105400"/>
          </a:xfrm>
        </p:spPr>
        <p:txBody>
          <a:bodyPr>
            <a:normAutofit/>
          </a:bodyPr>
          <a:lstStyle/>
          <a:p>
            <a:r>
              <a:rPr lang="en-US" sz="2800" b="1" dirty="0"/>
              <a:t>Specialty care practices need to have a mechanism to </a:t>
            </a:r>
            <a:r>
              <a:rPr lang="en-US" sz="2800" b="1" i="1" dirty="0"/>
              <a:t>schedule</a:t>
            </a:r>
            <a:r>
              <a:rPr lang="en-US" sz="2800" b="1" dirty="0"/>
              <a:t> patients in accordance with their referral needs / risk status</a:t>
            </a:r>
          </a:p>
          <a:p>
            <a:pPr lvl="1"/>
            <a:r>
              <a:rPr lang="en-US" sz="2400" dirty="0"/>
              <a:t>Reserved Urgent spots (“work the referral; work the schedule”)</a:t>
            </a:r>
          </a:p>
          <a:p>
            <a:pPr lvl="1"/>
            <a:r>
              <a:rPr lang="en-US" sz="2400" dirty="0"/>
              <a:t>On-call clinician to see patients with urgent referral needs</a:t>
            </a:r>
          </a:p>
          <a:p>
            <a:pPr lvl="1"/>
            <a:r>
              <a:rPr lang="en-US" sz="2400" dirty="0"/>
              <a:t>Other options</a:t>
            </a:r>
          </a:p>
          <a:p>
            <a:pPr marL="0" indent="0">
              <a:buNone/>
            </a:pPr>
            <a:br>
              <a:rPr lang="en-US" dirty="0">
                <a:solidFill>
                  <a:schemeClr val="accent1">
                    <a:lumMod val="50000"/>
                  </a:schemeClr>
                </a:solidFill>
              </a:rPr>
            </a:b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9203" t="27687" r="2473" b="4213"/>
          <a:stretch/>
        </p:blipFill>
        <p:spPr>
          <a:xfrm>
            <a:off x="4288464" y="4221193"/>
            <a:ext cx="4550736" cy="2225613"/>
          </a:xfrm>
          <a:prstGeom prst="rect">
            <a:avLst/>
          </a:prstGeom>
        </p:spPr>
      </p:pic>
      <p:sp>
        <p:nvSpPr>
          <p:cNvPr id="5" name="TextBox 4"/>
          <p:cNvSpPr txBox="1"/>
          <p:nvPr/>
        </p:nvSpPr>
        <p:spPr>
          <a:xfrm>
            <a:off x="4639917" y="5257800"/>
            <a:ext cx="1066800" cy="369332"/>
          </a:xfrm>
          <a:prstGeom prst="rect">
            <a:avLst/>
          </a:prstGeom>
          <a:noFill/>
        </p:spPr>
        <p:txBody>
          <a:bodyPr wrap="square" rtlCol="0">
            <a:spAutoFit/>
          </a:bodyPr>
          <a:lstStyle/>
          <a:p>
            <a:r>
              <a:rPr lang="en-US" dirty="0"/>
              <a:t>Urgent</a:t>
            </a:r>
          </a:p>
        </p:txBody>
      </p:sp>
    </p:spTree>
    <p:extLst>
      <p:ext uri="{BB962C8B-B14F-4D97-AF65-F5344CB8AC3E}">
        <p14:creationId xmlns:p14="http://schemas.microsoft.com/office/powerpoint/2010/main" val="36472731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solidFill>
                  <a:schemeClr val="tx1"/>
                </a:solidFill>
              </a:rPr>
              <a:t>Working the Schedule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55" y="986632"/>
            <a:ext cx="9136945" cy="5139531"/>
          </a:xfrm>
        </p:spPr>
      </p:pic>
      <p:sp>
        <p:nvSpPr>
          <p:cNvPr id="3" name="Oval 2"/>
          <p:cNvSpPr/>
          <p:nvPr/>
        </p:nvSpPr>
        <p:spPr>
          <a:xfrm>
            <a:off x="3429000" y="5486400"/>
            <a:ext cx="533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962400" y="5486400"/>
            <a:ext cx="533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ular Callout 5"/>
          <p:cNvSpPr/>
          <p:nvPr/>
        </p:nvSpPr>
        <p:spPr>
          <a:xfrm>
            <a:off x="5202439" y="4950947"/>
            <a:ext cx="2310848" cy="1275522"/>
          </a:xfrm>
          <a:prstGeom prst="wedgeRectCallout">
            <a:avLst>
              <a:gd name="adj1" fmla="val -76023"/>
              <a:gd name="adj2" fmla="val -1013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91% of patients would come on short notice if contacted</a:t>
            </a:r>
          </a:p>
        </p:txBody>
      </p:sp>
    </p:spTree>
    <p:extLst>
      <p:ext uri="{BB962C8B-B14F-4D97-AF65-F5344CB8AC3E}">
        <p14:creationId xmlns:p14="http://schemas.microsoft.com/office/powerpoint/2010/main" val="26122090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Referral Tracking at Denver Health (EPIC)</a:t>
            </a:r>
          </a:p>
        </p:txBody>
      </p:sp>
      <p:pic>
        <p:nvPicPr>
          <p:cNvPr id="13314" name="Picture 2"/>
          <p:cNvPicPr>
            <a:picLocks noGrp="1" noChangeAspect="1" noChangeArrowheads="1"/>
          </p:cNvPicPr>
          <p:nvPr>
            <p:ph sz="quarter" idx="1"/>
          </p:nvPr>
        </p:nvPicPr>
        <p:blipFill rotWithShape="1">
          <a:blip r:embed="rId3">
            <a:extLst>
              <a:ext uri="{28A0092B-C50C-407E-A947-70E740481C1C}">
                <a14:useLocalDpi xmlns:a14="http://schemas.microsoft.com/office/drawing/2010/main" val="0"/>
              </a:ext>
            </a:extLst>
          </a:blip>
          <a:srcRect l="8142" t="12453" r="2242" b="7339"/>
          <a:stretch/>
        </p:blipFill>
        <p:spPr bwMode="auto">
          <a:xfrm>
            <a:off x="380999" y="1371600"/>
            <a:ext cx="7338457"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4687" y="3733800"/>
            <a:ext cx="7199313"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46890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914400"/>
          </a:xfrm>
        </p:spPr>
        <p:txBody>
          <a:bodyPr>
            <a:noAutofit/>
          </a:bodyPr>
          <a:lstStyle/>
          <a:p>
            <a:pPr algn="ctr"/>
            <a:r>
              <a:rPr lang="en-US" sz="3600" dirty="0">
                <a:solidFill>
                  <a:schemeClr val="tx1"/>
                </a:solidFill>
              </a:rPr>
              <a:t>Referral Tracking </a:t>
            </a:r>
            <a:r>
              <a:rPr lang="en-US" sz="3600" b="1" dirty="0">
                <a:solidFill>
                  <a:schemeClr val="tx1"/>
                </a:solidFill>
              </a:rPr>
              <a:t>“Closing the Loop” </a:t>
            </a:r>
          </a:p>
        </p:txBody>
      </p:sp>
      <p:sp>
        <p:nvSpPr>
          <p:cNvPr id="3" name="Content Placeholder 2"/>
          <p:cNvSpPr>
            <a:spLocks noGrp="1"/>
          </p:cNvSpPr>
          <p:nvPr>
            <p:ph sz="quarter" idx="1"/>
          </p:nvPr>
        </p:nvSpPr>
        <p:spPr>
          <a:xfrm>
            <a:off x="381000" y="1447800"/>
            <a:ext cx="8382000" cy="5181600"/>
          </a:xfrm>
        </p:spPr>
        <p:txBody>
          <a:bodyPr>
            <a:noAutofit/>
          </a:bodyPr>
          <a:lstStyle/>
          <a:p>
            <a:pPr marL="0" indent="0" algn="ctr">
              <a:buNone/>
            </a:pPr>
            <a:r>
              <a:rPr lang="en-US" sz="3200" b="1" u="sng" dirty="0"/>
              <a:t>Self-referred patient</a:t>
            </a:r>
            <a:endParaRPr lang="en-US" sz="3200" u="sng" dirty="0">
              <a:effectLst/>
            </a:endParaRPr>
          </a:p>
          <a:p>
            <a:r>
              <a:rPr lang="en-US" sz="2800" b="1" dirty="0">
                <a:effectLst/>
              </a:rPr>
              <a:t>Referral request received and reviewed </a:t>
            </a:r>
          </a:p>
          <a:p>
            <a:pPr lvl="1"/>
            <a:r>
              <a:rPr lang="en-US" sz="2500" dirty="0"/>
              <a:t>Handle c/w practice policy</a:t>
            </a:r>
          </a:p>
          <a:p>
            <a:pPr lvl="1"/>
            <a:r>
              <a:rPr lang="en-US" sz="2500" dirty="0"/>
              <a:t>Clarify reason for referral / clinical question</a:t>
            </a:r>
          </a:p>
          <a:p>
            <a:pPr lvl="1"/>
            <a:r>
              <a:rPr lang="en-US" sz="2400" dirty="0">
                <a:effectLst/>
              </a:rPr>
              <a:t>Ensure appropriate specialty </a:t>
            </a:r>
          </a:p>
          <a:p>
            <a:pPr lvl="1"/>
            <a:r>
              <a:rPr lang="en-US" sz="2400" dirty="0"/>
              <a:t>Attempt to get records in advance</a:t>
            </a:r>
          </a:p>
          <a:p>
            <a:r>
              <a:rPr lang="en-US" sz="2800" b="1" dirty="0"/>
              <a:t>Referral response sent </a:t>
            </a:r>
            <a:r>
              <a:rPr lang="en-US" sz="2400" dirty="0"/>
              <a:t>-</a:t>
            </a:r>
          </a:p>
          <a:p>
            <a:pPr lvl="1">
              <a:buClr>
                <a:schemeClr val="accent1"/>
              </a:buClr>
            </a:pPr>
            <a:r>
              <a:rPr lang="en-US" sz="2400" b="1" i="1" dirty="0"/>
              <a:t>Referral Note (report) </a:t>
            </a:r>
            <a:r>
              <a:rPr lang="en-US" sz="2400" dirty="0"/>
              <a:t>sent to PCP and appropriate other clinicians (unless patient has strong objections despite reassurance)</a:t>
            </a:r>
          </a:p>
          <a:p>
            <a:endParaRPr lang="en-US" sz="2700" dirty="0">
              <a:effectLst/>
            </a:endParaRPr>
          </a:p>
        </p:txBody>
      </p:sp>
    </p:spTree>
    <p:extLst>
      <p:ext uri="{BB962C8B-B14F-4D97-AF65-F5344CB8AC3E}">
        <p14:creationId xmlns:p14="http://schemas.microsoft.com/office/powerpoint/2010/main" val="16565091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dirty="0"/>
              <a:t>Put it</a:t>
            </a:r>
            <a:r>
              <a:rPr lang="en-US" sz="3600" dirty="0"/>
              <a:t> in action….</a:t>
            </a:r>
          </a:p>
        </p:txBody>
      </p:sp>
      <p:sp>
        <p:nvSpPr>
          <p:cNvPr id="3" name="Content Placeholder 2"/>
          <p:cNvSpPr>
            <a:spLocks noGrp="1"/>
          </p:cNvSpPr>
          <p:nvPr>
            <p:ph idx="1"/>
          </p:nvPr>
        </p:nvSpPr>
        <p:spPr>
          <a:xfrm>
            <a:off x="457200" y="1600201"/>
            <a:ext cx="8305800" cy="4648200"/>
          </a:xfrm>
        </p:spPr>
        <p:txBody>
          <a:bodyPr>
            <a:normAutofit fontScale="92500"/>
          </a:bodyPr>
          <a:lstStyle/>
          <a:p>
            <a:r>
              <a:rPr lang="en-US" dirty="0"/>
              <a:t>Identify team member(s) for the role &amp; responsibility of closing-the-loop for referral requests to &amp; from the practice</a:t>
            </a:r>
          </a:p>
          <a:p>
            <a:r>
              <a:rPr lang="en-US" dirty="0"/>
              <a:t>Determine how the practice will track the close-the-loop process </a:t>
            </a:r>
          </a:p>
          <a:p>
            <a:pPr lvl="1"/>
            <a:r>
              <a:rPr lang="en-US" dirty="0"/>
              <a:t>Create any </a:t>
            </a:r>
            <a:r>
              <a:rPr lang="en-US" i="1" dirty="0"/>
              <a:t>needed forms </a:t>
            </a:r>
            <a:r>
              <a:rPr lang="en-US" dirty="0"/>
              <a:t>for the close-the-loop process</a:t>
            </a:r>
          </a:p>
          <a:p>
            <a:pPr lvl="1"/>
            <a:r>
              <a:rPr lang="en-US" i="1" dirty="0"/>
              <a:t>Can it be part of the EHR?</a:t>
            </a:r>
            <a:endParaRPr lang="en-US" dirty="0"/>
          </a:p>
          <a:p>
            <a:r>
              <a:rPr lang="en-US" dirty="0"/>
              <a:t>Make it part of the referral process for the practice</a:t>
            </a:r>
          </a:p>
          <a:p>
            <a:r>
              <a:rPr lang="en-US" dirty="0"/>
              <a:t>What are the policies around no-show &amp; cancelled appointments?</a:t>
            </a:r>
          </a:p>
          <a:p>
            <a:endParaRPr lang="en-US" dirty="0"/>
          </a:p>
          <a:p>
            <a:pPr marL="0" indent="0">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3893" y="23648"/>
            <a:ext cx="1235889" cy="143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49371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sz="3600" dirty="0"/>
              <a:t>Leave in action….</a:t>
            </a:r>
          </a:p>
        </p:txBody>
      </p:sp>
      <p:sp>
        <p:nvSpPr>
          <p:cNvPr id="3" name="Content Placeholder 2"/>
          <p:cNvSpPr>
            <a:spLocks noGrp="1"/>
          </p:cNvSpPr>
          <p:nvPr>
            <p:ph idx="1"/>
          </p:nvPr>
        </p:nvSpPr>
        <p:spPr>
          <a:xfrm>
            <a:off x="457200" y="1600200"/>
            <a:ext cx="8305800" cy="4678946"/>
          </a:xfrm>
        </p:spPr>
        <p:txBody>
          <a:bodyPr>
            <a:normAutofit fontScale="92500" lnSpcReduction="10000"/>
          </a:bodyPr>
          <a:lstStyle/>
          <a:p>
            <a:r>
              <a:rPr lang="en-US" sz="2800" dirty="0"/>
              <a:t>Specialty Care Practices:</a:t>
            </a:r>
          </a:p>
          <a:p>
            <a:pPr lvl="1"/>
            <a:r>
              <a:rPr lang="en-US" sz="2500" dirty="0"/>
              <a:t>Create lists of conditions that are usually urgent, intermediate (move-up) or routine in priority (i.e. how urgent is the referral?)</a:t>
            </a:r>
          </a:p>
          <a:p>
            <a:pPr lvl="2"/>
            <a:r>
              <a:rPr lang="en-US" sz="2100" dirty="0"/>
              <a:t>Ensure the practice has capacity to schedule &amp; see patients based on the urgency needs</a:t>
            </a:r>
          </a:p>
          <a:p>
            <a:pPr lvl="1"/>
            <a:r>
              <a:rPr lang="en-US" sz="2500" dirty="0"/>
              <a:t>Develop Pertinent Data Set / referral guidelines for at least one (1-4) conditions commonly referred to your practice </a:t>
            </a:r>
            <a:r>
              <a:rPr lang="en-US" sz="2100" dirty="0"/>
              <a:t>(may use the Pertinent Data Sets on the ACP High Value Care website if applicable)</a:t>
            </a:r>
          </a:p>
          <a:p>
            <a:pPr lvl="1"/>
            <a:r>
              <a:rPr lang="en-US" sz="2500" dirty="0"/>
              <a:t>Develop a Pre-consultation review process &amp; a process for Pre-consultation requests</a:t>
            </a:r>
          </a:p>
          <a:p>
            <a:pPr lvl="1"/>
            <a:r>
              <a:rPr lang="en-US" dirty="0">
                <a:solidFill>
                  <a:prstClr val="black"/>
                </a:solidFill>
              </a:rPr>
              <a:t>Put in place a close-the-loop tracking process</a:t>
            </a:r>
            <a:endParaRPr lang="en-US" sz="2200" dirty="0"/>
          </a:p>
          <a:p>
            <a:endParaRPr lang="en-US" dirty="0"/>
          </a:p>
          <a:p>
            <a:pPr marL="0" indent="0">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3893" y="23648"/>
            <a:ext cx="1235889" cy="143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0516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sz="3600" dirty="0"/>
              <a:t>Leave in action….</a:t>
            </a:r>
          </a:p>
        </p:txBody>
      </p:sp>
      <p:sp>
        <p:nvSpPr>
          <p:cNvPr id="3" name="Content Placeholder 2"/>
          <p:cNvSpPr>
            <a:spLocks noGrp="1"/>
          </p:cNvSpPr>
          <p:nvPr>
            <p:ph idx="1"/>
          </p:nvPr>
        </p:nvSpPr>
        <p:spPr>
          <a:xfrm>
            <a:off x="457200" y="1600200"/>
            <a:ext cx="8305800" cy="4678946"/>
          </a:xfrm>
        </p:spPr>
        <p:txBody>
          <a:bodyPr>
            <a:normAutofit lnSpcReduction="10000"/>
          </a:bodyPr>
          <a:lstStyle/>
          <a:p>
            <a:r>
              <a:rPr lang="en-US" sz="2800" dirty="0"/>
              <a:t>Primary Care Practices:</a:t>
            </a:r>
          </a:p>
          <a:p>
            <a:pPr lvl="1"/>
            <a:r>
              <a:rPr lang="en-US" sz="2500" dirty="0"/>
              <a:t>Utilize urgency guides created by specialty care practices to help direct timing of referral request</a:t>
            </a:r>
          </a:p>
          <a:p>
            <a:pPr lvl="2"/>
            <a:r>
              <a:rPr lang="en-US" sz="2200" dirty="0"/>
              <a:t>Provide direct contact (call) with the specialty care clinician regarding urgent cases</a:t>
            </a:r>
          </a:p>
          <a:p>
            <a:pPr lvl="1"/>
            <a:r>
              <a:rPr lang="en-US" sz="2500" dirty="0"/>
              <a:t>Utilize Pertinent Data Sets / referral guidelines to help ensure high value referral requests for your patients</a:t>
            </a:r>
            <a:r>
              <a:rPr lang="en-US" sz="2100" dirty="0"/>
              <a:t>(may use the Pertinent Data Sets on the ACP High Value Care website if applicable)</a:t>
            </a:r>
          </a:p>
          <a:p>
            <a:pPr lvl="1"/>
            <a:r>
              <a:rPr lang="en-US" sz="2500" dirty="0"/>
              <a:t>Utilize Pre-consultation request when need clarity regarding the referral request </a:t>
            </a:r>
          </a:p>
          <a:p>
            <a:pPr lvl="1"/>
            <a:r>
              <a:rPr lang="en-US" dirty="0">
                <a:solidFill>
                  <a:prstClr val="black"/>
                </a:solidFill>
              </a:rPr>
              <a:t>Put in place a close-the-loop tracking process</a:t>
            </a:r>
          </a:p>
          <a:p>
            <a:pPr lvl="1"/>
            <a:endParaRPr lang="en-US" sz="2500" dirty="0"/>
          </a:p>
          <a:p>
            <a:endParaRPr lang="en-US" dirty="0"/>
          </a:p>
          <a:p>
            <a:pPr marL="0" indent="0">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3893" y="23648"/>
            <a:ext cx="1235889" cy="143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82815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9DCCF-9D02-4854-AF3F-DF2886940D0C}"/>
              </a:ext>
            </a:extLst>
          </p:cNvPr>
          <p:cNvSpPr>
            <a:spLocks noGrp="1"/>
          </p:cNvSpPr>
          <p:nvPr>
            <p:ph type="title"/>
          </p:nvPr>
        </p:nvSpPr>
        <p:spPr/>
        <p:txBody>
          <a:bodyPr>
            <a:normAutofit/>
          </a:bodyPr>
          <a:lstStyle/>
          <a:p>
            <a:pPr algn="ctr"/>
            <a:r>
              <a:rPr lang="en-US" u="sng" dirty="0">
                <a:hlinkClick r:id="rId2"/>
              </a:rPr>
              <a:t>www.acponline.org/hvcc-training</a:t>
            </a:r>
            <a:endParaRPr lang="en-US" dirty="0"/>
          </a:p>
        </p:txBody>
      </p:sp>
      <p:sp>
        <p:nvSpPr>
          <p:cNvPr id="3" name="Content Placeholder 2">
            <a:extLst>
              <a:ext uri="{FF2B5EF4-FFF2-40B4-BE49-F238E27FC236}">
                <a16:creationId xmlns:a16="http://schemas.microsoft.com/office/drawing/2014/main" id="{9C4F7347-D19E-45B0-8474-4A744074C99F}"/>
              </a:ext>
            </a:extLst>
          </p:cNvPr>
          <p:cNvSpPr>
            <a:spLocks noGrp="1"/>
          </p:cNvSpPr>
          <p:nvPr>
            <p:ph sz="quarter" idx="1"/>
          </p:nvPr>
        </p:nvSpPr>
        <p:spPr/>
        <p:txBody>
          <a:bodyPr/>
          <a:lstStyle/>
          <a:p>
            <a:pPr marL="0" indent="0" algn="ctr">
              <a:buNone/>
            </a:pPr>
            <a:r>
              <a:rPr lang="en-US" sz="3200" u="sng" dirty="0"/>
              <a:t>Supporting Materials </a:t>
            </a:r>
          </a:p>
          <a:p>
            <a:pPr marL="0" indent="0" algn="ctr">
              <a:buNone/>
            </a:pPr>
            <a:endParaRPr lang="en-US" sz="800" u="sng" dirty="0"/>
          </a:p>
          <a:p>
            <a:r>
              <a:rPr lang="en-US" sz="3200" dirty="0"/>
              <a:t>HVCC Checklist for Developing Pertinent Data Sets / Referral Guidelines</a:t>
            </a:r>
          </a:p>
          <a:p>
            <a:r>
              <a:rPr lang="en-US" sz="3200" dirty="0"/>
              <a:t>Pertinent Data Sets developed by specialty societies </a:t>
            </a:r>
            <a:endParaRPr lang="en-US" sz="1000" dirty="0"/>
          </a:p>
          <a:p>
            <a:r>
              <a:rPr lang="en-US" sz="3200" dirty="0"/>
              <a:t>HVCC Pre-consultation Review Checklist</a:t>
            </a:r>
          </a:p>
          <a:p>
            <a:r>
              <a:rPr lang="en-US" sz="3200" dirty="0"/>
              <a:t>Referral Tracking examples</a:t>
            </a:r>
          </a:p>
          <a:p>
            <a:endParaRPr lang="en-US" dirty="0"/>
          </a:p>
        </p:txBody>
      </p:sp>
    </p:spTree>
    <p:extLst>
      <p:ext uri="{BB962C8B-B14F-4D97-AF65-F5344CB8AC3E}">
        <p14:creationId xmlns:p14="http://schemas.microsoft.com/office/powerpoint/2010/main" val="10906776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382000" cy="990600"/>
          </a:xfrm>
        </p:spPr>
        <p:txBody>
          <a:bodyPr>
            <a:normAutofit fontScale="90000"/>
          </a:bodyPr>
          <a:lstStyle/>
          <a:p>
            <a:r>
              <a:rPr lang="en-US" sz="3200" dirty="0">
                <a:solidFill>
                  <a:schemeClr val="tx1"/>
                </a:solidFill>
              </a:rPr>
              <a:t>Check list for Pertinent Data Sets/ Referral Guidelines</a:t>
            </a:r>
          </a:p>
        </p:txBody>
      </p:sp>
      <p:sp>
        <p:nvSpPr>
          <p:cNvPr id="3" name="Content Placeholder 2"/>
          <p:cNvSpPr>
            <a:spLocks noGrp="1"/>
          </p:cNvSpPr>
          <p:nvPr>
            <p:ph sz="quarter" idx="1"/>
          </p:nvPr>
        </p:nvSpPr>
        <p:spPr/>
        <p:txBody>
          <a:bodyPr/>
          <a:lstStyle/>
          <a:p>
            <a:pPr marL="0" indent="0">
              <a:buNone/>
            </a:pPr>
            <a:r>
              <a:rPr lang="en-US" sz="2400" i="1" dirty="0"/>
              <a:t>For a condition or set of conditions:</a:t>
            </a:r>
          </a:p>
          <a:p>
            <a:r>
              <a:rPr lang="en-US" sz="2400" dirty="0"/>
              <a:t>Essential Information (pertinent &amp; adequate)</a:t>
            </a:r>
          </a:p>
          <a:p>
            <a:r>
              <a:rPr lang="en-US" sz="2400" dirty="0"/>
              <a:t>Additional Information to send if already done (available) but don’t need to do </a:t>
            </a:r>
          </a:p>
          <a:p>
            <a:r>
              <a:rPr lang="en-US" sz="2400" dirty="0"/>
              <a:t>Tests or procedures to avoid</a:t>
            </a:r>
          </a:p>
          <a:p>
            <a:r>
              <a:rPr lang="en-US" sz="2400" dirty="0"/>
              <a:t>Alarm symptoms, signs, conditions (urgency)</a:t>
            </a:r>
          </a:p>
          <a:p>
            <a:r>
              <a:rPr lang="en-US" sz="2400" dirty="0"/>
              <a:t>Common ‘rule-outs’ to consider before referral</a:t>
            </a:r>
          </a:p>
          <a:p>
            <a:r>
              <a:rPr lang="en-US" sz="2400" dirty="0"/>
              <a:t>Relevant Choosing Wisely elements</a:t>
            </a:r>
          </a:p>
          <a:p>
            <a:r>
              <a:rPr lang="en-US" sz="2400" dirty="0"/>
              <a:t>Resources for Health Care Professionals</a:t>
            </a:r>
          </a:p>
          <a:p>
            <a:r>
              <a:rPr lang="en-US" sz="2400" dirty="0"/>
              <a:t>Resources for Patients</a:t>
            </a:r>
          </a:p>
        </p:txBody>
      </p:sp>
    </p:spTree>
    <p:extLst>
      <p:ext uri="{BB962C8B-B14F-4D97-AF65-F5344CB8AC3E}">
        <p14:creationId xmlns:p14="http://schemas.microsoft.com/office/powerpoint/2010/main" val="2974997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4E68C-F04B-43A1-88F4-49B8ACB7883A}"/>
              </a:ext>
            </a:extLst>
          </p:cNvPr>
          <p:cNvSpPr>
            <a:spLocks noGrp="1"/>
          </p:cNvSpPr>
          <p:nvPr>
            <p:ph type="title"/>
          </p:nvPr>
        </p:nvSpPr>
        <p:spPr/>
        <p:txBody>
          <a:bodyPr>
            <a:noAutofit/>
          </a:bodyPr>
          <a:lstStyle/>
          <a:p>
            <a:pPr algn="ctr"/>
            <a:r>
              <a:rPr lang="en-US" sz="3200" b="1" dirty="0"/>
              <a:t>The Current State – Efficient use of Resources</a:t>
            </a:r>
          </a:p>
        </p:txBody>
      </p:sp>
      <p:sp>
        <p:nvSpPr>
          <p:cNvPr id="3" name="Content Placeholder 2">
            <a:extLst>
              <a:ext uri="{FF2B5EF4-FFF2-40B4-BE49-F238E27FC236}">
                <a16:creationId xmlns:a16="http://schemas.microsoft.com/office/drawing/2014/main" id="{5A83042D-24C4-461A-BCD0-C27E0CA6CE81}"/>
              </a:ext>
            </a:extLst>
          </p:cNvPr>
          <p:cNvSpPr>
            <a:spLocks noGrp="1"/>
          </p:cNvSpPr>
          <p:nvPr>
            <p:ph sz="quarter" idx="1"/>
          </p:nvPr>
        </p:nvSpPr>
        <p:spPr>
          <a:xfrm>
            <a:off x="533400" y="1524000"/>
            <a:ext cx="8231755" cy="4724400"/>
          </a:xfrm>
        </p:spPr>
        <p:txBody>
          <a:bodyPr>
            <a:normAutofit/>
          </a:bodyPr>
          <a:lstStyle/>
          <a:p>
            <a:r>
              <a:rPr lang="en-US" dirty="0"/>
              <a:t>~</a:t>
            </a:r>
            <a:r>
              <a:rPr lang="en-US" sz="2800" b="1" dirty="0"/>
              <a:t>8% </a:t>
            </a:r>
            <a:r>
              <a:rPr lang="en-US" sz="2800" dirty="0"/>
              <a:t>of referrals are </a:t>
            </a:r>
            <a:r>
              <a:rPr lang="en-US" sz="2800" b="1" i="1" dirty="0"/>
              <a:t>inappropriate</a:t>
            </a:r>
            <a:r>
              <a:rPr lang="en-US" sz="2800" dirty="0"/>
              <a:t> </a:t>
            </a:r>
            <a:r>
              <a:rPr lang="en-US" sz="2200" dirty="0"/>
              <a:t>(43/Specialty Care clinician/year) </a:t>
            </a:r>
          </a:p>
          <a:p>
            <a:pPr lvl="1"/>
            <a:r>
              <a:rPr lang="en-US" dirty="0"/>
              <a:t>To the wrong specialty</a:t>
            </a:r>
          </a:p>
          <a:p>
            <a:pPr lvl="1"/>
            <a:r>
              <a:rPr lang="en-US" dirty="0"/>
              <a:t>Not medically necessary</a:t>
            </a:r>
          </a:p>
          <a:p>
            <a:pPr marL="365125" lvl="1" indent="0">
              <a:buNone/>
            </a:pPr>
            <a:endParaRPr lang="en-US" sz="1200" dirty="0"/>
          </a:p>
          <a:p>
            <a:r>
              <a:rPr lang="en-US" dirty="0"/>
              <a:t> </a:t>
            </a:r>
            <a:r>
              <a:rPr lang="en-US" sz="2400" dirty="0"/>
              <a:t> Of the patients incorrectly referred to the wrong specialty</a:t>
            </a:r>
          </a:p>
          <a:p>
            <a:pPr lvl="1"/>
            <a:r>
              <a:rPr lang="en-US" sz="2400" dirty="0"/>
              <a:t>63% are re-referred to more clinically suitable physicians</a:t>
            </a:r>
          </a:p>
          <a:p>
            <a:pPr lvl="2"/>
            <a:r>
              <a:rPr lang="en-US" sz="2000" dirty="0"/>
              <a:t>Costing an estimated $1.9 billion in lost wages and unnecessary co-pays annually</a:t>
            </a:r>
          </a:p>
          <a:p>
            <a:pPr lvl="2"/>
            <a:r>
              <a:rPr lang="en-US" sz="2400" dirty="0"/>
              <a:t>37% are not re-referred, putting quality patient care at risk</a:t>
            </a:r>
          </a:p>
          <a:p>
            <a:endParaRPr lang="en-US" sz="2400" i="1" dirty="0"/>
          </a:p>
          <a:p>
            <a:endParaRPr lang="en-US" dirty="0"/>
          </a:p>
          <a:p>
            <a:endParaRPr lang="en-US" sz="2000" dirty="0"/>
          </a:p>
        </p:txBody>
      </p:sp>
    </p:spTree>
    <p:extLst>
      <p:ext uri="{BB962C8B-B14F-4D97-AF65-F5344CB8AC3E}">
        <p14:creationId xmlns:p14="http://schemas.microsoft.com/office/powerpoint/2010/main" val="1267174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4E68C-F04B-43A1-88F4-49B8ACB7883A}"/>
              </a:ext>
            </a:extLst>
          </p:cNvPr>
          <p:cNvSpPr>
            <a:spLocks noGrp="1"/>
          </p:cNvSpPr>
          <p:nvPr>
            <p:ph type="title"/>
          </p:nvPr>
        </p:nvSpPr>
        <p:spPr/>
        <p:txBody>
          <a:bodyPr>
            <a:noAutofit/>
          </a:bodyPr>
          <a:lstStyle/>
          <a:p>
            <a:pPr algn="ctr"/>
            <a:r>
              <a:rPr lang="en-US" sz="3200" b="1" dirty="0"/>
              <a:t>The Current State – Efficient use of Resources</a:t>
            </a:r>
          </a:p>
        </p:txBody>
      </p:sp>
      <p:sp>
        <p:nvSpPr>
          <p:cNvPr id="3" name="Content Placeholder 2">
            <a:extLst>
              <a:ext uri="{FF2B5EF4-FFF2-40B4-BE49-F238E27FC236}">
                <a16:creationId xmlns:a16="http://schemas.microsoft.com/office/drawing/2014/main" id="{5A83042D-24C4-461A-BCD0-C27E0CA6CE81}"/>
              </a:ext>
            </a:extLst>
          </p:cNvPr>
          <p:cNvSpPr>
            <a:spLocks noGrp="1"/>
          </p:cNvSpPr>
          <p:nvPr>
            <p:ph sz="quarter" idx="1"/>
          </p:nvPr>
        </p:nvSpPr>
        <p:spPr>
          <a:xfrm>
            <a:off x="606153" y="1524000"/>
            <a:ext cx="8080647" cy="4637567"/>
          </a:xfrm>
        </p:spPr>
        <p:txBody>
          <a:bodyPr>
            <a:normAutofit/>
          </a:bodyPr>
          <a:lstStyle/>
          <a:p>
            <a:r>
              <a:rPr lang="en-US" sz="2800" b="1" i="1" dirty="0"/>
              <a:t>60-70% </a:t>
            </a:r>
            <a:r>
              <a:rPr lang="en-US" sz="2800" dirty="0"/>
              <a:t>of</a:t>
            </a:r>
            <a:r>
              <a:rPr lang="en-US" sz="2200" dirty="0"/>
              <a:t> </a:t>
            </a:r>
            <a:r>
              <a:rPr lang="en-US" sz="2800" dirty="0"/>
              <a:t>specialty care clinicians </a:t>
            </a:r>
            <a:r>
              <a:rPr lang="en-US" sz="2800" b="1" i="1" dirty="0"/>
              <a:t>do not have the needed information </a:t>
            </a:r>
            <a:r>
              <a:rPr lang="en-US" sz="2800" dirty="0"/>
              <a:t>for the referral at the time of the referral appointment</a:t>
            </a:r>
          </a:p>
          <a:p>
            <a:pPr marL="0" indent="0">
              <a:buNone/>
            </a:pPr>
            <a:endParaRPr lang="en-US" sz="1200" dirty="0"/>
          </a:p>
          <a:p>
            <a:r>
              <a:rPr lang="en-US" sz="2800" dirty="0"/>
              <a:t>Resulting in </a:t>
            </a:r>
            <a:r>
              <a:rPr lang="en-US" sz="2800" b="1" i="1" dirty="0"/>
              <a:t>"Low value referral appointments” </a:t>
            </a:r>
            <a:r>
              <a:rPr lang="en-US" sz="2200" dirty="0"/>
              <a:t>(minimal benefit/cost (time, effort, dollars))</a:t>
            </a:r>
          </a:p>
          <a:p>
            <a:pPr lvl="1"/>
            <a:r>
              <a:rPr lang="en-US" sz="2200" dirty="0"/>
              <a:t>Delay in care</a:t>
            </a:r>
          </a:p>
          <a:p>
            <a:pPr lvl="1"/>
            <a:r>
              <a:rPr lang="en-US" sz="2200" dirty="0"/>
              <a:t>Increased (unnecessary) testing, work and workforce needs</a:t>
            </a:r>
          </a:p>
          <a:p>
            <a:pPr lvl="1"/>
            <a:r>
              <a:rPr lang="en-US" sz="2200" dirty="0"/>
              <a:t>Additional appointments (backlog access for others)</a:t>
            </a:r>
          </a:p>
          <a:p>
            <a:endParaRPr lang="en-US" sz="2000" dirty="0"/>
          </a:p>
        </p:txBody>
      </p:sp>
    </p:spTree>
    <p:extLst>
      <p:ext uri="{BB962C8B-B14F-4D97-AF65-F5344CB8AC3E}">
        <p14:creationId xmlns:p14="http://schemas.microsoft.com/office/powerpoint/2010/main" val="3133728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4E68C-F04B-43A1-88F4-49B8ACB7883A}"/>
              </a:ext>
            </a:extLst>
          </p:cNvPr>
          <p:cNvSpPr>
            <a:spLocks noGrp="1"/>
          </p:cNvSpPr>
          <p:nvPr>
            <p:ph type="title"/>
          </p:nvPr>
        </p:nvSpPr>
        <p:spPr/>
        <p:txBody>
          <a:bodyPr>
            <a:noAutofit/>
          </a:bodyPr>
          <a:lstStyle/>
          <a:p>
            <a:pPr algn="ctr"/>
            <a:r>
              <a:rPr lang="en-US" b="1" dirty="0"/>
              <a:t>The Current State – Referral Scheduling</a:t>
            </a:r>
          </a:p>
        </p:txBody>
      </p:sp>
      <p:sp>
        <p:nvSpPr>
          <p:cNvPr id="3" name="Content Placeholder 2">
            <a:extLst>
              <a:ext uri="{FF2B5EF4-FFF2-40B4-BE49-F238E27FC236}">
                <a16:creationId xmlns:a16="http://schemas.microsoft.com/office/drawing/2014/main" id="{5A83042D-24C4-461A-BCD0-C27E0CA6CE81}"/>
              </a:ext>
            </a:extLst>
          </p:cNvPr>
          <p:cNvSpPr>
            <a:spLocks noGrp="1"/>
          </p:cNvSpPr>
          <p:nvPr>
            <p:ph sz="quarter" idx="1"/>
          </p:nvPr>
        </p:nvSpPr>
        <p:spPr>
          <a:xfrm>
            <a:off x="606153" y="1524000"/>
            <a:ext cx="8080647" cy="4637567"/>
          </a:xfrm>
        </p:spPr>
        <p:txBody>
          <a:bodyPr>
            <a:normAutofit/>
          </a:bodyPr>
          <a:lstStyle/>
          <a:p>
            <a:r>
              <a:rPr lang="en-US" sz="2400" dirty="0"/>
              <a:t>Up to </a:t>
            </a:r>
            <a:r>
              <a:rPr lang="en-US" sz="2400" b="1" dirty="0"/>
              <a:t>50% </a:t>
            </a:r>
            <a:r>
              <a:rPr lang="en-US" sz="2400" dirty="0"/>
              <a:t>of referrals are </a:t>
            </a:r>
            <a:r>
              <a:rPr lang="en-US" sz="2400" b="1" i="1" dirty="0"/>
              <a:t>never completed</a:t>
            </a:r>
          </a:p>
          <a:p>
            <a:pPr lvl="1"/>
            <a:r>
              <a:rPr lang="en-US" sz="2000" dirty="0"/>
              <a:t>Never scheduled</a:t>
            </a:r>
          </a:p>
          <a:p>
            <a:pPr lvl="2"/>
            <a:r>
              <a:rPr lang="en-US" sz="2000" dirty="0"/>
              <a:t>Missing information, process errors, communication failures</a:t>
            </a:r>
          </a:p>
          <a:p>
            <a:pPr lvl="1"/>
            <a:r>
              <a:rPr lang="en-US" sz="2000" dirty="0"/>
              <a:t>Cancellations</a:t>
            </a:r>
          </a:p>
          <a:p>
            <a:pPr lvl="1"/>
            <a:r>
              <a:rPr lang="en-US" sz="2000" dirty="0"/>
              <a:t>No Shows</a:t>
            </a:r>
          </a:p>
          <a:p>
            <a:r>
              <a:rPr lang="en-US" sz="2400" dirty="0"/>
              <a:t>In one system </a:t>
            </a:r>
            <a:r>
              <a:rPr lang="en-US" sz="2400" b="1" dirty="0"/>
              <a:t>84% of referrals were </a:t>
            </a:r>
            <a:r>
              <a:rPr lang="en-US" sz="2400" b="1" i="1" dirty="0"/>
              <a:t>not</a:t>
            </a:r>
            <a:r>
              <a:rPr lang="en-US" sz="2400" b="1" dirty="0"/>
              <a:t> completed</a:t>
            </a:r>
          </a:p>
          <a:p>
            <a:pPr marL="0" indent="0">
              <a:buNone/>
            </a:pPr>
            <a:endParaRPr lang="en-US" sz="800" b="1" dirty="0"/>
          </a:p>
          <a:p>
            <a:r>
              <a:rPr lang="en-US" sz="2400" b="1" i="1" dirty="0"/>
              <a:t>Poor</a:t>
            </a:r>
            <a:r>
              <a:rPr lang="en-US" sz="2400" dirty="0"/>
              <a:t> </a:t>
            </a:r>
            <a:r>
              <a:rPr lang="en-US" sz="2400" b="1" i="1" dirty="0"/>
              <a:t>referral tracking </a:t>
            </a:r>
            <a:r>
              <a:rPr lang="en-US" sz="2400" dirty="0"/>
              <a:t>leads to inappropriate re-referrals, inefficient care, worse patient satisfaction, and malpractice lawsuits</a:t>
            </a:r>
          </a:p>
          <a:p>
            <a:pPr lvl="1"/>
            <a:r>
              <a:rPr lang="en-US" sz="2100" b="1" dirty="0"/>
              <a:t>20% of malpractice claims </a:t>
            </a:r>
            <a:r>
              <a:rPr lang="en-US" sz="2100" dirty="0"/>
              <a:t>for diagnosis error involve referral communication deficits</a:t>
            </a:r>
            <a:endParaRPr lang="en-US" sz="800" dirty="0"/>
          </a:p>
          <a:p>
            <a:pPr marL="0" indent="0">
              <a:buNone/>
            </a:pPr>
            <a:endParaRPr lang="en-US" sz="2400" dirty="0"/>
          </a:p>
          <a:p>
            <a:endParaRPr lang="en-US" sz="2000" dirty="0"/>
          </a:p>
        </p:txBody>
      </p:sp>
    </p:spTree>
    <p:extLst>
      <p:ext uri="{BB962C8B-B14F-4D97-AF65-F5344CB8AC3E}">
        <p14:creationId xmlns:p14="http://schemas.microsoft.com/office/powerpoint/2010/main" val="2124727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F2DF7-4A12-4842-8B31-D1813215F208}"/>
              </a:ext>
            </a:extLst>
          </p:cNvPr>
          <p:cNvSpPr>
            <a:spLocks noGrp="1"/>
          </p:cNvSpPr>
          <p:nvPr>
            <p:ph type="title"/>
          </p:nvPr>
        </p:nvSpPr>
        <p:spPr>
          <a:xfrm>
            <a:off x="609600" y="0"/>
            <a:ext cx="8153400" cy="1219200"/>
          </a:xfrm>
        </p:spPr>
        <p:txBody>
          <a:bodyPr>
            <a:normAutofit/>
          </a:bodyPr>
          <a:lstStyle/>
          <a:p>
            <a:pPr algn="ctr"/>
            <a:r>
              <a:rPr lang="en-US" dirty="0"/>
              <a:t>Critical Elements for a High Value Referral</a:t>
            </a:r>
            <a:br>
              <a:rPr lang="en-US" dirty="0"/>
            </a:br>
            <a:r>
              <a:rPr lang="en-US" dirty="0"/>
              <a:t>Moving to Ideal State</a:t>
            </a:r>
            <a:r>
              <a:rPr lang="en-US" sz="3600" b="1" dirty="0"/>
              <a:t> </a:t>
            </a:r>
          </a:p>
        </p:txBody>
      </p:sp>
      <p:sp>
        <p:nvSpPr>
          <p:cNvPr id="3" name="Content Placeholder 2">
            <a:extLst>
              <a:ext uri="{FF2B5EF4-FFF2-40B4-BE49-F238E27FC236}">
                <a16:creationId xmlns:a16="http://schemas.microsoft.com/office/drawing/2014/main" id="{FC86DE45-CB77-447F-88FB-498F3883B4C7}"/>
              </a:ext>
            </a:extLst>
          </p:cNvPr>
          <p:cNvSpPr>
            <a:spLocks noGrp="1"/>
          </p:cNvSpPr>
          <p:nvPr>
            <p:ph sz="quarter" idx="1"/>
          </p:nvPr>
        </p:nvSpPr>
        <p:spPr>
          <a:xfrm>
            <a:off x="606153" y="1524000"/>
            <a:ext cx="7832169" cy="4724400"/>
          </a:xfrm>
        </p:spPr>
        <p:txBody>
          <a:bodyPr>
            <a:normAutofit fontScale="92500" lnSpcReduction="10000"/>
          </a:bodyPr>
          <a:lstStyle/>
          <a:p>
            <a:r>
              <a:rPr lang="en-US" dirty="0"/>
              <a:t>High value referral request</a:t>
            </a:r>
          </a:p>
          <a:p>
            <a:pPr lvl="1"/>
            <a:r>
              <a:rPr lang="en-US" b="1" dirty="0"/>
              <a:t>Patient-centered -prepared patient – participating partner in their care</a:t>
            </a:r>
          </a:p>
          <a:p>
            <a:pPr lvl="1"/>
            <a:r>
              <a:rPr lang="en-US" dirty="0"/>
              <a:t>Clinical question / detailed reason for referral </a:t>
            </a:r>
          </a:p>
          <a:p>
            <a:pPr lvl="1"/>
            <a:r>
              <a:rPr lang="en-US" dirty="0"/>
              <a:t>Pertinent supporting data</a:t>
            </a:r>
          </a:p>
          <a:p>
            <a:r>
              <a:rPr lang="en-US" b="1" dirty="0"/>
              <a:t>Pre-consultation requests &amp; reviews</a:t>
            </a:r>
          </a:p>
          <a:p>
            <a:r>
              <a:rPr lang="en-US" dirty="0"/>
              <a:t>Defined scheduling protocol</a:t>
            </a:r>
          </a:p>
          <a:p>
            <a:r>
              <a:rPr lang="en-US" b="1" dirty="0"/>
              <a:t>Referral Tracking – closing the loop</a:t>
            </a:r>
          </a:p>
          <a:p>
            <a:r>
              <a:rPr lang="en-US" dirty="0"/>
              <a:t>Defined roles for specialty care </a:t>
            </a:r>
          </a:p>
          <a:p>
            <a:pPr lvl="1"/>
            <a:r>
              <a:rPr lang="en-US" dirty="0"/>
              <a:t>Graduation/Hand-back to primary care</a:t>
            </a:r>
          </a:p>
          <a:p>
            <a:r>
              <a:rPr lang="en-US" b="1" dirty="0"/>
              <a:t>High value referral response</a:t>
            </a:r>
          </a:p>
          <a:p>
            <a:pPr marL="0" indent="0">
              <a:buNone/>
            </a:pPr>
            <a:endParaRPr lang="en-US" dirty="0"/>
          </a:p>
        </p:txBody>
      </p:sp>
      <p:pic>
        <p:nvPicPr>
          <p:cNvPr id="4" name="Picture 3">
            <a:extLst>
              <a:ext uri="{FF2B5EF4-FFF2-40B4-BE49-F238E27FC236}">
                <a16:creationId xmlns:a16="http://schemas.microsoft.com/office/drawing/2014/main" id="{FA5F1417-6E11-4D94-B3F5-FD93A1E1BBF9}"/>
              </a:ext>
            </a:extLst>
          </p:cNvPr>
          <p:cNvPicPr>
            <a:picLocks noChangeAspect="1"/>
          </p:cNvPicPr>
          <p:nvPr/>
        </p:nvPicPr>
        <p:blipFill rotWithShape="1">
          <a:blip r:embed="rId2"/>
          <a:srcRect l="5302" t="4290" b="11780"/>
          <a:stretch/>
        </p:blipFill>
        <p:spPr>
          <a:xfrm>
            <a:off x="6519998" y="3733800"/>
            <a:ext cx="2017849" cy="1341307"/>
          </a:xfrm>
          <a:prstGeom prst="rect">
            <a:avLst/>
          </a:prstGeom>
        </p:spPr>
      </p:pic>
    </p:spTree>
    <p:extLst>
      <p:ext uri="{BB962C8B-B14F-4D97-AF65-F5344CB8AC3E}">
        <p14:creationId xmlns:p14="http://schemas.microsoft.com/office/powerpoint/2010/main" val="261339341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ACP Powerpoint 2014">
  <a:themeElements>
    <a:clrScheme name="ACP theme">
      <a:dk1>
        <a:sysClr val="windowText" lastClr="000000"/>
      </a:dk1>
      <a:lt1>
        <a:sysClr val="window" lastClr="FFFFFF"/>
      </a:lt1>
      <a:dk2>
        <a:srgbClr val="1F497D"/>
      </a:dk2>
      <a:lt2>
        <a:srgbClr val="EEECE1"/>
      </a:lt2>
      <a:accent1>
        <a:srgbClr val="2EB135"/>
      </a:accent1>
      <a:accent2>
        <a:srgbClr val="FFC82E"/>
      </a:accent2>
      <a:accent3>
        <a:srgbClr val="00A0DF"/>
      </a:accent3>
      <a:accent4>
        <a:srgbClr val="FF7900"/>
      </a:accent4>
      <a:accent5>
        <a:srgbClr val="95519E"/>
      </a:accent5>
      <a:accent6>
        <a:srgbClr val="BF650F"/>
      </a:accent6>
      <a:hlink>
        <a:srgbClr val="0000FF"/>
      </a:hlink>
      <a:folHlink>
        <a:srgbClr val="80008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CP theme">
    <a:dk1>
      <a:sysClr val="windowText" lastClr="000000"/>
    </a:dk1>
    <a:lt1>
      <a:sysClr val="window" lastClr="FFFFFF"/>
    </a:lt1>
    <a:dk2>
      <a:srgbClr val="1F497D"/>
    </a:dk2>
    <a:lt2>
      <a:srgbClr val="EEECE1"/>
    </a:lt2>
    <a:accent1>
      <a:srgbClr val="2EB135"/>
    </a:accent1>
    <a:accent2>
      <a:srgbClr val="FFC82E"/>
    </a:accent2>
    <a:accent3>
      <a:srgbClr val="00A0DF"/>
    </a:accent3>
    <a:accent4>
      <a:srgbClr val="FF7900"/>
    </a:accent4>
    <a:accent5>
      <a:srgbClr val="95519E"/>
    </a:accent5>
    <a:accent6>
      <a:srgbClr val="BF650F"/>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25933</TotalTime>
  <Words>3945</Words>
  <Application>Microsoft Office PowerPoint</Application>
  <PresentationFormat>On-screen Show (4:3)</PresentationFormat>
  <Paragraphs>474</Paragraphs>
  <Slides>59</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ＭＳ Ｐゴシック</vt:lpstr>
      <vt:lpstr>Arial</vt:lpstr>
      <vt:lpstr>Calibri</vt:lpstr>
      <vt:lpstr>Kristen ITC</vt:lpstr>
      <vt:lpstr>Trebuchet MS</vt:lpstr>
      <vt:lpstr>Tw Cen MT</vt:lpstr>
      <vt:lpstr>Wingdings</vt:lpstr>
      <vt:lpstr>1_ACP Powerpoint 2014</vt:lpstr>
      <vt:lpstr>Connecting Care Ensuring Quality Referrals and Effective Care Coordination    </vt:lpstr>
      <vt:lpstr>The Ideal State – Efficient &amp; Effective </vt:lpstr>
      <vt:lpstr>The Ideal State – Efficient &amp; Effective</vt:lpstr>
      <vt:lpstr>The Current State – Wait Times</vt:lpstr>
      <vt:lpstr>Effects of Delay </vt:lpstr>
      <vt:lpstr>The Current State – Efficient use of Resources</vt:lpstr>
      <vt:lpstr>The Current State – Efficient use of Resources</vt:lpstr>
      <vt:lpstr>The Current State – Referral Scheduling</vt:lpstr>
      <vt:lpstr>Critical Elements for a High Value Referral Moving to Ideal State </vt:lpstr>
      <vt:lpstr>Background elements for Pre-consultation</vt:lpstr>
      <vt:lpstr>A large specialty clinic…</vt:lpstr>
      <vt:lpstr> Prioritize / Risk Stratify the Referral Needs</vt:lpstr>
      <vt:lpstr>Examples from my practice:</vt:lpstr>
      <vt:lpstr> “Backwards” care       Inappropriate Care  Two Cases from an Academic Medical Center</vt:lpstr>
      <vt:lpstr>Supporting Data (Pertinent Data Set) for the referred condition</vt:lpstr>
      <vt:lpstr>Parameters for Pertinent Data Sets</vt:lpstr>
      <vt:lpstr>PowerPoint Presentation</vt:lpstr>
      <vt:lpstr>PowerPoint Presentation</vt:lpstr>
      <vt:lpstr>PowerPoint Presentation</vt:lpstr>
      <vt:lpstr>Available Pertinent Data Sets </vt:lpstr>
      <vt:lpstr>Now as you listen - consider Pre-consultation Exchange &amp; Referral Tracking…</vt:lpstr>
      <vt:lpstr>Antithesis of High Value Coordinated Care: </vt:lpstr>
      <vt:lpstr>Antithesis of High Value Coordinated Care: </vt:lpstr>
      <vt:lpstr>Pre-consultation to the rescue !</vt:lpstr>
      <vt:lpstr>Pre-consultation Exchange</vt:lpstr>
      <vt:lpstr>What is Pre-consultation?</vt:lpstr>
      <vt:lpstr> Pre-consultation Request for Pre-visit  Advice and/or Assistance</vt:lpstr>
      <vt:lpstr>I am referring this patient for:</vt:lpstr>
      <vt:lpstr>Examples of Pre-consultation requests:</vt:lpstr>
      <vt:lpstr>Response to a Pre-consultation Request </vt:lpstr>
      <vt:lpstr>Pre-consultation Review (“working the referral”)</vt:lpstr>
      <vt:lpstr>How do you request missing information?</vt:lpstr>
      <vt:lpstr>Recommendations for “Neighborly” Response to Pre-consultation Request or Review  </vt:lpstr>
      <vt:lpstr>Pre-consultation/ Pre-visit Review  Check-list</vt:lpstr>
      <vt:lpstr>Pre-consultation/ Pre-visit Review  Check-list</vt:lpstr>
      <vt:lpstr>Pre-consultation/ Pre-visit Review </vt:lpstr>
      <vt:lpstr>Antithesis of High Value Coordinated Care: </vt:lpstr>
      <vt:lpstr>Antithesis of High Value Coordinated Care: </vt:lpstr>
      <vt:lpstr>PowerPoint Presentation</vt:lpstr>
      <vt:lpstr> Reduction in Unnecessary Care &amp; Costs</vt:lpstr>
      <vt:lpstr>Put it into action….</vt:lpstr>
      <vt:lpstr>Open Loop – Open Ended</vt:lpstr>
      <vt:lpstr>REASONS FOR NO-SHOWS</vt:lpstr>
      <vt:lpstr>Referral Tracking “Closing the Loop” </vt:lpstr>
      <vt:lpstr>Referral Tracking “Closing the Loop” </vt:lpstr>
      <vt:lpstr>PowerPoint Presentation</vt:lpstr>
      <vt:lpstr>Establish Policy &amp; Procedure for “No Show”  &amp; Cancelled Referral Appointments</vt:lpstr>
      <vt:lpstr> Close the Loop Referral Tracking </vt:lpstr>
      <vt:lpstr> Close the Loop Referral Tracking </vt:lpstr>
      <vt:lpstr>Triage (Risk Stratification) and Tracking </vt:lpstr>
      <vt:lpstr> Schedule Based on the Referral Needs</vt:lpstr>
      <vt:lpstr>Working the Schedule</vt:lpstr>
      <vt:lpstr>Referral Tracking at Denver Health (EPIC)</vt:lpstr>
      <vt:lpstr>Referral Tracking “Closing the Loop” </vt:lpstr>
      <vt:lpstr>Put it in action….</vt:lpstr>
      <vt:lpstr>Leave in action….</vt:lpstr>
      <vt:lpstr>Leave in action….</vt:lpstr>
      <vt:lpstr>www.acponline.org/hvcc-training</vt:lpstr>
      <vt:lpstr>Check list for Pertinent Data Sets/ Referral Guidelines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dc:creator>
  <cp:lastModifiedBy>Mike</cp:lastModifiedBy>
  <cp:revision>148</cp:revision>
  <dcterms:created xsi:type="dcterms:W3CDTF">2017-05-12T02:16:57Z</dcterms:created>
  <dcterms:modified xsi:type="dcterms:W3CDTF">2018-11-11T17:38:20Z</dcterms:modified>
</cp:coreProperties>
</file>