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81" r:id="rId2"/>
  </p:sldMasterIdLst>
  <p:notesMasterIdLst>
    <p:notesMasterId r:id="rId30"/>
  </p:notesMasterIdLst>
  <p:sldIdLst>
    <p:sldId id="644" r:id="rId3"/>
    <p:sldId id="972" r:id="rId4"/>
    <p:sldId id="934" r:id="rId5"/>
    <p:sldId id="923" r:id="rId6"/>
    <p:sldId id="960" r:id="rId7"/>
    <p:sldId id="961" r:id="rId8"/>
    <p:sldId id="925" r:id="rId9"/>
    <p:sldId id="962" r:id="rId10"/>
    <p:sldId id="966" r:id="rId11"/>
    <p:sldId id="964" r:id="rId12"/>
    <p:sldId id="965" r:id="rId13"/>
    <p:sldId id="682" r:id="rId14"/>
    <p:sldId id="583" r:id="rId15"/>
    <p:sldId id="582" r:id="rId16"/>
    <p:sldId id="902" r:id="rId17"/>
    <p:sldId id="954" r:id="rId18"/>
    <p:sldId id="588" r:id="rId19"/>
    <p:sldId id="589" r:id="rId20"/>
    <p:sldId id="904" r:id="rId21"/>
    <p:sldId id="650" r:id="rId22"/>
    <p:sldId id="968" r:id="rId23"/>
    <p:sldId id="916" r:id="rId24"/>
    <p:sldId id="971" r:id="rId25"/>
    <p:sldId id="955" r:id="rId26"/>
    <p:sldId id="679" r:id="rId27"/>
    <p:sldId id="952" r:id="rId28"/>
    <p:sldId id="928" r:id="rId29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66"/>
    <a:srgbClr val="F69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1154D-E988-46CB-8D5C-0983471CD082}" v="64" dt="2019-07-18T01:55:36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17" autoAdjust="0"/>
  </p:normalViewPr>
  <p:slideViewPr>
    <p:cSldViewPr>
      <p:cViewPr>
        <p:scale>
          <a:sx n="63" d="100"/>
          <a:sy n="63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Greenlee" userId="e7810260-1ef9-468a-9b4d-d0f820dc5c69" providerId="ADAL" clId="{EF89AFFF-183E-4B19-AC36-8E279443847B}"/>
    <pc:docChg chg="custSel addSld delSld modSld sldOrd delMainMaster">
      <pc:chgData name="Carol Greenlee" userId="e7810260-1ef9-468a-9b4d-d0f820dc5c69" providerId="ADAL" clId="{EF89AFFF-183E-4B19-AC36-8E279443847B}" dt="2019-07-18T02:41:38.956" v="1371" actId="20577"/>
      <pc:docMkLst>
        <pc:docMk/>
      </pc:docMkLst>
      <pc:sldChg chg="del">
        <pc:chgData name="Carol Greenlee" userId="e7810260-1ef9-468a-9b4d-d0f820dc5c69" providerId="ADAL" clId="{EF89AFFF-183E-4B19-AC36-8E279443847B}" dt="2019-07-18T01:54:17.331" v="1215" actId="2696"/>
        <pc:sldMkLst>
          <pc:docMk/>
          <pc:sldMk cId="2899105428" sldId="495"/>
        </pc:sldMkLst>
      </pc:sldChg>
      <pc:sldChg chg="del">
        <pc:chgData name="Carol Greenlee" userId="e7810260-1ef9-468a-9b4d-d0f820dc5c69" providerId="ADAL" clId="{EF89AFFF-183E-4B19-AC36-8E279443847B}" dt="2019-07-18T01:54:22.480" v="1220" actId="2696"/>
        <pc:sldMkLst>
          <pc:docMk/>
          <pc:sldMk cId="3522122780" sldId="533"/>
        </pc:sldMkLst>
      </pc:sldChg>
      <pc:sldChg chg="del">
        <pc:chgData name="Carol Greenlee" userId="e7810260-1ef9-468a-9b4d-d0f820dc5c69" providerId="ADAL" clId="{EF89AFFF-183E-4B19-AC36-8E279443847B}" dt="2019-07-18T01:54:25.272" v="1224" actId="2696"/>
        <pc:sldMkLst>
          <pc:docMk/>
          <pc:sldMk cId="932675623" sldId="539"/>
        </pc:sldMkLst>
      </pc:sldChg>
      <pc:sldChg chg="del">
        <pc:chgData name="Carol Greenlee" userId="e7810260-1ef9-468a-9b4d-d0f820dc5c69" providerId="ADAL" clId="{EF89AFFF-183E-4B19-AC36-8E279443847B}" dt="2019-07-18T01:54:28.480" v="1228" actId="2696"/>
        <pc:sldMkLst>
          <pc:docMk/>
          <pc:sldMk cId="1683838094" sldId="554"/>
        </pc:sldMkLst>
      </pc:sldChg>
      <pc:sldChg chg="del">
        <pc:chgData name="Carol Greenlee" userId="e7810260-1ef9-468a-9b4d-d0f820dc5c69" providerId="ADAL" clId="{EF89AFFF-183E-4B19-AC36-8E279443847B}" dt="2019-07-18T01:54:25.262" v="1222" actId="2696"/>
        <pc:sldMkLst>
          <pc:docMk/>
          <pc:sldMk cId="2114840634" sldId="555"/>
        </pc:sldMkLst>
      </pc:sldChg>
      <pc:sldChg chg="del">
        <pc:chgData name="Carol Greenlee" userId="e7810260-1ef9-468a-9b4d-d0f820dc5c69" providerId="ADAL" clId="{EF89AFFF-183E-4B19-AC36-8E279443847B}" dt="2019-07-18T01:54:17.356" v="1216" actId="2696"/>
        <pc:sldMkLst>
          <pc:docMk/>
          <pc:sldMk cId="2654717137" sldId="558"/>
        </pc:sldMkLst>
      </pc:sldChg>
      <pc:sldChg chg="del">
        <pc:chgData name="Carol Greenlee" userId="e7810260-1ef9-468a-9b4d-d0f820dc5c69" providerId="ADAL" clId="{EF89AFFF-183E-4B19-AC36-8E279443847B}" dt="2019-07-18T01:54:22.468" v="1219" actId="2696"/>
        <pc:sldMkLst>
          <pc:docMk/>
          <pc:sldMk cId="2899879005" sldId="568"/>
        </pc:sldMkLst>
      </pc:sldChg>
      <pc:sldChg chg="del">
        <pc:chgData name="Carol Greenlee" userId="e7810260-1ef9-468a-9b4d-d0f820dc5c69" providerId="ADAL" clId="{EF89AFFF-183E-4B19-AC36-8E279443847B}" dt="2019-07-18T01:54:25.266" v="1223" actId="2696"/>
        <pc:sldMkLst>
          <pc:docMk/>
          <pc:sldMk cId="232032049" sldId="569"/>
        </pc:sldMkLst>
      </pc:sldChg>
      <pc:sldChg chg="del">
        <pc:chgData name="Carol Greenlee" userId="e7810260-1ef9-468a-9b4d-d0f820dc5c69" providerId="ADAL" clId="{EF89AFFF-183E-4B19-AC36-8E279443847B}" dt="2019-07-18T01:54:25.258" v="1221" actId="2696"/>
        <pc:sldMkLst>
          <pc:docMk/>
          <pc:sldMk cId="3402163101" sldId="570"/>
        </pc:sldMkLst>
      </pc:sldChg>
      <pc:sldChg chg="del">
        <pc:chgData name="Carol Greenlee" userId="e7810260-1ef9-468a-9b4d-d0f820dc5c69" providerId="ADAL" clId="{EF89AFFF-183E-4B19-AC36-8E279443847B}" dt="2019-07-18T01:54:28.459" v="1227" actId="2696"/>
        <pc:sldMkLst>
          <pc:docMk/>
          <pc:sldMk cId="2786457570" sldId="573"/>
        </pc:sldMkLst>
      </pc:sldChg>
      <pc:sldChg chg="del">
        <pc:chgData name="Carol Greenlee" userId="e7810260-1ef9-468a-9b4d-d0f820dc5c69" providerId="ADAL" clId="{EF89AFFF-183E-4B19-AC36-8E279443847B}" dt="2019-07-18T01:56:23.503" v="1343" actId="2696"/>
        <pc:sldMkLst>
          <pc:docMk/>
          <pc:sldMk cId="1832436690" sldId="580"/>
        </pc:sldMkLst>
      </pc:sldChg>
      <pc:sldChg chg="del">
        <pc:chgData name="Carol Greenlee" userId="e7810260-1ef9-468a-9b4d-d0f820dc5c69" providerId="ADAL" clId="{EF89AFFF-183E-4B19-AC36-8E279443847B}" dt="2019-07-18T01:56:23.497" v="1341" actId="2696"/>
        <pc:sldMkLst>
          <pc:docMk/>
          <pc:sldMk cId="336355091" sldId="581"/>
        </pc:sldMkLst>
      </pc:sldChg>
      <pc:sldChg chg="modSp ord">
        <pc:chgData name="Carol Greenlee" userId="e7810260-1ef9-468a-9b4d-d0f820dc5c69" providerId="ADAL" clId="{EF89AFFF-183E-4B19-AC36-8E279443847B}" dt="2019-07-18T01:49:50.139" v="1050" actId="113"/>
        <pc:sldMkLst>
          <pc:docMk/>
          <pc:sldMk cId="0" sldId="582"/>
        </pc:sldMkLst>
        <pc:spChg chg="mod">
          <ac:chgData name="Carol Greenlee" userId="e7810260-1ef9-468a-9b4d-d0f820dc5c69" providerId="ADAL" clId="{EF89AFFF-183E-4B19-AC36-8E279443847B}" dt="2019-07-18T01:49:50.139" v="1050" actId="113"/>
          <ac:spMkLst>
            <pc:docMk/>
            <pc:sldMk cId="0" sldId="582"/>
            <ac:spMk id="3" creationId="{00000000-0000-0000-0000-000000000000}"/>
          </ac:spMkLst>
        </pc:spChg>
      </pc:sldChg>
      <pc:sldChg chg="modSp ord">
        <pc:chgData name="Carol Greenlee" userId="e7810260-1ef9-468a-9b4d-d0f820dc5c69" providerId="ADAL" clId="{EF89AFFF-183E-4B19-AC36-8E279443847B}" dt="2019-07-18T01:48:35.778" v="1017" actId="20577"/>
        <pc:sldMkLst>
          <pc:docMk/>
          <pc:sldMk cId="746837437" sldId="583"/>
        </pc:sldMkLst>
        <pc:spChg chg="mod">
          <ac:chgData name="Carol Greenlee" userId="e7810260-1ef9-468a-9b4d-d0f820dc5c69" providerId="ADAL" clId="{EF89AFFF-183E-4B19-AC36-8E279443847B}" dt="2019-07-18T01:48:35.778" v="1017" actId="20577"/>
          <ac:spMkLst>
            <pc:docMk/>
            <pc:sldMk cId="746837437" sldId="583"/>
            <ac:spMk id="3" creationId="{00000000-0000-0000-0000-000000000000}"/>
          </ac:spMkLst>
        </pc:spChg>
      </pc:sldChg>
      <pc:sldChg chg="ord">
        <pc:chgData name="Carol Greenlee" userId="e7810260-1ef9-468a-9b4d-d0f820dc5c69" providerId="ADAL" clId="{EF89AFFF-183E-4B19-AC36-8E279443847B}" dt="2019-07-18T01:42:07.503" v="960"/>
        <pc:sldMkLst>
          <pc:docMk/>
          <pc:sldMk cId="15260705" sldId="588"/>
        </pc:sldMkLst>
      </pc:sldChg>
      <pc:sldChg chg="ord">
        <pc:chgData name="Carol Greenlee" userId="e7810260-1ef9-468a-9b4d-d0f820dc5c69" providerId="ADAL" clId="{EF89AFFF-183E-4B19-AC36-8E279443847B}" dt="2019-07-18T01:42:15.282" v="961"/>
        <pc:sldMkLst>
          <pc:docMk/>
          <pc:sldMk cId="2599200718" sldId="589"/>
        </pc:sldMkLst>
      </pc:sldChg>
      <pc:sldChg chg="del">
        <pc:chgData name="Carol Greenlee" userId="e7810260-1ef9-468a-9b4d-d0f820dc5c69" providerId="ADAL" clId="{EF89AFFF-183E-4B19-AC36-8E279443847B}" dt="2019-07-18T00:45:09.203" v="492" actId="2696"/>
        <pc:sldMkLst>
          <pc:docMk/>
          <pc:sldMk cId="0" sldId="601"/>
        </pc:sldMkLst>
      </pc:sldChg>
      <pc:sldChg chg="del">
        <pc:chgData name="Carol Greenlee" userId="e7810260-1ef9-468a-9b4d-d0f820dc5c69" providerId="ADAL" clId="{EF89AFFF-183E-4B19-AC36-8E279443847B}" dt="2019-07-18T01:56:23.500" v="1342" actId="2696"/>
        <pc:sldMkLst>
          <pc:docMk/>
          <pc:sldMk cId="4058377859" sldId="615"/>
        </pc:sldMkLst>
      </pc:sldChg>
      <pc:sldChg chg="del">
        <pc:chgData name="Carol Greenlee" userId="e7810260-1ef9-468a-9b4d-d0f820dc5c69" providerId="ADAL" clId="{EF89AFFF-183E-4B19-AC36-8E279443847B}" dt="2019-07-18T00:45:09.191" v="490" actId="2696"/>
        <pc:sldMkLst>
          <pc:docMk/>
          <pc:sldMk cId="311252117" sldId="624"/>
        </pc:sldMkLst>
      </pc:sldChg>
      <pc:sldChg chg="del">
        <pc:chgData name="Carol Greenlee" userId="e7810260-1ef9-468a-9b4d-d0f820dc5c69" providerId="ADAL" clId="{EF89AFFF-183E-4B19-AC36-8E279443847B}" dt="2019-07-18T00:44:58.883" v="487" actId="2696"/>
        <pc:sldMkLst>
          <pc:docMk/>
          <pc:sldMk cId="0" sldId="632"/>
        </pc:sldMkLst>
      </pc:sldChg>
      <pc:sldChg chg="del">
        <pc:chgData name="Carol Greenlee" userId="e7810260-1ef9-468a-9b4d-d0f820dc5c69" providerId="ADAL" clId="{EF89AFFF-183E-4B19-AC36-8E279443847B}" dt="2019-07-18T01:54:22.458" v="1217" actId="2696"/>
        <pc:sldMkLst>
          <pc:docMk/>
          <pc:sldMk cId="3904220655" sldId="641"/>
        </pc:sldMkLst>
      </pc:sldChg>
      <pc:sldChg chg="modSp">
        <pc:chgData name="Carol Greenlee" userId="e7810260-1ef9-468a-9b4d-d0f820dc5c69" providerId="ADAL" clId="{EF89AFFF-183E-4B19-AC36-8E279443847B}" dt="2019-07-17T21:07:35.169" v="103" actId="20577"/>
        <pc:sldMkLst>
          <pc:docMk/>
          <pc:sldMk cId="3291073823" sldId="644"/>
        </pc:sldMkLst>
        <pc:spChg chg="mod">
          <ac:chgData name="Carol Greenlee" userId="e7810260-1ef9-468a-9b4d-d0f820dc5c69" providerId="ADAL" clId="{EF89AFFF-183E-4B19-AC36-8E279443847B}" dt="2019-07-17T21:07:35.169" v="103" actId="20577"/>
          <ac:spMkLst>
            <pc:docMk/>
            <pc:sldMk cId="3291073823" sldId="644"/>
            <ac:spMk id="4" creationId="{00000000-0000-0000-0000-000000000000}"/>
          </ac:spMkLst>
        </pc:spChg>
      </pc:sldChg>
      <pc:sldChg chg="del">
        <pc:chgData name="Carol Greenlee" userId="e7810260-1ef9-468a-9b4d-d0f820dc5c69" providerId="ADAL" clId="{EF89AFFF-183E-4B19-AC36-8E279443847B}" dt="2019-07-18T01:56:48.115" v="1346" actId="2696"/>
        <pc:sldMkLst>
          <pc:docMk/>
          <pc:sldMk cId="500969831" sldId="645"/>
        </pc:sldMkLst>
      </pc:sldChg>
      <pc:sldChg chg="del">
        <pc:chgData name="Carol Greenlee" userId="e7810260-1ef9-468a-9b4d-d0f820dc5c69" providerId="ADAL" clId="{EF89AFFF-183E-4B19-AC36-8E279443847B}" dt="2019-07-18T00:44:58.875" v="485" actId="2696"/>
        <pc:sldMkLst>
          <pc:docMk/>
          <pc:sldMk cId="2321694309" sldId="647"/>
        </pc:sldMkLst>
      </pc:sldChg>
      <pc:sldChg chg="del">
        <pc:chgData name="Carol Greenlee" userId="e7810260-1ef9-468a-9b4d-d0f820dc5c69" providerId="ADAL" clId="{EF89AFFF-183E-4B19-AC36-8E279443847B}" dt="2019-07-18T00:45:09.231" v="493" actId="2696"/>
        <pc:sldMkLst>
          <pc:docMk/>
          <pc:sldMk cId="537938628" sldId="648"/>
        </pc:sldMkLst>
      </pc:sldChg>
      <pc:sldChg chg="ord">
        <pc:chgData name="Carol Greenlee" userId="e7810260-1ef9-468a-9b4d-d0f820dc5c69" providerId="ADAL" clId="{EF89AFFF-183E-4B19-AC36-8E279443847B}" dt="2019-07-18T01:42:43.604" v="963"/>
        <pc:sldMkLst>
          <pc:docMk/>
          <pc:sldMk cId="1941886509" sldId="650"/>
        </pc:sldMkLst>
      </pc:sldChg>
      <pc:sldChg chg="del">
        <pc:chgData name="Carol Greenlee" userId="e7810260-1ef9-468a-9b4d-d0f820dc5c69" providerId="ADAL" clId="{EF89AFFF-183E-4B19-AC36-8E279443847B}" dt="2019-07-18T00:44:58.853" v="484" actId="2696"/>
        <pc:sldMkLst>
          <pc:docMk/>
          <pc:sldMk cId="2760113976" sldId="657"/>
        </pc:sldMkLst>
      </pc:sldChg>
      <pc:sldChg chg="del">
        <pc:chgData name="Carol Greenlee" userId="e7810260-1ef9-468a-9b4d-d0f820dc5c69" providerId="ADAL" clId="{EF89AFFF-183E-4B19-AC36-8E279443847B}" dt="2019-07-18T01:56:48.108" v="1344" actId="2696"/>
        <pc:sldMkLst>
          <pc:docMk/>
          <pc:sldMk cId="1599519345" sldId="658"/>
        </pc:sldMkLst>
      </pc:sldChg>
      <pc:sldChg chg="del">
        <pc:chgData name="Carol Greenlee" userId="e7810260-1ef9-468a-9b4d-d0f820dc5c69" providerId="ADAL" clId="{EF89AFFF-183E-4B19-AC36-8E279443847B}" dt="2019-07-18T01:54:17.326" v="1214" actId="2696"/>
        <pc:sldMkLst>
          <pc:docMk/>
          <pc:sldMk cId="621059553" sldId="664"/>
        </pc:sldMkLst>
      </pc:sldChg>
      <pc:sldChg chg="del">
        <pc:chgData name="Carol Greenlee" userId="e7810260-1ef9-468a-9b4d-d0f820dc5c69" providerId="ADAL" clId="{EF89AFFF-183E-4B19-AC36-8E279443847B}" dt="2019-07-18T01:54:28.449" v="1225" actId="2696"/>
        <pc:sldMkLst>
          <pc:docMk/>
          <pc:sldMk cId="1467856082" sldId="670"/>
        </pc:sldMkLst>
      </pc:sldChg>
      <pc:sldChg chg="del">
        <pc:chgData name="Carol Greenlee" userId="e7810260-1ef9-468a-9b4d-d0f820dc5c69" providerId="ADAL" clId="{EF89AFFF-183E-4B19-AC36-8E279443847B}" dt="2019-07-18T01:54:28.453" v="1226" actId="2696"/>
        <pc:sldMkLst>
          <pc:docMk/>
          <pc:sldMk cId="1587133262" sldId="671"/>
        </pc:sldMkLst>
      </pc:sldChg>
      <pc:sldChg chg="del">
        <pc:chgData name="Carol Greenlee" userId="e7810260-1ef9-468a-9b4d-d0f820dc5c69" providerId="ADAL" clId="{EF89AFFF-183E-4B19-AC36-8E279443847B}" dt="2019-07-18T00:44:58.879" v="486" actId="2696"/>
        <pc:sldMkLst>
          <pc:docMk/>
          <pc:sldMk cId="2306992489" sldId="675"/>
        </pc:sldMkLst>
      </pc:sldChg>
      <pc:sldChg chg="del">
        <pc:chgData name="Carol Greenlee" userId="e7810260-1ef9-468a-9b4d-d0f820dc5c69" providerId="ADAL" clId="{EF89AFFF-183E-4B19-AC36-8E279443847B}" dt="2019-07-18T00:45:09.197" v="491" actId="2696"/>
        <pc:sldMkLst>
          <pc:docMk/>
          <pc:sldMk cId="3182948090" sldId="676"/>
        </pc:sldMkLst>
      </pc:sldChg>
      <pc:sldChg chg="del">
        <pc:chgData name="Carol Greenlee" userId="e7810260-1ef9-468a-9b4d-d0f820dc5c69" providerId="ADAL" clId="{EF89AFFF-183E-4B19-AC36-8E279443847B}" dt="2019-07-18T01:56:54.192" v="1347" actId="2696"/>
        <pc:sldMkLst>
          <pc:docMk/>
          <pc:sldMk cId="1998364255" sldId="677"/>
        </pc:sldMkLst>
      </pc:sldChg>
      <pc:sldChg chg="modSp">
        <pc:chgData name="Carol Greenlee" userId="e7810260-1ef9-468a-9b4d-d0f820dc5c69" providerId="ADAL" clId="{EF89AFFF-183E-4B19-AC36-8E279443847B}" dt="2019-07-18T01:55:36.884" v="1340" actId="14100"/>
        <pc:sldMkLst>
          <pc:docMk/>
          <pc:sldMk cId="1271515619" sldId="679"/>
        </pc:sldMkLst>
        <pc:spChg chg="mod">
          <ac:chgData name="Carol Greenlee" userId="e7810260-1ef9-468a-9b4d-d0f820dc5c69" providerId="ADAL" clId="{EF89AFFF-183E-4B19-AC36-8E279443847B}" dt="2019-07-18T01:55:11.236" v="1306" actId="20577"/>
          <ac:spMkLst>
            <pc:docMk/>
            <pc:sldMk cId="1271515619" sldId="679"/>
            <ac:spMk id="2" creationId="{00000000-0000-0000-0000-000000000000}"/>
          </ac:spMkLst>
        </pc:spChg>
        <pc:spChg chg="mod">
          <ac:chgData name="Carol Greenlee" userId="e7810260-1ef9-468a-9b4d-d0f820dc5c69" providerId="ADAL" clId="{EF89AFFF-183E-4B19-AC36-8E279443847B}" dt="2019-07-18T01:55:36.884" v="1340" actId="14100"/>
          <ac:spMkLst>
            <pc:docMk/>
            <pc:sldMk cId="1271515619" sldId="679"/>
            <ac:spMk id="3" creationId="{00000000-0000-0000-0000-000000000000}"/>
          </ac:spMkLst>
        </pc:spChg>
      </pc:sldChg>
      <pc:sldChg chg="del">
        <pc:chgData name="Carol Greenlee" userId="e7810260-1ef9-468a-9b4d-d0f820dc5c69" providerId="ADAL" clId="{EF89AFFF-183E-4B19-AC36-8E279443847B}" dt="2019-07-18T01:54:22.463" v="1218" actId="2696"/>
        <pc:sldMkLst>
          <pc:docMk/>
          <pc:sldMk cId="1853792276" sldId="680"/>
        </pc:sldMkLst>
      </pc:sldChg>
      <pc:sldChg chg="ord">
        <pc:chgData name="Carol Greenlee" userId="e7810260-1ef9-468a-9b4d-d0f820dc5c69" providerId="ADAL" clId="{EF89AFFF-183E-4B19-AC36-8E279443847B}" dt="2019-07-18T01:32:52.864" v="699"/>
        <pc:sldMkLst>
          <pc:docMk/>
          <pc:sldMk cId="3342590423" sldId="682"/>
        </pc:sldMkLst>
      </pc:sldChg>
      <pc:sldChg chg="del">
        <pc:chgData name="Carol Greenlee" userId="e7810260-1ef9-468a-9b4d-d0f820dc5c69" providerId="ADAL" clId="{EF89AFFF-183E-4B19-AC36-8E279443847B}" dt="2019-07-18T00:44:58.898" v="488" actId="2696"/>
        <pc:sldMkLst>
          <pc:docMk/>
          <pc:sldMk cId="3142491589" sldId="901"/>
        </pc:sldMkLst>
      </pc:sldChg>
      <pc:sldChg chg="ord">
        <pc:chgData name="Carol Greenlee" userId="e7810260-1ef9-468a-9b4d-d0f820dc5c69" providerId="ADAL" clId="{EF89AFFF-183E-4B19-AC36-8E279443847B}" dt="2019-07-18T01:34:18.839" v="702"/>
        <pc:sldMkLst>
          <pc:docMk/>
          <pc:sldMk cId="2084993550" sldId="902"/>
        </pc:sldMkLst>
      </pc:sldChg>
      <pc:sldChg chg="ord">
        <pc:chgData name="Carol Greenlee" userId="e7810260-1ef9-468a-9b4d-d0f820dc5c69" providerId="ADAL" clId="{EF89AFFF-183E-4B19-AC36-8E279443847B}" dt="2019-07-18T01:42:19.726" v="962"/>
        <pc:sldMkLst>
          <pc:docMk/>
          <pc:sldMk cId="1478974372" sldId="904"/>
        </pc:sldMkLst>
      </pc:sldChg>
      <pc:sldChg chg="del">
        <pc:chgData name="Carol Greenlee" userId="e7810260-1ef9-468a-9b4d-d0f820dc5c69" providerId="ADAL" clId="{EF89AFFF-183E-4B19-AC36-8E279443847B}" dt="2019-07-18T01:56:54.197" v="1348" actId="2696"/>
        <pc:sldMkLst>
          <pc:docMk/>
          <pc:sldMk cId="2741261277" sldId="905"/>
        </pc:sldMkLst>
      </pc:sldChg>
      <pc:sldChg chg="del">
        <pc:chgData name="Carol Greenlee" userId="e7810260-1ef9-468a-9b4d-d0f820dc5c69" providerId="ADAL" clId="{EF89AFFF-183E-4B19-AC36-8E279443847B}" dt="2019-07-18T01:25:34.064" v="551" actId="2696"/>
        <pc:sldMkLst>
          <pc:docMk/>
          <pc:sldMk cId="1107754204" sldId="906"/>
        </pc:sldMkLst>
      </pc:sldChg>
      <pc:sldChg chg="del">
        <pc:chgData name="Carol Greenlee" userId="e7810260-1ef9-468a-9b4d-d0f820dc5c69" providerId="ADAL" clId="{EF89AFFF-183E-4B19-AC36-8E279443847B}" dt="2019-07-18T01:25:34.071" v="552" actId="2696"/>
        <pc:sldMkLst>
          <pc:docMk/>
          <pc:sldMk cId="3787312536" sldId="907"/>
        </pc:sldMkLst>
      </pc:sldChg>
      <pc:sldChg chg="del">
        <pc:chgData name="Carol Greenlee" userId="e7810260-1ef9-468a-9b4d-d0f820dc5c69" providerId="ADAL" clId="{EF89AFFF-183E-4B19-AC36-8E279443847B}" dt="2019-07-18T01:25:34.076" v="553" actId="2696"/>
        <pc:sldMkLst>
          <pc:docMk/>
          <pc:sldMk cId="4233725462" sldId="908"/>
        </pc:sldMkLst>
      </pc:sldChg>
      <pc:sldChg chg="del">
        <pc:chgData name="Carol Greenlee" userId="e7810260-1ef9-468a-9b4d-d0f820dc5c69" providerId="ADAL" clId="{EF89AFFF-183E-4B19-AC36-8E279443847B}" dt="2019-07-18T01:25:34.081" v="554" actId="2696"/>
        <pc:sldMkLst>
          <pc:docMk/>
          <pc:sldMk cId="1404603044" sldId="909"/>
        </pc:sldMkLst>
      </pc:sldChg>
      <pc:sldChg chg="del">
        <pc:chgData name="Carol Greenlee" userId="e7810260-1ef9-468a-9b4d-d0f820dc5c69" providerId="ADAL" clId="{EF89AFFF-183E-4B19-AC36-8E279443847B}" dt="2019-07-18T01:25:34.085" v="555" actId="2696"/>
        <pc:sldMkLst>
          <pc:docMk/>
          <pc:sldMk cId="3500351167" sldId="911"/>
        </pc:sldMkLst>
      </pc:sldChg>
      <pc:sldChg chg="del">
        <pc:chgData name="Carol Greenlee" userId="e7810260-1ef9-468a-9b4d-d0f820dc5c69" providerId="ADAL" clId="{EF89AFFF-183E-4B19-AC36-8E279443847B}" dt="2019-07-18T01:25:34.096" v="558" actId="2696"/>
        <pc:sldMkLst>
          <pc:docMk/>
          <pc:sldMk cId="1193017850" sldId="915"/>
        </pc:sldMkLst>
      </pc:sldChg>
      <pc:sldChg chg="ord">
        <pc:chgData name="Carol Greenlee" userId="e7810260-1ef9-468a-9b4d-d0f820dc5c69" providerId="ADAL" clId="{EF89AFFF-183E-4B19-AC36-8E279443847B}" dt="2019-07-18T01:23:27.419" v="537"/>
        <pc:sldMkLst>
          <pc:docMk/>
          <pc:sldMk cId="2064572790" sldId="916"/>
        </pc:sldMkLst>
      </pc:sldChg>
      <pc:sldChg chg="del">
        <pc:chgData name="Carol Greenlee" userId="e7810260-1ef9-468a-9b4d-d0f820dc5c69" providerId="ADAL" clId="{EF89AFFF-183E-4B19-AC36-8E279443847B}" dt="2019-07-18T01:25:34.105" v="560" actId="2696"/>
        <pc:sldMkLst>
          <pc:docMk/>
          <pc:sldMk cId="2261926004" sldId="917"/>
        </pc:sldMkLst>
      </pc:sldChg>
      <pc:sldChg chg="del">
        <pc:chgData name="Carol Greenlee" userId="e7810260-1ef9-468a-9b4d-d0f820dc5c69" providerId="ADAL" clId="{EF89AFFF-183E-4B19-AC36-8E279443847B}" dt="2019-07-18T01:25:34.109" v="561" actId="2696"/>
        <pc:sldMkLst>
          <pc:docMk/>
          <pc:sldMk cId="2237927980" sldId="918"/>
        </pc:sldMkLst>
      </pc:sldChg>
      <pc:sldChg chg="del">
        <pc:chgData name="Carol Greenlee" userId="e7810260-1ef9-468a-9b4d-d0f820dc5c69" providerId="ADAL" clId="{EF89AFFF-183E-4B19-AC36-8E279443847B}" dt="2019-07-18T01:25:34.113" v="562" actId="2696"/>
        <pc:sldMkLst>
          <pc:docMk/>
          <pc:sldMk cId="2680881879" sldId="919"/>
        </pc:sldMkLst>
      </pc:sldChg>
      <pc:sldChg chg="modSp ord">
        <pc:chgData name="Carol Greenlee" userId="e7810260-1ef9-468a-9b4d-d0f820dc5c69" providerId="ADAL" clId="{EF89AFFF-183E-4B19-AC36-8E279443847B}" dt="2019-07-18T02:40:19.018" v="1366" actId="20577"/>
        <pc:sldMkLst>
          <pc:docMk/>
          <pc:sldMk cId="1757188459" sldId="923"/>
        </pc:sldMkLst>
        <pc:spChg chg="mod">
          <ac:chgData name="Carol Greenlee" userId="e7810260-1ef9-468a-9b4d-d0f820dc5c69" providerId="ADAL" clId="{EF89AFFF-183E-4B19-AC36-8E279443847B}" dt="2019-07-18T01:30:35.966" v="650" actId="20577"/>
          <ac:spMkLst>
            <pc:docMk/>
            <pc:sldMk cId="1757188459" sldId="923"/>
            <ac:spMk id="2" creationId="{00000000-0000-0000-0000-000000000000}"/>
          </ac:spMkLst>
        </pc:spChg>
        <pc:spChg chg="mod">
          <ac:chgData name="Carol Greenlee" userId="e7810260-1ef9-468a-9b4d-d0f820dc5c69" providerId="ADAL" clId="{EF89AFFF-183E-4B19-AC36-8E279443847B}" dt="2019-07-18T02:40:19.018" v="1366" actId="20577"/>
          <ac:spMkLst>
            <pc:docMk/>
            <pc:sldMk cId="1757188459" sldId="923"/>
            <ac:spMk id="3" creationId="{00000000-0000-0000-0000-000000000000}"/>
          </ac:spMkLst>
        </pc:spChg>
      </pc:sldChg>
      <pc:sldChg chg="del">
        <pc:chgData name="Carol Greenlee" userId="e7810260-1ef9-468a-9b4d-d0f820dc5c69" providerId="ADAL" clId="{EF89AFFF-183E-4B19-AC36-8E279443847B}" dt="2019-07-18T01:25:34.058" v="550" actId="2696"/>
        <pc:sldMkLst>
          <pc:docMk/>
          <pc:sldMk cId="2173854416" sldId="924"/>
        </pc:sldMkLst>
      </pc:sldChg>
      <pc:sldChg chg="ord">
        <pc:chgData name="Carol Greenlee" userId="e7810260-1ef9-468a-9b4d-d0f820dc5c69" providerId="ADAL" clId="{EF89AFFF-183E-4B19-AC36-8E279443847B}" dt="2019-07-18T01:21:41.221" v="529"/>
        <pc:sldMkLst>
          <pc:docMk/>
          <pc:sldMk cId="2037127990" sldId="925"/>
        </pc:sldMkLst>
      </pc:sldChg>
      <pc:sldChg chg="del">
        <pc:chgData name="Carol Greenlee" userId="e7810260-1ef9-468a-9b4d-d0f820dc5c69" providerId="ADAL" clId="{EF89AFFF-183E-4B19-AC36-8E279443847B}" dt="2019-07-18T01:24:46.002" v="540" actId="2696"/>
        <pc:sldMkLst>
          <pc:docMk/>
          <pc:sldMk cId="2937120996" sldId="932"/>
        </pc:sldMkLst>
      </pc:sldChg>
      <pc:sldChg chg="modSp ord">
        <pc:chgData name="Carol Greenlee" userId="e7810260-1ef9-468a-9b4d-d0f820dc5c69" providerId="ADAL" clId="{EF89AFFF-183E-4B19-AC36-8E279443847B}" dt="2019-07-18T01:20:32.561" v="527"/>
        <pc:sldMkLst>
          <pc:docMk/>
          <pc:sldMk cId="3010283841" sldId="934"/>
        </pc:sldMkLst>
        <pc:spChg chg="mod">
          <ac:chgData name="Carol Greenlee" userId="e7810260-1ef9-468a-9b4d-d0f820dc5c69" providerId="ADAL" clId="{EF89AFFF-183E-4B19-AC36-8E279443847B}" dt="2019-07-18T00:45:46.999" v="522" actId="20577"/>
          <ac:spMkLst>
            <pc:docMk/>
            <pc:sldMk cId="3010283841" sldId="934"/>
            <ac:spMk id="3" creationId="{00000000-0000-0000-0000-000000000000}"/>
          </ac:spMkLst>
        </pc:spChg>
      </pc:sldChg>
      <pc:sldChg chg="del">
        <pc:chgData name="Carol Greenlee" userId="e7810260-1ef9-468a-9b4d-d0f820dc5c69" providerId="ADAL" clId="{EF89AFFF-183E-4B19-AC36-8E279443847B}" dt="2019-07-18T01:56:59.686" v="1350" actId="2696"/>
        <pc:sldMkLst>
          <pc:docMk/>
          <pc:sldMk cId="681857292" sldId="937"/>
        </pc:sldMkLst>
      </pc:sldChg>
      <pc:sldChg chg="del">
        <pc:chgData name="Carol Greenlee" userId="e7810260-1ef9-468a-9b4d-d0f820dc5c69" providerId="ADAL" clId="{EF89AFFF-183E-4B19-AC36-8E279443847B}" dt="2019-07-18T01:24:46.009" v="541" actId="2696"/>
        <pc:sldMkLst>
          <pc:docMk/>
          <pc:sldMk cId="2755187849" sldId="944"/>
        </pc:sldMkLst>
      </pc:sldChg>
      <pc:sldChg chg="del">
        <pc:chgData name="Carol Greenlee" userId="e7810260-1ef9-468a-9b4d-d0f820dc5c69" providerId="ADAL" clId="{EF89AFFF-183E-4B19-AC36-8E279443847B}" dt="2019-07-18T01:24:46.052" v="542" actId="2696"/>
        <pc:sldMkLst>
          <pc:docMk/>
          <pc:sldMk cId="2219011610" sldId="947"/>
        </pc:sldMkLst>
      </pc:sldChg>
      <pc:sldChg chg="del">
        <pc:chgData name="Carol Greenlee" userId="e7810260-1ef9-468a-9b4d-d0f820dc5c69" providerId="ADAL" clId="{EF89AFFF-183E-4B19-AC36-8E279443847B}" dt="2019-07-18T01:24:46.060" v="544" actId="2696"/>
        <pc:sldMkLst>
          <pc:docMk/>
          <pc:sldMk cId="2068613511" sldId="948"/>
        </pc:sldMkLst>
      </pc:sldChg>
      <pc:sldChg chg="del">
        <pc:chgData name="Carol Greenlee" userId="e7810260-1ef9-468a-9b4d-d0f820dc5c69" providerId="ADAL" clId="{EF89AFFF-183E-4B19-AC36-8E279443847B}" dt="2019-07-18T01:24:46.066" v="545" actId="2696"/>
        <pc:sldMkLst>
          <pc:docMk/>
          <pc:sldMk cId="3662594050" sldId="949"/>
        </pc:sldMkLst>
      </pc:sldChg>
      <pc:sldChg chg="del">
        <pc:chgData name="Carol Greenlee" userId="e7810260-1ef9-468a-9b4d-d0f820dc5c69" providerId="ADAL" clId="{EF89AFFF-183E-4B19-AC36-8E279443847B}" dt="2019-07-18T01:24:46.093" v="548" actId="2696"/>
        <pc:sldMkLst>
          <pc:docMk/>
          <pc:sldMk cId="278196988" sldId="950"/>
        </pc:sldMkLst>
      </pc:sldChg>
      <pc:sldChg chg="del ord">
        <pc:chgData name="Carol Greenlee" userId="e7810260-1ef9-468a-9b4d-d0f820dc5c69" providerId="ADAL" clId="{EF89AFFF-183E-4B19-AC36-8E279443847B}" dt="2019-07-18T01:54:17.321" v="1213" actId="2696"/>
        <pc:sldMkLst>
          <pc:docMk/>
          <pc:sldMk cId="2012285074" sldId="951"/>
        </pc:sldMkLst>
      </pc:sldChg>
      <pc:sldChg chg="del">
        <pc:chgData name="Carol Greenlee" userId="e7810260-1ef9-468a-9b4d-d0f820dc5c69" providerId="ADAL" clId="{EF89AFFF-183E-4B19-AC36-8E279443847B}" dt="2019-07-18T01:56:48.111" v="1345" actId="2696"/>
        <pc:sldMkLst>
          <pc:docMk/>
          <pc:sldMk cId="3473639880" sldId="953"/>
        </pc:sldMkLst>
      </pc:sldChg>
      <pc:sldChg chg="ord">
        <pc:chgData name="Carol Greenlee" userId="e7810260-1ef9-468a-9b4d-d0f820dc5c69" providerId="ADAL" clId="{EF89AFFF-183E-4B19-AC36-8E279443847B}" dt="2019-07-18T01:41:48.633" v="959"/>
        <pc:sldMkLst>
          <pc:docMk/>
          <pc:sldMk cId="928994777" sldId="954"/>
        </pc:sldMkLst>
      </pc:sldChg>
      <pc:sldChg chg="modSp ord">
        <pc:chgData name="Carol Greenlee" userId="e7810260-1ef9-468a-9b4d-d0f820dc5c69" providerId="ADAL" clId="{EF89AFFF-183E-4B19-AC36-8E279443847B}" dt="2019-07-18T01:53:44.143" v="1212" actId="20577"/>
        <pc:sldMkLst>
          <pc:docMk/>
          <pc:sldMk cId="3935872068" sldId="955"/>
        </pc:sldMkLst>
        <pc:spChg chg="mod">
          <ac:chgData name="Carol Greenlee" userId="e7810260-1ef9-468a-9b4d-d0f820dc5c69" providerId="ADAL" clId="{EF89AFFF-183E-4B19-AC36-8E279443847B}" dt="2019-07-18T01:53:44.143" v="1212" actId="20577"/>
          <ac:spMkLst>
            <pc:docMk/>
            <pc:sldMk cId="3935872068" sldId="955"/>
            <ac:spMk id="3" creationId="{00000000-0000-0000-0000-000000000000}"/>
          </ac:spMkLst>
        </pc:spChg>
      </pc:sldChg>
      <pc:sldChg chg="del">
        <pc:chgData name="Carol Greenlee" userId="e7810260-1ef9-468a-9b4d-d0f820dc5c69" providerId="ADAL" clId="{EF89AFFF-183E-4B19-AC36-8E279443847B}" dt="2019-07-18T01:56:54.200" v="1349" actId="2696"/>
        <pc:sldMkLst>
          <pc:docMk/>
          <pc:sldMk cId="1792130955" sldId="956"/>
        </pc:sldMkLst>
      </pc:sldChg>
      <pc:sldChg chg="del">
        <pc:chgData name="Carol Greenlee" userId="e7810260-1ef9-468a-9b4d-d0f820dc5c69" providerId="ADAL" clId="{EF89AFFF-183E-4B19-AC36-8E279443847B}" dt="2019-07-18T01:25:34.100" v="559" actId="2696"/>
        <pc:sldMkLst>
          <pc:docMk/>
          <pc:sldMk cId="3646283085" sldId="957"/>
        </pc:sldMkLst>
      </pc:sldChg>
      <pc:sldChg chg="del">
        <pc:chgData name="Carol Greenlee" userId="e7810260-1ef9-468a-9b4d-d0f820dc5c69" providerId="ADAL" clId="{EF89AFFF-183E-4B19-AC36-8E279443847B}" dt="2019-07-18T01:25:34.092" v="557" actId="2696"/>
        <pc:sldMkLst>
          <pc:docMk/>
          <pc:sldMk cId="3498046764" sldId="958"/>
        </pc:sldMkLst>
      </pc:sldChg>
      <pc:sldChg chg="del">
        <pc:chgData name="Carol Greenlee" userId="e7810260-1ef9-468a-9b4d-d0f820dc5c69" providerId="ADAL" clId="{EF89AFFF-183E-4B19-AC36-8E279443847B}" dt="2019-07-18T01:25:34.089" v="556" actId="2696"/>
        <pc:sldMkLst>
          <pc:docMk/>
          <pc:sldMk cId="518460915" sldId="959"/>
        </pc:sldMkLst>
      </pc:sldChg>
      <pc:sldChg chg="add ord">
        <pc:chgData name="Carol Greenlee" userId="e7810260-1ef9-468a-9b4d-d0f820dc5c69" providerId="ADAL" clId="{EF89AFFF-183E-4B19-AC36-8E279443847B}" dt="2019-07-18T01:20:12.170" v="526"/>
        <pc:sldMkLst>
          <pc:docMk/>
          <pc:sldMk cId="216440752" sldId="960"/>
        </pc:sldMkLst>
      </pc:sldChg>
      <pc:sldChg chg="add ord">
        <pc:chgData name="Carol Greenlee" userId="e7810260-1ef9-468a-9b4d-d0f820dc5c69" providerId="ADAL" clId="{EF89AFFF-183E-4B19-AC36-8E279443847B}" dt="2019-07-18T01:21:09.871" v="528"/>
        <pc:sldMkLst>
          <pc:docMk/>
          <pc:sldMk cId="560910672" sldId="961"/>
        </pc:sldMkLst>
      </pc:sldChg>
      <pc:sldChg chg="modSp add ord">
        <pc:chgData name="Carol Greenlee" userId="e7810260-1ef9-468a-9b4d-d0f820dc5c69" providerId="ADAL" clId="{EF89AFFF-183E-4B19-AC36-8E279443847B}" dt="2019-07-18T01:40:38.712" v="958" actId="14100"/>
        <pc:sldMkLst>
          <pc:docMk/>
          <pc:sldMk cId="2921912599" sldId="962"/>
        </pc:sldMkLst>
        <pc:spChg chg="mod">
          <ac:chgData name="Carol Greenlee" userId="e7810260-1ef9-468a-9b4d-d0f820dc5c69" providerId="ADAL" clId="{EF89AFFF-183E-4B19-AC36-8E279443847B}" dt="2019-07-18T01:40:38.712" v="958" actId="14100"/>
          <ac:spMkLst>
            <pc:docMk/>
            <pc:sldMk cId="2921912599" sldId="962"/>
            <ac:spMk id="3" creationId="{00000000-0000-0000-0000-000000000000}"/>
          </ac:spMkLst>
        </pc:spChg>
      </pc:sldChg>
      <pc:sldChg chg="add del">
        <pc:chgData name="Carol Greenlee" userId="e7810260-1ef9-468a-9b4d-d0f820dc5c69" providerId="ADAL" clId="{EF89AFFF-183E-4B19-AC36-8E279443847B}" dt="2019-07-18T01:24:46.097" v="549" actId="2696"/>
        <pc:sldMkLst>
          <pc:docMk/>
          <pc:sldMk cId="227067853" sldId="963"/>
        </pc:sldMkLst>
      </pc:sldChg>
      <pc:sldChg chg="add ord">
        <pc:chgData name="Carol Greenlee" userId="e7810260-1ef9-468a-9b4d-d0f820dc5c69" providerId="ADAL" clId="{EF89AFFF-183E-4B19-AC36-8E279443847B}" dt="2019-07-18T01:22:40.586" v="534"/>
        <pc:sldMkLst>
          <pc:docMk/>
          <pc:sldMk cId="3458426003" sldId="964"/>
        </pc:sldMkLst>
      </pc:sldChg>
      <pc:sldChg chg="add ord">
        <pc:chgData name="Carol Greenlee" userId="e7810260-1ef9-468a-9b4d-d0f820dc5c69" providerId="ADAL" clId="{EF89AFFF-183E-4B19-AC36-8E279443847B}" dt="2019-07-18T01:22:37.490" v="533"/>
        <pc:sldMkLst>
          <pc:docMk/>
          <pc:sldMk cId="3704938910" sldId="965"/>
        </pc:sldMkLst>
      </pc:sldChg>
      <pc:sldChg chg="modSp add ord">
        <pc:chgData name="Carol Greenlee" userId="e7810260-1ef9-468a-9b4d-d0f820dc5c69" providerId="ADAL" clId="{EF89AFFF-183E-4B19-AC36-8E279443847B}" dt="2019-07-18T01:47:23.859" v="983" actId="114"/>
        <pc:sldMkLst>
          <pc:docMk/>
          <pc:sldMk cId="263129801" sldId="966"/>
        </pc:sldMkLst>
        <pc:spChg chg="mod">
          <ac:chgData name="Carol Greenlee" userId="e7810260-1ef9-468a-9b4d-d0f820dc5c69" providerId="ADAL" clId="{EF89AFFF-183E-4B19-AC36-8E279443847B}" dt="2019-07-18T01:47:23.859" v="983" actId="114"/>
          <ac:spMkLst>
            <pc:docMk/>
            <pc:sldMk cId="263129801" sldId="966"/>
            <ac:spMk id="2" creationId="{289FDA69-DC82-45D9-BCC7-96D56771E850}"/>
          </ac:spMkLst>
        </pc:spChg>
      </pc:sldChg>
      <pc:sldChg chg="add del">
        <pc:chgData name="Carol Greenlee" userId="e7810260-1ef9-468a-9b4d-d0f820dc5c69" providerId="ADAL" clId="{EF89AFFF-183E-4B19-AC36-8E279443847B}" dt="2019-07-18T01:24:45.999" v="539" actId="2696"/>
        <pc:sldMkLst>
          <pc:docMk/>
          <pc:sldMk cId="3070954626" sldId="967"/>
        </pc:sldMkLst>
      </pc:sldChg>
      <pc:sldChg chg="modSp add ord">
        <pc:chgData name="Carol Greenlee" userId="e7810260-1ef9-468a-9b4d-d0f820dc5c69" providerId="ADAL" clId="{EF89AFFF-183E-4B19-AC36-8E279443847B}" dt="2019-07-18T01:36:04.469" v="752" actId="113"/>
        <pc:sldMkLst>
          <pc:docMk/>
          <pc:sldMk cId="1391119509" sldId="968"/>
        </pc:sldMkLst>
        <pc:spChg chg="mod">
          <ac:chgData name="Carol Greenlee" userId="e7810260-1ef9-468a-9b4d-d0f820dc5c69" providerId="ADAL" clId="{EF89AFFF-183E-4B19-AC36-8E279443847B}" dt="2019-07-18T01:36:04.469" v="752" actId="113"/>
          <ac:spMkLst>
            <pc:docMk/>
            <pc:sldMk cId="1391119509" sldId="968"/>
            <ac:spMk id="3" creationId="{00000000-0000-0000-0000-000000000000}"/>
          </ac:spMkLst>
        </pc:spChg>
      </pc:sldChg>
      <pc:sldChg chg="add del ord">
        <pc:chgData name="Carol Greenlee" userId="e7810260-1ef9-468a-9b4d-d0f820dc5c69" providerId="ADAL" clId="{EF89AFFF-183E-4B19-AC36-8E279443847B}" dt="2019-07-18T01:28:14.081" v="573" actId="2696"/>
        <pc:sldMkLst>
          <pc:docMk/>
          <pc:sldMk cId="3769855480" sldId="969"/>
        </pc:sldMkLst>
      </pc:sldChg>
      <pc:sldChg chg="add del ord">
        <pc:chgData name="Carol Greenlee" userId="e7810260-1ef9-468a-9b4d-d0f820dc5c69" providerId="ADAL" clId="{EF89AFFF-183E-4B19-AC36-8E279443847B}" dt="2019-07-18T01:28:11.572" v="572" actId="2696"/>
        <pc:sldMkLst>
          <pc:docMk/>
          <pc:sldMk cId="1466333574" sldId="970"/>
        </pc:sldMkLst>
      </pc:sldChg>
      <pc:sldChg chg="modSp add ord">
        <pc:chgData name="Carol Greenlee" userId="e7810260-1ef9-468a-9b4d-d0f820dc5c69" providerId="ADAL" clId="{EF89AFFF-183E-4B19-AC36-8E279443847B}" dt="2019-07-18T02:41:38.956" v="1371" actId="20577"/>
        <pc:sldMkLst>
          <pc:docMk/>
          <pc:sldMk cId="3937524718" sldId="971"/>
        </pc:sldMkLst>
        <pc:spChg chg="mod">
          <ac:chgData name="Carol Greenlee" userId="e7810260-1ef9-468a-9b4d-d0f820dc5c69" providerId="ADAL" clId="{EF89AFFF-183E-4B19-AC36-8E279443847B}" dt="2019-07-18T02:41:38.956" v="1371" actId="20577"/>
          <ac:spMkLst>
            <pc:docMk/>
            <pc:sldMk cId="3937524718" sldId="971"/>
            <ac:spMk id="3" creationId="{00000000-0000-0000-0000-000000000000}"/>
          </ac:spMkLst>
        </pc:spChg>
      </pc:sldChg>
      <pc:sldChg chg="delSp modSp add modNotesTx">
        <pc:chgData name="Carol Greenlee" userId="e7810260-1ef9-468a-9b4d-d0f820dc5c69" providerId="ADAL" clId="{EF89AFFF-183E-4B19-AC36-8E279443847B}" dt="2019-07-18T02:40:00.056" v="1351" actId="20577"/>
        <pc:sldMkLst>
          <pc:docMk/>
          <pc:sldMk cId="3341382354" sldId="972"/>
        </pc:sldMkLst>
        <pc:spChg chg="mod">
          <ac:chgData name="Carol Greenlee" userId="e7810260-1ef9-468a-9b4d-d0f820dc5c69" providerId="ADAL" clId="{EF89AFFF-183E-4B19-AC36-8E279443847B}" dt="2019-07-18T00:41:04.836" v="157" actId="20577"/>
          <ac:spMkLst>
            <pc:docMk/>
            <pc:sldMk cId="3341382354" sldId="972"/>
            <ac:spMk id="2" creationId="{9BAD1933-B6D8-4F45-B9B3-2E4B886B3DD4}"/>
          </ac:spMkLst>
        </pc:spChg>
        <pc:spChg chg="mod">
          <ac:chgData name="Carol Greenlee" userId="e7810260-1ef9-468a-9b4d-d0f820dc5c69" providerId="ADAL" clId="{EF89AFFF-183E-4B19-AC36-8E279443847B}" dt="2019-07-18T01:28:37.679" v="576" actId="255"/>
          <ac:spMkLst>
            <pc:docMk/>
            <pc:sldMk cId="3341382354" sldId="972"/>
            <ac:spMk id="3" creationId="{0470EF5F-750D-4778-9A74-579C049E6725}"/>
          </ac:spMkLst>
        </pc:spChg>
        <pc:picChg chg="del">
          <ac:chgData name="Carol Greenlee" userId="e7810260-1ef9-468a-9b4d-d0f820dc5c69" providerId="ADAL" clId="{EF89AFFF-183E-4B19-AC36-8E279443847B}" dt="2019-07-18T00:41:48.345" v="208"/>
          <ac:picMkLst>
            <pc:docMk/>
            <pc:sldMk cId="3341382354" sldId="972"/>
            <ac:picMk id="4" creationId="{FA093E83-5618-499A-BF15-7534452B6EB6}"/>
          </ac:picMkLst>
        </pc:picChg>
        <pc:picChg chg="del mod">
          <ac:chgData name="Carol Greenlee" userId="e7810260-1ef9-468a-9b4d-d0f820dc5c69" providerId="ADAL" clId="{EF89AFFF-183E-4B19-AC36-8E279443847B}" dt="2019-07-18T00:41:43.482" v="207"/>
          <ac:picMkLst>
            <pc:docMk/>
            <pc:sldMk cId="3341382354" sldId="972"/>
            <ac:picMk id="5" creationId="{EF02E95C-8199-45D9-AB0E-65E969D78412}"/>
          </ac:picMkLst>
        </pc:picChg>
      </pc:sldChg>
      <pc:sldMasterChg chg="del delSldLayout">
        <pc:chgData name="Carol Greenlee" userId="e7810260-1ef9-468a-9b4d-d0f820dc5c69" providerId="ADAL" clId="{EF89AFFF-183E-4B19-AC36-8E279443847B}" dt="2019-07-18T01:24:46.089" v="547" actId="2696"/>
        <pc:sldMasterMkLst>
          <pc:docMk/>
          <pc:sldMasterMk cId="0" sldId="2147483660"/>
        </pc:sldMasterMkLst>
        <pc:sldLayoutChg chg="del">
          <pc:chgData name="Carol Greenlee" userId="e7810260-1ef9-468a-9b4d-d0f820dc5c69" providerId="ADAL" clId="{EF89AFFF-183E-4B19-AC36-8E279443847B}" dt="2019-07-18T01:24:46.068" v="546" actId="2696"/>
          <pc:sldLayoutMkLst>
            <pc:docMk/>
            <pc:sldMasterMk cId="0" sldId="2147483660"/>
            <pc:sldLayoutMk cId="291317650" sldId="2147483678"/>
          </pc:sldLayoutMkLst>
        </pc:sldLayoutChg>
      </pc:sldMasterChg>
      <pc:sldMasterChg chg="addSldLayout delSldLayout">
        <pc:chgData name="Carol Greenlee" userId="e7810260-1ef9-468a-9b4d-d0f820dc5c69" providerId="ADAL" clId="{EF89AFFF-183E-4B19-AC36-8E279443847B}" dt="2019-07-18T01:24:46.054" v="543" actId="2696"/>
        <pc:sldMasterMkLst>
          <pc:docMk/>
          <pc:sldMasterMk cId="71812921" sldId="2147483667"/>
        </pc:sldMasterMkLst>
        <pc:sldLayoutChg chg="del">
          <pc:chgData name="Carol Greenlee" userId="e7810260-1ef9-468a-9b4d-d0f820dc5c69" providerId="ADAL" clId="{EF89AFFF-183E-4B19-AC36-8E279443847B}" dt="2019-07-18T00:44:58.900" v="489" actId="2696"/>
          <pc:sldLayoutMkLst>
            <pc:docMk/>
            <pc:sldMasterMk cId="71812921" sldId="2147483667"/>
            <pc:sldLayoutMk cId="0" sldId="2147483671"/>
          </pc:sldLayoutMkLst>
        </pc:sldLayoutChg>
        <pc:sldLayoutChg chg="del">
          <pc:chgData name="Carol Greenlee" userId="e7810260-1ef9-468a-9b4d-d0f820dc5c69" providerId="ADAL" clId="{EF89AFFF-183E-4B19-AC36-8E279443847B}" dt="2019-07-18T01:24:46.054" v="543" actId="2696"/>
          <pc:sldLayoutMkLst>
            <pc:docMk/>
            <pc:sldMasterMk cId="71812921" sldId="2147483667"/>
            <pc:sldLayoutMk cId="2185864639" sldId="2147483679"/>
          </pc:sldLayoutMkLst>
        </pc:sldLayoutChg>
        <pc:sldLayoutChg chg="add">
          <pc:chgData name="Carol Greenlee" userId="e7810260-1ef9-468a-9b4d-d0f820dc5c69" providerId="ADAL" clId="{EF89AFFF-183E-4B19-AC36-8E279443847B}" dt="2019-07-17T18:05:57.887" v="12" actId="27028"/>
          <pc:sldLayoutMkLst>
            <pc:docMk/>
            <pc:sldMasterMk cId="71812921" sldId="2147483667"/>
            <pc:sldLayoutMk cId="2105204406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A009B99-2ACD-4329-A195-F59ABAB6DDDC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4D2D20EC-B5EA-4747-9432-B8731085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9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9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0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7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can be created by Specialty Care practice with all the info on one page (and link to website if available); PC practice can fill in for patient the reason for referral, and circle the type of referral requested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0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9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9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requesting clinician/PC has a relationship w the patient, usually best for them to f/u w patient on NO SHOW or cancellation w/o rescheduling – sometimes patient has made appointment w SC clinician elsewhere based on a recommendation from family/friend (and PC needs to get copy of that referral response) or just forgot to go, appointment time conflict,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DC2B9-9B3C-40C9-87F8-49587E80E22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4EB-9950-47FF-A14E-D27E894B3445}" type="datetimeFigureOut">
              <a:rPr lang="en-US" smtClean="0">
                <a:solidFill>
                  <a:srgbClr val="1F497D"/>
                </a:solidFill>
              </a:rPr>
              <a:pPr/>
              <a:t>7/17/2019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3E8-7785-4E39-9A59-2D5EF63DC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520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4EB-9950-47FF-A14E-D27E894B3445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3E8-7785-4E39-9A59-2D5EF63DC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4EB-9950-47FF-A14E-D27E894B3445}" type="datetimeFigureOut">
              <a:rPr lang="en-US" smtClean="0">
                <a:solidFill>
                  <a:srgbClr val="1F497D"/>
                </a:solidFill>
              </a:rPr>
              <a:pPr/>
              <a:t>7/14/2019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503E8-7785-4E39-9A59-2D5EF63DC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        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7/14/2019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6" r:id="rId2"/>
    <p:sldLayoutId id="2147483669" r:id="rId3"/>
    <p:sldLayoutId id="2147483670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7D6A226-11E4-427A-9786-849783FD8329}" type="datetimeFigureOut">
              <a:rPr lang="en-US" smtClean="0">
                <a:solidFill>
                  <a:srgbClr val="696464"/>
                </a:solidFill>
              </a:rPr>
              <a:pPr/>
              <a:t>7/14/2019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404DFA-7FA9-43B0-9051-678F7F844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ponline.org/hvcc-training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/>
              <a:t>Connecting Care</a:t>
            </a:r>
            <a:br>
              <a:rPr lang="en-US" sz="2800" b="1" dirty="0"/>
            </a:br>
            <a:r>
              <a:rPr lang="en-US" sz="2400" b="1" dirty="0"/>
              <a:t>Ensuring Quality Referrals and Effective Care Coordination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799" y="5586810"/>
            <a:ext cx="6900153" cy="1575989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/>
              <a:t>Carol Greenlee MD FACP &amp; Beth Neuhalfen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14680" y="2621380"/>
            <a:ext cx="7538720" cy="1645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  <a:p>
            <a:pPr algn="ctr"/>
            <a:r>
              <a:rPr lang="en-US" sz="3200" b="1" dirty="0"/>
              <a:t> Action Items</a:t>
            </a:r>
          </a:p>
          <a:p>
            <a:pPr algn="ctr"/>
            <a:r>
              <a:rPr lang="en-US" sz="3200" b="1" dirty="0"/>
              <a:t> for Improving the Referral Process for UCONN </a:t>
            </a:r>
          </a:p>
          <a:p>
            <a:pPr algn="ctr"/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High Value Care Coordination</a:t>
            </a:r>
          </a:p>
        </p:txBody>
      </p:sp>
    </p:spTree>
    <p:extLst>
      <p:ext uri="{BB962C8B-B14F-4D97-AF65-F5344CB8AC3E}">
        <p14:creationId xmlns:p14="http://schemas.microsoft.com/office/powerpoint/2010/main" val="329107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D715-DE01-42E0-83C7-04857D3D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Get Agreement on Common Approach to Referral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2E19-BF7C-4558-B0B4-AD99FB4822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4155" cy="46375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prepared patient </a:t>
            </a:r>
          </a:p>
          <a:p>
            <a:pPr lvl="1"/>
            <a:r>
              <a:rPr lang="en-US" dirty="0"/>
              <a:t>Include any special considerations/ patient needs with the referral request &amp; patient goals</a:t>
            </a:r>
          </a:p>
          <a:p>
            <a:pPr lvl="1"/>
            <a:r>
              <a:rPr lang="en-US" dirty="0"/>
              <a:t>Right Specialty at the Right Time w the Right Information</a:t>
            </a:r>
          </a:p>
          <a:p>
            <a:r>
              <a:rPr lang="en-US" dirty="0"/>
              <a:t>Define the Role in Care requested of Specialty Care </a:t>
            </a:r>
          </a:p>
          <a:p>
            <a:r>
              <a:rPr lang="en-US" dirty="0"/>
              <a:t>A clinical question or detailed reason for referral</a:t>
            </a:r>
          </a:p>
          <a:p>
            <a:r>
              <a:rPr lang="en-US" dirty="0"/>
              <a:t>Supporting information for the reason for referral – </a:t>
            </a:r>
            <a:r>
              <a:rPr lang="en-US" sz="2400" dirty="0"/>
              <a:t>pertinent data </a:t>
            </a:r>
            <a:endParaRPr lang="en-US" sz="2400" i="1" dirty="0"/>
          </a:p>
          <a:p>
            <a:r>
              <a:rPr lang="en-US" dirty="0"/>
              <a:t>Core medical data – </a:t>
            </a:r>
            <a:r>
              <a:rPr lang="en-US" sz="2400" dirty="0"/>
              <a:t>agreed-upon elements</a:t>
            </a:r>
          </a:p>
          <a:p>
            <a:r>
              <a:rPr lang="en-US" dirty="0"/>
              <a:t>Mechanism for sending the Referral Request</a:t>
            </a:r>
          </a:p>
          <a:p>
            <a:r>
              <a:rPr lang="en-US" dirty="0"/>
              <a:t>Contact number </a:t>
            </a:r>
            <a:r>
              <a:rPr lang="en-US" sz="2700" dirty="0"/>
              <a:t>(backline, care coordinator etc.)</a:t>
            </a:r>
          </a:p>
          <a:p>
            <a:r>
              <a:rPr lang="en-US" sz="2700" dirty="0"/>
              <a:t>No Show (&amp; cancellation) policy – f/u w patients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C6C7-BBCB-4B30-A044-E9E40D61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Get Agreements for Specialty Care - Responding to a Referral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5B5C3-3A82-4D11-92AC-E384E9EA31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589567"/>
            <a:ext cx="8460355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/>
              <a:t>Info for “One Pager” for patient</a:t>
            </a:r>
          </a:p>
          <a:p>
            <a:r>
              <a:rPr lang="en-US" sz="3000" dirty="0"/>
              <a:t>Referral guidelines for  specific conditions </a:t>
            </a:r>
            <a:r>
              <a:rPr lang="en-US" sz="2600" dirty="0"/>
              <a:t>(what info is needed with referral requests)</a:t>
            </a:r>
          </a:p>
          <a:p>
            <a:r>
              <a:rPr lang="en-US" sz="3000" dirty="0"/>
              <a:t>Mechanism for pre-consultation request </a:t>
            </a:r>
            <a:r>
              <a:rPr lang="en-US" sz="2400" dirty="0"/>
              <a:t>(if not sure whether referral is needed, best specialty type or what info to send)</a:t>
            </a:r>
          </a:p>
          <a:p>
            <a:r>
              <a:rPr lang="en-US" sz="3000" dirty="0"/>
              <a:t>Perform a pre-view of referral requests </a:t>
            </a:r>
            <a:r>
              <a:rPr lang="en-US" sz="2300" dirty="0"/>
              <a:t>(to ensure high value)</a:t>
            </a:r>
          </a:p>
          <a:p>
            <a:pPr lvl="1"/>
            <a:r>
              <a:rPr lang="en-US" sz="2700" dirty="0"/>
              <a:t>Ensure referral appropriate &amp; necessary info received  </a:t>
            </a:r>
          </a:p>
          <a:p>
            <a:r>
              <a:rPr lang="en-US" sz="3000" dirty="0"/>
              <a:t>Referral Response to every referral request with critical elements included &amp; easy to find location in note</a:t>
            </a:r>
          </a:p>
          <a:p>
            <a:r>
              <a:rPr lang="en-US" sz="3000" dirty="0"/>
              <a:t>Close the loop </a:t>
            </a:r>
          </a:p>
          <a:p>
            <a:pPr lvl="1"/>
            <a:r>
              <a:rPr lang="en-US" sz="2500" dirty="0"/>
              <a:t>Notify when scheduled or if unable to schedule</a:t>
            </a:r>
          </a:p>
          <a:p>
            <a:pPr lvl="1"/>
            <a:r>
              <a:rPr lang="en-US" sz="2500" dirty="0"/>
              <a:t>Notify of No Show or Cancellation </a:t>
            </a:r>
          </a:p>
          <a:p>
            <a:pPr lvl="1"/>
            <a:r>
              <a:rPr lang="en-US" sz="2500" dirty="0"/>
              <a:t>Referral response notes sent back in timely manner</a:t>
            </a:r>
          </a:p>
        </p:txBody>
      </p:sp>
    </p:spTree>
    <p:extLst>
      <p:ext uri="{BB962C8B-B14F-4D97-AF65-F5344CB8AC3E}">
        <p14:creationId xmlns:p14="http://schemas.microsoft.com/office/powerpoint/2010/main" val="370493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180E-3178-4F57-AF4D-7B5856AD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Template for “One Pager” for Patient about the Referral - Reduce the Unknowns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8A45-A6D4-448F-B0F7-FEBF180248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589566"/>
            <a:ext cx="8420099" cy="48874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Patient name_________  Referred on________</a:t>
            </a:r>
          </a:p>
          <a:p>
            <a:pPr marL="0" indent="0">
              <a:buNone/>
            </a:pPr>
            <a:r>
              <a:rPr lang="en-US" dirty="0"/>
              <a:t>Reason for Referral:____________________ Patient Goal____________</a:t>
            </a:r>
          </a:p>
          <a:p>
            <a:pPr marL="0" indent="0">
              <a:buNone/>
            </a:pPr>
            <a:r>
              <a:rPr lang="en-US" dirty="0"/>
              <a:t>Type of referral(role requested of specialty care)*: </a:t>
            </a:r>
            <a:r>
              <a:rPr lang="en-US" sz="2300" dirty="0"/>
              <a:t>(recommend have options to be circled)</a:t>
            </a:r>
          </a:p>
          <a:p>
            <a:pPr marL="0" indent="0">
              <a:buNone/>
            </a:pPr>
            <a:r>
              <a:rPr lang="en-US" dirty="0"/>
              <a:t>To: Practice name/ physician name(s) - Practice address &amp; phone</a:t>
            </a:r>
          </a:p>
          <a:p>
            <a:pPr marL="0" indent="0">
              <a:buNone/>
            </a:pPr>
            <a:r>
              <a:rPr lang="en-US" u="sng" dirty="0"/>
              <a:t>Info about practice</a:t>
            </a:r>
            <a:r>
              <a:rPr lang="en-US" dirty="0"/>
              <a:t>: including link to website for additional info</a:t>
            </a:r>
          </a:p>
          <a:p>
            <a:pPr marL="0" indent="0">
              <a:buNone/>
            </a:pPr>
            <a:r>
              <a:rPr lang="en-US" u="sng" dirty="0"/>
              <a:t>Role Requested of you -the Patient/Caregiver</a:t>
            </a:r>
            <a:r>
              <a:rPr lang="en-US" dirty="0"/>
              <a:t>:  Wait to be contacted, what to do if... ..</a:t>
            </a:r>
          </a:p>
          <a:p>
            <a:pPr marL="0" indent="0">
              <a:buNone/>
            </a:pPr>
            <a:r>
              <a:rPr lang="en-US" u="sng" dirty="0"/>
              <a:t>Appointment scheduling</a:t>
            </a:r>
            <a:r>
              <a:rPr lang="en-US" dirty="0"/>
              <a:t>: will SC practice call, time frame to expect, etc.</a:t>
            </a:r>
          </a:p>
          <a:p>
            <a:pPr marL="0" indent="0">
              <a:buNone/>
            </a:pPr>
            <a:r>
              <a:rPr lang="en-US" u="sng" dirty="0"/>
              <a:t>Visit preparation</a:t>
            </a:r>
            <a:r>
              <a:rPr lang="en-US" dirty="0"/>
              <a:t>: Previsit forms, who /what to bring, fasting for test, etc.</a:t>
            </a:r>
          </a:p>
          <a:p>
            <a:pPr marL="0" indent="0">
              <a:buNone/>
            </a:pPr>
            <a:r>
              <a:rPr lang="en-US" u="sng" dirty="0"/>
              <a:t>What to expect</a:t>
            </a:r>
            <a:r>
              <a:rPr lang="en-US" dirty="0"/>
              <a:t>: what care team members involved, time allotment, etc. </a:t>
            </a:r>
          </a:p>
          <a:p>
            <a:pPr marL="0" indent="0">
              <a:buNone/>
            </a:pPr>
            <a:r>
              <a:rPr lang="en-US" u="sng" dirty="0"/>
              <a:t>Directions: </a:t>
            </a:r>
            <a:r>
              <a:rPr lang="en-US" dirty="0"/>
              <a:t>(bus &amp; train routes &amp; stops; parking &amp; costs; door entrance, elevator bank, floor, etc.)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2F61BC7B-DF69-4459-847A-67D993945879}"/>
              </a:ext>
            </a:extLst>
          </p:cNvPr>
          <p:cNvSpPr/>
          <p:nvPr/>
        </p:nvSpPr>
        <p:spPr>
          <a:xfrm>
            <a:off x="117099" y="3200400"/>
            <a:ext cx="375399" cy="2743200"/>
          </a:xfrm>
          <a:prstGeom prst="leftBrace">
            <a:avLst>
              <a:gd name="adj1" fmla="val 2178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97D18E0-D800-4B5B-B74D-C36F91297771}"/>
              </a:ext>
            </a:extLst>
          </p:cNvPr>
          <p:cNvSpPr/>
          <p:nvPr/>
        </p:nvSpPr>
        <p:spPr>
          <a:xfrm>
            <a:off x="8801100" y="3200400"/>
            <a:ext cx="228600" cy="2743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800" cy="685800"/>
          </a:xfrm>
        </p:spPr>
        <p:txBody>
          <a:bodyPr anchor="ctr" anchorCtr="1">
            <a:noAutofit/>
          </a:bodyPr>
          <a:lstStyle/>
          <a:p>
            <a:pPr marL="514350" indent="-514350" algn="l"/>
            <a:r>
              <a:rPr lang="en-US" sz="4000" b="1" dirty="0">
                <a:solidFill>
                  <a:schemeClr val="tx1"/>
                </a:solidFill>
                <a:effectLst/>
              </a:rPr>
              <a:t>High Value Referral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763000" cy="5211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/>
              <a:t>Answer the clinical question/address the reason for referral</a:t>
            </a:r>
          </a:p>
          <a:p>
            <a:pPr lvl="1">
              <a:defRPr/>
            </a:pPr>
            <a:r>
              <a:rPr lang="en-US" sz="2000" dirty="0"/>
              <a:t>Summary or Synopsis (include thought process, rationale)</a:t>
            </a:r>
          </a:p>
          <a:p>
            <a:pPr eaLnBrk="1" hangingPunct="1">
              <a:defRPr/>
            </a:pPr>
            <a:r>
              <a:rPr lang="en-US" sz="2000" dirty="0"/>
              <a:t>Agree with or Recommend type of referral / </a:t>
            </a:r>
            <a:r>
              <a:rPr lang="en-US" sz="2000" b="1" dirty="0"/>
              <a:t>role of specialist</a:t>
            </a:r>
          </a:p>
          <a:p>
            <a:pPr eaLnBrk="1" hangingPunct="1">
              <a:defRPr/>
            </a:pPr>
            <a:r>
              <a:rPr lang="en-US" sz="2000" dirty="0"/>
              <a:t>Confirm existing, new or changed </a:t>
            </a:r>
            <a:r>
              <a:rPr lang="en-US" sz="2000" b="1" dirty="0"/>
              <a:t>diagnoses</a:t>
            </a:r>
            <a:r>
              <a:rPr lang="en-US" sz="2000" dirty="0"/>
              <a:t>; include “ruled out”</a:t>
            </a:r>
          </a:p>
          <a:p>
            <a:pPr eaLnBrk="1" hangingPunct="1">
              <a:defRPr/>
            </a:pPr>
            <a:r>
              <a:rPr lang="en-US" sz="2000" b="1" dirty="0"/>
              <a:t>Medication /Equipment changes</a:t>
            </a:r>
          </a:p>
          <a:p>
            <a:pPr eaLnBrk="1" hangingPunct="1">
              <a:defRPr/>
            </a:pPr>
            <a:r>
              <a:rPr lang="en-US" sz="2000" b="1" dirty="0"/>
              <a:t>Testing</a:t>
            </a:r>
            <a:r>
              <a:rPr lang="en-US" sz="2000" dirty="0"/>
              <a:t> results, testing pending, scheduled or recommended (including how/who to order)</a:t>
            </a:r>
          </a:p>
          <a:p>
            <a:pPr eaLnBrk="1" hangingPunct="1">
              <a:defRPr/>
            </a:pPr>
            <a:r>
              <a:rPr lang="en-US" sz="2000" b="1" dirty="0"/>
              <a:t>Procedures</a:t>
            </a:r>
            <a:r>
              <a:rPr lang="en-US" sz="2000" dirty="0"/>
              <a:t> completed, scheduled or recommend</a:t>
            </a:r>
          </a:p>
          <a:p>
            <a:pPr eaLnBrk="1" hangingPunct="1">
              <a:defRPr/>
            </a:pPr>
            <a:r>
              <a:rPr lang="en-US" sz="2000" b="1" dirty="0"/>
              <a:t>Education </a:t>
            </a:r>
            <a:r>
              <a:rPr lang="en-US" sz="2000" dirty="0"/>
              <a:t>completed, scheduled or recommended</a:t>
            </a:r>
          </a:p>
          <a:p>
            <a:pPr eaLnBrk="1" hangingPunct="1">
              <a:defRPr/>
            </a:pPr>
            <a:r>
              <a:rPr lang="en-US" sz="2000" dirty="0"/>
              <a:t>Any </a:t>
            </a:r>
            <a:r>
              <a:rPr lang="en-US" sz="2000" b="1" dirty="0"/>
              <a:t>“secondary” referrals </a:t>
            </a:r>
            <a:r>
              <a:rPr lang="en-US" sz="2000" dirty="0"/>
              <a:t>made (confer with and/or copy PCP on all)</a:t>
            </a:r>
          </a:p>
          <a:p>
            <a:pPr eaLnBrk="1" hangingPunct="1">
              <a:defRPr/>
            </a:pPr>
            <a:r>
              <a:rPr lang="en-US" sz="2000" dirty="0"/>
              <a:t>Any </a:t>
            </a:r>
            <a:r>
              <a:rPr lang="en-US" sz="2000" b="1" dirty="0"/>
              <a:t>recommended services or actions to be done by the PCMH </a:t>
            </a:r>
          </a:p>
          <a:p>
            <a:pPr eaLnBrk="1" hangingPunct="1">
              <a:defRPr/>
            </a:pPr>
            <a:r>
              <a:rPr lang="en-US" sz="2000" b="1" dirty="0"/>
              <a:t>Follow up </a:t>
            </a:r>
            <a:r>
              <a:rPr lang="en-US" sz="2000" dirty="0"/>
              <a:t>scheduled or recommended</a:t>
            </a:r>
          </a:p>
        </p:txBody>
      </p:sp>
    </p:spTree>
    <p:extLst>
      <p:ext uri="{BB962C8B-B14F-4D97-AF65-F5344CB8AC3E}">
        <p14:creationId xmlns:p14="http://schemas.microsoft.com/office/powerpoint/2010/main" val="746837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838200"/>
          </a:xfrm>
        </p:spPr>
        <p:txBody>
          <a:bodyPr>
            <a:normAutofit/>
          </a:bodyPr>
          <a:lstStyle/>
          <a:p>
            <a:r>
              <a:rPr lang="en-US" b="1" dirty="0"/>
              <a:t>  </a:t>
            </a:r>
            <a:r>
              <a:rPr lang="en-US" dirty="0">
                <a:solidFill>
                  <a:schemeClr val="tx1"/>
                </a:solidFill>
              </a:rPr>
              <a:t>Referral Response: </a:t>
            </a:r>
            <a:r>
              <a:rPr lang="en-US" i="1" dirty="0">
                <a:solidFill>
                  <a:schemeClr val="tx1"/>
                </a:solidFill>
              </a:rPr>
              <a:t>Critical Elements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8392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/>
              <a:t>Answer the clinical question/ address the reason for referral</a:t>
            </a:r>
          </a:p>
          <a:p>
            <a:pPr lvl="1">
              <a:defRPr/>
            </a:pPr>
            <a:r>
              <a:rPr lang="en-US" sz="2400" dirty="0"/>
              <a:t>Summary or Synopsis (include thought process, rationale)</a:t>
            </a:r>
          </a:p>
          <a:p>
            <a:r>
              <a:rPr lang="en-US" sz="2800" b="1" dirty="0"/>
              <a:t>Clear indication of the plan </a:t>
            </a:r>
            <a:r>
              <a:rPr lang="en-US" sz="2800" dirty="0"/>
              <a:t>for diagnostic evaluation &amp;/or the treatment </a:t>
            </a:r>
          </a:p>
          <a:p>
            <a:pPr lvl="1"/>
            <a:r>
              <a:rPr lang="en-US" sz="2400" b="1" dirty="0"/>
              <a:t>What is the specialist going to do</a:t>
            </a:r>
          </a:p>
          <a:p>
            <a:pPr lvl="1"/>
            <a:r>
              <a:rPr lang="en-US" sz="2400" b="1" dirty="0"/>
              <a:t>What is the patient instructed to do</a:t>
            </a:r>
          </a:p>
          <a:p>
            <a:pPr lvl="1"/>
            <a:r>
              <a:rPr lang="en-US" sz="2400" b="1" dirty="0"/>
              <a:t>What does the referring physician need to do &amp; w</a:t>
            </a:r>
            <a:r>
              <a:rPr lang="en-US" sz="2400" i="1" dirty="0"/>
              <a:t> </a:t>
            </a:r>
            <a:r>
              <a:rPr lang="en-US" sz="2400" b="1" dirty="0"/>
              <a:t>hen</a:t>
            </a:r>
          </a:p>
          <a:p>
            <a:r>
              <a:rPr lang="en-US" sz="2800" dirty="0"/>
              <a:t>What </a:t>
            </a:r>
            <a:r>
              <a:rPr lang="en-US" sz="2800" b="1" dirty="0"/>
              <a:t>follow up </a:t>
            </a:r>
            <a:r>
              <a:rPr lang="en-US" sz="2800" dirty="0"/>
              <a:t>is needed and with whom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High Value Referral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60355" cy="4637567"/>
          </a:xfrm>
        </p:spPr>
        <p:txBody>
          <a:bodyPr/>
          <a:lstStyle/>
          <a:p>
            <a:r>
              <a:rPr lang="en-US" dirty="0"/>
              <a:t>Make the referral response easy for the referring practice to review &amp; utilize </a:t>
            </a:r>
            <a:r>
              <a:rPr lang="en-US" sz="2400" i="1" dirty="0"/>
              <a:t>( </a:t>
            </a:r>
            <a:r>
              <a:rPr lang="en-US" sz="2400" b="1" i="1" dirty="0"/>
              <a:t>“user friendly” </a:t>
            </a:r>
            <a:r>
              <a:rPr lang="en-US" sz="2400" i="1" dirty="0"/>
              <a:t>)</a:t>
            </a:r>
          </a:p>
          <a:p>
            <a:pPr lvl="1"/>
            <a:r>
              <a:rPr lang="en-US" dirty="0"/>
              <a:t>Do not want to contribute to “data dump” problem </a:t>
            </a:r>
            <a:r>
              <a:rPr lang="en-US" sz="2100" dirty="0"/>
              <a:t>(send multiple page report where the referring physician cannot easily access critical information)</a:t>
            </a:r>
          </a:p>
          <a:p>
            <a:pPr lvl="1"/>
            <a:r>
              <a:rPr lang="en-US" dirty="0"/>
              <a:t>Set up protocol with referring clinician/team that critical elements will be placed in a specific part of or </a:t>
            </a:r>
            <a:r>
              <a:rPr lang="en-US" b="1" dirty="0"/>
              <a:t>location</a:t>
            </a:r>
            <a:r>
              <a:rPr lang="en-US" dirty="0"/>
              <a:t> in the referral response report e.g. under “Assessment and Plan” </a:t>
            </a:r>
          </a:p>
          <a:p>
            <a:pPr lvl="2"/>
            <a:r>
              <a:rPr lang="en-US" dirty="0"/>
              <a:t>Sign note with A&amp;P at top of note</a:t>
            </a:r>
          </a:p>
        </p:txBody>
      </p:sp>
    </p:spTree>
    <p:extLst>
      <p:ext uri="{BB962C8B-B14F-4D97-AF65-F5344CB8AC3E}">
        <p14:creationId xmlns:p14="http://schemas.microsoft.com/office/powerpoint/2010/main" val="208499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REASONS FOR NO-SHOWS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40002" cy="5181600"/>
          </a:xfrm>
        </p:spPr>
        <p:txBody>
          <a:bodyPr/>
          <a:lstStyle/>
          <a:p>
            <a:r>
              <a:rPr lang="en-US" sz="2400" dirty="0"/>
              <a:t>Delay – long wait time</a:t>
            </a:r>
          </a:p>
          <a:p>
            <a:r>
              <a:rPr lang="en-US" sz="2400" dirty="0"/>
              <a:t>Too many unknowns</a:t>
            </a:r>
          </a:p>
          <a:p>
            <a:pPr lvl="1"/>
            <a:r>
              <a:rPr lang="en-US" sz="2100" dirty="0"/>
              <a:t>“Cold-feet”/intimidation</a:t>
            </a:r>
          </a:p>
          <a:p>
            <a:r>
              <a:rPr lang="en-US" sz="2400" dirty="0"/>
              <a:t>Lack of transportation</a:t>
            </a:r>
          </a:p>
          <a:p>
            <a:pPr lvl="1"/>
            <a:r>
              <a:rPr lang="en-US" sz="2100" dirty="0"/>
              <a:t>Lack of money for travel</a:t>
            </a:r>
          </a:p>
          <a:p>
            <a:r>
              <a:rPr lang="en-US" sz="2400" dirty="0"/>
              <a:t>Fear</a:t>
            </a:r>
          </a:p>
          <a:p>
            <a:pPr lvl="1"/>
            <a:r>
              <a:rPr lang="en-US" sz="2100" dirty="0"/>
              <a:t>Condition or costs </a:t>
            </a:r>
          </a:p>
          <a:p>
            <a:r>
              <a:rPr lang="en-US" sz="2400" dirty="0"/>
              <a:t>Inconvenient time/date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191760"/>
            <a:ext cx="3786187" cy="8001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Usually not defiance or  </a:t>
            </a:r>
          </a:p>
          <a:p>
            <a:pPr algn="ctr"/>
            <a:r>
              <a:rPr lang="en-US" sz="2800" dirty="0"/>
              <a:t>being a contrarian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5F162-19CB-4EA7-8D58-324FE9D49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7" t="20006" r="5448" b="8888"/>
          <a:stretch/>
        </p:blipFill>
        <p:spPr>
          <a:xfrm>
            <a:off x="4119562" y="1752600"/>
            <a:ext cx="4795838" cy="289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1666F-E0E3-40B4-A731-104E02A909D8}"/>
              </a:ext>
            </a:extLst>
          </p:cNvPr>
          <p:cNvSpPr txBox="1"/>
          <p:nvPr/>
        </p:nvSpPr>
        <p:spPr>
          <a:xfrm>
            <a:off x="6019800" y="5436810"/>
            <a:ext cx="24465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1" dirty="0"/>
              <a:t>Be Curious Not Furious</a:t>
            </a:r>
          </a:p>
        </p:txBody>
      </p:sp>
    </p:spTree>
    <p:extLst>
      <p:ext uri="{BB962C8B-B14F-4D97-AF65-F5344CB8AC3E}">
        <p14:creationId xmlns:p14="http://schemas.microsoft.com/office/powerpoint/2010/main" val="92899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Referral Tracking </a:t>
            </a:r>
            <a:r>
              <a:rPr lang="en-US" sz="3600" b="1" dirty="0">
                <a:solidFill>
                  <a:schemeClr val="tx1"/>
                </a:solidFill>
              </a:rPr>
              <a:t>“Closing the Loop”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82000" cy="5181600"/>
          </a:xfrm>
        </p:spPr>
        <p:txBody>
          <a:bodyPr>
            <a:noAutofit/>
          </a:bodyPr>
          <a:lstStyle/>
          <a:p>
            <a:r>
              <a:rPr lang="en-US" sz="2800" b="1" dirty="0">
                <a:effectLst/>
              </a:rPr>
              <a:t>Referral request sent, logged &amp; tracked</a:t>
            </a:r>
            <a:endParaRPr lang="en-US" sz="2800" dirty="0">
              <a:effectLst/>
            </a:endParaRPr>
          </a:p>
          <a:p>
            <a:r>
              <a:rPr lang="en-US" sz="2800" b="1" dirty="0">
                <a:effectLst/>
              </a:rPr>
              <a:t>Referral request received and reviewed – </a:t>
            </a:r>
            <a:r>
              <a:rPr lang="en-US" sz="2800" b="1" u="sng" dirty="0">
                <a:effectLst/>
              </a:rPr>
              <a:t>referring practitioner notified</a:t>
            </a:r>
            <a:r>
              <a:rPr lang="en-US" sz="2800" b="1" dirty="0">
                <a:effectLst/>
              </a:rPr>
              <a:t>: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Referral </a:t>
            </a:r>
            <a:r>
              <a:rPr lang="en-US" sz="2400" b="1" i="1" dirty="0"/>
              <a:t>accepted</a:t>
            </a:r>
            <a:r>
              <a:rPr lang="en-US" sz="2400" dirty="0">
                <a:effectLst/>
              </a:rPr>
              <a:t> with </a:t>
            </a:r>
            <a:r>
              <a:rPr lang="en-US" sz="2400" b="1" i="1" dirty="0">
                <a:effectLst/>
              </a:rPr>
              <a:t>confirmation </a:t>
            </a:r>
            <a:r>
              <a:rPr lang="en-US" sz="2400" i="1" dirty="0">
                <a:effectLst/>
              </a:rPr>
              <a:t>of appointment date &amp; time </a:t>
            </a:r>
            <a:r>
              <a:rPr lang="en-US" sz="2400" dirty="0">
                <a:effectLst/>
              </a:rPr>
              <a:t>(note if patient on a </a:t>
            </a:r>
            <a:r>
              <a:rPr lang="en-US" sz="2400" i="1" dirty="0">
                <a:effectLst/>
              </a:rPr>
              <a:t>move up </a:t>
            </a:r>
            <a:r>
              <a:rPr lang="en-US" sz="2400" dirty="0">
                <a:effectLst/>
              </a:rPr>
              <a:t>list)</a:t>
            </a:r>
          </a:p>
          <a:p>
            <a:pPr lvl="2">
              <a:buClr>
                <a:schemeClr val="accent1"/>
              </a:buClr>
            </a:pPr>
            <a:r>
              <a:rPr lang="en-US" sz="2100" dirty="0"/>
              <a:t>If request is a </a:t>
            </a:r>
            <a:r>
              <a:rPr lang="en-US" sz="2100" i="1" dirty="0"/>
              <a:t>secondary referral</a:t>
            </a:r>
            <a:r>
              <a:rPr lang="en-US" sz="2100" dirty="0"/>
              <a:t>, include PCP in notification (e.g. patient referred by endocrinology, GI, cardiology to surgery)</a:t>
            </a:r>
          </a:p>
          <a:p>
            <a:pPr lvl="2">
              <a:buClr>
                <a:schemeClr val="accent1"/>
              </a:buClr>
            </a:pPr>
            <a:r>
              <a:rPr lang="en-US" sz="2100" dirty="0">
                <a:effectLst/>
              </a:rPr>
              <a:t>Notify if appointment is moved up or re-scheduled</a:t>
            </a:r>
          </a:p>
          <a:p>
            <a:pPr lvl="2">
              <a:buClr>
                <a:schemeClr val="accent1"/>
              </a:buClr>
            </a:pPr>
            <a:r>
              <a:rPr lang="en-US" sz="2100" dirty="0"/>
              <a:t>Ask for additional information if missing critical items or special request to aid &amp; expedite assessment or management</a:t>
            </a:r>
          </a:p>
          <a:p>
            <a:pPr lvl="3">
              <a:buClr>
                <a:schemeClr val="accent1"/>
              </a:buClr>
            </a:pPr>
            <a:r>
              <a:rPr lang="en-US" sz="1800" dirty="0">
                <a:effectLst/>
              </a:rPr>
              <a:t>Need process to track </a:t>
            </a:r>
            <a:r>
              <a:rPr lang="en-US" sz="1800" dirty="0"/>
              <a:t>to ensure that all</a:t>
            </a:r>
            <a:r>
              <a:rPr lang="en-US" sz="1800" dirty="0">
                <a:effectLst/>
              </a:rPr>
              <a:t> missing/ special request information is received</a:t>
            </a:r>
          </a:p>
        </p:txBody>
      </p:sp>
    </p:spTree>
    <p:extLst>
      <p:ext uri="{BB962C8B-B14F-4D97-AF65-F5344CB8AC3E}">
        <p14:creationId xmlns:p14="http://schemas.microsoft.com/office/powerpoint/2010/main" val="15260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Referral Tracking </a:t>
            </a:r>
            <a:r>
              <a:rPr lang="en-US" sz="3600" b="1" dirty="0">
                <a:solidFill>
                  <a:schemeClr val="tx1"/>
                </a:solidFill>
              </a:rPr>
              <a:t>“Closing the Loop”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82000" cy="5181600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</a:rPr>
              <a:t>Referral request received and reviewed – </a:t>
            </a:r>
            <a:r>
              <a:rPr lang="en-US" sz="2400" b="1" u="sng" dirty="0">
                <a:effectLst/>
              </a:rPr>
              <a:t>referring practitioner notified, continued</a:t>
            </a:r>
            <a:r>
              <a:rPr lang="en-US" sz="2400" b="1" dirty="0">
                <a:effectLst/>
              </a:rPr>
              <a:t>:</a:t>
            </a:r>
          </a:p>
          <a:p>
            <a:pPr lvl="1">
              <a:buClr>
                <a:schemeClr val="accent1"/>
              </a:buClr>
            </a:pPr>
            <a:r>
              <a:rPr lang="en-US" sz="2400" dirty="0"/>
              <a:t>Referral</a:t>
            </a:r>
            <a:r>
              <a:rPr lang="en-US" sz="2400" dirty="0">
                <a:effectLst/>
              </a:rPr>
              <a:t> </a:t>
            </a:r>
            <a:r>
              <a:rPr lang="en-US" sz="2400" b="1" i="1" dirty="0">
                <a:effectLst/>
              </a:rPr>
              <a:t>declined due to inappropriate referral </a:t>
            </a:r>
            <a:r>
              <a:rPr lang="en-US" sz="2400" dirty="0">
                <a:effectLst/>
              </a:rPr>
              <a:t>(wrong specialist, </a:t>
            </a:r>
            <a:r>
              <a:rPr lang="en-US" sz="2400" dirty="0"/>
              <a:t>further assessment &amp;/or management not indicated </a:t>
            </a:r>
            <a:r>
              <a:rPr lang="en-US" sz="2400" dirty="0">
                <a:effectLst/>
              </a:rPr>
              <a:t>)</a:t>
            </a:r>
          </a:p>
          <a:p>
            <a:pPr lvl="2">
              <a:buClr>
                <a:schemeClr val="accent1"/>
              </a:buClr>
            </a:pPr>
            <a:r>
              <a:rPr lang="en-US" sz="2100" dirty="0"/>
              <a:t>How is this communicated to the requesting practice?</a:t>
            </a:r>
          </a:p>
          <a:p>
            <a:pPr lvl="3">
              <a:buClr>
                <a:schemeClr val="accent1"/>
              </a:buClr>
            </a:pPr>
            <a:r>
              <a:rPr lang="en-US" sz="1800" dirty="0"/>
              <a:t>Who sends referral request to the appropriate specialty</a:t>
            </a:r>
          </a:p>
          <a:p>
            <a:pPr lvl="2">
              <a:buClr>
                <a:schemeClr val="accent1"/>
              </a:buClr>
            </a:pPr>
            <a:r>
              <a:rPr lang="en-US" sz="2100" dirty="0">
                <a:effectLst/>
              </a:rPr>
              <a:t>How is this communicated to the patient ?</a:t>
            </a:r>
          </a:p>
          <a:p>
            <a:pPr lvl="1">
              <a:buClr>
                <a:schemeClr val="accent1"/>
              </a:buClr>
            </a:pPr>
            <a:r>
              <a:rPr lang="en-US" sz="2400" b="1" i="1" dirty="0">
                <a:effectLst/>
              </a:rPr>
              <a:t>Patient defers </a:t>
            </a:r>
            <a:r>
              <a:rPr lang="en-US" sz="2400" dirty="0">
                <a:effectLst/>
              </a:rPr>
              <a:t>making appt or cannot be reached</a:t>
            </a:r>
          </a:p>
          <a:p>
            <a:pPr lvl="2">
              <a:buClr>
                <a:schemeClr val="accent1"/>
              </a:buClr>
            </a:pPr>
            <a:r>
              <a:rPr lang="en-US" sz="2100" dirty="0"/>
              <a:t>If unable to contact patient, confirm correct contact information</a:t>
            </a:r>
          </a:p>
          <a:p>
            <a:pPr lvl="2">
              <a:buClr>
                <a:schemeClr val="accent1"/>
              </a:buClr>
            </a:pPr>
            <a:r>
              <a:rPr lang="en-US" sz="2100" dirty="0">
                <a:effectLst/>
              </a:rPr>
              <a:t>Establish time frame  for notifying requesting practice based on urgency of the referred condition </a:t>
            </a:r>
          </a:p>
        </p:txBody>
      </p:sp>
    </p:spTree>
    <p:extLst>
      <p:ext uri="{BB962C8B-B14F-4D97-AF65-F5344CB8AC3E}">
        <p14:creationId xmlns:p14="http://schemas.microsoft.com/office/powerpoint/2010/main" val="2599200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Referral Tracking </a:t>
            </a:r>
            <a:r>
              <a:rPr lang="en-US" sz="3600" b="1" dirty="0">
                <a:solidFill>
                  <a:schemeClr val="tx1"/>
                </a:solidFill>
              </a:rPr>
              <a:t>“Closing the Loop”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763000" cy="5029200"/>
          </a:xfrm>
        </p:spPr>
        <p:txBody>
          <a:bodyPr>
            <a:noAutofit/>
          </a:bodyPr>
          <a:lstStyle/>
          <a:p>
            <a:r>
              <a:rPr lang="en-US" sz="2800" b="1" dirty="0">
                <a:effectLst/>
              </a:rPr>
              <a:t>Referral response sent </a:t>
            </a:r>
            <a:r>
              <a:rPr lang="en-US" sz="2400" dirty="0"/>
              <a:t>-</a:t>
            </a:r>
            <a:endParaRPr lang="en-US" sz="2400" dirty="0">
              <a:effectLst/>
            </a:endParaRPr>
          </a:p>
          <a:p>
            <a:pPr lvl="1">
              <a:buClr>
                <a:schemeClr val="accent1"/>
              </a:buClr>
            </a:pPr>
            <a:r>
              <a:rPr lang="en-US" sz="2400" b="1" i="1" dirty="0">
                <a:effectLst/>
              </a:rPr>
              <a:t>Referral Note (report) </a:t>
            </a:r>
            <a:r>
              <a:rPr lang="en-US" sz="2400" dirty="0">
                <a:effectLst/>
              </a:rPr>
              <a:t>sent to requesting clinician </a:t>
            </a:r>
            <a:r>
              <a:rPr lang="en-US" sz="2400" dirty="0"/>
              <a:t>&amp;/or</a:t>
            </a:r>
            <a:r>
              <a:rPr lang="en-US" sz="2400" dirty="0">
                <a:effectLst/>
              </a:rPr>
              <a:t> PCP </a:t>
            </a:r>
            <a:endParaRPr lang="en-US" sz="2400" dirty="0"/>
          </a:p>
          <a:p>
            <a:pPr lvl="2">
              <a:buClr>
                <a:schemeClr val="accent1"/>
              </a:buClr>
            </a:pPr>
            <a:r>
              <a:rPr lang="en-US" sz="2400" dirty="0"/>
              <a:t>Ensure Addresses clinic question or reason for referral </a:t>
            </a:r>
          </a:p>
          <a:p>
            <a:pPr lvl="2">
              <a:buClr>
                <a:schemeClr val="accent1"/>
              </a:buClr>
            </a:pPr>
            <a:r>
              <a:rPr lang="en-US" sz="2400" dirty="0">
                <a:effectLst/>
              </a:rPr>
              <a:t>Sent in timely manner </a:t>
            </a:r>
            <a:r>
              <a:rPr lang="en-US" sz="2000" dirty="0">
                <a:effectLst/>
              </a:rPr>
              <a:t>(usuall</a:t>
            </a:r>
            <a:r>
              <a:rPr lang="en-US" sz="2000" dirty="0"/>
              <a:t>y considered within 1 week of visit)</a:t>
            </a:r>
          </a:p>
          <a:p>
            <a:pPr lvl="2">
              <a:buClr>
                <a:schemeClr val="accent1"/>
              </a:buClr>
            </a:pPr>
            <a:r>
              <a:rPr lang="en-US" sz="2400" dirty="0"/>
              <a:t>Process for </a:t>
            </a:r>
            <a:r>
              <a:rPr lang="en-US" sz="2400" i="1" dirty="0"/>
              <a:t>notifying</a:t>
            </a:r>
            <a:r>
              <a:rPr lang="en-US" sz="2400" dirty="0"/>
              <a:t> requesting practice and/or PCP of test </a:t>
            </a:r>
            <a:r>
              <a:rPr lang="en-US" sz="2400" i="1" dirty="0"/>
              <a:t>results that come back after the referral response note sent</a:t>
            </a:r>
          </a:p>
          <a:p>
            <a:pPr marL="685800" lvl="2" indent="0">
              <a:buClr>
                <a:schemeClr val="accent1"/>
              </a:buClr>
              <a:buNone/>
            </a:pPr>
            <a:endParaRPr lang="en-US" sz="800" i="1" dirty="0">
              <a:effectLst/>
            </a:endParaRPr>
          </a:p>
          <a:p>
            <a:pPr lvl="1">
              <a:buClr>
                <a:schemeClr val="accent1"/>
              </a:buClr>
            </a:pPr>
            <a:r>
              <a:rPr lang="en-US" sz="2400" b="1" i="1" dirty="0">
                <a:effectLst/>
              </a:rPr>
              <a:t>Notification of No Show or Cancellation </a:t>
            </a:r>
            <a:endParaRPr lang="en-US" sz="2400" dirty="0"/>
          </a:p>
          <a:p>
            <a:pPr lvl="2">
              <a:buClr>
                <a:schemeClr val="accent1"/>
              </a:buClr>
            </a:pPr>
            <a:r>
              <a:rPr lang="en-US" sz="2300" dirty="0"/>
              <a:t>If patient cancelled, include reason for cancellation if known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Notice of NO SHOW and any policy on rescheduling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Establish a policy &amp; procedure for handling No Show (or cancel w/o rescheduling) for referral appt</a:t>
            </a:r>
          </a:p>
          <a:p>
            <a:pPr marL="320040" lvl="1" indent="0">
              <a:buClr>
                <a:schemeClr val="accent1"/>
              </a:buClr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897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D1933-B6D8-4F45-B9B3-2E4B886B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Needed 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EF5F-750D-4778-9A74-579C049E672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A system-wide </a:t>
            </a:r>
            <a:r>
              <a:rPr lang="en-US" sz="2800" i="1" dirty="0"/>
              <a:t>care coordination agreement </a:t>
            </a:r>
            <a:r>
              <a:rPr lang="en-US" sz="2800" dirty="0"/>
              <a:t>– </a:t>
            </a:r>
            <a:r>
              <a:rPr lang="en-US" sz="2800" i="1" dirty="0"/>
              <a:t>implemented &amp; utilized </a:t>
            </a:r>
            <a:r>
              <a:rPr lang="en-US" sz="2800" dirty="0"/>
              <a:t>to improve care of patients and reduce chaos &amp; frustration in the system (and improve safety &amp; reduce costs)</a:t>
            </a:r>
          </a:p>
          <a:p>
            <a:endParaRPr lang="en-US" sz="2800" dirty="0"/>
          </a:p>
          <a:p>
            <a:pPr lvl="1"/>
            <a:r>
              <a:rPr lang="en-US" sz="2400" dirty="0"/>
              <a:t>What do we need to get there?</a:t>
            </a:r>
          </a:p>
          <a:p>
            <a:pPr lvl="1"/>
            <a:r>
              <a:rPr lang="en-US" sz="2400" dirty="0"/>
              <a:t>How do we get there?</a:t>
            </a:r>
          </a:p>
          <a:p>
            <a:pPr lvl="1"/>
            <a:r>
              <a:rPr lang="en-US" sz="2400" dirty="0"/>
              <a:t>First steps---</a:t>
            </a:r>
          </a:p>
        </p:txBody>
      </p:sp>
    </p:spTree>
    <p:extLst>
      <p:ext uri="{BB962C8B-B14F-4D97-AF65-F5344CB8AC3E}">
        <p14:creationId xmlns:p14="http://schemas.microsoft.com/office/powerpoint/2010/main" val="3341382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Referral Tracking </a:t>
            </a:r>
            <a:r>
              <a:rPr lang="en-US" sz="3600" b="1" dirty="0">
                <a:solidFill>
                  <a:schemeClr val="tx1"/>
                </a:solidFill>
              </a:rPr>
              <a:t>“Closing the Loop”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820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u="sng" dirty="0"/>
              <a:t>Self-referred patient</a:t>
            </a:r>
            <a:endParaRPr lang="en-US" sz="3200" u="sng" dirty="0">
              <a:effectLst/>
            </a:endParaRPr>
          </a:p>
          <a:p>
            <a:r>
              <a:rPr lang="en-US" sz="2800" b="1" dirty="0">
                <a:effectLst/>
              </a:rPr>
              <a:t>Self-referral request received and reviewed by SC </a:t>
            </a:r>
          </a:p>
          <a:p>
            <a:pPr lvl="1"/>
            <a:r>
              <a:rPr lang="en-US" sz="2500" dirty="0"/>
              <a:t>Handle c/w practice policy</a:t>
            </a:r>
          </a:p>
          <a:p>
            <a:pPr lvl="1"/>
            <a:r>
              <a:rPr lang="en-US" sz="2500" dirty="0"/>
              <a:t>Clarify reason for referral / clinical question</a:t>
            </a:r>
          </a:p>
          <a:p>
            <a:pPr lvl="1"/>
            <a:r>
              <a:rPr lang="en-US" sz="2400" dirty="0">
                <a:effectLst/>
              </a:rPr>
              <a:t>Ensure appropriate specialty </a:t>
            </a:r>
          </a:p>
          <a:p>
            <a:pPr lvl="1"/>
            <a:r>
              <a:rPr lang="en-US" sz="2400" dirty="0"/>
              <a:t>Attempt to get records in advance</a:t>
            </a:r>
          </a:p>
          <a:p>
            <a:r>
              <a:rPr lang="en-US" sz="2800" b="1" dirty="0"/>
              <a:t>Referral response sent </a:t>
            </a:r>
            <a:r>
              <a:rPr lang="en-US" sz="2400" dirty="0"/>
              <a:t>-</a:t>
            </a:r>
          </a:p>
          <a:p>
            <a:pPr lvl="1">
              <a:buClr>
                <a:schemeClr val="accent1"/>
              </a:buClr>
            </a:pPr>
            <a:r>
              <a:rPr lang="en-US" sz="2400" b="1" i="1" dirty="0"/>
              <a:t>Referral Note (report) </a:t>
            </a:r>
            <a:r>
              <a:rPr lang="en-US" sz="2400" dirty="0"/>
              <a:t>sent to PCP and appropriate other clinicians (unless patient has strong objections despite reassurance)</a:t>
            </a:r>
          </a:p>
          <a:p>
            <a:endParaRPr lang="en-US" sz="2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1886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Consider Step-wise Agreement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4582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Basics:</a:t>
            </a:r>
          </a:p>
          <a:p>
            <a:r>
              <a:rPr lang="en-US" sz="2800" b="1" dirty="0"/>
              <a:t>The Referral Request checklist elements</a:t>
            </a:r>
            <a:endParaRPr lang="en-US" sz="2100" b="1" dirty="0"/>
          </a:p>
          <a:p>
            <a:r>
              <a:rPr lang="en-US" sz="2800" b="1" dirty="0"/>
              <a:t>The Referral Response checklist elements</a:t>
            </a:r>
          </a:p>
          <a:p>
            <a:r>
              <a:rPr lang="en-US" sz="2800" b="1" dirty="0"/>
              <a:t>Close the loop referral tracking</a:t>
            </a:r>
          </a:p>
          <a:p>
            <a:r>
              <a:rPr lang="en-US" sz="2800" dirty="0"/>
              <a:t>Consider developing Referral Guidelines</a:t>
            </a:r>
          </a:p>
          <a:p>
            <a:pPr lvl="1"/>
            <a:r>
              <a:rPr lang="en-US" sz="2400" dirty="0"/>
              <a:t>List of urgent-intermediate-routine referral conditions</a:t>
            </a:r>
          </a:p>
          <a:p>
            <a:pPr lvl="1"/>
            <a:r>
              <a:rPr lang="en-US" sz="2400" dirty="0"/>
              <a:t>Pertinent data sets / referral guidelines for specific conditions</a:t>
            </a:r>
          </a:p>
          <a:p>
            <a:pPr marL="365125" lvl="1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800" dirty="0"/>
              <a:t>Add in once you get the process operational:</a:t>
            </a:r>
          </a:p>
          <a:p>
            <a:r>
              <a:rPr lang="en-US" sz="2600" dirty="0"/>
              <a:t>Define the role in care provided by Specialty Care </a:t>
            </a:r>
          </a:p>
          <a:p>
            <a:r>
              <a:rPr lang="en-US" sz="2600" dirty="0"/>
              <a:t>Agreement on how to handle secondary diagnoses </a:t>
            </a:r>
          </a:p>
          <a:p>
            <a:r>
              <a:rPr lang="en-US" sz="2600" dirty="0"/>
              <a:t>Specifications on making secondary referrals</a:t>
            </a:r>
          </a:p>
          <a:p>
            <a:r>
              <a:rPr lang="en-US" sz="2600" dirty="0"/>
              <a:t>Consider virtual “e- consults” (clinician to clinician recommendations)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1692275" cy="94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19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35" y="76200"/>
            <a:ext cx="8686800" cy="98351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Example of System-wide CCA for IPA </a:t>
            </a:r>
            <a:br>
              <a:rPr lang="en-US" sz="3200" dirty="0"/>
            </a:br>
            <a:r>
              <a:rPr lang="en-US" sz="2800" i="1" dirty="0"/>
              <a:t>(Independent Physicians Association) </a:t>
            </a:r>
            <a:endParaRPr lang="en-US" sz="3200" b="1" dirty="0"/>
          </a:p>
        </p:txBody>
      </p:sp>
      <p:sp>
        <p:nvSpPr>
          <p:cNvPr id="166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371600"/>
            <a:ext cx="4495800" cy="5105400"/>
          </a:xfrm>
          <a:noFill/>
        </p:spPr>
        <p:txBody>
          <a:bodyPr>
            <a:normAutofit/>
          </a:bodyPr>
          <a:lstStyle/>
          <a:p>
            <a:pPr marL="112713" lvl="2" indent="0">
              <a:lnSpc>
                <a:spcPct val="90000"/>
              </a:lnSpc>
              <a:buNone/>
            </a:pPr>
            <a:r>
              <a:rPr lang="en-US" sz="2800" dirty="0">
                <a:effectLst/>
              </a:rPr>
              <a:t>Focus on </a:t>
            </a:r>
            <a:r>
              <a:rPr lang="en-US" sz="2800" b="1" dirty="0">
                <a:effectLst/>
              </a:rPr>
              <a:t>Referral Process :</a:t>
            </a:r>
          </a:p>
          <a:p>
            <a:pPr marL="398463" lvl="2" indent="-285750">
              <a:lnSpc>
                <a:spcPct val="90000"/>
              </a:lnSpc>
            </a:pPr>
            <a:r>
              <a:rPr lang="en-US" b="1" i="1" dirty="0">
                <a:effectLst/>
              </a:rPr>
              <a:t>Referral Request</a:t>
            </a:r>
          </a:p>
          <a:p>
            <a:pPr marL="855663" lvl="3" indent="-285750">
              <a:lnSpc>
                <a:spcPct val="90000"/>
              </a:lnSpc>
            </a:pPr>
            <a:r>
              <a:rPr lang="en-US" sz="2400" dirty="0">
                <a:effectLst/>
              </a:rPr>
              <a:t>Clinical question</a:t>
            </a:r>
          </a:p>
          <a:p>
            <a:pPr marL="855663" lvl="3" indent="-285750">
              <a:lnSpc>
                <a:spcPct val="90000"/>
              </a:lnSpc>
            </a:pPr>
            <a:r>
              <a:rPr lang="en-US" sz="2400" dirty="0">
                <a:effectLst/>
              </a:rPr>
              <a:t>Supporting data</a:t>
            </a:r>
          </a:p>
          <a:p>
            <a:pPr marL="398463" lvl="2" indent="-285750">
              <a:lnSpc>
                <a:spcPct val="90000"/>
              </a:lnSpc>
            </a:pPr>
            <a:r>
              <a:rPr lang="en-US" b="1" i="1" dirty="0">
                <a:effectLst/>
              </a:rPr>
              <a:t>Prepared Patient</a:t>
            </a:r>
          </a:p>
          <a:p>
            <a:pPr marL="398463" lvl="2" indent="-285750">
              <a:lnSpc>
                <a:spcPct val="90000"/>
              </a:lnSpc>
            </a:pPr>
            <a:r>
              <a:rPr lang="en-US" b="1" i="1" dirty="0">
                <a:effectLst/>
              </a:rPr>
              <a:t>Referral Response</a:t>
            </a:r>
          </a:p>
          <a:p>
            <a:pPr marL="855663" lvl="3" indent="-285750">
              <a:lnSpc>
                <a:spcPct val="90000"/>
              </a:lnSpc>
            </a:pPr>
            <a:r>
              <a:rPr lang="en-US" sz="2400" dirty="0">
                <a:effectLst/>
              </a:rPr>
              <a:t>Address clinical </a:t>
            </a:r>
            <a:r>
              <a:rPr lang="en-US" sz="2400" dirty="0"/>
              <a:t>q</a:t>
            </a:r>
            <a:r>
              <a:rPr lang="en-US" sz="2400" dirty="0">
                <a:effectLst/>
              </a:rPr>
              <a:t>uestion</a:t>
            </a:r>
          </a:p>
          <a:p>
            <a:pPr marL="112713" lvl="2" indent="0">
              <a:lnSpc>
                <a:spcPct val="90000"/>
              </a:lnSpc>
              <a:buNone/>
            </a:pPr>
            <a:r>
              <a:rPr lang="en-US" sz="2800" b="1" dirty="0">
                <a:effectLst/>
              </a:rPr>
              <a:t>Referral Tracking</a:t>
            </a:r>
          </a:p>
          <a:p>
            <a:pPr marL="398463" lvl="2" indent="-285750">
              <a:lnSpc>
                <a:spcPct val="90000"/>
              </a:lnSpc>
            </a:pPr>
            <a:r>
              <a:rPr lang="en-US" b="1" dirty="0">
                <a:effectLst/>
              </a:rPr>
              <a:t>Confirmation of appointment  or decline (redirect) referral</a:t>
            </a:r>
          </a:p>
          <a:p>
            <a:pPr marL="398463" lvl="2" indent="-285750">
              <a:lnSpc>
                <a:spcPct val="90000"/>
              </a:lnSpc>
            </a:pPr>
            <a:r>
              <a:rPr lang="en-US" b="1" dirty="0">
                <a:effectLst/>
              </a:rPr>
              <a:t>Notification of </a:t>
            </a:r>
            <a:r>
              <a:rPr lang="en-US" b="1" i="1" dirty="0">
                <a:effectLst/>
              </a:rPr>
              <a:t>No Show </a:t>
            </a:r>
            <a:r>
              <a:rPr lang="en-US" b="1" dirty="0">
                <a:effectLst/>
              </a:rPr>
              <a:t>or </a:t>
            </a:r>
            <a:r>
              <a:rPr lang="en-US" b="1" i="1" dirty="0">
                <a:effectLst/>
              </a:rPr>
              <a:t>Cancellation</a:t>
            </a:r>
          </a:p>
        </p:txBody>
      </p:sp>
      <p:pic>
        <p:nvPicPr>
          <p:cNvPr id="4" name="Picture 3" descr="ProviderReferralRequestForm.jpg"/>
          <p:cNvPicPr>
            <a:picLocks noChangeAspect="1"/>
          </p:cNvPicPr>
          <p:nvPr/>
        </p:nvPicPr>
        <p:blipFill rotWithShape="1">
          <a:blip r:embed="rId3" cstate="print"/>
          <a:srcRect l="2621" t="9832" r="2372" b="5721"/>
          <a:stretch/>
        </p:blipFill>
        <p:spPr>
          <a:xfrm>
            <a:off x="4343400" y="1066800"/>
            <a:ext cx="461141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7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 What is Needed – Next Steps….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7980" y="1524000"/>
            <a:ext cx="8448040" cy="4671704"/>
          </a:xfrm>
        </p:spPr>
        <p:txBody>
          <a:bodyPr>
            <a:normAutofit/>
          </a:bodyPr>
          <a:lstStyle/>
          <a:p>
            <a:r>
              <a:rPr lang="en-US" sz="3200" dirty="0"/>
              <a:t>Need to get each clinic’s “own house” in order? </a:t>
            </a:r>
          </a:p>
          <a:p>
            <a:pPr lvl="1"/>
            <a:r>
              <a:rPr lang="en-US" sz="2900"/>
              <a:t>Need for </a:t>
            </a:r>
            <a:r>
              <a:rPr lang="en-US" sz="2900" dirty="0"/>
              <a:t>patient-centered team-based care </a:t>
            </a:r>
          </a:p>
          <a:p>
            <a:pPr lvl="1"/>
            <a:r>
              <a:rPr lang="en-US" sz="2900" dirty="0"/>
              <a:t>Are the </a:t>
            </a:r>
            <a:r>
              <a:rPr lang="en-US" sz="2900" i="1" dirty="0"/>
              <a:t>clinicians</a:t>
            </a:r>
            <a:r>
              <a:rPr lang="en-US" sz="2900" dirty="0"/>
              <a:t> on-board?</a:t>
            </a:r>
          </a:p>
          <a:p>
            <a:r>
              <a:rPr lang="en-US" sz="3200" dirty="0"/>
              <a:t>Are you ready to begin work on a common approach to the referral process </a:t>
            </a:r>
            <a:r>
              <a:rPr lang="en-US" sz="2800" dirty="0"/>
              <a:t>(care coordination agreement)</a:t>
            </a:r>
            <a:r>
              <a:rPr lang="en-US" sz="3200" dirty="0"/>
              <a:t>?</a:t>
            </a:r>
          </a:p>
          <a:p>
            <a:pPr lvl="1"/>
            <a:r>
              <a:rPr lang="en-US" sz="2900" dirty="0"/>
              <a:t>Which approach do you prefer?</a:t>
            </a:r>
          </a:p>
          <a:p>
            <a:pPr lvl="2"/>
            <a:r>
              <a:rPr lang="en-US" sz="2600" dirty="0"/>
              <a:t>Champions committee or Pilot Practice Dyad roll-out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524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/>
              <a:t>Put it</a:t>
            </a:r>
            <a:r>
              <a:rPr lang="en-US" sz="3600" dirty="0"/>
              <a:t> in action….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will you track referrals?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Suggestions:</a:t>
            </a:r>
          </a:p>
          <a:p>
            <a:pPr lvl="1"/>
            <a:r>
              <a:rPr lang="en-US" dirty="0"/>
              <a:t>Identify team member(s) for the role &amp; responsibility of closing-the-loop for referral requests to &amp; from the practice</a:t>
            </a:r>
          </a:p>
          <a:p>
            <a:pPr lvl="1"/>
            <a:r>
              <a:rPr lang="en-US" dirty="0"/>
              <a:t>Create any needed forms for the close-the-loop process – </a:t>
            </a:r>
            <a:r>
              <a:rPr lang="en-US" sz="2000" dirty="0"/>
              <a:t>(how will SC notify PC / the Requesting practice)</a:t>
            </a:r>
          </a:p>
          <a:p>
            <a:pPr lvl="1"/>
            <a:r>
              <a:rPr lang="en-US" dirty="0"/>
              <a:t>Determine how the practice will track the close-the-loop process – set up in EPIC </a:t>
            </a:r>
          </a:p>
          <a:p>
            <a:pPr lvl="1"/>
            <a:r>
              <a:rPr lang="en-US" dirty="0"/>
              <a:t>Make it part of the referral process for the practice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872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0"/>
            <a:ext cx="64008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First steps to </a:t>
            </a:r>
            <a:r>
              <a:rPr lang="en-US" dirty="0"/>
              <a:t>a more patient-centered referral process  </a:t>
            </a:r>
            <a:r>
              <a:rPr lang="en-US" sz="3600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60" y="1600200"/>
            <a:ext cx="8453120" cy="4724401"/>
          </a:xfrm>
        </p:spPr>
        <p:txBody>
          <a:bodyPr>
            <a:normAutofit/>
          </a:bodyPr>
          <a:lstStyle/>
          <a:p>
            <a:r>
              <a:rPr lang="en-US" sz="2800" dirty="0"/>
              <a:t>Help the primary care practice identify how they can include the patient’s goal(s) in the referral request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Encourage Specialty Care practices to develop a “one pager” on their practice for the requesting practice to provide to patients when the referral is made</a:t>
            </a:r>
          </a:p>
          <a:p>
            <a:pPr marL="0" indent="0">
              <a:buNone/>
            </a:pPr>
            <a:endParaRPr lang="en-US" sz="1000" i="1" dirty="0"/>
          </a:p>
          <a:p>
            <a:r>
              <a:rPr lang="en-US" sz="2800" dirty="0"/>
              <a:t>Consider having practice do a </a:t>
            </a:r>
            <a:r>
              <a:rPr lang="en-US" sz="2800" i="1" dirty="0"/>
              <a:t>patient experience survey </a:t>
            </a:r>
            <a:r>
              <a:rPr lang="en-US" sz="2800" dirty="0"/>
              <a:t>about the referral process or patient input on the practice’s referral process &amp; share with care team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515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6014-6E1F-49BD-AFD3-1CCDC5EF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Materials for </a:t>
            </a:r>
            <a:r>
              <a:rPr lang="en-US"/>
              <a:t>Action Step </a:t>
            </a:r>
            <a:r>
              <a:rPr lang="en-US" dirty="0"/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5F5ED-2D46-4BD5-8EC0-B4103F8843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676401"/>
            <a:ext cx="8384155" cy="4485166"/>
          </a:xfrm>
        </p:spPr>
        <p:txBody>
          <a:bodyPr/>
          <a:lstStyle/>
          <a:p>
            <a:r>
              <a:rPr lang="en-US" dirty="0"/>
              <a:t>Sample &amp; Model Templates for Care Coordination Agreements / Compacts</a:t>
            </a:r>
          </a:p>
          <a:p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www.acponline.org/hvcc-training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sz="2000" dirty="0">
                <a:solidFill>
                  <a:schemeClr val="bg1"/>
                </a:solidFill>
                <a:ea typeface="ＭＳ Ｐゴシック" charset="-128"/>
              </a:rPr>
            </a:br>
            <a:br>
              <a:rPr lang="en-US" b="1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b="1" dirty="0">
                <a:solidFill>
                  <a:schemeClr val="tx1"/>
                </a:solidFill>
                <a:ea typeface="ＭＳ Ｐゴシック" charset="-128"/>
              </a:rPr>
              <a:t>Template Care Coordination Agreement</a:t>
            </a:r>
            <a:endParaRPr lang="en-US" b="1" dirty="0">
              <a:solidFill>
                <a:schemeClr val="tx1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272827"/>
            <a:ext cx="4724400" cy="54672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/>
              <a:t>Prepare patient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Use of referral guidelines where available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Patient/family aware of  and in agreement with reason for referral, type of referral, and selection of specialist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Expectations for events and outcomes of referral</a:t>
            </a:r>
          </a:p>
          <a:p>
            <a:pPr>
              <a:defRPr/>
            </a:pPr>
            <a:r>
              <a:rPr lang="en-US" sz="1400" dirty="0"/>
              <a:t>Provide appropriate and adequate information</a:t>
            </a:r>
            <a:r>
              <a:rPr lang="en-US" sz="1400" i="1" dirty="0"/>
              <a:t>*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Demographic and insurance information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Reason for referral, details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Core Medical Data on patient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Clinical data pertinent to reason for referral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/>
              <a:t>--      Any special needs of patient.</a:t>
            </a:r>
          </a:p>
          <a:p>
            <a:pPr>
              <a:defRPr/>
            </a:pPr>
            <a:r>
              <a:rPr lang="en-US" sz="1400" dirty="0"/>
              <a:t>Indicate type of referral requested: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Pre-visit Preparation/Assistance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Consultation (Evaluate and Advise)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Procedure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Co-management with Shared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Co-management with Principal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Full responsibility for all patient care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/>
              <a:t> * See provided  model check list of suggested areas to address.</a:t>
            </a:r>
          </a:p>
          <a:p>
            <a:pPr>
              <a:buFont typeface="Wingdings" pitchFamily="2" charset="2"/>
              <a:buNone/>
              <a:defRPr/>
            </a:pP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0" y="1249362"/>
            <a:ext cx="4495800" cy="5257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/>
              <a:t>Review  Referral Requests and Triage According to Urgency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Reserve spaces in schedule to allow for urgent care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Notify referring provider of recognized referral guidelines and inappropriate referrals 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Work with referring provider to expedite care in urgent cases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Verify insurance status 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Anticipate special needs of patient/family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/>
              <a:t>--      Agree to engage in pre-referral consult if requested. </a:t>
            </a:r>
          </a:p>
          <a:p>
            <a:pPr lvl="1"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1400" dirty="0"/>
              <a:t>_      Provide PCP with number for direct contact  for urgent/immediate matters.</a:t>
            </a:r>
          </a:p>
          <a:p>
            <a:pPr>
              <a:defRPr/>
            </a:pPr>
            <a:r>
              <a:rPr lang="en-US" sz="1400" dirty="0"/>
              <a:t>Provide appropriate and adequate information in  a timely manner*</a:t>
            </a:r>
            <a:endParaRPr lang="en-US" sz="1400" i="1" dirty="0"/>
          </a:p>
          <a:p>
            <a:pPr lvl="1">
              <a:buClr>
                <a:schemeClr val="accent1"/>
              </a:buClr>
              <a:defRPr/>
            </a:pPr>
            <a:r>
              <a:rPr lang="en-US" sz="1400" dirty="0"/>
              <a:t>To include  specific response to referral question; verify  type role; any changes to diagnosis; medication; equipment; testing; procedures; education; referrals; follow up recommendations or needed actions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dirty="0"/>
              <a:t>* See provided model check list of suggested areas to address.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990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  <a:latin typeface="Arial Black" pitchFamily="34" charset="0"/>
                <a:ea typeface="ＭＳ Ｐゴシック" charset="-128"/>
              </a:rPr>
              <a:t>PCP / Requesting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199" y="990600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  <a:latin typeface="Arial Black" pitchFamily="34" charset="0"/>
                <a:ea typeface="ＭＳ Ｐゴシック" charset="-128"/>
              </a:rPr>
              <a:t>Neighbor / Responding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Care Coordination Agreement?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i="1" dirty="0"/>
              <a:t>invitation</a:t>
            </a:r>
            <a:r>
              <a:rPr lang="en-US" dirty="0"/>
              <a:t> to work together better:</a:t>
            </a:r>
          </a:p>
          <a:p>
            <a:r>
              <a:rPr lang="en-US" dirty="0"/>
              <a:t>Platform that everyone agrees to work from:</a:t>
            </a:r>
          </a:p>
          <a:p>
            <a:pPr lvl="1"/>
            <a:r>
              <a:rPr lang="en-US" dirty="0"/>
              <a:t>Standardized definitions</a:t>
            </a:r>
          </a:p>
          <a:p>
            <a:pPr lvl="1"/>
            <a:r>
              <a:rPr lang="en-US" dirty="0"/>
              <a:t>Agreed upon expectations regarding communication and clinical responsibilities.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Also called </a:t>
            </a:r>
            <a:r>
              <a:rPr lang="en-US" i="1" dirty="0"/>
              <a:t>Care Coordination Compact  </a:t>
            </a:r>
            <a:r>
              <a:rPr lang="en-US" dirty="0"/>
              <a:t>or </a:t>
            </a:r>
            <a:r>
              <a:rPr lang="en-US" i="1" dirty="0"/>
              <a:t>Collaborative Care Agreement / Compact</a:t>
            </a:r>
          </a:p>
        </p:txBody>
      </p:sp>
    </p:spTree>
    <p:extLst>
      <p:ext uri="{BB962C8B-B14F-4D97-AF65-F5344CB8AC3E}">
        <p14:creationId xmlns:p14="http://schemas.microsoft.com/office/powerpoint/2010/main" val="301028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Getting to a System-Wide Agreement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458200" cy="4648200"/>
          </a:xfrm>
        </p:spPr>
        <p:txBody>
          <a:bodyPr/>
          <a:lstStyle/>
          <a:p>
            <a:r>
              <a:rPr lang="en-US" dirty="0"/>
              <a:t>Agree to a standardized referral process:</a:t>
            </a:r>
          </a:p>
          <a:p>
            <a:pPr lvl="1"/>
            <a:r>
              <a:rPr lang="en-US" dirty="0"/>
              <a:t>Suggested approaches to getting there </a:t>
            </a:r>
          </a:p>
          <a:p>
            <a:pPr lvl="2"/>
            <a:r>
              <a:rPr lang="en-US" sz="2400" dirty="0"/>
              <a:t>Committee of Medical Neighborhood (HVCC) champions </a:t>
            </a:r>
          </a:p>
          <a:p>
            <a:pPr lvl="3"/>
            <a:r>
              <a:rPr lang="en-US" dirty="0"/>
              <a:t>Reps from different stakeholders (SC &amp; PC clinicians, clinical &amp; administrative staff, patient/caregiver, central scheduling, IT (EPIC))</a:t>
            </a:r>
          </a:p>
          <a:p>
            <a:pPr lvl="2"/>
            <a:r>
              <a:rPr lang="en-US" dirty="0"/>
              <a:t>Seq</a:t>
            </a:r>
            <a:r>
              <a:rPr lang="en-US" sz="2400" dirty="0"/>
              <a:t>uential roll-out with Dyads</a:t>
            </a:r>
          </a:p>
          <a:p>
            <a:pPr lvl="3"/>
            <a:r>
              <a:rPr lang="en-US" dirty="0"/>
              <a:t>E.g. PC and Orthopedics; PC and Cardiology, etc. (Dyads)</a:t>
            </a:r>
          </a:p>
          <a:p>
            <a:pPr lvl="4"/>
            <a:r>
              <a:rPr lang="en-US" dirty="0"/>
              <a:t>Often includes referral guidelines, e-consultations</a:t>
            </a:r>
          </a:p>
          <a:p>
            <a:pPr lvl="4"/>
            <a:r>
              <a:rPr lang="en-US" dirty="0"/>
              <a:t>Then expand to other clinics</a:t>
            </a:r>
          </a:p>
        </p:txBody>
      </p:sp>
    </p:spTree>
    <p:extLst>
      <p:ext uri="{BB962C8B-B14F-4D97-AF65-F5344CB8AC3E}">
        <p14:creationId xmlns:p14="http://schemas.microsoft.com/office/powerpoint/2010/main" val="175718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19754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34400" cy="4953000"/>
          </a:xfrm>
        </p:spPr>
        <p:txBody>
          <a:bodyPr/>
          <a:lstStyle/>
          <a:p>
            <a:r>
              <a:rPr lang="en-US" sz="2800" dirty="0"/>
              <a:t>Decide what to include in the Care Coordination Agreement</a:t>
            </a:r>
          </a:p>
          <a:p>
            <a:pPr lvl="1"/>
            <a:r>
              <a:rPr lang="en-US" sz="2400" dirty="0"/>
              <a:t>Start with basics (elements of good </a:t>
            </a:r>
            <a:r>
              <a:rPr lang="en-US" sz="2400" i="1" dirty="0"/>
              <a:t>referral </a:t>
            </a:r>
            <a:r>
              <a:rPr lang="en-US" sz="2400" dirty="0"/>
              <a:t>process)</a:t>
            </a:r>
            <a:endParaRPr lang="en-US" sz="2000" dirty="0"/>
          </a:p>
          <a:p>
            <a:pPr lvl="1"/>
            <a:r>
              <a:rPr lang="en-US" sz="2400" dirty="0"/>
              <a:t>Include critical issues that need to be addressed</a:t>
            </a:r>
          </a:p>
          <a:p>
            <a:r>
              <a:rPr lang="en-US" sz="2700" dirty="0"/>
              <a:t>Have a conversation</a:t>
            </a:r>
          </a:p>
          <a:p>
            <a:pPr lvl="1"/>
            <a:r>
              <a:rPr lang="en-US" sz="2000" i="1" dirty="0"/>
              <a:t>“we really enjoy seeing your patients/we so appreciate your help with our patients…it would help us if…” </a:t>
            </a:r>
            <a:r>
              <a:rPr lang="en-US" sz="2000" dirty="0"/>
              <a:t>or</a:t>
            </a:r>
          </a:p>
          <a:p>
            <a:pPr lvl="1"/>
            <a:r>
              <a:rPr lang="en-US" sz="2000" i="1" dirty="0"/>
              <a:t>“we want to be sure you are getting what you need…”</a:t>
            </a:r>
          </a:p>
          <a:p>
            <a:r>
              <a:rPr lang="en-US" sz="2700" dirty="0"/>
              <a:t>Decide on forms</a:t>
            </a:r>
          </a:p>
          <a:p>
            <a:pPr lvl="1"/>
            <a:r>
              <a:rPr lang="en-US" sz="2400" dirty="0"/>
              <a:t>Serves as checklist, helps with team care around referral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54" y="1524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4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F5F1-F80A-4992-AE3E-4B0D1AD2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What really matters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5204-D40A-4AAD-A232-4B8B958BBD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Relationships – working together </a:t>
            </a:r>
          </a:p>
          <a:p>
            <a:pPr lvl="1"/>
            <a:r>
              <a:rPr lang="en-US" dirty="0"/>
              <a:t>Cultural mindset of “in it together” vs separate silos</a:t>
            </a:r>
          </a:p>
          <a:p>
            <a:pPr lvl="2"/>
            <a:r>
              <a:rPr lang="en-US" dirty="0"/>
              <a:t>Truly </a:t>
            </a:r>
            <a:r>
              <a:rPr lang="en-US" i="1" dirty="0"/>
              <a:t>connecting</a:t>
            </a:r>
            <a:r>
              <a:rPr lang="en-US" dirty="0"/>
              <a:t> care for the </a:t>
            </a:r>
            <a:r>
              <a:rPr lang="en-US" b="1" i="1" dirty="0"/>
              <a:t>patient</a:t>
            </a:r>
          </a:p>
          <a:p>
            <a:r>
              <a:rPr lang="en-US" dirty="0"/>
              <a:t>Willingness to improve the processes needed to improve the referral experience</a:t>
            </a:r>
          </a:p>
          <a:p>
            <a:pPr lvl="1"/>
            <a:r>
              <a:rPr lang="en-US" dirty="0"/>
              <a:t>Coming to agreement</a:t>
            </a:r>
          </a:p>
          <a:p>
            <a:r>
              <a:rPr lang="en-US" dirty="0"/>
              <a:t>Doing what is needed to enact the necessary processes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17628-B986-4CB9-9FCC-C9B1CF70A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145415"/>
            <a:ext cx="2514600" cy="13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1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/>
              <a:t>Basics that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54445"/>
            <a:ext cx="8458200" cy="4953000"/>
          </a:xfrm>
        </p:spPr>
        <p:txBody>
          <a:bodyPr/>
          <a:lstStyle/>
          <a:p>
            <a:r>
              <a:rPr lang="en-US" dirty="0"/>
              <a:t>Having a conversation</a:t>
            </a:r>
          </a:p>
          <a:p>
            <a:pPr lvl="1"/>
            <a:r>
              <a:rPr lang="en-US" dirty="0"/>
              <a:t>Defining needs</a:t>
            </a:r>
          </a:p>
          <a:p>
            <a:pPr lvl="2"/>
            <a:r>
              <a:rPr lang="en-US" dirty="0"/>
              <a:t>Many misperceptions</a:t>
            </a:r>
          </a:p>
          <a:p>
            <a:pPr lvl="1"/>
            <a:r>
              <a:rPr lang="en-US" dirty="0"/>
              <a:t>Benefit of discussing issues/working together</a:t>
            </a:r>
          </a:p>
          <a:p>
            <a:r>
              <a:rPr lang="en-US" dirty="0"/>
              <a:t>“Forms” (</a:t>
            </a:r>
            <a:r>
              <a:rPr lang="en-US" sz="2400" i="1" dirty="0"/>
              <a:t>“Formal” Agreement) </a:t>
            </a:r>
          </a:p>
          <a:p>
            <a:pPr lvl="1"/>
            <a:r>
              <a:rPr lang="en-US" dirty="0"/>
              <a:t>Defines the elements (reference, enduring, modifiable)</a:t>
            </a:r>
          </a:p>
          <a:p>
            <a:pPr lvl="1"/>
            <a:r>
              <a:rPr lang="en-US" dirty="0"/>
              <a:t>Reinforces/encourages completeness (“compliance”)</a:t>
            </a:r>
          </a:p>
          <a:p>
            <a:pPr lvl="2"/>
            <a:r>
              <a:rPr lang="en-US" dirty="0"/>
              <a:t>“Hard stop” for clinical questions </a:t>
            </a:r>
          </a:p>
          <a:p>
            <a:pPr lvl="2"/>
            <a:r>
              <a:rPr lang="en-US" dirty="0"/>
              <a:t>“Patient informed” check box</a:t>
            </a:r>
          </a:p>
          <a:p>
            <a:pPr lvl="2"/>
            <a:r>
              <a:rPr lang="en-US" dirty="0"/>
              <a:t> Enhances tracking &amp; team roles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571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059" y="4876800"/>
            <a:ext cx="106330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3403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12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9445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What is Included in the Care Compact ? </a:t>
            </a:r>
            <a:r>
              <a:rPr lang="en-US" sz="3600" b="0" dirty="0">
                <a:solidFill>
                  <a:schemeClr val="tx1"/>
                </a:solidFill>
              </a:rPr>
              <a:t>(start with the basics)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/>
              <a:t>Preparation of the </a:t>
            </a:r>
            <a:r>
              <a:rPr lang="en-US" sz="4500" b="1" dirty="0"/>
              <a:t>patient / pre-consultation</a:t>
            </a:r>
          </a:p>
          <a:p>
            <a:r>
              <a:rPr lang="en-US" sz="4500" b="1" dirty="0"/>
              <a:t>Type of referral /role of the specialist</a:t>
            </a:r>
            <a:r>
              <a:rPr lang="en-US" sz="4500" dirty="0"/>
              <a:t> </a:t>
            </a:r>
          </a:p>
          <a:p>
            <a:r>
              <a:rPr lang="en-US" sz="4500" dirty="0"/>
              <a:t>Provide a </a:t>
            </a:r>
            <a:r>
              <a:rPr lang="en-US" sz="4500" b="1" dirty="0"/>
              <a:t>clinical question </a:t>
            </a:r>
            <a:r>
              <a:rPr lang="en-US" sz="4500" dirty="0"/>
              <a:t>with all referrals</a:t>
            </a:r>
          </a:p>
          <a:p>
            <a:r>
              <a:rPr lang="en-US" sz="4500" dirty="0"/>
              <a:t>C</a:t>
            </a:r>
            <a:r>
              <a:rPr lang="en-US" sz="4500" b="1" dirty="0"/>
              <a:t>ore data set </a:t>
            </a:r>
            <a:r>
              <a:rPr lang="en-US" sz="4500" dirty="0"/>
              <a:t>to accompany all referral.</a:t>
            </a:r>
          </a:p>
          <a:p>
            <a:r>
              <a:rPr lang="en-US" sz="4500" dirty="0"/>
              <a:t>P</a:t>
            </a:r>
            <a:r>
              <a:rPr lang="en-US" sz="4500" b="1" dirty="0"/>
              <a:t>ertinent supporting data </a:t>
            </a:r>
            <a:r>
              <a:rPr lang="en-US" sz="4500" dirty="0"/>
              <a:t>for the referral</a:t>
            </a:r>
          </a:p>
          <a:p>
            <a:r>
              <a:rPr lang="en-US" sz="4500" dirty="0"/>
              <a:t>C</a:t>
            </a:r>
            <a:r>
              <a:rPr lang="en-US" sz="4500" b="1" dirty="0"/>
              <a:t>ommunication protocol </a:t>
            </a:r>
            <a:r>
              <a:rPr lang="en-US" sz="4200" dirty="0"/>
              <a:t>(direct contact for urgent referral)</a:t>
            </a:r>
          </a:p>
          <a:p>
            <a:r>
              <a:rPr lang="en-US" sz="4500" dirty="0"/>
              <a:t>C</a:t>
            </a:r>
            <a:r>
              <a:rPr lang="en-US" sz="4500" b="1" dirty="0"/>
              <a:t>ritical elements of the referral response</a:t>
            </a:r>
          </a:p>
          <a:p>
            <a:pPr lvl="1"/>
            <a:r>
              <a:rPr lang="en-US" sz="3300" dirty="0"/>
              <a:t>Answer the clinical question, provide rationale, include test results, etc. </a:t>
            </a:r>
          </a:p>
          <a:p>
            <a:r>
              <a:rPr lang="en-US" sz="4500" dirty="0"/>
              <a:t>Protocol for making </a:t>
            </a:r>
            <a:r>
              <a:rPr lang="en-US" sz="4500" b="1" dirty="0"/>
              <a:t>appointments</a:t>
            </a:r>
          </a:p>
          <a:p>
            <a:r>
              <a:rPr lang="en-US" sz="4500" dirty="0"/>
              <a:t>“</a:t>
            </a:r>
            <a:r>
              <a:rPr lang="en-US" sz="4500" b="1" dirty="0"/>
              <a:t>Closing the Loop</a:t>
            </a:r>
            <a:r>
              <a:rPr lang="en-US" sz="4500" dirty="0"/>
              <a:t>” protocol 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191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FDA69-DC82-45D9-BCC7-96D56771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Requests &amp; Offers </a:t>
            </a:r>
            <a:r>
              <a:rPr lang="en-US" sz="3100" b="1" i="1" dirty="0"/>
              <a:t>(Requirements)</a:t>
            </a:r>
            <a:br>
              <a:rPr lang="en-US" sz="4000" b="1" dirty="0"/>
            </a:br>
            <a:r>
              <a:rPr lang="en-US" b="1" dirty="0"/>
              <a:t>For a More Effective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30E2-C6E1-4D29-B06C-F854BE62C2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4130040" cy="4343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prepared patient </a:t>
            </a:r>
          </a:p>
          <a:p>
            <a:r>
              <a:rPr lang="en-US" dirty="0"/>
              <a:t>Include any special considerations with the referral request</a:t>
            </a:r>
          </a:p>
          <a:p>
            <a:r>
              <a:rPr lang="en-US" dirty="0"/>
              <a:t>A clinical question or detailed reason for referral</a:t>
            </a:r>
          </a:p>
          <a:p>
            <a:r>
              <a:rPr lang="en-US" dirty="0"/>
              <a:t>Supporting information – pertinent data </a:t>
            </a:r>
          </a:p>
          <a:p>
            <a:r>
              <a:rPr lang="en-US" dirty="0"/>
              <a:t>Core medical data</a:t>
            </a:r>
          </a:p>
          <a:p>
            <a:r>
              <a:rPr lang="en-US" dirty="0"/>
              <a:t>Contact number (backline, care coordinator etc.)</a:t>
            </a:r>
          </a:p>
          <a:p>
            <a:r>
              <a:rPr lang="en-US" dirty="0"/>
              <a:t>No Show/Cancellation policy – f/u with patient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F17F9-780C-423D-BD94-BB8B4387DC7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3950" y="1981200"/>
            <a:ext cx="3981450" cy="43433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Mechanism for Pre-consultation request</a:t>
            </a:r>
          </a:p>
          <a:p>
            <a:r>
              <a:rPr lang="en-US" dirty="0"/>
              <a:t>Specialty Care practice info for “one pager” for patient</a:t>
            </a:r>
          </a:p>
          <a:p>
            <a:r>
              <a:rPr lang="en-US" dirty="0"/>
              <a:t>Referral guidelines (Pertinent Data Set) for specific conditions</a:t>
            </a:r>
          </a:p>
          <a:p>
            <a:r>
              <a:rPr lang="en-US" dirty="0"/>
              <a:t>Agreement to Preview Referral Request</a:t>
            </a:r>
          </a:p>
          <a:p>
            <a:pPr lvl="1"/>
            <a:r>
              <a:rPr lang="en-US" dirty="0"/>
              <a:t>Schedule by urgency</a:t>
            </a:r>
          </a:p>
          <a:p>
            <a:r>
              <a:rPr lang="en-US" dirty="0"/>
              <a:t>Close the loop – referral tracking notifications &amp; referral response notes sent to PC &amp; Requesting  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A4A6C-947D-489C-86A7-617C132A13AC}"/>
              </a:ext>
            </a:extLst>
          </p:cNvPr>
          <p:cNvSpPr txBox="1"/>
          <p:nvPr/>
        </p:nvSpPr>
        <p:spPr>
          <a:xfrm>
            <a:off x="990600" y="1500108"/>
            <a:ext cx="265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Requesting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4C085-4BD8-448A-9EE2-E2F2E02A7F54}"/>
              </a:ext>
            </a:extLst>
          </p:cNvPr>
          <p:cNvSpPr txBox="1"/>
          <p:nvPr/>
        </p:nvSpPr>
        <p:spPr>
          <a:xfrm>
            <a:off x="5181600" y="150010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Specialty Care/Responding</a:t>
            </a:r>
          </a:p>
        </p:txBody>
      </p:sp>
    </p:spTree>
    <p:extLst>
      <p:ext uri="{BB962C8B-B14F-4D97-AF65-F5344CB8AC3E}">
        <p14:creationId xmlns:p14="http://schemas.microsoft.com/office/powerpoint/2010/main" val="263129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71726</TotalTime>
  <Words>2337</Words>
  <Application>Microsoft Office PowerPoint</Application>
  <PresentationFormat>On-screen Show (4:3)</PresentationFormat>
  <Paragraphs>296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Franklin Gothic Book</vt:lpstr>
      <vt:lpstr>Perpetua</vt:lpstr>
      <vt:lpstr>Trebuchet MS</vt:lpstr>
      <vt:lpstr>Tw Cen MT</vt:lpstr>
      <vt:lpstr>Wingdings</vt:lpstr>
      <vt:lpstr>Wingdings 2</vt:lpstr>
      <vt:lpstr>1_ACP Powerpoint 2014</vt:lpstr>
      <vt:lpstr>2_Equity</vt:lpstr>
      <vt:lpstr>Connecting Care Ensuring Quality Referrals and Effective Care Coordination    </vt:lpstr>
      <vt:lpstr>What is Needed …. </vt:lpstr>
      <vt:lpstr>What is a Care Coordination Agreement?</vt:lpstr>
      <vt:lpstr> Getting to a System-Wide Agreement </vt:lpstr>
      <vt:lpstr>Getting Started</vt:lpstr>
      <vt:lpstr>What really matters …</vt:lpstr>
      <vt:lpstr>Basics that Benefit</vt:lpstr>
      <vt:lpstr>What is Included in the Care Compact ? (start with the basics)</vt:lpstr>
      <vt:lpstr>Requests &amp; Offers (Requirements) For a More Effective Process</vt:lpstr>
      <vt:lpstr>Get Agreement on Common Approach to Referral Requests</vt:lpstr>
      <vt:lpstr>Get Agreements for Specialty Care - Responding to a Referral Request</vt:lpstr>
      <vt:lpstr>Template for “One Pager” for Patient about the Referral - Reduce the Unknowns</vt:lpstr>
      <vt:lpstr>High Value Referral Response</vt:lpstr>
      <vt:lpstr>  Referral Response: Critical Elements </vt:lpstr>
      <vt:lpstr>High Value Referral Response</vt:lpstr>
      <vt:lpstr>REASONS FOR NO-SHOWS</vt:lpstr>
      <vt:lpstr>Referral Tracking “Closing the Loop” </vt:lpstr>
      <vt:lpstr>Referral Tracking “Closing the Loop” </vt:lpstr>
      <vt:lpstr>Referral Tracking “Closing the Loop” </vt:lpstr>
      <vt:lpstr>Referral Tracking “Closing the Loop” </vt:lpstr>
      <vt:lpstr>Consider Step-wise Agreement Priorities</vt:lpstr>
      <vt:lpstr>Example of System-wide CCA for IPA  (Independent Physicians Association) </vt:lpstr>
      <vt:lpstr> What is Needed – Next Steps….</vt:lpstr>
      <vt:lpstr>Put it in action….</vt:lpstr>
      <vt:lpstr>First steps to a more patient-centered referral process  ….</vt:lpstr>
      <vt:lpstr>Materials for Action Step 4</vt:lpstr>
      <vt:lpstr>                    Template Care Coordination Agreement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Value Care Coordination &amp;  the Medical Neighborhood</dc:title>
  <dc:creator>Carol</dc:creator>
  <cp:lastModifiedBy>Carol Greenlee</cp:lastModifiedBy>
  <cp:revision>418</cp:revision>
  <cp:lastPrinted>2017-05-16T13:13:04Z</cp:lastPrinted>
  <dcterms:created xsi:type="dcterms:W3CDTF">2017-04-18T23:46:08Z</dcterms:created>
  <dcterms:modified xsi:type="dcterms:W3CDTF">2019-07-18T02:41:47Z</dcterms:modified>
</cp:coreProperties>
</file>