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46"/>
  </p:notesMasterIdLst>
  <p:sldIdLst>
    <p:sldId id="680" r:id="rId3"/>
    <p:sldId id="656" r:id="rId4"/>
    <p:sldId id="794" r:id="rId5"/>
    <p:sldId id="795" r:id="rId6"/>
    <p:sldId id="662" r:id="rId7"/>
    <p:sldId id="693" r:id="rId8"/>
    <p:sldId id="729" r:id="rId9"/>
    <p:sldId id="743" r:id="rId10"/>
    <p:sldId id="717" r:id="rId11"/>
    <p:sldId id="713" r:id="rId12"/>
    <p:sldId id="640" r:id="rId13"/>
    <p:sldId id="728" r:id="rId14"/>
    <p:sldId id="679" r:id="rId15"/>
    <p:sldId id="668" r:id="rId16"/>
    <p:sldId id="715" r:id="rId17"/>
    <p:sldId id="745" r:id="rId18"/>
    <p:sldId id="744" r:id="rId19"/>
    <p:sldId id="669" r:id="rId20"/>
    <p:sldId id="671" r:id="rId21"/>
    <p:sldId id="670" r:id="rId22"/>
    <p:sldId id="712" r:id="rId23"/>
    <p:sldId id="643" r:id="rId24"/>
    <p:sldId id="754" r:id="rId25"/>
    <p:sldId id="634" r:id="rId26"/>
    <p:sldId id="748" r:id="rId27"/>
    <p:sldId id="746" r:id="rId28"/>
    <p:sldId id="632" r:id="rId29"/>
    <p:sldId id="698" r:id="rId30"/>
    <p:sldId id="697" r:id="rId31"/>
    <p:sldId id="750" r:id="rId32"/>
    <p:sldId id="753" r:id="rId33"/>
    <p:sldId id="620" r:id="rId34"/>
    <p:sldId id="756" r:id="rId35"/>
    <p:sldId id="792" r:id="rId36"/>
    <p:sldId id="793" r:id="rId37"/>
    <p:sldId id="682" r:id="rId38"/>
    <p:sldId id="757" r:id="rId39"/>
    <p:sldId id="781" r:id="rId40"/>
    <p:sldId id="786" r:id="rId41"/>
    <p:sldId id="783" r:id="rId42"/>
    <p:sldId id="788" r:id="rId43"/>
    <p:sldId id="784" r:id="rId44"/>
    <p:sldId id="787" r:id="rId4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p:scale>
          <a:sx n="63" d="100"/>
          <a:sy n="63" d="100"/>
        </p:scale>
        <p:origin x="1504"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Sheet1!$A$2:$A$9</c:f>
              <c:strCache>
                <c:ptCount val="8"/>
                <c:pt idx="1">
                  <c:v>Demographics</c:v>
                </c:pt>
                <c:pt idx="3">
                  <c:v>Core data</c:v>
                </c:pt>
                <c:pt idx="5">
                  <c:v>Med list</c:v>
                </c:pt>
                <c:pt idx="7">
                  <c:v>referral status</c:v>
                </c:pt>
              </c:strCache>
            </c:strRef>
          </c:cat>
          <c:val>
            <c:numRef>
              <c:f>Sheet1!$B$2:$B$9</c:f>
              <c:numCache>
                <c:formatCode>0%</c:formatCode>
                <c:ptCount val="8"/>
                <c:pt idx="1">
                  <c:v>0.78</c:v>
                </c:pt>
                <c:pt idx="3" formatCode="0.00%">
                  <c:v>0.67500000000000004</c:v>
                </c:pt>
                <c:pt idx="5" formatCode="0.00%">
                  <c:v>0.67500000000000004</c:v>
                </c:pt>
                <c:pt idx="7">
                  <c:v>0</c:v>
                </c:pt>
              </c:numCache>
            </c:numRef>
          </c:val>
          <c:extLst>
            <c:ext xmlns:c16="http://schemas.microsoft.com/office/drawing/2014/chart" uri="{C3380CC4-5D6E-409C-BE32-E72D297353CC}">
              <c16:uniqueId val="{00000000-62D3-425D-8509-AAF572D69F4F}"/>
            </c:ext>
          </c:extLst>
        </c:ser>
        <c:ser>
          <c:idx val="1"/>
          <c:order val="1"/>
          <c:tx>
            <c:strRef>
              <c:f>Sheet1!$C$1</c:f>
              <c:strCache>
                <c:ptCount val="1"/>
                <c:pt idx="0">
                  <c:v>Follow up</c:v>
                </c:pt>
              </c:strCache>
            </c:strRef>
          </c:tx>
          <c:invertIfNegative val="0"/>
          <c:cat>
            <c:strRef>
              <c:f>Sheet1!$A$2:$A$9</c:f>
              <c:strCache>
                <c:ptCount val="8"/>
                <c:pt idx="1">
                  <c:v>Demographics</c:v>
                </c:pt>
                <c:pt idx="3">
                  <c:v>Core data</c:v>
                </c:pt>
                <c:pt idx="5">
                  <c:v>Med list</c:v>
                </c:pt>
                <c:pt idx="7">
                  <c:v>referral status</c:v>
                </c:pt>
              </c:strCache>
            </c:strRef>
          </c:cat>
          <c:val>
            <c:numRef>
              <c:f>Sheet1!$C$2:$C$9</c:f>
              <c:numCache>
                <c:formatCode>0%</c:formatCode>
                <c:ptCount val="8"/>
                <c:pt idx="1">
                  <c:v>1</c:v>
                </c:pt>
                <c:pt idx="3" formatCode="0.00%">
                  <c:v>0.875</c:v>
                </c:pt>
                <c:pt idx="5" formatCode="0.00%">
                  <c:v>0.875</c:v>
                </c:pt>
                <c:pt idx="7" formatCode="0.00%">
                  <c:v>0.1875</c:v>
                </c:pt>
              </c:numCache>
            </c:numRef>
          </c:val>
          <c:extLst>
            <c:ext xmlns:c16="http://schemas.microsoft.com/office/drawing/2014/chart" uri="{C3380CC4-5D6E-409C-BE32-E72D297353CC}">
              <c16:uniqueId val="{00000001-62D3-425D-8509-AAF572D69F4F}"/>
            </c:ext>
          </c:extLst>
        </c:ser>
        <c:dLbls>
          <c:showLegendKey val="0"/>
          <c:showVal val="0"/>
          <c:showCatName val="0"/>
          <c:showSerName val="0"/>
          <c:showPercent val="0"/>
          <c:showBubbleSize val="0"/>
        </c:dLbls>
        <c:gapWidth val="150"/>
        <c:axId val="124570624"/>
        <c:axId val="124576512"/>
      </c:barChart>
      <c:catAx>
        <c:axId val="124570624"/>
        <c:scaling>
          <c:orientation val="minMax"/>
        </c:scaling>
        <c:delete val="0"/>
        <c:axPos val="b"/>
        <c:numFmt formatCode="General" sourceLinked="0"/>
        <c:majorTickMark val="out"/>
        <c:minorTickMark val="none"/>
        <c:tickLblPos val="nextTo"/>
        <c:crossAx val="124576512"/>
        <c:crosses val="autoZero"/>
        <c:auto val="1"/>
        <c:lblAlgn val="ctr"/>
        <c:lblOffset val="100"/>
        <c:noMultiLvlLbl val="0"/>
      </c:catAx>
      <c:valAx>
        <c:axId val="124576512"/>
        <c:scaling>
          <c:orientation val="minMax"/>
        </c:scaling>
        <c:delete val="0"/>
        <c:axPos val="l"/>
        <c:majorGridlines/>
        <c:numFmt formatCode="0%" sourceLinked="1"/>
        <c:majorTickMark val="out"/>
        <c:minorTickMark val="none"/>
        <c:tickLblPos val="nextTo"/>
        <c:crossAx val="124570624"/>
        <c:crosses val="autoZero"/>
        <c:crossBetween val="between"/>
      </c:valAx>
    </c:plotArea>
    <c:legend>
      <c:legendPos val="r"/>
      <c:layout>
        <c:manualLayout>
          <c:xMode val="edge"/>
          <c:yMode val="edge"/>
          <c:x val="0.6629055578578994"/>
          <c:y val="0.33553876711357028"/>
          <c:w val="0.32898711524695778"/>
          <c:h val="0.2478413846917783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Sheet1!$A$2:$A$4</c:f>
              <c:strCache>
                <c:ptCount val="3"/>
                <c:pt idx="0">
                  <c:v>None</c:v>
                </c:pt>
                <c:pt idx="1">
                  <c:v>Dx only</c:v>
                </c:pt>
                <c:pt idx="2">
                  <c:v>Adequate</c:v>
                </c:pt>
              </c:strCache>
            </c:strRef>
          </c:cat>
          <c:val>
            <c:numRef>
              <c:f>Sheet1!$B$2:$B$4</c:f>
              <c:numCache>
                <c:formatCode>0.00%</c:formatCode>
                <c:ptCount val="3"/>
                <c:pt idx="0">
                  <c:v>0.223</c:v>
                </c:pt>
                <c:pt idx="1">
                  <c:v>0.77700000000000002</c:v>
                </c:pt>
                <c:pt idx="2" formatCode="0%">
                  <c:v>0</c:v>
                </c:pt>
              </c:numCache>
            </c:numRef>
          </c:val>
          <c:extLst>
            <c:ext xmlns:c16="http://schemas.microsoft.com/office/drawing/2014/chart" uri="{C3380CC4-5D6E-409C-BE32-E72D297353CC}">
              <c16:uniqueId val="{00000000-D8C8-4F44-9136-C91762F2DCFA}"/>
            </c:ext>
          </c:extLst>
        </c:ser>
        <c:ser>
          <c:idx val="1"/>
          <c:order val="1"/>
          <c:tx>
            <c:strRef>
              <c:f>Sheet1!$C$1</c:f>
              <c:strCache>
                <c:ptCount val="1"/>
                <c:pt idx="0">
                  <c:v>Follow Up</c:v>
                </c:pt>
              </c:strCache>
            </c:strRef>
          </c:tx>
          <c:invertIfNegative val="0"/>
          <c:cat>
            <c:strRef>
              <c:f>Sheet1!$A$2:$A$4</c:f>
              <c:strCache>
                <c:ptCount val="3"/>
                <c:pt idx="0">
                  <c:v>None</c:v>
                </c:pt>
                <c:pt idx="1">
                  <c:v>Dx only</c:v>
                </c:pt>
                <c:pt idx="2">
                  <c:v>Adequate</c:v>
                </c:pt>
              </c:strCache>
            </c:strRef>
          </c:cat>
          <c:val>
            <c:numRef>
              <c:f>Sheet1!$C$2:$C$4</c:f>
              <c:numCache>
                <c:formatCode>0.00%</c:formatCode>
                <c:ptCount val="3"/>
                <c:pt idx="0">
                  <c:v>0.125</c:v>
                </c:pt>
                <c:pt idx="1">
                  <c:v>0.125</c:v>
                </c:pt>
                <c:pt idx="2" formatCode="0%">
                  <c:v>0.75</c:v>
                </c:pt>
              </c:numCache>
            </c:numRef>
          </c:val>
          <c:extLst>
            <c:ext xmlns:c16="http://schemas.microsoft.com/office/drawing/2014/chart" uri="{C3380CC4-5D6E-409C-BE32-E72D297353CC}">
              <c16:uniqueId val="{00000001-D8C8-4F44-9136-C91762F2DCFA}"/>
            </c:ext>
          </c:extLst>
        </c:ser>
        <c:dLbls>
          <c:showLegendKey val="0"/>
          <c:showVal val="0"/>
          <c:showCatName val="0"/>
          <c:showSerName val="0"/>
          <c:showPercent val="0"/>
          <c:showBubbleSize val="0"/>
        </c:dLbls>
        <c:gapWidth val="150"/>
        <c:axId val="123098240"/>
        <c:axId val="123099776"/>
      </c:barChart>
      <c:catAx>
        <c:axId val="123098240"/>
        <c:scaling>
          <c:orientation val="minMax"/>
        </c:scaling>
        <c:delete val="0"/>
        <c:axPos val="b"/>
        <c:numFmt formatCode="General" sourceLinked="0"/>
        <c:majorTickMark val="out"/>
        <c:minorTickMark val="none"/>
        <c:tickLblPos val="nextTo"/>
        <c:txPr>
          <a:bodyPr/>
          <a:lstStyle/>
          <a:p>
            <a:pPr>
              <a:defRPr sz="1600" baseline="0"/>
            </a:pPr>
            <a:endParaRPr lang="en-US"/>
          </a:p>
        </c:txPr>
        <c:crossAx val="123099776"/>
        <c:crosses val="autoZero"/>
        <c:auto val="1"/>
        <c:lblAlgn val="ctr"/>
        <c:lblOffset val="100"/>
        <c:noMultiLvlLbl val="0"/>
      </c:catAx>
      <c:valAx>
        <c:axId val="123099776"/>
        <c:scaling>
          <c:orientation val="minMax"/>
        </c:scaling>
        <c:delete val="0"/>
        <c:axPos val="l"/>
        <c:majorGridlines/>
        <c:numFmt formatCode="0.00%" sourceLinked="1"/>
        <c:majorTickMark val="out"/>
        <c:minorTickMark val="none"/>
        <c:tickLblPos val="nextTo"/>
        <c:crossAx val="1230982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3"/>
                <c:pt idx="0">
                  <c:v>None</c:v>
                </c:pt>
                <c:pt idx="1">
                  <c:v>Partial</c:v>
                </c:pt>
                <c:pt idx="2">
                  <c:v>Adequate</c:v>
                </c:pt>
              </c:strCache>
            </c:strRef>
          </c:cat>
          <c:val>
            <c:numRef>
              <c:f>Sheet1!$B$2:$B$5</c:f>
              <c:numCache>
                <c:formatCode>0.00%</c:formatCode>
                <c:ptCount val="4"/>
                <c:pt idx="0">
                  <c:v>0.222</c:v>
                </c:pt>
                <c:pt idx="1">
                  <c:v>0.44400000000000001</c:v>
                </c:pt>
                <c:pt idx="2">
                  <c:v>0.33300000000000002</c:v>
                </c:pt>
              </c:numCache>
            </c:numRef>
          </c:val>
          <c:extLst>
            <c:ext xmlns:c16="http://schemas.microsoft.com/office/drawing/2014/chart" uri="{C3380CC4-5D6E-409C-BE32-E72D297353CC}">
              <c16:uniqueId val="{00000000-6D55-4B3A-903D-A3F5DFD27982}"/>
            </c:ext>
          </c:extLst>
        </c:ser>
        <c:ser>
          <c:idx val="1"/>
          <c:order val="1"/>
          <c:tx>
            <c:strRef>
              <c:f>Sheet1!$C$1</c:f>
              <c:strCache>
                <c:ptCount val="1"/>
                <c:pt idx="0">
                  <c:v>Follow Up</c:v>
                </c:pt>
              </c:strCache>
            </c:strRef>
          </c:tx>
          <c:invertIfNegative val="0"/>
          <c:cat>
            <c:strRef>
              <c:f>Sheet1!$A$2:$A$5</c:f>
              <c:strCache>
                <c:ptCount val="3"/>
                <c:pt idx="0">
                  <c:v>None</c:v>
                </c:pt>
                <c:pt idx="1">
                  <c:v>Partial</c:v>
                </c:pt>
                <c:pt idx="2">
                  <c:v>Adequate</c:v>
                </c:pt>
              </c:strCache>
            </c:strRef>
          </c:cat>
          <c:val>
            <c:numRef>
              <c:f>Sheet1!$C$2:$C$5</c:f>
              <c:numCache>
                <c:formatCode>0.00%</c:formatCode>
                <c:ptCount val="4"/>
                <c:pt idx="0">
                  <c:v>0.3125</c:v>
                </c:pt>
                <c:pt idx="1">
                  <c:v>6.25E-2</c:v>
                </c:pt>
                <c:pt idx="2">
                  <c:v>0.5625</c:v>
                </c:pt>
              </c:numCache>
            </c:numRef>
          </c:val>
          <c:extLst>
            <c:ext xmlns:c16="http://schemas.microsoft.com/office/drawing/2014/chart" uri="{C3380CC4-5D6E-409C-BE32-E72D297353CC}">
              <c16:uniqueId val="{00000001-6D55-4B3A-903D-A3F5DFD27982}"/>
            </c:ext>
          </c:extLst>
        </c:ser>
        <c:dLbls>
          <c:showLegendKey val="0"/>
          <c:showVal val="0"/>
          <c:showCatName val="0"/>
          <c:showSerName val="0"/>
          <c:showPercent val="0"/>
          <c:showBubbleSize val="0"/>
        </c:dLbls>
        <c:gapWidth val="150"/>
        <c:axId val="123108352"/>
        <c:axId val="133305088"/>
      </c:barChart>
      <c:catAx>
        <c:axId val="123108352"/>
        <c:scaling>
          <c:orientation val="minMax"/>
        </c:scaling>
        <c:delete val="0"/>
        <c:axPos val="b"/>
        <c:numFmt formatCode="General" sourceLinked="0"/>
        <c:majorTickMark val="out"/>
        <c:minorTickMark val="none"/>
        <c:tickLblPos val="nextTo"/>
        <c:txPr>
          <a:bodyPr/>
          <a:lstStyle/>
          <a:p>
            <a:pPr>
              <a:defRPr sz="1600" baseline="0"/>
            </a:pPr>
            <a:endParaRPr lang="en-US"/>
          </a:p>
        </c:txPr>
        <c:crossAx val="133305088"/>
        <c:crosses val="autoZero"/>
        <c:auto val="1"/>
        <c:lblAlgn val="ctr"/>
        <c:lblOffset val="100"/>
        <c:noMultiLvlLbl val="0"/>
      </c:catAx>
      <c:valAx>
        <c:axId val="133305088"/>
        <c:scaling>
          <c:orientation val="minMax"/>
        </c:scaling>
        <c:delete val="0"/>
        <c:axPos val="l"/>
        <c:majorGridlines/>
        <c:numFmt formatCode="0.00%" sourceLinked="1"/>
        <c:majorTickMark val="out"/>
        <c:minorTickMark val="none"/>
        <c:tickLblPos val="nextTo"/>
        <c:crossAx val="123108352"/>
        <c:crosses val="autoZero"/>
        <c:crossBetween val="between"/>
      </c:valAx>
    </c:plotArea>
    <c:legend>
      <c:legendPos val="r"/>
      <c:layout>
        <c:manualLayout>
          <c:xMode val="edge"/>
          <c:yMode val="edge"/>
          <c:x val="0.67073546657731609"/>
          <c:y val="0.25730199166280687"/>
          <c:w val="0.30798793767800303"/>
          <c:h val="0.29912150687046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3/6/2018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87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32</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often get ‘stuck” in specialty</a:t>
            </a:r>
            <a:r>
              <a:rPr lang="en-US" baseline="0" dirty="0"/>
              <a:t> care and that contributes to reduced access: can graduate to shared care or back to management by PCP</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61670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Carol</a:t>
            </a:r>
          </a:p>
          <a:p>
            <a:endParaRPr lang="en-US" dirty="0"/>
          </a:p>
        </p:txBody>
      </p:sp>
    </p:spTree>
    <p:extLst>
      <p:ext uri="{BB962C8B-B14F-4D97-AF65-F5344CB8AC3E}">
        <p14:creationId xmlns:p14="http://schemas.microsoft.com/office/powerpoint/2010/main" val="182461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Medical Neighborhood is</a:t>
            </a:r>
            <a:r>
              <a:rPr lang="en-US" baseline="0" dirty="0"/>
              <a:t> not a place, it is an approach</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a:p>
        </p:txBody>
      </p:sp>
    </p:spTree>
    <p:extLst>
      <p:ext uri="{BB962C8B-B14F-4D97-AF65-F5344CB8AC3E}">
        <p14:creationId xmlns:p14="http://schemas.microsoft.com/office/powerpoint/2010/main" val="253855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6</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14</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WSE = Western Slope Endocrinology (private solo endocrinology</a:t>
            </a:r>
            <a:r>
              <a:rPr lang="en-US" baseline="0" dirty="0"/>
              <a:t> practice)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22</a:t>
            </a:fld>
            <a:endParaRPr lang="en-US"/>
          </a:p>
        </p:txBody>
      </p:sp>
    </p:spTree>
    <p:extLst>
      <p:ext uri="{BB962C8B-B14F-4D97-AF65-F5344CB8AC3E}">
        <p14:creationId xmlns:p14="http://schemas.microsoft.com/office/powerpoint/2010/main" val="277305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27</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a:t>Click to edit Master title style</a:t>
            </a:r>
          </a:p>
        </p:txBody>
      </p:sp>
      <p:sp>
        <p:nvSpPr>
          <p:cNvPr id="3" name="Chart Placeholder 2"/>
          <p:cNvSpPr>
            <a:spLocks noGrp="1"/>
          </p:cNvSpPr>
          <p:nvPr>
            <p:ph type="chart" idx="1"/>
          </p:nvPr>
        </p:nvSpPr>
        <p:spPr>
          <a:xfrm>
            <a:off x="304800" y="1219200"/>
            <a:ext cx="7696200" cy="5181600"/>
          </a:xfrm>
        </p:spPr>
        <p:txBody>
          <a:bodyPr/>
          <a:lstStyle/>
          <a:p>
            <a:pPr lvl="0"/>
            <a:endParaRPr lang="en-US" noProof="0"/>
          </a:p>
        </p:txBody>
      </p:sp>
    </p:spTree>
    <p:extLst>
      <p:ext uri="{BB962C8B-B14F-4D97-AF65-F5344CB8AC3E}">
        <p14:creationId xmlns:p14="http://schemas.microsoft.com/office/powerpoint/2010/main" val="21858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5500" y="1600200"/>
            <a:ext cx="38608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26000" y="1600200"/>
            <a:ext cx="38608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0"/>
          </p:nvPr>
        </p:nvSpPr>
        <p:spPr/>
        <p:txBody>
          <a:bodyPr/>
          <a:lstStyle/>
          <a:p>
            <a:fld id="{B4C50304-DD45-4DEB-A3A2-7A574677848A}" type="datetime1">
              <a:rPr lang="en-US" smtClean="0"/>
              <a:t>3/6/2018</a:t>
            </a:fld>
            <a:endParaRPr lang="en-US" dirty="0"/>
          </a:p>
        </p:txBody>
      </p:sp>
      <p:sp>
        <p:nvSpPr>
          <p:cNvPr id="7" name="Slide Number Placeholder 6"/>
          <p:cNvSpPr>
            <a:spLocks noGrp="1"/>
          </p:cNvSpPr>
          <p:nvPr>
            <p:ph type="sldNum" sz="quarter" idx="11"/>
          </p:nvPr>
        </p:nvSpPr>
        <p:spPr/>
        <p:txBody>
          <a:bodyPr/>
          <a:lstStyle/>
          <a:p>
            <a:fld id="{2FDA7F28-AE9F-E149-ADD3-CF8EC1EB29C2}" type="slidenum">
              <a:rPr lang="en-US" smtClean="0"/>
              <a:pPr/>
              <a:t>‹#›</a:t>
            </a:fld>
            <a:endParaRPr lang="en-US" dirty="0"/>
          </a:p>
        </p:txBody>
      </p:sp>
    </p:spTree>
    <p:custDataLst>
      <p:tags r:id="rId1"/>
    </p:custDataLst>
    <p:extLst>
      <p:ext uri="{BB962C8B-B14F-4D97-AF65-F5344CB8AC3E}">
        <p14:creationId xmlns:p14="http://schemas.microsoft.com/office/powerpoint/2010/main" val="382379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3/6/2018</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3/6/2018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6" r:id="rId3"/>
    <p:sldLayoutId id="2147483679" r:id="rId4"/>
    <p:sldLayoutId id="2147483680" r:id="rId5"/>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3/6/2018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acponline.org/hvcc-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 4:</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and How?</a:t>
            </a:r>
          </a:p>
        </p:txBody>
      </p:sp>
      <p:sp>
        <p:nvSpPr>
          <p:cNvPr id="3" name="Content Placeholder 2"/>
          <p:cNvSpPr>
            <a:spLocks noGrp="1"/>
          </p:cNvSpPr>
          <p:nvPr>
            <p:ph sz="quarter" idx="1"/>
          </p:nvPr>
        </p:nvSpPr>
        <p:spPr>
          <a:xfrm>
            <a:off x="609600" y="1447800"/>
            <a:ext cx="8305800" cy="4876800"/>
          </a:xfrm>
        </p:spPr>
        <p:txBody>
          <a:bodyPr/>
          <a:lstStyle/>
          <a:p>
            <a:r>
              <a:rPr lang="en-US" sz="2800" dirty="0"/>
              <a:t>Practices you work with frequently</a:t>
            </a:r>
          </a:p>
          <a:p>
            <a:pPr lvl="1"/>
            <a:r>
              <a:rPr lang="en-US" sz="2500" dirty="0"/>
              <a:t>Including multispecialty groups in same organization </a:t>
            </a:r>
          </a:p>
          <a:p>
            <a:r>
              <a:rPr lang="en-US" sz="2800" dirty="0"/>
              <a:t>Practices you need “more” from</a:t>
            </a:r>
          </a:p>
          <a:p>
            <a:pPr lvl="1"/>
            <a:r>
              <a:rPr lang="en-US" sz="2400" dirty="0"/>
              <a:t>PCP needing  timely referral response notes</a:t>
            </a:r>
          </a:p>
          <a:p>
            <a:pPr lvl="1"/>
            <a:r>
              <a:rPr lang="en-US" sz="2400" dirty="0"/>
              <a:t>Specialty group needing more than ICD code with referrals</a:t>
            </a:r>
          </a:p>
          <a:p>
            <a:pPr lvl="1"/>
            <a:r>
              <a:rPr lang="en-US" sz="2400" dirty="0"/>
              <a:t>PCP needing colonoscopy reports from GI group</a:t>
            </a:r>
          </a:p>
          <a:p>
            <a:pPr lvl="1"/>
            <a:r>
              <a:rPr lang="en-US" sz="2400" dirty="0"/>
              <a:t>Surgeon needing pre-op prep assistance </a:t>
            </a:r>
          </a:p>
          <a:p>
            <a:r>
              <a:rPr lang="en-US" sz="2800" dirty="0"/>
              <a:t>Practices you need “less” from</a:t>
            </a:r>
          </a:p>
          <a:p>
            <a:pPr lvl="1"/>
            <a:r>
              <a:rPr lang="en-US" sz="2400" dirty="0"/>
              <a:t>Chart dump with referrals</a:t>
            </a:r>
          </a:p>
          <a:p>
            <a:pPr lvl="1"/>
            <a:r>
              <a:rPr lang="en-US" sz="2400" dirty="0"/>
              <a:t>40 page referral response notes </a:t>
            </a:r>
            <a:r>
              <a:rPr lang="en-US" sz="2000" dirty="0"/>
              <a:t>(with every order, etc. in it)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934109"/>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59596"/>
            <a:ext cx="838200" cy="9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a:t>Models for Establishing Agreements</a:t>
            </a:r>
          </a:p>
        </p:txBody>
      </p:sp>
      <p:sp>
        <p:nvSpPr>
          <p:cNvPr id="3" name="Content Placeholder 2"/>
          <p:cNvSpPr>
            <a:spLocks noGrp="1"/>
          </p:cNvSpPr>
          <p:nvPr>
            <p:ph idx="1"/>
          </p:nvPr>
        </p:nvSpPr>
        <p:spPr>
          <a:xfrm>
            <a:off x="152400" y="1524000"/>
            <a:ext cx="8839200" cy="5257800"/>
          </a:xfrm>
        </p:spPr>
        <p:txBody>
          <a:bodyPr/>
          <a:lstStyle/>
          <a:p>
            <a:r>
              <a:rPr lang="en-US" sz="2800" b="1" dirty="0"/>
              <a:t>“One-on-One” Compacts</a:t>
            </a:r>
            <a:r>
              <a:rPr lang="en-US" sz="2400" b="1" dirty="0"/>
              <a:t> with selected medical neighbors</a:t>
            </a:r>
          </a:p>
          <a:p>
            <a:pPr lvl="1"/>
            <a:r>
              <a:rPr lang="en-US" dirty="0"/>
              <a:t>PCP practice with specialist / specialty to specialty</a:t>
            </a:r>
          </a:p>
          <a:p>
            <a:pPr lvl="1"/>
            <a:r>
              <a:rPr lang="en-US" dirty="0"/>
              <a:t>ACO with a specialty </a:t>
            </a:r>
          </a:p>
          <a:p>
            <a:r>
              <a:rPr lang="en-US" sz="2800" b="1" dirty="0"/>
              <a:t>System-wide adoption (</a:t>
            </a:r>
            <a:r>
              <a:rPr lang="en-US" sz="2400" b="1" dirty="0"/>
              <a:t>all players within system)</a:t>
            </a:r>
          </a:p>
          <a:p>
            <a:pPr lvl="1"/>
            <a:r>
              <a:rPr lang="en-US" sz="2400" dirty="0"/>
              <a:t>Closed or integrated systems (VA, ACO, IPA)</a:t>
            </a:r>
          </a:p>
          <a:p>
            <a:r>
              <a:rPr lang="en-US" sz="2800" b="1" dirty="0"/>
              <a:t>Unilateral approach</a:t>
            </a:r>
          </a:p>
          <a:p>
            <a:pPr lvl="1"/>
            <a:r>
              <a:rPr lang="en-US" dirty="0"/>
              <a:t>Medical Center / Specialty Practice </a:t>
            </a:r>
            <a:r>
              <a:rPr lang="en-US" sz="2400" dirty="0"/>
              <a:t>(“This is how we agree to work with those who refer to our center/practice and this is what we would like from you when you refer a patient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Formal</a:t>
            </a:r>
            <a:r>
              <a:rPr lang="en-US" dirty="0"/>
              <a:t> 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18731" r="32951" b="12664"/>
          <a:stretch/>
        </p:blipFill>
        <p:spPr>
          <a:xfrm>
            <a:off x="1676400" y="1371600"/>
            <a:ext cx="5972422" cy="4769488"/>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76800"/>
            <a:ext cx="55959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a:t>
            </a:r>
            <a:r>
              <a:rPr lang="en-US" i="1" dirty="0"/>
              <a:t> Informal </a:t>
            </a:r>
            <a:r>
              <a:rPr lang="en-US" dirty="0"/>
              <a:t>1-on-1 CCA</a:t>
            </a:r>
            <a:br>
              <a:rPr lang="en-US" sz="3200" dirty="0"/>
            </a:br>
            <a:r>
              <a:rPr lang="en-US" sz="3100" dirty="0"/>
              <a:t>(Specialty to Specialty)</a:t>
            </a:r>
          </a:p>
        </p:txBody>
      </p:sp>
      <p:sp>
        <p:nvSpPr>
          <p:cNvPr id="3" name="Content Placeholder 2"/>
          <p:cNvSpPr>
            <a:spLocks noGrp="1"/>
          </p:cNvSpPr>
          <p:nvPr>
            <p:ph sz="quarter" idx="1"/>
          </p:nvPr>
        </p:nvSpPr>
        <p:spPr>
          <a:xfrm>
            <a:off x="609600" y="1447800"/>
            <a:ext cx="8159002" cy="4572000"/>
          </a:xfrm>
        </p:spPr>
        <p:txBody>
          <a:bodyPr/>
          <a:lstStyle/>
          <a:p>
            <a:r>
              <a:rPr lang="en-US" dirty="0"/>
              <a:t>Endocrinology with Endocrine Surgeon</a:t>
            </a:r>
          </a:p>
          <a:p>
            <a:pPr lvl="1"/>
            <a:r>
              <a:rPr lang="en-US" dirty="0"/>
              <a:t>Work closely together for surgical cases involving parathyroid/thyroid/adrenal issues</a:t>
            </a:r>
          </a:p>
          <a:p>
            <a:pPr lvl="1"/>
            <a:r>
              <a:rPr lang="en-US" dirty="0"/>
              <a:t>Evolved &amp; </a:t>
            </a:r>
            <a:r>
              <a:rPr lang="en-US" i="1" dirty="0"/>
              <a:t>continuously evolving </a:t>
            </a:r>
            <a:r>
              <a:rPr lang="en-US" dirty="0"/>
              <a:t>understanding of information, communication &amp; collaboration needs</a:t>
            </a:r>
          </a:p>
          <a:p>
            <a:pPr lvl="2"/>
            <a:r>
              <a:rPr lang="en-US" dirty="0"/>
              <a:t>Clear clinical questions/ reason for referral</a:t>
            </a:r>
          </a:p>
          <a:p>
            <a:pPr lvl="2"/>
            <a:r>
              <a:rPr lang="en-US" dirty="0"/>
              <a:t>Detailed summary / discussions-calls</a:t>
            </a:r>
          </a:p>
          <a:p>
            <a:pPr lvl="2"/>
            <a:r>
              <a:rPr lang="en-US" dirty="0"/>
              <a:t>Defined expectations around roles &amp; responsibilities</a:t>
            </a:r>
          </a:p>
          <a:p>
            <a:pPr lvl="2"/>
            <a:r>
              <a:rPr lang="en-US" dirty="0"/>
              <a:t>Defined expectations around shared information, communication and care collaboration</a:t>
            </a:r>
          </a:p>
        </p:txBody>
      </p:sp>
    </p:spTree>
    <p:extLst>
      <p:ext uri="{BB962C8B-B14F-4D97-AF65-F5344CB8AC3E}">
        <p14:creationId xmlns:p14="http://schemas.microsoft.com/office/powerpoint/2010/main" val="119301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85735" y="76200"/>
            <a:ext cx="8686800" cy="983512"/>
          </a:xfrm>
        </p:spPr>
        <p:txBody>
          <a:bodyPr/>
          <a:lstStyle/>
          <a:p>
            <a:pPr algn="ctr" eaLnBrk="1" hangingPunct="1">
              <a:defRPr/>
            </a:pPr>
            <a:r>
              <a:rPr lang="en-US" sz="3200" dirty="0"/>
              <a:t>Example of System-wide CCA for IPA </a:t>
            </a:r>
            <a:br>
              <a:rPr lang="en-US" sz="3200" dirty="0"/>
            </a:br>
            <a:r>
              <a:rPr lang="en-US" sz="2800" i="1" dirty="0"/>
              <a:t>(Independent Physicians Association) </a:t>
            </a:r>
            <a:endParaRPr lang="en-US" sz="3200" b="1" dirty="0"/>
          </a:p>
        </p:txBody>
      </p:sp>
      <p:sp>
        <p:nvSpPr>
          <p:cNvPr id="166914" name="Rectangle 3"/>
          <p:cNvSpPr>
            <a:spLocks noGrp="1" noChangeArrowheads="1"/>
          </p:cNvSpPr>
          <p:nvPr>
            <p:ph type="body" idx="4294967295"/>
          </p:nvPr>
        </p:nvSpPr>
        <p:spPr>
          <a:xfrm>
            <a:off x="76200" y="1371600"/>
            <a:ext cx="4495800" cy="5105400"/>
          </a:xfrm>
          <a:noFill/>
        </p:spPr>
        <p:txBody>
          <a:bodyPr>
            <a:normAutofit/>
          </a:bodyPr>
          <a:lstStyle/>
          <a:p>
            <a:pPr marL="112713" lvl="2" indent="0">
              <a:lnSpc>
                <a:spcPct val="90000"/>
              </a:lnSpc>
              <a:buNone/>
            </a:pPr>
            <a:r>
              <a:rPr lang="en-US" sz="2800" dirty="0">
                <a:effectLst/>
              </a:rPr>
              <a:t>Focus on </a:t>
            </a:r>
            <a:r>
              <a:rPr lang="en-US" sz="2800" b="1" dirty="0">
                <a:effectLst/>
              </a:rPr>
              <a:t>Referral Process :</a:t>
            </a:r>
          </a:p>
          <a:p>
            <a:pPr marL="398463" lvl="2" indent="-285750">
              <a:lnSpc>
                <a:spcPct val="90000"/>
              </a:lnSpc>
            </a:pPr>
            <a:r>
              <a:rPr lang="en-US" b="1" i="1" dirty="0">
                <a:effectLst/>
              </a:rPr>
              <a:t>Referral Request</a:t>
            </a:r>
          </a:p>
          <a:p>
            <a:pPr marL="855663" lvl="3" indent="-285750">
              <a:lnSpc>
                <a:spcPct val="90000"/>
              </a:lnSpc>
            </a:pPr>
            <a:r>
              <a:rPr lang="en-US" sz="2400" dirty="0">
                <a:effectLst/>
              </a:rPr>
              <a:t>Clinical question</a:t>
            </a:r>
          </a:p>
          <a:p>
            <a:pPr marL="855663" lvl="3" indent="-285750">
              <a:lnSpc>
                <a:spcPct val="90000"/>
              </a:lnSpc>
            </a:pPr>
            <a:r>
              <a:rPr lang="en-US" sz="2400" dirty="0">
                <a:effectLst/>
              </a:rPr>
              <a:t>Supporting data</a:t>
            </a:r>
          </a:p>
          <a:p>
            <a:pPr marL="398463" lvl="2" indent="-285750">
              <a:lnSpc>
                <a:spcPct val="90000"/>
              </a:lnSpc>
            </a:pPr>
            <a:r>
              <a:rPr lang="en-US" b="1" i="1" dirty="0">
                <a:effectLst/>
              </a:rPr>
              <a:t>Prepared Patient</a:t>
            </a:r>
          </a:p>
          <a:p>
            <a:pPr marL="398463" lvl="2" indent="-285750">
              <a:lnSpc>
                <a:spcPct val="90000"/>
              </a:lnSpc>
            </a:pPr>
            <a:r>
              <a:rPr lang="en-US" b="1" i="1" dirty="0">
                <a:effectLst/>
              </a:rPr>
              <a:t>Referral Response</a:t>
            </a:r>
          </a:p>
          <a:p>
            <a:pPr marL="855663" lvl="3" indent="-285750">
              <a:lnSpc>
                <a:spcPct val="90000"/>
              </a:lnSpc>
            </a:pPr>
            <a:r>
              <a:rPr lang="en-US" sz="2400" dirty="0">
                <a:effectLst/>
              </a:rPr>
              <a:t>Address clinical </a:t>
            </a:r>
            <a:r>
              <a:rPr lang="en-US" sz="2400" dirty="0"/>
              <a:t>q</a:t>
            </a:r>
            <a:r>
              <a:rPr lang="en-US" sz="2400" dirty="0">
                <a:effectLst/>
              </a:rPr>
              <a:t>uestion</a:t>
            </a:r>
          </a:p>
          <a:p>
            <a:pPr marL="112713" lvl="2" indent="0">
              <a:lnSpc>
                <a:spcPct val="90000"/>
              </a:lnSpc>
              <a:buNone/>
            </a:pPr>
            <a:r>
              <a:rPr lang="en-US" sz="2800" b="1" dirty="0">
                <a:effectLst/>
              </a:rPr>
              <a:t>Referral Tracking</a:t>
            </a:r>
          </a:p>
          <a:p>
            <a:pPr marL="398463" lvl="2" indent="-285750">
              <a:lnSpc>
                <a:spcPct val="90000"/>
              </a:lnSpc>
            </a:pPr>
            <a:r>
              <a:rPr lang="en-US" b="1" dirty="0">
                <a:effectLst/>
              </a:rPr>
              <a:t>Confirmation of appointment  or decline (redirect) referral</a:t>
            </a:r>
          </a:p>
          <a:p>
            <a:pPr marL="398463" lvl="2" indent="-285750">
              <a:lnSpc>
                <a:spcPct val="90000"/>
              </a:lnSpc>
            </a:pPr>
            <a:r>
              <a:rPr lang="en-US" b="1" dirty="0">
                <a:effectLst/>
              </a:rPr>
              <a:t>Notification of </a:t>
            </a:r>
            <a:r>
              <a:rPr lang="en-US" b="1" i="1" dirty="0">
                <a:effectLst/>
              </a:rPr>
              <a:t>No Show </a:t>
            </a:r>
            <a:r>
              <a:rPr lang="en-US" b="1" dirty="0">
                <a:effectLst/>
              </a:rPr>
              <a:t>or </a:t>
            </a:r>
            <a:r>
              <a:rPr lang="en-US" b="1" i="1" dirty="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43400" y="10668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System-wide CCA for Employed Multi-Specialty Physicians group</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197588" y="3059904"/>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Wide Specialty Referral Base</a:t>
            </a:r>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a:t>Most specialists have a wide geographic referral base</a:t>
            </a:r>
          </a:p>
          <a:p>
            <a:r>
              <a:rPr lang="en-US" dirty="0"/>
              <a:t>Large institutions &amp; Academic Medical Centers </a:t>
            </a:r>
          </a:p>
          <a:p>
            <a:pPr lvl="1"/>
            <a:r>
              <a:rPr lang="en-US" dirty="0"/>
              <a:t>Many, if not most, referrals come from </a:t>
            </a:r>
            <a:r>
              <a:rPr lang="en-US" i="1" dirty="0"/>
              <a:t>outside</a:t>
            </a:r>
            <a:r>
              <a:rPr lang="en-US" dirty="0"/>
              <a:t> the “system” or institution</a:t>
            </a:r>
          </a:p>
          <a:p>
            <a:r>
              <a:rPr lang="en-US" dirty="0"/>
              <a:t>Private practice or smaller institutions</a:t>
            </a:r>
          </a:p>
          <a:p>
            <a:pPr lvl="1"/>
            <a:r>
              <a:rPr lang="en-US" dirty="0"/>
              <a:t>Patients come from distant locations &amp; a variety of referral sources </a:t>
            </a:r>
          </a:p>
          <a:p>
            <a:pPr marL="365125" lvl="1" indent="0">
              <a:buNone/>
            </a:pPr>
            <a:endParaRPr lang="en-US" sz="1200" dirty="0"/>
          </a:p>
          <a:p>
            <a:pPr marL="365125" lvl="1" indent="0">
              <a:buNone/>
            </a:pPr>
            <a:r>
              <a:rPr lang="en-US" sz="2800" dirty="0"/>
              <a:t>Consider a </a:t>
            </a:r>
            <a:r>
              <a:rPr lang="en-US" sz="2800" i="1" dirty="0"/>
              <a:t>Unilateral</a:t>
            </a:r>
            <a:r>
              <a:rPr lang="en-US" sz="2800" dirty="0"/>
              <a:t> Care Coordination Agreement</a:t>
            </a:r>
          </a:p>
        </p:txBody>
      </p:sp>
    </p:spTree>
    <p:extLst>
      <p:ext uri="{BB962C8B-B14F-4D97-AF65-F5344CB8AC3E}">
        <p14:creationId xmlns:p14="http://schemas.microsoft.com/office/powerpoint/2010/main" val="22379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00B050"/>
                </a:solidFill>
              </a:rPr>
              <a:t>Serving the entire referral base…</a:t>
            </a:r>
          </a:p>
        </p:txBody>
      </p:sp>
      <p:sp>
        <p:nvSpPr>
          <p:cNvPr id="3" name="Content Placeholder 2"/>
          <p:cNvSpPr>
            <a:spLocks noGrp="1"/>
          </p:cNvSpPr>
          <p:nvPr>
            <p:ph idx="1"/>
          </p:nvPr>
        </p:nvSpPr>
        <p:spPr>
          <a:xfrm>
            <a:off x="76200" y="1447800"/>
            <a:ext cx="8991600" cy="4953000"/>
          </a:xfrm>
        </p:spPr>
        <p:txBody>
          <a:bodyPr>
            <a:normAutofit/>
          </a:bodyPr>
          <a:lstStyle/>
          <a:p>
            <a:pPr marL="0" indent="0">
              <a:buNone/>
            </a:pPr>
            <a:r>
              <a:rPr lang="en-US" dirty="0"/>
              <a:t> </a:t>
            </a:r>
            <a:r>
              <a:rPr lang="en-US" sz="3000" dirty="0"/>
              <a:t>Mesa County Physicians IPA -295 physicians</a:t>
            </a:r>
          </a:p>
          <a:p>
            <a:pPr marL="0" indent="0">
              <a:buNone/>
            </a:pPr>
            <a:r>
              <a:rPr lang="en-US" dirty="0"/>
              <a:t>	Group CCA</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800" dirty="0"/>
              <a:t>In Western CO there are 2000+ Physicians, NPs, PAs, CNMW </a:t>
            </a:r>
          </a:p>
          <a:p>
            <a:pPr marL="0" indent="0">
              <a:buNone/>
            </a:pPr>
            <a:r>
              <a:rPr lang="en-US" sz="2800" dirty="0"/>
              <a:t>In Eastern Utah ~ 100 clinicians</a:t>
            </a:r>
          </a:p>
          <a:p>
            <a:pPr lvl="1"/>
            <a:endParaRPr lang="en-US" dirty="0"/>
          </a:p>
          <a:p>
            <a:pPr lvl="1"/>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2057400"/>
            <a:ext cx="4648200" cy="24170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52976"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90800"/>
            <a:ext cx="86931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a:t>Example of Unilateral CCA  </a:t>
            </a:r>
            <a:br>
              <a:rPr lang="en-US" sz="2800" dirty="0"/>
            </a:br>
            <a:endParaRPr lang="en-US" sz="2800" dirty="0"/>
          </a:p>
        </p:txBody>
      </p:sp>
      <p:sp>
        <p:nvSpPr>
          <p:cNvPr id="3" name="Content Placeholder 2"/>
          <p:cNvSpPr>
            <a:spLocks noGrp="1"/>
          </p:cNvSpPr>
          <p:nvPr>
            <p:ph idx="1"/>
          </p:nvPr>
        </p:nvSpPr>
        <p:spPr>
          <a:xfrm>
            <a:off x="304800" y="838200"/>
            <a:ext cx="8686800" cy="5135563"/>
          </a:xfrm>
        </p:spPr>
        <p:txBody>
          <a:bodyPr>
            <a:noAutofit/>
          </a:bodyPr>
          <a:lstStyle/>
          <a:p>
            <a:pPr marL="0" indent="0">
              <a:buNone/>
            </a:pPr>
            <a:r>
              <a:rPr lang="en-US" sz="1800" i="1" dirty="0"/>
              <a:t>PLEASE SHARE THIS WITH YOUR PHYSICIANS AND 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533400"/>
          </a:xfrm>
        </p:spPr>
        <p:txBody>
          <a:bodyPr/>
          <a:lstStyle/>
          <a:p>
            <a:r>
              <a:rPr lang="en-US" sz="2800" dirty="0"/>
              <a:t>Western Slope Endocrinology Referral Form (“CCA”) </a:t>
            </a:r>
          </a:p>
        </p:txBody>
      </p:sp>
      <p:sp>
        <p:nvSpPr>
          <p:cNvPr id="3" name="Content Placeholder 2"/>
          <p:cNvSpPr>
            <a:spLocks noGrp="1"/>
          </p:cNvSpPr>
          <p:nvPr>
            <p:ph idx="1"/>
          </p:nvPr>
        </p:nvSpPr>
        <p:spPr>
          <a:xfrm>
            <a:off x="228600" y="1524000"/>
            <a:ext cx="8610600" cy="5105400"/>
          </a:xfrm>
        </p:spPr>
        <p:txBody>
          <a:bodyPr/>
          <a:lstStyle/>
          <a:p>
            <a:pPr marL="0" indent="0">
              <a:buNone/>
            </a:pPr>
            <a:r>
              <a:rPr lang="en-US" sz="2400" b="1" dirty="0"/>
              <a:t>We will call the patient to schedule the appointment if appropriate and will notify you of the appointment date and time.</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2121"/>
            <a:ext cx="8153400" cy="990600"/>
          </a:xfrm>
        </p:spPr>
        <p:txBody>
          <a:bodyPr>
            <a:normAutofit fontScale="90000"/>
          </a:bodyPr>
          <a:lstStyle/>
          <a:p>
            <a:pPr algn="r"/>
            <a:r>
              <a:rPr lang="en-US" sz="3600" dirty="0"/>
              <a:t>The ACP Support &amp; Alignment Network </a:t>
            </a:r>
            <a:br>
              <a:rPr lang="en-US" sz="3600" dirty="0"/>
            </a:br>
            <a:r>
              <a:rPr lang="en-US" sz="3600" dirty="0"/>
              <a:t>High Value Care Coordination pilot project </a:t>
            </a:r>
          </a:p>
        </p:txBody>
      </p:sp>
      <p:sp>
        <p:nvSpPr>
          <p:cNvPr id="3" name="Content Placeholder 2"/>
          <p:cNvSpPr>
            <a:spLocks noGrp="1"/>
          </p:cNvSpPr>
          <p:nvPr>
            <p:ph sz="quarter" idx="1"/>
          </p:nvPr>
        </p:nvSpPr>
        <p:spPr>
          <a:xfrm>
            <a:off x="304800" y="1752599"/>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you get what you need for a high value referral</a:t>
            </a:r>
          </a:p>
          <a:p>
            <a:pPr marL="514350" indent="-514350">
              <a:buFont typeface="+mj-lt"/>
              <a:buAutoNum type="arabicPeriod"/>
            </a:pPr>
            <a:r>
              <a:rPr lang="en-US" sz="2800" dirty="0"/>
              <a:t>Ensure the others gets what they need </a:t>
            </a:r>
          </a:p>
          <a:p>
            <a:pPr marL="514350" indent="-514350">
              <a:buFont typeface="+mj-lt"/>
              <a:buAutoNum type="arabicPeriod"/>
            </a:pPr>
            <a:r>
              <a:rPr lang="en-US" sz="2800" b="1"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83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Autofit/>
          </a:bodyPr>
          <a:lstStyle/>
          <a:p>
            <a:pPr marL="0" indent="0">
              <a:buNone/>
            </a:pPr>
            <a:r>
              <a:rPr lang="en-US" sz="1100" b="1" dirty="0"/>
              <a:t>Demographics</a:t>
            </a:r>
            <a:endParaRPr lang="en-US" sz="1100" dirty="0"/>
          </a:p>
          <a:p>
            <a:pPr marL="0" indent="0">
              <a:buNone/>
            </a:pPr>
            <a:r>
              <a:rPr lang="en-US" sz="1100" b="1" dirty="0"/>
              <a:t>Full Legal Name: _______________________________________________DOB: ______________________</a:t>
            </a:r>
            <a:endParaRPr lang="en-US" sz="1100" dirty="0"/>
          </a:p>
          <a:p>
            <a:pPr marL="0" indent="0">
              <a:buNone/>
            </a:pPr>
            <a:r>
              <a:rPr lang="en-US" sz="1100" b="1" dirty="0"/>
              <a:t>Home Phone: _____________________ Cell: _____________________ Work: ________________________</a:t>
            </a:r>
            <a:endParaRPr lang="en-US" sz="1100" dirty="0"/>
          </a:p>
          <a:p>
            <a:pPr marL="0" indent="0">
              <a:buNone/>
            </a:pPr>
            <a:r>
              <a:rPr lang="en-US" sz="1100" b="1" dirty="0"/>
              <a:t>Referring Provider: ____________________________________________ Phone: _____________________</a:t>
            </a:r>
            <a:endParaRPr lang="en-US" sz="1100" dirty="0"/>
          </a:p>
          <a:p>
            <a:pPr marL="0" indent="0">
              <a:buNone/>
            </a:pPr>
            <a:r>
              <a:rPr lang="en-US" sz="1100" b="1" dirty="0"/>
              <a:t> </a:t>
            </a:r>
            <a:endParaRPr lang="en-US" sz="1100" dirty="0"/>
          </a:p>
          <a:p>
            <a:pPr marL="0" indent="0">
              <a:buNone/>
            </a:pPr>
            <a:r>
              <a:rPr lang="en-US" sz="1100" b="1" dirty="0"/>
              <a:t>Referral 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69192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WSE </a:t>
            </a:r>
            <a:r>
              <a:rPr lang="en-US" sz="3200" i="1" dirty="0"/>
              <a:t>Unilateral</a:t>
            </a:r>
            <a:r>
              <a:rPr lang="en-US" sz="3200" dirty="0"/>
              <a:t> CCA </a:t>
            </a:r>
            <a:br>
              <a:rPr lang="en-US" sz="3200" dirty="0"/>
            </a:br>
            <a:r>
              <a:rPr lang="en-US" sz="3200" dirty="0"/>
              <a:t>Secondary Referrals</a:t>
            </a:r>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p>
          <a:p>
            <a:r>
              <a:rPr lang="en-US" sz="2000" dirty="0"/>
              <a:t>Occasionally endocrine patients need </a:t>
            </a:r>
            <a:r>
              <a:rPr lang="en-US" sz="2000" b="1" dirty="0"/>
              <a:t>urgent ophthalmologic assessment </a:t>
            </a:r>
            <a:r>
              <a:rPr lang="en-US" sz="2000" dirty="0"/>
              <a:t>for Graves’ Ophthalmopathy, optic nerve compression or retinal hemorrhage. Dr. Greenlee 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a:t>Referral Request Elements </a:t>
            </a:r>
            <a:r>
              <a:rPr lang="en-US" sz="3600" dirty="0"/>
              <a:t>Before &amp; After </a:t>
            </a:r>
            <a:r>
              <a:rPr lang="en-US" sz="3600" i="1" dirty="0"/>
              <a:t>Unilateral </a:t>
            </a:r>
            <a:r>
              <a:rPr lang="en-US" sz="3600" dirty="0"/>
              <a:t>WSE CCA Referral Form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99514"/>
              </p:ext>
            </p:extLst>
          </p:nvPr>
        </p:nvGraphicFramePr>
        <p:xfrm>
          <a:off x="76200" y="1719943"/>
          <a:ext cx="43434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33283429"/>
              </p:ext>
            </p:extLst>
          </p:nvPr>
        </p:nvGraphicFramePr>
        <p:xfrm>
          <a:off x="5029200" y="1741715"/>
          <a:ext cx="38100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95358758"/>
              </p:ext>
            </p:extLst>
          </p:nvPr>
        </p:nvGraphicFramePr>
        <p:xfrm>
          <a:off x="2895600" y="4071648"/>
          <a:ext cx="40386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019800" y="1383660"/>
            <a:ext cx="2362200" cy="369332"/>
          </a:xfrm>
          <a:prstGeom prst="rect">
            <a:avLst/>
          </a:prstGeom>
          <a:noFill/>
        </p:spPr>
        <p:txBody>
          <a:bodyPr wrap="square" rtlCol="0">
            <a:spAutoFit/>
          </a:bodyPr>
          <a:lstStyle/>
          <a:p>
            <a:r>
              <a:rPr lang="en-US" b="1" u="sng" dirty="0"/>
              <a:t>Clinical Question/</a:t>
            </a:r>
            <a:r>
              <a:rPr lang="en-US" b="1" u="sng" dirty="0" err="1"/>
              <a:t>RfR</a:t>
            </a:r>
            <a:endParaRPr lang="en-US" b="1" u="sng" dirty="0"/>
          </a:p>
        </p:txBody>
      </p:sp>
      <p:sp>
        <p:nvSpPr>
          <p:cNvPr id="7" name="TextBox 6"/>
          <p:cNvSpPr txBox="1"/>
          <p:nvPr/>
        </p:nvSpPr>
        <p:spPr>
          <a:xfrm>
            <a:off x="3810000" y="3702316"/>
            <a:ext cx="1676400" cy="369332"/>
          </a:xfrm>
          <a:prstGeom prst="rect">
            <a:avLst/>
          </a:prstGeom>
          <a:noFill/>
        </p:spPr>
        <p:txBody>
          <a:bodyPr wrap="square" rtlCol="0">
            <a:spAutoFit/>
          </a:bodyPr>
          <a:lstStyle/>
          <a:p>
            <a:r>
              <a:rPr lang="en-US" b="1" u="sng" dirty="0"/>
              <a:t>Pertinent Data</a:t>
            </a:r>
          </a:p>
        </p:txBody>
      </p:sp>
      <p:sp>
        <p:nvSpPr>
          <p:cNvPr id="8" name="TextBox 7"/>
          <p:cNvSpPr txBox="1"/>
          <p:nvPr/>
        </p:nvSpPr>
        <p:spPr>
          <a:xfrm>
            <a:off x="990598" y="1372383"/>
            <a:ext cx="1371601" cy="369332"/>
          </a:xfrm>
          <a:prstGeom prst="rect">
            <a:avLst/>
          </a:prstGeom>
          <a:noFill/>
        </p:spPr>
        <p:txBody>
          <a:bodyPr wrap="square" rtlCol="0">
            <a:spAutoFit/>
          </a:bodyPr>
          <a:lstStyle/>
          <a:p>
            <a:r>
              <a:rPr lang="en-US" b="1" u="sng" dirty="0"/>
              <a:t>Basic Data</a:t>
            </a:r>
          </a:p>
        </p:txBody>
      </p:sp>
      <p:sp>
        <p:nvSpPr>
          <p:cNvPr id="9" name="Rectangle 8"/>
          <p:cNvSpPr/>
          <p:nvPr/>
        </p:nvSpPr>
        <p:spPr>
          <a:xfrm>
            <a:off x="76200" y="76200"/>
            <a:ext cx="8991600" cy="67056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Primary Care Unilateral CCA</a:t>
            </a:r>
            <a:br>
              <a:rPr lang="en-US" dirty="0"/>
            </a:br>
            <a:r>
              <a:rPr lang="en-US" dirty="0"/>
              <a:t>Wrap it into the referral request (spell it out)</a:t>
            </a:r>
          </a:p>
        </p:txBody>
      </p:sp>
      <p:sp>
        <p:nvSpPr>
          <p:cNvPr id="3" name="Content Placeholder 2"/>
          <p:cNvSpPr>
            <a:spLocks noGrp="1"/>
          </p:cNvSpPr>
          <p:nvPr>
            <p:ph sz="quarter" idx="1"/>
          </p:nvPr>
        </p:nvSpPr>
        <p:spPr>
          <a:xfrm>
            <a:off x="609600" y="1524000"/>
            <a:ext cx="8159002" cy="4572000"/>
          </a:xfrm>
        </p:spPr>
        <p:txBody>
          <a:bodyPr/>
          <a:lstStyle/>
          <a:p>
            <a:r>
              <a:rPr lang="en-US" sz="2400" dirty="0"/>
              <a:t>38 </a:t>
            </a:r>
            <a:r>
              <a:rPr lang="en-US" sz="2400" dirty="0" err="1"/>
              <a:t>yo</a:t>
            </a:r>
            <a:r>
              <a:rPr lang="en-US" sz="2400" dirty="0"/>
              <a:t> female with suppressed TSH confirmed on repeat testing along with elevated fT4 (see attached), </a:t>
            </a:r>
            <a:r>
              <a:rPr lang="en-US" sz="2400" i="1" dirty="0"/>
              <a:t>please evaluate for cause of hyperthyroidism and help with selection of most appropriate treatment option</a:t>
            </a:r>
          </a:p>
          <a:p>
            <a:r>
              <a:rPr lang="en-US" sz="2400" dirty="0"/>
              <a:t>Patient is in care management, she has unreliable phone &amp; transportation services, </a:t>
            </a:r>
            <a:r>
              <a:rPr lang="en-US" sz="2400" i="1" dirty="0"/>
              <a:t>please contact her care manager </a:t>
            </a:r>
            <a:r>
              <a:rPr lang="en-US" sz="2400" dirty="0"/>
              <a:t>Ginger Rogers at 123-456-7890 for help with scheduling any tests or imaging</a:t>
            </a:r>
          </a:p>
          <a:p>
            <a:r>
              <a:rPr lang="en-US" sz="2400" i="1" dirty="0"/>
              <a:t>Please contact us before any secondary referrals </a:t>
            </a:r>
          </a:p>
          <a:p>
            <a:pPr lvl="1"/>
            <a:r>
              <a:rPr lang="en-US" sz="2100" dirty="0"/>
              <a:t>Patient is under controlled substance agreement </a:t>
            </a:r>
          </a:p>
          <a:p>
            <a:pPr lvl="1"/>
            <a:r>
              <a:rPr lang="en-US" sz="2100" dirty="0"/>
              <a:t>She is in CO Medicaid Prime plan </a:t>
            </a:r>
            <a:r>
              <a:rPr lang="en-US" sz="2000" dirty="0"/>
              <a:t>(Value Based-Shared Savings plan)</a:t>
            </a:r>
          </a:p>
        </p:txBody>
      </p:sp>
    </p:spTree>
    <p:extLst>
      <p:ext uri="{BB962C8B-B14F-4D97-AF65-F5344CB8AC3E}">
        <p14:creationId xmlns:p14="http://schemas.microsoft.com/office/powerpoint/2010/main" val="1164693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533400" y="1600200"/>
            <a:ext cx="8001000" cy="4191000"/>
          </a:xfrm>
        </p:spPr>
        <p:txBody>
          <a:bodyPr/>
          <a:lstStyle/>
          <a:p>
            <a:r>
              <a:rPr lang="en-US" dirty="0"/>
              <a:t>Do you have formal or informal care coordination or referral agreements with another practice now?</a:t>
            </a:r>
          </a:p>
          <a:p>
            <a:r>
              <a:rPr lang="en-US" dirty="0"/>
              <a:t>With which practice or practices would you most like to work out a care coordination or referral agreement ?</a:t>
            </a:r>
          </a:p>
          <a:p>
            <a:pPr lvl="1"/>
            <a:r>
              <a:rPr lang="en-US" dirty="0"/>
              <a:t>What type of agreements (one-on-one or system-wide) might be best to start with in your situation?</a:t>
            </a:r>
          </a:p>
        </p:txBody>
      </p:sp>
    </p:spTree>
    <p:extLst>
      <p:ext uri="{BB962C8B-B14F-4D97-AF65-F5344CB8AC3E}">
        <p14:creationId xmlns:p14="http://schemas.microsoft.com/office/powerpoint/2010/main" val="3575275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a:solidFill>
                  <a:schemeClr val="tx1"/>
                </a:solidFill>
              </a:rPr>
              <a:t>Getting Started</a:t>
            </a:r>
          </a:p>
        </p:txBody>
      </p:sp>
      <p:sp>
        <p:nvSpPr>
          <p:cNvPr id="3" name="Content Placeholder 2"/>
          <p:cNvSpPr>
            <a:spLocks noGrp="1"/>
          </p:cNvSpPr>
          <p:nvPr>
            <p:ph sz="quarter" idx="1"/>
          </p:nvPr>
        </p:nvSpPr>
        <p:spPr>
          <a:xfrm>
            <a:off x="609600" y="1447800"/>
            <a:ext cx="8305800" cy="5029200"/>
          </a:xfrm>
        </p:spPr>
        <p:txBody>
          <a:bodyPr/>
          <a:lstStyle/>
          <a:p>
            <a:r>
              <a:rPr lang="en-US" sz="2800" dirty="0"/>
              <a:t>Decide what to include in the Care Coordination Agreement</a:t>
            </a:r>
          </a:p>
          <a:p>
            <a:pPr lvl="1"/>
            <a:r>
              <a:rPr lang="en-US" sz="2400" dirty="0"/>
              <a:t>Start with basics (elements of good </a:t>
            </a:r>
            <a:r>
              <a:rPr lang="en-US" sz="2400" i="1" dirty="0"/>
              <a:t>referral </a:t>
            </a:r>
            <a:r>
              <a:rPr lang="en-US" sz="2400" dirty="0"/>
              <a:t>process)</a:t>
            </a:r>
          </a:p>
          <a:p>
            <a:pPr lvl="2"/>
            <a:r>
              <a:rPr lang="en-US" sz="2000" dirty="0"/>
              <a:t>Add in co-management elements  if &amp; when ready / needed</a:t>
            </a:r>
          </a:p>
          <a:p>
            <a:pPr lvl="1"/>
            <a:r>
              <a:rPr lang="en-US" sz="2400" dirty="0"/>
              <a:t>Include critical issues that need to be addressed</a:t>
            </a:r>
          </a:p>
          <a:p>
            <a:r>
              <a:rPr lang="en-US" sz="2700" dirty="0"/>
              <a:t>Have a conversation</a:t>
            </a:r>
          </a:p>
          <a:p>
            <a:pPr lvl="1"/>
            <a:r>
              <a:rPr lang="en-US" sz="2000" i="1" dirty="0"/>
              <a:t>“we really enjoy seeing your patients/we so appreciate your help with our patients…it would help us if…” </a:t>
            </a:r>
            <a:r>
              <a:rPr lang="en-US" sz="2000" dirty="0"/>
              <a:t>or</a:t>
            </a:r>
          </a:p>
          <a:p>
            <a:pPr lvl="1"/>
            <a:r>
              <a:rPr lang="en-US" sz="2000" i="1" dirty="0"/>
              <a:t>“we want to be sure you are getting what you need…”</a:t>
            </a:r>
          </a:p>
          <a:p>
            <a:r>
              <a:rPr lang="en-US" sz="2700" dirty="0"/>
              <a:t>Decide on forms</a:t>
            </a:r>
          </a:p>
          <a:p>
            <a:pPr lvl="1"/>
            <a:r>
              <a:rPr lang="en-US" sz="2400" dirty="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Basics that Benefit</a:t>
            </a:r>
          </a:p>
        </p:txBody>
      </p:sp>
      <p:sp>
        <p:nvSpPr>
          <p:cNvPr id="3" name="Content Placeholder 2"/>
          <p:cNvSpPr>
            <a:spLocks noGrp="1"/>
          </p:cNvSpPr>
          <p:nvPr>
            <p:ph idx="1"/>
          </p:nvPr>
        </p:nvSpPr>
        <p:spPr>
          <a:xfrm>
            <a:off x="342900" y="1454445"/>
            <a:ext cx="8458200" cy="4953000"/>
          </a:xfrm>
        </p:spPr>
        <p:txBody>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a:t>
            </a:r>
          </a:p>
          <a:p>
            <a:r>
              <a:rPr lang="en-US" dirty="0"/>
              <a:t>“Forms”- “Formal” Agreement </a:t>
            </a:r>
          </a:p>
          <a:p>
            <a:pPr lvl="1"/>
            <a:r>
              <a:rPr lang="en-US" dirty="0"/>
              <a:t>Defines the elements (reference, enduring, modifiable)</a:t>
            </a:r>
          </a:p>
          <a:p>
            <a:pPr lvl="1"/>
            <a:r>
              <a:rPr lang="en-US" dirty="0"/>
              <a:t>Reinforces/encourages completeness (“compliance”)</a:t>
            </a:r>
          </a:p>
          <a:p>
            <a:pPr lvl="2"/>
            <a:r>
              <a:rPr lang="en-US" dirty="0"/>
              <a:t>“Hard stop” for clinical questions </a:t>
            </a:r>
          </a:p>
          <a:p>
            <a:pPr lvl="2"/>
            <a:r>
              <a:rPr lang="en-US" dirty="0"/>
              <a:t>“Patient informed” check box</a:t>
            </a:r>
          </a:p>
          <a:p>
            <a:pPr lvl="2"/>
            <a:r>
              <a:rPr lang="en-US" dirty="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is Included in the Care Compact ? </a:t>
            </a:r>
            <a:r>
              <a:rPr lang="en-US" sz="3600" b="0" dirty="0">
                <a:solidFill>
                  <a:schemeClr val="tx1"/>
                </a:solidFill>
              </a:rPr>
              <a:t>(start with the basics)</a:t>
            </a: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a:t>Preparation of the </a:t>
            </a:r>
            <a:r>
              <a:rPr lang="en-US" b="1" dirty="0"/>
              <a:t>patient</a:t>
            </a:r>
          </a:p>
          <a:p>
            <a:pPr marL="514350" indent="-514350">
              <a:buFont typeface="+mj-lt"/>
              <a:buAutoNum type="arabicPeriod"/>
            </a:pPr>
            <a:r>
              <a:rPr lang="en-US" dirty="0"/>
              <a:t>T</a:t>
            </a:r>
            <a:r>
              <a:rPr lang="en-US" b="1" dirty="0"/>
              <a:t>ype of referral /role of the specialist</a:t>
            </a:r>
            <a:r>
              <a:rPr lang="en-US" dirty="0"/>
              <a:t> </a:t>
            </a:r>
          </a:p>
          <a:p>
            <a:pPr marL="514350" indent="-514350">
              <a:buFont typeface="+mj-lt"/>
              <a:buAutoNum type="arabicPeriod"/>
            </a:pPr>
            <a:r>
              <a:rPr lang="en-US" dirty="0"/>
              <a:t>Provide a </a:t>
            </a:r>
            <a:r>
              <a:rPr lang="en-US" b="1" dirty="0"/>
              <a:t>clinical question </a:t>
            </a:r>
            <a:r>
              <a:rPr lang="en-US" dirty="0"/>
              <a:t>with all referrals</a:t>
            </a:r>
          </a:p>
          <a:p>
            <a:pPr marL="514350" indent="-514350">
              <a:buFont typeface="+mj-lt"/>
              <a:buAutoNum type="arabicPeriod"/>
            </a:pPr>
            <a:r>
              <a:rPr lang="en-US" dirty="0"/>
              <a:t>C</a:t>
            </a:r>
            <a:r>
              <a:rPr lang="en-US" b="1" dirty="0"/>
              <a:t>ore data set </a:t>
            </a:r>
            <a:r>
              <a:rPr lang="en-US" dirty="0"/>
              <a:t>to accompany all referral.</a:t>
            </a:r>
          </a:p>
          <a:p>
            <a:pPr marL="514350" indent="-514350">
              <a:buFont typeface="+mj-lt"/>
              <a:buAutoNum type="arabicPeriod"/>
            </a:pPr>
            <a:r>
              <a:rPr lang="en-US" dirty="0"/>
              <a:t>P</a:t>
            </a:r>
            <a:r>
              <a:rPr lang="en-US" b="1" dirty="0"/>
              <a:t>ertinent supporting data </a:t>
            </a:r>
            <a:r>
              <a:rPr lang="en-US" dirty="0"/>
              <a:t>for the referral</a:t>
            </a:r>
          </a:p>
          <a:p>
            <a:pPr marL="514350" indent="-514350">
              <a:buFont typeface="+mj-lt"/>
              <a:buAutoNum type="arabicPeriod"/>
            </a:pPr>
            <a:r>
              <a:rPr lang="en-US" dirty="0"/>
              <a:t>C</a:t>
            </a:r>
            <a:r>
              <a:rPr lang="en-US" b="1" dirty="0"/>
              <a:t>ommunication protocol</a:t>
            </a:r>
          </a:p>
          <a:p>
            <a:pPr marL="514350" indent="-514350">
              <a:buFont typeface="+mj-lt"/>
              <a:buAutoNum type="arabicPeriod"/>
            </a:pPr>
            <a:r>
              <a:rPr lang="en-US" dirty="0"/>
              <a:t>C</a:t>
            </a:r>
            <a:r>
              <a:rPr lang="en-US" b="1" dirty="0"/>
              <a:t>ritical elements of the referral response </a:t>
            </a:r>
          </a:p>
          <a:p>
            <a:pPr marL="514350" indent="-514350">
              <a:buFont typeface="+mj-lt"/>
              <a:buAutoNum type="arabicPeriod"/>
            </a:pPr>
            <a:r>
              <a:rPr lang="en-US" dirty="0"/>
              <a:t>Protocol for making </a:t>
            </a:r>
            <a:r>
              <a:rPr lang="en-US" b="1" dirty="0"/>
              <a:t>appointments</a:t>
            </a:r>
          </a:p>
          <a:p>
            <a:pPr marL="514350" indent="-514350">
              <a:buFont typeface="+mj-lt"/>
              <a:buAutoNum type="arabicPeriod"/>
            </a:pPr>
            <a:r>
              <a:rPr lang="en-US" dirty="0"/>
              <a:t>“</a:t>
            </a:r>
            <a:r>
              <a:rPr lang="en-US" b="1" dirty="0"/>
              <a:t>Closing 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a:solidFill>
                  <a:schemeClr val="tx1"/>
                </a:solidFill>
              </a:rPr>
              <a:t>Connecting the Agreement Pieces</a:t>
            </a:r>
          </a:p>
        </p:txBody>
      </p:sp>
      <p:sp>
        <p:nvSpPr>
          <p:cNvPr id="3" name="Content Placeholder 2"/>
          <p:cNvSpPr>
            <a:spLocks noGrp="1"/>
          </p:cNvSpPr>
          <p:nvPr>
            <p:ph sz="quarter" idx="1"/>
          </p:nvPr>
        </p:nvSpPr>
        <p:spPr>
          <a:xfrm>
            <a:off x="609600" y="1447800"/>
            <a:ext cx="8229600" cy="4800600"/>
          </a:xfrm>
        </p:spPr>
        <p:txBody>
          <a:bodyPr/>
          <a:lstStyle/>
          <a:p>
            <a:r>
              <a:rPr lang="en-US" sz="2800" dirty="0"/>
              <a:t>The Referral Request checklist elements</a:t>
            </a:r>
          </a:p>
          <a:p>
            <a:pPr lvl="1"/>
            <a:r>
              <a:rPr lang="en-US" sz="2400" dirty="0"/>
              <a:t>Scheduling protocol </a:t>
            </a:r>
            <a:endParaRPr lang="en-US" sz="2100" dirty="0"/>
          </a:p>
          <a:p>
            <a:pPr lvl="1"/>
            <a:r>
              <a:rPr lang="en-US" sz="2400" dirty="0"/>
              <a:t>Close the loop referral tracking</a:t>
            </a:r>
          </a:p>
          <a:p>
            <a:r>
              <a:rPr lang="en-US" sz="2800" dirty="0"/>
              <a:t>The Referral Response checklist elements</a:t>
            </a:r>
          </a:p>
          <a:p>
            <a:r>
              <a:rPr lang="en-US" sz="2800" dirty="0"/>
              <a:t>Referral Guidelines</a:t>
            </a:r>
          </a:p>
          <a:p>
            <a:pPr lvl="1"/>
            <a:r>
              <a:rPr lang="en-US" sz="2400" dirty="0"/>
              <a:t>List of urgent-intermediate-routine referral conditions</a:t>
            </a:r>
          </a:p>
          <a:p>
            <a:pPr lvl="1"/>
            <a:r>
              <a:rPr lang="en-US" sz="2400" dirty="0"/>
              <a:t>Pertinent data sets / referral guidelines for specific conditions </a:t>
            </a:r>
          </a:p>
          <a:p>
            <a:r>
              <a:rPr lang="en-US" sz="2800" dirty="0"/>
              <a:t>Agreement on how to handle secondary diagnoses </a:t>
            </a:r>
          </a:p>
          <a:p>
            <a:r>
              <a:rPr lang="en-US" sz="2800" dirty="0"/>
              <a:t>Specifications on making secondary referrals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sz="2000" dirty="0">
                <a:solidFill>
                  <a:schemeClr val="bg1"/>
                </a:solidFill>
                <a:ea typeface="ＭＳ Ｐゴシック" charset="-128"/>
              </a:rPr>
            </a:br>
            <a:br>
              <a:rPr lang="en-US" b="1" dirty="0">
                <a:solidFill>
                  <a:schemeClr val="tx1"/>
                </a:solidFill>
                <a:ea typeface="ＭＳ Ｐゴシック" charset="-128"/>
              </a:rPr>
            </a:br>
            <a:r>
              <a:rPr lang="en-US" b="1" dirty="0">
                <a:solidFill>
                  <a:schemeClr val="tx1"/>
                </a:solidFill>
                <a:ea typeface="ＭＳ Ｐゴシック" charset="-128"/>
              </a:rPr>
              <a:t>Template Care Coordination Agreement</a:t>
            </a:r>
            <a:endParaRPr lang="en-US" b="1" dirty="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a:t>Prepare patient</a:t>
            </a:r>
          </a:p>
          <a:p>
            <a:pPr lvl="1">
              <a:buClr>
                <a:schemeClr val="accent1"/>
              </a:buClr>
              <a:defRPr/>
            </a:pPr>
            <a:r>
              <a:rPr lang="en-US" sz="1400" dirty="0"/>
              <a:t>Use of referral guidelines where available</a:t>
            </a:r>
          </a:p>
          <a:p>
            <a:pPr lvl="1">
              <a:buClr>
                <a:schemeClr val="accent1"/>
              </a:buClr>
              <a:defRPr/>
            </a:pPr>
            <a:r>
              <a:rPr lang="en-US" sz="1400" dirty="0"/>
              <a:t>Patient/family aware of  and in agreement with reason for referral, type of referral, and selection of specialist</a:t>
            </a:r>
          </a:p>
          <a:p>
            <a:pPr lvl="1">
              <a:buClr>
                <a:schemeClr val="accent1"/>
              </a:buClr>
              <a:defRPr/>
            </a:pPr>
            <a:r>
              <a:rPr lang="en-US" sz="1400" dirty="0"/>
              <a:t>Expectations for events and outcomes of referral</a:t>
            </a:r>
          </a:p>
          <a:p>
            <a:pPr>
              <a:defRPr/>
            </a:pPr>
            <a:r>
              <a:rPr lang="en-US" sz="1400" dirty="0"/>
              <a:t>Provide appropriate and adequate information</a:t>
            </a:r>
            <a:r>
              <a:rPr lang="en-US" sz="1400" i="1" dirty="0"/>
              <a:t>*</a:t>
            </a:r>
          </a:p>
          <a:p>
            <a:pPr lvl="1">
              <a:buClr>
                <a:schemeClr val="accent1"/>
              </a:buClr>
              <a:defRPr/>
            </a:pPr>
            <a:r>
              <a:rPr lang="en-US" sz="1400" dirty="0"/>
              <a:t>Demographic and insurance information</a:t>
            </a:r>
          </a:p>
          <a:p>
            <a:pPr lvl="1">
              <a:buClr>
                <a:schemeClr val="accent1"/>
              </a:buClr>
              <a:defRPr/>
            </a:pPr>
            <a:r>
              <a:rPr lang="en-US" sz="1400" dirty="0"/>
              <a:t>Reason for referral, details</a:t>
            </a:r>
          </a:p>
          <a:p>
            <a:pPr lvl="1">
              <a:buClr>
                <a:schemeClr val="accent1"/>
              </a:buClr>
              <a:defRPr/>
            </a:pPr>
            <a:r>
              <a:rPr lang="en-US" sz="1400" dirty="0"/>
              <a:t>Core Medical Data on patient</a:t>
            </a:r>
          </a:p>
          <a:p>
            <a:pPr lvl="1">
              <a:buClr>
                <a:schemeClr val="accent1"/>
              </a:buClr>
              <a:defRPr/>
            </a:pPr>
            <a:r>
              <a:rPr lang="en-US" sz="1400" dirty="0"/>
              <a:t>Clinical data pertinent to reason for referral</a:t>
            </a:r>
          </a:p>
          <a:p>
            <a:pPr lvl="1">
              <a:buClr>
                <a:schemeClr val="accent1"/>
              </a:buClr>
              <a:buFont typeface="Wingdings" pitchFamily="2" charset="2"/>
              <a:buNone/>
              <a:defRPr/>
            </a:pPr>
            <a:r>
              <a:rPr lang="en-US" sz="1400" dirty="0"/>
              <a:t>--      Any special needs of patient.</a:t>
            </a:r>
          </a:p>
          <a:p>
            <a:pPr>
              <a:defRPr/>
            </a:pPr>
            <a:r>
              <a:rPr lang="en-US" sz="1400" dirty="0"/>
              <a:t>Indicate type of referral requested:</a:t>
            </a:r>
          </a:p>
          <a:p>
            <a:pPr lvl="1">
              <a:buClr>
                <a:schemeClr val="accent1"/>
              </a:buClr>
              <a:defRPr/>
            </a:pPr>
            <a:r>
              <a:rPr lang="en-US" sz="1400" dirty="0"/>
              <a:t>Pre-visit Preparation/Assistance</a:t>
            </a:r>
          </a:p>
          <a:p>
            <a:pPr lvl="1">
              <a:buClr>
                <a:schemeClr val="accent1"/>
              </a:buClr>
              <a:defRPr/>
            </a:pPr>
            <a:r>
              <a:rPr lang="en-US" sz="1400" dirty="0"/>
              <a:t>Consultation (Evaluate and Advise)</a:t>
            </a:r>
          </a:p>
          <a:p>
            <a:pPr lvl="1">
              <a:buClr>
                <a:schemeClr val="accent1"/>
              </a:buClr>
              <a:defRPr/>
            </a:pPr>
            <a:r>
              <a:rPr lang="en-US" sz="1400" dirty="0"/>
              <a:t>Procedure</a:t>
            </a:r>
          </a:p>
          <a:p>
            <a:pPr lvl="1">
              <a:buClr>
                <a:schemeClr val="accent1"/>
              </a:buClr>
              <a:defRPr/>
            </a:pPr>
            <a:r>
              <a:rPr lang="en-US" sz="1400" dirty="0"/>
              <a:t>Co-management with Shared Care</a:t>
            </a:r>
          </a:p>
          <a:p>
            <a:pPr lvl="1">
              <a:buClr>
                <a:schemeClr val="accent1"/>
              </a:buClr>
              <a:defRPr/>
            </a:pPr>
            <a:r>
              <a:rPr lang="en-US" sz="1400" dirty="0"/>
              <a:t>Co-management with Principal Care</a:t>
            </a:r>
          </a:p>
          <a:p>
            <a:pPr lvl="1">
              <a:buClr>
                <a:schemeClr val="accent1"/>
              </a:buClr>
              <a:defRPr/>
            </a:pPr>
            <a:r>
              <a:rPr lang="en-US" sz="1400" dirty="0"/>
              <a:t>Full responsibility for all patient care</a:t>
            </a:r>
          </a:p>
          <a:p>
            <a:pPr>
              <a:buFont typeface="Wingdings" pitchFamily="2" charset="2"/>
              <a:buNone/>
              <a:defRPr/>
            </a:pPr>
            <a:r>
              <a:rPr lang="en-US" sz="1400" dirty="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a:t>Review  Referral Requests and Triage According to Urgency</a:t>
            </a:r>
          </a:p>
          <a:p>
            <a:pPr lvl="1">
              <a:buClr>
                <a:schemeClr val="accent1"/>
              </a:buClr>
              <a:defRPr/>
            </a:pPr>
            <a:r>
              <a:rPr lang="en-US" sz="1400" dirty="0"/>
              <a:t>Reserve spaces in schedule to allow for urgent care</a:t>
            </a:r>
          </a:p>
          <a:p>
            <a:pPr lvl="1">
              <a:buClr>
                <a:schemeClr val="accent1"/>
              </a:buClr>
              <a:defRPr/>
            </a:pPr>
            <a:r>
              <a:rPr lang="en-US" sz="1400" dirty="0"/>
              <a:t>Notify referring provider of recognized referral guidelines and inappropriate referrals </a:t>
            </a:r>
          </a:p>
          <a:p>
            <a:pPr lvl="1">
              <a:buClr>
                <a:schemeClr val="accent1"/>
              </a:buClr>
              <a:defRPr/>
            </a:pPr>
            <a:r>
              <a:rPr lang="en-US" sz="1400" dirty="0"/>
              <a:t>Work with referring provider to expedite care in urgent cases</a:t>
            </a:r>
          </a:p>
          <a:p>
            <a:pPr lvl="1">
              <a:buClr>
                <a:schemeClr val="accent1"/>
              </a:buClr>
              <a:defRPr/>
            </a:pPr>
            <a:r>
              <a:rPr lang="en-US" sz="1400" dirty="0"/>
              <a:t>Verify insurance status </a:t>
            </a:r>
          </a:p>
          <a:p>
            <a:pPr lvl="1">
              <a:buClr>
                <a:schemeClr val="accent1"/>
              </a:buClr>
              <a:defRPr/>
            </a:pPr>
            <a:r>
              <a:rPr lang="en-US" sz="1400" dirty="0"/>
              <a:t>Anticipate special needs of patient/family</a:t>
            </a:r>
          </a:p>
          <a:p>
            <a:pPr lvl="1">
              <a:buClr>
                <a:schemeClr val="accent1"/>
              </a:buClr>
              <a:buFont typeface="Wingdings" pitchFamily="2" charset="2"/>
              <a:buNone/>
              <a:defRPr/>
            </a:pPr>
            <a:r>
              <a:rPr lang="en-US" sz="1400" dirty="0"/>
              <a:t>--      Agree to engage in pre-referral consult if requested. </a:t>
            </a:r>
          </a:p>
          <a:p>
            <a:pPr lvl="1">
              <a:buClr>
                <a:schemeClr val="accent1"/>
              </a:buClr>
              <a:buFont typeface="Wingdings" pitchFamily="2" charset="2"/>
              <a:buNone/>
              <a:defRPr/>
            </a:pPr>
            <a:r>
              <a:rPr lang="en-US" sz="1400" dirty="0"/>
              <a:t>_      Provide PCP with number for direct contact  for urgent/immediate matters.</a:t>
            </a:r>
          </a:p>
          <a:p>
            <a:pPr>
              <a:defRPr/>
            </a:pPr>
            <a:r>
              <a:rPr lang="en-US" sz="1400" dirty="0"/>
              <a:t>Provide appropriate and adequate information in  a timely manner*</a:t>
            </a:r>
            <a:endParaRPr lang="en-US" sz="1400" i="1" dirty="0"/>
          </a:p>
          <a:p>
            <a:pPr lvl="1">
              <a:buClr>
                <a:schemeClr val="accent1"/>
              </a:buClr>
              <a:defRPr/>
            </a:pPr>
            <a:r>
              <a:rPr lang="en-US" sz="1400" dirty="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a:t>* See provided model check list of suggested areas to address.</a:t>
            </a:r>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373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2FBE-2759-428A-949A-8AA3067B85AD}"/>
              </a:ext>
            </a:extLst>
          </p:cNvPr>
          <p:cNvSpPr>
            <a:spLocks noGrp="1"/>
          </p:cNvSpPr>
          <p:nvPr>
            <p:ph type="title"/>
          </p:nvPr>
        </p:nvSpPr>
        <p:spPr/>
        <p:txBody>
          <a:bodyPr/>
          <a:lstStyle/>
          <a:p>
            <a:pPr algn="ctr"/>
            <a:r>
              <a:rPr lang="en-US" dirty="0">
                <a:solidFill>
                  <a:schemeClr val="accent1"/>
                </a:solidFill>
              </a:rPr>
              <a:t>A Common Starting Point…</a:t>
            </a:r>
          </a:p>
        </p:txBody>
      </p:sp>
      <p:sp>
        <p:nvSpPr>
          <p:cNvPr id="3" name="Content Placeholder 2">
            <a:extLst>
              <a:ext uri="{FF2B5EF4-FFF2-40B4-BE49-F238E27FC236}">
                <a16:creationId xmlns:a16="http://schemas.microsoft.com/office/drawing/2014/main" id="{766E58D9-E314-4AD4-B0DD-814DE92F2BDC}"/>
              </a:ext>
            </a:extLst>
          </p:cNvPr>
          <p:cNvSpPr>
            <a:spLocks noGrp="1"/>
          </p:cNvSpPr>
          <p:nvPr>
            <p:ph sz="half" idx="1"/>
          </p:nvPr>
        </p:nvSpPr>
        <p:spPr>
          <a:xfrm>
            <a:off x="609600" y="1600200"/>
            <a:ext cx="4076700" cy="4576763"/>
          </a:xfrm>
        </p:spPr>
        <p:txBody>
          <a:bodyPr>
            <a:normAutofit/>
          </a:bodyPr>
          <a:lstStyle/>
          <a:p>
            <a:r>
              <a:rPr lang="en-US" sz="2800" u="sng" dirty="0"/>
              <a:t>Common Referral Scenario:</a:t>
            </a:r>
          </a:p>
          <a:p>
            <a:r>
              <a:rPr lang="en-US" sz="2400" dirty="0"/>
              <a:t>70 year old woman does not know why she was referred, no records, only get into voice mail at PCP office</a:t>
            </a:r>
          </a:p>
          <a:p>
            <a:endParaRPr lang="en-US" dirty="0"/>
          </a:p>
        </p:txBody>
      </p:sp>
      <p:sp>
        <p:nvSpPr>
          <p:cNvPr id="4" name="Content Placeholder 3">
            <a:extLst>
              <a:ext uri="{FF2B5EF4-FFF2-40B4-BE49-F238E27FC236}">
                <a16:creationId xmlns:a16="http://schemas.microsoft.com/office/drawing/2014/main" id="{A43C5802-9EFD-480A-BA88-EFC891AEE802}"/>
              </a:ext>
            </a:extLst>
          </p:cNvPr>
          <p:cNvSpPr>
            <a:spLocks noGrp="1"/>
          </p:cNvSpPr>
          <p:nvPr>
            <p:ph sz="half" idx="2"/>
          </p:nvPr>
        </p:nvSpPr>
        <p:spPr>
          <a:xfrm>
            <a:off x="4826000" y="1600200"/>
            <a:ext cx="3860800" cy="4908665"/>
          </a:xfrm>
        </p:spPr>
        <p:txBody>
          <a:bodyPr>
            <a:normAutofit/>
          </a:bodyPr>
          <a:lstStyle/>
          <a:p>
            <a:r>
              <a:rPr lang="en-US" sz="2800" u="sng" dirty="0"/>
              <a:t>“Unknowns” create delays &amp; gaps in care</a:t>
            </a:r>
            <a:r>
              <a:rPr lang="en-US" sz="2800" dirty="0"/>
              <a:t>:</a:t>
            </a:r>
          </a:p>
          <a:p>
            <a:r>
              <a:rPr lang="en-US" sz="2400" dirty="0"/>
              <a:t>? What is wrong/urgency </a:t>
            </a:r>
          </a:p>
          <a:p>
            <a:r>
              <a:rPr lang="en-US" sz="2400" dirty="0"/>
              <a:t>? Correct specialty</a:t>
            </a:r>
          </a:p>
          <a:p>
            <a:r>
              <a:rPr lang="en-US" sz="2400" dirty="0"/>
              <a:t>? What has already been done</a:t>
            </a:r>
          </a:p>
          <a:p>
            <a:endParaRPr lang="en-US" dirty="0"/>
          </a:p>
          <a:p>
            <a:r>
              <a:rPr lang="en-US" sz="2400" dirty="0"/>
              <a:t>? Why go</a:t>
            </a:r>
          </a:p>
          <a:p>
            <a:r>
              <a:rPr lang="en-US" sz="2400" dirty="0"/>
              <a:t>? Where do I park</a:t>
            </a:r>
          </a:p>
          <a:p>
            <a:r>
              <a:rPr lang="en-US" sz="2400" dirty="0"/>
              <a:t>? What will happen</a:t>
            </a:r>
          </a:p>
        </p:txBody>
      </p:sp>
      <p:sp>
        <p:nvSpPr>
          <p:cNvPr id="5" name="Slide Number Placeholder 4">
            <a:extLst>
              <a:ext uri="{FF2B5EF4-FFF2-40B4-BE49-F238E27FC236}">
                <a16:creationId xmlns:a16="http://schemas.microsoft.com/office/drawing/2014/main" id="{EE3652BA-67E1-42CF-AA22-CE2365777520}"/>
              </a:ext>
            </a:extLst>
          </p:cNvPr>
          <p:cNvSpPr>
            <a:spLocks noGrp="1"/>
          </p:cNvSpPr>
          <p:nvPr>
            <p:ph type="sldNum" sz="quarter" idx="11"/>
          </p:nvPr>
        </p:nvSpPr>
        <p:spPr/>
        <p:txBody>
          <a:bodyPr>
            <a:normAutofit fontScale="85000" lnSpcReduction="20000"/>
          </a:bodyPr>
          <a:lstStyle/>
          <a:p>
            <a:fld id="{2FDA7F28-AE9F-E149-ADD3-CF8EC1EB29C2}" type="slidenum">
              <a:rPr lang="en-US" smtClean="0"/>
              <a:pPr/>
              <a:t>3</a:t>
            </a:fld>
            <a:endParaRPr lang="en-US" dirty="0"/>
          </a:p>
        </p:txBody>
      </p:sp>
      <p:pic>
        <p:nvPicPr>
          <p:cNvPr id="6" name="Picture 5">
            <a:extLst>
              <a:ext uri="{FF2B5EF4-FFF2-40B4-BE49-F238E27FC236}">
                <a16:creationId xmlns:a16="http://schemas.microsoft.com/office/drawing/2014/main" id="{37414B91-66D6-4225-BE4B-C906F16E0D75}"/>
              </a:ext>
            </a:extLst>
          </p:cNvPr>
          <p:cNvPicPr>
            <a:picLocks noChangeAspect="1"/>
          </p:cNvPicPr>
          <p:nvPr/>
        </p:nvPicPr>
        <p:blipFill>
          <a:blip r:embed="rId3"/>
          <a:stretch>
            <a:fillRect/>
          </a:stretch>
        </p:blipFill>
        <p:spPr>
          <a:xfrm>
            <a:off x="2179982" y="4369313"/>
            <a:ext cx="1858618" cy="1753271"/>
          </a:xfrm>
          <a:prstGeom prst="rect">
            <a:avLst/>
          </a:prstGeom>
        </p:spPr>
      </p:pic>
      <p:pic>
        <p:nvPicPr>
          <p:cNvPr id="7" name="Picture 6">
            <a:extLst>
              <a:ext uri="{FF2B5EF4-FFF2-40B4-BE49-F238E27FC236}">
                <a16:creationId xmlns:a16="http://schemas.microsoft.com/office/drawing/2014/main" id="{025471B1-EB28-4D6F-90E7-F275AC1076AB}"/>
              </a:ext>
            </a:extLst>
          </p:cNvPr>
          <p:cNvPicPr>
            <a:picLocks noChangeAspect="1"/>
          </p:cNvPicPr>
          <p:nvPr/>
        </p:nvPicPr>
        <p:blipFill rotWithShape="1">
          <a:blip r:embed="rId4"/>
          <a:srcRect t="16342" r="12779"/>
          <a:stretch/>
        </p:blipFill>
        <p:spPr>
          <a:xfrm>
            <a:off x="7086599" y="4107314"/>
            <a:ext cx="1730959" cy="998085"/>
          </a:xfrm>
          <a:prstGeom prst="rect">
            <a:avLst/>
          </a:prstGeom>
        </p:spPr>
      </p:pic>
    </p:spTree>
    <p:extLst>
      <p:ext uri="{BB962C8B-B14F-4D97-AF65-F5344CB8AC3E}">
        <p14:creationId xmlns:p14="http://schemas.microsoft.com/office/powerpoint/2010/main" val="205638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of the tables reflect the </a:t>
            </a:r>
            <a:r>
              <a:rPr lang="en-US" sz="2000" b="1" dirty="0"/>
              <a:t>core elements </a:t>
            </a:r>
            <a:r>
              <a:rPr lang="en-US" sz="2000" dirty="0"/>
              <a:t>of the PCMH </a:t>
            </a:r>
          </a:p>
          <a:p>
            <a:r>
              <a:rPr lang="en-US" sz="2000" dirty="0"/>
              <a:t>and Medical Neighborhood</a:t>
            </a:r>
          </a:p>
          <a:p>
            <a:r>
              <a:rPr lang="en-US" sz="2000" dirty="0"/>
              <a:t> and outline expectations from </a:t>
            </a:r>
          </a:p>
          <a:p>
            <a:r>
              <a:rPr lang="en-US" sz="2000" dirty="0"/>
              <a:t>both primary care and </a:t>
            </a:r>
          </a:p>
          <a:p>
            <a:r>
              <a:rPr lang="en-US" sz="2000" dirty="0"/>
              <a:t>specialty 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488" y="4343400"/>
            <a:ext cx="3804888" cy="1938992"/>
          </a:xfrm>
          <a:prstGeom prst="rect">
            <a:avLst/>
          </a:prstGeom>
          <a:noFill/>
        </p:spPr>
        <p:txBody>
          <a:bodyPr wrap="none" rtlCol="0">
            <a:spAutoFit/>
          </a:bodyPr>
          <a:lstStyle/>
          <a:p>
            <a:r>
              <a:rPr lang="en-US" sz="2000" dirty="0"/>
              <a:t>(When patients </a:t>
            </a:r>
            <a:r>
              <a:rPr lang="en-US" sz="2000" b="1" i="1" dirty="0"/>
              <a:t>self-refer</a:t>
            </a:r>
            <a:r>
              <a:rPr lang="en-US" sz="2000" dirty="0"/>
              <a:t> to </a:t>
            </a:r>
          </a:p>
          <a:p>
            <a:r>
              <a:rPr lang="en-US" sz="2000" dirty="0"/>
              <a:t>specialty care, processes should be </a:t>
            </a:r>
          </a:p>
          <a:p>
            <a:r>
              <a:rPr lang="en-US" sz="2000" dirty="0"/>
              <a:t>in place to determine the patient’s </a:t>
            </a:r>
          </a:p>
          <a:p>
            <a:r>
              <a:rPr lang="en-US" sz="2000" dirty="0"/>
              <a:t>overall needs and reintegrate </a:t>
            </a:r>
          </a:p>
          <a:p>
            <a:r>
              <a:rPr lang="en-US" sz="2000" dirty="0"/>
              <a:t>further care with the PCMH, </a:t>
            </a:r>
          </a:p>
          <a:p>
            <a:r>
              <a:rPr lang="en-US" sz="2000" dirty="0"/>
              <a:t>as appropriate.)</a:t>
            </a:r>
          </a:p>
        </p:txBody>
      </p:sp>
    </p:spTree>
    <p:extLst>
      <p:ext uri="{BB962C8B-B14F-4D97-AF65-F5344CB8AC3E}">
        <p14:creationId xmlns:p14="http://schemas.microsoft.com/office/powerpoint/2010/main" val="132032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pPr algn="ctr"/>
            <a:r>
              <a:rPr lang="en-US" sz="2800" dirty="0"/>
              <a:t>Example Guide 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028" t="20825" r="33872" b="9641"/>
          <a:stretch/>
        </p:blipFill>
        <p:spPr>
          <a:xfrm>
            <a:off x="3505200" y="1066800"/>
            <a:ext cx="5184071" cy="5616846"/>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91" y="4232631"/>
            <a:ext cx="933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 y="4419951"/>
            <a:ext cx="3494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743200" y="2362200"/>
            <a:ext cx="914400" cy="914400"/>
          </a:xfrm>
          <a:prstGeom prst="bentConnector3">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4804" y="1542127"/>
            <a:ext cx="3035595" cy="2862322"/>
          </a:xfrm>
          <a:prstGeom prst="rect">
            <a:avLst/>
          </a:prstGeom>
          <a:noFill/>
        </p:spPr>
        <p:txBody>
          <a:bodyPr wrap="square" rtlCol="0">
            <a:spAutoFit/>
          </a:bodyPr>
          <a:lstStyle/>
          <a:p>
            <a:r>
              <a:rPr lang="en-US" sz="2000" dirty="0"/>
              <a:t>The</a:t>
            </a:r>
            <a:r>
              <a:rPr lang="en-US" sz="2000" b="1" dirty="0"/>
              <a:t> Expectations </a:t>
            </a:r>
            <a:r>
              <a:rPr lang="en-US" sz="2000" dirty="0"/>
              <a:t>section of the table provides </a:t>
            </a:r>
            <a:r>
              <a:rPr lang="en-US" sz="2000" b="1" i="1" dirty="0"/>
              <a:t>flexibility to choose </a:t>
            </a:r>
            <a:r>
              <a:rPr lang="en-US" sz="2000" dirty="0"/>
              <a:t>what services can be provided depending on the nature of your practice and the working arrangement with PCP or specialist</a:t>
            </a:r>
          </a:p>
        </p:txBody>
      </p:sp>
      <p:sp>
        <p:nvSpPr>
          <p:cNvPr id="7" name="TextBox 6"/>
          <p:cNvSpPr txBox="1"/>
          <p:nvPr/>
        </p:nvSpPr>
        <p:spPr>
          <a:xfrm>
            <a:off x="5298558" y="5715000"/>
            <a:ext cx="3472104" cy="707886"/>
          </a:xfrm>
          <a:prstGeom prst="rect">
            <a:avLst/>
          </a:prstGeom>
          <a:noFill/>
        </p:spPr>
        <p:txBody>
          <a:bodyPr wrap="none" rtlCol="0">
            <a:spAutoFit/>
          </a:bodyPr>
          <a:lstStyle/>
          <a:p>
            <a:r>
              <a:rPr lang="en-US" sz="2000" dirty="0">
                <a:solidFill>
                  <a:srgbClr val="FF0000"/>
                </a:solidFill>
              </a:rPr>
              <a:t>Provides an area to add, delete</a:t>
            </a:r>
          </a:p>
          <a:p>
            <a:r>
              <a:rPr lang="en-US" sz="2000" dirty="0">
                <a:solidFill>
                  <a:srgbClr val="FF0000"/>
                </a:solidFill>
              </a:rPr>
              <a:t>or modify expectations </a:t>
            </a:r>
          </a:p>
        </p:txBody>
      </p:sp>
    </p:spTree>
    <p:extLst>
      <p:ext uri="{BB962C8B-B14F-4D97-AF65-F5344CB8AC3E}">
        <p14:creationId xmlns:p14="http://schemas.microsoft.com/office/powerpoint/2010/main" val="1520207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471303"/>
            <a:ext cx="8305800" cy="4800601"/>
          </a:xfrm>
        </p:spPr>
        <p:txBody>
          <a:bodyPr>
            <a:normAutofit fontScale="92500"/>
          </a:bodyPr>
          <a:lstStyle/>
          <a:p>
            <a:r>
              <a:rPr lang="en-US" dirty="0"/>
              <a:t>Identify another practice or practices that would be good to establish a care coordination agreement with</a:t>
            </a:r>
          </a:p>
          <a:p>
            <a:pPr marL="0" indent="0">
              <a:buNone/>
            </a:pPr>
            <a:endParaRPr lang="en-US" sz="800" dirty="0"/>
          </a:p>
          <a:p>
            <a:r>
              <a:rPr lang="en-US" dirty="0"/>
              <a:t>Have prepared </a:t>
            </a:r>
            <a:r>
              <a:rPr lang="en-US" i="1" dirty="0"/>
              <a:t>offers &amp; requests </a:t>
            </a:r>
            <a:r>
              <a:rPr lang="en-US" dirty="0"/>
              <a:t>of what you can provide and what you would like them to provide</a:t>
            </a:r>
          </a:p>
          <a:p>
            <a:pPr lvl="1"/>
            <a:r>
              <a:rPr lang="en-US" dirty="0"/>
              <a:t>Include what </a:t>
            </a:r>
            <a:r>
              <a:rPr lang="en-US"/>
              <a:t>might be made available through EHR</a:t>
            </a:r>
            <a:endParaRPr lang="en-US" dirty="0"/>
          </a:p>
          <a:p>
            <a:pPr marL="0" indent="0">
              <a:buNone/>
            </a:pPr>
            <a:endParaRPr lang="en-US" sz="800" dirty="0"/>
          </a:p>
          <a:p>
            <a:r>
              <a:rPr lang="en-US" dirty="0"/>
              <a:t>Set up meeting with the practice teams or representatives from both practices</a:t>
            </a:r>
          </a:p>
          <a:p>
            <a:pPr marL="0" indent="0">
              <a:buNone/>
            </a:pPr>
            <a:endParaRPr lang="en-US" sz="800" dirty="0"/>
          </a:p>
          <a:p>
            <a:r>
              <a:rPr lang="en-US" dirty="0"/>
              <a:t>Mutually discuss and determine what needs to go into the agreement</a:t>
            </a:r>
          </a:p>
          <a:p>
            <a:pPr marL="0" indent="0">
              <a:buNone/>
            </a:pPr>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609600" y="1600200"/>
            <a:ext cx="8077200" cy="4191000"/>
          </a:xfrm>
        </p:spPr>
        <p:txBody>
          <a:bodyPr/>
          <a:lstStyle/>
          <a:p>
            <a:r>
              <a:rPr lang="en-US" dirty="0"/>
              <a:t>Think about how having care coordination agreements and improving the referral process can improve </a:t>
            </a:r>
            <a:r>
              <a:rPr lang="en-US" i="1" dirty="0"/>
              <a:t>access</a:t>
            </a:r>
            <a:r>
              <a:rPr lang="en-US" dirty="0"/>
              <a:t> to specialty care</a:t>
            </a:r>
          </a:p>
          <a:p>
            <a:pPr lvl="1"/>
            <a:r>
              <a:rPr lang="en-US" dirty="0"/>
              <a:t>Consider ways this might help access to your  practice or clinic </a:t>
            </a:r>
          </a:p>
          <a:p>
            <a:pPr marL="365125" lvl="1" indent="0">
              <a:buNone/>
            </a:pPr>
            <a:endParaRPr lang="en-US" sz="1400" dirty="0"/>
          </a:p>
          <a:p>
            <a:r>
              <a:rPr lang="en-US" dirty="0"/>
              <a:t>Think about which patients might be able to “graduate” from specialty care back to primary care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437" y="152401"/>
            <a:ext cx="10567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23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“Access” to Health Care</a:t>
            </a:r>
          </a:p>
        </p:txBody>
      </p:sp>
      <p:sp>
        <p:nvSpPr>
          <p:cNvPr id="3" name="Content Placeholder 2"/>
          <p:cNvSpPr>
            <a:spLocks noGrp="1"/>
          </p:cNvSpPr>
          <p:nvPr>
            <p:ph sz="quarter" idx="1"/>
          </p:nvPr>
        </p:nvSpPr>
        <p:spPr>
          <a:xfrm>
            <a:off x="533400" y="1828800"/>
            <a:ext cx="8153400" cy="4713767"/>
          </a:xfrm>
        </p:spPr>
        <p:txBody>
          <a:bodyPr/>
          <a:lstStyle/>
          <a:p>
            <a:pPr marL="0" indent="0">
              <a:buNone/>
            </a:pPr>
            <a:r>
              <a:rPr lang="en-US" sz="2400" dirty="0"/>
              <a:t>Defined by IOM in 1993: </a:t>
            </a:r>
          </a:p>
          <a:p>
            <a:pPr marL="0" indent="0">
              <a:buNone/>
            </a:pPr>
            <a:r>
              <a:rPr lang="en-US" sz="3200" b="1" dirty="0"/>
              <a:t>Access</a:t>
            </a:r>
            <a:r>
              <a:rPr lang="en-US" sz="3200" dirty="0"/>
              <a:t> to health </a:t>
            </a:r>
            <a:r>
              <a:rPr lang="en-US" sz="3200" b="1" dirty="0"/>
              <a:t>care</a:t>
            </a:r>
            <a:r>
              <a:rPr lang="en-US" sz="3200" dirty="0"/>
              <a:t> = having "the timely use of personal health services to achieve the best health outcomes" </a:t>
            </a:r>
            <a:r>
              <a:rPr lang="en-US" sz="2000" dirty="0"/>
              <a:t> </a:t>
            </a:r>
          </a:p>
          <a:p>
            <a:pPr marL="0" indent="0">
              <a:buNone/>
            </a:pPr>
            <a:endParaRPr lang="en-US" sz="2000" dirty="0"/>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76625"/>
            <a:ext cx="2672413" cy="1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68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issues with “Access” to Health Care</a:t>
            </a:r>
          </a:p>
        </p:txBody>
      </p:sp>
      <p:sp>
        <p:nvSpPr>
          <p:cNvPr id="3" name="Content Placeholder 2"/>
          <p:cNvSpPr>
            <a:spLocks noGrp="1"/>
          </p:cNvSpPr>
          <p:nvPr>
            <p:ph sz="quarter" idx="1"/>
          </p:nvPr>
        </p:nvSpPr>
        <p:spPr>
          <a:xfrm>
            <a:off x="533400" y="1600200"/>
            <a:ext cx="8153400" cy="4942367"/>
          </a:xfrm>
        </p:spPr>
        <p:txBody>
          <a:bodyPr/>
          <a:lstStyle/>
          <a:p>
            <a:pPr marL="0" indent="0">
              <a:buNone/>
            </a:pPr>
            <a:endParaRPr lang="en-US" sz="2000" dirty="0"/>
          </a:p>
          <a:p>
            <a:pPr marL="0" indent="0">
              <a:buNone/>
            </a:pPr>
            <a:r>
              <a:rPr lang="en-US" sz="2400" dirty="0"/>
              <a:t>IOM 2001 </a:t>
            </a:r>
            <a:r>
              <a:rPr lang="en-US" sz="2000" dirty="0"/>
              <a:t>Crossing the Quality Chasm</a:t>
            </a:r>
          </a:p>
          <a:p>
            <a:pPr marL="0" indent="0">
              <a:buNone/>
            </a:pPr>
            <a:r>
              <a:rPr lang="en-US" sz="3200" dirty="0"/>
              <a:t>“A highly fragmented delivery system…[with] long waiting times and delays…”</a:t>
            </a:r>
          </a:p>
          <a:p>
            <a:pPr marL="0" indent="0">
              <a:buNone/>
            </a:pPr>
            <a:br>
              <a:rPr lang="en-US" sz="2000" dirty="0"/>
            </a:br>
            <a:endParaRPr lang="en-US" sz="2000" dirty="0"/>
          </a:p>
          <a:p>
            <a:pPr marL="0" indent="0">
              <a:buNone/>
            </a:pPr>
            <a:endParaRPr lang="en-US" sz="1100" dirty="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56"/>
          <a:stretch/>
        </p:blipFill>
        <p:spPr bwMode="auto">
          <a:xfrm>
            <a:off x="6172200" y="3657600"/>
            <a:ext cx="2362200" cy="235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8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92500" lnSpcReduction="1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br>
              <a:rPr lang="en-US" sz="3200" dirty="0">
                <a:solidFill>
                  <a:srgbClr val="000000"/>
                </a:solidFill>
              </a:rPr>
            </a:br>
            <a:r>
              <a:rPr lang="en-US" sz="3200" dirty="0">
                <a:solidFill>
                  <a:srgbClr val="000000"/>
                </a:solidFill>
              </a:rPr>
              <a:t> Wait Times for Specialty Appointments at SFGH: before &amp; after Improving the Referral Process </a:t>
            </a:r>
          </a:p>
        </p:txBody>
      </p:sp>
      <p:pic>
        <p:nvPicPr>
          <p:cNvPr id="14" name="Picture 13"/>
          <p:cNvPicPr>
            <a:picLocks noChangeAspect="1"/>
          </p:cNvPicPr>
          <p:nvPr/>
        </p:nvPicPr>
        <p:blipFill rotWithShape="1">
          <a:blip r:embed="rId2"/>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a:t>Courtesy</a:t>
            </a:r>
          </a:p>
          <a:p>
            <a:r>
              <a:rPr lang="en-US" dirty="0"/>
              <a:t>E. Murphy SFGH</a:t>
            </a:r>
          </a:p>
        </p:txBody>
      </p:sp>
    </p:spTree>
    <p:extLst>
      <p:ext uri="{BB962C8B-B14F-4D97-AF65-F5344CB8AC3E}">
        <p14:creationId xmlns:p14="http://schemas.microsoft.com/office/powerpoint/2010/main" val="275518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Improved Referral Process- Improved Access </a:t>
            </a:r>
          </a:p>
        </p:txBody>
      </p:sp>
      <p:sp>
        <p:nvSpPr>
          <p:cNvPr id="3" name="Content Placeholder 2"/>
          <p:cNvSpPr>
            <a:spLocks noGrp="1"/>
          </p:cNvSpPr>
          <p:nvPr>
            <p:ph sz="quarter" idx="1"/>
          </p:nvPr>
        </p:nvSpPr>
        <p:spPr>
          <a:xfrm>
            <a:off x="533400" y="1524000"/>
            <a:ext cx="8311402" cy="4572000"/>
          </a:xfrm>
        </p:spPr>
        <p:txBody>
          <a:bodyPr/>
          <a:lstStyle/>
          <a:p>
            <a:r>
              <a:rPr lang="en-US" sz="2800" dirty="0"/>
              <a:t>Fewer inappropriate referrals </a:t>
            </a:r>
            <a:r>
              <a:rPr lang="en-US" sz="2400" dirty="0"/>
              <a:t>(8% of referrals </a:t>
            </a:r>
            <a:r>
              <a:rPr lang="en-US" sz="2800" dirty="0"/>
              <a:t>-</a:t>
            </a:r>
            <a:r>
              <a:rPr lang="en-US" sz="2400" dirty="0"/>
              <a:t>average 43/specialist/year)</a:t>
            </a:r>
          </a:p>
          <a:p>
            <a:pPr lvl="1"/>
            <a:r>
              <a:rPr lang="en-US" sz="2400" dirty="0"/>
              <a:t>Pre-consultation request &amp; review processes</a:t>
            </a:r>
          </a:p>
          <a:p>
            <a:r>
              <a:rPr lang="en-US" sz="2800" dirty="0"/>
              <a:t>Fewer No Shows </a:t>
            </a:r>
          </a:p>
          <a:p>
            <a:pPr lvl="1"/>
            <a:r>
              <a:rPr lang="en-US" sz="2400" dirty="0"/>
              <a:t>Prepared patient- participant in care</a:t>
            </a:r>
          </a:p>
          <a:p>
            <a:r>
              <a:rPr lang="en-US" sz="2800" dirty="0"/>
              <a:t>Fewer </a:t>
            </a:r>
            <a:r>
              <a:rPr lang="en-US" sz="2800" i="1" dirty="0"/>
              <a:t>extra (additional)</a:t>
            </a:r>
            <a:r>
              <a:rPr lang="en-US" sz="2800" dirty="0"/>
              <a:t> follow up appointments needed </a:t>
            </a:r>
            <a:r>
              <a:rPr lang="en-US" sz="2400" dirty="0"/>
              <a:t>(60-70% of referrals to specialist lack information)</a:t>
            </a:r>
          </a:p>
          <a:p>
            <a:pPr lvl="1"/>
            <a:r>
              <a:rPr lang="en-US" sz="2400" dirty="0"/>
              <a:t>High Value Referral Request with clinical question &amp; data</a:t>
            </a:r>
          </a:p>
          <a:p>
            <a:pPr lvl="1"/>
            <a:r>
              <a:rPr lang="en-US" sz="2400" dirty="0"/>
              <a:t>Referral guidelines (pertinent data sets)</a:t>
            </a:r>
          </a:p>
          <a:p>
            <a:pPr lvl="1"/>
            <a:r>
              <a:rPr lang="en-US" sz="2400" dirty="0"/>
              <a:t>Pre-consultation request &amp; review processes</a:t>
            </a:r>
          </a:p>
          <a:p>
            <a:pPr lvl="1"/>
            <a:endParaRPr lang="en-US" sz="2500" dirty="0"/>
          </a:p>
          <a:p>
            <a:endParaRPr lang="en-US" sz="2400" dirty="0"/>
          </a:p>
        </p:txBody>
      </p:sp>
    </p:spTree>
    <p:extLst>
      <p:ext uri="{BB962C8B-B14F-4D97-AF65-F5344CB8AC3E}">
        <p14:creationId xmlns:p14="http://schemas.microsoft.com/office/powerpoint/2010/main" val="3069947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0" y="1676400"/>
            <a:ext cx="8229600" cy="4114800"/>
          </a:xfrm>
        </p:spPr>
        <p:txBody>
          <a:bodyPr/>
          <a:lstStyle/>
          <a:p>
            <a:r>
              <a:rPr lang="en-US" dirty="0"/>
              <a:t>Just by improving the referral process(including </a:t>
            </a:r>
            <a:r>
              <a:rPr lang="en-US" b="1" i="1" dirty="0"/>
              <a:t>pre-consultation</a:t>
            </a:r>
            <a:r>
              <a:rPr lang="en-US" dirty="0"/>
              <a:t> request &amp; review) for high value referrals- improve access</a:t>
            </a:r>
          </a:p>
          <a:p>
            <a:endParaRPr lang="en-US" dirty="0"/>
          </a:p>
          <a:p>
            <a:r>
              <a:rPr lang="en-US" dirty="0"/>
              <a:t>What other opportunities are there to open up access for patients needing specialty expertise and care?</a:t>
            </a:r>
          </a:p>
          <a:p>
            <a:endParaRPr lang="en-US" dirty="0"/>
          </a:p>
          <a:p>
            <a:endParaRPr lang="en-US" dirty="0"/>
          </a:p>
        </p:txBody>
      </p:sp>
    </p:spTree>
    <p:extLst>
      <p:ext uri="{BB962C8B-B14F-4D97-AF65-F5344CB8AC3E}">
        <p14:creationId xmlns:p14="http://schemas.microsoft.com/office/powerpoint/2010/main" val="1628733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ltLang="en-US" sz="2400">
                <a:ea typeface="ＭＳ Ｐゴシック" pitchFamily="-112" charset="-128"/>
              </a:rPr>
              <a:t>Among Referred Patients, Type of Work Done by Specialists in the US (Data are from the 2002-2004 NAMCS)</a:t>
            </a:r>
          </a:p>
        </p:txBody>
      </p:sp>
      <p:graphicFrame>
        <p:nvGraphicFramePr>
          <p:cNvPr id="23554" name="Object 2"/>
          <p:cNvGraphicFramePr>
            <a:graphicFrameLocks noGrp="1" noChangeAspect="1"/>
          </p:cNvGraphicFramePr>
          <p:nvPr>
            <p:ph type="chart" idx="1"/>
          </p:nvPr>
        </p:nvGraphicFramePr>
        <p:xfrm>
          <a:off x="301625" y="1216025"/>
          <a:ext cx="8613775" cy="5208588"/>
        </p:xfrm>
        <a:graphic>
          <a:graphicData uri="http://schemas.openxmlformats.org/presentationml/2006/ole">
            <mc:AlternateContent xmlns:mc="http://schemas.openxmlformats.org/markup-compatibility/2006">
              <mc:Choice xmlns:v="urn:schemas-microsoft-com:vml" Requires="v">
                <p:oleObj spid="_x0000_s3089" name="Chart" r:id="rId3" imgW="8239125" imgH="4981575" progId="MSGraph.Chart.8">
                  <p:embed followColorScheme="full"/>
                </p:oleObj>
              </mc:Choice>
              <mc:Fallback>
                <p:oleObj name="Chart" r:id="rId3" imgW="8239125" imgH="498157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216025"/>
                        <a:ext cx="8613775"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324600" y="1752600"/>
            <a:ext cx="2514600" cy="2895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92162"/>
          </a:xfrm>
        </p:spPr>
        <p:txBody>
          <a:bodyPr>
            <a:noAutofit/>
          </a:bodyPr>
          <a:lstStyle/>
          <a:p>
            <a:pPr algn="ctr"/>
            <a:r>
              <a:rPr lang="en-US">
                <a:solidFill>
                  <a:schemeClr val="accent1"/>
                </a:solidFill>
              </a:rPr>
              <a:t>Developing</a:t>
            </a:r>
            <a:r>
              <a:rPr lang="en-US" sz="3600" b="1">
                <a:solidFill>
                  <a:schemeClr val="accent1"/>
                </a:solidFill>
              </a:rPr>
              <a:t> </a:t>
            </a:r>
            <a:r>
              <a:rPr lang="en-US" sz="3600" b="1" dirty="0">
                <a:solidFill>
                  <a:schemeClr val="accent1"/>
                </a:solidFill>
              </a:rPr>
              <a:t>a </a:t>
            </a:r>
            <a:r>
              <a:rPr lang="en-US" sz="3600" b="1" i="1" dirty="0">
                <a:solidFill>
                  <a:schemeClr val="accent1"/>
                </a:solidFill>
              </a:rPr>
              <a:t>system </a:t>
            </a:r>
            <a:r>
              <a:rPr lang="en-US" sz="3600" b="1" dirty="0">
                <a:solidFill>
                  <a:schemeClr val="accent1"/>
                </a:solidFill>
              </a:rPr>
              <a:t>for care coordination</a:t>
            </a:r>
          </a:p>
        </p:txBody>
      </p:sp>
      <p:sp>
        <p:nvSpPr>
          <p:cNvPr id="3" name="Content Placeholder 2"/>
          <p:cNvSpPr>
            <a:spLocks noGrp="1"/>
          </p:cNvSpPr>
          <p:nvPr>
            <p:ph sz="quarter" idx="1"/>
          </p:nvPr>
        </p:nvSpPr>
        <p:spPr/>
        <p:txBody>
          <a:bodyPr>
            <a:normAutofit/>
          </a:bodyPr>
          <a:lstStyle/>
          <a:p>
            <a:pPr marL="0" indent="0">
              <a:buNone/>
            </a:pPr>
            <a:r>
              <a:rPr lang="en-US" b="1" dirty="0"/>
              <a:t>The “Medical Neighborhood”</a:t>
            </a:r>
          </a:p>
          <a:p>
            <a:pPr lvl="1">
              <a:buClr>
                <a:schemeClr val="accent1"/>
              </a:buClr>
            </a:pPr>
            <a:r>
              <a:rPr lang="en-US" sz="2600" dirty="0"/>
              <a:t>An </a:t>
            </a:r>
            <a:r>
              <a:rPr lang="en-US" sz="2600" b="1" i="1" dirty="0"/>
              <a:t>approach</a:t>
            </a:r>
            <a:r>
              <a:rPr lang="en-US" sz="2600" dirty="0"/>
              <a:t> to care coordination</a:t>
            </a:r>
          </a:p>
          <a:p>
            <a:pPr lvl="2"/>
            <a:r>
              <a:rPr lang="en-US" sz="2600" dirty="0"/>
              <a:t>It’s about </a:t>
            </a:r>
            <a:r>
              <a:rPr lang="en-US" sz="2600" b="1" dirty="0"/>
              <a:t>working together </a:t>
            </a:r>
            <a:r>
              <a:rPr lang="en-US" sz="2600" dirty="0"/>
              <a:t>better</a:t>
            </a:r>
          </a:p>
          <a:p>
            <a:pPr lvl="2"/>
            <a:r>
              <a:rPr lang="en-US" sz="2600" dirty="0"/>
              <a:t>Promotes </a:t>
            </a:r>
            <a:r>
              <a:rPr lang="en-US" sz="2600" b="1" dirty="0"/>
              <a:t>connected care </a:t>
            </a:r>
            <a:r>
              <a:rPr lang="en-US" sz="2600" dirty="0"/>
              <a:t>wherever that care may be needed </a:t>
            </a:r>
          </a:p>
          <a:p>
            <a:pPr marL="685800" lvl="2" indent="0">
              <a:buNone/>
            </a:pPr>
            <a:endParaRPr lang="en-US" sz="1200" dirty="0"/>
          </a:p>
          <a:p>
            <a:pPr marL="0" indent="0">
              <a:buNone/>
            </a:pPr>
            <a:r>
              <a:rPr lang="en-US" b="1" dirty="0"/>
              <a:t>High Value Care Coordination</a:t>
            </a:r>
          </a:p>
          <a:p>
            <a:pPr lvl="1">
              <a:buClr>
                <a:schemeClr val="accent1"/>
              </a:buClr>
            </a:pPr>
            <a:r>
              <a:rPr lang="en-US" dirty="0"/>
              <a:t>Defining what is </a:t>
            </a:r>
            <a:r>
              <a:rPr lang="en-US" b="1" dirty="0"/>
              <a:t>needed &amp; expected </a:t>
            </a:r>
            <a:r>
              <a:rPr lang="en-US" dirty="0"/>
              <a:t>for high value referrals and care coordination</a:t>
            </a:r>
          </a:p>
          <a:p>
            <a:pPr marL="685800" lvl="2" indent="0">
              <a:buNone/>
            </a:pPr>
            <a:endParaRPr lang="en-US" sz="2600" dirty="0"/>
          </a:p>
          <a:p>
            <a:pPr marL="457200" lvl="1" indent="0">
              <a:buNone/>
            </a:pPr>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70333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Access through “Graduation”</a:t>
            </a:r>
          </a:p>
        </p:txBody>
      </p:sp>
      <p:sp>
        <p:nvSpPr>
          <p:cNvPr id="3" name="Content Placeholder 2"/>
          <p:cNvSpPr>
            <a:spLocks noGrp="1"/>
          </p:cNvSpPr>
          <p:nvPr>
            <p:ph sz="quarter" idx="1"/>
          </p:nvPr>
        </p:nvSpPr>
        <p:spPr>
          <a:xfrm>
            <a:off x="533400" y="1600200"/>
            <a:ext cx="8235202" cy="4648200"/>
          </a:xfrm>
        </p:spPr>
        <p:txBody>
          <a:bodyPr/>
          <a:lstStyle/>
          <a:p>
            <a:r>
              <a:rPr lang="en-US" sz="2800" dirty="0"/>
              <a:t>Patients with minor or resolved issues</a:t>
            </a:r>
          </a:p>
          <a:p>
            <a:r>
              <a:rPr lang="en-US" sz="2800" dirty="0"/>
              <a:t>Patients who were referred with an unstable condition that are now stable and are appropriate for management by their primary care team</a:t>
            </a:r>
          </a:p>
          <a:p>
            <a:r>
              <a:rPr lang="en-US" sz="2800" dirty="0"/>
              <a:t>Patients with end-stage disease for whom additional specialty testing and treatment are no longer indicated </a:t>
            </a:r>
            <a:r>
              <a:rPr lang="en-US" sz="2400" dirty="0"/>
              <a:t>(e.g. appropriate for move to palliative care or hospice)</a:t>
            </a:r>
          </a:p>
          <a:p>
            <a:pPr marL="0" indent="0">
              <a:buNone/>
            </a:pPr>
            <a:endParaRPr lang="en-US" sz="2000" dirty="0"/>
          </a:p>
          <a:p>
            <a:pPr marL="0" indent="0">
              <a:buNone/>
            </a:pPr>
            <a:r>
              <a:rPr lang="en-US" sz="2000" b="1" dirty="0"/>
              <a:t>Roles are</a:t>
            </a:r>
            <a:r>
              <a:rPr lang="en-US" sz="2000" b="1" i="1" dirty="0"/>
              <a:t> fluid </a:t>
            </a:r>
            <a:r>
              <a:rPr lang="en-US" sz="2000" b="1" dirty="0"/>
              <a:t>based on changes in the patient or the condition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345" y="5328154"/>
            <a:ext cx="1529255" cy="7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766" y="685800"/>
            <a:ext cx="9207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13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Attaining “Access” to Health Care</a:t>
            </a:r>
          </a:p>
        </p:txBody>
      </p:sp>
      <p:sp>
        <p:nvSpPr>
          <p:cNvPr id="3" name="Content Placeholder 2"/>
          <p:cNvSpPr>
            <a:spLocks noGrp="1"/>
          </p:cNvSpPr>
          <p:nvPr>
            <p:ph sz="quarter" idx="1"/>
          </p:nvPr>
        </p:nvSpPr>
        <p:spPr>
          <a:xfrm>
            <a:off x="457200" y="1524000"/>
            <a:ext cx="8458200" cy="4637567"/>
          </a:xfrm>
        </p:spPr>
        <p:txBody>
          <a:bodyPr/>
          <a:lstStyle/>
          <a:p>
            <a:pPr marL="0" indent="0">
              <a:buNone/>
            </a:pPr>
            <a:endParaRPr lang="en-US" sz="1100" dirty="0"/>
          </a:p>
          <a:p>
            <a:pPr marL="0" indent="0">
              <a:buNone/>
            </a:pPr>
            <a:r>
              <a:rPr lang="en-US" sz="2800" dirty="0"/>
              <a:t>Attaining good </a:t>
            </a:r>
            <a:r>
              <a:rPr lang="en-US" sz="2800" b="1" dirty="0"/>
              <a:t>access to care </a:t>
            </a:r>
            <a:r>
              <a:rPr lang="en-US" sz="2800" dirty="0"/>
              <a:t>requires three discrete steps:</a:t>
            </a:r>
          </a:p>
          <a:p>
            <a:r>
              <a:rPr lang="en-US" sz="2400" dirty="0"/>
              <a:t>Gaining entry into the health care system.</a:t>
            </a:r>
          </a:p>
          <a:p>
            <a:r>
              <a:rPr lang="en-US" sz="2400" dirty="0"/>
              <a:t>Getting access to sites of care where patients can receive needed services.</a:t>
            </a:r>
          </a:p>
          <a:p>
            <a:r>
              <a:rPr lang="en-US" sz="2400" dirty="0"/>
              <a:t>Finding providers who meet the needs of individual patients and with whom patients can develop a relationship based on mutual communication and trust</a:t>
            </a:r>
          </a:p>
          <a:p>
            <a:pPr marL="0" indent="0">
              <a:buNone/>
            </a:pPr>
            <a:endParaRPr lang="en-US" dirty="0"/>
          </a:p>
        </p:txBody>
      </p:sp>
    </p:spTree>
    <p:extLst>
      <p:ext uri="{BB962C8B-B14F-4D97-AF65-F5344CB8AC3E}">
        <p14:creationId xmlns:p14="http://schemas.microsoft.com/office/powerpoint/2010/main" val="140556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82000" cy="4671704"/>
          </a:xfrm>
        </p:spPr>
        <p:txBody>
          <a:bodyPr>
            <a:normAutofit/>
          </a:bodyPr>
          <a:lstStyle/>
          <a:p>
            <a:r>
              <a:rPr lang="en-US" sz="2800" dirty="0"/>
              <a:t>Look at the </a:t>
            </a:r>
            <a:r>
              <a:rPr lang="en-US" sz="2800" b="1" dirty="0"/>
              <a:t>wait time </a:t>
            </a:r>
            <a:r>
              <a:rPr lang="en-US" sz="2800" dirty="0"/>
              <a:t>for routine new patient appointments or follow up appointments to your practice or clinic</a:t>
            </a:r>
          </a:p>
          <a:p>
            <a:r>
              <a:rPr lang="en-US" sz="2800" dirty="0"/>
              <a:t>Ensure use of Pre-consultation review to sort out referrals that are inappropriate &amp; to be sure referrals you see are prepared (high value)</a:t>
            </a:r>
          </a:p>
          <a:p>
            <a:r>
              <a:rPr lang="en-US" sz="2800" dirty="0"/>
              <a:t>Consider which patients / conditions are suitable for graduation</a:t>
            </a:r>
          </a:p>
          <a:p>
            <a:endParaRPr lang="en-US" sz="800" dirty="0"/>
          </a:p>
          <a:p>
            <a:pPr marL="0" indent="0">
              <a:buNone/>
            </a:pPr>
            <a:endParaRPr lang="en-US" sz="2400" dirty="0"/>
          </a:p>
          <a:p>
            <a:endParaRPr lang="en-US" sz="800"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507210"/>
            <a:ext cx="8448004" cy="4800601"/>
          </a:xfrm>
        </p:spPr>
        <p:txBody>
          <a:bodyPr>
            <a:normAutofit lnSpcReduction="10000"/>
          </a:bodyPr>
          <a:lstStyle/>
          <a:p>
            <a:r>
              <a:rPr lang="en-US" sz="2800" b="1" dirty="0"/>
              <a:t>Develop a Care Coordination Agreement </a:t>
            </a:r>
            <a:endParaRPr lang="en-US" sz="2800" dirty="0"/>
          </a:p>
          <a:p>
            <a:pPr lvl="1"/>
            <a:r>
              <a:rPr lang="en-US" sz="2400" dirty="0"/>
              <a:t>Work with at least one referring or referred to practice</a:t>
            </a:r>
          </a:p>
          <a:p>
            <a:pPr lvl="1"/>
            <a:r>
              <a:rPr lang="en-US" sz="2400" dirty="0"/>
              <a:t>Develop expectations &amp; agreement of the elements to be included in a </a:t>
            </a:r>
            <a:r>
              <a:rPr lang="en-US" sz="2400" b="1" dirty="0"/>
              <a:t>Referral Request &amp; Referral Response </a:t>
            </a:r>
            <a:r>
              <a:rPr lang="en-US" sz="2400" dirty="0"/>
              <a:t>for all referrals</a:t>
            </a:r>
          </a:p>
          <a:p>
            <a:pPr lvl="1"/>
            <a:r>
              <a:rPr lang="en-US" sz="2400" dirty="0"/>
              <a:t>Consider including referral guidelines for specific conditions</a:t>
            </a:r>
            <a:endParaRPr lang="en-US" sz="2700" dirty="0"/>
          </a:p>
          <a:p>
            <a:r>
              <a:rPr lang="en-US" sz="2800" b="1" dirty="0"/>
              <a:t>Utilize the High Value Care Coordination referral processes to maximize </a:t>
            </a:r>
            <a:r>
              <a:rPr lang="en-US" sz="2800" b="1" i="1" dirty="0"/>
              <a:t>access </a:t>
            </a:r>
            <a:r>
              <a:rPr lang="en-US" sz="2800" b="1" dirty="0"/>
              <a:t>to your clinic or practice</a:t>
            </a:r>
          </a:p>
          <a:p>
            <a:pPr lvl="1"/>
            <a:r>
              <a:rPr lang="en-US" sz="2400" dirty="0"/>
              <a:t>Monitor to be sure you efforts are sustained</a:t>
            </a:r>
          </a:p>
          <a:p>
            <a:pPr lvl="1"/>
            <a:r>
              <a:rPr lang="en-US" sz="2400" dirty="0"/>
              <a:t>Follow wait times &amp; track referrals </a:t>
            </a:r>
          </a:p>
          <a:p>
            <a:pPr lvl="1"/>
            <a:endParaRPr lang="en-US" sz="2500" b="1" dirty="0"/>
          </a:p>
          <a:p>
            <a:endParaRPr lang="en-US" sz="2700" dirty="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1219200" y="2667000"/>
            <a:ext cx="6553200" cy="2895600"/>
          </a:xfrm>
          <a:prstGeom prst="wedgeRectCallout">
            <a:avLst>
              <a:gd name="adj1" fmla="val -21275"/>
              <a:gd name="adj2" fmla="val -717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t>Materials for Action Step 4</a:t>
            </a:r>
          </a:p>
          <a:p>
            <a:pPr algn="ctr"/>
            <a:endParaRPr lang="en-US" sz="1000" u="sng" dirty="0"/>
          </a:p>
          <a:p>
            <a:pPr algn="ctr"/>
            <a:r>
              <a:rPr lang="en-US" sz="2400" dirty="0"/>
              <a:t>Sample / model templates for Care Coordination Agreements</a:t>
            </a:r>
          </a:p>
          <a:p>
            <a:pPr algn="ctr"/>
            <a:endParaRPr lang="en-US" sz="2400" dirty="0"/>
          </a:p>
          <a:p>
            <a:pPr algn="ctr"/>
            <a:r>
              <a:rPr lang="en-US" sz="2400" u="sng" dirty="0">
                <a:hlinkClick r:id="rId4"/>
              </a:rPr>
              <a:t>www.acponline.org/hvcc-training</a:t>
            </a:r>
            <a:endParaRPr lang="en-US" sz="2400" dirty="0"/>
          </a:p>
        </p:txBody>
      </p:sp>
    </p:spTree>
    <p:extLst>
      <p:ext uri="{BB962C8B-B14F-4D97-AF65-F5344CB8AC3E}">
        <p14:creationId xmlns:p14="http://schemas.microsoft.com/office/powerpoint/2010/main" val="20122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it all together-Connecting Care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a:t>Building the bridge</a:t>
            </a:r>
          </a:p>
          <a:p>
            <a:r>
              <a:rPr lang="en-US" sz="2000" dirty="0"/>
              <a:t>abutments –getting your</a:t>
            </a:r>
          </a:p>
          <a:p>
            <a:r>
              <a:rPr lang="en-US" sz="2000" dirty="0"/>
              <a:t>own house in order</a:t>
            </a:r>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a:t>Securing the </a:t>
            </a:r>
          </a:p>
          <a:p>
            <a:pPr algn="ctr"/>
            <a:r>
              <a:rPr lang="en-US" sz="2000" dirty="0"/>
              <a:t>connecting pieces:</a:t>
            </a:r>
          </a:p>
          <a:p>
            <a:pPr marL="285750" indent="-285750">
              <a:buFont typeface="Arial" panose="020B0604020202020204" pitchFamily="34" charset="0"/>
              <a:buChar char="•"/>
            </a:pPr>
            <a:r>
              <a:rPr lang="en-US" sz="2000" dirty="0"/>
              <a:t>the referral request</a:t>
            </a:r>
          </a:p>
          <a:p>
            <a:pPr marL="285750" indent="-285750">
              <a:buFont typeface="Arial" panose="020B0604020202020204" pitchFamily="34" charset="0"/>
              <a:buChar char="•"/>
            </a:pPr>
            <a:r>
              <a:rPr lang="en-US" sz="2000" dirty="0"/>
              <a:t>the referral response</a:t>
            </a:r>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a:t>Establishing the bridge: a Care Coordination Agreement for the</a:t>
            </a:r>
          </a:p>
          <a:p>
            <a:pPr algn="ctr"/>
            <a:r>
              <a:rPr lang="en-US" sz="2000" dirty="0"/>
              <a:t>Referral process</a:t>
            </a:r>
          </a:p>
        </p:txBody>
      </p:sp>
    </p:spTree>
    <p:extLst>
      <p:ext uri="{BB962C8B-B14F-4D97-AF65-F5344CB8AC3E}">
        <p14:creationId xmlns:p14="http://schemas.microsoft.com/office/powerpoint/2010/main" val="378731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609600" y="1524000"/>
            <a:ext cx="8159002" cy="4724400"/>
          </a:xfrm>
        </p:spPr>
        <p:txBody>
          <a:bodyPr/>
          <a:lstStyle/>
          <a:p>
            <a:r>
              <a:rPr lang="en-US" dirty="0"/>
              <a:t>Think about developing a  care coordination agreement</a:t>
            </a:r>
          </a:p>
          <a:p>
            <a:pPr lvl="1"/>
            <a:r>
              <a:rPr lang="en-US" dirty="0"/>
              <a:t>With which practice(s) would it be beneficial to develop a CCA </a:t>
            </a:r>
          </a:p>
          <a:p>
            <a:pPr lvl="1"/>
            <a:r>
              <a:rPr lang="en-US" dirty="0"/>
              <a:t>What do you need &amp; want in a care coordination agreement to improve the referral process for </a:t>
            </a:r>
          </a:p>
          <a:p>
            <a:pPr lvl="2"/>
            <a:r>
              <a:rPr lang="en-US" dirty="0"/>
              <a:t>Patients</a:t>
            </a:r>
          </a:p>
          <a:p>
            <a:pPr lvl="2"/>
            <a:r>
              <a:rPr lang="en-US" dirty="0"/>
              <a:t>Clinicians and practices</a:t>
            </a:r>
          </a:p>
          <a:p>
            <a:pPr lvl="2"/>
            <a:r>
              <a:rPr lang="en-US" dirty="0"/>
              <a:t>Reducing waste and improving cost effectiveness</a:t>
            </a:r>
          </a:p>
          <a:p>
            <a:pPr lvl="1"/>
            <a:r>
              <a:rPr lang="en-US" dirty="0"/>
              <a:t>How could this improve access to care</a:t>
            </a:r>
          </a:p>
          <a:p>
            <a:pPr lvl="2"/>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Ideally…</a:t>
            </a:r>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a:t>Patient-Centered High Value Care Coordination would be </a:t>
            </a:r>
            <a:r>
              <a:rPr lang="en-US" sz="3200" i="1" dirty="0"/>
              <a:t>standard of care…</a:t>
            </a:r>
          </a:p>
          <a:p>
            <a:pPr marL="0" indent="0">
              <a:buNone/>
            </a:pPr>
            <a:endParaRPr lang="en-US" dirty="0"/>
          </a:p>
          <a:p>
            <a:pPr marL="0" indent="0" algn="ctr">
              <a:buNone/>
            </a:pPr>
            <a:r>
              <a:rPr lang="en-US" dirty="0"/>
              <a:t>… with every clinical team doing what is needed to coordinate, connect and share the care for </a:t>
            </a:r>
          </a:p>
          <a:p>
            <a:pPr marL="0" indent="0" algn="ctr">
              <a:buNone/>
            </a:pPr>
            <a:r>
              <a:rPr lang="en-US" dirty="0"/>
              <a:t>our patients whenever and wherever </a:t>
            </a:r>
          </a:p>
          <a:p>
            <a:pPr marL="0" indent="0" algn="ctr">
              <a:buNone/>
            </a:pPr>
            <a:r>
              <a:rPr lang="en-US" dirty="0"/>
              <a:t>that care may take them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help us get there…</a:t>
            </a:r>
          </a:p>
        </p:txBody>
      </p:sp>
      <p:sp>
        <p:nvSpPr>
          <p:cNvPr id="3" name="Content Placeholder 2"/>
          <p:cNvSpPr>
            <a:spLocks noGrp="1"/>
          </p:cNvSpPr>
          <p:nvPr>
            <p:ph sz="quarter" idx="1"/>
          </p:nvPr>
        </p:nvSpPr>
        <p:spPr/>
        <p:txBody>
          <a:bodyPr/>
          <a:lstStyle/>
          <a:p>
            <a:pPr marL="0" indent="0" algn="ctr">
              <a:buNone/>
            </a:pPr>
            <a:r>
              <a:rPr lang="en-US" sz="3200" i="1" dirty="0"/>
              <a:t>Care Coordination Agreements </a:t>
            </a:r>
            <a:r>
              <a:rPr lang="en-US" sz="3200" dirty="0"/>
              <a:t>provide</a:t>
            </a:r>
          </a:p>
          <a:p>
            <a:pPr marL="0" indent="0" algn="ctr">
              <a:buNone/>
            </a:pPr>
            <a:endParaRPr lang="en-US" sz="1000" dirty="0"/>
          </a:p>
          <a:p>
            <a:r>
              <a:rPr lang="en-US" sz="3600" b="1" dirty="0"/>
              <a:t>A starting point </a:t>
            </a:r>
          </a:p>
          <a:p>
            <a:endParaRPr lang="en-US" dirty="0"/>
          </a:p>
          <a:p>
            <a:pPr marL="0" indent="0">
              <a:buNone/>
            </a:pPr>
            <a:r>
              <a:rPr lang="en-US" dirty="0"/>
              <a:t>And</a:t>
            </a:r>
          </a:p>
          <a:p>
            <a:pPr marL="0" indent="0">
              <a:buNone/>
            </a:pPr>
            <a:endParaRPr lang="en-US" dirty="0"/>
          </a:p>
          <a:p>
            <a:r>
              <a:rPr lang="en-US" sz="3600" b="1" dirty="0"/>
              <a:t>A roadmap</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Care Coordination Agreement?</a:t>
            </a:r>
          </a:p>
        </p:txBody>
      </p:sp>
      <p:sp>
        <p:nvSpPr>
          <p:cNvPr id="3" name="Content Placeholder 2"/>
          <p:cNvSpPr>
            <a:spLocks noGrp="1"/>
          </p:cNvSpPr>
          <p:nvPr>
            <p:ph sz="quarter" idx="1"/>
          </p:nvPr>
        </p:nvSpPr>
        <p:spPr/>
        <p:txBody>
          <a:bodyPr/>
          <a:lstStyle/>
          <a:p>
            <a:r>
              <a:rPr lang="en-US" dirty="0"/>
              <a:t>Platform that everyone agrees to work from:</a:t>
            </a:r>
          </a:p>
          <a:p>
            <a:pPr lvl="1"/>
            <a:r>
              <a:rPr lang="en-US" dirty="0"/>
              <a:t>Standardized definitions</a:t>
            </a:r>
          </a:p>
          <a:p>
            <a:pPr lvl="1"/>
            <a:r>
              <a:rPr lang="en-US" dirty="0"/>
              <a:t>Agreed upon expectations regarding communication and clinical responsibilities.</a:t>
            </a:r>
          </a:p>
          <a:p>
            <a:r>
              <a:rPr lang="en-US" dirty="0"/>
              <a:t>Can be formal or informal  </a:t>
            </a:r>
          </a:p>
          <a:p>
            <a:pPr marL="0" indent="0">
              <a:buNone/>
            </a:pPr>
            <a:endParaRPr lang="en-US" dirty="0"/>
          </a:p>
          <a:p>
            <a:pPr marL="0" indent="0" algn="ctr">
              <a:buNone/>
            </a:pPr>
            <a:r>
              <a:rPr lang="en-US" dirty="0"/>
              <a:t>Also called </a:t>
            </a:r>
            <a:r>
              <a:rPr lang="en-US" i="1" dirty="0"/>
              <a:t>Care Coordination Compact  </a:t>
            </a:r>
            <a:r>
              <a:rPr lang="en-US" dirty="0"/>
              <a:t>or </a:t>
            </a:r>
            <a:r>
              <a:rPr lang="en-US" i="1" dirty="0"/>
              <a:t>Collaborative Care Agreement / Compact</a:t>
            </a:r>
          </a:p>
        </p:txBody>
      </p:sp>
    </p:spTree>
    <p:extLst>
      <p:ext uri="{BB962C8B-B14F-4D97-AF65-F5344CB8AC3E}">
        <p14:creationId xmlns:p14="http://schemas.microsoft.com/office/powerpoint/2010/main" val="2988985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65533</TotalTime>
  <Words>2653</Words>
  <Application>Microsoft Office PowerPoint</Application>
  <PresentationFormat>On-screen Show (4:3)</PresentationFormat>
  <Paragraphs>384</Paragraphs>
  <Slides>43</Slides>
  <Notes>13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6" baseType="lpstr">
      <vt:lpstr>ＭＳ Ｐゴシック</vt:lpstr>
      <vt:lpstr>Arial</vt:lpstr>
      <vt:lpstr>Arial Black</vt:lpstr>
      <vt:lpstr>Calibri</vt:lpstr>
      <vt:lpstr>Franklin Gothic Book</vt:lpstr>
      <vt:lpstr>Perpetua</vt:lpstr>
      <vt:lpstr>Trebuchet MS</vt:lpstr>
      <vt:lpstr>Tw Cen MT</vt:lpstr>
      <vt:lpstr>Wingdings</vt:lpstr>
      <vt:lpstr>Wingdings 2</vt:lpstr>
      <vt:lpstr>1_ACP Powerpoint 2014</vt:lpstr>
      <vt:lpstr>2_Equity</vt:lpstr>
      <vt:lpstr>Chart</vt:lpstr>
      <vt:lpstr>Connecting Care Ensuring Quality Referrals and Effective Care Coordination    </vt:lpstr>
      <vt:lpstr>The ACP Support &amp; Alignment Network  High Value Care Coordination pilot project </vt:lpstr>
      <vt:lpstr>A Common Starting Point…</vt:lpstr>
      <vt:lpstr>Developing a system for care coordination</vt:lpstr>
      <vt:lpstr>Putting it all together-Connecting Care</vt:lpstr>
      <vt:lpstr>As you listen…</vt:lpstr>
      <vt:lpstr>Ideally…</vt:lpstr>
      <vt:lpstr>To help us get there…</vt:lpstr>
      <vt:lpstr>What is a Care Coordination Agreement?</vt:lpstr>
      <vt:lpstr>Who and How?</vt:lpstr>
      <vt:lpstr>Models for Establishing Agreements</vt:lpstr>
      <vt:lpstr>Example of Formal 1-on-1 CCA  (PCP with Specialty)</vt:lpstr>
      <vt:lpstr>Example of Informal 1-on-1 CCA (Specialty to Specialty)</vt:lpstr>
      <vt:lpstr>Example of System-wide CCA for IPA  (Independent Physicians Association) </vt:lpstr>
      <vt:lpstr>Example of System-wide CCA for Employed Multi-Specialty Physicians group</vt:lpstr>
      <vt:lpstr>Wide Specialty Referral Base</vt:lpstr>
      <vt:lpstr>Serving the entire referral base…</vt:lpstr>
      <vt:lpstr>Example of Unilateral CCA   </vt:lpstr>
      <vt:lpstr>Western Slope Endocrinology Referral Form (“CCA”) </vt:lpstr>
      <vt:lpstr>PowerPoint Presentation</vt:lpstr>
      <vt:lpstr>WSE Unilateral CCA  Secondary Referrals</vt:lpstr>
      <vt:lpstr>Referral Request Elements Before &amp; After Unilateral WSE CCA Referral Form </vt:lpstr>
      <vt:lpstr>Primary Care Unilateral CCA Wrap it into the referral request (spell it out)</vt:lpstr>
      <vt:lpstr>Take a minute …</vt:lpstr>
      <vt:lpstr>Getting Started</vt:lpstr>
      <vt:lpstr>Basics that Benefit</vt:lpstr>
      <vt:lpstr>What is Included in the Care Compact ? (start with the basics)</vt:lpstr>
      <vt:lpstr>Connecting the Agreement Pieces</vt:lpstr>
      <vt:lpstr>                    Template Care Coordination Agreement</vt:lpstr>
      <vt:lpstr>Example Guide for Care Coordination Agreement</vt:lpstr>
      <vt:lpstr>Example Guide for Care Coordination Agreement</vt:lpstr>
      <vt:lpstr>Put it in action….</vt:lpstr>
      <vt:lpstr>Take a minute …</vt:lpstr>
      <vt:lpstr>Defining “Access” to Health Care</vt:lpstr>
      <vt:lpstr>Some issues with “Access” to Health Care</vt:lpstr>
      <vt:lpstr>PowerPoint Presentation</vt:lpstr>
      <vt:lpstr>Improved Referral Process- Improved Access </vt:lpstr>
      <vt:lpstr>Take a minute …</vt:lpstr>
      <vt:lpstr>Among Referred Patients, Type of Work Done by Specialists in the US (Data are from the 2002-2004 NAMCS)</vt:lpstr>
      <vt:lpstr>Opening Access through “Graduation”</vt:lpstr>
      <vt:lpstr>Attaining “Access” to Health Care</vt:lpstr>
      <vt:lpstr>Put it in action….</vt:lpstr>
      <vt:lpstr>Leave in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Mary Greeen</cp:lastModifiedBy>
  <cp:revision>386</cp:revision>
  <cp:lastPrinted>2017-05-16T13:13:04Z</cp:lastPrinted>
  <dcterms:created xsi:type="dcterms:W3CDTF">2017-04-18T23:46:08Z</dcterms:created>
  <dcterms:modified xsi:type="dcterms:W3CDTF">2018-03-06T12:50:13Z</dcterms:modified>
</cp:coreProperties>
</file>