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1" r:id="rId2"/>
  </p:sldMasterIdLst>
  <p:notesMasterIdLst>
    <p:notesMasterId r:id="rId50"/>
  </p:notesMasterIdLst>
  <p:sldIdLst>
    <p:sldId id="680" r:id="rId3"/>
    <p:sldId id="794" r:id="rId4"/>
    <p:sldId id="693" r:id="rId5"/>
    <p:sldId id="662" r:id="rId6"/>
    <p:sldId id="729" r:id="rId7"/>
    <p:sldId id="743" r:id="rId8"/>
    <p:sldId id="830" r:id="rId9"/>
    <p:sldId id="640" r:id="rId10"/>
    <p:sldId id="853" r:id="rId11"/>
    <p:sldId id="679" r:id="rId12"/>
    <p:sldId id="668" r:id="rId13"/>
    <p:sldId id="715" r:id="rId14"/>
    <p:sldId id="855" r:id="rId15"/>
    <p:sldId id="839" r:id="rId16"/>
    <p:sldId id="841" r:id="rId17"/>
    <p:sldId id="840" r:id="rId18"/>
    <p:sldId id="754" r:id="rId19"/>
    <p:sldId id="713" r:id="rId20"/>
    <p:sldId id="748" r:id="rId21"/>
    <p:sldId id="846" r:id="rId22"/>
    <p:sldId id="746" r:id="rId23"/>
    <p:sldId id="632" r:id="rId24"/>
    <p:sldId id="837" r:id="rId25"/>
    <p:sldId id="819" r:id="rId26"/>
    <p:sldId id="844" r:id="rId27"/>
    <p:sldId id="843" r:id="rId28"/>
    <p:sldId id="847" r:id="rId29"/>
    <p:sldId id="835" r:id="rId30"/>
    <p:sldId id="698" r:id="rId31"/>
    <p:sldId id="821" r:id="rId32"/>
    <p:sldId id="858" r:id="rId33"/>
    <p:sldId id="859" r:id="rId34"/>
    <p:sldId id="860" r:id="rId35"/>
    <p:sldId id="861" r:id="rId36"/>
    <p:sldId id="864" r:id="rId37"/>
    <p:sldId id="781" r:id="rId38"/>
    <p:sldId id="786" r:id="rId39"/>
    <p:sldId id="823" r:id="rId40"/>
    <p:sldId id="799" r:id="rId41"/>
    <p:sldId id="784" r:id="rId42"/>
    <p:sldId id="831" r:id="rId43"/>
    <p:sldId id="863" r:id="rId44"/>
    <p:sldId id="787" r:id="rId45"/>
    <p:sldId id="620" r:id="rId46"/>
    <p:sldId id="812" r:id="rId47"/>
    <p:sldId id="851" r:id="rId48"/>
    <p:sldId id="850" r:id="rId49"/>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503C4-604D-47B8-B726-8F36B19AFA3C}" v="100" dt="2019-07-14T15:22:58.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60"/>
  </p:normalViewPr>
  <p:slideViewPr>
    <p:cSldViewPr>
      <p:cViewPr varScale="1">
        <p:scale>
          <a:sx n="86" d="100"/>
          <a:sy n="86" d="100"/>
        </p:scale>
        <p:origin x="1680"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E14C8EEF-9E80-4DCD-AB8F-352EAA0929D9}"/>
    <pc:docChg chg="undo custSel addSld delSld modSld sldOrd addMainMaster delMainMaster">
      <pc:chgData name="Carol Greenlee" userId="e7810260-1ef9-468a-9b4d-d0f820dc5c69" providerId="ADAL" clId="{E14C8EEF-9E80-4DCD-AB8F-352EAA0929D9}" dt="2019-07-13T00:10:50.003" v="5284" actId="114"/>
      <pc:docMkLst>
        <pc:docMk/>
      </pc:docMkLst>
      <pc:sldChg chg="modSp ord">
        <pc:chgData name="Carol Greenlee" userId="e7810260-1ef9-468a-9b4d-d0f820dc5c69" providerId="ADAL" clId="{E14C8EEF-9E80-4DCD-AB8F-352EAA0929D9}" dt="2019-07-10T13:16:42.040" v="4114" actId="20577"/>
        <pc:sldMkLst>
          <pc:docMk/>
          <pc:sldMk cId="3937524718" sldId="620"/>
        </pc:sldMkLst>
        <pc:spChg chg="mod">
          <ac:chgData name="Carol Greenlee" userId="e7810260-1ef9-468a-9b4d-d0f820dc5c69" providerId="ADAL" clId="{E14C8EEF-9E80-4DCD-AB8F-352EAA0929D9}" dt="2019-07-10T13:13:39.643" v="3868" actId="20577"/>
          <ac:spMkLst>
            <pc:docMk/>
            <pc:sldMk cId="3937524718" sldId="620"/>
            <ac:spMk id="2" creationId="{00000000-0000-0000-0000-000000000000}"/>
          </ac:spMkLst>
        </pc:spChg>
        <pc:spChg chg="mod">
          <ac:chgData name="Carol Greenlee" userId="e7810260-1ef9-468a-9b4d-d0f820dc5c69" providerId="ADAL" clId="{E14C8EEF-9E80-4DCD-AB8F-352EAA0929D9}" dt="2019-07-10T13:16:42.040" v="4114" actId="20577"/>
          <ac:spMkLst>
            <pc:docMk/>
            <pc:sldMk cId="3937524718" sldId="620"/>
            <ac:spMk id="3" creationId="{00000000-0000-0000-0000-000000000000}"/>
          </ac:spMkLst>
        </pc:spChg>
      </pc:sldChg>
      <pc:sldChg chg="modSp ord">
        <pc:chgData name="Carol Greenlee" userId="e7810260-1ef9-468a-9b4d-d0f820dc5c69" providerId="ADAL" clId="{E14C8EEF-9E80-4DCD-AB8F-352EAA0929D9}" dt="2019-07-10T11:14:50.610" v="919"/>
        <pc:sldMkLst>
          <pc:docMk/>
          <pc:sldMk cId="2921912599" sldId="632"/>
        </pc:sldMkLst>
        <pc:spChg chg="mod">
          <ac:chgData name="Carol Greenlee" userId="e7810260-1ef9-468a-9b4d-d0f820dc5c69" providerId="ADAL" clId="{E14C8EEF-9E80-4DCD-AB8F-352EAA0929D9}" dt="2019-07-10T10:46:40.618" v="553" actId="20577"/>
          <ac:spMkLst>
            <pc:docMk/>
            <pc:sldMk cId="2921912599" sldId="632"/>
            <ac:spMk id="3" creationId="{00000000-0000-0000-0000-000000000000}"/>
          </ac:spMkLst>
        </pc:spChg>
      </pc:sldChg>
      <pc:sldChg chg="modSp">
        <pc:chgData name="Carol Greenlee" userId="e7810260-1ef9-468a-9b4d-d0f820dc5c69" providerId="ADAL" clId="{E14C8EEF-9E80-4DCD-AB8F-352EAA0929D9}" dt="2019-07-10T01:25:39.957" v="151" actId="20577"/>
        <pc:sldMkLst>
          <pc:docMk/>
          <pc:sldMk cId="0" sldId="640"/>
        </pc:sldMkLst>
        <pc:spChg chg="mod">
          <ac:chgData name="Carol Greenlee" userId="e7810260-1ef9-468a-9b4d-d0f820dc5c69" providerId="ADAL" clId="{E14C8EEF-9E80-4DCD-AB8F-352EAA0929D9}" dt="2019-07-10T01:25:39.957" v="151" actId="20577"/>
          <ac:spMkLst>
            <pc:docMk/>
            <pc:sldMk cId="0" sldId="640"/>
            <ac:spMk id="3" creationId="{00000000-0000-0000-0000-000000000000}"/>
          </ac:spMkLst>
        </pc:spChg>
      </pc:sldChg>
      <pc:sldChg chg="ord">
        <pc:chgData name="Carol Greenlee" userId="e7810260-1ef9-468a-9b4d-d0f820dc5c69" providerId="ADAL" clId="{E14C8EEF-9E80-4DCD-AB8F-352EAA0929D9}" dt="2019-07-10T01:27:19" v="154"/>
        <pc:sldMkLst>
          <pc:docMk/>
          <pc:sldMk cId="2064572790" sldId="668"/>
        </pc:sldMkLst>
      </pc:sldChg>
      <pc:sldChg chg="ord">
        <pc:chgData name="Carol Greenlee" userId="e7810260-1ef9-468a-9b4d-d0f820dc5c69" providerId="ADAL" clId="{E14C8EEF-9E80-4DCD-AB8F-352EAA0929D9}" dt="2019-07-10T01:26:44.344" v="153"/>
        <pc:sldMkLst>
          <pc:docMk/>
          <pc:sldMk cId="1193017850" sldId="679"/>
        </pc:sldMkLst>
      </pc:sldChg>
      <pc:sldChg chg="modSp">
        <pc:chgData name="Carol Greenlee" userId="e7810260-1ef9-468a-9b4d-d0f820dc5c69" providerId="ADAL" clId="{E14C8EEF-9E80-4DCD-AB8F-352EAA0929D9}" dt="2019-07-10T18:31:09.116" v="4116" actId="114"/>
        <pc:sldMkLst>
          <pc:docMk/>
          <pc:sldMk cId="1107754204" sldId="693"/>
        </pc:sldMkLst>
        <pc:spChg chg="mod">
          <ac:chgData name="Carol Greenlee" userId="e7810260-1ef9-468a-9b4d-d0f820dc5c69" providerId="ADAL" clId="{E14C8EEF-9E80-4DCD-AB8F-352EAA0929D9}" dt="2019-07-10T18:31:09.116" v="4116" actId="114"/>
          <ac:spMkLst>
            <pc:docMk/>
            <pc:sldMk cId="1107754204" sldId="693"/>
            <ac:spMk id="3" creationId="{00000000-0000-0000-0000-000000000000}"/>
          </ac:spMkLst>
        </pc:spChg>
      </pc:sldChg>
      <pc:sldChg chg="modSp ord">
        <pc:chgData name="Carol Greenlee" userId="e7810260-1ef9-468a-9b4d-d0f820dc5c69" providerId="ADAL" clId="{E14C8EEF-9E80-4DCD-AB8F-352EAA0929D9}" dt="2019-07-12T23:55:12.911" v="4535" actId="20577"/>
        <pc:sldMkLst>
          <pc:docMk/>
          <pc:sldMk cId="1391119509" sldId="698"/>
        </pc:sldMkLst>
        <pc:spChg chg="mod">
          <ac:chgData name="Carol Greenlee" userId="e7810260-1ef9-468a-9b4d-d0f820dc5c69" providerId="ADAL" clId="{E14C8EEF-9E80-4DCD-AB8F-352EAA0929D9}" dt="2019-07-10T11:44:44.022" v="1884" actId="20577"/>
          <ac:spMkLst>
            <pc:docMk/>
            <pc:sldMk cId="1391119509" sldId="698"/>
            <ac:spMk id="2" creationId="{00000000-0000-0000-0000-000000000000}"/>
          </ac:spMkLst>
        </pc:spChg>
        <pc:spChg chg="mod">
          <ac:chgData name="Carol Greenlee" userId="e7810260-1ef9-468a-9b4d-d0f820dc5c69" providerId="ADAL" clId="{E14C8EEF-9E80-4DCD-AB8F-352EAA0929D9}" dt="2019-07-12T23:55:12.911" v="4535" actId="20577"/>
          <ac:spMkLst>
            <pc:docMk/>
            <pc:sldMk cId="1391119509" sldId="698"/>
            <ac:spMk id="3" creationId="{00000000-0000-0000-0000-000000000000}"/>
          </ac:spMkLst>
        </pc:spChg>
      </pc:sldChg>
      <pc:sldChg chg="modSp ord modNotesTx">
        <pc:chgData name="Carol Greenlee" userId="e7810260-1ef9-468a-9b4d-d0f820dc5c69" providerId="ADAL" clId="{E14C8EEF-9E80-4DCD-AB8F-352EAA0929D9}" dt="2019-07-10T10:37:00.757" v="308" actId="20577"/>
        <pc:sldMkLst>
          <pc:docMk/>
          <pc:sldMk cId="3500351167" sldId="713"/>
        </pc:sldMkLst>
        <pc:spChg chg="mod">
          <ac:chgData name="Carol Greenlee" userId="e7810260-1ef9-468a-9b4d-d0f820dc5c69" providerId="ADAL" clId="{E14C8EEF-9E80-4DCD-AB8F-352EAA0929D9}" dt="2019-07-10T10:35:22.659" v="199" actId="20577"/>
          <ac:spMkLst>
            <pc:docMk/>
            <pc:sldMk cId="3500351167" sldId="713"/>
            <ac:spMk id="2" creationId="{00000000-0000-0000-0000-000000000000}"/>
          </ac:spMkLst>
        </pc:spChg>
        <pc:spChg chg="mod">
          <ac:chgData name="Carol Greenlee" userId="e7810260-1ef9-468a-9b4d-d0f820dc5c69" providerId="ADAL" clId="{E14C8EEF-9E80-4DCD-AB8F-352EAA0929D9}" dt="2019-07-10T10:35:49.335" v="201" actId="113"/>
          <ac:spMkLst>
            <pc:docMk/>
            <pc:sldMk cId="3500351167" sldId="713"/>
            <ac:spMk id="3" creationId="{00000000-0000-0000-0000-000000000000}"/>
          </ac:spMkLst>
        </pc:spChg>
      </pc:sldChg>
      <pc:sldChg chg="ord">
        <pc:chgData name="Carol Greenlee" userId="e7810260-1ef9-468a-9b4d-d0f820dc5c69" providerId="ADAL" clId="{E14C8EEF-9E80-4DCD-AB8F-352EAA0929D9}" dt="2019-07-10T01:27:23.280" v="155"/>
        <pc:sldMkLst>
          <pc:docMk/>
          <pc:sldMk cId="2261926004" sldId="715"/>
        </pc:sldMkLst>
      </pc:sldChg>
      <pc:sldChg chg="modSp ord">
        <pc:chgData name="Carol Greenlee" userId="e7810260-1ef9-468a-9b4d-d0f820dc5c69" providerId="ADAL" clId="{E14C8EEF-9E80-4DCD-AB8F-352EAA0929D9}" dt="2019-07-10T11:14:43.343" v="918"/>
        <pc:sldMkLst>
          <pc:docMk/>
          <pc:sldMk cId="2037127990" sldId="746"/>
        </pc:sldMkLst>
        <pc:spChg chg="mod">
          <ac:chgData name="Carol Greenlee" userId="e7810260-1ef9-468a-9b4d-d0f820dc5c69" providerId="ADAL" clId="{E14C8EEF-9E80-4DCD-AB8F-352EAA0929D9}" dt="2019-07-10T10:45:21.662" v="534" actId="27636"/>
          <ac:spMkLst>
            <pc:docMk/>
            <pc:sldMk cId="2037127990" sldId="746"/>
            <ac:spMk id="3" creationId="{00000000-0000-0000-0000-000000000000}"/>
          </ac:spMkLst>
        </pc:spChg>
      </pc:sldChg>
      <pc:sldChg chg="ord">
        <pc:chgData name="Carol Greenlee" userId="e7810260-1ef9-468a-9b4d-d0f820dc5c69" providerId="ADAL" clId="{E14C8EEF-9E80-4DCD-AB8F-352EAA0929D9}" dt="2019-07-10T11:14:28.289" v="915"/>
        <pc:sldMkLst>
          <pc:docMk/>
          <pc:sldMk cId="2173854416" sldId="748"/>
        </pc:sldMkLst>
      </pc:sldChg>
      <pc:sldChg chg="ord">
        <pc:chgData name="Carol Greenlee" userId="e7810260-1ef9-468a-9b4d-d0f820dc5c69" providerId="ADAL" clId="{E14C8EEF-9E80-4DCD-AB8F-352EAA0929D9}" dt="2019-07-10T01:28:13.436" v="160"/>
        <pc:sldMkLst>
          <pc:docMk/>
          <pc:sldMk cId="1164693834" sldId="754"/>
        </pc:sldMkLst>
      </pc:sldChg>
      <pc:sldChg chg="modSp ord">
        <pc:chgData name="Carol Greenlee" userId="e7810260-1ef9-468a-9b4d-d0f820dc5c69" providerId="ADAL" clId="{E14C8EEF-9E80-4DCD-AB8F-352EAA0929D9}" dt="2019-07-10T18:36:57.231" v="4294" actId="20577"/>
        <pc:sldMkLst>
          <pc:docMk/>
          <pc:sldMk cId="1628733714" sldId="781"/>
        </pc:sldMkLst>
        <pc:spChg chg="mod">
          <ac:chgData name="Carol Greenlee" userId="e7810260-1ef9-468a-9b4d-d0f820dc5c69" providerId="ADAL" clId="{E14C8EEF-9E80-4DCD-AB8F-352EAA0929D9}" dt="2019-07-10T18:36:57.231" v="4294" actId="20577"/>
          <ac:spMkLst>
            <pc:docMk/>
            <pc:sldMk cId="1628733714" sldId="781"/>
            <ac:spMk id="3" creationId="{00000000-0000-0000-0000-000000000000}"/>
          </ac:spMkLst>
        </pc:spChg>
      </pc:sldChg>
      <pc:sldChg chg="modSp ord">
        <pc:chgData name="Carol Greenlee" userId="e7810260-1ef9-468a-9b4d-d0f820dc5c69" providerId="ADAL" clId="{E14C8EEF-9E80-4DCD-AB8F-352EAA0929D9}" dt="2019-07-13T00:00:39.188" v="4556" actId="114"/>
        <pc:sldMkLst>
          <pc:docMk/>
          <pc:sldMk cId="3937524718" sldId="784"/>
        </pc:sldMkLst>
        <pc:spChg chg="mod">
          <ac:chgData name="Carol Greenlee" userId="e7810260-1ef9-468a-9b4d-d0f820dc5c69" providerId="ADAL" clId="{E14C8EEF-9E80-4DCD-AB8F-352EAA0929D9}" dt="2019-07-10T12:18:14.206" v="2337" actId="20577"/>
          <ac:spMkLst>
            <pc:docMk/>
            <pc:sldMk cId="3937524718" sldId="784"/>
            <ac:spMk id="2" creationId="{00000000-0000-0000-0000-000000000000}"/>
          </ac:spMkLst>
        </pc:spChg>
        <pc:spChg chg="mod">
          <ac:chgData name="Carol Greenlee" userId="e7810260-1ef9-468a-9b4d-d0f820dc5c69" providerId="ADAL" clId="{E14C8EEF-9E80-4DCD-AB8F-352EAA0929D9}" dt="2019-07-13T00:00:39.188" v="4556" actId="114"/>
          <ac:spMkLst>
            <pc:docMk/>
            <pc:sldMk cId="3937524718" sldId="784"/>
            <ac:spMk id="3" creationId="{00000000-0000-0000-0000-000000000000}"/>
          </ac:spMkLst>
        </pc:spChg>
      </pc:sldChg>
      <pc:sldChg chg="ord">
        <pc:chgData name="Carol Greenlee" userId="e7810260-1ef9-468a-9b4d-d0f820dc5c69" providerId="ADAL" clId="{E14C8EEF-9E80-4DCD-AB8F-352EAA0929D9}" dt="2019-07-10T12:14:26.796" v="2308"/>
        <pc:sldMkLst>
          <pc:docMk/>
          <pc:sldMk cId="0" sldId="786"/>
        </pc:sldMkLst>
      </pc:sldChg>
      <pc:sldChg chg="modSp ord">
        <pc:chgData name="Carol Greenlee" userId="e7810260-1ef9-468a-9b4d-d0f820dc5c69" providerId="ADAL" clId="{E14C8EEF-9E80-4DCD-AB8F-352EAA0929D9}" dt="2019-07-13T00:10:05.026" v="5283" actId="20577"/>
        <pc:sldMkLst>
          <pc:docMk/>
          <pc:sldMk cId="2012285074" sldId="787"/>
        </pc:sldMkLst>
        <pc:spChg chg="mod">
          <ac:chgData name="Carol Greenlee" userId="e7810260-1ef9-468a-9b4d-d0f820dc5c69" providerId="ADAL" clId="{E14C8EEF-9E80-4DCD-AB8F-352EAA0929D9}" dt="2019-07-13T00:10:05.026" v="5283" actId="20577"/>
          <ac:spMkLst>
            <pc:docMk/>
            <pc:sldMk cId="2012285074" sldId="787"/>
            <ac:spMk id="3" creationId="{00000000-0000-0000-0000-000000000000}"/>
          </ac:spMkLst>
        </pc:spChg>
      </pc:sldChg>
      <pc:sldChg chg="ord">
        <pc:chgData name="Carol Greenlee" userId="e7810260-1ef9-468a-9b4d-d0f820dc5c69" providerId="ADAL" clId="{E14C8EEF-9E80-4DCD-AB8F-352EAA0929D9}" dt="2019-07-10T12:14:58.851" v="2310"/>
        <pc:sldMkLst>
          <pc:docMk/>
          <pc:sldMk cId="3662594050" sldId="799"/>
        </pc:sldMkLst>
      </pc:sldChg>
      <pc:sldChg chg="modSp ord">
        <pc:chgData name="Carol Greenlee" userId="e7810260-1ef9-468a-9b4d-d0f820dc5c69" providerId="ADAL" clId="{E14C8EEF-9E80-4DCD-AB8F-352EAA0929D9}" dt="2019-07-12T21:44:18.431" v="4296" actId="20577"/>
        <pc:sldMkLst>
          <pc:docMk/>
          <pc:sldMk cId="227067853" sldId="819"/>
        </pc:sldMkLst>
        <pc:spChg chg="mod">
          <ac:chgData name="Carol Greenlee" userId="e7810260-1ef9-468a-9b4d-d0f820dc5c69" providerId="ADAL" clId="{E14C8EEF-9E80-4DCD-AB8F-352EAA0929D9}" dt="2019-07-12T21:44:18.431" v="4296" actId="20577"/>
          <ac:spMkLst>
            <pc:docMk/>
            <pc:sldMk cId="227067853" sldId="819"/>
            <ac:spMk id="3" creationId="{00000000-0000-0000-0000-000000000000}"/>
          </ac:spMkLst>
        </pc:spChg>
      </pc:sldChg>
      <pc:sldChg chg="ord">
        <pc:chgData name="Carol Greenlee" userId="e7810260-1ef9-468a-9b4d-d0f820dc5c69" providerId="ADAL" clId="{E14C8EEF-9E80-4DCD-AB8F-352EAA0929D9}" dt="2019-07-10T11:55:43.866" v="2224"/>
        <pc:sldMkLst>
          <pc:docMk/>
          <pc:sldMk cId="3388724609" sldId="821"/>
        </pc:sldMkLst>
      </pc:sldChg>
      <pc:sldChg chg="modSp ord">
        <pc:chgData name="Carol Greenlee" userId="e7810260-1ef9-468a-9b4d-d0f820dc5c69" providerId="ADAL" clId="{E14C8EEF-9E80-4DCD-AB8F-352EAA0929D9}" dt="2019-07-10T13:08:33.276" v="3701" actId="113"/>
        <pc:sldMkLst>
          <pc:docMk/>
          <pc:sldMk cId="482570099" sldId="823"/>
        </pc:sldMkLst>
        <pc:spChg chg="mod">
          <ac:chgData name="Carol Greenlee" userId="e7810260-1ef9-468a-9b4d-d0f820dc5c69" providerId="ADAL" clId="{E14C8EEF-9E80-4DCD-AB8F-352EAA0929D9}" dt="2019-07-10T13:08:33.276" v="3701" actId="113"/>
          <ac:spMkLst>
            <pc:docMk/>
            <pc:sldMk cId="482570099" sldId="823"/>
            <ac:spMk id="3" creationId="{00000000-0000-0000-0000-000000000000}"/>
          </ac:spMkLst>
        </pc:spChg>
      </pc:sldChg>
      <pc:sldChg chg="modSp">
        <pc:chgData name="Carol Greenlee" userId="e7810260-1ef9-468a-9b4d-d0f820dc5c69" providerId="ADAL" clId="{E14C8EEF-9E80-4DCD-AB8F-352EAA0929D9}" dt="2019-07-10T12:22:19.474" v="2444" actId="20577"/>
        <pc:sldMkLst>
          <pc:docMk/>
          <pc:sldMk cId="3769855480" sldId="831"/>
        </pc:sldMkLst>
        <pc:spChg chg="mod">
          <ac:chgData name="Carol Greenlee" userId="e7810260-1ef9-468a-9b4d-d0f820dc5c69" providerId="ADAL" clId="{E14C8EEF-9E80-4DCD-AB8F-352EAA0929D9}" dt="2019-07-10T12:22:19.474" v="2444" actId="20577"/>
          <ac:spMkLst>
            <pc:docMk/>
            <pc:sldMk cId="3769855480" sldId="831"/>
            <ac:spMk id="3" creationId="{AC75D1AE-51C5-4BE7-B6FF-C3AEC1E9AEDF}"/>
          </ac:spMkLst>
        </pc:spChg>
      </pc:sldChg>
      <pc:sldChg chg="modSp ord">
        <pc:chgData name="Carol Greenlee" userId="e7810260-1ef9-468a-9b4d-d0f820dc5c69" providerId="ADAL" clId="{E14C8EEF-9E80-4DCD-AB8F-352EAA0929D9}" dt="2019-07-12T23:52:53.151" v="4372" actId="20577"/>
        <pc:sldMkLst>
          <pc:docMk/>
          <pc:sldMk cId="3704938910" sldId="835"/>
        </pc:sldMkLst>
        <pc:spChg chg="mod">
          <ac:chgData name="Carol Greenlee" userId="e7810260-1ef9-468a-9b4d-d0f820dc5c69" providerId="ADAL" clId="{E14C8EEF-9E80-4DCD-AB8F-352EAA0929D9}" dt="2019-07-12T23:51:38.347" v="4307" actId="20577"/>
          <ac:spMkLst>
            <pc:docMk/>
            <pc:sldMk cId="3704938910" sldId="835"/>
            <ac:spMk id="2" creationId="{89F9C6C7-BBCB-4B30-A044-E9E40D61A817}"/>
          </ac:spMkLst>
        </pc:spChg>
        <pc:spChg chg="mod">
          <ac:chgData name="Carol Greenlee" userId="e7810260-1ef9-468a-9b4d-d0f820dc5c69" providerId="ADAL" clId="{E14C8EEF-9E80-4DCD-AB8F-352EAA0929D9}" dt="2019-07-12T23:52:53.151" v="4372" actId="20577"/>
          <ac:spMkLst>
            <pc:docMk/>
            <pc:sldMk cId="3704938910" sldId="835"/>
            <ac:spMk id="3" creationId="{9415B5C3-3A82-4D11-92AC-E384E9EA31E8}"/>
          </ac:spMkLst>
        </pc:spChg>
      </pc:sldChg>
      <pc:sldChg chg="ord modNotesTx">
        <pc:chgData name="Carol Greenlee" userId="e7810260-1ef9-468a-9b4d-d0f820dc5c69" providerId="ADAL" clId="{E14C8EEF-9E80-4DCD-AB8F-352EAA0929D9}" dt="2019-07-10T11:19:52.230" v="922"/>
        <pc:sldMkLst>
          <pc:docMk/>
          <pc:sldMk cId="3646283085" sldId="837"/>
        </pc:sldMkLst>
      </pc:sldChg>
      <pc:sldChg chg="ord">
        <pc:chgData name="Carol Greenlee" userId="e7810260-1ef9-468a-9b4d-d0f820dc5c69" providerId="ADAL" clId="{E14C8EEF-9E80-4DCD-AB8F-352EAA0929D9}" dt="2019-07-10T01:27:32.429" v="157"/>
        <pc:sldMkLst>
          <pc:docMk/>
          <pc:sldMk cId="2680881879" sldId="839"/>
        </pc:sldMkLst>
      </pc:sldChg>
      <pc:sldChg chg="ord">
        <pc:chgData name="Carol Greenlee" userId="e7810260-1ef9-468a-9b4d-d0f820dc5c69" providerId="ADAL" clId="{E14C8EEF-9E80-4DCD-AB8F-352EAA0929D9}" dt="2019-07-10T01:27:39.823" v="159"/>
        <pc:sldMkLst>
          <pc:docMk/>
          <pc:sldMk cId="2691920607" sldId="840"/>
        </pc:sldMkLst>
      </pc:sldChg>
      <pc:sldChg chg="ord">
        <pc:chgData name="Carol Greenlee" userId="e7810260-1ef9-468a-9b4d-d0f820dc5c69" providerId="ADAL" clId="{E14C8EEF-9E80-4DCD-AB8F-352EAA0929D9}" dt="2019-07-10T01:27:36.550" v="158"/>
        <pc:sldMkLst>
          <pc:docMk/>
          <pc:sldMk cId="807324875" sldId="841"/>
        </pc:sldMkLst>
      </pc:sldChg>
      <pc:sldChg chg="modSp ord">
        <pc:chgData name="Carol Greenlee" userId="e7810260-1ef9-468a-9b4d-d0f820dc5c69" providerId="ADAL" clId="{E14C8EEF-9E80-4DCD-AB8F-352EAA0929D9}" dt="2019-07-10T11:33:18.272" v="1474" actId="255"/>
        <pc:sldMkLst>
          <pc:docMk/>
          <pc:sldMk cId="263129801" sldId="843"/>
        </pc:sldMkLst>
        <pc:spChg chg="mod">
          <ac:chgData name="Carol Greenlee" userId="e7810260-1ef9-468a-9b4d-d0f820dc5c69" providerId="ADAL" clId="{E14C8EEF-9E80-4DCD-AB8F-352EAA0929D9}" dt="2019-07-10T11:33:18.272" v="1474" actId="255"/>
          <ac:spMkLst>
            <pc:docMk/>
            <pc:sldMk cId="263129801" sldId="843"/>
            <ac:spMk id="2" creationId="{289FDA69-DC82-45D9-BCC7-96D56771E850}"/>
          </ac:spMkLst>
        </pc:spChg>
        <pc:spChg chg="mod">
          <ac:chgData name="Carol Greenlee" userId="e7810260-1ef9-468a-9b4d-d0f820dc5c69" providerId="ADAL" clId="{E14C8EEF-9E80-4DCD-AB8F-352EAA0929D9}" dt="2019-07-10T11:22:18.856" v="1037" actId="20577"/>
          <ac:spMkLst>
            <pc:docMk/>
            <pc:sldMk cId="263129801" sldId="843"/>
            <ac:spMk id="4" creationId="{9B2F17F9-780C-423D-BD94-BB8B4387DC75}"/>
          </ac:spMkLst>
        </pc:spChg>
        <pc:spChg chg="mod">
          <ac:chgData name="Carol Greenlee" userId="e7810260-1ef9-468a-9b4d-d0f820dc5c69" providerId="ADAL" clId="{E14C8EEF-9E80-4DCD-AB8F-352EAA0929D9}" dt="2019-07-10T11:20:40.091" v="949" actId="20577"/>
          <ac:spMkLst>
            <pc:docMk/>
            <pc:sldMk cId="263129801" sldId="843"/>
            <ac:spMk id="5" creationId="{A6AA4A6C-947D-489C-86A7-617C132A13AC}"/>
          </ac:spMkLst>
        </pc:spChg>
      </pc:sldChg>
      <pc:sldChg chg="modSp ord">
        <pc:chgData name="Carol Greenlee" userId="e7810260-1ef9-468a-9b4d-d0f820dc5c69" providerId="ADAL" clId="{E14C8EEF-9E80-4DCD-AB8F-352EAA0929D9}" dt="2019-07-10T18:33:24.411" v="4172" actId="20577"/>
        <pc:sldMkLst>
          <pc:docMk/>
          <pc:sldMk cId="887185254" sldId="844"/>
        </pc:sldMkLst>
        <pc:spChg chg="mod">
          <ac:chgData name="Carol Greenlee" userId="e7810260-1ef9-468a-9b4d-d0f820dc5c69" providerId="ADAL" clId="{E14C8EEF-9E80-4DCD-AB8F-352EAA0929D9}" dt="2019-07-10T11:25:03.329" v="1130" actId="20577"/>
          <ac:spMkLst>
            <pc:docMk/>
            <pc:sldMk cId="887185254" sldId="844"/>
            <ac:spMk id="2" creationId="{4E0DD715-DE01-42E0-83C7-04857D3D937F}"/>
          </ac:spMkLst>
        </pc:spChg>
        <pc:spChg chg="mod">
          <ac:chgData name="Carol Greenlee" userId="e7810260-1ef9-468a-9b4d-d0f820dc5c69" providerId="ADAL" clId="{E14C8EEF-9E80-4DCD-AB8F-352EAA0929D9}" dt="2019-07-10T18:33:24.411" v="4172" actId="20577"/>
          <ac:spMkLst>
            <pc:docMk/>
            <pc:sldMk cId="887185254" sldId="844"/>
            <ac:spMk id="3" creationId="{A6A02E19-BF7C-4558-B0B4-AD99FB482249}"/>
          </ac:spMkLst>
        </pc:spChg>
      </pc:sldChg>
      <pc:sldChg chg="modSp ord">
        <pc:chgData name="Carol Greenlee" userId="e7810260-1ef9-468a-9b4d-d0f820dc5c69" providerId="ADAL" clId="{E14C8EEF-9E80-4DCD-AB8F-352EAA0929D9}" dt="2019-07-10T11:14:31.924" v="916"/>
        <pc:sldMkLst>
          <pc:docMk/>
          <pc:sldMk cId="1792130955" sldId="846"/>
        </pc:sldMkLst>
        <pc:spChg chg="mod">
          <ac:chgData name="Carol Greenlee" userId="e7810260-1ef9-468a-9b4d-d0f820dc5c69" providerId="ADAL" clId="{E14C8EEF-9E80-4DCD-AB8F-352EAA0929D9}" dt="2019-07-10T10:42:32.145" v="494" actId="113"/>
          <ac:spMkLst>
            <pc:docMk/>
            <pc:sldMk cId="1792130955" sldId="846"/>
            <ac:spMk id="3" creationId="{90F15204-D40A-4AAD-A232-4B8B958BBD86}"/>
          </ac:spMkLst>
        </pc:spChg>
      </pc:sldChg>
      <pc:sldChg chg="modSp ord">
        <pc:chgData name="Carol Greenlee" userId="e7810260-1ef9-468a-9b4d-d0f820dc5c69" providerId="ADAL" clId="{E14C8EEF-9E80-4DCD-AB8F-352EAA0929D9}" dt="2019-07-12T23:51:13.223" v="4303" actId="20577"/>
        <pc:sldMkLst>
          <pc:docMk/>
          <pc:sldMk cId="3458426003" sldId="847"/>
        </pc:sldMkLst>
        <pc:spChg chg="mod">
          <ac:chgData name="Carol Greenlee" userId="e7810260-1ef9-468a-9b4d-d0f820dc5c69" providerId="ADAL" clId="{E14C8EEF-9E80-4DCD-AB8F-352EAA0929D9}" dt="2019-07-10T12:08:58.625" v="2284" actId="20577"/>
          <ac:spMkLst>
            <pc:docMk/>
            <pc:sldMk cId="3458426003" sldId="847"/>
            <ac:spMk id="2" creationId="{4E0DD715-DE01-42E0-83C7-04857D3D937F}"/>
          </ac:spMkLst>
        </pc:spChg>
        <pc:spChg chg="mod">
          <ac:chgData name="Carol Greenlee" userId="e7810260-1ef9-468a-9b4d-d0f820dc5c69" providerId="ADAL" clId="{E14C8EEF-9E80-4DCD-AB8F-352EAA0929D9}" dt="2019-07-12T23:51:13.223" v="4303" actId="20577"/>
          <ac:spMkLst>
            <pc:docMk/>
            <pc:sldMk cId="3458426003" sldId="847"/>
            <ac:spMk id="3" creationId="{A6A02E19-BF7C-4558-B0B4-AD99FB482249}"/>
          </ac:spMkLst>
        </pc:spChg>
      </pc:sldChg>
      <pc:sldChg chg="add">
        <pc:chgData name="Carol Greenlee" userId="e7810260-1ef9-468a-9b4d-d0f820dc5c69" providerId="ADAL" clId="{E14C8EEF-9E80-4DCD-AB8F-352EAA0929D9}" dt="2019-07-09T17:14:23.938" v="77"/>
        <pc:sldMkLst>
          <pc:docMk/>
          <pc:sldMk cId="3498046764" sldId="853"/>
        </pc:sldMkLst>
      </pc:sldChg>
      <pc:sldChg chg="add ord">
        <pc:chgData name="Carol Greenlee" userId="e7810260-1ef9-468a-9b4d-d0f820dc5c69" providerId="ADAL" clId="{E14C8EEF-9E80-4DCD-AB8F-352EAA0929D9}" dt="2019-07-10T01:27:25.591" v="156"/>
        <pc:sldMkLst>
          <pc:docMk/>
          <pc:sldMk cId="2237927980" sldId="855"/>
        </pc:sldMkLst>
      </pc:sldChg>
      <pc:sldChg chg="add ord">
        <pc:chgData name="Carol Greenlee" userId="e7810260-1ef9-468a-9b4d-d0f820dc5c69" providerId="ADAL" clId="{E14C8EEF-9E80-4DCD-AB8F-352EAA0929D9}" dt="2019-07-10T12:09:54.027" v="2286"/>
        <pc:sldMkLst>
          <pc:docMk/>
          <pc:sldMk cId="2120868201" sldId="858"/>
        </pc:sldMkLst>
      </pc:sldChg>
      <pc:sldChg chg="modSp add">
        <pc:chgData name="Carol Greenlee" userId="e7810260-1ef9-468a-9b4d-d0f820dc5c69" providerId="ADAL" clId="{E14C8EEF-9E80-4DCD-AB8F-352EAA0929D9}" dt="2019-07-12T23:56:06.676" v="4536" actId="255"/>
        <pc:sldMkLst>
          <pc:docMk/>
          <pc:sldMk cId="3980870419" sldId="859"/>
        </pc:sldMkLst>
        <pc:spChg chg="mod">
          <ac:chgData name="Carol Greenlee" userId="e7810260-1ef9-468a-9b4d-d0f820dc5c69" providerId="ADAL" clId="{E14C8EEF-9E80-4DCD-AB8F-352EAA0929D9}" dt="2019-07-12T23:56:06.676" v="4536" actId="255"/>
          <ac:spMkLst>
            <pc:docMk/>
            <pc:sldMk cId="3980870419" sldId="859"/>
            <ac:spMk id="3" creationId="{A1CE4B07-8CD5-46BD-99DE-69FD980ADCFB}"/>
          </ac:spMkLst>
        </pc:spChg>
      </pc:sldChg>
      <pc:sldChg chg="add">
        <pc:chgData name="Carol Greenlee" userId="e7810260-1ef9-468a-9b4d-d0f820dc5c69" providerId="ADAL" clId="{E14C8EEF-9E80-4DCD-AB8F-352EAA0929D9}" dt="2019-07-10T12:07:15.990" v="2232"/>
        <pc:sldMkLst>
          <pc:docMk/>
          <pc:sldMk cId="2784888070" sldId="860"/>
        </pc:sldMkLst>
      </pc:sldChg>
      <pc:sldChg chg="add">
        <pc:chgData name="Carol Greenlee" userId="e7810260-1ef9-468a-9b4d-d0f820dc5c69" providerId="ADAL" clId="{E14C8EEF-9E80-4DCD-AB8F-352EAA0929D9}" dt="2019-07-10T12:07:19.946" v="2234"/>
        <pc:sldMkLst>
          <pc:docMk/>
          <pc:sldMk cId="3732670593" sldId="861"/>
        </pc:sldMkLst>
      </pc:sldChg>
      <pc:sldChg chg="addSp modSp add modNotesTx">
        <pc:chgData name="Carol Greenlee" userId="e7810260-1ef9-468a-9b4d-d0f820dc5c69" providerId="ADAL" clId="{E14C8EEF-9E80-4DCD-AB8F-352EAA0929D9}" dt="2019-07-13T00:10:50.003" v="5284" actId="114"/>
        <pc:sldMkLst>
          <pc:docMk/>
          <pc:sldMk cId="1466333574" sldId="863"/>
        </pc:sldMkLst>
        <pc:spChg chg="mod">
          <ac:chgData name="Carol Greenlee" userId="e7810260-1ef9-468a-9b4d-d0f820dc5c69" providerId="ADAL" clId="{E14C8EEF-9E80-4DCD-AB8F-352EAA0929D9}" dt="2019-07-10T12:37:38.847" v="3009" actId="122"/>
          <ac:spMkLst>
            <pc:docMk/>
            <pc:sldMk cId="1466333574" sldId="863"/>
            <ac:spMk id="2" creationId="{9BAD1933-B6D8-4F45-B9B3-2E4B886B3DD4}"/>
          </ac:spMkLst>
        </pc:spChg>
        <pc:spChg chg="mod">
          <ac:chgData name="Carol Greenlee" userId="e7810260-1ef9-468a-9b4d-d0f820dc5c69" providerId="ADAL" clId="{E14C8EEF-9E80-4DCD-AB8F-352EAA0929D9}" dt="2019-07-13T00:10:50.003" v="5284" actId="114"/>
          <ac:spMkLst>
            <pc:docMk/>
            <pc:sldMk cId="1466333574" sldId="863"/>
            <ac:spMk id="3" creationId="{0470EF5F-750D-4778-9A74-579C049E6725}"/>
          </ac:spMkLst>
        </pc:spChg>
        <pc:picChg chg="add mod">
          <ac:chgData name="Carol Greenlee" userId="e7810260-1ef9-468a-9b4d-d0f820dc5c69" providerId="ADAL" clId="{E14C8EEF-9E80-4DCD-AB8F-352EAA0929D9}" dt="2019-07-13T00:07:20.900" v="5202" actId="14100"/>
          <ac:picMkLst>
            <pc:docMk/>
            <pc:sldMk cId="1466333574" sldId="863"/>
            <ac:picMk id="4" creationId="{FA093E83-5618-499A-BF15-7534452B6EB6}"/>
          </ac:picMkLst>
        </pc:picChg>
        <pc:picChg chg="add mod">
          <ac:chgData name="Carol Greenlee" userId="e7810260-1ef9-468a-9b4d-d0f820dc5c69" providerId="ADAL" clId="{E14C8EEF-9E80-4DCD-AB8F-352EAA0929D9}" dt="2019-07-13T00:07:07.879" v="5199" actId="1076"/>
          <ac:picMkLst>
            <pc:docMk/>
            <pc:sldMk cId="1466333574" sldId="863"/>
            <ac:picMk id="5" creationId="{EF02E95C-8199-45D9-AB0E-65E969D78412}"/>
          </ac:picMkLst>
        </pc:picChg>
      </pc:sldChg>
      <pc:sldChg chg="modSp add">
        <pc:chgData name="Carol Greenlee" userId="e7810260-1ef9-468a-9b4d-d0f820dc5c69" providerId="ADAL" clId="{E14C8EEF-9E80-4DCD-AB8F-352EAA0929D9}" dt="2019-07-12T23:59:25.012" v="4549" actId="14100"/>
        <pc:sldMkLst>
          <pc:docMk/>
          <pc:sldMk cId="2933444443" sldId="864"/>
        </pc:sldMkLst>
        <pc:spChg chg="mod">
          <ac:chgData name="Carol Greenlee" userId="e7810260-1ef9-468a-9b4d-d0f820dc5c69" providerId="ADAL" clId="{E14C8EEF-9E80-4DCD-AB8F-352EAA0929D9}" dt="2019-07-12T23:59:20.808" v="4548" actId="14100"/>
          <ac:spMkLst>
            <pc:docMk/>
            <pc:sldMk cId="2933444443" sldId="864"/>
            <ac:spMk id="3" creationId="{1762B8C4-9C92-42A8-8304-5056B6A22DD8}"/>
          </ac:spMkLst>
        </pc:spChg>
        <pc:picChg chg="mod">
          <ac:chgData name="Carol Greenlee" userId="e7810260-1ef9-468a-9b4d-d0f820dc5c69" providerId="ADAL" clId="{E14C8EEF-9E80-4DCD-AB8F-352EAA0929D9}" dt="2019-07-12T23:58:55.232" v="4547" actId="1076"/>
          <ac:picMkLst>
            <pc:docMk/>
            <pc:sldMk cId="2933444443" sldId="864"/>
            <ac:picMk id="4" creationId="{C0BBD606-43FE-492C-B850-8015CFA6C140}"/>
          </ac:picMkLst>
        </pc:picChg>
        <pc:picChg chg="mod">
          <ac:chgData name="Carol Greenlee" userId="e7810260-1ef9-468a-9b4d-d0f820dc5c69" providerId="ADAL" clId="{E14C8EEF-9E80-4DCD-AB8F-352EAA0929D9}" dt="2019-07-12T23:59:25.012" v="4549" actId="14100"/>
          <ac:picMkLst>
            <pc:docMk/>
            <pc:sldMk cId="2933444443" sldId="864"/>
            <ac:picMk id="5" creationId="{FB0F42D8-7B13-42C1-9BF9-B7176A09F7BA}"/>
          </ac:picMkLst>
        </pc:picChg>
      </pc:sldChg>
    </pc:docChg>
  </pc:docChgLst>
  <pc:docChgLst>
    <pc:chgData name="Carol Greenlee" userId="e7810260-1ef9-468a-9b4d-d0f820dc5c69" providerId="ADAL" clId="{E7D503C4-604D-47B8-B726-8F36B19AFA3C}"/>
    <pc:docChg chg="custSel modSld">
      <pc:chgData name="Carol Greenlee" userId="e7810260-1ef9-468a-9b4d-d0f820dc5c69" providerId="ADAL" clId="{E7D503C4-604D-47B8-B726-8F36B19AFA3C}" dt="2019-07-15T13:27:28.104" v="499" actId="20577"/>
      <pc:docMkLst>
        <pc:docMk/>
      </pc:docMkLst>
      <pc:sldChg chg="modSp">
        <pc:chgData name="Carol Greenlee" userId="e7810260-1ef9-468a-9b4d-d0f820dc5c69" providerId="ADAL" clId="{E7D503C4-604D-47B8-B726-8F36B19AFA3C}" dt="2019-07-14T15:28:56.863" v="450" actId="20577"/>
        <pc:sldMkLst>
          <pc:docMk/>
          <pc:sldMk cId="3937524718" sldId="620"/>
        </pc:sldMkLst>
        <pc:spChg chg="mod">
          <ac:chgData name="Carol Greenlee" userId="e7810260-1ef9-468a-9b4d-d0f820dc5c69" providerId="ADAL" clId="{E7D503C4-604D-47B8-B726-8F36B19AFA3C}" dt="2019-07-14T15:28:56.863" v="450" actId="20577"/>
          <ac:spMkLst>
            <pc:docMk/>
            <pc:sldMk cId="3937524718" sldId="620"/>
            <ac:spMk id="3" creationId="{00000000-0000-0000-0000-000000000000}"/>
          </ac:spMkLst>
        </pc:spChg>
      </pc:sldChg>
      <pc:sldChg chg="modSp">
        <pc:chgData name="Carol Greenlee" userId="e7810260-1ef9-468a-9b4d-d0f820dc5c69" providerId="ADAL" clId="{E7D503C4-604D-47B8-B726-8F36B19AFA3C}" dt="2019-07-15T13:14:29.424" v="452" actId="20577"/>
        <pc:sldMkLst>
          <pc:docMk/>
          <pc:sldMk cId="3500351167" sldId="713"/>
        </pc:sldMkLst>
        <pc:spChg chg="mod">
          <ac:chgData name="Carol Greenlee" userId="e7810260-1ef9-468a-9b4d-d0f820dc5c69" providerId="ADAL" clId="{E7D503C4-604D-47B8-B726-8F36B19AFA3C}" dt="2019-07-15T13:14:29.424" v="452" actId="20577"/>
          <ac:spMkLst>
            <pc:docMk/>
            <pc:sldMk cId="3500351167" sldId="713"/>
            <ac:spMk id="3" creationId="{00000000-0000-0000-0000-000000000000}"/>
          </ac:spMkLst>
        </pc:spChg>
      </pc:sldChg>
      <pc:sldChg chg="modSp">
        <pc:chgData name="Carol Greenlee" userId="e7810260-1ef9-468a-9b4d-d0f820dc5c69" providerId="ADAL" clId="{E7D503C4-604D-47B8-B726-8F36B19AFA3C}" dt="2019-07-14T15:22:58.959" v="65" actId="14100"/>
        <pc:sldMkLst>
          <pc:docMk/>
          <pc:sldMk cId="3937524718" sldId="784"/>
        </pc:sldMkLst>
        <pc:spChg chg="mod">
          <ac:chgData name="Carol Greenlee" userId="e7810260-1ef9-468a-9b4d-d0f820dc5c69" providerId="ADAL" clId="{E7D503C4-604D-47B8-B726-8F36B19AFA3C}" dt="2019-07-14T15:22:58.959" v="65" actId="14100"/>
          <ac:spMkLst>
            <pc:docMk/>
            <pc:sldMk cId="3937524718" sldId="784"/>
            <ac:spMk id="3" creationId="{00000000-0000-0000-0000-000000000000}"/>
          </ac:spMkLst>
        </pc:spChg>
      </pc:sldChg>
      <pc:sldChg chg="modSp">
        <pc:chgData name="Carol Greenlee" userId="e7810260-1ef9-468a-9b4d-d0f820dc5c69" providerId="ADAL" clId="{E7D503C4-604D-47B8-B726-8F36B19AFA3C}" dt="2019-07-15T13:22:54.921" v="453" actId="20577"/>
        <pc:sldMkLst>
          <pc:docMk/>
          <pc:sldMk cId="3388724609" sldId="821"/>
        </pc:sldMkLst>
        <pc:spChg chg="mod">
          <ac:chgData name="Carol Greenlee" userId="e7810260-1ef9-468a-9b4d-d0f820dc5c69" providerId="ADAL" clId="{E7D503C4-604D-47B8-B726-8F36B19AFA3C}" dt="2019-07-15T13:22:54.921" v="453" actId="20577"/>
          <ac:spMkLst>
            <pc:docMk/>
            <pc:sldMk cId="3388724609" sldId="821"/>
            <ac:spMk id="3" creationId="{00000000-0000-0000-0000-000000000000}"/>
          </ac:spMkLst>
        </pc:spChg>
      </pc:sldChg>
      <pc:sldChg chg="modSp">
        <pc:chgData name="Carol Greenlee" userId="e7810260-1ef9-468a-9b4d-d0f820dc5c69" providerId="ADAL" clId="{E7D503C4-604D-47B8-B726-8F36B19AFA3C}" dt="2019-07-14T15:11:36.834" v="17" actId="14100"/>
        <pc:sldMkLst>
          <pc:docMk/>
          <pc:sldMk cId="263129801" sldId="843"/>
        </pc:sldMkLst>
        <pc:spChg chg="mod">
          <ac:chgData name="Carol Greenlee" userId="e7810260-1ef9-468a-9b4d-d0f820dc5c69" providerId="ADAL" clId="{E7D503C4-604D-47B8-B726-8F36B19AFA3C}" dt="2019-07-14T15:11:36.834" v="17" actId="14100"/>
          <ac:spMkLst>
            <pc:docMk/>
            <pc:sldMk cId="263129801" sldId="843"/>
            <ac:spMk id="6" creationId="{E7C4C085-4BD8-448A-9EE2-E2F2E02A7F54}"/>
          </ac:spMkLst>
        </pc:spChg>
      </pc:sldChg>
      <pc:sldChg chg="modSp modNotesTx">
        <pc:chgData name="Carol Greenlee" userId="e7810260-1ef9-468a-9b4d-d0f820dc5c69" providerId="ADAL" clId="{E7D503C4-604D-47B8-B726-8F36B19AFA3C}" dt="2019-07-15T13:27:28.104" v="499" actId="20577"/>
        <pc:sldMkLst>
          <pc:docMk/>
          <pc:sldMk cId="1466333574" sldId="863"/>
        </pc:sldMkLst>
        <pc:spChg chg="mod">
          <ac:chgData name="Carol Greenlee" userId="e7810260-1ef9-468a-9b4d-d0f820dc5c69" providerId="ADAL" clId="{E7D503C4-604D-47B8-B726-8F36B19AFA3C}" dt="2019-07-15T13:27:28.104" v="499" actId="20577"/>
          <ac:spMkLst>
            <pc:docMk/>
            <pc:sldMk cId="1466333574" sldId="863"/>
            <ac:spMk id="3" creationId="{0470EF5F-750D-4778-9A74-579C049E6725}"/>
          </ac:spMkLst>
        </pc:spChg>
        <pc:picChg chg="mod">
          <ac:chgData name="Carol Greenlee" userId="e7810260-1ef9-468a-9b4d-d0f820dc5c69" providerId="ADAL" clId="{E7D503C4-604D-47B8-B726-8F36B19AFA3C}" dt="2019-07-14T15:24:19.447" v="66" actId="1076"/>
          <ac:picMkLst>
            <pc:docMk/>
            <pc:sldMk cId="1466333574" sldId="863"/>
            <ac:picMk id="4" creationId="{FA093E83-5618-499A-BF15-7534452B6EB6}"/>
          </ac:picMkLst>
        </pc:picChg>
        <pc:picChg chg="mod">
          <ac:chgData name="Carol Greenlee" userId="e7810260-1ef9-468a-9b4d-d0f820dc5c69" providerId="ADAL" clId="{E7D503C4-604D-47B8-B726-8F36B19AFA3C}" dt="2019-07-14T15:24:23.274" v="67" actId="1076"/>
          <ac:picMkLst>
            <pc:docMk/>
            <pc:sldMk cId="1466333574" sldId="863"/>
            <ac:picMk id="5" creationId="{EF02E95C-8199-45D9-AB0E-65E969D78412}"/>
          </ac:picMkLst>
        </pc:picChg>
      </pc:sldChg>
      <pc:sldChg chg="modSp">
        <pc:chgData name="Carol Greenlee" userId="e7810260-1ef9-468a-9b4d-d0f820dc5c69" providerId="ADAL" clId="{E7D503C4-604D-47B8-B726-8F36B19AFA3C}" dt="2019-07-14T15:18:46.201" v="46" actId="113"/>
        <pc:sldMkLst>
          <pc:docMk/>
          <pc:sldMk cId="2933444443" sldId="864"/>
        </pc:sldMkLst>
        <pc:spChg chg="mod">
          <ac:chgData name="Carol Greenlee" userId="e7810260-1ef9-468a-9b4d-d0f820dc5c69" providerId="ADAL" clId="{E7D503C4-604D-47B8-B726-8F36B19AFA3C}" dt="2019-07-14T15:18:46.201" v="46" actId="113"/>
          <ac:spMkLst>
            <pc:docMk/>
            <pc:sldMk cId="2933444443" sldId="864"/>
            <ac:spMk id="3" creationId="{1762B8C4-9C92-42A8-8304-5056B6A22DD8}"/>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7/15/2019</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271267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D20EC-B5EA-4747-9432-B87310857E5D}" type="slidenum">
              <a:rPr lang="en-US" smtClean="0"/>
              <a:t>24</a:t>
            </a:fld>
            <a:endParaRPr lang="en-US"/>
          </a:p>
        </p:txBody>
      </p:sp>
    </p:spTree>
    <p:extLst>
      <p:ext uri="{BB962C8B-B14F-4D97-AF65-F5344CB8AC3E}">
        <p14:creationId xmlns:p14="http://schemas.microsoft.com/office/powerpoint/2010/main" val="42779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50% of appointments for SC are for “routine follow up” – many of which are for patients w stable conditions that could be managed by PC, this limits appointment spaces for sicker </a:t>
            </a:r>
            <a:r>
              <a:rPr lang="en-US"/>
              <a:t>patients or new patients</a:t>
            </a:r>
            <a:endParaRPr lang="en-US" dirty="0"/>
          </a:p>
        </p:txBody>
      </p:sp>
      <p:sp>
        <p:nvSpPr>
          <p:cNvPr id="4" name="Slide Number Placeholder 3"/>
          <p:cNvSpPr>
            <a:spLocks noGrp="1"/>
          </p:cNvSpPr>
          <p:nvPr>
            <p:ph type="sldNum" sz="quarter" idx="5"/>
          </p:nvPr>
        </p:nvSpPr>
        <p:spPr/>
        <p:txBody>
          <a:bodyPr/>
          <a:lstStyle/>
          <a:p>
            <a:fld id="{4D2D20EC-B5EA-4747-9432-B87310857E5D}" type="slidenum">
              <a:rPr lang="en-US" smtClean="0"/>
              <a:t>37</a:t>
            </a:fld>
            <a:endParaRPr lang="en-US"/>
          </a:p>
        </p:txBody>
      </p:sp>
    </p:spTree>
    <p:extLst>
      <p:ext uri="{BB962C8B-B14F-4D97-AF65-F5344CB8AC3E}">
        <p14:creationId xmlns:p14="http://schemas.microsoft.com/office/powerpoint/2010/main" val="7726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often get ‘stuck” in specialty</a:t>
            </a:r>
            <a:r>
              <a:rPr lang="en-US" baseline="0" dirty="0"/>
              <a:t> care and that contributes to reduced access: can graduate to shared care or back to management by PCP</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38</a:t>
            </a:fld>
            <a:endParaRPr lang="en-US"/>
          </a:p>
        </p:txBody>
      </p:sp>
    </p:spTree>
    <p:extLst>
      <p:ext uri="{BB962C8B-B14F-4D97-AF65-F5344CB8AC3E}">
        <p14:creationId xmlns:p14="http://schemas.microsoft.com/office/powerpoint/2010/main" val="61670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40</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these current state opportunities will not only be better for patients but will be better for you – there is a lot of time and staff resource spent now that could be reduced by working together to better share info about the referral / closing the loop steps</a:t>
            </a:r>
          </a:p>
        </p:txBody>
      </p:sp>
      <p:sp>
        <p:nvSpPr>
          <p:cNvPr id="4" name="Slide Number Placeholder 3"/>
          <p:cNvSpPr>
            <a:spLocks noGrp="1"/>
          </p:cNvSpPr>
          <p:nvPr>
            <p:ph type="sldNum" sz="quarter" idx="5"/>
          </p:nvPr>
        </p:nvSpPr>
        <p:spPr/>
        <p:txBody>
          <a:bodyPr/>
          <a:lstStyle/>
          <a:p>
            <a:fld id="{4D2D20EC-B5EA-4747-9432-B87310857E5D}" type="slidenum">
              <a:rPr lang="en-US" smtClean="0"/>
              <a:t>42</a:t>
            </a:fld>
            <a:endParaRPr lang="en-US"/>
          </a:p>
        </p:txBody>
      </p:sp>
    </p:spTree>
    <p:extLst>
      <p:ext uri="{BB962C8B-B14F-4D97-AF65-F5344CB8AC3E}">
        <p14:creationId xmlns:p14="http://schemas.microsoft.com/office/powerpoint/2010/main" val="119207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43</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44</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11287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a:t>
            </a:fld>
            <a:endParaRPr lang="en-US"/>
          </a:p>
        </p:txBody>
      </p:sp>
    </p:spTree>
    <p:extLst>
      <p:ext uri="{BB962C8B-B14F-4D97-AF65-F5344CB8AC3E}">
        <p14:creationId xmlns:p14="http://schemas.microsoft.com/office/powerpoint/2010/main" val="56728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informal (no shared document between them), likely still benefit from keeping check list </a:t>
            </a:r>
          </a:p>
        </p:txBody>
      </p:sp>
      <p:sp>
        <p:nvSpPr>
          <p:cNvPr id="4" name="Slide Number Placeholder 3"/>
          <p:cNvSpPr>
            <a:spLocks noGrp="1"/>
          </p:cNvSpPr>
          <p:nvPr>
            <p:ph type="sldNum" sz="quarter" idx="5"/>
          </p:nvPr>
        </p:nvSpPr>
        <p:spPr/>
        <p:txBody>
          <a:bodyPr/>
          <a:lstStyle/>
          <a:p>
            <a:fld id="{4D2D20EC-B5EA-4747-9432-B87310857E5D}" type="slidenum">
              <a:rPr lang="en-US" smtClean="0"/>
              <a:t>10</a:t>
            </a:fld>
            <a:endParaRPr lang="en-US"/>
          </a:p>
        </p:txBody>
      </p:sp>
    </p:spTree>
    <p:extLst>
      <p:ext uri="{BB962C8B-B14F-4D97-AF65-F5344CB8AC3E}">
        <p14:creationId xmlns:p14="http://schemas.microsoft.com/office/powerpoint/2010/main" val="148560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11</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Bigger ROI if reach out to work with practices that you are not getting those things that you need </a:t>
            </a:r>
          </a:p>
        </p:txBody>
      </p:sp>
      <p:sp>
        <p:nvSpPr>
          <p:cNvPr id="4" name="Slide Number Placeholder 3"/>
          <p:cNvSpPr>
            <a:spLocks noGrp="1"/>
          </p:cNvSpPr>
          <p:nvPr>
            <p:ph type="sldNum" sz="quarter" idx="5"/>
          </p:nvPr>
        </p:nvSpPr>
        <p:spPr/>
        <p:txBody>
          <a:bodyPr/>
          <a:lstStyle/>
          <a:p>
            <a:fld id="{4D2D20EC-B5EA-4747-9432-B87310857E5D}" type="slidenum">
              <a:rPr lang="en-US" smtClean="0"/>
              <a:t>18</a:t>
            </a:fld>
            <a:endParaRPr lang="en-US"/>
          </a:p>
        </p:txBody>
      </p:sp>
    </p:spTree>
    <p:extLst>
      <p:ext uri="{BB962C8B-B14F-4D97-AF65-F5344CB8AC3E}">
        <p14:creationId xmlns:p14="http://schemas.microsoft.com/office/powerpoint/2010/main" val="556410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coming together, the relationship building, the agreement and willingness to use processes to work together better that really matters – otherwise the agreement is just a piece of paper --- should not be just sent to another practice with request/demand “sign this” – should be doable by both parties and benefit both parties as week as patients/caregivers</a:t>
            </a:r>
          </a:p>
        </p:txBody>
      </p:sp>
      <p:sp>
        <p:nvSpPr>
          <p:cNvPr id="4" name="Slide Number Placeholder 3"/>
          <p:cNvSpPr>
            <a:spLocks noGrp="1"/>
          </p:cNvSpPr>
          <p:nvPr>
            <p:ph type="sldNum" sz="quarter" idx="5"/>
          </p:nvPr>
        </p:nvSpPr>
        <p:spPr/>
        <p:txBody>
          <a:bodyPr/>
          <a:lstStyle/>
          <a:p>
            <a:fld id="{4D2D20EC-B5EA-4747-9432-B87310857E5D}" type="slidenum">
              <a:rPr lang="en-US" smtClean="0"/>
              <a:t>21</a:t>
            </a:fld>
            <a:endParaRPr lang="en-US"/>
          </a:p>
        </p:txBody>
      </p:sp>
    </p:spTree>
    <p:extLst>
      <p:ext uri="{BB962C8B-B14F-4D97-AF65-F5344CB8AC3E}">
        <p14:creationId xmlns:p14="http://schemas.microsoft.com/office/powerpoint/2010/main" val="114176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22</a:t>
            </a:fld>
            <a:endParaRPr lang="en-US"/>
          </a:p>
        </p:txBody>
      </p:sp>
    </p:spTree>
    <p:extLst>
      <p:ext uri="{BB962C8B-B14F-4D97-AF65-F5344CB8AC3E}">
        <p14:creationId xmlns:p14="http://schemas.microsoft.com/office/powerpoint/2010/main" val="141237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 of having a common approach, standardized – helps prevent overwhelming our cognitive load capacity</a:t>
            </a:r>
          </a:p>
        </p:txBody>
      </p:sp>
      <p:sp>
        <p:nvSpPr>
          <p:cNvPr id="4" name="Slide Number Placeholder 3"/>
          <p:cNvSpPr>
            <a:spLocks noGrp="1"/>
          </p:cNvSpPr>
          <p:nvPr>
            <p:ph type="sldNum" sz="quarter" idx="5"/>
          </p:nvPr>
        </p:nvSpPr>
        <p:spPr/>
        <p:txBody>
          <a:bodyPr/>
          <a:lstStyle/>
          <a:p>
            <a:fld id="{4D2D20EC-B5EA-4747-9432-B87310857E5D}" type="slidenum">
              <a:rPr lang="en-US" smtClean="0"/>
              <a:t>23</a:t>
            </a:fld>
            <a:endParaRPr lang="en-US"/>
          </a:p>
        </p:txBody>
      </p:sp>
    </p:spTree>
    <p:extLst>
      <p:ext uri="{BB962C8B-B14F-4D97-AF65-F5344CB8AC3E}">
        <p14:creationId xmlns:p14="http://schemas.microsoft.com/office/powerpoint/2010/main" val="39495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extLst>
      <p:ext uri="{BB962C8B-B14F-4D97-AF65-F5344CB8AC3E}">
        <p14:creationId xmlns:p14="http://schemas.microsoft.com/office/powerpoint/2010/main" val="228203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a:t>Click to edit Master title style</a:t>
            </a:r>
          </a:p>
        </p:txBody>
      </p:sp>
      <p:sp>
        <p:nvSpPr>
          <p:cNvPr id="3" name="Chart Placeholder 2"/>
          <p:cNvSpPr>
            <a:spLocks noGrp="1"/>
          </p:cNvSpPr>
          <p:nvPr>
            <p:ph type="chart" idx="1"/>
          </p:nvPr>
        </p:nvSpPr>
        <p:spPr>
          <a:xfrm>
            <a:off x="304800" y="1219200"/>
            <a:ext cx="7696200" cy="5181600"/>
          </a:xfrm>
        </p:spPr>
        <p:txBody>
          <a:bodyPr/>
          <a:lstStyle/>
          <a:p>
            <a:pPr lvl="0"/>
            <a:endParaRPr lang="en-US" noProof="0"/>
          </a:p>
        </p:txBody>
      </p:sp>
    </p:spTree>
    <p:extLst>
      <p:ext uri="{BB962C8B-B14F-4D97-AF65-F5344CB8AC3E}">
        <p14:creationId xmlns:p14="http://schemas.microsoft.com/office/powerpoint/2010/main" val="218586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91F14EB-9950-47FF-A14E-D27E894B3445}" type="datetimeFigureOut">
              <a:rPr lang="en-US" smtClean="0">
                <a:solidFill>
                  <a:srgbClr val="1F497D"/>
                </a:solidFill>
              </a:rPr>
              <a:pPr/>
              <a:t>7/15/2019</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293503E8-7785-4E39-9A59-2D5EF63DC57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0520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29131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91F14EB-9950-47FF-A14E-D27E894B3445}" type="datetimeFigureOut">
              <a:rPr lang="en-US" smtClean="0">
                <a:solidFill>
                  <a:srgbClr val="1F497D"/>
                </a:solidFill>
              </a:rPr>
              <a:pPr/>
              <a:t>7/15/2019</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293503E8-7785-4E39-9A59-2D5EF63DC57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7/15/2019</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6" r:id="rId3"/>
    <p:sldLayoutId id="2147483679" r:id="rId4"/>
    <p:sldLayoutId id="2147483682" r:id="rId5"/>
    <p:sldLayoutId id="2147483678" r:id="rId6"/>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D6A226-11E4-427A-9786-849783FD8329}" type="datetimeFigureOut">
              <a:rPr lang="en-US" smtClean="0">
                <a:solidFill>
                  <a:srgbClr val="696464"/>
                </a:solidFill>
              </a:rPr>
              <a:pPr/>
              <a:t>7/15/2019</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404DFA-7FA9-43B0-9051-678F7F844F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0.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www.acponline.org/hvcc-training"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a:t>Connecting Care</a:t>
            </a:r>
            <a:r>
              <a:rPr lang="en-US" sz="2800" b="1" dirty="0"/>
              <a:t/>
            </a:r>
            <a:br>
              <a:rPr lang="en-US" sz="2800" b="1" dirty="0"/>
            </a:br>
            <a:r>
              <a:rPr lang="en-US" sz="2400" b="1" dirty="0"/>
              <a:t>Ensuring Quality Referrals and Effective Care Coordination </a:t>
            </a: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2051" name="Rectangle 3"/>
          <p:cNvSpPr>
            <a:spLocks noGrp="1" noChangeArrowheads="1"/>
          </p:cNvSpPr>
          <p:nvPr>
            <p:ph type="subTitle" idx="1"/>
          </p:nvPr>
        </p:nvSpPr>
        <p:spPr>
          <a:xfrm>
            <a:off x="2209799" y="5715000"/>
            <a:ext cx="6900153" cy="1447800"/>
          </a:xfrm>
        </p:spPr>
        <p:txBody>
          <a:bodyPr>
            <a:normAutofit/>
          </a:bodyPr>
          <a:lstStyle/>
          <a:p>
            <a:pPr algn="ctr">
              <a:lnSpc>
                <a:spcPct val="80000"/>
              </a:lnSpc>
              <a:defRPr/>
            </a:pPr>
            <a:r>
              <a:rPr lang="en-US" sz="3200" dirty="0"/>
              <a:t> </a:t>
            </a:r>
            <a:r>
              <a:rPr lang="en-US" sz="2800" dirty="0"/>
              <a:t>Carol Greenlee MD FACP &amp; Beth Neuhalfen </a:t>
            </a:r>
          </a:p>
          <a:p>
            <a:pPr algn="ctr">
              <a:lnSpc>
                <a:spcPct val="80000"/>
              </a:lnSpc>
              <a:defRPr/>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1066800" y="2514600"/>
            <a:ext cx="668383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Action Step # 4:</a:t>
            </a:r>
            <a:r>
              <a:rPr lang="en-US" sz="3200" dirty="0"/>
              <a:t/>
            </a:r>
            <a:br>
              <a:rPr lang="en-US" sz="3200" dirty="0"/>
            </a:br>
            <a:r>
              <a:rPr lang="en-US" sz="3600" b="1" dirty="0"/>
              <a:t>Create a Care Coordination Agreement</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329107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a:t>
            </a:r>
            <a:r>
              <a:rPr lang="en-US" i="1" dirty="0"/>
              <a:t> Informal </a:t>
            </a:r>
            <a:r>
              <a:rPr lang="en-US" dirty="0"/>
              <a:t>1-on-1 CCA</a:t>
            </a:r>
            <a:r>
              <a:rPr lang="en-US" sz="3200" dirty="0"/>
              <a:t/>
            </a:r>
            <a:br>
              <a:rPr lang="en-US" sz="3200" dirty="0"/>
            </a:br>
            <a:r>
              <a:rPr lang="en-US" sz="3100" dirty="0"/>
              <a:t>(Specialty to Specialty)</a:t>
            </a:r>
          </a:p>
        </p:txBody>
      </p:sp>
      <p:sp>
        <p:nvSpPr>
          <p:cNvPr id="3" name="Content Placeholder 2"/>
          <p:cNvSpPr>
            <a:spLocks noGrp="1"/>
          </p:cNvSpPr>
          <p:nvPr>
            <p:ph sz="quarter" idx="1"/>
          </p:nvPr>
        </p:nvSpPr>
        <p:spPr>
          <a:xfrm>
            <a:off x="609600" y="1447800"/>
            <a:ext cx="8159002" cy="4572000"/>
          </a:xfrm>
        </p:spPr>
        <p:txBody>
          <a:bodyPr/>
          <a:lstStyle/>
          <a:p>
            <a:r>
              <a:rPr lang="en-US" dirty="0"/>
              <a:t>Endocrinology with Endocrine Surgeon</a:t>
            </a:r>
          </a:p>
          <a:p>
            <a:pPr lvl="1"/>
            <a:r>
              <a:rPr lang="en-US" dirty="0"/>
              <a:t>Work closely together for surgical cases involving parathyroid/thyroid/adrenal issues</a:t>
            </a:r>
          </a:p>
          <a:p>
            <a:pPr lvl="1"/>
            <a:r>
              <a:rPr lang="en-US" dirty="0"/>
              <a:t>Evolved &amp; </a:t>
            </a:r>
            <a:r>
              <a:rPr lang="en-US" i="1" dirty="0"/>
              <a:t>continuously evolving </a:t>
            </a:r>
            <a:r>
              <a:rPr lang="en-US" dirty="0"/>
              <a:t>understanding of information, communication &amp; collaboration needs</a:t>
            </a:r>
          </a:p>
          <a:p>
            <a:pPr lvl="2"/>
            <a:r>
              <a:rPr lang="en-US" dirty="0"/>
              <a:t>Clear clinical questions/ reason for referral</a:t>
            </a:r>
          </a:p>
          <a:p>
            <a:pPr lvl="2"/>
            <a:r>
              <a:rPr lang="en-US" dirty="0"/>
              <a:t>Detailed summary / discussions-calls</a:t>
            </a:r>
          </a:p>
          <a:p>
            <a:pPr lvl="2"/>
            <a:r>
              <a:rPr lang="en-US" dirty="0"/>
              <a:t>Defined expectations around roles &amp; responsibilities</a:t>
            </a:r>
          </a:p>
          <a:p>
            <a:pPr lvl="2"/>
            <a:r>
              <a:rPr lang="en-US" dirty="0"/>
              <a:t>Defined expectations around shared information, communication and care collaboration</a:t>
            </a:r>
          </a:p>
        </p:txBody>
      </p:sp>
    </p:spTree>
    <p:extLst>
      <p:ext uri="{BB962C8B-B14F-4D97-AF65-F5344CB8AC3E}">
        <p14:creationId xmlns:p14="http://schemas.microsoft.com/office/powerpoint/2010/main" val="119301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76200"/>
            <a:ext cx="8686800" cy="984250"/>
          </a:xfrm>
        </p:spPr>
        <p:txBody>
          <a:bodyPr/>
          <a:lstStyle/>
          <a:p>
            <a:pPr algn="ctr" eaLnBrk="1" hangingPunct="1">
              <a:defRPr/>
            </a:pPr>
            <a:r>
              <a:rPr lang="en-US" sz="3200" dirty="0"/>
              <a:t>Example of System-wide CCA for IPA </a:t>
            </a:r>
            <a:br>
              <a:rPr lang="en-US" sz="3200" dirty="0"/>
            </a:br>
            <a:r>
              <a:rPr lang="en-US" sz="2800" i="1" dirty="0"/>
              <a:t>(Independent Physicians Association) </a:t>
            </a:r>
            <a:endParaRPr lang="en-US" sz="3200" b="1" dirty="0"/>
          </a:p>
        </p:txBody>
      </p:sp>
      <p:sp>
        <p:nvSpPr>
          <p:cNvPr id="166914" name="Rectangle 3"/>
          <p:cNvSpPr>
            <a:spLocks noGrp="1" noChangeArrowheads="1"/>
          </p:cNvSpPr>
          <p:nvPr>
            <p:ph type="body" idx="4294967295"/>
          </p:nvPr>
        </p:nvSpPr>
        <p:spPr>
          <a:xfrm>
            <a:off x="0" y="1371600"/>
            <a:ext cx="4495800" cy="5105400"/>
          </a:xfrm>
          <a:noFill/>
        </p:spPr>
        <p:txBody>
          <a:bodyPr>
            <a:normAutofit/>
          </a:bodyPr>
          <a:lstStyle/>
          <a:p>
            <a:pPr marL="112713" lvl="2" indent="0">
              <a:lnSpc>
                <a:spcPct val="90000"/>
              </a:lnSpc>
              <a:buNone/>
            </a:pPr>
            <a:r>
              <a:rPr lang="en-US" sz="2800" dirty="0">
                <a:effectLst/>
              </a:rPr>
              <a:t>Focus on </a:t>
            </a:r>
            <a:r>
              <a:rPr lang="en-US" sz="2800" b="1" dirty="0">
                <a:effectLst/>
              </a:rPr>
              <a:t>Referral Process :</a:t>
            </a:r>
          </a:p>
          <a:p>
            <a:pPr marL="398463" lvl="2" indent="-285750">
              <a:lnSpc>
                <a:spcPct val="90000"/>
              </a:lnSpc>
            </a:pPr>
            <a:r>
              <a:rPr lang="en-US" b="1" i="1" dirty="0">
                <a:effectLst/>
              </a:rPr>
              <a:t>Referral Request</a:t>
            </a:r>
          </a:p>
          <a:p>
            <a:pPr marL="855663" lvl="3" indent="-285750">
              <a:lnSpc>
                <a:spcPct val="90000"/>
              </a:lnSpc>
            </a:pPr>
            <a:r>
              <a:rPr lang="en-US" sz="2400" dirty="0">
                <a:effectLst/>
              </a:rPr>
              <a:t>Clinical question</a:t>
            </a:r>
          </a:p>
          <a:p>
            <a:pPr marL="855663" lvl="3" indent="-285750">
              <a:lnSpc>
                <a:spcPct val="90000"/>
              </a:lnSpc>
            </a:pPr>
            <a:r>
              <a:rPr lang="en-US" sz="2400" dirty="0">
                <a:effectLst/>
              </a:rPr>
              <a:t>Supporting data</a:t>
            </a:r>
          </a:p>
          <a:p>
            <a:pPr marL="398463" lvl="2" indent="-285750">
              <a:lnSpc>
                <a:spcPct val="90000"/>
              </a:lnSpc>
            </a:pPr>
            <a:r>
              <a:rPr lang="en-US" b="1" i="1" dirty="0">
                <a:effectLst/>
              </a:rPr>
              <a:t>Prepared Patient</a:t>
            </a:r>
          </a:p>
          <a:p>
            <a:pPr marL="398463" lvl="2" indent="-285750">
              <a:lnSpc>
                <a:spcPct val="90000"/>
              </a:lnSpc>
            </a:pPr>
            <a:r>
              <a:rPr lang="en-US" b="1" i="1" dirty="0">
                <a:effectLst/>
              </a:rPr>
              <a:t>Referral Response</a:t>
            </a:r>
          </a:p>
          <a:p>
            <a:pPr marL="855663" lvl="3" indent="-285750">
              <a:lnSpc>
                <a:spcPct val="90000"/>
              </a:lnSpc>
            </a:pPr>
            <a:r>
              <a:rPr lang="en-US" sz="2400" dirty="0">
                <a:effectLst/>
              </a:rPr>
              <a:t>Address clinical </a:t>
            </a:r>
            <a:r>
              <a:rPr lang="en-US" sz="2400" dirty="0"/>
              <a:t>q</a:t>
            </a:r>
            <a:r>
              <a:rPr lang="en-US" sz="2400" dirty="0">
                <a:effectLst/>
              </a:rPr>
              <a:t>uestion</a:t>
            </a:r>
          </a:p>
          <a:p>
            <a:pPr marL="112713" lvl="2" indent="0">
              <a:lnSpc>
                <a:spcPct val="90000"/>
              </a:lnSpc>
              <a:buNone/>
            </a:pPr>
            <a:r>
              <a:rPr lang="en-US" sz="2800" b="1" dirty="0">
                <a:effectLst/>
              </a:rPr>
              <a:t>Referral Tracking</a:t>
            </a:r>
          </a:p>
          <a:p>
            <a:pPr marL="398463" lvl="2" indent="-285750">
              <a:lnSpc>
                <a:spcPct val="90000"/>
              </a:lnSpc>
            </a:pPr>
            <a:r>
              <a:rPr lang="en-US" b="1" dirty="0">
                <a:effectLst/>
              </a:rPr>
              <a:t>Confirmation of appointment  or decline (redirect) referral</a:t>
            </a:r>
          </a:p>
          <a:p>
            <a:pPr marL="398463" lvl="2" indent="-285750">
              <a:lnSpc>
                <a:spcPct val="90000"/>
              </a:lnSpc>
            </a:pPr>
            <a:r>
              <a:rPr lang="en-US" b="1" dirty="0">
                <a:effectLst/>
              </a:rPr>
              <a:t>Notification of </a:t>
            </a:r>
            <a:r>
              <a:rPr lang="en-US" b="1" i="1" dirty="0">
                <a:effectLst/>
              </a:rPr>
              <a:t>No Show </a:t>
            </a:r>
            <a:r>
              <a:rPr lang="en-US" b="1" dirty="0">
                <a:effectLst/>
              </a:rPr>
              <a:t>or </a:t>
            </a:r>
            <a:r>
              <a:rPr lang="en-US" b="1" i="1" dirty="0">
                <a:effectLst/>
              </a:rPr>
              <a:t>Cancellation</a:t>
            </a:r>
          </a:p>
        </p:txBody>
      </p:sp>
      <p:pic>
        <p:nvPicPr>
          <p:cNvPr id="4" name="Picture 3" descr="ProviderReferralRequestForm.jpg"/>
          <p:cNvPicPr>
            <a:picLocks noChangeAspect="1"/>
          </p:cNvPicPr>
          <p:nvPr/>
        </p:nvPicPr>
        <p:blipFill rotWithShape="1">
          <a:blip r:embed="rId3" cstate="print"/>
          <a:srcRect l="2621" t="9832" r="2372" b="5721"/>
          <a:stretch/>
        </p:blipFill>
        <p:spPr>
          <a:xfrm>
            <a:off x="4343400" y="1066800"/>
            <a:ext cx="4611414" cy="5334000"/>
          </a:xfrm>
          <a:prstGeom prst="rect">
            <a:avLst/>
          </a:prstGeom>
        </p:spPr>
      </p:pic>
    </p:spTree>
    <p:extLst>
      <p:ext uri="{BB962C8B-B14F-4D97-AF65-F5344CB8AC3E}">
        <p14:creationId xmlns:p14="http://schemas.microsoft.com/office/powerpoint/2010/main" val="206457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System-wide CCA for Employed Multi-Specialty Physicians group</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166" t="20163" r="16600" b="10803"/>
          <a:stretch/>
        </p:blipFill>
        <p:spPr>
          <a:xfrm>
            <a:off x="342789" y="1600200"/>
            <a:ext cx="8767541" cy="4191000"/>
          </a:xfrm>
        </p:spPr>
      </p:pic>
      <p:grpSp>
        <p:nvGrpSpPr>
          <p:cNvPr id="7" name="Group 6"/>
          <p:cNvGrpSpPr/>
          <p:nvPr/>
        </p:nvGrpSpPr>
        <p:grpSpPr>
          <a:xfrm>
            <a:off x="197588" y="3059904"/>
            <a:ext cx="826461" cy="2856504"/>
            <a:chOff x="56927" y="3263309"/>
            <a:chExt cx="826461" cy="2856504"/>
          </a:xfrm>
        </p:grpSpPr>
        <p:grpSp>
          <p:nvGrpSpPr>
            <p:cNvPr id="6" name="Group 5"/>
            <p:cNvGrpSpPr/>
            <p:nvPr/>
          </p:nvGrpSpPr>
          <p:grpSpPr>
            <a:xfrm>
              <a:off x="56927" y="3263309"/>
              <a:ext cx="826461" cy="1408703"/>
              <a:chOff x="56927" y="3263309"/>
              <a:chExt cx="826461" cy="1408703"/>
            </a:xfrm>
          </p:grpSpPr>
          <p:sp>
            <p:nvSpPr>
              <p:cNvPr id="5" name="Rectangle 4"/>
              <p:cNvSpPr/>
              <p:nvPr/>
            </p:nvSpPr>
            <p:spPr>
              <a:xfrm>
                <a:off x="197588" y="3263309"/>
                <a:ext cx="685800" cy="228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4343399"/>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5791200"/>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192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Wide Specialty Referral Base</a:t>
            </a:r>
          </a:p>
        </p:txBody>
      </p:sp>
      <p:sp>
        <p:nvSpPr>
          <p:cNvPr id="3" name="Content Placeholder 2"/>
          <p:cNvSpPr>
            <a:spLocks noGrp="1"/>
          </p:cNvSpPr>
          <p:nvPr>
            <p:ph sz="quarter" idx="1"/>
          </p:nvPr>
        </p:nvSpPr>
        <p:spPr>
          <a:xfrm>
            <a:off x="457200" y="1589567"/>
            <a:ext cx="8307955" cy="4572000"/>
          </a:xfrm>
        </p:spPr>
        <p:txBody>
          <a:bodyPr/>
          <a:lstStyle/>
          <a:p>
            <a:pPr marL="0" indent="0">
              <a:buNone/>
            </a:pPr>
            <a:r>
              <a:rPr lang="en-US" dirty="0"/>
              <a:t>Most specialists have a wide geographic referral base</a:t>
            </a:r>
          </a:p>
          <a:p>
            <a:r>
              <a:rPr lang="en-US" dirty="0"/>
              <a:t>Large institutions &amp; Academic Medical Centers </a:t>
            </a:r>
          </a:p>
          <a:p>
            <a:pPr lvl="1"/>
            <a:r>
              <a:rPr lang="en-US" dirty="0"/>
              <a:t>Many, if not most, referrals come from </a:t>
            </a:r>
            <a:r>
              <a:rPr lang="en-US" i="1" dirty="0"/>
              <a:t>outside</a:t>
            </a:r>
            <a:r>
              <a:rPr lang="en-US" dirty="0"/>
              <a:t> the “system” or institution</a:t>
            </a:r>
          </a:p>
          <a:p>
            <a:pPr marL="365125" lvl="1" indent="0">
              <a:buNone/>
            </a:pPr>
            <a:endParaRPr lang="en-US" sz="1200" dirty="0"/>
          </a:p>
          <a:p>
            <a:pPr marL="365125" lvl="1" indent="0">
              <a:buNone/>
            </a:pPr>
            <a:r>
              <a:rPr lang="en-US" sz="2800" dirty="0"/>
              <a:t>Consider a </a:t>
            </a:r>
            <a:r>
              <a:rPr lang="en-US" sz="2800" i="1" dirty="0"/>
              <a:t>Unilateral</a:t>
            </a:r>
            <a:r>
              <a:rPr lang="en-US" sz="2800" dirty="0"/>
              <a:t> Care Coordination Agreement</a:t>
            </a:r>
          </a:p>
          <a:p>
            <a:pPr marL="365125" lvl="1" indent="0" algn="ctr">
              <a:buNone/>
            </a:pPr>
            <a:r>
              <a:rPr lang="en-US" sz="2800" i="1" dirty="0"/>
              <a:t>Provide your requests &amp; offers</a:t>
            </a:r>
          </a:p>
        </p:txBody>
      </p:sp>
    </p:spTree>
    <p:extLst>
      <p:ext uri="{BB962C8B-B14F-4D97-AF65-F5344CB8AC3E}">
        <p14:creationId xmlns:p14="http://schemas.microsoft.com/office/powerpoint/2010/main" val="223792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Autofit/>
          </a:bodyPr>
          <a:lstStyle/>
          <a:p>
            <a:pPr algn="ctr"/>
            <a:r>
              <a:rPr lang="en-US" sz="3200" dirty="0"/>
              <a:t>Example of Unilateral CCA  </a:t>
            </a:r>
            <a:r>
              <a:rPr lang="en-US" sz="2800" dirty="0"/>
              <a:t/>
            </a:r>
            <a:br>
              <a:rPr lang="en-US" sz="2800" dirty="0"/>
            </a:br>
            <a:endParaRPr lang="en-US" sz="2800" dirty="0"/>
          </a:p>
        </p:txBody>
      </p:sp>
      <p:sp>
        <p:nvSpPr>
          <p:cNvPr id="3" name="Content Placeholder 2"/>
          <p:cNvSpPr>
            <a:spLocks noGrp="1"/>
          </p:cNvSpPr>
          <p:nvPr>
            <p:ph sz="quarter" idx="1"/>
          </p:nvPr>
        </p:nvSpPr>
        <p:spPr>
          <a:xfrm>
            <a:off x="304800" y="838200"/>
            <a:ext cx="8686800" cy="5135563"/>
          </a:xfrm>
        </p:spPr>
        <p:txBody>
          <a:bodyPr>
            <a:noAutofit/>
          </a:bodyPr>
          <a:lstStyle/>
          <a:p>
            <a:pPr marL="0" indent="0">
              <a:buNone/>
            </a:pPr>
            <a:r>
              <a:rPr lang="en-US" sz="1800" i="1" dirty="0"/>
              <a:t>PLEASE SHARE THIS WITH YOUR PHYSICIANS AND ADVANCED PRACTICE PROVIDERS</a:t>
            </a:r>
            <a:endParaRPr lang="en-US" sz="1800" dirty="0"/>
          </a:p>
          <a:p>
            <a:pPr marL="0" indent="0">
              <a:buNone/>
            </a:pPr>
            <a:r>
              <a:rPr lang="en-US" sz="1800" dirty="0"/>
              <a:t>We </a:t>
            </a:r>
            <a:r>
              <a:rPr lang="en-US" sz="1800" b="1" dirty="0">
                <a:solidFill>
                  <a:srgbClr val="FF0000"/>
                </a:solidFill>
              </a:rPr>
              <a:t>want to provide you with value-added and appropriate assistance with your ENDOCRINOLOGY referrals</a:t>
            </a:r>
            <a:r>
              <a:rPr lang="en-US" sz="1800" dirty="0">
                <a:solidFill>
                  <a:srgbClr val="FF0000"/>
                </a:solidFill>
              </a:rPr>
              <a:t>. </a:t>
            </a:r>
            <a:r>
              <a:rPr lang="en-US" sz="1800" dirty="0"/>
              <a:t>Please note the requested information. Feel free to use your own referral form but please do include as much of the information as possible to help us expedite your patient’s referral. </a:t>
            </a:r>
          </a:p>
          <a:p>
            <a:pPr marL="0" indent="0">
              <a:buNone/>
            </a:pPr>
            <a:r>
              <a:rPr lang="en-US" sz="1800" b="1" dirty="0">
                <a:solidFill>
                  <a:srgbClr val="FF0000"/>
                </a:solidFill>
              </a:rPr>
              <a:t>Providing a summary of the issues necessitating referral or a clinical question will help us ensure that we address the appropriate concerns and also will help us triage the referral.</a:t>
            </a:r>
          </a:p>
          <a:p>
            <a:pPr marL="0" indent="0">
              <a:buNone/>
            </a:pPr>
            <a:r>
              <a:rPr lang="en-US" sz="1800" dirty="0"/>
              <a:t>Every referral request is reviewed by the staff and our physician upon receipt.</a:t>
            </a:r>
          </a:p>
          <a:p>
            <a:pPr marL="0" indent="0">
              <a:buNone/>
            </a:pPr>
            <a:r>
              <a:rPr lang="en-US" sz="1800" dirty="0"/>
              <a:t>We may ask that you do some additional testing prior to referral to prevent delay or to further define the process for your patient. </a:t>
            </a:r>
          </a:p>
          <a:p>
            <a:pPr marL="0" indent="0">
              <a:buNone/>
            </a:pPr>
            <a:r>
              <a:rPr lang="en-US" sz="1800" dirty="0"/>
              <a:t>We want to be sure that you and your patient get the advice and assistance to care that is requested. We are working to align our referral response to meet those aims. We will do our best to tie into any CARE PLAN that has been established for the patient and to outline any endocrine care plan or action plan items. As we all know, this is a work in progress for all of us and please feel free to let us know if there are additional items or a different format that would be of more help to you in coordinating the care of our common patients.</a:t>
            </a:r>
          </a:p>
          <a:p>
            <a:pPr marL="0" indent="0">
              <a:buNone/>
            </a:pPr>
            <a:r>
              <a:rPr lang="en-US" sz="1800" dirty="0"/>
              <a:t>Sincerely and Thank You,</a:t>
            </a:r>
          </a:p>
          <a:p>
            <a:pPr marL="0" indent="0">
              <a:buNone/>
            </a:pPr>
            <a:r>
              <a:rPr lang="en-US" sz="1800" dirty="0"/>
              <a:t>Carol Greenlee MD and the staff of Western Slope Endocrinology</a:t>
            </a:r>
          </a:p>
          <a:p>
            <a:pPr marL="0" indent="0">
              <a:buNone/>
            </a:pPr>
            <a:endParaRPr lang="en-US" sz="1800" dirty="0"/>
          </a:p>
        </p:txBody>
      </p:sp>
    </p:spTree>
    <p:extLst>
      <p:ext uri="{BB962C8B-B14F-4D97-AF65-F5344CB8AC3E}">
        <p14:creationId xmlns:p14="http://schemas.microsoft.com/office/powerpoint/2010/main" val="268088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1143000"/>
          </a:xfrm>
        </p:spPr>
        <p:txBody>
          <a:bodyPr/>
          <a:lstStyle/>
          <a:p>
            <a:pPr algn="ctr"/>
            <a:r>
              <a:rPr lang="en-US" sz="2800" dirty="0"/>
              <a:t>Western Slope Endocrinology Referral Form (“CCA”) </a:t>
            </a:r>
            <a:br>
              <a:rPr lang="en-US" sz="2800" dirty="0"/>
            </a:br>
            <a:r>
              <a:rPr lang="en-US" sz="2800" dirty="0"/>
              <a:t> WSE’s Offers …</a:t>
            </a:r>
          </a:p>
        </p:txBody>
      </p:sp>
      <p:sp>
        <p:nvSpPr>
          <p:cNvPr id="3" name="Content Placeholder 2"/>
          <p:cNvSpPr>
            <a:spLocks noGrp="1"/>
          </p:cNvSpPr>
          <p:nvPr>
            <p:ph sz="quarter" idx="1"/>
          </p:nvPr>
        </p:nvSpPr>
        <p:spPr>
          <a:xfrm>
            <a:off x="457200" y="1524000"/>
            <a:ext cx="8382000" cy="5105400"/>
          </a:xfrm>
        </p:spPr>
        <p:txBody>
          <a:bodyPr/>
          <a:lstStyle/>
          <a:p>
            <a:pPr marL="0" indent="0">
              <a:buNone/>
            </a:pPr>
            <a:r>
              <a:rPr lang="en-US" sz="2400" b="1" dirty="0"/>
              <a:t>We will call the patient to schedule the appointment if appropriate and will notify you of the appointment date and time.</a:t>
            </a:r>
          </a:p>
          <a:p>
            <a:pPr marL="0" indent="0">
              <a:buNone/>
            </a:pPr>
            <a:endParaRPr lang="en-US" sz="2400" dirty="0"/>
          </a:p>
          <a:p>
            <a:pPr marL="0" indent="0">
              <a:buNone/>
            </a:pPr>
            <a:r>
              <a:rPr lang="en-US" sz="2400" b="1" dirty="0"/>
              <a:t>We will also notify you if we determine that the referral is not appropriate for our practice or if we are unable to schedule the patient.</a:t>
            </a:r>
          </a:p>
          <a:p>
            <a:pPr marL="0" indent="0">
              <a:buNone/>
            </a:pPr>
            <a:endParaRPr lang="en-US" sz="2400" dirty="0"/>
          </a:p>
          <a:p>
            <a:pPr marL="0" indent="0">
              <a:buNone/>
            </a:pPr>
            <a:r>
              <a:rPr lang="en-US" sz="2400" b="1" dirty="0"/>
              <a:t>We will send a referral response note usually within 2-3 days of seeing the patient. We most often send this by fax from our EMR. </a:t>
            </a:r>
            <a:endParaRPr lang="en-US" sz="2400" dirty="0"/>
          </a:p>
          <a:p>
            <a:endParaRPr lang="en-US" sz="2400" dirty="0"/>
          </a:p>
        </p:txBody>
      </p:sp>
    </p:spTree>
    <p:extLst>
      <p:ext uri="{BB962C8B-B14F-4D97-AF65-F5344CB8AC3E}">
        <p14:creationId xmlns:p14="http://schemas.microsoft.com/office/powerpoint/2010/main" val="80732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6324600"/>
          </a:xfrm>
        </p:spPr>
        <p:txBody>
          <a:bodyPr>
            <a:noAutofit/>
          </a:bodyPr>
          <a:lstStyle/>
          <a:p>
            <a:pPr marL="0" indent="0">
              <a:buNone/>
            </a:pPr>
            <a:r>
              <a:rPr lang="en-US" sz="1100" b="1" dirty="0"/>
              <a:t>Demographics</a:t>
            </a:r>
            <a:endParaRPr lang="en-US" sz="1100" dirty="0"/>
          </a:p>
          <a:p>
            <a:pPr marL="0" indent="0">
              <a:buNone/>
            </a:pPr>
            <a:r>
              <a:rPr lang="en-US" sz="1100" b="1" dirty="0"/>
              <a:t>Full Legal Name: _______________________________________________DOB: ______________________</a:t>
            </a:r>
            <a:endParaRPr lang="en-US" sz="1100" dirty="0"/>
          </a:p>
          <a:p>
            <a:pPr marL="0" indent="0">
              <a:buNone/>
            </a:pPr>
            <a:r>
              <a:rPr lang="en-US" sz="1100" b="1" dirty="0"/>
              <a:t>Home Phone: _____________________ Cell: _____________________ Work: ________________________</a:t>
            </a:r>
            <a:endParaRPr lang="en-US" sz="1100" dirty="0"/>
          </a:p>
          <a:p>
            <a:pPr marL="0" indent="0">
              <a:buNone/>
            </a:pPr>
            <a:r>
              <a:rPr lang="en-US" sz="1100" b="1" dirty="0"/>
              <a:t>Referring Provider: ____________________________________________ Phone: _____________________</a:t>
            </a:r>
            <a:endParaRPr lang="en-US" sz="1100" dirty="0"/>
          </a:p>
          <a:p>
            <a:pPr marL="0" indent="0">
              <a:buNone/>
            </a:pPr>
            <a:r>
              <a:rPr lang="en-US" sz="1100" b="1" dirty="0"/>
              <a:t> </a:t>
            </a:r>
            <a:endParaRPr lang="en-US" sz="1100" dirty="0"/>
          </a:p>
          <a:p>
            <a:pPr marL="0" indent="0">
              <a:buNone/>
            </a:pPr>
            <a:r>
              <a:rPr lang="en-US" sz="1100" b="1" dirty="0"/>
              <a:t>Referral Information</a:t>
            </a:r>
            <a:endParaRPr lang="en-US" sz="1100" dirty="0">
              <a:solidFill>
                <a:srgbClr val="FF0000"/>
              </a:solidFill>
            </a:endParaRPr>
          </a:p>
          <a:p>
            <a:pPr marL="0" indent="0">
              <a:buNone/>
            </a:pPr>
            <a:r>
              <a:rPr lang="en-US" sz="1100" b="1" dirty="0">
                <a:solidFill>
                  <a:srgbClr val="FF0000"/>
                </a:solidFill>
              </a:rPr>
              <a:t>Clinical Question or Reason for referral (summary is helpful): </a:t>
            </a:r>
            <a:endParaRPr lang="en-US" sz="1100" dirty="0"/>
          </a:p>
          <a:p>
            <a:pPr marL="0" indent="0">
              <a:buNone/>
            </a:pPr>
            <a:r>
              <a:rPr lang="en-US" sz="1100" b="1" dirty="0"/>
              <a:t>Type of Referral requested:</a:t>
            </a:r>
            <a:endParaRPr lang="en-US" sz="1100" dirty="0"/>
          </a:p>
          <a:p>
            <a:pPr marL="0" indent="0" fontAlgn="base">
              <a:buNone/>
            </a:pPr>
            <a:r>
              <a:rPr lang="en-US" sz="1100" b="1" dirty="0"/>
              <a:t>___</a:t>
            </a:r>
            <a:r>
              <a:rPr lang="en-US" sz="1100" dirty="0">
                <a:effectLst>
                  <a:outerShdw blurRad="50800" dist="38100" algn="tr" rotWithShape="0">
                    <a:prstClr val="black">
                      <a:alpha val="40000"/>
                    </a:prstClr>
                  </a:outerShdw>
                </a:effectLst>
              </a:rPr>
              <a:t>Medical Consultation: Evaluate and advise with recommendations for management sent back to me </a:t>
            </a:r>
            <a:endParaRPr lang="en-US" sz="1100" dirty="0"/>
          </a:p>
          <a:p>
            <a:pPr marL="0" indent="0" fontAlgn="base">
              <a:buNone/>
            </a:pPr>
            <a:r>
              <a:rPr lang="en-US" sz="1100" dirty="0">
                <a:effectLst>
                  <a:outerShdw blurRad="50800" dist="38100" algn="tr" rotWithShape="0">
                    <a:prstClr val="black">
                      <a:alpha val="40000"/>
                    </a:prstClr>
                  </a:outerShdw>
                </a:effectLst>
              </a:rPr>
              <a:t>___Co-management: I prefer to share the care for the referred condition (PCP lead)</a:t>
            </a:r>
            <a:endParaRPr lang="en-US" sz="1100" dirty="0"/>
          </a:p>
          <a:p>
            <a:pPr marL="0" indent="0" fontAlgn="base">
              <a:buNone/>
            </a:pPr>
            <a:r>
              <a:rPr lang="en-US" sz="1100" dirty="0">
                <a:effectLst>
                  <a:outerShdw blurRad="50800" dist="38100" algn="tr" rotWithShape="0">
                    <a:prstClr val="black">
                      <a:alpha val="40000"/>
                    </a:prstClr>
                  </a:outerShdw>
                </a:effectLst>
              </a:rPr>
              <a:t>___Co-management: Please assume principal care for the referred condition (Specialist assumes care)</a:t>
            </a:r>
            <a:endParaRPr lang="en-US" sz="1100" dirty="0"/>
          </a:p>
          <a:p>
            <a:pPr marL="0" indent="0" fontAlgn="base">
              <a:buNone/>
            </a:pPr>
            <a:r>
              <a:rPr lang="en-US" sz="1100" dirty="0">
                <a:effectLst>
                  <a:outerShdw blurRad="50800" dist="38100" algn="tr" rotWithShape="0">
                    <a:prstClr val="black">
                      <a:alpha val="40000"/>
                    </a:prstClr>
                  </a:outerShdw>
                </a:effectLst>
              </a:rPr>
              <a:t>___Have Specialist determine which is most appropriate after their assessment of the patient</a:t>
            </a:r>
            <a:endParaRPr lang="en-US" sz="1100" dirty="0"/>
          </a:p>
          <a:p>
            <a:pPr marL="0" indent="0">
              <a:buNone/>
            </a:pPr>
            <a:r>
              <a:rPr lang="en-US" sz="1100" b="1" dirty="0"/>
              <a:t>Is this routine____ or urgent____? ⁭ </a:t>
            </a:r>
            <a:endParaRPr lang="en-US" sz="1100" dirty="0"/>
          </a:p>
          <a:p>
            <a:pPr marL="0" indent="0">
              <a:buNone/>
            </a:pPr>
            <a:r>
              <a:rPr lang="en-US" sz="1100" b="1" dirty="0"/>
              <a:t>If urgent please indicate why and consider calling Dr. Greenlee to help us expedite care. </a:t>
            </a:r>
          </a:p>
          <a:p>
            <a:pPr marL="0" indent="0">
              <a:buNone/>
            </a:pPr>
            <a:r>
              <a:rPr lang="en-US" sz="1100" b="1" dirty="0"/>
              <a:t>Is the patient aware that they have been referred to us and why? ___________________</a:t>
            </a:r>
            <a:endParaRPr lang="en-US" sz="1100" dirty="0"/>
          </a:p>
          <a:p>
            <a:pPr marL="0" indent="0">
              <a:buNone/>
            </a:pPr>
            <a:r>
              <a:rPr lang="en-US" sz="1100" b="1" dirty="0"/>
              <a:t>Are there any special needs such as issues with mental competence, language or physical issues? </a:t>
            </a:r>
            <a:endParaRPr lang="en-US" sz="1100" dirty="0"/>
          </a:p>
          <a:p>
            <a:pPr marL="0" indent="0">
              <a:buNone/>
            </a:pPr>
            <a:r>
              <a:rPr lang="en-US" sz="1100" b="1" dirty="0"/>
              <a:t>Is the patient the contact person? ______ If not, who is? __________________________________</a:t>
            </a:r>
            <a:endParaRPr lang="en-US" sz="1100" dirty="0"/>
          </a:p>
          <a:p>
            <a:pPr marL="0" indent="0">
              <a:buNone/>
            </a:pPr>
            <a:r>
              <a:rPr lang="en-US" sz="1100" b="1" dirty="0">
                <a:solidFill>
                  <a:srgbClr val="FF0000"/>
                </a:solidFill>
              </a:rPr>
              <a:t>Please include clinical data that is pertinent to the referral:</a:t>
            </a:r>
            <a:endParaRPr lang="en-US" sz="1100" dirty="0">
              <a:solidFill>
                <a:srgbClr val="FF0000"/>
              </a:solidFill>
            </a:endParaRPr>
          </a:p>
          <a:p>
            <a:pPr marL="0" indent="0">
              <a:buNone/>
            </a:pPr>
            <a:r>
              <a:rPr lang="en-US" sz="1100" b="1" dirty="0"/>
              <a:t>The patient’s core medical information (Demographics, Medication list, Allergy list, Problem list, etc)</a:t>
            </a:r>
            <a:endParaRPr lang="en-US" sz="1100" dirty="0"/>
          </a:p>
          <a:p>
            <a:pPr marL="0" indent="0">
              <a:buNone/>
            </a:pPr>
            <a:r>
              <a:rPr lang="en-US" sz="1100" b="1" dirty="0"/>
              <a:t>Labs</a:t>
            </a:r>
            <a:endParaRPr lang="en-US" sz="1100" dirty="0"/>
          </a:p>
          <a:p>
            <a:pPr marL="0" indent="0">
              <a:buNone/>
            </a:pPr>
            <a:r>
              <a:rPr lang="en-US" sz="1100" b="1" dirty="0"/>
              <a:t>Radiology reports</a:t>
            </a:r>
            <a:endParaRPr lang="en-US" sz="1100" dirty="0"/>
          </a:p>
          <a:p>
            <a:pPr marL="0" indent="0">
              <a:buNone/>
            </a:pPr>
            <a:r>
              <a:rPr lang="en-US" sz="1100" b="1" dirty="0"/>
              <a:t>Clinical notes</a:t>
            </a:r>
            <a:endParaRPr lang="en-US" sz="1100" dirty="0"/>
          </a:p>
          <a:p>
            <a:pPr marL="0" indent="0">
              <a:buNone/>
            </a:pPr>
            <a:r>
              <a:rPr lang="en-US" sz="1100" b="1" dirty="0"/>
              <a:t>Any additional medical history that is useful</a:t>
            </a:r>
            <a:endParaRPr lang="en-US" sz="1100" dirty="0"/>
          </a:p>
          <a:p>
            <a:pPr marL="0" indent="0">
              <a:buNone/>
            </a:pPr>
            <a:r>
              <a:rPr lang="en-US" sz="1100" b="1" dirty="0"/>
              <a:t>If you have a CARE PLAN on this patient, please attach</a:t>
            </a:r>
            <a:endParaRPr lang="en-US" sz="1100" dirty="0"/>
          </a:p>
          <a:p>
            <a:pPr marL="0" indent="0">
              <a:buNone/>
            </a:pPr>
            <a:endParaRPr lang="en-US" sz="1100" dirty="0"/>
          </a:p>
          <a:p>
            <a:pPr marL="0" indent="0">
              <a:buNone/>
            </a:pPr>
            <a:r>
              <a:rPr lang="en-US" sz="1100" b="1" dirty="0"/>
              <a:t> </a:t>
            </a:r>
            <a:endParaRPr lang="en-US" sz="1100" dirty="0"/>
          </a:p>
          <a:p>
            <a:pPr marL="0" indent="0">
              <a:buNone/>
            </a:pPr>
            <a:endParaRPr lang="en-US" sz="1100" dirty="0"/>
          </a:p>
          <a:p>
            <a:pPr marL="0" indent="0">
              <a:buNone/>
            </a:pPr>
            <a:endParaRPr lang="en-US" sz="1100" dirty="0"/>
          </a:p>
        </p:txBody>
      </p:sp>
      <p:sp>
        <p:nvSpPr>
          <p:cNvPr id="2" name="TextBox 1">
            <a:extLst>
              <a:ext uri="{FF2B5EF4-FFF2-40B4-BE49-F238E27FC236}">
                <a16:creationId xmlns:a16="http://schemas.microsoft.com/office/drawing/2014/main" id="{541E3244-0411-4841-BDA6-FCCF5F03C0E2}"/>
              </a:ext>
            </a:extLst>
          </p:cNvPr>
          <p:cNvSpPr txBox="1"/>
          <p:nvPr/>
        </p:nvSpPr>
        <p:spPr>
          <a:xfrm>
            <a:off x="7086600" y="1752600"/>
            <a:ext cx="1767840" cy="1077218"/>
          </a:xfrm>
          <a:prstGeom prst="rect">
            <a:avLst/>
          </a:prstGeom>
          <a:noFill/>
          <a:ln>
            <a:solidFill>
              <a:srgbClr val="00B050"/>
            </a:solidFill>
          </a:ln>
        </p:spPr>
        <p:txBody>
          <a:bodyPr wrap="square" rtlCol="0">
            <a:spAutoFit/>
          </a:bodyPr>
          <a:lstStyle/>
          <a:p>
            <a:pPr algn="ctr"/>
            <a:r>
              <a:rPr lang="en-US" sz="3200" b="1" dirty="0">
                <a:solidFill>
                  <a:srgbClr val="00B050"/>
                </a:solidFill>
              </a:rPr>
              <a:t>WSE’s</a:t>
            </a:r>
          </a:p>
          <a:p>
            <a:pPr algn="ctr"/>
            <a:r>
              <a:rPr lang="en-US" sz="3200" b="1" dirty="0">
                <a:solidFill>
                  <a:srgbClr val="00B050"/>
                </a:solidFill>
              </a:rPr>
              <a:t>Requests</a:t>
            </a:r>
          </a:p>
        </p:txBody>
      </p:sp>
    </p:spTree>
    <p:extLst>
      <p:ext uri="{BB962C8B-B14F-4D97-AF65-F5344CB8AC3E}">
        <p14:creationId xmlns:p14="http://schemas.microsoft.com/office/powerpoint/2010/main" val="269192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Referral Specific Unilateral CCA</a:t>
            </a:r>
            <a:br>
              <a:rPr lang="en-US" dirty="0"/>
            </a:br>
            <a:r>
              <a:rPr lang="en-US" dirty="0"/>
              <a:t>Wrap it into the referral request (spell it out)</a:t>
            </a:r>
          </a:p>
        </p:txBody>
      </p:sp>
      <p:sp>
        <p:nvSpPr>
          <p:cNvPr id="3" name="Content Placeholder 2"/>
          <p:cNvSpPr>
            <a:spLocks noGrp="1"/>
          </p:cNvSpPr>
          <p:nvPr>
            <p:ph sz="quarter" idx="1"/>
          </p:nvPr>
        </p:nvSpPr>
        <p:spPr>
          <a:xfrm>
            <a:off x="609600" y="1524000"/>
            <a:ext cx="8159002" cy="4572000"/>
          </a:xfrm>
        </p:spPr>
        <p:txBody>
          <a:bodyPr/>
          <a:lstStyle/>
          <a:p>
            <a:r>
              <a:rPr lang="en-US" sz="2400" dirty="0"/>
              <a:t>38 </a:t>
            </a:r>
            <a:r>
              <a:rPr lang="en-US" sz="2400" dirty="0" err="1"/>
              <a:t>yo</a:t>
            </a:r>
            <a:r>
              <a:rPr lang="en-US" sz="2400" dirty="0"/>
              <a:t> female with suppressed TSH confirmed on repeat testing along with elevated fT4 (see attached), </a:t>
            </a:r>
            <a:r>
              <a:rPr lang="en-US" sz="2400" i="1" dirty="0"/>
              <a:t>please evaluate for cause of hyperthyroidism and help with selection of most appropriate treatment option</a:t>
            </a:r>
          </a:p>
          <a:p>
            <a:r>
              <a:rPr lang="en-US" sz="2400" dirty="0"/>
              <a:t>Patient is in care management, she has unreliable phone &amp; transportation services, </a:t>
            </a:r>
            <a:r>
              <a:rPr lang="en-US" sz="2400" i="1" dirty="0"/>
              <a:t>please contact her care manager </a:t>
            </a:r>
            <a:r>
              <a:rPr lang="en-US" sz="2400" dirty="0"/>
              <a:t>Ginger Rogers at 123-456-7890 for help with scheduling any tests or imaging</a:t>
            </a:r>
          </a:p>
          <a:p>
            <a:r>
              <a:rPr lang="en-US" sz="2400" i="1" dirty="0"/>
              <a:t>Please contact us before any secondary referrals </a:t>
            </a:r>
          </a:p>
          <a:p>
            <a:pPr lvl="1"/>
            <a:r>
              <a:rPr lang="en-US" sz="2100" dirty="0"/>
              <a:t>Patient is under controlled substance agreement </a:t>
            </a:r>
          </a:p>
          <a:p>
            <a:pPr lvl="1"/>
            <a:r>
              <a:rPr lang="en-US" sz="2100" dirty="0"/>
              <a:t>She is in CO Medicaid Prime plan </a:t>
            </a:r>
            <a:r>
              <a:rPr lang="en-US" sz="2000" dirty="0"/>
              <a:t>(Value Based-Shared Savings plan)</a:t>
            </a:r>
          </a:p>
        </p:txBody>
      </p:sp>
    </p:spTree>
    <p:extLst>
      <p:ext uri="{BB962C8B-B14F-4D97-AF65-F5344CB8AC3E}">
        <p14:creationId xmlns:p14="http://schemas.microsoft.com/office/powerpoint/2010/main" val="116469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to Make an Agreement With?</a:t>
            </a:r>
          </a:p>
        </p:txBody>
      </p:sp>
      <p:sp>
        <p:nvSpPr>
          <p:cNvPr id="3" name="Content Placeholder 2"/>
          <p:cNvSpPr>
            <a:spLocks noGrp="1"/>
          </p:cNvSpPr>
          <p:nvPr>
            <p:ph sz="quarter" idx="1"/>
          </p:nvPr>
        </p:nvSpPr>
        <p:spPr>
          <a:xfrm>
            <a:off x="457200" y="1524000"/>
            <a:ext cx="8458200" cy="4800600"/>
          </a:xfrm>
        </p:spPr>
        <p:txBody>
          <a:bodyPr/>
          <a:lstStyle/>
          <a:p>
            <a:r>
              <a:rPr lang="en-US" sz="2800" dirty="0"/>
              <a:t>Practices you work with frequently</a:t>
            </a:r>
            <a:r>
              <a:rPr lang="en-US" sz="2500" dirty="0"/>
              <a:t> </a:t>
            </a:r>
          </a:p>
          <a:p>
            <a:r>
              <a:rPr lang="en-US" sz="2800" dirty="0"/>
              <a:t>Practices you need “more” from</a:t>
            </a:r>
          </a:p>
          <a:p>
            <a:pPr lvl="1"/>
            <a:r>
              <a:rPr lang="en-US" sz="2400" i="1" dirty="0"/>
              <a:t>PCP needing  timely referral response notes</a:t>
            </a:r>
          </a:p>
          <a:p>
            <a:pPr lvl="1"/>
            <a:r>
              <a:rPr lang="en-US" sz="2400" i="1" dirty="0"/>
              <a:t>Specialty group needing more than ICD code with referrals</a:t>
            </a:r>
          </a:p>
          <a:p>
            <a:pPr lvl="1"/>
            <a:r>
              <a:rPr lang="en-US" sz="2400" i="1" dirty="0"/>
              <a:t>PCP needing colonoscopy reports from GI group</a:t>
            </a:r>
          </a:p>
          <a:p>
            <a:pPr lvl="1"/>
            <a:r>
              <a:rPr lang="en-US" sz="2400" i="1" dirty="0"/>
              <a:t>Surgeon needing pre-op prep assistance </a:t>
            </a:r>
          </a:p>
          <a:p>
            <a:r>
              <a:rPr lang="en-US" sz="2800" dirty="0"/>
              <a:t>Practices you need “less” from</a:t>
            </a:r>
          </a:p>
          <a:p>
            <a:pPr lvl="1"/>
            <a:r>
              <a:rPr lang="en-US" sz="2400" dirty="0"/>
              <a:t>Chart dump with referrals</a:t>
            </a:r>
          </a:p>
          <a:p>
            <a:pPr lvl="1"/>
            <a:r>
              <a:rPr lang="en-US" sz="2400" dirty="0"/>
              <a:t>40-page referral response notes </a:t>
            </a:r>
            <a:r>
              <a:rPr lang="en-US" sz="2000" dirty="0"/>
              <a:t>(with every order, etc. in it</a:t>
            </a:r>
            <a:r>
              <a:rPr lang="en-US" sz="2400" dirty="0"/>
              <a:t>) with no helpful information included or easily found</a:t>
            </a:r>
          </a:p>
          <a:p>
            <a:pPr lvl="1"/>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419600"/>
            <a:ext cx="838200" cy="7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752600"/>
            <a:ext cx="990600" cy="115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35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19754" cy="990600"/>
          </a:xfrm>
        </p:spPr>
        <p:txBody>
          <a:bodyPr>
            <a:normAutofit/>
          </a:bodyPr>
          <a:lstStyle/>
          <a:p>
            <a:pPr algn="ctr"/>
            <a:r>
              <a:rPr lang="en-US" sz="4000" dirty="0">
                <a:solidFill>
                  <a:schemeClr val="tx1"/>
                </a:solidFill>
              </a:rPr>
              <a:t>Getting Started</a:t>
            </a:r>
          </a:p>
        </p:txBody>
      </p:sp>
      <p:sp>
        <p:nvSpPr>
          <p:cNvPr id="3" name="Content Placeholder 2"/>
          <p:cNvSpPr>
            <a:spLocks noGrp="1"/>
          </p:cNvSpPr>
          <p:nvPr>
            <p:ph sz="quarter" idx="1"/>
          </p:nvPr>
        </p:nvSpPr>
        <p:spPr>
          <a:xfrm>
            <a:off x="381000" y="1524000"/>
            <a:ext cx="8534400" cy="4953000"/>
          </a:xfrm>
        </p:spPr>
        <p:txBody>
          <a:bodyPr/>
          <a:lstStyle/>
          <a:p>
            <a:r>
              <a:rPr lang="en-US" sz="2800" dirty="0"/>
              <a:t>Decide what to include in the Care Coordination Agreement</a:t>
            </a:r>
          </a:p>
          <a:p>
            <a:pPr lvl="1"/>
            <a:r>
              <a:rPr lang="en-US" sz="2400" dirty="0"/>
              <a:t>Start with basics (elements of good </a:t>
            </a:r>
            <a:r>
              <a:rPr lang="en-US" sz="2400" i="1" dirty="0"/>
              <a:t>referral </a:t>
            </a:r>
            <a:r>
              <a:rPr lang="en-US" sz="2400" dirty="0"/>
              <a:t>process)</a:t>
            </a:r>
            <a:endParaRPr lang="en-US" sz="2000" dirty="0"/>
          </a:p>
          <a:p>
            <a:pPr lvl="1"/>
            <a:r>
              <a:rPr lang="en-US" sz="2400" dirty="0"/>
              <a:t>Include critical issues that need to be addressed</a:t>
            </a:r>
          </a:p>
          <a:p>
            <a:r>
              <a:rPr lang="en-US" sz="2700" dirty="0"/>
              <a:t>Have a conversation</a:t>
            </a:r>
          </a:p>
          <a:p>
            <a:pPr lvl="1"/>
            <a:r>
              <a:rPr lang="en-US" sz="2000" i="1" dirty="0"/>
              <a:t>“we really enjoy seeing your patients/we so appreciate your help with our patients…it would help us if…” </a:t>
            </a:r>
            <a:r>
              <a:rPr lang="en-US" sz="2000" dirty="0"/>
              <a:t>or</a:t>
            </a:r>
          </a:p>
          <a:p>
            <a:pPr lvl="1"/>
            <a:r>
              <a:rPr lang="en-US" sz="2000" i="1" dirty="0"/>
              <a:t>“we want to be sure you are getting what you need…”</a:t>
            </a:r>
          </a:p>
          <a:p>
            <a:r>
              <a:rPr lang="en-US" sz="2700" dirty="0"/>
              <a:t>Decide on forms</a:t>
            </a:r>
          </a:p>
          <a:p>
            <a:pPr lvl="1"/>
            <a:r>
              <a:rPr lang="en-US" sz="2400" dirty="0"/>
              <a:t>Serves as checklist, helps with team care around referral</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154" y="1524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85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580216"/>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the specialty practice gets what is needed for a high value referral</a:t>
            </a:r>
          </a:p>
          <a:p>
            <a:pPr marL="514350" indent="-514350">
              <a:buFont typeface="+mj-lt"/>
              <a:buAutoNum type="arabicPeriod"/>
            </a:pPr>
            <a:r>
              <a:rPr lang="en-US" sz="2800" dirty="0"/>
              <a:t>Ensure the others (patients, the requesting practice and any secondary care) get what they need </a:t>
            </a:r>
          </a:p>
          <a:p>
            <a:pPr marL="514350" indent="-514350">
              <a:buFont typeface="+mj-lt"/>
              <a:buAutoNum type="arabicPeriod"/>
            </a:pPr>
            <a:r>
              <a:rPr lang="en-US" sz="2800" b="1"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26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F5F1-F80A-4992-AE3E-4B0D1AD28FE5}"/>
              </a:ext>
            </a:extLst>
          </p:cNvPr>
          <p:cNvSpPr>
            <a:spLocks noGrp="1"/>
          </p:cNvSpPr>
          <p:nvPr>
            <p:ph type="title"/>
          </p:nvPr>
        </p:nvSpPr>
        <p:spPr/>
        <p:txBody>
          <a:bodyPr>
            <a:normAutofit/>
          </a:bodyPr>
          <a:lstStyle/>
          <a:p>
            <a:pPr algn="ctr"/>
            <a:r>
              <a:rPr lang="en-US" sz="4400" dirty="0"/>
              <a:t>What really matters …</a:t>
            </a:r>
          </a:p>
        </p:txBody>
      </p:sp>
      <p:sp>
        <p:nvSpPr>
          <p:cNvPr id="3" name="Content Placeholder 2">
            <a:extLst>
              <a:ext uri="{FF2B5EF4-FFF2-40B4-BE49-F238E27FC236}">
                <a16:creationId xmlns:a16="http://schemas.microsoft.com/office/drawing/2014/main" id="{90F15204-D40A-4AAD-A232-4B8B958BBD86}"/>
              </a:ext>
            </a:extLst>
          </p:cNvPr>
          <p:cNvSpPr>
            <a:spLocks noGrp="1"/>
          </p:cNvSpPr>
          <p:nvPr>
            <p:ph sz="quarter" idx="1"/>
          </p:nvPr>
        </p:nvSpPr>
        <p:spPr/>
        <p:txBody>
          <a:bodyPr/>
          <a:lstStyle/>
          <a:p>
            <a:r>
              <a:rPr lang="en-US" dirty="0"/>
              <a:t>Relationships – working together </a:t>
            </a:r>
          </a:p>
          <a:p>
            <a:pPr lvl="1"/>
            <a:r>
              <a:rPr lang="en-US" dirty="0"/>
              <a:t>Cultural mindset of “in it together” vs separate silos</a:t>
            </a:r>
          </a:p>
          <a:p>
            <a:pPr lvl="2"/>
            <a:r>
              <a:rPr lang="en-US" dirty="0"/>
              <a:t>Truly </a:t>
            </a:r>
            <a:r>
              <a:rPr lang="en-US" i="1" dirty="0"/>
              <a:t>connecting</a:t>
            </a:r>
            <a:r>
              <a:rPr lang="en-US" dirty="0"/>
              <a:t> care for the </a:t>
            </a:r>
            <a:r>
              <a:rPr lang="en-US" b="1" i="1" dirty="0"/>
              <a:t>patient</a:t>
            </a:r>
          </a:p>
          <a:p>
            <a:r>
              <a:rPr lang="en-US" dirty="0"/>
              <a:t>Willingness to improve the processes needed to improve the referral experience</a:t>
            </a:r>
          </a:p>
          <a:p>
            <a:pPr lvl="1"/>
            <a:r>
              <a:rPr lang="en-US" dirty="0"/>
              <a:t>Coming to agreement</a:t>
            </a:r>
          </a:p>
          <a:p>
            <a:r>
              <a:rPr lang="en-US" dirty="0"/>
              <a:t>Doing what is needed to enact the necessary processes</a:t>
            </a:r>
          </a:p>
        </p:txBody>
      </p:sp>
      <p:pic>
        <p:nvPicPr>
          <p:cNvPr id="4" name="Picture 3">
            <a:extLst>
              <a:ext uri="{FF2B5EF4-FFF2-40B4-BE49-F238E27FC236}">
                <a16:creationId xmlns:a16="http://schemas.microsoft.com/office/drawing/2014/main" id="{25D17628-B986-4CB9-9FCC-C9B1CF70A038}"/>
              </a:ext>
            </a:extLst>
          </p:cNvPr>
          <p:cNvPicPr>
            <a:picLocks noChangeAspect="1"/>
          </p:cNvPicPr>
          <p:nvPr/>
        </p:nvPicPr>
        <p:blipFill>
          <a:blip r:embed="rId2"/>
          <a:stretch>
            <a:fillRect/>
          </a:stretch>
        </p:blipFill>
        <p:spPr>
          <a:xfrm>
            <a:off x="5486400" y="5145415"/>
            <a:ext cx="2514600" cy="1350959"/>
          </a:xfrm>
          <a:prstGeom prst="rect">
            <a:avLst/>
          </a:prstGeom>
        </p:spPr>
      </p:pic>
    </p:spTree>
    <p:extLst>
      <p:ext uri="{BB962C8B-B14F-4D97-AF65-F5344CB8AC3E}">
        <p14:creationId xmlns:p14="http://schemas.microsoft.com/office/powerpoint/2010/main" val="1792130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a:t>Basics that Benefit</a:t>
            </a:r>
          </a:p>
        </p:txBody>
      </p:sp>
      <p:sp>
        <p:nvSpPr>
          <p:cNvPr id="3" name="Content Placeholder 2"/>
          <p:cNvSpPr>
            <a:spLocks noGrp="1"/>
          </p:cNvSpPr>
          <p:nvPr>
            <p:ph sz="quarter" idx="1"/>
          </p:nvPr>
        </p:nvSpPr>
        <p:spPr>
          <a:xfrm>
            <a:off x="152400" y="1454445"/>
            <a:ext cx="8763000" cy="5022555"/>
          </a:xfrm>
        </p:spPr>
        <p:txBody>
          <a:bodyPr>
            <a:normAutofit lnSpcReduction="10000"/>
          </a:bodyPr>
          <a:lstStyle/>
          <a:p>
            <a:r>
              <a:rPr lang="en-US" dirty="0"/>
              <a:t>Having a conversation</a:t>
            </a:r>
          </a:p>
          <a:p>
            <a:pPr lvl="1"/>
            <a:r>
              <a:rPr lang="en-US" dirty="0"/>
              <a:t>Defining needs</a:t>
            </a:r>
          </a:p>
          <a:p>
            <a:pPr lvl="2"/>
            <a:r>
              <a:rPr lang="en-US" dirty="0"/>
              <a:t>Many misperceptions</a:t>
            </a:r>
          </a:p>
          <a:p>
            <a:pPr lvl="1"/>
            <a:r>
              <a:rPr lang="en-US" dirty="0"/>
              <a:t>Benefit of discussing issues/working together – cohesion</a:t>
            </a:r>
          </a:p>
          <a:p>
            <a:pPr lvl="2"/>
            <a:r>
              <a:rPr lang="en-US" dirty="0"/>
              <a:t>Need clinician involvement </a:t>
            </a:r>
          </a:p>
          <a:p>
            <a:r>
              <a:rPr lang="en-US" dirty="0"/>
              <a:t>“Forms”- “Formal” Agreement </a:t>
            </a:r>
          </a:p>
          <a:p>
            <a:pPr lvl="1"/>
            <a:r>
              <a:rPr lang="en-US" dirty="0"/>
              <a:t>Defines the elements (reference, enduring, modifiable)</a:t>
            </a:r>
          </a:p>
          <a:p>
            <a:pPr lvl="1"/>
            <a:r>
              <a:rPr lang="en-US" dirty="0"/>
              <a:t>Reinforces/encourages completeness (“compliance”)</a:t>
            </a:r>
          </a:p>
          <a:p>
            <a:pPr lvl="2"/>
            <a:r>
              <a:rPr lang="en-US" dirty="0"/>
              <a:t>“Hard stop” for clinical questions </a:t>
            </a:r>
          </a:p>
          <a:p>
            <a:pPr lvl="2"/>
            <a:r>
              <a:rPr lang="en-US" dirty="0"/>
              <a:t>“Patient informed” check box</a:t>
            </a:r>
          </a:p>
          <a:p>
            <a:pPr lvl="2"/>
            <a:r>
              <a:rPr lang="en-US" dirty="0"/>
              <a:t> Enhances tracking &amp; team roles</a:t>
            </a:r>
          </a:p>
        </p:txBody>
      </p:sp>
      <p:sp>
        <p:nvSpPr>
          <p:cNvPr id="4" name="Rectangle 3"/>
          <p:cNvSpPr/>
          <p:nvPr/>
        </p:nvSpPr>
        <p:spPr>
          <a:xfrm>
            <a:off x="76200" y="76200"/>
            <a:ext cx="8991600" cy="6705600"/>
          </a:xfrm>
          <a:prstGeom prst="rect">
            <a:avLst/>
          </a:prstGeom>
          <a:noFill/>
          <a:ln w="571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059" y="4876800"/>
            <a:ext cx="106330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762000"/>
            <a:ext cx="3403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12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944562"/>
          </a:xfrm>
        </p:spPr>
        <p:txBody>
          <a:bodyPr>
            <a:noAutofit/>
          </a:bodyPr>
          <a:lstStyle/>
          <a:p>
            <a:pPr algn="ctr"/>
            <a:r>
              <a:rPr lang="en-US" sz="3600" b="1" dirty="0">
                <a:solidFill>
                  <a:schemeClr val="tx1"/>
                </a:solidFill>
              </a:rPr>
              <a:t>What is Included in the Care Compact ? </a:t>
            </a:r>
            <a:r>
              <a:rPr lang="en-US" sz="3600" b="0" dirty="0">
                <a:solidFill>
                  <a:schemeClr val="tx1"/>
                </a:solidFill>
              </a:rPr>
              <a:t>(start with the basics)</a:t>
            </a:r>
          </a:p>
        </p:txBody>
      </p:sp>
      <p:sp>
        <p:nvSpPr>
          <p:cNvPr id="3" name="Content Placeholder 2"/>
          <p:cNvSpPr>
            <a:spLocks noGrp="1"/>
          </p:cNvSpPr>
          <p:nvPr>
            <p:ph sz="quarter" idx="1"/>
          </p:nvPr>
        </p:nvSpPr>
        <p:spPr>
          <a:xfrm>
            <a:off x="609600" y="1447800"/>
            <a:ext cx="8001000" cy="4876800"/>
          </a:xfrm>
        </p:spPr>
        <p:txBody>
          <a:bodyPr>
            <a:noAutofit/>
          </a:bodyPr>
          <a:lstStyle/>
          <a:p>
            <a:pPr marL="514350" indent="-514350">
              <a:buFont typeface="+mj-lt"/>
              <a:buAutoNum type="arabicPeriod"/>
            </a:pPr>
            <a:r>
              <a:rPr lang="en-US" dirty="0"/>
              <a:t>Preparation of the </a:t>
            </a:r>
            <a:r>
              <a:rPr lang="en-US" b="1" dirty="0"/>
              <a:t>patient / pre-consultation</a:t>
            </a:r>
          </a:p>
          <a:p>
            <a:pPr marL="514350" indent="-514350">
              <a:buFont typeface="+mj-lt"/>
              <a:buAutoNum type="arabicPeriod"/>
            </a:pPr>
            <a:r>
              <a:rPr lang="en-US" b="1" dirty="0"/>
              <a:t>Type of referral /role of the specialist</a:t>
            </a:r>
            <a:r>
              <a:rPr lang="en-US" dirty="0"/>
              <a:t> </a:t>
            </a:r>
          </a:p>
          <a:p>
            <a:pPr marL="514350" indent="-514350">
              <a:buFont typeface="+mj-lt"/>
              <a:buAutoNum type="arabicPeriod"/>
            </a:pPr>
            <a:r>
              <a:rPr lang="en-US" dirty="0"/>
              <a:t>Provide a </a:t>
            </a:r>
            <a:r>
              <a:rPr lang="en-US" b="1" dirty="0"/>
              <a:t>clinical question </a:t>
            </a:r>
            <a:r>
              <a:rPr lang="en-US" dirty="0"/>
              <a:t>with all referrals</a:t>
            </a:r>
          </a:p>
          <a:p>
            <a:pPr marL="514350" indent="-514350">
              <a:buFont typeface="+mj-lt"/>
              <a:buAutoNum type="arabicPeriod"/>
            </a:pPr>
            <a:r>
              <a:rPr lang="en-US" dirty="0"/>
              <a:t>C</a:t>
            </a:r>
            <a:r>
              <a:rPr lang="en-US" b="1" dirty="0"/>
              <a:t>ore data set </a:t>
            </a:r>
            <a:r>
              <a:rPr lang="en-US" dirty="0"/>
              <a:t>to accompany all referral.</a:t>
            </a:r>
          </a:p>
          <a:p>
            <a:pPr marL="514350" indent="-514350">
              <a:buFont typeface="+mj-lt"/>
              <a:buAutoNum type="arabicPeriod"/>
            </a:pPr>
            <a:r>
              <a:rPr lang="en-US" dirty="0"/>
              <a:t>P</a:t>
            </a:r>
            <a:r>
              <a:rPr lang="en-US" b="1" dirty="0"/>
              <a:t>ertinent supporting data </a:t>
            </a:r>
            <a:r>
              <a:rPr lang="en-US" dirty="0"/>
              <a:t>for the referral</a:t>
            </a:r>
          </a:p>
          <a:p>
            <a:pPr marL="514350" indent="-514350">
              <a:buFont typeface="+mj-lt"/>
              <a:buAutoNum type="arabicPeriod"/>
            </a:pPr>
            <a:r>
              <a:rPr lang="en-US" dirty="0"/>
              <a:t>C</a:t>
            </a:r>
            <a:r>
              <a:rPr lang="en-US" b="1" dirty="0"/>
              <a:t>ommunication protocol</a:t>
            </a:r>
          </a:p>
          <a:p>
            <a:pPr marL="514350" indent="-514350">
              <a:buFont typeface="+mj-lt"/>
              <a:buAutoNum type="arabicPeriod"/>
            </a:pPr>
            <a:r>
              <a:rPr lang="en-US" dirty="0"/>
              <a:t>C</a:t>
            </a:r>
            <a:r>
              <a:rPr lang="en-US" b="1" dirty="0"/>
              <a:t>ritical elements of the referral response </a:t>
            </a:r>
          </a:p>
          <a:p>
            <a:pPr marL="514350" indent="-514350">
              <a:buFont typeface="+mj-lt"/>
              <a:buAutoNum type="arabicPeriod"/>
            </a:pPr>
            <a:r>
              <a:rPr lang="en-US" dirty="0"/>
              <a:t>Protocol for making </a:t>
            </a:r>
            <a:r>
              <a:rPr lang="en-US" b="1" dirty="0"/>
              <a:t>appointments</a:t>
            </a:r>
          </a:p>
          <a:p>
            <a:pPr marL="514350" indent="-514350">
              <a:buFont typeface="+mj-lt"/>
              <a:buAutoNum type="arabicPeriod"/>
            </a:pPr>
            <a:r>
              <a:rPr lang="en-US" dirty="0"/>
              <a:t>“</a:t>
            </a:r>
            <a:r>
              <a:rPr lang="en-US" b="1" dirty="0"/>
              <a:t>Closing the Loop</a:t>
            </a:r>
            <a:r>
              <a:rPr lang="en-US" dirty="0"/>
              <a:t>” protocol </a:t>
            </a:r>
          </a:p>
          <a:p>
            <a:pPr marL="514350" indent="-514350">
              <a:buFont typeface="+mj-lt"/>
              <a:buAutoNum type="arabicPeriod"/>
            </a:pPr>
            <a:endParaRPr lang="en-US" sz="2400" b="1" dirty="0"/>
          </a:p>
          <a:p>
            <a:pPr marL="514350" indent="-514350">
              <a:buFont typeface="+mj-lt"/>
              <a:buAutoNum type="arabicPeriod"/>
            </a:pPr>
            <a:endParaRPr lang="en-US" sz="2400" b="1" dirty="0"/>
          </a:p>
          <a:p>
            <a:pPr marL="0" indent="0">
              <a:buNone/>
            </a:pPr>
            <a:r>
              <a:rPr lang="en-US" sz="2400" b="1" dirty="0"/>
              <a:t>. </a:t>
            </a:r>
          </a:p>
          <a:p>
            <a:pPr marL="514350" indent="-514350">
              <a:buFont typeface="+mj-lt"/>
              <a:buAutoNum type="arabicPeriod"/>
            </a:pPr>
            <a:endParaRPr lang="en-US" sz="2400" b="1" dirty="0"/>
          </a:p>
          <a:p>
            <a:endParaRPr lang="en-US" sz="2400" b="1" dirty="0"/>
          </a:p>
          <a:p>
            <a:pPr marL="0" indent="0">
              <a:buNone/>
            </a:pPr>
            <a:endParaRPr lang="en-US" sz="2400" b="1" dirty="0"/>
          </a:p>
          <a:p>
            <a:endParaRPr lang="en-US" sz="2400" dirty="0"/>
          </a:p>
        </p:txBody>
      </p:sp>
    </p:spTree>
    <p:extLst>
      <p:ext uri="{BB962C8B-B14F-4D97-AF65-F5344CB8AC3E}">
        <p14:creationId xmlns:p14="http://schemas.microsoft.com/office/powerpoint/2010/main" val="292191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4017-DDE4-4617-BBC2-7511127D8A28}"/>
              </a:ext>
            </a:extLst>
          </p:cNvPr>
          <p:cNvSpPr>
            <a:spLocks noGrp="1"/>
          </p:cNvSpPr>
          <p:nvPr>
            <p:ph type="title"/>
          </p:nvPr>
        </p:nvSpPr>
        <p:spPr>
          <a:xfrm>
            <a:off x="228600" y="76200"/>
            <a:ext cx="8686800" cy="1143000"/>
          </a:xfrm>
        </p:spPr>
        <p:txBody>
          <a:bodyPr>
            <a:normAutofit fontScale="90000"/>
          </a:bodyPr>
          <a:lstStyle/>
          <a:p>
            <a:pPr algn="ctr"/>
            <a:r>
              <a:rPr lang="en-US" dirty="0"/>
              <a:t>One-on-One Care Compacts with </a:t>
            </a:r>
            <a:r>
              <a:rPr lang="en-US" i="1" dirty="0"/>
              <a:t>Everyone</a:t>
            </a:r>
            <a:r>
              <a:rPr lang="en-US" dirty="0"/>
              <a:t/>
            </a:r>
            <a:br>
              <a:rPr lang="en-US" dirty="0"/>
            </a:br>
            <a:r>
              <a:rPr lang="en-US" dirty="0"/>
              <a:t> </a:t>
            </a:r>
            <a:r>
              <a:rPr lang="en-US" dirty="0">
                <a:sym typeface="Wingdings" panose="05000000000000000000" pitchFamily="2" charset="2"/>
              </a:rPr>
              <a:t></a:t>
            </a:r>
            <a:r>
              <a:rPr lang="en-US" dirty="0"/>
              <a:t> </a:t>
            </a:r>
            <a:r>
              <a:rPr lang="en-US" sz="3100" dirty="0"/>
              <a:t>Too Much to Manage by both SC &amp; PC</a:t>
            </a:r>
          </a:p>
        </p:txBody>
      </p:sp>
      <p:sp>
        <p:nvSpPr>
          <p:cNvPr id="3" name="Content Placeholder 2">
            <a:extLst>
              <a:ext uri="{FF2B5EF4-FFF2-40B4-BE49-F238E27FC236}">
                <a16:creationId xmlns:a16="http://schemas.microsoft.com/office/drawing/2014/main" id="{37737B9D-C137-4730-AA89-E3556F16D715}"/>
              </a:ext>
            </a:extLst>
          </p:cNvPr>
          <p:cNvSpPr>
            <a:spLocks noGrp="1"/>
          </p:cNvSpPr>
          <p:nvPr>
            <p:ph sz="quarter" idx="1"/>
          </p:nvPr>
        </p:nvSpPr>
        <p:spPr>
          <a:xfrm>
            <a:off x="381000" y="1589567"/>
            <a:ext cx="8384155" cy="4572000"/>
          </a:xfrm>
        </p:spPr>
        <p:txBody>
          <a:bodyPr/>
          <a:lstStyle/>
          <a:p>
            <a:r>
              <a:rPr lang="en-US" sz="3200" b="1" dirty="0"/>
              <a:t>Overload &amp; Frustration… </a:t>
            </a:r>
          </a:p>
        </p:txBody>
      </p:sp>
      <p:pic>
        <p:nvPicPr>
          <p:cNvPr id="6" name="Picture 5">
            <a:extLst>
              <a:ext uri="{FF2B5EF4-FFF2-40B4-BE49-F238E27FC236}">
                <a16:creationId xmlns:a16="http://schemas.microsoft.com/office/drawing/2014/main" id="{97CB1EAE-9F4C-44A0-AC78-02D5A7D0CBAA}"/>
              </a:ext>
            </a:extLst>
          </p:cNvPr>
          <p:cNvPicPr>
            <a:picLocks noChangeAspect="1"/>
          </p:cNvPicPr>
          <p:nvPr/>
        </p:nvPicPr>
        <p:blipFill>
          <a:blip r:embed="rId3"/>
          <a:stretch>
            <a:fillRect/>
          </a:stretch>
        </p:blipFill>
        <p:spPr>
          <a:xfrm>
            <a:off x="5257800" y="1589567"/>
            <a:ext cx="2820572" cy="2432233"/>
          </a:xfrm>
          <a:prstGeom prst="rect">
            <a:avLst/>
          </a:prstGeom>
        </p:spPr>
      </p:pic>
      <p:pic>
        <p:nvPicPr>
          <p:cNvPr id="4" name="Picture 3">
            <a:extLst>
              <a:ext uri="{FF2B5EF4-FFF2-40B4-BE49-F238E27FC236}">
                <a16:creationId xmlns:a16="http://schemas.microsoft.com/office/drawing/2014/main" id="{D1FC8229-7B43-4DCE-A54A-C357195C432E}"/>
              </a:ext>
            </a:extLst>
          </p:cNvPr>
          <p:cNvPicPr>
            <a:picLocks noChangeAspect="1"/>
          </p:cNvPicPr>
          <p:nvPr/>
        </p:nvPicPr>
        <p:blipFill>
          <a:blip r:embed="rId4"/>
          <a:stretch>
            <a:fillRect/>
          </a:stretch>
        </p:blipFill>
        <p:spPr>
          <a:xfrm>
            <a:off x="504634" y="4236029"/>
            <a:ext cx="2091437" cy="1862961"/>
          </a:xfrm>
          <a:prstGeom prst="rect">
            <a:avLst/>
          </a:prstGeom>
        </p:spPr>
      </p:pic>
      <p:pic>
        <p:nvPicPr>
          <p:cNvPr id="5" name="Picture 4">
            <a:extLst>
              <a:ext uri="{FF2B5EF4-FFF2-40B4-BE49-F238E27FC236}">
                <a16:creationId xmlns:a16="http://schemas.microsoft.com/office/drawing/2014/main" id="{23827C2D-4D99-44E4-9B75-CE7D49D8B796}"/>
              </a:ext>
            </a:extLst>
          </p:cNvPr>
          <p:cNvPicPr>
            <a:picLocks noChangeAspect="1"/>
          </p:cNvPicPr>
          <p:nvPr/>
        </p:nvPicPr>
        <p:blipFill>
          <a:blip r:embed="rId5"/>
          <a:stretch>
            <a:fillRect/>
          </a:stretch>
        </p:blipFill>
        <p:spPr>
          <a:xfrm>
            <a:off x="3143040" y="4119585"/>
            <a:ext cx="1398480" cy="2019300"/>
          </a:xfrm>
          <a:prstGeom prst="rect">
            <a:avLst/>
          </a:prstGeom>
        </p:spPr>
      </p:pic>
      <p:pic>
        <p:nvPicPr>
          <p:cNvPr id="7" name="Picture 6">
            <a:extLst>
              <a:ext uri="{FF2B5EF4-FFF2-40B4-BE49-F238E27FC236}">
                <a16:creationId xmlns:a16="http://schemas.microsoft.com/office/drawing/2014/main" id="{9D9C4893-B6FE-4BBF-9856-1535CCD5A2BE}"/>
              </a:ext>
            </a:extLst>
          </p:cNvPr>
          <p:cNvPicPr>
            <a:picLocks noChangeAspect="1"/>
          </p:cNvPicPr>
          <p:nvPr/>
        </p:nvPicPr>
        <p:blipFill>
          <a:blip r:embed="rId6"/>
          <a:stretch>
            <a:fillRect/>
          </a:stretch>
        </p:blipFill>
        <p:spPr>
          <a:xfrm>
            <a:off x="6691963" y="4492049"/>
            <a:ext cx="1947401" cy="1375352"/>
          </a:xfrm>
          <a:prstGeom prst="rect">
            <a:avLst/>
          </a:prstGeom>
        </p:spPr>
      </p:pic>
      <p:pic>
        <p:nvPicPr>
          <p:cNvPr id="8" name="Picture 7">
            <a:extLst>
              <a:ext uri="{FF2B5EF4-FFF2-40B4-BE49-F238E27FC236}">
                <a16:creationId xmlns:a16="http://schemas.microsoft.com/office/drawing/2014/main" id="{89C90994-7B6B-44C4-849F-AAE8306208E8}"/>
              </a:ext>
            </a:extLst>
          </p:cNvPr>
          <p:cNvPicPr>
            <a:picLocks noChangeAspect="1"/>
          </p:cNvPicPr>
          <p:nvPr/>
        </p:nvPicPr>
        <p:blipFill rotWithShape="1">
          <a:blip r:embed="rId7"/>
          <a:srcRect b="38864"/>
          <a:stretch/>
        </p:blipFill>
        <p:spPr>
          <a:xfrm>
            <a:off x="4764908" y="4392673"/>
            <a:ext cx="1604563" cy="1652142"/>
          </a:xfrm>
          <a:prstGeom prst="rect">
            <a:avLst/>
          </a:prstGeom>
        </p:spPr>
      </p:pic>
    </p:spTree>
    <p:extLst>
      <p:ext uri="{BB962C8B-B14F-4D97-AF65-F5344CB8AC3E}">
        <p14:creationId xmlns:p14="http://schemas.microsoft.com/office/powerpoint/2010/main" val="3646283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minute …</a:t>
            </a:r>
          </a:p>
        </p:txBody>
      </p:sp>
      <p:sp>
        <p:nvSpPr>
          <p:cNvPr id="3" name="Content Placeholder 2"/>
          <p:cNvSpPr>
            <a:spLocks noGrp="1"/>
          </p:cNvSpPr>
          <p:nvPr>
            <p:ph sz="quarter" idx="1"/>
          </p:nvPr>
        </p:nvSpPr>
        <p:spPr>
          <a:xfrm>
            <a:off x="304800" y="1524000"/>
            <a:ext cx="8534400" cy="4800600"/>
          </a:xfrm>
        </p:spPr>
        <p:txBody>
          <a:bodyPr>
            <a:normAutofit/>
          </a:bodyPr>
          <a:lstStyle/>
          <a:p>
            <a:r>
              <a:rPr lang="en-US" dirty="0"/>
              <a:t>Some of you already have or are in process on some form of formal or informal care coordination or referral agreements with another practice now …</a:t>
            </a:r>
          </a:p>
          <a:p>
            <a:pPr marL="365125" lvl="1" indent="0">
              <a:buNone/>
            </a:pPr>
            <a:endParaRPr lang="en-US" sz="800" dirty="0"/>
          </a:p>
          <a:p>
            <a:r>
              <a:rPr lang="en-US" dirty="0"/>
              <a:t>Would you consider establishing a </a:t>
            </a:r>
            <a:r>
              <a:rPr lang="en-US" b="1" i="1" dirty="0"/>
              <a:t>system-wide  referral agreement </a:t>
            </a:r>
          </a:p>
          <a:p>
            <a:pPr lvl="1"/>
            <a:r>
              <a:rPr lang="en-US" dirty="0"/>
              <a:t>Agree on the elements to be included with every referral request &amp; referral response</a:t>
            </a:r>
          </a:p>
          <a:p>
            <a:pPr lvl="2"/>
            <a:r>
              <a:rPr lang="en-US" dirty="0"/>
              <a:t>Specific referral guidelines (pertinent data) for specific conditions/specialty care needs</a:t>
            </a:r>
          </a:p>
          <a:p>
            <a:pPr lvl="1"/>
            <a:r>
              <a:rPr lang="en-US" dirty="0"/>
              <a:t>Close-the-Loop Referral Tracking </a:t>
            </a:r>
          </a:p>
        </p:txBody>
      </p:sp>
    </p:spTree>
    <p:extLst>
      <p:ext uri="{BB962C8B-B14F-4D97-AF65-F5344CB8AC3E}">
        <p14:creationId xmlns:p14="http://schemas.microsoft.com/office/powerpoint/2010/main" val="227067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D715-DE01-42E0-83C7-04857D3D937F}"/>
              </a:ext>
            </a:extLst>
          </p:cNvPr>
          <p:cNvSpPr>
            <a:spLocks noGrp="1"/>
          </p:cNvSpPr>
          <p:nvPr>
            <p:ph type="title"/>
          </p:nvPr>
        </p:nvSpPr>
        <p:spPr>
          <a:xfrm>
            <a:off x="533400" y="76200"/>
            <a:ext cx="8229600" cy="1143000"/>
          </a:xfrm>
        </p:spPr>
        <p:txBody>
          <a:bodyPr>
            <a:normAutofit fontScale="90000"/>
          </a:bodyPr>
          <a:lstStyle/>
          <a:p>
            <a:pPr algn="ctr"/>
            <a:r>
              <a:rPr lang="en-US" dirty="0"/>
              <a:t>Get Internal Agreement on Common Approach to Referral Process </a:t>
            </a:r>
          </a:p>
        </p:txBody>
      </p:sp>
      <p:sp>
        <p:nvSpPr>
          <p:cNvPr id="3" name="Content Placeholder 2">
            <a:extLst>
              <a:ext uri="{FF2B5EF4-FFF2-40B4-BE49-F238E27FC236}">
                <a16:creationId xmlns:a16="http://schemas.microsoft.com/office/drawing/2014/main" id="{A6A02E19-BF7C-4558-B0B4-AD99FB482249}"/>
              </a:ext>
            </a:extLst>
          </p:cNvPr>
          <p:cNvSpPr>
            <a:spLocks noGrp="1"/>
          </p:cNvSpPr>
          <p:nvPr>
            <p:ph sz="quarter" idx="1"/>
          </p:nvPr>
        </p:nvSpPr>
        <p:spPr>
          <a:xfrm>
            <a:off x="304800" y="1524000"/>
            <a:ext cx="8460355" cy="4637567"/>
          </a:xfrm>
        </p:spPr>
        <p:txBody>
          <a:bodyPr>
            <a:normAutofit lnSpcReduction="10000"/>
          </a:bodyPr>
          <a:lstStyle/>
          <a:p>
            <a:r>
              <a:rPr lang="en-US" dirty="0"/>
              <a:t>How to go forward?</a:t>
            </a:r>
          </a:p>
          <a:p>
            <a:pPr lvl="1"/>
            <a:r>
              <a:rPr lang="en-US" dirty="0"/>
              <a:t>Champions committee – multi-stakeholder reps </a:t>
            </a:r>
            <a:r>
              <a:rPr lang="en-US" sz="2000" dirty="0"/>
              <a:t>(PC&amp; SC clinicians, clinical &amp; administrative staff,  patient/caregiver reps</a:t>
            </a:r>
            <a:r>
              <a:rPr lang="en-US" sz="2200" dirty="0"/>
              <a:t>) </a:t>
            </a:r>
          </a:p>
          <a:p>
            <a:pPr lvl="2"/>
            <a:r>
              <a:rPr lang="en-US" dirty="0"/>
              <a:t>Develop &amp; Implement system-wide approach </a:t>
            </a:r>
          </a:p>
          <a:p>
            <a:pPr lvl="3"/>
            <a:r>
              <a:rPr lang="en-US" dirty="0"/>
              <a:t>Ensure internal capabilities for doing the required processes*</a:t>
            </a:r>
          </a:p>
          <a:p>
            <a:pPr lvl="2"/>
            <a:r>
              <a:rPr lang="en-US" dirty="0"/>
              <a:t>Outreach to major additional practices</a:t>
            </a:r>
          </a:p>
          <a:p>
            <a:pPr marL="685800" lvl="2" indent="0">
              <a:buNone/>
            </a:pPr>
            <a:endParaRPr lang="en-US" sz="900" dirty="0"/>
          </a:p>
          <a:p>
            <a:pPr lvl="1"/>
            <a:r>
              <a:rPr lang="en-US" dirty="0"/>
              <a:t>Pilot-practices approach </a:t>
            </a:r>
            <a:r>
              <a:rPr lang="en-US" sz="2000" dirty="0"/>
              <a:t>(multi-stakeholder involvement)</a:t>
            </a:r>
          </a:p>
          <a:p>
            <a:pPr lvl="2"/>
            <a:r>
              <a:rPr lang="en-US" dirty="0"/>
              <a:t>Develop &amp; Implement pilot approach within 1-3 practice dyads  </a:t>
            </a:r>
            <a:r>
              <a:rPr lang="en-US" sz="2000" dirty="0"/>
              <a:t>(GI – PC; </a:t>
            </a:r>
            <a:r>
              <a:rPr lang="en-US" sz="2000" dirty="0" err="1"/>
              <a:t>Derm</a:t>
            </a:r>
            <a:r>
              <a:rPr lang="en-US" sz="2000" dirty="0"/>
              <a:t>- PC; Urology - PC)</a:t>
            </a:r>
          </a:p>
          <a:p>
            <a:pPr lvl="3"/>
            <a:r>
              <a:rPr lang="en-US" dirty="0"/>
              <a:t>Troubleshoot the internal necessary processes*</a:t>
            </a:r>
          </a:p>
          <a:p>
            <a:pPr lvl="2"/>
            <a:r>
              <a:rPr lang="en-US" dirty="0"/>
              <a:t>Spread to other practices </a:t>
            </a:r>
          </a:p>
          <a:p>
            <a:pPr lvl="1"/>
            <a:endParaRPr lang="en-US" dirty="0"/>
          </a:p>
        </p:txBody>
      </p:sp>
    </p:spTree>
    <p:extLst>
      <p:ext uri="{BB962C8B-B14F-4D97-AF65-F5344CB8AC3E}">
        <p14:creationId xmlns:p14="http://schemas.microsoft.com/office/powerpoint/2010/main" val="88718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DA69-DC82-45D9-BCC7-96D56771E850}"/>
              </a:ext>
            </a:extLst>
          </p:cNvPr>
          <p:cNvSpPr>
            <a:spLocks noGrp="1"/>
          </p:cNvSpPr>
          <p:nvPr>
            <p:ph type="title"/>
          </p:nvPr>
        </p:nvSpPr>
        <p:spPr>
          <a:xfrm>
            <a:off x="381000" y="76200"/>
            <a:ext cx="8534400" cy="1219200"/>
          </a:xfrm>
        </p:spPr>
        <p:txBody>
          <a:bodyPr>
            <a:normAutofit fontScale="90000"/>
          </a:bodyPr>
          <a:lstStyle/>
          <a:p>
            <a:pPr algn="ctr"/>
            <a:r>
              <a:rPr lang="en-US" sz="4000" b="1" dirty="0"/>
              <a:t>Requests &amp; Offers </a:t>
            </a:r>
            <a:br>
              <a:rPr lang="en-US" sz="4000" b="1" dirty="0"/>
            </a:br>
            <a:r>
              <a:rPr lang="en-US" b="1" dirty="0"/>
              <a:t>For a More Effective Process</a:t>
            </a:r>
          </a:p>
        </p:txBody>
      </p:sp>
      <p:sp>
        <p:nvSpPr>
          <p:cNvPr id="3" name="Content Placeholder 2">
            <a:extLst>
              <a:ext uri="{FF2B5EF4-FFF2-40B4-BE49-F238E27FC236}">
                <a16:creationId xmlns:a16="http://schemas.microsoft.com/office/drawing/2014/main" id="{42AD30E2-C6E1-4D29-B06C-F854BE62C2A8}"/>
              </a:ext>
            </a:extLst>
          </p:cNvPr>
          <p:cNvSpPr>
            <a:spLocks noGrp="1"/>
          </p:cNvSpPr>
          <p:nvPr>
            <p:ph sz="quarter" idx="1"/>
          </p:nvPr>
        </p:nvSpPr>
        <p:spPr>
          <a:xfrm>
            <a:off x="533400" y="1981200"/>
            <a:ext cx="4130040" cy="4343399"/>
          </a:xfrm>
        </p:spPr>
        <p:txBody>
          <a:bodyPr>
            <a:normAutofit fontScale="77500" lnSpcReduction="20000"/>
          </a:bodyPr>
          <a:lstStyle/>
          <a:p>
            <a:r>
              <a:rPr lang="en-US" dirty="0"/>
              <a:t>A prepared patient </a:t>
            </a:r>
          </a:p>
          <a:p>
            <a:r>
              <a:rPr lang="en-US" dirty="0"/>
              <a:t>Include any special considerations with the referral request</a:t>
            </a:r>
          </a:p>
          <a:p>
            <a:r>
              <a:rPr lang="en-US" dirty="0"/>
              <a:t>A clinical question or detailed reason for referral</a:t>
            </a:r>
          </a:p>
          <a:p>
            <a:r>
              <a:rPr lang="en-US" dirty="0"/>
              <a:t>Supporting information – pertinent data </a:t>
            </a:r>
          </a:p>
          <a:p>
            <a:r>
              <a:rPr lang="en-US" dirty="0"/>
              <a:t>Core medical data</a:t>
            </a:r>
          </a:p>
          <a:p>
            <a:r>
              <a:rPr lang="en-US" dirty="0"/>
              <a:t>Contact number (backline, care coordinator etc.)</a:t>
            </a:r>
          </a:p>
          <a:p>
            <a:r>
              <a:rPr lang="en-US" dirty="0"/>
              <a:t>No Show/Cancellation policy – f/u with patient</a:t>
            </a:r>
          </a:p>
          <a:p>
            <a:endParaRPr lang="en-US" dirty="0"/>
          </a:p>
        </p:txBody>
      </p:sp>
      <p:sp>
        <p:nvSpPr>
          <p:cNvPr id="4" name="Content Placeholder 3">
            <a:extLst>
              <a:ext uri="{FF2B5EF4-FFF2-40B4-BE49-F238E27FC236}">
                <a16:creationId xmlns:a16="http://schemas.microsoft.com/office/drawing/2014/main" id="{9B2F17F9-780C-423D-BD94-BB8B4387DC75}"/>
              </a:ext>
            </a:extLst>
          </p:cNvPr>
          <p:cNvSpPr>
            <a:spLocks noGrp="1"/>
          </p:cNvSpPr>
          <p:nvPr>
            <p:ph sz="quarter" idx="2"/>
          </p:nvPr>
        </p:nvSpPr>
        <p:spPr>
          <a:xfrm>
            <a:off x="4933950" y="1981200"/>
            <a:ext cx="3981450" cy="4343399"/>
          </a:xfrm>
        </p:spPr>
        <p:txBody>
          <a:bodyPr>
            <a:normAutofit fontScale="77500" lnSpcReduction="20000"/>
          </a:bodyPr>
          <a:lstStyle/>
          <a:p>
            <a:r>
              <a:rPr lang="en-US" dirty="0"/>
              <a:t>Mechanism for Pre-consultation request</a:t>
            </a:r>
          </a:p>
          <a:p>
            <a:r>
              <a:rPr lang="en-US" dirty="0"/>
              <a:t>Specialty Care practice info for “one pager” for patient</a:t>
            </a:r>
          </a:p>
          <a:p>
            <a:r>
              <a:rPr lang="en-US" dirty="0"/>
              <a:t>Referral guidelines (Pertinent Data Set) for specific conditions</a:t>
            </a:r>
          </a:p>
          <a:p>
            <a:r>
              <a:rPr lang="en-US" dirty="0"/>
              <a:t>Agreement to Preview Referral Request</a:t>
            </a:r>
          </a:p>
          <a:p>
            <a:pPr lvl="1"/>
            <a:r>
              <a:rPr lang="en-US" dirty="0"/>
              <a:t>Schedule by urgency</a:t>
            </a:r>
          </a:p>
          <a:p>
            <a:r>
              <a:rPr lang="en-US" dirty="0"/>
              <a:t>Close the loop – referral tracking notifications &amp; referral response notes sent to PC &amp; Requesting  practice</a:t>
            </a:r>
          </a:p>
        </p:txBody>
      </p:sp>
      <p:sp>
        <p:nvSpPr>
          <p:cNvPr id="5" name="TextBox 4">
            <a:extLst>
              <a:ext uri="{FF2B5EF4-FFF2-40B4-BE49-F238E27FC236}">
                <a16:creationId xmlns:a16="http://schemas.microsoft.com/office/drawing/2014/main" id="{A6AA4A6C-947D-489C-86A7-617C132A13AC}"/>
              </a:ext>
            </a:extLst>
          </p:cNvPr>
          <p:cNvSpPr txBox="1"/>
          <p:nvPr/>
        </p:nvSpPr>
        <p:spPr>
          <a:xfrm>
            <a:off x="990600" y="1500108"/>
            <a:ext cx="2658356" cy="461665"/>
          </a:xfrm>
          <a:prstGeom prst="rect">
            <a:avLst/>
          </a:prstGeom>
          <a:noFill/>
        </p:spPr>
        <p:txBody>
          <a:bodyPr wrap="none" rtlCol="0">
            <a:spAutoFit/>
          </a:bodyPr>
          <a:lstStyle/>
          <a:p>
            <a:r>
              <a:rPr lang="en-US" sz="2400" b="1" u="sng" dirty="0"/>
              <a:t>Requesting Practice</a:t>
            </a:r>
          </a:p>
        </p:txBody>
      </p:sp>
      <p:sp>
        <p:nvSpPr>
          <p:cNvPr id="6" name="TextBox 5">
            <a:extLst>
              <a:ext uri="{FF2B5EF4-FFF2-40B4-BE49-F238E27FC236}">
                <a16:creationId xmlns:a16="http://schemas.microsoft.com/office/drawing/2014/main" id="{E7C4C085-4BD8-448A-9EE2-E2F2E02A7F54}"/>
              </a:ext>
            </a:extLst>
          </p:cNvPr>
          <p:cNvSpPr txBox="1"/>
          <p:nvPr/>
        </p:nvSpPr>
        <p:spPr>
          <a:xfrm>
            <a:off x="5181600" y="1500107"/>
            <a:ext cx="3733800" cy="461665"/>
          </a:xfrm>
          <a:prstGeom prst="rect">
            <a:avLst/>
          </a:prstGeom>
          <a:noFill/>
        </p:spPr>
        <p:txBody>
          <a:bodyPr wrap="square" rtlCol="0">
            <a:spAutoFit/>
          </a:bodyPr>
          <a:lstStyle/>
          <a:p>
            <a:r>
              <a:rPr lang="en-US" sz="2400" b="1" u="sng" dirty="0"/>
              <a:t>Specialty Care/Responding</a:t>
            </a:r>
          </a:p>
        </p:txBody>
      </p:sp>
    </p:spTree>
    <p:extLst>
      <p:ext uri="{BB962C8B-B14F-4D97-AF65-F5344CB8AC3E}">
        <p14:creationId xmlns:p14="http://schemas.microsoft.com/office/powerpoint/2010/main" val="263129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D715-DE01-42E0-83C7-04857D3D937F}"/>
              </a:ext>
            </a:extLst>
          </p:cNvPr>
          <p:cNvSpPr>
            <a:spLocks noGrp="1"/>
          </p:cNvSpPr>
          <p:nvPr>
            <p:ph type="title"/>
          </p:nvPr>
        </p:nvSpPr>
        <p:spPr>
          <a:xfrm>
            <a:off x="533400" y="76200"/>
            <a:ext cx="8229600" cy="1143000"/>
          </a:xfrm>
        </p:spPr>
        <p:txBody>
          <a:bodyPr>
            <a:normAutofit fontScale="90000"/>
          </a:bodyPr>
          <a:lstStyle/>
          <a:p>
            <a:pPr algn="ctr"/>
            <a:r>
              <a:rPr lang="en-US" dirty="0"/>
              <a:t>Get Agreement on Common Approach to Referral Requests</a:t>
            </a:r>
          </a:p>
        </p:txBody>
      </p:sp>
      <p:sp>
        <p:nvSpPr>
          <p:cNvPr id="3" name="Content Placeholder 2">
            <a:extLst>
              <a:ext uri="{FF2B5EF4-FFF2-40B4-BE49-F238E27FC236}">
                <a16:creationId xmlns:a16="http://schemas.microsoft.com/office/drawing/2014/main" id="{A6A02E19-BF7C-4558-B0B4-AD99FB482249}"/>
              </a:ext>
            </a:extLst>
          </p:cNvPr>
          <p:cNvSpPr>
            <a:spLocks noGrp="1"/>
          </p:cNvSpPr>
          <p:nvPr>
            <p:ph sz="quarter" idx="1"/>
          </p:nvPr>
        </p:nvSpPr>
        <p:spPr>
          <a:xfrm>
            <a:off x="381000" y="1524000"/>
            <a:ext cx="8384155" cy="4637567"/>
          </a:xfrm>
        </p:spPr>
        <p:txBody>
          <a:bodyPr>
            <a:normAutofit fontScale="85000" lnSpcReduction="20000"/>
          </a:bodyPr>
          <a:lstStyle/>
          <a:p>
            <a:r>
              <a:rPr lang="en-US" dirty="0"/>
              <a:t>A prepared patient </a:t>
            </a:r>
          </a:p>
          <a:p>
            <a:pPr lvl="1"/>
            <a:r>
              <a:rPr lang="en-US" dirty="0"/>
              <a:t>Include any special considerations/ patient needs with the referral request &amp; patient goals</a:t>
            </a:r>
          </a:p>
          <a:p>
            <a:pPr lvl="1"/>
            <a:r>
              <a:rPr lang="en-US" dirty="0"/>
              <a:t>Right Specialty at the Right Time w the Right Information</a:t>
            </a:r>
          </a:p>
          <a:p>
            <a:r>
              <a:rPr lang="en-US" dirty="0"/>
              <a:t>Define the Role in Care requested of Specialty Care </a:t>
            </a:r>
          </a:p>
          <a:p>
            <a:r>
              <a:rPr lang="en-US" dirty="0"/>
              <a:t>A clinical question or detailed reason for referral</a:t>
            </a:r>
          </a:p>
          <a:p>
            <a:r>
              <a:rPr lang="en-US" dirty="0"/>
              <a:t>Supporting information for the reason for referral – </a:t>
            </a:r>
            <a:r>
              <a:rPr lang="en-US" sz="2400" dirty="0"/>
              <a:t>pertinent data </a:t>
            </a:r>
            <a:endParaRPr lang="en-US" sz="2400" i="1" dirty="0"/>
          </a:p>
          <a:p>
            <a:r>
              <a:rPr lang="en-US" dirty="0"/>
              <a:t>Core medical data – </a:t>
            </a:r>
            <a:r>
              <a:rPr lang="en-US" sz="2400" dirty="0"/>
              <a:t>agreed-upon elements</a:t>
            </a:r>
          </a:p>
          <a:p>
            <a:r>
              <a:rPr lang="en-US" dirty="0"/>
              <a:t>Mechanism for sending the Referral Request</a:t>
            </a:r>
          </a:p>
          <a:p>
            <a:r>
              <a:rPr lang="en-US" dirty="0"/>
              <a:t>Contact number </a:t>
            </a:r>
            <a:r>
              <a:rPr lang="en-US" sz="2700" dirty="0"/>
              <a:t>(backline, care coordinator etc.)</a:t>
            </a:r>
          </a:p>
          <a:p>
            <a:r>
              <a:rPr lang="en-US" sz="2700" dirty="0"/>
              <a:t>No Show (&amp; cancellation) policy – f/u w patients </a:t>
            </a:r>
          </a:p>
          <a:p>
            <a:pPr lvl="1"/>
            <a:endParaRPr lang="en-US" dirty="0"/>
          </a:p>
        </p:txBody>
      </p:sp>
    </p:spTree>
    <p:extLst>
      <p:ext uri="{BB962C8B-B14F-4D97-AF65-F5344CB8AC3E}">
        <p14:creationId xmlns:p14="http://schemas.microsoft.com/office/powerpoint/2010/main" val="3458426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C6C7-BBCB-4B30-A044-E9E40D61A817}"/>
              </a:ext>
            </a:extLst>
          </p:cNvPr>
          <p:cNvSpPr>
            <a:spLocks noGrp="1"/>
          </p:cNvSpPr>
          <p:nvPr>
            <p:ph type="title"/>
          </p:nvPr>
        </p:nvSpPr>
        <p:spPr>
          <a:xfrm>
            <a:off x="609600" y="76200"/>
            <a:ext cx="8153400" cy="1143000"/>
          </a:xfrm>
        </p:spPr>
        <p:txBody>
          <a:bodyPr>
            <a:noAutofit/>
          </a:bodyPr>
          <a:lstStyle/>
          <a:p>
            <a:pPr algn="ctr"/>
            <a:r>
              <a:rPr lang="en-US" sz="3200" dirty="0"/>
              <a:t>Get Agreements for Specialty Care - Responding to a Referral Request</a:t>
            </a:r>
          </a:p>
        </p:txBody>
      </p:sp>
      <p:sp>
        <p:nvSpPr>
          <p:cNvPr id="3" name="Content Placeholder 2">
            <a:extLst>
              <a:ext uri="{FF2B5EF4-FFF2-40B4-BE49-F238E27FC236}">
                <a16:creationId xmlns:a16="http://schemas.microsoft.com/office/drawing/2014/main" id="{9415B5C3-3A82-4D11-92AC-E384E9EA31E8}"/>
              </a:ext>
            </a:extLst>
          </p:cNvPr>
          <p:cNvSpPr>
            <a:spLocks noGrp="1"/>
          </p:cNvSpPr>
          <p:nvPr>
            <p:ph sz="quarter" idx="1"/>
          </p:nvPr>
        </p:nvSpPr>
        <p:spPr>
          <a:xfrm>
            <a:off x="304800" y="1589567"/>
            <a:ext cx="8460355" cy="4572000"/>
          </a:xfrm>
        </p:spPr>
        <p:txBody>
          <a:bodyPr>
            <a:normAutofit fontScale="77500" lnSpcReduction="20000"/>
          </a:bodyPr>
          <a:lstStyle/>
          <a:p>
            <a:r>
              <a:rPr lang="en-US" sz="3000" dirty="0"/>
              <a:t>Info for “One Pager” for patient</a:t>
            </a:r>
          </a:p>
          <a:p>
            <a:r>
              <a:rPr lang="en-US" sz="3000" dirty="0"/>
              <a:t>Referral guidelines for  specific conditions </a:t>
            </a:r>
            <a:r>
              <a:rPr lang="en-US" sz="2600" dirty="0"/>
              <a:t>(what info is needed with referral requests)</a:t>
            </a:r>
          </a:p>
          <a:p>
            <a:r>
              <a:rPr lang="en-US" sz="3000" dirty="0"/>
              <a:t>Mechanism for pre-consultation request </a:t>
            </a:r>
            <a:r>
              <a:rPr lang="en-US" sz="2400" dirty="0"/>
              <a:t>(if not sure whether referral is needed, best specialty type or what info to send)</a:t>
            </a:r>
          </a:p>
          <a:p>
            <a:r>
              <a:rPr lang="en-US" sz="3000" dirty="0"/>
              <a:t>Perform a pre-view of referral requests </a:t>
            </a:r>
            <a:r>
              <a:rPr lang="en-US" sz="2300" dirty="0"/>
              <a:t>(to ensure high value)</a:t>
            </a:r>
          </a:p>
          <a:p>
            <a:pPr lvl="1"/>
            <a:r>
              <a:rPr lang="en-US" sz="2700" dirty="0"/>
              <a:t>Ensure referral appropriate &amp; necessary info received  </a:t>
            </a:r>
          </a:p>
          <a:p>
            <a:r>
              <a:rPr lang="en-US" sz="3000" dirty="0"/>
              <a:t>Referral Response to every referral request with critical elements included &amp; easy to find location in note</a:t>
            </a:r>
          </a:p>
          <a:p>
            <a:r>
              <a:rPr lang="en-US" sz="3000" dirty="0"/>
              <a:t>Close the loop </a:t>
            </a:r>
          </a:p>
          <a:p>
            <a:pPr lvl="1"/>
            <a:r>
              <a:rPr lang="en-US" sz="2500" dirty="0"/>
              <a:t>Notify when scheduled or if unable to schedule</a:t>
            </a:r>
          </a:p>
          <a:p>
            <a:pPr lvl="1"/>
            <a:r>
              <a:rPr lang="en-US" sz="2500" dirty="0"/>
              <a:t>Notify of No Show or Cancellation </a:t>
            </a:r>
          </a:p>
          <a:p>
            <a:pPr lvl="1"/>
            <a:r>
              <a:rPr lang="en-US" sz="2500" dirty="0"/>
              <a:t>Referral response notes sent back in timely manner</a:t>
            </a:r>
          </a:p>
        </p:txBody>
      </p:sp>
    </p:spTree>
    <p:extLst>
      <p:ext uri="{BB962C8B-B14F-4D97-AF65-F5344CB8AC3E}">
        <p14:creationId xmlns:p14="http://schemas.microsoft.com/office/powerpoint/2010/main" val="3704938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lstStyle/>
          <a:p>
            <a:pPr algn="ctr"/>
            <a:r>
              <a:rPr lang="en-US" dirty="0">
                <a:solidFill>
                  <a:schemeClr val="tx1"/>
                </a:solidFill>
              </a:rPr>
              <a:t>Consider Step-wise Agreement Priorities</a:t>
            </a:r>
          </a:p>
        </p:txBody>
      </p:sp>
      <p:sp>
        <p:nvSpPr>
          <p:cNvPr id="3" name="Content Placeholder 2"/>
          <p:cNvSpPr>
            <a:spLocks noGrp="1"/>
          </p:cNvSpPr>
          <p:nvPr>
            <p:ph sz="quarter" idx="1"/>
          </p:nvPr>
        </p:nvSpPr>
        <p:spPr>
          <a:xfrm>
            <a:off x="381000" y="1524000"/>
            <a:ext cx="8458200" cy="4724400"/>
          </a:xfrm>
        </p:spPr>
        <p:txBody>
          <a:bodyPr>
            <a:normAutofit fontScale="77500" lnSpcReduction="20000"/>
          </a:bodyPr>
          <a:lstStyle/>
          <a:p>
            <a:pPr marL="0" indent="0">
              <a:buNone/>
            </a:pPr>
            <a:r>
              <a:rPr lang="en-US" sz="2800" dirty="0"/>
              <a:t>Basics:</a:t>
            </a:r>
          </a:p>
          <a:p>
            <a:r>
              <a:rPr lang="en-US" sz="2800" dirty="0"/>
              <a:t>The Referral Request checklist elements</a:t>
            </a:r>
          </a:p>
          <a:p>
            <a:pPr lvl="1"/>
            <a:r>
              <a:rPr lang="en-US" sz="2400" dirty="0"/>
              <a:t>Scheduling protocol </a:t>
            </a:r>
            <a:endParaRPr lang="en-US" sz="2100" dirty="0"/>
          </a:p>
          <a:p>
            <a:pPr lvl="1"/>
            <a:r>
              <a:rPr lang="en-US" sz="2400" dirty="0"/>
              <a:t>Close the loop referral tracking</a:t>
            </a:r>
          </a:p>
          <a:p>
            <a:r>
              <a:rPr lang="en-US" sz="2800" dirty="0"/>
              <a:t>The Referral Response checklist elements</a:t>
            </a:r>
          </a:p>
          <a:p>
            <a:r>
              <a:rPr lang="en-US" sz="2800" dirty="0"/>
              <a:t>Referral Guidelines</a:t>
            </a:r>
          </a:p>
          <a:p>
            <a:pPr lvl="1"/>
            <a:r>
              <a:rPr lang="en-US" sz="2400" dirty="0"/>
              <a:t>List of urgent-intermediate-routine referral conditions</a:t>
            </a:r>
          </a:p>
          <a:p>
            <a:pPr lvl="1"/>
            <a:r>
              <a:rPr lang="en-US" sz="2400" dirty="0"/>
              <a:t>Pertinent data sets / referral guidelines for specific conditions</a:t>
            </a:r>
          </a:p>
          <a:p>
            <a:pPr marL="365125" lvl="1" indent="0">
              <a:buNone/>
            </a:pPr>
            <a:endParaRPr lang="en-US" sz="900" dirty="0"/>
          </a:p>
          <a:p>
            <a:pPr marL="0" indent="0">
              <a:buNone/>
            </a:pPr>
            <a:r>
              <a:rPr lang="en-US" sz="2800" dirty="0"/>
              <a:t>Add in once you get the process operational:</a:t>
            </a:r>
          </a:p>
          <a:p>
            <a:r>
              <a:rPr lang="en-US" sz="2600" dirty="0"/>
              <a:t>Define the role in care provided by Specialty Care </a:t>
            </a:r>
          </a:p>
          <a:p>
            <a:r>
              <a:rPr lang="en-US" sz="2600" dirty="0"/>
              <a:t>Agreement on how to handle secondary diagnoses </a:t>
            </a:r>
          </a:p>
          <a:p>
            <a:r>
              <a:rPr lang="en-US" sz="2600" dirty="0"/>
              <a:t>Specifications on making secondary referrals</a:t>
            </a:r>
          </a:p>
          <a:p>
            <a:r>
              <a:rPr lang="en-US" sz="2600" dirty="0"/>
              <a:t>Consider virtual “e- consults” (clinician to clinician recommendations)</a:t>
            </a:r>
          </a:p>
          <a:p>
            <a:pPr marL="0" indent="0">
              <a:buNone/>
            </a:pPr>
            <a:endParaRPr lang="en-US" sz="2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990600"/>
            <a:ext cx="1692275" cy="94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1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listen…</a:t>
            </a:r>
          </a:p>
        </p:txBody>
      </p:sp>
      <p:sp>
        <p:nvSpPr>
          <p:cNvPr id="3" name="Content Placeholder 2"/>
          <p:cNvSpPr>
            <a:spLocks noGrp="1"/>
          </p:cNvSpPr>
          <p:nvPr>
            <p:ph sz="quarter" idx="1"/>
          </p:nvPr>
        </p:nvSpPr>
        <p:spPr>
          <a:xfrm>
            <a:off x="381000" y="1524000"/>
            <a:ext cx="8387602" cy="4724400"/>
          </a:xfrm>
        </p:spPr>
        <p:txBody>
          <a:bodyPr/>
          <a:lstStyle/>
          <a:p>
            <a:r>
              <a:rPr lang="en-US" dirty="0"/>
              <a:t>Think about developing a  care coordination agreement</a:t>
            </a:r>
          </a:p>
          <a:p>
            <a:pPr lvl="1"/>
            <a:r>
              <a:rPr lang="en-US" dirty="0"/>
              <a:t>What do you need &amp; want in a care coordination agreement to improve the referral process for </a:t>
            </a:r>
          </a:p>
          <a:p>
            <a:pPr lvl="2"/>
            <a:r>
              <a:rPr lang="en-US" dirty="0"/>
              <a:t>Patients/caregivers – more </a:t>
            </a:r>
            <a:r>
              <a:rPr lang="en-US" i="1" dirty="0"/>
              <a:t>patient-centered</a:t>
            </a:r>
            <a:r>
              <a:rPr lang="en-US" dirty="0"/>
              <a:t> </a:t>
            </a:r>
          </a:p>
          <a:p>
            <a:pPr lvl="2"/>
            <a:r>
              <a:rPr lang="en-US" dirty="0"/>
              <a:t>Clinicians and practices</a:t>
            </a:r>
          </a:p>
          <a:p>
            <a:pPr lvl="2"/>
            <a:r>
              <a:rPr lang="en-US" dirty="0"/>
              <a:t>Reducing waste and improving cost effectiveness</a:t>
            </a:r>
          </a:p>
          <a:p>
            <a:pPr lvl="1"/>
            <a:r>
              <a:rPr lang="en-US" dirty="0"/>
              <a:t>How this agreement might improve</a:t>
            </a:r>
            <a:r>
              <a:rPr lang="en-US" i="1" dirty="0"/>
              <a:t> access </a:t>
            </a:r>
            <a:r>
              <a:rPr lang="en-US" dirty="0"/>
              <a:t>to care</a:t>
            </a:r>
          </a:p>
          <a:p>
            <a:pPr lvl="2"/>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54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listen …</a:t>
            </a:r>
          </a:p>
        </p:txBody>
      </p:sp>
      <p:sp>
        <p:nvSpPr>
          <p:cNvPr id="3" name="Content Placeholder 2"/>
          <p:cNvSpPr>
            <a:spLocks noGrp="1"/>
          </p:cNvSpPr>
          <p:nvPr>
            <p:ph sz="quarter" idx="1"/>
          </p:nvPr>
        </p:nvSpPr>
        <p:spPr>
          <a:xfrm>
            <a:off x="609600" y="1676400"/>
            <a:ext cx="8077200" cy="4648200"/>
          </a:xfrm>
        </p:spPr>
        <p:txBody>
          <a:bodyPr/>
          <a:lstStyle/>
          <a:p>
            <a:r>
              <a:rPr lang="en-US" dirty="0"/>
              <a:t>Think about </a:t>
            </a:r>
            <a:r>
              <a:rPr lang="en-US" b="1" i="1" dirty="0"/>
              <a:t>access</a:t>
            </a:r>
            <a:r>
              <a:rPr lang="en-US" dirty="0"/>
              <a:t> </a:t>
            </a:r>
            <a:r>
              <a:rPr lang="en-US" b="1" i="1" dirty="0"/>
              <a:t>to specialty care</a:t>
            </a:r>
          </a:p>
          <a:p>
            <a:pPr lvl="1"/>
            <a:r>
              <a:rPr lang="en-US" dirty="0"/>
              <a:t> Recognize how having care coordination agreements and improving the referral process can improve access to specialty care</a:t>
            </a:r>
          </a:p>
          <a:p>
            <a:pPr marL="365125" lvl="1" indent="0">
              <a:buNone/>
            </a:pPr>
            <a:endParaRPr lang="en-US" sz="1400" dirty="0"/>
          </a:p>
          <a:p>
            <a:pPr lvl="1"/>
            <a:r>
              <a:rPr lang="en-US" dirty="0"/>
              <a:t>Think about which patients might be able to “graduate” from management of a condition by specialty care back to primary care opening up specialty care access (&amp; reducing care fragmentation)</a:t>
            </a:r>
          </a:p>
          <a:p>
            <a:pPr marL="0" indent="0">
              <a:buNone/>
            </a:pPr>
            <a:r>
              <a:rPr lang="en-US" dirty="0"/>
              <a:t> </a:t>
            </a:r>
          </a:p>
        </p:txBody>
      </p:sp>
    </p:spTree>
    <p:extLst>
      <p:ext uri="{BB962C8B-B14F-4D97-AF65-F5344CB8AC3E}">
        <p14:creationId xmlns:p14="http://schemas.microsoft.com/office/powerpoint/2010/main" val="3388724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Defining “Access” to Health Care</a:t>
            </a:r>
          </a:p>
        </p:txBody>
      </p:sp>
      <p:sp>
        <p:nvSpPr>
          <p:cNvPr id="3" name="Content Placeholder 2"/>
          <p:cNvSpPr>
            <a:spLocks noGrp="1"/>
          </p:cNvSpPr>
          <p:nvPr>
            <p:ph sz="quarter" idx="1"/>
          </p:nvPr>
        </p:nvSpPr>
        <p:spPr>
          <a:xfrm>
            <a:off x="533400" y="1828800"/>
            <a:ext cx="8153400" cy="4713767"/>
          </a:xfrm>
        </p:spPr>
        <p:txBody>
          <a:bodyPr/>
          <a:lstStyle/>
          <a:p>
            <a:pPr marL="0" indent="0">
              <a:buNone/>
            </a:pPr>
            <a:r>
              <a:rPr lang="en-US" sz="2400" dirty="0"/>
              <a:t>Defined by IOM in 1993: </a:t>
            </a:r>
          </a:p>
          <a:p>
            <a:pPr marL="0" indent="0">
              <a:buNone/>
            </a:pPr>
            <a:r>
              <a:rPr lang="en-US" sz="3200" b="1" dirty="0"/>
              <a:t>Access</a:t>
            </a:r>
            <a:r>
              <a:rPr lang="en-US" sz="3200" dirty="0"/>
              <a:t> to health </a:t>
            </a:r>
            <a:r>
              <a:rPr lang="en-US" sz="3200" b="1" dirty="0"/>
              <a:t>care</a:t>
            </a:r>
            <a:r>
              <a:rPr lang="en-US" sz="3200" dirty="0"/>
              <a:t> = having "the timely use of personal health services to achieve the best health outcomes" </a:t>
            </a:r>
            <a:r>
              <a:rPr lang="en-US" sz="2000" dirty="0"/>
              <a:t> </a:t>
            </a:r>
          </a:p>
          <a:p>
            <a:pPr marL="0" indent="0">
              <a:buNone/>
            </a:pPr>
            <a:endParaRPr lang="en-US" sz="2000" dirty="0"/>
          </a:p>
          <a:p>
            <a:pPr marL="0" indent="0">
              <a:buNone/>
            </a:pPr>
            <a:r>
              <a:rPr lang="en-US" sz="2000" dirty="0"/>
              <a:t/>
            </a:r>
            <a:br>
              <a:rPr lang="en-US" sz="2000" dirty="0"/>
            </a:br>
            <a:endParaRPr lang="en-US" sz="2000" dirty="0"/>
          </a:p>
          <a:p>
            <a:pPr marL="0" indent="0">
              <a:buNone/>
            </a:pPr>
            <a:endParaRPr lang="en-US" sz="1100" dirty="0"/>
          </a:p>
          <a:p>
            <a:pPr marL="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076625"/>
            <a:ext cx="2672413" cy="177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6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052C-D4ED-452A-9BD4-F69E94C06FEB}"/>
              </a:ext>
            </a:extLst>
          </p:cNvPr>
          <p:cNvSpPr>
            <a:spLocks noGrp="1"/>
          </p:cNvSpPr>
          <p:nvPr>
            <p:ph type="title"/>
          </p:nvPr>
        </p:nvSpPr>
        <p:spPr/>
        <p:txBody>
          <a:bodyPr>
            <a:normAutofit/>
          </a:bodyPr>
          <a:lstStyle/>
          <a:p>
            <a:pPr algn="ctr"/>
            <a:r>
              <a:rPr lang="en-US" sz="4000" b="1" dirty="0"/>
              <a:t>Timeliness</a:t>
            </a:r>
            <a:endParaRPr lang="en-US" sz="4000" dirty="0"/>
          </a:p>
        </p:txBody>
      </p:sp>
      <p:sp>
        <p:nvSpPr>
          <p:cNvPr id="3" name="Content Placeholder 2">
            <a:extLst>
              <a:ext uri="{FF2B5EF4-FFF2-40B4-BE49-F238E27FC236}">
                <a16:creationId xmlns:a16="http://schemas.microsoft.com/office/drawing/2014/main" id="{A1CE4B07-8CD5-46BD-99DE-69FD980ADCFB}"/>
              </a:ext>
            </a:extLst>
          </p:cNvPr>
          <p:cNvSpPr>
            <a:spLocks noGrp="1"/>
          </p:cNvSpPr>
          <p:nvPr>
            <p:ph sz="quarter" idx="1"/>
          </p:nvPr>
        </p:nvSpPr>
        <p:spPr>
          <a:xfrm>
            <a:off x="609600" y="1523999"/>
            <a:ext cx="8159002" cy="4724401"/>
          </a:xfrm>
        </p:spPr>
        <p:txBody>
          <a:bodyPr>
            <a:normAutofit lnSpcReduction="10000"/>
          </a:bodyPr>
          <a:lstStyle/>
          <a:p>
            <a:pPr marL="0" indent="0">
              <a:buNone/>
            </a:pPr>
            <a:r>
              <a:rPr lang="en-US" sz="2800" dirty="0"/>
              <a:t>The health care system's ability to provide health care quickly after a need is recognized. </a:t>
            </a:r>
          </a:p>
          <a:p>
            <a:pPr marL="0" indent="0">
              <a:buNone/>
            </a:pPr>
            <a:endParaRPr lang="en-US" sz="1000" dirty="0"/>
          </a:p>
          <a:p>
            <a:r>
              <a:rPr lang="en-US" sz="2800" dirty="0"/>
              <a:t>Measures of timeliness include:</a:t>
            </a:r>
          </a:p>
          <a:p>
            <a:pPr lvl="1"/>
            <a:r>
              <a:rPr lang="en-US" dirty="0"/>
              <a:t>Availability of appointments and care for illness or injury when it is needed</a:t>
            </a:r>
          </a:p>
          <a:p>
            <a:pPr lvl="1"/>
            <a:r>
              <a:rPr lang="en-US" dirty="0"/>
              <a:t>Time spent waiting</a:t>
            </a:r>
          </a:p>
          <a:p>
            <a:pPr lvl="1"/>
            <a:endParaRPr lang="en-US" sz="800" dirty="0"/>
          </a:p>
          <a:p>
            <a:pPr marL="0" indent="0">
              <a:buNone/>
            </a:pPr>
            <a:r>
              <a:rPr lang="en-US" sz="2800" dirty="0"/>
              <a:t>The </a:t>
            </a:r>
            <a:r>
              <a:rPr lang="en-US" sz="2800" b="1" i="1" dirty="0"/>
              <a:t>delay</a:t>
            </a:r>
            <a:r>
              <a:rPr lang="en-US" sz="2800" dirty="0"/>
              <a:t> in time between identifying a need for a specific test or treatment and actually receiving those services can </a:t>
            </a:r>
            <a:r>
              <a:rPr lang="en-US" sz="2800" b="1" i="1" dirty="0"/>
              <a:t>negatively impact health and costs of care. </a:t>
            </a:r>
          </a:p>
        </p:txBody>
      </p:sp>
    </p:spTree>
    <p:extLst>
      <p:ext uri="{BB962C8B-B14F-4D97-AF65-F5344CB8AC3E}">
        <p14:creationId xmlns:p14="http://schemas.microsoft.com/office/powerpoint/2010/main" val="3980870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issues with “Access” to Health Care</a:t>
            </a:r>
          </a:p>
        </p:txBody>
      </p:sp>
      <p:sp>
        <p:nvSpPr>
          <p:cNvPr id="3" name="Content Placeholder 2"/>
          <p:cNvSpPr>
            <a:spLocks noGrp="1"/>
          </p:cNvSpPr>
          <p:nvPr>
            <p:ph sz="quarter" idx="1"/>
          </p:nvPr>
        </p:nvSpPr>
        <p:spPr>
          <a:xfrm>
            <a:off x="533400" y="1600200"/>
            <a:ext cx="8153400" cy="4942367"/>
          </a:xfrm>
        </p:spPr>
        <p:txBody>
          <a:bodyPr/>
          <a:lstStyle/>
          <a:p>
            <a:pPr marL="0" indent="0">
              <a:buNone/>
            </a:pPr>
            <a:endParaRPr lang="en-US" sz="2000" dirty="0"/>
          </a:p>
          <a:p>
            <a:pPr marL="0" indent="0">
              <a:buNone/>
            </a:pPr>
            <a:r>
              <a:rPr lang="en-US" sz="2400" dirty="0"/>
              <a:t>IOM 2001 </a:t>
            </a:r>
            <a:r>
              <a:rPr lang="en-US" sz="2000" dirty="0"/>
              <a:t>Crossing the Quality Chasm</a:t>
            </a:r>
          </a:p>
          <a:p>
            <a:pPr marL="0" indent="0">
              <a:buNone/>
            </a:pPr>
            <a:r>
              <a:rPr lang="en-US" sz="3200" dirty="0"/>
              <a:t>“A highly fragmented delivery system…[with] long waiting times and delays…”</a:t>
            </a:r>
          </a:p>
          <a:p>
            <a:pPr marL="0" indent="0">
              <a:buNone/>
            </a:pPr>
            <a:r>
              <a:rPr lang="en-US" sz="2000" dirty="0"/>
              <a:t/>
            </a:r>
            <a:br>
              <a:rPr lang="en-US" sz="2000" dirty="0"/>
            </a:br>
            <a:endParaRPr lang="en-US" sz="2000" dirty="0"/>
          </a:p>
          <a:p>
            <a:pPr marL="0" indent="0">
              <a:buNone/>
            </a:pPr>
            <a:endParaRPr lang="en-US" sz="1100" dirty="0"/>
          </a:p>
          <a:p>
            <a:pPr marL="0" indent="0">
              <a:buNone/>
            </a:pP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56"/>
          <a:stretch/>
        </p:blipFill>
        <p:spPr bwMode="auto">
          <a:xfrm>
            <a:off x="6172200" y="3657600"/>
            <a:ext cx="2362200" cy="235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888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100" y="482600"/>
            <a:ext cx="184666" cy="369332"/>
          </a:xfrm>
          <a:prstGeom prst="rect">
            <a:avLst/>
          </a:prstGeom>
          <a:noFill/>
        </p:spPr>
        <p:txBody>
          <a:bodyPr wrap="none" rtlCol="0">
            <a:spAutoFit/>
          </a:bodyPr>
          <a:lstStyle/>
          <a:p>
            <a:endParaRPr lang="en-US" dirty="0">
              <a:solidFill>
                <a:srgbClr val="000000"/>
              </a:solidFill>
            </a:endParaRPr>
          </a:p>
        </p:txBody>
      </p:sp>
      <p:sp>
        <p:nvSpPr>
          <p:cNvPr id="7" name="Title 1"/>
          <p:cNvSpPr txBox="1">
            <a:spLocks/>
          </p:cNvSpPr>
          <p:nvPr/>
        </p:nvSpPr>
        <p:spPr>
          <a:xfrm>
            <a:off x="457200" y="-152400"/>
            <a:ext cx="8000999" cy="1143000"/>
          </a:xfrm>
          <a:prstGeom prst="rect">
            <a:avLst/>
          </a:prstGeom>
        </p:spPr>
        <p:txBody>
          <a:bodyPr>
            <a:normAutofit fontScale="92500" lnSpcReduction="10000"/>
          </a:bodyPr>
          <a:lstStyle>
            <a:lvl1pPr algn="l" rtl="0" eaLnBrk="0" fontAlgn="base" hangingPunct="0">
              <a:lnSpc>
                <a:spcPct val="85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lnSpc>
                <a:spcPct val="85000"/>
              </a:lnSpc>
              <a:spcBef>
                <a:spcPct val="0"/>
              </a:spcBef>
              <a:spcAft>
                <a:spcPct val="0"/>
              </a:spcAft>
              <a:defRPr sz="3600" b="1">
                <a:solidFill>
                  <a:schemeClr val="tx2"/>
                </a:solidFill>
                <a:latin typeface="Arial" charset="0"/>
                <a:ea typeface="Arial" charset="0"/>
                <a:cs typeface="Arial" charset="0"/>
              </a:defRPr>
            </a:lvl6pPr>
            <a:lvl7pPr marL="914400" algn="l" rtl="0" fontAlgn="base">
              <a:lnSpc>
                <a:spcPct val="85000"/>
              </a:lnSpc>
              <a:spcBef>
                <a:spcPct val="0"/>
              </a:spcBef>
              <a:spcAft>
                <a:spcPct val="0"/>
              </a:spcAft>
              <a:defRPr sz="3600" b="1">
                <a:solidFill>
                  <a:schemeClr val="tx2"/>
                </a:solidFill>
                <a:latin typeface="Arial" charset="0"/>
                <a:ea typeface="Arial" charset="0"/>
                <a:cs typeface="Arial" charset="0"/>
              </a:defRPr>
            </a:lvl7pPr>
            <a:lvl8pPr marL="1371600" algn="l" rtl="0" fontAlgn="base">
              <a:lnSpc>
                <a:spcPct val="85000"/>
              </a:lnSpc>
              <a:spcBef>
                <a:spcPct val="0"/>
              </a:spcBef>
              <a:spcAft>
                <a:spcPct val="0"/>
              </a:spcAft>
              <a:defRPr sz="3600" b="1">
                <a:solidFill>
                  <a:schemeClr val="tx2"/>
                </a:solidFill>
                <a:latin typeface="Arial" charset="0"/>
                <a:ea typeface="Arial" charset="0"/>
                <a:cs typeface="Arial" charset="0"/>
              </a:defRPr>
            </a:lvl8pPr>
            <a:lvl9pPr marL="1828800" algn="l" rtl="0" fontAlgn="base">
              <a:lnSpc>
                <a:spcPct val="85000"/>
              </a:lnSpc>
              <a:spcBef>
                <a:spcPct val="0"/>
              </a:spcBef>
              <a:spcAft>
                <a:spcPct val="0"/>
              </a:spcAft>
              <a:defRPr sz="3600" b="1">
                <a:solidFill>
                  <a:schemeClr val="tx2"/>
                </a:solidFill>
                <a:latin typeface="Arial" charset="0"/>
                <a:ea typeface="Arial" charset="0"/>
                <a:cs typeface="Arial" charset="0"/>
              </a:defRPr>
            </a:lvl9pPr>
          </a:lstStyle>
          <a:p>
            <a:pPr algn="ctr"/>
            <a:r>
              <a:rPr lang="en-US" sz="3200" dirty="0">
                <a:solidFill>
                  <a:srgbClr val="000000"/>
                </a:solidFill>
              </a:rPr>
              <a:t/>
            </a:r>
            <a:br>
              <a:rPr lang="en-US" sz="3200" dirty="0">
                <a:solidFill>
                  <a:srgbClr val="000000"/>
                </a:solidFill>
              </a:rPr>
            </a:br>
            <a:r>
              <a:rPr lang="en-US" sz="3200" dirty="0">
                <a:solidFill>
                  <a:srgbClr val="000000"/>
                </a:solidFill>
              </a:rPr>
              <a:t> Wait Times for Specialty Appointments at SFGH: before &amp; after Improving the Referral Process </a:t>
            </a:r>
          </a:p>
        </p:txBody>
      </p:sp>
      <p:pic>
        <p:nvPicPr>
          <p:cNvPr id="14" name="Picture 13"/>
          <p:cNvPicPr>
            <a:picLocks noChangeAspect="1"/>
          </p:cNvPicPr>
          <p:nvPr/>
        </p:nvPicPr>
        <p:blipFill rotWithShape="1">
          <a:blip r:embed="rId2"/>
          <a:srcRect r="8031"/>
          <a:stretch/>
        </p:blipFill>
        <p:spPr>
          <a:xfrm>
            <a:off x="1019432" y="1059922"/>
            <a:ext cx="7316583" cy="5493277"/>
          </a:xfrm>
          <a:prstGeom prst="rect">
            <a:avLst/>
          </a:prstGeom>
        </p:spPr>
      </p:pic>
      <p:sp>
        <p:nvSpPr>
          <p:cNvPr id="3" name="TextBox 2"/>
          <p:cNvSpPr txBox="1"/>
          <p:nvPr/>
        </p:nvSpPr>
        <p:spPr>
          <a:xfrm>
            <a:off x="1111766" y="6026636"/>
            <a:ext cx="1941557" cy="553998"/>
          </a:xfrm>
          <a:prstGeom prst="rect">
            <a:avLst/>
          </a:prstGeom>
          <a:noFill/>
        </p:spPr>
        <p:txBody>
          <a:bodyPr wrap="none" rtlCol="0">
            <a:spAutoFit/>
          </a:bodyPr>
          <a:lstStyle/>
          <a:p>
            <a:r>
              <a:rPr lang="en-US" sz="1200" dirty="0"/>
              <a:t>Courtesy</a:t>
            </a:r>
          </a:p>
          <a:p>
            <a:r>
              <a:rPr lang="en-US" dirty="0"/>
              <a:t>E. Murphy SFGH</a:t>
            </a:r>
          </a:p>
        </p:txBody>
      </p:sp>
    </p:spTree>
    <p:extLst>
      <p:ext uri="{BB962C8B-B14F-4D97-AF65-F5344CB8AC3E}">
        <p14:creationId xmlns:p14="http://schemas.microsoft.com/office/powerpoint/2010/main" val="3732670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D344-9501-4B94-B179-C3CD2C9F9AD7}"/>
              </a:ext>
            </a:extLst>
          </p:cNvPr>
          <p:cNvSpPr>
            <a:spLocks noGrp="1"/>
          </p:cNvSpPr>
          <p:nvPr>
            <p:ph type="title"/>
          </p:nvPr>
        </p:nvSpPr>
        <p:spPr>
          <a:xfrm>
            <a:off x="609600" y="76200"/>
            <a:ext cx="8153400" cy="1143000"/>
          </a:xfrm>
        </p:spPr>
        <p:txBody>
          <a:bodyPr>
            <a:normAutofit/>
          </a:bodyPr>
          <a:lstStyle/>
          <a:p>
            <a:pPr algn="ctr"/>
            <a:r>
              <a:rPr lang="en-US" dirty="0"/>
              <a:t>Small, Rural Specialty Care Practice</a:t>
            </a:r>
          </a:p>
        </p:txBody>
      </p:sp>
      <p:sp>
        <p:nvSpPr>
          <p:cNvPr id="3" name="Content Placeholder 2">
            <a:extLst>
              <a:ext uri="{FF2B5EF4-FFF2-40B4-BE49-F238E27FC236}">
                <a16:creationId xmlns:a16="http://schemas.microsoft.com/office/drawing/2014/main" id="{1762B8C4-9C92-42A8-8304-5056B6A22DD8}"/>
              </a:ext>
            </a:extLst>
          </p:cNvPr>
          <p:cNvSpPr>
            <a:spLocks noGrp="1"/>
          </p:cNvSpPr>
          <p:nvPr>
            <p:ph sz="quarter" idx="1"/>
          </p:nvPr>
        </p:nvSpPr>
        <p:spPr>
          <a:xfrm>
            <a:off x="228600" y="1589567"/>
            <a:ext cx="8536555" cy="1991833"/>
          </a:xfrm>
        </p:spPr>
        <p:txBody>
          <a:bodyPr>
            <a:normAutofit fontScale="85000" lnSpcReduction="20000"/>
          </a:bodyPr>
          <a:lstStyle/>
          <a:p>
            <a:r>
              <a:rPr lang="en-US" dirty="0"/>
              <a:t>Three infrastructure elements </a:t>
            </a:r>
          </a:p>
          <a:p>
            <a:pPr lvl="1"/>
            <a:r>
              <a:rPr lang="en-US" b="1" dirty="0"/>
              <a:t>Care coordination agreements (CCA) with referring practices (shared expectations)</a:t>
            </a:r>
          </a:p>
          <a:p>
            <a:pPr lvl="1"/>
            <a:r>
              <a:rPr lang="en-US" b="1" dirty="0"/>
              <a:t>Pre-consultation review of all referral requests </a:t>
            </a:r>
            <a:r>
              <a:rPr lang="en-US" dirty="0"/>
              <a:t>and </a:t>
            </a:r>
            <a:r>
              <a:rPr lang="en-US" b="1" dirty="0"/>
              <a:t>communication</a:t>
            </a:r>
            <a:r>
              <a:rPr lang="en-US" dirty="0"/>
              <a:t> with referring practices prior to referral</a:t>
            </a:r>
          </a:p>
          <a:p>
            <a:pPr lvl="1"/>
            <a:r>
              <a:rPr lang="en-US" b="1" dirty="0"/>
              <a:t>Referral tracking </a:t>
            </a:r>
            <a:r>
              <a:rPr lang="en-US" dirty="0"/>
              <a:t>and</a:t>
            </a:r>
            <a:r>
              <a:rPr lang="en-US" b="1" dirty="0"/>
              <a:t> triage </a:t>
            </a:r>
            <a:r>
              <a:rPr lang="en-US" dirty="0"/>
              <a:t>throughout the process</a:t>
            </a:r>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C0BBD606-43FE-492C-B850-8015CFA6C140}"/>
              </a:ext>
            </a:extLst>
          </p:cNvPr>
          <p:cNvPicPr>
            <a:picLocks noChangeAspect="1"/>
          </p:cNvPicPr>
          <p:nvPr/>
        </p:nvPicPr>
        <p:blipFill>
          <a:blip r:embed="rId2"/>
          <a:stretch>
            <a:fillRect/>
          </a:stretch>
        </p:blipFill>
        <p:spPr>
          <a:xfrm>
            <a:off x="381000" y="3666541"/>
            <a:ext cx="3200400" cy="2570561"/>
          </a:xfrm>
          <a:prstGeom prst="rect">
            <a:avLst/>
          </a:prstGeom>
        </p:spPr>
      </p:pic>
      <p:pic>
        <p:nvPicPr>
          <p:cNvPr id="5" name="Picture 4">
            <a:extLst>
              <a:ext uri="{FF2B5EF4-FFF2-40B4-BE49-F238E27FC236}">
                <a16:creationId xmlns:a16="http://schemas.microsoft.com/office/drawing/2014/main" id="{FB0F42D8-7B13-42C1-9BF9-B7176A09F7BA}"/>
              </a:ext>
            </a:extLst>
          </p:cNvPr>
          <p:cNvPicPr>
            <a:picLocks noChangeAspect="1"/>
          </p:cNvPicPr>
          <p:nvPr/>
        </p:nvPicPr>
        <p:blipFill>
          <a:blip r:embed="rId3"/>
          <a:stretch>
            <a:fillRect/>
          </a:stretch>
        </p:blipFill>
        <p:spPr>
          <a:xfrm>
            <a:off x="4114800" y="3757227"/>
            <a:ext cx="4461108" cy="2641733"/>
          </a:xfrm>
          <a:prstGeom prst="rect">
            <a:avLst/>
          </a:prstGeom>
        </p:spPr>
      </p:pic>
    </p:spTree>
    <p:extLst>
      <p:ext uri="{BB962C8B-B14F-4D97-AF65-F5344CB8AC3E}">
        <p14:creationId xmlns:p14="http://schemas.microsoft.com/office/powerpoint/2010/main" val="2933444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minute …</a:t>
            </a:r>
          </a:p>
        </p:txBody>
      </p:sp>
      <p:sp>
        <p:nvSpPr>
          <p:cNvPr id="3" name="Content Placeholder 2"/>
          <p:cNvSpPr>
            <a:spLocks noGrp="1"/>
          </p:cNvSpPr>
          <p:nvPr>
            <p:ph sz="quarter" idx="1"/>
          </p:nvPr>
        </p:nvSpPr>
        <p:spPr>
          <a:xfrm>
            <a:off x="457200" y="1676400"/>
            <a:ext cx="8229600" cy="4114800"/>
          </a:xfrm>
        </p:spPr>
        <p:txBody>
          <a:bodyPr/>
          <a:lstStyle/>
          <a:p>
            <a:r>
              <a:rPr lang="en-US" dirty="0"/>
              <a:t>Just by improving the referral process(including </a:t>
            </a:r>
            <a:r>
              <a:rPr lang="en-US" b="1" i="1" dirty="0"/>
              <a:t>pre-consultation/pre-visit</a:t>
            </a:r>
            <a:r>
              <a:rPr lang="en-US" dirty="0"/>
              <a:t> request &amp; review) for high value referrals - can improve access</a:t>
            </a:r>
          </a:p>
          <a:p>
            <a:endParaRPr lang="en-US" dirty="0"/>
          </a:p>
          <a:p>
            <a:r>
              <a:rPr lang="en-US" dirty="0"/>
              <a:t>What </a:t>
            </a:r>
            <a:r>
              <a:rPr lang="en-US" i="1" dirty="0"/>
              <a:t>other opportunities </a:t>
            </a:r>
            <a:r>
              <a:rPr lang="en-US" dirty="0"/>
              <a:t>are there to open up access for patients needing specialty expertise and care?</a:t>
            </a:r>
          </a:p>
          <a:p>
            <a:endParaRPr lang="en-US" dirty="0"/>
          </a:p>
          <a:p>
            <a:endParaRPr lang="en-US" dirty="0"/>
          </a:p>
        </p:txBody>
      </p:sp>
    </p:spTree>
    <p:extLst>
      <p:ext uri="{BB962C8B-B14F-4D97-AF65-F5344CB8AC3E}">
        <p14:creationId xmlns:p14="http://schemas.microsoft.com/office/powerpoint/2010/main" val="1628733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pPr eaLnBrk="1" hangingPunct="1"/>
            <a:r>
              <a:rPr lang="en-US" altLang="en-US" sz="2400">
                <a:ea typeface="ＭＳ Ｐゴシック" pitchFamily="-112" charset="-128"/>
              </a:rPr>
              <a:t>Among Referred Patients, Type of Work Done by Specialists in the US (Data are from the 2002-2004 NAMCS)</a:t>
            </a:r>
          </a:p>
        </p:txBody>
      </p:sp>
      <p:graphicFrame>
        <p:nvGraphicFramePr>
          <p:cNvPr id="23554" name="Object 2"/>
          <p:cNvGraphicFramePr>
            <a:graphicFrameLocks noGrp="1" noChangeAspect="1"/>
          </p:cNvGraphicFramePr>
          <p:nvPr>
            <p:ph type="chart" idx="1"/>
          </p:nvPr>
        </p:nvGraphicFramePr>
        <p:xfrm>
          <a:off x="304800" y="1483345"/>
          <a:ext cx="7696200" cy="4653309"/>
        </p:xfrm>
        <a:graphic>
          <a:graphicData uri="http://schemas.openxmlformats.org/presentationml/2006/ole">
            <mc:AlternateContent xmlns:mc="http://schemas.openxmlformats.org/markup-compatibility/2006">
              <mc:Choice xmlns:v="urn:schemas-microsoft-com:vml" Requires="v">
                <p:oleObj spid="_x0000_s1027" name="Chart" r:id="rId4" imgW="8239125" imgH="4981575" progId="MSGraph.Chart.8">
                  <p:embed followColorScheme="full"/>
                </p:oleObj>
              </mc:Choice>
              <mc:Fallback>
                <p:oleObj name="Chart" r:id="rId4" imgW="8239125" imgH="4981575" progId="MSGraph.Chart.8">
                  <p:embed followColorScheme="full"/>
                  <p:pic>
                    <p:nvPicPr>
                      <p:cNvPr id="235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83345"/>
                        <a:ext cx="7696200" cy="4653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a:xfrm>
            <a:off x="6324600" y="1752600"/>
            <a:ext cx="2514600" cy="2895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Access through “Graduation”</a:t>
            </a:r>
          </a:p>
        </p:txBody>
      </p:sp>
      <p:sp>
        <p:nvSpPr>
          <p:cNvPr id="3" name="Content Placeholder 2"/>
          <p:cNvSpPr>
            <a:spLocks noGrp="1"/>
          </p:cNvSpPr>
          <p:nvPr>
            <p:ph sz="quarter" idx="1"/>
          </p:nvPr>
        </p:nvSpPr>
        <p:spPr>
          <a:xfrm>
            <a:off x="381000" y="1524000"/>
            <a:ext cx="8387602" cy="4724400"/>
          </a:xfrm>
        </p:spPr>
        <p:txBody>
          <a:bodyPr/>
          <a:lstStyle/>
          <a:p>
            <a:r>
              <a:rPr lang="en-US" sz="2800" dirty="0"/>
              <a:t>A study showed at least 20% of patients in an academic specialty care clinic had both their PC &amp; SC clinicians agree that they could </a:t>
            </a:r>
            <a:r>
              <a:rPr lang="en-US" sz="2800" b="1" i="1" dirty="0"/>
              <a:t>return to PC management of the referred condition</a:t>
            </a:r>
          </a:p>
          <a:p>
            <a:pPr lvl="1"/>
            <a:r>
              <a:rPr lang="en-US" sz="2500" dirty="0"/>
              <a:t>Patients with minor or resolved issues</a:t>
            </a:r>
          </a:p>
          <a:p>
            <a:pPr lvl="1"/>
            <a:r>
              <a:rPr lang="en-US" sz="2500" dirty="0"/>
              <a:t>Patients who were referred with an unstable condition that are now stable and are appropriate for management by their primary care team</a:t>
            </a:r>
            <a:endParaRPr lang="en-US" sz="2800" dirty="0"/>
          </a:p>
          <a:p>
            <a:pPr marL="0" indent="0">
              <a:buNone/>
            </a:pPr>
            <a:endParaRPr lang="en-US" sz="2000" dirty="0"/>
          </a:p>
          <a:p>
            <a:pPr marL="0" indent="0">
              <a:buNone/>
            </a:pPr>
            <a:r>
              <a:rPr lang="en-US" sz="2000" b="1" dirty="0"/>
              <a:t>Roles are</a:t>
            </a:r>
            <a:r>
              <a:rPr lang="en-US" sz="2000" b="1" i="1" dirty="0"/>
              <a:t> fluid </a:t>
            </a:r>
            <a:r>
              <a:rPr lang="en-US" sz="2000" b="1" dirty="0"/>
              <a:t>based on changes in the patient or the condition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2345" y="5328154"/>
            <a:ext cx="1529255" cy="73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766" y="685800"/>
            <a:ext cx="9207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570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2184-1590-4CC6-98AB-7A0A86747F43}"/>
              </a:ext>
            </a:extLst>
          </p:cNvPr>
          <p:cNvSpPr>
            <a:spLocks noGrp="1"/>
          </p:cNvSpPr>
          <p:nvPr>
            <p:ph type="title"/>
          </p:nvPr>
        </p:nvSpPr>
        <p:spPr>
          <a:xfrm>
            <a:off x="243840" y="0"/>
            <a:ext cx="8519160" cy="1219200"/>
          </a:xfrm>
        </p:spPr>
        <p:txBody>
          <a:bodyPr/>
          <a:lstStyle/>
          <a:p>
            <a:pPr algn="ctr"/>
            <a:r>
              <a:rPr lang="en-US" dirty="0"/>
              <a:t>Communicating Preference</a:t>
            </a:r>
          </a:p>
        </p:txBody>
      </p:sp>
      <p:sp>
        <p:nvSpPr>
          <p:cNvPr id="3" name="Content Placeholder 2">
            <a:extLst>
              <a:ext uri="{FF2B5EF4-FFF2-40B4-BE49-F238E27FC236}">
                <a16:creationId xmlns:a16="http://schemas.microsoft.com/office/drawing/2014/main" id="{9E9625DF-DA06-440D-A256-225FF388BEF0}"/>
              </a:ext>
            </a:extLst>
          </p:cNvPr>
          <p:cNvSpPr>
            <a:spLocks noGrp="1"/>
          </p:cNvSpPr>
          <p:nvPr>
            <p:ph sz="quarter" idx="1"/>
          </p:nvPr>
        </p:nvSpPr>
        <p:spPr>
          <a:xfrm>
            <a:off x="243840" y="1589566"/>
            <a:ext cx="8666480" cy="4790914"/>
          </a:xfrm>
        </p:spPr>
        <p:txBody>
          <a:bodyPr>
            <a:normAutofit/>
          </a:bodyPr>
          <a:lstStyle/>
          <a:p>
            <a:r>
              <a:rPr lang="en-US" sz="2400" dirty="0"/>
              <a:t>It is </a:t>
            </a:r>
            <a:r>
              <a:rPr lang="en-US" sz="2400" i="1" dirty="0"/>
              <a:t>preferable</a:t>
            </a:r>
            <a:r>
              <a:rPr lang="en-US" sz="2400" dirty="0"/>
              <a:t> for the primary care team to indicate their intention regarding the role of specialty care and their desire or lack of desire to resume management of the referred condition </a:t>
            </a:r>
            <a:r>
              <a:rPr lang="en-US" sz="2400" i="1" dirty="0"/>
              <a:t>as part of the initial referral request</a:t>
            </a:r>
            <a:r>
              <a:rPr lang="en-US" sz="2800" i="1" dirty="0"/>
              <a:t>.</a:t>
            </a:r>
          </a:p>
          <a:p>
            <a:pPr marL="0" indent="0">
              <a:buNone/>
            </a:pPr>
            <a:endParaRPr lang="en-US" sz="900" i="1" dirty="0"/>
          </a:p>
          <a:p>
            <a:pPr marL="0" indent="0">
              <a:buNone/>
            </a:pPr>
            <a:r>
              <a:rPr lang="en-US" sz="2400" dirty="0"/>
              <a:t>I am referring the patient for:</a:t>
            </a:r>
          </a:p>
          <a:p>
            <a:r>
              <a:rPr lang="en-US" sz="2400" dirty="0"/>
              <a:t>___Principal Care Co-management: Please assume principal care for the referred condition:  (Specialist assumes lead for care of the disorder, first call for the disorder)</a:t>
            </a:r>
          </a:p>
          <a:p>
            <a:pPr lvl="1"/>
            <a:r>
              <a:rPr lang="en-US" sz="2500" dirty="0"/>
              <a:t>__</a:t>
            </a:r>
            <a:r>
              <a:rPr lang="en-US" sz="2000" dirty="0"/>
              <a:t>I prefer  to resume management of this condition once stable </a:t>
            </a:r>
          </a:p>
          <a:p>
            <a:pPr lvl="1"/>
            <a:r>
              <a:rPr lang="en-US" sz="2000" dirty="0"/>
              <a:t>__I prefer that you assume ongoing co-management of this condition </a:t>
            </a:r>
          </a:p>
          <a:p>
            <a:endParaRPr lang="en-US" sz="2800" i="1" dirty="0"/>
          </a:p>
        </p:txBody>
      </p:sp>
    </p:spTree>
    <p:extLst>
      <p:ext uri="{BB962C8B-B14F-4D97-AF65-F5344CB8AC3E}">
        <p14:creationId xmlns:p14="http://schemas.microsoft.com/office/powerpoint/2010/main" val="366259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Putting it all together-Connecting Care</a:t>
            </a: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12084" y="1752600"/>
            <a:ext cx="2912354" cy="131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424" y="2487197"/>
            <a:ext cx="1739307" cy="133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512" y="3312102"/>
            <a:ext cx="1668654" cy="15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318791"/>
            <a:ext cx="2932213" cy="1015663"/>
          </a:xfrm>
          <a:prstGeom prst="rect">
            <a:avLst/>
          </a:prstGeom>
          <a:noFill/>
        </p:spPr>
        <p:txBody>
          <a:bodyPr wrap="none" rtlCol="0">
            <a:spAutoFit/>
          </a:bodyPr>
          <a:lstStyle/>
          <a:p>
            <a:r>
              <a:rPr lang="en-US" sz="2000" dirty="0"/>
              <a:t>Building the bridge</a:t>
            </a:r>
          </a:p>
          <a:p>
            <a:r>
              <a:rPr lang="en-US" sz="2000" dirty="0"/>
              <a:t>abutments –getting your</a:t>
            </a:r>
          </a:p>
          <a:p>
            <a:r>
              <a:rPr lang="en-US" sz="2000" dirty="0"/>
              <a:t>own house in order</a:t>
            </a:r>
          </a:p>
        </p:txBody>
      </p:sp>
      <p:sp>
        <p:nvSpPr>
          <p:cNvPr id="4" name="TextBox 3"/>
          <p:cNvSpPr txBox="1"/>
          <p:nvPr/>
        </p:nvSpPr>
        <p:spPr>
          <a:xfrm>
            <a:off x="3041994" y="4114800"/>
            <a:ext cx="2836033" cy="1323439"/>
          </a:xfrm>
          <a:prstGeom prst="rect">
            <a:avLst/>
          </a:prstGeom>
          <a:noFill/>
        </p:spPr>
        <p:txBody>
          <a:bodyPr wrap="none" rtlCol="0">
            <a:spAutoFit/>
          </a:bodyPr>
          <a:lstStyle/>
          <a:p>
            <a:pPr algn="ctr"/>
            <a:r>
              <a:rPr lang="en-US" sz="2000" dirty="0"/>
              <a:t>Securing the </a:t>
            </a:r>
          </a:p>
          <a:p>
            <a:pPr algn="ctr"/>
            <a:r>
              <a:rPr lang="en-US" sz="2000" dirty="0"/>
              <a:t>connecting pieces:</a:t>
            </a:r>
          </a:p>
          <a:p>
            <a:pPr marL="285750" indent="-285750">
              <a:buFont typeface="Arial" panose="020B0604020202020204" pitchFamily="34" charset="0"/>
              <a:buChar char="•"/>
            </a:pPr>
            <a:r>
              <a:rPr lang="en-US" sz="2000" dirty="0"/>
              <a:t>the referral request</a:t>
            </a:r>
          </a:p>
          <a:p>
            <a:pPr marL="285750" indent="-285750">
              <a:buFont typeface="Arial" panose="020B0604020202020204" pitchFamily="34" charset="0"/>
              <a:buChar char="•"/>
            </a:pPr>
            <a:r>
              <a:rPr lang="en-US" sz="2000" dirty="0"/>
              <a:t>the referral response</a:t>
            </a:r>
          </a:p>
        </p:txBody>
      </p:sp>
      <p:sp>
        <p:nvSpPr>
          <p:cNvPr id="6" name="TextBox 5"/>
          <p:cNvSpPr txBox="1"/>
          <p:nvPr/>
        </p:nvSpPr>
        <p:spPr>
          <a:xfrm>
            <a:off x="6248400" y="4913575"/>
            <a:ext cx="2895600" cy="1323439"/>
          </a:xfrm>
          <a:prstGeom prst="rect">
            <a:avLst/>
          </a:prstGeom>
          <a:noFill/>
        </p:spPr>
        <p:txBody>
          <a:bodyPr wrap="square" rtlCol="0">
            <a:spAutoFit/>
          </a:bodyPr>
          <a:lstStyle/>
          <a:p>
            <a:pPr algn="ctr"/>
            <a:r>
              <a:rPr lang="en-US" sz="2000" dirty="0"/>
              <a:t>Establishing the bridge: a Care Coordination Agreement for the</a:t>
            </a:r>
          </a:p>
          <a:p>
            <a:pPr algn="ctr"/>
            <a:r>
              <a:rPr lang="en-US" sz="2000" dirty="0"/>
              <a:t>Referral process</a:t>
            </a:r>
          </a:p>
        </p:txBody>
      </p:sp>
    </p:spTree>
    <p:extLst>
      <p:ext uri="{BB962C8B-B14F-4D97-AF65-F5344CB8AC3E}">
        <p14:creationId xmlns:p14="http://schemas.microsoft.com/office/powerpoint/2010/main" val="3787312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Consider ….</a:t>
            </a:r>
          </a:p>
        </p:txBody>
      </p:sp>
      <p:sp>
        <p:nvSpPr>
          <p:cNvPr id="3" name="Content Placeholder 2"/>
          <p:cNvSpPr>
            <a:spLocks noGrp="1"/>
          </p:cNvSpPr>
          <p:nvPr>
            <p:ph sz="quarter" idx="1"/>
          </p:nvPr>
        </p:nvSpPr>
        <p:spPr>
          <a:xfrm>
            <a:off x="314960" y="1524000"/>
            <a:ext cx="8676640" cy="4747904"/>
          </a:xfrm>
        </p:spPr>
        <p:txBody>
          <a:bodyPr>
            <a:normAutofit/>
          </a:bodyPr>
          <a:lstStyle/>
          <a:p>
            <a:pPr marL="0" indent="0">
              <a:buNone/>
            </a:pPr>
            <a:r>
              <a:rPr lang="en-US" sz="2800" dirty="0"/>
              <a:t>To Help Improve Access:</a:t>
            </a:r>
          </a:p>
          <a:p>
            <a:r>
              <a:rPr lang="en-US" sz="2800" dirty="0"/>
              <a:t>Monitor </a:t>
            </a:r>
            <a:r>
              <a:rPr lang="en-US" sz="2800" b="1" i="1" dirty="0"/>
              <a:t>wait time </a:t>
            </a:r>
            <a:r>
              <a:rPr lang="en-US" sz="2800" dirty="0"/>
              <a:t>for routine new patient appointments or follow up appointments to your practice or clinic </a:t>
            </a:r>
            <a:r>
              <a:rPr lang="en-US" sz="2400" dirty="0"/>
              <a:t>(3</a:t>
            </a:r>
            <a:r>
              <a:rPr lang="en-US" sz="2400" baseline="30000" dirty="0"/>
              <a:t>rd</a:t>
            </a:r>
            <a:r>
              <a:rPr lang="en-US" sz="2400" dirty="0"/>
              <a:t> next-available)</a:t>
            </a:r>
          </a:p>
          <a:p>
            <a:r>
              <a:rPr lang="en-US" sz="2800" dirty="0"/>
              <a:t>Develop a mechanism for </a:t>
            </a:r>
            <a:r>
              <a:rPr lang="en-US" sz="2800" b="1" i="1" dirty="0"/>
              <a:t>Pre-visit (“pre-consultation”) request &amp; review</a:t>
            </a:r>
            <a:r>
              <a:rPr lang="en-US" sz="2800" dirty="0"/>
              <a:t> to sort out referrals that are inappropriate &amp; to be sure adequate info at time of referral appointment (high value)</a:t>
            </a:r>
          </a:p>
          <a:p>
            <a:r>
              <a:rPr lang="en-US" sz="2800" dirty="0"/>
              <a:t>Consider which patients / conditions are suitable for </a:t>
            </a:r>
            <a:r>
              <a:rPr lang="en-US" sz="2800" b="1" i="1" dirty="0"/>
              <a:t>transition </a:t>
            </a:r>
            <a:r>
              <a:rPr lang="en-US" sz="2800" dirty="0"/>
              <a:t>back to primary care management </a:t>
            </a:r>
          </a:p>
          <a:p>
            <a:endParaRPr lang="en-US" sz="800" dirty="0"/>
          </a:p>
          <a:p>
            <a:pPr marL="0" indent="0">
              <a:buNone/>
            </a:pPr>
            <a:endParaRPr lang="en-US" sz="2400" dirty="0"/>
          </a:p>
          <a:p>
            <a:endParaRPr lang="en-US" sz="800"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6253-F264-496B-9CCE-B24EDEC008F4}"/>
              </a:ext>
            </a:extLst>
          </p:cNvPr>
          <p:cNvSpPr>
            <a:spLocks noGrp="1"/>
          </p:cNvSpPr>
          <p:nvPr>
            <p:ph type="title"/>
          </p:nvPr>
        </p:nvSpPr>
        <p:spPr/>
        <p:txBody>
          <a:bodyPr/>
          <a:lstStyle/>
          <a:p>
            <a:r>
              <a:rPr lang="en-US" dirty="0"/>
              <a:t>Intent of this curriculum …</a:t>
            </a:r>
          </a:p>
        </p:txBody>
      </p:sp>
      <p:sp>
        <p:nvSpPr>
          <p:cNvPr id="3" name="Content Placeholder 2">
            <a:extLst>
              <a:ext uri="{FF2B5EF4-FFF2-40B4-BE49-F238E27FC236}">
                <a16:creationId xmlns:a16="http://schemas.microsoft.com/office/drawing/2014/main" id="{AC75D1AE-51C5-4BE7-B6FF-C3AEC1E9AEDF}"/>
              </a:ext>
            </a:extLst>
          </p:cNvPr>
          <p:cNvSpPr>
            <a:spLocks noGrp="1"/>
          </p:cNvSpPr>
          <p:nvPr>
            <p:ph sz="quarter" idx="1"/>
          </p:nvPr>
        </p:nvSpPr>
        <p:spPr>
          <a:xfrm>
            <a:off x="381000" y="1589567"/>
            <a:ext cx="8384155" cy="4572000"/>
          </a:xfrm>
        </p:spPr>
        <p:txBody>
          <a:bodyPr/>
          <a:lstStyle/>
          <a:p>
            <a:r>
              <a:rPr lang="en-US" dirty="0"/>
              <a:t>Evaluate your </a:t>
            </a:r>
            <a:r>
              <a:rPr lang="en-US" i="1" dirty="0"/>
              <a:t>current state </a:t>
            </a:r>
            <a:r>
              <a:rPr lang="en-US" dirty="0"/>
              <a:t>for referrals and find the </a:t>
            </a:r>
            <a:r>
              <a:rPr lang="en-US" i="1" dirty="0"/>
              <a:t>opportunities</a:t>
            </a:r>
            <a:r>
              <a:rPr lang="en-US" dirty="0"/>
              <a:t> to improve your referral processes in order to….</a:t>
            </a:r>
          </a:p>
          <a:p>
            <a:pPr lvl="1"/>
            <a:r>
              <a:rPr lang="en-US" dirty="0"/>
              <a:t>Reduce chaos &amp; frustration in the clinic</a:t>
            </a:r>
          </a:p>
          <a:p>
            <a:pPr lvl="1"/>
            <a:r>
              <a:rPr lang="en-US" dirty="0"/>
              <a:t>Reduce waste  &amp; unnecessary resource use</a:t>
            </a:r>
          </a:p>
          <a:p>
            <a:pPr lvl="1"/>
            <a:r>
              <a:rPr lang="en-US" dirty="0"/>
              <a:t>Reduce wait times &amp; improve access </a:t>
            </a:r>
          </a:p>
          <a:p>
            <a:pPr lvl="1"/>
            <a:r>
              <a:rPr lang="en-US" dirty="0"/>
              <a:t>Improve satisfaction &amp; outcomes for patients</a:t>
            </a:r>
          </a:p>
          <a:p>
            <a:endParaRPr lang="en-US" dirty="0"/>
          </a:p>
        </p:txBody>
      </p:sp>
    </p:spTree>
    <p:extLst>
      <p:ext uri="{BB962C8B-B14F-4D97-AF65-F5344CB8AC3E}">
        <p14:creationId xmlns:p14="http://schemas.microsoft.com/office/powerpoint/2010/main" val="3769855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1933-B6D8-4F45-B9B3-2E4B886B3DD4}"/>
              </a:ext>
            </a:extLst>
          </p:cNvPr>
          <p:cNvSpPr>
            <a:spLocks noGrp="1"/>
          </p:cNvSpPr>
          <p:nvPr>
            <p:ph type="title"/>
          </p:nvPr>
        </p:nvSpPr>
        <p:spPr/>
        <p:txBody>
          <a:bodyPr/>
          <a:lstStyle/>
          <a:p>
            <a:pPr algn="ctr"/>
            <a:r>
              <a:rPr lang="en-US" dirty="0"/>
              <a:t>Current State </a:t>
            </a:r>
            <a:r>
              <a:rPr lang="en-US" dirty="0">
                <a:sym typeface="Wingdings" panose="05000000000000000000" pitchFamily="2" charset="2"/>
              </a:rPr>
              <a:t> </a:t>
            </a:r>
            <a:r>
              <a:rPr lang="en-US" dirty="0"/>
              <a:t>Opportunities </a:t>
            </a:r>
          </a:p>
        </p:txBody>
      </p:sp>
      <p:sp>
        <p:nvSpPr>
          <p:cNvPr id="3" name="Content Placeholder 2">
            <a:extLst>
              <a:ext uri="{FF2B5EF4-FFF2-40B4-BE49-F238E27FC236}">
                <a16:creationId xmlns:a16="http://schemas.microsoft.com/office/drawing/2014/main" id="{0470EF5F-750D-4778-9A74-579C049E6725}"/>
              </a:ext>
            </a:extLst>
          </p:cNvPr>
          <p:cNvSpPr>
            <a:spLocks noGrp="1"/>
          </p:cNvSpPr>
          <p:nvPr>
            <p:ph sz="quarter" idx="1"/>
          </p:nvPr>
        </p:nvSpPr>
        <p:spPr>
          <a:xfrm>
            <a:off x="228600" y="1600200"/>
            <a:ext cx="7475575" cy="4648200"/>
          </a:xfrm>
        </p:spPr>
        <p:txBody>
          <a:bodyPr>
            <a:normAutofit fontScale="92500" lnSpcReduction="10000"/>
          </a:bodyPr>
          <a:lstStyle/>
          <a:p>
            <a:r>
              <a:rPr lang="en-US" sz="2800" dirty="0"/>
              <a:t>A more Patient-centered approach </a:t>
            </a:r>
          </a:p>
          <a:p>
            <a:pPr lvl="1"/>
            <a:r>
              <a:rPr lang="en-US" sz="2400" dirty="0"/>
              <a:t>Confusion &amp; chaos – patient takes the brunt of impact</a:t>
            </a:r>
          </a:p>
          <a:p>
            <a:pPr lvl="1"/>
            <a:r>
              <a:rPr lang="en-US" sz="2400" dirty="0"/>
              <a:t>Fragmented care, burden of care – unnecessary SC referral appointments (</a:t>
            </a:r>
            <a:r>
              <a:rPr lang="en-US" sz="2400"/>
              <a:t>role for PC &amp; SC)  </a:t>
            </a:r>
            <a:r>
              <a:rPr lang="en-US" sz="2400" dirty="0"/>
              <a:t>&amp; follow-up </a:t>
            </a:r>
          </a:p>
          <a:p>
            <a:pPr lvl="1"/>
            <a:r>
              <a:rPr lang="en-US" sz="2400" dirty="0"/>
              <a:t>Wait time – delay in care</a:t>
            </a:r>
          </a:p>
          <a:p>
            <a:r>
              <a:rPr lang="en-US" sz="2800" dirty="0"/>
              <a:t>Wasted resources </a:t>
            </a:r>
            <a:r>
              <a:rPr lang="en-US" sz="2400" dirty="0"/>
              <a:t>(time, efforts, workforce) </a:t>
            </a:r>
            <a:r>
              <a:rPr lang="en-US" sz="2800" dirty="0"/>
              <a:t>in the referral process – </a:t>
            </a:r>
            <a:r>
              <a:rPr lang="en-US" sz="2400" dirty="0"/>
              <a:t>need to work together to solve </a:t>
            </a:r>
          </a:p>
          <a:p>
            <a:r>
              <a:rPr lang="en-US" sz="2800" dirty="0"/>
              <a:t>Missing communication – coordination </a:t>
            </a:r>
          </a:p>
          <a:p>
            <a:pPr lvl="1"/>
            <a:r>
              <a:rPr lang="en-US" sz="2500" dirty="0"/>
              <a:t>Silos within silos –  clinicians MIA</a:t>
            </a:r>
          </a:p>
          <a:p>
            <a:pPr lvl="2"/>
            <a:r>
              <a:rPr lang="en-US" sz="2200" i="1" dirty="0"/>
              <a:t>The referral process should be part of taking care of the patient not a siloed process in &amp; of itself </a:t>
            </a:r>
          </a:p>
          <a:p>
            <a:pPr lvl="1"/>
            <a:r>
              <a:rPr lang="en-US" sz="2500" dirty="0"/>
              <a:t>Missing internal &amp; external collaborative approach </a:t>
            </a:r>
          </a:p>
        </p:txBody>
      </p:sp>
      <p:pic>
        <p:nvPicPr>
          <p:cNvPr id="4" name="Picture 3">
            <a:extLst>
              <a:ext uri="{FF2B5EF4-FFF2-40B4-BE49-F238E27FC236}">
                <a16:creationId xmlns:a16="http://schemas.microsoft.com/office/drawing/2014/main" id="{FA093E83-5618-499A-BF15-7534452B6EB6}"/>
              </a:ext>
            </a:extLst>
          </p:cNvPr>
          <p:cNvPicPr>
            <a:picLocks noChangeAspect="1"/>
          </p:cNvPicPr>
          <p:nvPr/>
        </p:nvPicPr>
        <p:blipFill>
          <a:blip r:embed="rId3"/>
          <a:stretch>
            <a:fillRect/>
          </a:stretch>
        </p:blipFill>
        <p:spPr>
          <a:xfrm>
            <a:off x="7412181" y="4969248"/>
            <a:ext cx="1350819" cy="990600"/>
          </a:xfrm>
          <a:prstGeom prst="rect">
            <a:avLst/>
          </a:prstGeom>
        </p:spPr>
      </p:pic>
      <p:pic>
        <p:nvPicPr>
          <p:cNvPr id="5" name="Picture 4">
            <a:extLst>
              <a:ext uri="{FF2B5EF4-FFF2-40B4-BE49-F238E27FC236}">
                <a16:creationId xmlns:a16="http://schemas.microsoft.com/office/drawing/2014/main" id="{EF02E95C-8199-45D9-AB0E-65E969D78412}"/>
              </a:ext>
            </a:extLst>
          </p:cNvPr>
          <p:cNvPicPr>
            <a:picLocks noChangeAspect="1"/>
          </p:cNvPicPr>
          <p:nvPr/>
        </p:nvPicPr>
        <p:blipFill>
          <a:blip r:embed="rId4"/>
          <a:stretch>
            <a:fillRect/>
          </a:stretch>
        </p:blipFill>
        <p:spPr>
          <a:xfrm>
            <a:off x="7162800" y="3429000"/>
            <a:ext cx="1600200" cy="1218696"/>
          </a:xfrm>
          <a:prstGeom prst="rect">
            <a:avLst/>
          </a:prstGeom>
        </p:spPr>
      </p:pic>
    </p:spTree>
    <p:extLst>
      <p:ext uri="{BB962C8B-B14F-4D97-AF65-F5344CB8AC3E}">
        <p14:creationId xmlns:p14="http://schemas.microsoft.com/office/powerpoint/2010/main" val="1466333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sz="quarter" idx="1"/>
          </p:nvPr>
        </p:nvSpPr>
        <p:spPr>
          <a:xfrm>
            <a:off x="457200" y="1507210"/>
            <a:ext cx="8448004" cy="4800601"/>
          </a:xfrm>
        </p:spPr>
        <p:txBody>
          <a:bodyPr>
            <a:normAutofit lnSpcReduction="10000"/>
          </a:bodyPr>
          <a:lstStyle/>
          <a:p>
            <a:r>
              <a:rPr lang="en-US" sz="2800" b="1" dirty="0"/>
              <a:t>Develop a Care Coordination Agreement </a:t>
            </a:r>
            <a:endParaRPr lang="en-US" sz="2800" dirty="0"/>
          </a:p>
          <a:p>
            <a:pPr lvl="1"/>
            <a:r>
              <a:rPr lang="en-US" sz="2400" dirty="0"/>
              <a:t>Work together toward a system-wide agreement</a:t>
            </a:r>
          </a:p>
          <a:p>
            <a:pPr lvl="2"/>
            <a:r>
              <a:rPr lang="en-US" sz="2100" dirty="0"/>
              <a:t>Its about the </a:t>
            </a:r>
            <a:r>
              <a:rPr lang="en-US" sz="2100" i="1" dirty="0"/>
              <a:t>patient</a:t>
            </a:r>
            <a:r>
              <a:rPr lang="en-US" sz="2100" dirty="0"/>
              <a:t> - working together to connect care for the patient </a:t>
            </a:r>
          </a:p>
          <a:p>
            <a:pPr lvl="1"/>
            <a:r>
              <a:rPr lang="en-US" sz="2400" dirty="0"/>
              <a:t>Develop expectations &amp; agreement on the </a:t>
            </a:r>
          </a:p>
          <a:p>
            <a:pPr lvl="2"/>
            <a:r>
              <a:rPr lang="en-US" sz="2100" dirty="0"/>
              <a:t>Elements to be included in a Referral Request &amp; Referral Response for all referrals</a:t>
            </a:r>
          </a:p>
          <a:p>
            <a:pPr lvl="2"/>
            <a:r>
              <a:rPr lang="en-US" sz="2100" dirty="0"/>
              <a:t>Close-the-Loop Referral Tracking </a:t>
            </a:r>
          </a:p>
          <a:p>
            <a:pPr lvl="1"/>
            <a:r>
              <a:rPr lang="en-US" sz="2400" dirty="0"/>
              <a:t>Have a plan &amp; timeline for Implementation - follow through</a:t>
            </a:r>
          </a:p>
          <a:p>
            <a:pPr marL="365125" lvl="1" indent="0">
              <a:buNone/>
            </a:pPr>
            <a:endParaRPr lang="en-US" sz="800" dirty="0"/>
          </a:p>
          <a:p>
            <a:r>
              <a:rPr lang="en-US" sz="2800" b="1" dirty="0"/>
              <a:t>Track improvements in metrics such as access (wait times), close-the-loop, no show/cancel w/o rescheduling rates, etc.</a:t>
            </a:r>
          </a:p>
          <a:p>
            <a:pPr lvl="1"/>
            <a:endParaRPr lang="en-US" sz="2500" b="1" dirty="0"/>
          </a:p>
          <a:p>
            <a:endParaRPr lang="en-US" sz="2700" dirty="0"/>
          </a:p>
          <a:p>
            <a:endParaRPr lang="en-US" sz="2700"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1298575" cy="12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285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 What is Needed – Next Steps….</a:t>
            </a:r>
          </a:p>
        </p:txBody>
      </p:sp>
      <p:sp>
        <p:nvSpPr>
          <p:cNvPr id="3" name="Content Placeholder 2"/>
          <p:cNvSpPr>
            <a:spLocks noGrp="1"/>
          </p:cNvSpPr>
          <p:nvPr>
            <p:ph sz="quarter" idx="1"/>
          </p:nvPr>
        </p:nvSpPr>
        <p:spPr>
          <a:xfrm>
            <a:off x="347980" y="1524000"/>
            <a:ext cx="8448040" cy="4671704"/>
          </a:xfrm>
        </p:spPr>
        <p:txBody>
          <a:bodyPr>
            <a:normAutofit/>
          </a:bodyPr>
          <a:lstStyle/>
          <a:p>
            <a:r>
              <a:rPr lang="en-US" sz="3200" dirty="0"/>
              <a:t>Is your own house in order? </a:t>
            </a:r>
          </a:p>
          <a:p>
            <a:pPr lvl="1"/>
            <a:r>
              <a:rPr lang="en-US" sz="2900" dirty="0"/>
              <a:t>What processes still require troubleshooting or </a:t>
            </a:r>
            <a:r>
              <a:rPr lang="en-US" sz="2900" i="1" dirty="0"/>
              <a:t>redesigning</a:t>
            </a:r>
            <a:r>
              <a:rPr lang="en-US" sz="2900" dirty="0"/>
              <a:t>?</a:t>
            </a:r>
          </a:p>
          <a:p>
            <a:pPr lvl="1"/>
            <a:r>
              <a:rPr lang="en-US" sz="2900" dirty="0"/>
              <a:t>Are your </a:t>
            </a:r>
            <a:r>
              <a:rPr lang="en-US" sz="2900" i="1" dirty="0"/>
              <a:t>clinicians</a:t>
            </a:r>
            <a:r>
              <a:rPr lang="en-US" sz="2900" dirty="0"/>
              <a:t> on-board?</a:t>
            </a:r>
          </a:p>
          <a:p>
            <a:r>
              <a:rPr lang="en-US" sz="3200" dirty="0"/>
              <a:t>Are you ready to begin work on a common approach to the referral process </a:t>
            </a:r>
            <a:r>
              <a:rPr lang="en-US" sz="2800" dirty="0"/>
              <a:t>(care coordination agreement)</a:t>
            </a:r>
            <a:r>
              <a:rPr lang="en-US" sz="3200" dirty="0"/>
              <a:t>?</a:t>
            </a:r>
          </a:p>
          <a:p>
            <a:pPr lvl="1"/>
            <a:r>
              <a:rPr lang="en-US" sz="2900" dirty="0"/>
              <a:t>Which approach do you prefer?</a:t>
            </a:r>
          </a:p>
          <a:p>
            <a:pPr lvl="2"/>
            <a:r>
              <a:rPr lang="en-US" sz="2600" dirty="0"/>
              <a:t>Champions committee or Pilot Practice Dyad roll-out</a:t>
            </a:r>
          </a:p>
          <a:p>
            <a:pPr marL="0" indent="0">
              <a:buNone/>
            </a:pPr>
            <a:endParaRPr lang="en-US" sz="3200" dirty="0"/>
          </a:p>
          <a:p>
            <a:pPr marL="0" indent="0">
              <a:buNone/>
            </a:pPr>
            <a:endParaRPr lang="en-US" sz="3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6014-6E1F-49BD-AFD3-1CCDC5EF8D09}"/>
              </a:ext>
            </a:extLst>
          </p:cNvPr>
          <p:cNvSpPr>
            <a:spLocks noGrp="1"/>
          </p:cNvSpPr>
          <p:nvPr>
            <p:ph type="title"/>
          </p:nvPr>
        </p:nvSpPr>
        <p:spPr/>
        <p:txBody>
          <a:bodyPr/>
          <a:lstStyle/>
          <a:p>
            <a:pPr algn="ctr"/>
            <a:r>
              <a:rPr lang="en-US" dirty="0"/>
              <a:t>Materials for Action Step 4</a:t>
            </a:r>
          </a:p>
        </p:txBody>
      </p:sp>
      <p:sp>
        <p:nvSpPr>
          <p:cNvPr id="3" name="Content Placeholder 2">
            <a:extLst>
              <a:ext uri="{FF2B5EF4-FFF2-40B4-BE49-F238E27FC236}">
                <a16:creationId xmlns:a16="http://schemas.microsoft.com/office/drawing/2014/main" id="{7185F5ED-2D46-4BD5-8EC0-B4103F88430D}"/>
              </a:ext>
            </a:extLst>
          </p:cNvPr>
          <p:cNvSpPr>
            <a:spLocks noGrp="1"/>
          </p:cNvSpPr>
          <p:nvPr>
            <p:ph sz="quarter" idx="1"/>
          </p:nvPr>
        </p:nvSpPr>
        <p:spPr>
          <a:xfrm>
            <a:off x="606153" y="1752599"/>
            <a:ext cx="8159002" cy="4408967"/>
          </a:xfrm>
        </p:spPr>
        <p:txBody>
          <a:bodyPr/>
          <a:lstStyle/>
          <a:p>
            <a:r>
              <a:rPr lang="en-US" dirty="0"/>
              <a:t>Sample &amp; Model Templates for Care Coordination Agreements / Compacts</a:t>
            </a:r>
          </a:p>
          <a:p>
            <a:endParaRPr lang="en-US" dirty="0"/>
          </a:p>
          <a:p>
            <a:pPr marL="0" indent="0">
              <a:buNone/>
            </a:pPr>
            <a:endParaRPr lang="en-US" sz="800" dirty="0"/>
          </a:p>
          <a:p>
            <a:pPr marL="0" indent="0" algn="ctr">
              <a:buNone/>
            </a:pPr>
            <a:r>
              <a:rPr lang="en-US" dirty="0">
                <a:hlinkClick r:id="rId2"/>
              </a:rPr>
              <a:t>www.acponline.org/hvcc-training</a:t>
            </a:r>
            <a:r>
              <a:rPr lang="en-US" dirty="0"/>
              <a:t> </a:t>
            </a:r>
          </a:p>
          <a:p>
            <a:endParaRPr lang="en-US" dirty="0"/>
          </a:p>
          <a:p>
            <a:pPr marL="0" indent="0">
              <a:buNone/>
            </a:pPr>
            <a:r>
              <a:rPr lang="en-US" dirty="0"/>
              <a:t> </a:t>
            </a:r>
          </a:p>
        </p:txBody>
      </p:sp>
    </p:spTree>
    <p:extLst>
      <p:ext uri="{BB962C8B-B14F-4D97-AF65-F5344CB8AC3E}">
        <p14:creationId xmlns:p14="http://schemas.microsoft.com/office/powerpoint/2010/main" val="391995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43" name="Title 3"/>
          <p:cNvSpPr>
            <a:spLocks noGrp="1"/>
          </p:cNvSpPr>
          <p:nvPr>
            <p:ph type="title"/>
          </p:nvPr>
        </p:nvSpPr>
        <p:spPr>
          <a:xfrm>
            <a:off x="228600" y="0"/>
            <a:ext cx="8686800" cy="1143000"/>
          </a:xfrm>
        </p:spPr>
        <p:txBody>
          <a:bodyPr>
            <a:normAutofit fontScale="90000"/>
          </a:bodyPr>
          <a:lstStyle/>
          <a:p>
            <a:pPr algn="ct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b="1" dirty="0">
                <a:solidFill>
                  <a:schemeClr val="tx1"/>
                </a:solidFill>
                <a:ea typeface="ＭＳ Ｐゴシック" charset="-128"/>
              </a:rPr>
              <a:t/>
            </a:r>
            <a:br>
              <a:rPr lang="en-US" b="1" dirty="0">
                <a:solidFill>
                  <a:schemeClr val="tx1"/>
                </a:solidFill>
                <a:ea typeface="ＭＳ Ｐゴシック" charset="-128"/>
              </a:rPr>
            </a:br>
            <a:r>
              <a:rPr lang="en-US" b="1" dirty="0">
                <a:solidFill>
                  <a:schemeClr val="tx1"/>
                </a:solidFill>
                <a:ea typeface="ＭＳ Ｐゴシック" charset="-128"/>
              </a:rPr>
              <a:t>Template Care Coordination Agreement</a:t>
            </a:r>
            <a:endParaRPr lang="en-US" b="1" dirty="0">
              <a:solidFill>
                <a:schemeClr val="tx1"/>
              </a:solidFill>
              <a:latin typeface="Arial Black" pitchFamily="34" charset="0"/>
              <a:ea typeface="ＭＳ Ｐゴシック" charset="-128"/>
            </a:endParaRPr>
          </a:p>
        </p:txBody>
      </p:sp>
      <p:sp>
        <p:nvSpPr>
          <p:cNvPr id="5" name="Content Placeholder 4"/>
          <p:cNvSpPr>
            <a:spLocks noGrp="1"/>
          </p:cNvSpPr>
          <p:nvPr>
            <p:ph sz="quarter" idx="1"/>
          </p:nvPr>
        </p:nvSpPr>
        <p:spPr>
          <a:xfrm>
            <a:off x="0" y="1272827"/>
            <a:ext cx="4724400" cy="5467290"/>
          </a:xfrm>
        </p:spPr>
        <p:txBody>
          <a:bodyPr>
            <a:noAutofit/>
          </a:bodyPr>
          <a:lstStyle/>
          <a:p>
            <a:pPr>
              <a:defRPr/>
            </a:pPr>
            <a:r>
              <a:rPr lang="en-US" sz="1400" dirty="0"/>
              <a:t>Prepare patient</a:t>
            </a:r>
          </a:p>
          <a:p>
            <a:pPr lvl="1">
              <a:buClr>
                <a:schemeClr val="accent1"/>
              </a:buClr>
              <a:defRPr/>
            </a:pPr>
            <a:r>
              <a:rPr lang="en-US" sz="1400" dirty="0"/>
              <a:t>Use of referral guidelines where available</a:t>
            </a:r>
          </a:p>
          <a:p>
            <a:pPr lvl="1">
              <a:buClr>
                <a:schemeClr val="accent1"/>
              </a:buClr>
              <a:defRPr/>
            </a:pPr>
            <a:r>
              <a:rPr lang="en-US" sz="1400" dirty="0"/>
              <a:t>Patient/family aware of  and in agreement with reason for referral, type of referral, and selection of specialist</a:t>
            </a:r>
          </a:p>
          <a:p>
            <a:pPr lvl="1">
              <a:buClr>
                <a:schemeClr val="accent1"/>
              </a:buClr>
              <a:defRPr/>
            </a:pPr>
            <a:r>
              <a:rPr lang="en-US" sz="1400" dirty="0"/>
              <a:t>Expectations for events and outcomes of referral</a:t>
            </a:r>
          </a:p>
          <a:p>
            <a:pPr>
              <a:defRPr/>
            </a:pPr>
            <a:r>
              <a:rPr lang="en-US" sz="1400" dirty="0"/>
              <a:t>Provide appropriate and adequate information</a:t>
            </a:r>
            <a:r>
              <a:rPr lang="en-US" sz="1400" i="1" dirty="0"/>
              <a:t>*</a:t>
            </a:r>
          </a:p>
          <a:p>
            <a:pPr lvl="1">
              <a:buClr>
                <a:schemeClr val="accent1"/>
              </a:buClr>
              <a:defRPr/>
            </a:pPr>
            <a:r>
              <a:rPr lang="en-US" sz="1400" dirty="0"/>
              <a:t>Demographic and insurance information</a:t>
            </a:r>
          </a:p>
          <a:p>
            <a:pPr lvl="1">
              <a:buClr>
                <a:schemeClr val="accent1"/>
              </a:buClr>
              <a:defRPr/>
            </a:pPr>
            <a:r>
              <a:rPr lang="en-US" sz="1400" dirty="0"/>
              <a:t>Reason for referral, details</a:t>
            </a:r>
          </a:p>
          <a:p>
            <a:pPr lvl="1">
              <a:buClr>
                <a:schemeClr val="accent1"/>
              </a:buClr>
              <a:defRPr/>
            </a:pPr>
            <a:r>
              <a:rPr lang="en-US" sz="1400" dirty="0"/>
              <a:t>Core Medical Data on patient</a:t>
            </a:r>
          </a:p>
          <a:p>
            <a:pPr lvl="1">
              <a:buClr>
                <a:schemeClr val="accent1"/>
              </a:buClr>
              <a:defRPr/>
            </a:pPr>
            <a:r>
              <a:rPr lang="en-US" sz="1400" dirty="0"/>
              <a:t>Clinical data pertinent to reason for referral</a:t>
            </a:r>
          </a:p>
          <a:p>
            <a:pPr lvl="1">
              <a:buClr>
                <a:schemeClr val="accent1"/>
              </a:buClr>
              <a:buFont typeface="Wingdings" pitchFamily="2" charset="2"/>
              <a:buNone/>
              <a:defRPr/>
            </a:pPr>
            <a:r>
              <a:rPr lang="en-US" sz="1400" dirty="0"/>
              <a:t>--      Any special needs of patient.</a:t>
            </a:r>
          </a:p>
          <a:p>
            <a:pPr>
              <a:defRPr/>
            </a:pPr>
            <a:r>
              <a:rPr lang="en-US" sz="1400" dirty="0"/>
              <a:t>Indicate type of referral requested:</a:t>
            </a:r>
          </a:p>
          <a:p>
            <a:pPr lvl="1">
              <a:buClr>
                <a:schemeClr val="accent1"/>
              </a:buClr>
              <a:defRPr/>
            </a:pPr>
            <a:r>
              <a:rPr lang="en-US" sz="1400" dirty="0"/>
              <a:t>Pre-visit Preparation/Assistance</a:t>
            </a:r>
          </a:p>
          <a:p>
            <a:pPr lvl="1">
              <a:buClr>
                <a:schemeClr val="accent1"/>
              </a:buClr>
              <a:defRPr/>
            </a:pPr>
            <a:r>
              <a:rPr lang="en-US" sz="1400" dirty="0"/>
              <a:t>Consultation (Evaluate and Advise)</a:t>
            </a:r>
          </a:p>
          <a:p>
            <a:pPr lvl="1">
              <a:buClr>
                <a:schemeClr val="accent1"/>
              </a:buClr>
              <a:defRPr/>
            </a:pPr>
            <a:r>
              <a:rPr lang="en-US" sz="1400" dirty="0"/>
              <a:t>Procedure</a:t>
            </a:r>
          </a:p>
          <a:p>
            <a:pPr lvl="1">
              <a:buClr>
                <a:schemeClr val="accent1"/>
              </a:buClr>
              <a:defRPr/>
            </a:pPr>
            <a:r>
              <a:rPr lang="en-US" sz="1400" dirty="0"/>
              <a:t>Co-management with Shared Care</a:t>
            </a:r>
          </a:p>
          <a:p>
            <a:pPr lvl="1">
              <a:buClr>
                <a:schemeClr val="accent1"/>
              </a:buClr>
              <a:defRPr/>
            </a:pPr>
            <a:r>
              <a:rPr lang="en-US" sz="1400" dirty="0"/>
              <a:t>Co-management with Principal Care</a:t>
            </a:r>
          </a:p>
          <a:p>
            <a:pPr lvl="1">
              <a:buClr>
                <a:schemeClr val="accent1"/>
              </a:buClr>
              <a:defRPr/>
            </a:pPr>
            <a:r>
              <a:rPr lang="en-US" sz="1400" dirty="0"/>
              <a:t>Full responsibility for all patient care</a:t>
            </a:r>
          </a:p>
          <a:p>
            <a:pPr>
              <a:buFont typeface="Wingdings" pitchFamily="2" charset="2"/>
              <a:buNone/>
              <a:defRPr/>
            </a:pPr>
            <a:r>
              <a:rPr lang="en-US" sz="1400" dirty="0"/>
              <a:t> * See provided  model check list of suggested areas to address.</a:t>
            </a:r>
          </a:p>
          <a:p>
            <a:pPr>
              <a:buFont typeface="Wingdings" pitchFamily="2" charset="2"/>
              <a:buNone/>
              <a:defRPr/>
            </a:pPr>
            <a:endParaRPr lang="en-US" sz="1400" dirty="0"/>
          </a:p>
        </p:txBody>
      </p:sp>
      <p:sp>
        <p:nvSpPr>
          <p:cNvPr id="6" name="Content Placeholder 5"/>
          <p:cNvSpPr>
            <a:spLocks noGrp="1"/>
          </p:cNvSpPr>
          <p:nvPr>
            <p:ph sz="quarter" idx="2"/>
          </p:nvPr>
        </p:nvSpPr>
        <p:spPr>
          <a:xfrm>
            <a:off x="4572000" y="1249362"/>
            <a:ext cx="4495800" cy="5257800"/>
          </a:xfrm>
        </p:spPr>
        <p:txBody>
          <a:bodyPr>
            <a:noAutofit/>
          </a:bodyPr>
          <a:lstStyle/>
          <a:p>
            <a:pPr>
              <a:defRPr/>
            </a:pPr>
            <a:r>
              <a:rPr lang="en-US" sz="1400" dirty="0"/>
              <a:t>Review  Referral Requests and Triage According to Urgency</a:t>
            </a:r>
          </a:p>
          <a:p>
            <a:pPr lvl="1">
              <a:buClr>
                <a:schemeClr val="accent1"/>
              </a:buClr>
              <a:defRPr/>
            </a:pPr>
            <a:r>
              <a:rPr lang="en-US" sz="1400" dirty="0"/>
              <a:t>Reserve spaces in schedule to allow for urgent care</a:t>
            </a:r>
          </a:p>
          <a:p>
            <a:pPr lvl="1">
              <a:buClr>
                <a:schemeClr val="accent1"/>
              </a:buClr>
              <a:defRPr/>
            </a:pPr>
            <a:r>
              <a:rPr lang="en-US" sz="1400" dirty="0"/>
              <a:t>Notify referring provider of recognized referral guidelines and inappropriate referrals </a:t>
            </a:r>
          </a:p>
          <a:p>
            <a:pPr lvl="1">
              <a:buClr>
                <a:schemeClr val="accent1"/>
              </a:buClr>
              <a:defRPr/>
            </a:pPr>
            <a:r>
              <a:rPr lang="en-US" sz="1400" dirty="0"/>
              <a:t>Work with referring provider to expedite care in urgent cases</a:t>
            </a:r>
          </a:p>
          <a:p>
            <a:pPr lvl="1">
              <a:buClr>
                <a:schemeClr val="accent1"/>
              </a:buClr>
              <a:defRPr/>
            </a:pPr>
            <a:r>
              <a:rPr lang="en-US" sz="1400" dirty="0"/>
              <a:t>Verify insurance status </a:t>
            </a:r>
          </a:p>
          <a:p>
            <a:pPr lvl="1">
              <a:buClr>
                <a:schemeClr val="accent1"/>
              </a:buClr>
              <a:defRPr/>
            </a:pPr>
            <a:r>
              <a:rPr lang="en-US" sz="1400" dirty="0"/>
              <a:t>Anticipate special needs of patient/family</a:t>
            </a:r>
          </a:p>
          <a:p>
            <a:pPr lvl="1">
              <a:buClr>
                <a:schemeClr val="accent1"/>
              </a:buClr>
              <a:buFont typeface="Wingdings" pitchFamily="2" charset="2"/>
              <a:buNone/>
              <a:defRPr/>
            </a:pPr>
            <a:r>
              <a:rPr lang="en-US" sz="1400" dirty="0"/>
              <a:t>--      Agree to engage in pre-referral consult if requested. </a:t>
            </a:r>
          </a:p>
          <a:p>
            <a:pPr lvl="1">
              <a:buClr>
                <a:schemeClr val="accent1"/>
              </a:buClr>
              <a:buFont typeface="Wingdings" pitchFamily="2" charset="2"/>
              <a:buNone/>
              <a:defRPr/>
            </a:pPr>
            <a:r>
              <a:rPr lang="en-US" sz="1400" dirty="0"/>
              <a:t>_      Provide PCP with number for direct contact  for urgent/immediate matters.</a:t>
            </a:r>
          </a:p>
          <a:p>
            <a:pPr>
              <a:defRPr/>
            </a:pPr>
            <a:r>
              <a:rPr lang="en-US" sz="1400" dirty="0"/>
              <a:t>Provide appropriate and adequate information in  a timely manner*</a:t>
            </a:r>
            <a:endParaRPr lang="en-US" sz="1400" i="1" dirty="0"/>
          </a:p>
          <a:p>
            <a:pPr lvl="1">
              <a:buClr>
                <a:schemeClr val="accent1"/>
              </a:buClr>
              <a:defRPr/>
            </a:pPr>
            <a:r>
              <a:rPr lang="en-US" sz="1400" dirty="0"/>
              <a:t>To include  specific response to referral question; verify  type role; any changes to diagnosis; medication; equipment; testing; procedures; education; referrals; follow up recommendations or needed actions</a:t>
            </a:r>
          </a:p>
          <a:p>
            <a:pPr>
              <a:buFont typeface="Wingdings" pitchFamily="2" charset="2"/>
              <a:buNone/>
              <a:defRPr/>
            </a:pPr>
            <a:r>
              <a:rPr lang="en-US" sz="1400" dirty="0"/>
              <a:t>* See provided model check list of suggested areas to address.</a:t>
            </a:r>
          </a:p>
        </p:txBody>
      </p:sp>
      <p:sp>
        <p:nvSpPr>
          <p:cNvPr id="9"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latin typeface="Arial"/>
              </a:rPr>
              <a:t>12</a:t>
            </a:r>
          </a:p>
        </p:txBody>
      </p:sp>
      <p:sp>
        <p:nvSpPr>
          <p:cNvPr id="2" name="TextBox 1"/>
          <p:cNvSpPr txBox="1"/>
          <p:nvPr/>
        </p:nvSpPr>
        <p:spPr>
          <a:xfrm>
            <a:off x="838200" y="990600"/>
            <a:ext cx="2743200" cy="400110"/>
          </a:xfrm>
          <a:prstGeom prst="rect">
            <a:avLst/>
          </a:prstGeom>
          <a:noFill/>
        </p:spPr>
        <p:txBody>
          <a:bodyPr wrap="square" rtlCol="0">
            <a:spAutoFit/>
          </a:bodyPr>
          <a:lstStyle/>
          <a:p>
            <a:r>
              <a:rPr lang="en-US" sz="2000" dirty="0">
                <a:solidFill>
                  <a:srgbClr val="1F497D"/>
                </a:solidFill>
                <a:latin typeface="Arial Black" pitchFamily="34" charset="0"/>
                <a:ea typeface="ＭＳ Ｐゴシック" charset="-128"/>
              </a:rPr>
              <a:t>PCP / Requesting</a:t>
            </a:r>
            <a:endParaRPr lang="en-US" sz="2000" dirty="0">
              <a:solidFill>
                <a:srgbClr val="1F497D"/>
              </a:solidFill>
            </a:endParaRPr>
          </a:p>
        </p:txBody>
      </p:sp>
      <p:sp>
        <p:nvSpPr>
          <p:cNvPr id="8" name="TextBox 7"/>
          <p:cNvSpPr txBox="1"/>
          <p:nvPr/>
        </p:nvSpPr>
        <p:spPr>
          <a:xfrm>
            <a:off x="5410199" y="990600"/>
            <a:ext cx="3429001" cy="400110"/>
          </a:xfrm>
          <a:prstGeom prst="rect">
            <a:avLst/>
          </a:prstGeom>
          <a:noFill/>
        </p:spPr>
        <p:txBody>
          <a:bodyPr wrap="square" rtlCol="0">
            <a:spAutoFit/>
          </a:bodyPr>
          <a:lstStyle/>
          <a:p>
            <a:r>
              <a:rPr lang="en-US" sz="2000" dirty="0">
                <a:solidFill>
                  <a:srgbClr val="1F497D"/>
                </a:solidFill>
                <a:latin typeface="Arial Black" pitchFamily="34" charset="0"/>
                <a:ea typeface="ＭＳ Ｐゴシック" charset="-128"/>
              </a:rPr>
              <a:t>Neighbor / Responding</a:t>
            </a:r>
            <a:endParaRPr lang="en-US" sz="2000" dirty="0">
              <a:solidFill>
                <a:srgbClr val="1F497D"/>
              </a:solidFill>
            </a:endParaRPr>
          </a:p>
        </p:txBody>
      </p:sp>
    </p:spTree>
    <p:extLst>
      <p:ext uri="{BB962C8B-B14F-4D97-AF65-F5344CB8AC3E}">
        <p14:creationId xmlns:p14="http://schemas.microsoft.com/office/powerpoint/2010/main" val="1570040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Example Guide for Care Coordination Agreement</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316" t="17569" r="33568" b="5920"/>
          <a:stretch/>
        </p:blipFill>
        <p:spPr>
          <a:xfrm>
            <a:off x="4081298" y="1084597"/>
            <a:ext cx="4717146" cy="5621003"/>
          </a:xfrm>
        </p:spPr>
      </p:pic>
      <p:sp>
        <p:nvSpPr>
          <p:cNvPr id="5" name="TextBox 4"/>
          <p:cNvSpPr txBox="1"/>
          <p:nvPr/>
        </p:nvSpPr>
        <p:spPr>
          <a:xfrm>
            <a:off x="193177" y="1600198"/>
            <a:ext cx="3794378" cy="2246769"/>
          </a:xfrm>
          <a:prstGeom prst="rect">
            <a:avLst/>
          </a:prstGeom>
          <a:noFill/>
        </p:spPr>
        <p:txBody>
          <a:bodyPr wrap="square" rtlCol="0">
            <a:spAutoFit/>
          </a:bodyPr>
          <a:lstStyle/>
          <a:p>
            <a:r>
              <a:rPr lang="en-US" sz="2000" dirty="0"/>
              <a:t>The </a:t>
            </a:r>
            <a:r>
              <a:rPr lang="en-US" sz="2000" b="1" i="1" dirty="0"/>
              <a:t>Mutual Agreement </a:t>
            </a:r>
            <a:r>
              <a:rPr lang="en-US" sz="2000" dirty="0"/>
              <a:t>section of the tables reflect the </a:t>
            </a:r>
            <a:r>
              <a:rPr lang="en-US" sz="2000" b="1" dirty="0"/>
              <a:t>core elements </a:t>
            </a:r>
            <a:r>
              <a:rPr lang="en-US" sz="2000" dirty="0"/>
              <a:t>of the PCMH </a:t>
            </a:r>
          </a:p>
          <a:p>
            <a:r>
              <a:rPr lang="en-US" sz="2000" dirty="0"/>
              <a:t>and Medical Neighborhood</a:t>
            </a:r>
          </a:p>
          <a:p>
            <a:r>
              <a:rPr lang="en-US" sz="2000" dirty="0"/>
              <a:t> and outline expectations from </a:t>
            </a:r>
          </a:p>
          <a:p>
            <a:r>
              <a:rPr lang="en-US" sz="2000" dirty="0"/>
              <a:t>both primary care and </a:t>
            </a:r>
          </a:p>
          <a:p>
            <a:r>
              <a:rPr lang="en-US" sz="2000" dirty="0"/>
              <a:t>specialty care providers.</a:t>
            </a:r>
            <a:r>
              <a:rPr lang="en-US" dirty="0"/>
              <a:t>	</a:t>
            </a:r>
          </a:p>
        </p:txBody>
      </p:sp>
      <p:cxnSp>
        <p:nvCxnSpPr>
          <p:cNvPr id="7" name="Elbow Connector 6"/>
          <p:cNvCxnSpPr/>
          <p:nvPr/>
        </p:nvCxnSpPr>
        <p:spPr>
          <a:xfrm flipV="1">
            <a:off x="3589476" y="1600198"/>
            <a:ext cx="685800" cy="381000"/>
          </a:xfrm>
          <a:prstGeom prst="bentConnector3">
            <a:avLst>
              <a:gd name="adj1" fmla="val 50000"/>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96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Ideally &amp; Ultimately…</a:t>
            </a:r>
          </a:p>
        </p:txBody>
      </p:sp>
      <p:sp>
        <p:nvSpPr>
          <p:cNvPr id="3" name="Content Placeholder 2"/>
          <p:cNvSpPr>
            <a:spLocks noGrp="1"/>
          </p:cNvSpPr>
          <p:nvPr>
            <p:ph sz="quarter" idx="1"/>
          </p:nvPr>
        </p:nvSpPr>
        <p:spPr>
          <a:xfrm>
            <a:off x="606153" y="1828799"/>
            <a:ext cx="8159002" cy="4332767"/>
          </a:xfrm>
        </p:spPr>
        <p:txBody>
          <a:bodyPr/>
          <a:lstStyle/>
          <a:p>
            <a:pPr marL="0" indent="0" algn="ctr">
              <a:buNone/>
            </a:pPr>
            <a:r>
              <a:rPr lang="en-US" sz="3200" dirty="0"/>
              <a:t>Patient-Centered High Value Care Coordination would be </a:t>
            </a:r>
            <a:r>
              <a:rPr lang="en-US" sz="3200" i="1" dirty="0"/>
              <a:t>standard of care…</a:t>
            </a:r>
          </a:p>
          <a:p>
            <a:pPr marL="0" indent="0">
              <a:buNone/>
            </a:pPr>
            <a:endParaRPr lang="en-US" dirty="0"/>
          </a:p>
          <a:p>
            <a:pPr marL="0" indent="0" algn="ctr">
              <a:buNone/>
            </a:pPr>
            <a:r>
              <a:rPr lang="en-US" dirty="0"/>
              <a:t>… with every clinical team doing what is needed to coordinate, connect and share the care for </a:t>
            </a:r>
          </a:p>
          <a:p>
            <a:pPr marL="0" indent="0" algn="ctr">
              <a:buNone/>
            </a:pPr>
            <a:r>
              <a:rPr lang="en-US" dirty="0"/>
              <a:t>our patients whenever and wherever </a:t>
            </a:r>
          </a:p>
          <a:p>
            <a:pPr marL="0" indent="0" algn="ctr">
              <a:buNone/>
            </a:pPr>
            <a:r>
              <a:rPr lang="en-US" dirty="0"/>
              <a:t>that care may take them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334"/>
            <a:ext cx="2047875" cy="159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72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help us get there…</a:t>
            </a:r>
          </a:p>
        </p:txBody>
      </p:sp>
      <p:sp>
        <p:nvSpPr>
          <p:cNvPr id="3" name="Content Placeholder 2"/>
          <p:cNvSpPr>
            <a:spLocks noGrp="1"/>
          </p:cNvSpPr>
          <p:nvPr>
            <p:ph sz="quarter" idx="1"/>
          </p:nvPr>
        </p:nvSpPr>
        <p:spPr/>
        <p:txBody>
          <a:bodyPr/>
          <a:lstStyle/>
          <a:p>
            <a:pPr marL="0" indent="0" algn="ctr">
              <a:buNone/>
            </a:pPr>
            <a:r>
              <a:rPr lang="en-US" sz="3200" i="1" dirty="0"/>
              <a:t>Care Coordination Agreements </a:t>
            </a:r>
            <a:r>
              <a:rPr lang="en-US" sz="3200" dirty="0"/>
              <a:t>provide</a:t>
            </a:r>
          </a:p>
          <a:p>
            <a:pPr marL="0" indent="0" algn="ctr">
              <a:buNone/>
            </a:pPr>
            <a:endParaRPr lang="en-US" sz="1000" dirty="0"/>
          </a:p>
          <a:p>
            <a:r>
              <a:rPr lang="en-US" sz="3600" b="1" dirty="0"/>
              <a:t>A starting point </a:t>
            </a:r>
          </a:p>
          <a:p>
            <a:endParaRPr lang="en-US" dirty="0"/>
          </a:p>
          <a:p>
            <a:pPr marL="0" indent="0">
              <a:buNone/>
            </a:pPr>
            <a:r>
              <a:rPr lang="en-US" dirty="0"/>
              <a:t>And</a:t>
            </a:r>
          </a:p>
          <a:p>
            <a:pPr marL="0" indent="0">
              <a:buNone/>
            </a:pPr>
            <a:endParaRPr lang="en-US" dirty="0"/>
          </a:p>
          <a:p>
            <a:r>
              <a:rPr lang="en-US" sz="3600" b="1" dirty="0"/>
              <a:t>A roadmap</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223"/>
          <a:stretch/>
        </p:blipFill>
        <p:spPr bwMode="auto">
          <a:xfrm>
            <a:off x="6096000" y="76201"/>
            <a:ext cx="2139329"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325"/>
          <a:stretch/>
        </p:blipFill>
        <p:spPr bwMode="auto">
          <a:xfrm>
            <a:off x="4022651" y="4419600"/>
            <a:ext cx="2773609" cy="154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648" y="2385848"/>
            <a:ext cx="1500352" cy="14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0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Care Coordination Agreement?</a:t>
            </a:r>
          </a:p>
        </p:txBody>
      </p:sp>
      <p:sp>
        <p:nvSpPr>
          <p:cNvPr id="3" name="Content Placeholder 2"/>
          <p:cNvSpPr>
            <a:spLocks noGrp="1"/>
          </p:cNvSpPr>
          <p:nvPr>
            <p:ph sz="quarter" idx="1"/>
          </p:nvPr>
        </p:nvSpPr>
        <p:spPr/>
        <p:txBody>
          <a:bodyPr/>
          <a:lstStyle/>
          <a:p>
            <a:pPr marL="0" indent="0">
              <a:buNone/>
            </a:pPr>
            <a:r>
              <a:rPr lang="en-US" dirty="0"/>
              <a:t>An </a:t>
            </a:r>
            <a:r>
              <a:rPr lang="en-US" i="1" dirty="0"/>
              <a:t>invitation</a:t>
            </a:r>
            <a:r>
              <a:rPr lang="en-US" dirty="0"/>
              <a:t> to work together better:</a:t>
            </a:r>
          </a:p>
          <a:p>
            <a:r>
              <a:rPr lang="en-US" dirty="0"/>
              <a:t>Platform that everyone agrees to work from:</a:t>
            </a:r>
          </a:p>
          <a:p>
            <a:pPr lvl="1"/>
            <a:r>
              <a:rPr lang="en-US" dirty="0"/>
              <a:t>Standardized definitions</a:t>
            </a:r>
          </a:p>
          <a:p>
            <a:pPr lvl="1"/>
            <a:r>
              <a:rPr lang="en-US" dirty="0"/>
              <a:t>Agreed upon expectations regarding communication and clinical responsibilities.</a:t>
            </a:r>
          </a:p>
          <a:p>
            <a:r>
              <a:rPr lang="en-US" dirty="0"/>
              <a:t>Can be formal or informal  </a:t>
            </a:r>
          </a:p>
          <a:p>
            <a:pPr marL="0" indent="0">
              <a:buNone/>
            </a:pPr>
            <a:endParaRPr lang="en-US" sz="2000" dirty="0"/>
          </a:p>
          <a:p>
            <a:pPr marL="0" indent="0" algn="ctr">
              <a:buNone/>
            </a:pPr>
            <a:r>
              <a:rPr lang="en-US" dirty="0"/>
              <a:t>Also called </a:t>
            </a:r>
            <a:r>
              <a:rPr lang="en-US" i="1" dirty="0"/>
              <a:t>Care Coordination Compact  </a:t>
            </a:r>
            <a:r>
              <a:rPr lang="en-US" dirty="0"/>
              <a:t>or </a:t>
            </a:r>
            <a:r>
              <a:rPr lang="en-US" i="1" dirty="0"/>
              <a:t>Collaborative Care Agreement / Compact</a:t>
            </a:r>
          </a:p>
        </p:txBody>
      </p:sp>
    </p:spTree>
    <p:extLst>
      <p:ext uri="{BB962C8B-B14F-4D97-AF65-F5344CB8AC3E}">
        <p14:creationId xmlns:p14="http://schemas.microsoft.com/office/powerpoint/2010/main" val="165593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lstStyle/>
          <a:p>
            <a:r>
              <a:rPr lang="en-US" sz="3600" dirty="0"/>
              <a:t>Models for Establishing Agreements</a:t>
            </a:r>
          </a:p>
        </p:txBody>
      </p:sp>
      <p:sp>
        <p:nvSpPr>
          <p:cNvPr id="3" name="Content Placeholder 2"/>
          <p:cNvSpPr>
            <a:spLocks noGrp="1"/>
          </p:cNvSpPr>
          <p:nvPr>
            <p:ph sz="quarter" idx="1"/>
          </p:nvPr>
        </p:nvSpPr>
        <p:spPr>
          <a:xfrm>
            <a:off x="152400" y="1524000"/>
            <a:ext cx="8839200" cy="4800600"/>
          </a:xfrm>
        </p:spPr>
        <p:txBody>
          <a:bodyPr>
            <a:normAutofit fontScale="92500" lnSpcReduction="10000"/>
          </a:bodyPr>
          <a:lstStyle/>
          <a:p>
            <a:r>
              <a:rPr lang="en-US" sz="2800" b="1" dirty="0"/>
              <a:t>“One-on-One” Compacts</a:t>
            </a:r>
            <a:r>
              <a:rPr lang="en-US" sz="2400" b="1" dirty="0"/>
              <a:t> with selected medical neighbors</a:t>
            </a:r>
          </a:p>
          <a:p>
            <a:pPr lvl="1"/>
            <a:r>
              <a:rPr lang="en-US" dirty="0"/>
              <a:t>PCP practice with specialist / specialty to specialty</a:t>
            </a:r>
          </a:p>
          <a:p>
            <a:pPr lvl="1"/>
            <a:r>
              <a:rPr lang="en-US" dirty="0"/>
              <a:t>ACO with a specialty </a:t>
            </a:r>
          </a:p>
          <a:p>
            <a:pPr lvl="1"/>
            <a:r>
              <a:rPr lang="en-US" dirty="0"/>
              <a:t>One Organization (system) with another Organization (system)</a:t>
            </a:r>
          </a:p>
          <a:p>
            <a:r>
              <a:rPr lang="en-US" sz="2800" b="1" dirty="0"/>
              <a:t>System-wide adoption (</a:t>
            </a:r>
            <a:r>
              <a:rPr lang="en-US" sz="2400" b="1" dirty="0"/>
              <a:t>all players within system)</a:t>
            </a:r>
          </a:p>
          <a:p>
            <a:pPr lvl="1"/>
            <a:r>
              <a:rPr lang="en-US" sz="2400" dirty="0"/>
              <a:t>Closed or integrated systems (VA, ACO, IPA, AMC)</a:t>
            </a:r>
          </a:p>
          <a:p>
            <a:pPr lvl="1"/>
            <a:r>
              <a:rPr lang="en-US" sz="2400" dirty="0"/>
              <a:t>Multi-specialty networks (</a:t>
            </a:r>
            <a:r>
              <a:rPr lang="en-US" sz="2400" i="1" dirty="0"/>
              <a:t>everyone on same page</a:t>
            </a:r>
            <a:r>
              <a:rPr lang="en-US" sz="2400" dirty="0"/>
              <a:t>)</a:t>
            </a:r>
          </a:p>
          <a:p>
            <a:r>
              <a:rPr lang="en-US" sz="2800" b="1" dirty="0"/>
              <a:t>Unilateral approach</a:t>
            </a:r>
          </a:p>
          <a:p>
            <a:pPr lvl="1"/>
            <a:r>
              <a:rPr lang="en-US" dirty="0"/>
              <a:t>Medical Center / Organization /Specialty Practice </a:t>
            </a:r>
            <a:r>
              <a:rPr lang="en-US" sz="2400" dirty="0"/>
              <a:t>(“This is how we agree to work with those who refer to our center/ organization/ practice or those who we refer to and this is what we would like from you ”) </a:t>
            </a:r>
          </a:p>
          <a:p>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228600"/>
            <a:ext cx="1371600" cy="91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a:t>
            </a:r>
            <a:r>
              <a:rPr lang="en-US" i="1" dirty="0"/>
              <a:t>Formal</a:t>
            </a:r>
            <a:r>
              <a:rPr lang="en-US" dirty="0"/>
              <a:t> 1-on-1 CCA </a:t>
            </a:r>
            <a:br>
              <a:rPr lang="en-US" dirty="0"/>
            </a:br>
            <a:r>
              <a:rPr lang="en-US" sz="3100" dirty="0"/>
              <a:t>(PCP with Specialty)</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6293" t="32900" r="32951" b="31946"/>
          <a:stretch/>
        </p:blipFill>
        <p:spPr>
          <a:xfrm>
            <a:off x="838200" y="1371600"/>
            <a:ext cx="7299626" cy="2987040"/>
          </a:xfrm>
        </p:spPr>
      </p:pic>
      <p:pic>
        <p:nvPicPr>
          <p:cNvPr id="3" name="Picture 2">
            <a:extLst>
              <a:ext uri="{FF2B5EF4-FFF2-40B4-BE49-F238E27FC236}">
                <a16:creationId xmlns:a16="http://schemas.microsoft.com/office/drawing/2014/main" id="{54DDD812-BF56-4112-A784-1AD8BF25A968}"/>
              </a:ext>
            </a:extLst>
          </p:cNvPr>
          <p:cNvPicPr>
            <a:picLocks noChangeAspect="1"/>
          </p:cNvPicPr>
          <p:nvPr/>
        </p:nvPicPr>
        <p:blipFill>
          <a:blip r:embed="rId3"/>
          <a:stretch>
            <a:fillRect/>
          </a:stretch>
        </p:blipFill>
        <p:spPr>
          <a:xfrm>
            <a:off x="914401" y="4337826"/>
            <a:ext cx="7096932" cy="2220207"/>
          </a:xfrm>
          <a:prstGeom prst="rect">
            <a:avLst/>
          </a:prstGeom>
        </p:spPr>
      </p:pic>
    </p:spTree>
    <p:extLst>
      <p:ext uri="{BB962C8B-B14F-4D97-AF65-F5344CB8AC3E}">
        <p14:creationId xmlns:p14="http://schemas.microsoft.com/office/powerpoint/2010/main" val="34980467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85070</TotalTime>
  <Words>3257</Words>
  <Application>Microsoft Office PowerPoint</Application>
  <PresentationFormat>On-screen Show (4:3)</PresentationFormat>
  <Paragraphs>429</Paragraphs>
  <Slides>47</Slides>
  <Notes>17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60" baseType="lpstr">
      <vt:lpstr>ＭＳ Ｐゴシック</vt:lpstr>
      <vt:lpstr>Arial</vt:lpstr>
      <vt:lpstr>Arial Black</vt:lpstr>
      <vt:lpstr>Calibri</vt:lpstr>
      <vt:lpstr>Franklin Gothic Book</vt:lpstr>
      <vt:lpstr>Perpetua</vt:lpstr>
      <vt:lpstr>Trebuchet MS</vt:lpstr>
      <vt:lpstr>Tw Cen MT</vt:lpstr>
      <vt:lpstr>Wingdings</vt:lpstr>
      <vt:lpstr>Wingdings 2</vt:lpstr>
      <vt:lpstr>1_ACP Powerpoint 2014</vt:lpstr>
      <vt:lpstr>2_Equity</vt:lpstr>
      <vt:lpstr>Chart</vt:lpstr>
      <vt:lpstr>Connecting Care Ensuring Quality Referrals and Effective Care Coordination    </vt:lpstr>
      <vt:lpstr>The ACP SAN  High Value Care Coordination curriculum </vt:lpstr>
      <vt:lpstr>As you listen…</vt:lpstr>
      <vt:lpstr>Putting it all together-Connecting Care</vt:lpstr>
      <vt:lpstr>Ideally &amp; Ultimately…</vt:lpstr>
      <vt:lpstr>To help us get there…</vt:lpstr>
      <vt:lpstr>What is a Care Coordination Agreement?</vt:lpstr>
      <vt:lpstr>Models for Establishing Agreements</vt:lpstr>
      <vt:lpstr>Example of Formal 1-on-1 CCA  (PCP with Specialty)</vt:lpstr>
      <vt:lpstr>Example of Informal 1-on-1 CCA (Specialty to Specialty)</vt:lpstr>
      <vt:lpstr>Example of System-wide CCA for IPA  (Independent Physicians Association) </vt:lpstr>
      <vt:lpstr>Example of System-wide CCA for Employed Multi-Specialty Physicians group</vt:lpstr>
      <vt:lpstr>Wide Specialty Referral Base</vt:lpstr>
      <vt:lpstr>Example of Unilateral CCA   </vt:lpstr>
      <vt:lpstr>Western Slope Endocrinology Referral Form (“CCA”)   WSE’s Offers …</vt:lpstr>
      <vt:lpstr>PowerPoint Presentation</vt:lpstr>
      <vt:lpstr>Referral Specific Unilateral CCA Wrap it into the referral request (spell it out)</vt:lpstr>
      <vt:lpstr>Who to Make an Agreement With?</vt:lpstr>
      <vt:lpstr>Getting Started</vt:lpstr>
      <vt:lpstr>What really matters …</vt:lpstr>
      <vt:lpstr>Basics that Benefit</vt:lpstr>
      <vt:lpstr>What is Included in the Care Compact ? (start with the basics)</vt:lpstr>
      <vt:lpstr>One-on-One Care Compacts with Everyone   Too Much to Manage by both SC &amp; PC</vt:lpstr>
      <vt:lpstr>Take a minute …</vt:lpstr>
      <vt:lpstr>Get Internal Agreement on Common Approach to Referral Process </vt:lpstr>
      <vt:lpstr>Requests &amp; Offers  For a More Effective Process</vt:lpstr>
      <vt:lpstr>Get Agreement on Common Approach to Referral Requests</vt:lpstr>
      <vt:lpstr>Get Agreements for Specialty Care - Responding to a Referral Request</vt:lpstr>
      <vt:lpstr>Consider Step-wise Agreement Priorities</vt:lpstr>
      <vt:lpstr>As you listen …</vt:lpstr>
      <vt:lpstr>Defining “Access” to Health Care</vt:lpstr>
      <vt:lpstr>Timeliness</vt:lpstr>
      <vt:lpstr>Some issues with “Access” to Health Care</vt:lpstr>
      <vt:lpstr>PowerPoint Presentation</vt:lpstr>
      <vt:lpstr>Small, Rural Specialty Care Practice</vt:lpstr>
      <vt:lpstr>Take a minute …</vt:lpstr>
      <vt:lpstr>Among Referred Patients, Type of Work Done by Specialists in the US (Data are from the 2002-2004 NAMCS)</vt:lpstr>
      <vt:lpstr>Opening Access through “Graduation”</vt:lpstr>
      <vt:lpstr>Communicating Preference</vt:lpstr>
      <vt:lpstr>Consider ….</vt:lpstr>
      <vt:lpstr>Intent of this curriculum …</vt:lpstr>
      <vt:lpstr>Current State  Opportunities </vt:lpstr>
      <vt:lpstr>Leave in action….</vt:lpstr>
      <vt:lpstr> What is Needed – Next Steps….</vt:lpstr>
      <vt:lpstr>Materials for Action Step 4</vt:lpstr>
      <vt:lpstr>                    Template Care Coordination Agreement</vt:lpstr>
      <vt:lpstr>Example Guide for Care Coordination Agreement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Michele Duchin</cp:lastModifiedBy>
  <cp:revision>433</cp:revision>
  <cp:lastPrinted>2017-05-16T13:13:04Z</cp:lastPrinted>
  <dcterms:created xsi:type="dcterms:W3CDTF">2017-04-18T23:46:08Z</dcterms:created>
  <dcterms:modified xsi:type="dcterms:W3CDTF">2019-07-15T15:44:32Z</dcterms:modified>
</cp:coreProperties>
</file>