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1"/>
  </p:notesMasterIdLst>
  <p:sldIdLst>
    <p:sldId id="583" r:id="rId2"/>
    <p:sldId id="495" r:id="rId3"/>
    <p:sldId id="584" r:id="rId4"/>
    <p:sldId id="585" r:id="rId5"/>
    <p:sldId id="575" r:id="rId6"/>
    <p:sldId id="588" r:id="rId7"/>
    <p:sldId id="568" r:id="rId8"/>
    <p:sldId id="530" r:id="rId9"/>
    <p:sldId id="538" r:id="rId10"/>
    <p:sldId id="533" r:id="rId11"/>
    <p:sldId id="589" r:id="rId12"/>
    <p:sldId id="590" r:id="rId13"/>
    <p:sldId id="591" r:id="rId14"/>
    <p:sldId id="592" r:id="rId15"/>
    <p:sldId id="593" r:id="rId16"/>
    <p:sldId id="594" r:id="rId17"/>
    <p:sldId id="596" r:id="rId18"/>
    <p:sldId id="597" r:id="rId19"/>
    <p:sldId id="598" r:id="rId20"/>
    <p:sldId id="599" r:id="rId21"/>
    <p:sldId id="559" r:id="rId22"/>
    <p:sldId id="528" r:id="rId23"/>
    <p:sldId id="432" r:id="rId24"/>
    <p:sldId id="488" r:id="rId25"/>
    <p:sldId id="576" r:id="rId26"/>
    <p:sldId id="578" r:id="rId27"/>
    <p:sldId id="580" r:id="rId28"/>
    <p:sldId id="581" r:id="rId29"/>
    <p:sldId id="582" r:id="rId30"/>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60"/>
  </p:normalViewPr>
  <p:slideViewPr>
    <p:cSldViewPr>
      <p:cViewPr>
        <p:scale>
          <a:sx n="60" d="100"/>
          <a:sy n="60" d="100"/>
        </p:scale>
        <p:origin x="-2370" y="-66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8/16/2017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23</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smtClean="0"/>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5031C38-BD7E-4AC6-8252-128BAEBEABDD}"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BD37-1C0B-4453-8BCA-C1A0B97EE68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         </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8/16/2017</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hvc.acponline.org/patient-centered-referral-discussion-guide.pdf" TargetMode="External"/><Relationship Id="rId2" Type="http://schemas.openxmlformats.org/officeDocument/2006/relationships/hyperlink" Target="http://hvc.acponline.org/physres_hvcc_project.html" TargetMode="External"/><Relationship Id="rId1" Type="http://schemas.openxmlformats.org/officeDocument/2006/relationships/slideLayout" Target="../slideLayouts/slideLayout1.xml"/><Relationship Id="rId4" Type="http://schemas.openxmlformats.org/officeDocument/2006/relationships/hyperlink" Target="http://hvc.acponline.org/physres_care_coordination.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hvc.acponline.org/patient-centered-referral-discussion-guide.pdf" TargetMode="External"/><Relationship Id="rId2" Type="http://schemas.openxmlformats.org/officeDocument/2006/relationships/hyperlink" Target="http://hvc.acponline.org/physres_hvcc_project.html" TargetMode="External"/><Relationship Id="rId1" Type="http://schemas.openxmlformats.org/officeDocument/2006/relationships/slideLayout" Target="../slideLayouts/slideLayout1.xml"/><Relationship Id="rId4" Type="http://schemas.openxmlformats.org/officeDocument/2006/relationships/hyperlink" Target="http://hvc.acponline.org/physres_care_coordination.html"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hvc.acponline.org/patient-centered-referral-discussion-guide.pdf"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hvc.acponline.org/patient-centered-referral-discussion-guide.pd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hvc.acponline.org/patient-centered-referral-discussion-guide.pdf"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hvc.acponline.org/patient-centered-referral-discussion-guide.pd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hvc.acponline.org/patient-centered-referral-discussion-guide.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smtClean="0"/>
              <a:t>Connecting Care</a:t>
            </a:r>
            <a:r>
              <a:rPr lang="en-US" sz="2800" b="1" dirty="0"/>
              <a:t/>
            </a:r>
            <a:br>
              <a:rPr lang="en-US" sz="2800" b="1" dirty="0"/>
            </a:br>
            <a:r>
              <a:rPr lang="en-US" sz="2400" b="1" dirty="0"/>
              <a:t>Ensuring </a:t>
            </a:r>
            <a:r>
              <a:rPr lang="en-US" sz="2400" b="1" dirty="0" smtClean="0"/>
              <a:t>Quality Referrals and </a:t>
            </a:r>
            <a:r>
              <a:rPr lang="en-US" sz="2400" b="1" dirty="0"/>
              <a:t>Effective Care Coordination </a:t>
            </a:r>
            <a:r>
              <a:rPr lang="en-US" sz="2800" dirty="0"/>
              <a:t/>
            </a:r>
            <a:br>
              <a:rPr lang="en-US" sz="2800" dirty="0"/>
            </a:br>
            <a:r>
              <a:rPr lang="en-US" sz="2800" dirty="0"/>
              <a:t/>
            </a:r>
            <a:br>
              <a:rPr lang="en-US" sz="2800" dirty="0"/>
            </a:br>
            <a:r>
              <a:rPr lang="en-US" sz="2800" dirty="0" smtClean="0"/>
              <a:t/>
            </a:r>
            <a:br>
              <a:rPr lang="en-US" sz="2800" dirty="0" smtClean="0"/>
            </a:br>
            <a:endParaRPr lang="en-US" sz="2800" dirty="0" smtClean="0"/>
          </a:p>
        </p:txBody>
      </p:sp>
      <p:sp>
        <p:nvSpPr>
          <p:cNvPr id="2051" name="Rectangle 3"/>
          <p:cNvSpPr>
            <a:spLocks noGrp="1" noChangeArrowheads="1"/>
          </p:cNvSpPr>
          <p:nvPr>
            <p:ph type="subTitle" idx="1"/>
          </p:nvPr>
        </p:nvSpPr>
        <p:spPr>
          <a:xfrm>
            <a:off x="2209799" y="5867400"/>
            <a:ext cx="6900153" cy="1295400"/>
          </a:xfrm>
        </p:spPr>
        <p:txBody>
          <a:bodyPr>
            <a:normAutofit/>
          </a:bodyPr>
          <a:lstStyle/>
          <a:p>
            <a:pPr algn="ctr">
              <a:lnSpc>
                <a:spcPct val="80000"/>
              </a:lnSpc>
              <a:defRPr/>
            </a:pPr>
            <a:r>
              <a:rPr lang="en-US" sz="3200" dirty="0"/>
              <a:t> </a:t>
            </a:r>
            <a:r>
              <a:rPr lang="en-US" sz="2800" dirty="0"/>
              <a:t>Carol Greenlee MD FACP &amp; Beth Neuhalfen </a:t>
            </a:r>
          </a:p>
          <a:p>
            <a:pPr algn="ctr">
              <a:lnSpc>
                <a:spcPct val="80000"/>
              </a:lnSpc>
              <a:defRPr/>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914400" y="2650671"/>
            <a:ext cx="7010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Action Step 3</a:t>
            </a:r>
            <a:r>
              <a:rPr lang="en-US" sz="2800"/>
              <a:t>, </a:t>
            </a:r>
            <a:r>
              <a:rPr lang="en-US" sz="2800" smtClean="0"/>
              <a:t>segmen</a:t>
            </a:r>
            <a:r>
              <a:rPr lang="en-US" sz="2800" smtClean="0"/>
              <a:t>t </a:t>
            </a:r>
            <a:r>
              <a:rPr lang="en-US" sz="2800" dirty="0"/>
              <a:t>1:</a:t>
            </a:r>
            <a:r>
              <a:rPr lang="en-US" sz="4000" dirty="0"/>
              <a:t/>
            </a:r>
            <a:br>
              <a:rPr lang="en-US" sz="4000" dirty="0"/>
            </a:br>
            <a:r>
              <a:rPr lang="en-US" sz="3600" b="1" dirty="0"/>
              <a:t>Ensure the Patient’s Needs are Met</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smtClean="0">
                <a:solidFill>
                  <a:prstClr val="white"/>
                </a:solidFill>
              </a:rPr>
              <a:t>ACP SAN special project </a:t>
            </a:r>
          </a:p>
          <a:p>
            <a:pPr algn="ctr"/>
            <a:r>
              <a:rPr lang="en-US" sz="2000" dirty="0">
                <a:solidFill>
                  <a:prstClr val="white"/>
                </a:solidFill>
              </a:rPr>
              <a:t>f</a:t>
            </a:r>
            <a:r>
              <a:rPr lang="en-US" sz="2000" dirty="0" smtClean="0">
                <a:solidFill>
                  <a:prstClr val="white"/>
                </a:solidFill>
              </a:rPr>
              <a:t>or  implementing</a:t>
            </a:r>
          </a:p>
          <a:p>
            <a:pPr algn="ctr"/>
            <a:r>
              <a:rPr lang="en-US" sz="2000" dirty="0">
                <a:solidFill>
                  <a:prstClr val="white"/>
                </a:solidFill>
              </a:rPr>
              <a:t>H</a:t>
            </a:r>
            <a:r>
              <a:rPr lang="en-US" sz="2000" dirty="0" smtClean="0">
                <a:solidFill>
                  <a:prstClr val="white"/>
                </a:solidFill>
              </a:rPr>
              <a:t>igh </a:t>
            </a:r>
            <a:r>
              <a:rPr lang="en-US" sz="2000" dirty="0">
                <a:solidFill>
                  <a:prstClr val="white"/>
                </a:solidFill>
              </a:rPr>
              <a:t>V</a:t>
            </a:r>
            <a:r>
              <a:rPr lang="en-US" sz="2000" dirty="0" smtClean="0">
                <a:solidFill>
                  <a:prstClr val="white"/>
                </a:solidFill>
              </a:rPr>
              <a:t>alue </a:t>
            </a:r>
            <a:r>
              <a:rPr lang="en-US" sz="2000" dirty="0">
                <a:solidFill>
                  <a:prstClr val="white"/>
                </a:solidFill>
              </a:rPr>
              <a:t>C</a:t>
            </a:r>
            <a:r>
              <a:rPr lang="en-US" sz="2000" dirty="0" smtClean="0">
                <a:solidFill>
                  <a:prstClr val="white"/>
                </a:solidFill>
              </a:rPr>
              <a:t>are </a:t>
            </a:r>
            <a:r>
              <a:rPr lang="en-US" sz="2000" dirty="0">
                <a:solidFill>
                  <a:prstClr val="white"/>
                </a:solidFill>
              </a:rPr>
              <a:t>C</a:t>
            </a:r>
            <a:r>
              <a:rPr lang="en-US" sz="2000" dirty="0" smtClean="0">
                <a:solidFill>
                  <a:prstClr val="white"/>
                </a:solidFill>
              </a:rPr>
              <a:t>oordination</a:t>
            </a:r>
            <a:endParaRPr lang="en-US" sz="2000" dirty="0">
              <a:solidFill>
                <a:prstClr val="white"/>
              </a:solidFill>
            </a:endParaRPr>
          </a:p>
        </p:txBody>
      </p:sp>
    </p:spTree>
    <p:extLst>
      <p:ext uri="{BB962C8B-B14F-4D97-AF65-F5344CB8AC3E}">
        <p14:creationId xmlns:p14="http://schemas.microsoft.com/office/powerpoint/2010/main" val="329107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92162"/>
          </a:xfrm>
        </p:spPr>
        <p:txBody>
          <a:bodyPr>
            <a:normAutofit/>
          </a:bodyPr>
          <a:lstStyle/>
          <a:p>
            <a:r>
              <a:rPr lang="en-US" sz="4000" dirty="0" smtClean="0"/>
              <a:t>What matters to the patient…</a:t>
            </a:r>
            <a:endParaRPr lang="en-US" sz="4000" dirty="0"/>
          </a:p>
        </p:txBody>
      </p:sp>
      <p:sp>
        <p:nvSpPr>
          <p:cNvPr id="3" name="Content Placeholder 2"/>
          <p:cNvSpPr>
            <a:spLocks noGrp="1"/>
          </p:cNvSpPr>
          <p:nvPr>
            <p:ph idx="1"/>
          </p:nvPr>
        </p:nvSpPr>
        <p:spPr>
          <a:xfrm>
            <a:off x="533400" y="1524000"/>
            <a:ext cx="8382000" cy="4953000"/>
          </a:xfrm>
        </p:spPr>
        <p:txBody>
          <a:bodyPr>
            <a:normAutofit/>
          </a:bodyPr>
          <a:lstStyle/>
          <a:p>
            <a:pPr marL="0" indent="0">
              <a:buNone/>
            </a:pPr>
            <a:r>
              <a:rPr lang="en-US" dirty="0" smtClean="0"/>
              <a:t>…the </a:t>
            </a:r>
            <a:r>
              <a:rPr lang="en-US" dirty="0"/>
              <a:t>first step in understanding patient-centered care is an </a:t>
            </a:r>
            <a:r>
              <a:rPr lang="en-US" dirty="0" smtClean="0"/>
              <a:t>understanding of our </a:t>
            </a:r>
            <a:r>
              <a:rPr lang="en-US" dirty="0"/>
              <a:t>patients’ perceptions of their care</a:t>
            </a:r>
            <a:r>
              <a:rPr lang="en-US" dirty="0" smtClean="0"/>
              <a:t>–</a:t>
            </a:r>
          </a:p>
          <a:p>
            <a:pPr marL="0" indent="0">
              <a:buNone/>
            </a:pPr>
            <a:r>
              <a:rPr lang="en-US" dirty="0"/>
              <a:t>	</a:t>
            </a:r>
            <a:r>
              <a:rPr lang="en-US" sz="2400" dirty="0" smtClean="0"/>
              <a:t>what </a:t>
            </a:r>
            <a:r>
              <a:rPr lang="en-US" sz="2400" dirty="0"/>
              <a:t>is important to them, </a:t>
            </a:r>
            <a:endParaRPr lang="en-US" sz="2400" dirty="0" smtClean="0"/>
          </a:p>
          <a:p>
            <a:pPr marL="0" indent="0">
              <a:buNone/>
            </a:pPr>
            <a:r>
              <a:rPr lang="en-US" sz="2400" dirty="0"/>
              <a:t>	</a:t>
            </a:r>
            <a:r>
              <a:rPr lang="en-US" sz="2400" dirty="0" smtClean="0"/>
              <a:t>how </a:t>
            </a:r>
            <a:r>
              <a:rPr lang="en-US" sz="2400" dirty="0"/>
              <a:t>well we are delivering care, </a:t>
            </a:r>
            <a:endParaRPr lang="en-US" sz="2400" dirty="0" smtClean="0"/>
          </a:p>
          <a:p>
            <a:pPr marL="0" indent="0">
              <a:buNone/>
            </a:pPr>
            <a:r>
              <a:rPr lang="en-US" sz="2400" dirty="0"/>
              <a:t>	</a:t>
            </a:r>
            <a:r>
              <a:rPr lang="en-US" sz="2400" dirty="0" smtClean="0"/>
              <a:t>what </a:t>
            </a:r>
            <a:r>
              <a:rPr lang="en-US" sz="2400" dirty="0"/>
              <a:t>factors in our patient care improve </a:t>
            </a:r>
            <a:r>
              <a:rPr lang="en-US" sz="2400" dirty="0" smtClean="0"/>
              <a:t>outcomes</a:t>
            </a:r>
          </a:p>
          <a:p>
            <a:pPr marL="0" indent="0">
              <a:buNone/>
            </a:pPr>
            <a:endParaRPr lang="en-US" sz="2400" dirty="0" smtClean="0"/>
          </a:p>
          <a:p>
            <a:pPr marL="0" indent="0" algn="ctr">
              <a:buNone/>
            </a:pPr>
            <a:r>
              <a:rPr lang="en-US" sz="2800" i="1" dirty="0" smtClean="0"/>
              <a:t>We </a:t>
            </a:r>
            <a:r>
              <a:rPr lang="en-US" sz="2800" i="1" dirty="0"/>
              <a:t>need to attempt to move from “what’s the matter” with our patients to “what matters” to our patients.</a:t>
            </a:r>
          </a:p>
          <a:p>
            <a:endParaRPr lang="en-US" dirty="0"/>
          </a:p>
        </p:txBody>
      </p:sp>
    </p:spTree>
    <p:extLst>
      <p:ext uri="{BB962C8B-B14F-4D97-AF65-F5344CB8AC3E}">
        <p14:creationId xmlns:p14="http://schemas.microsoft.com/office/powerpoint/2010/main" val="3522122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199" y="381000"/>
            <a:ext cx="8243887" cy="762000"/>
          </a:xfrm>
        </p:spPr>
        <p:txBody>
          <a:bodyPr>
            <a:normAutofit/>
          </a:bodyPr>
          <a:lstStyle/>
          <a:p>
            <a:pPr algn="ctr">
              <a:defRPr/>
            </a:pPr>
            <a:r>
              <a:rPr lang="en-US" sz="3200" dirty="0">
                <a:solidFill>
                  <a:schemeClr val="tx1"/>
                </a:solidFill>
              </a:rPr>
              <a:t>The Referral </a:t>
            </a:r>
            <a:r>
              <a:rPr lang="en-US" sz="3200" dirty="0" smtClean="0">
                <a:solidFill>
                  <a:schemeClr val="tx1"/>
                </a:solidFill>
              </a:rPr>
              <a:t>Request- the Prepared Patient</a:t>
            </a:r>
          </a:p>
        </p:txBody>
      </p:sp>
      <p:sp>
        <p:nvSpPr>
          <p:cNvPr id="44035" name="Content Placeholder 2"/>
          <p:cNvSpPr>
            <a:spLocks noGrp="1"/>
          </p:cNvSpPr>
          <p:nvPr>
            <p:ph idx="1"/>
          </p:nvPr>
        </p:nvSpPr>
        <p:spPr>
          <a:xfrm>
            <a:off x="304800" y="1447800"/>
            <a:ext cx="8763000" cy="4648200"/>
          </a:xfrm>
        </p:spPr>
        <p:txBody>
          <a:bodyPr/>
          <a:lstStyle/>
          <a:p>
            <a:pPr>
              <a:defRPr/>
            </a:pPr>
            <a:r>
              <a:rPr lang="en-US" sz="2400" b="1" dirty="0" smtClean="0"/>
              <a:t>Patient aware of and in agreement with referral with appropriate expectations </a:t>
            </a:r>
            <a:r>
              <a:rPr lang="en-US" sz="2000" dirty="0" smtClean="0"/>
              <a:t>(opportunity for Shared Decision Making)</a:t>
            </a:r>
          </a:p>
          <a:p>
            <a:pPr lvl="1">
              <a:defRPr/>
            </a:pPr>
            <a:r>
              <a:rPr lang="en-US" sz="2400" dirty="0" smtClean="0"/>
              <a:t>Is patient willing to participate in the referral </a:t>
            </a:r>
          </a:p>
          <a:p>
            <a:pPr lvl="1">
              <a:defRPr/>
            </a:pPr>
            <a:r>
              <a:rPr lang="en-US" sz="2400" dirty="0"/>
              <a:t>Does the patient understand &amp; agree with the reason for referral and understand what additional expertise is </a:t>
            </a:r>
            <a:r>
              <a:rPr lang="en-US" sz="2400" dirty="0" smtClean="0"/>
              <a:t>needed</a:t>
            </a:r>
          </a:p>
          <a:p>
            <a:pPr lvl="2">
              <a:defRPr/>
            </a:pPr>
            <a:r>
              <a:rPr lang="en-US" sz="2000" dirty="0" smtClean="0"/>
              <a:t>Are patient’s expectations realistic</a:t>
            </a:r>
          </a:p>
          <a:p>
            <a:pPr lvl="1">
              <a:defRPr/>
            </a:pPr>
            <a:r>
              <a:rPr lang="en-US" sz="2400" dirty="0" smtClean="0"/>
              <a:t>Is patient willing to accept </a:t>
            </a:r>
            <a:r>
              <a:rPr lang="en-US" sz="2400" i="1" dirty="0" smtClean="0"/>
              <a:t>Pre-consultation</a:t>
            </a:r>
            <a:r>
              <a:rPr lang="en-US" sz="2400" dirty="0" smtClean="0"/>
              <a:t> advice or assistance from specialty care, </a:t>
            </a:r>
          </a:p>
          <a:p>
            <a:pPr lvl="2">
              <a:defRPr/>
            </a:pPr>
            <a:r>
              <a:rPr lang="en-US" sz="2000" dirty="0" smtClean="0"/>
              <a:t>Including if “ no appointment required”</a:t>
            </a:r>
          </a:p>
          <a:p>
            <a:pPr lvl="2">
              <a:defRPr/>
            </a:pPr>
            <a:r>
              <a:rPr lang="en-US" sz="2000" dirty="0" smtClean="0"/>
              <a:t>Is “e-consult” (virtual consult) advice an option patient accepts</a:t>
            </a:r>
          </a:p>
          <a:p>
            <a:pPr lvl="1">
              <a:defRPr/>
            </a:pPr>
            <a:r>
              <a:rPr lang="en-US" sz="2400" dirty="0" smtClean="0"/>
              <a:t>Does patient have concerns about the referral or the specialty practice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3402163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the Prepared Patient</a:t>
            </a:r>
            <a:endParaRPr lang="en-US" sz="3200" dirty="0" smtClean="0">
              <a:solidFill>
                <a:schemeClr val="tx1"/>
              </a:solidFill>
            </a:endParaRPr>
          </a:p>
        </p:txBody>
      </p:sp>
      <p:sp>
        <p:nvSpPr>
          <p:cNvPr id="44035" name="Content Placeholder 2"/>
          <p:cNvSpPr>
            <a:spLocks noGrp="1"/>
          </p:cNvSpPr>
          <p:nvPr>
            <p:ph idx="1"/>
          </p:nvPr>
        </p:nvSpPr>
        <p:spPr>
          <a:xfrm>
            <a:off x="304800" y="1447800"/>
            <a:ext cx="8763000" cy="4800600"/>
          </a:xfrm>
        </p:spPr>
        <p:txBody>
          <a:bodyPr/>
          <a:lstStyle/>
          <a:p>
            <a:pPr>
              <a:defRPr/>
            </a:pPr>
            <a:r>
              <a:rPr lang="en-US" sz="2400" b="1" dirty="0" smtClean="0"/>
              <a:t>Consideration of </a:t>
            </a:r>
            <a:r>
              <a:rPr lang="en-US" sz="2400" b="1" i="1" dirty="0" smtClean="0"/>
              <a:t>what matters to the patient</a:t>
            </a:r>
          </a:p>
          <a:p>
            <a:pPr lvl="1">
              <a:defRPr/>
            </a:pPr>
            <a:r>
              <a:rPr lang="en-US" sz="2400" dirty="0" smtClean="0"/>
              <a:t>Patient specific goals</a:t>
            </a:r>
          </a:p>
          <a:p>
            <a:pPr lvl="2">
              <a:defRPr/>
            </a:pPr>
            <a:r>
              <a:rPr lang="en-US" sz="2100" dirty="0" smtClean="0"/>
              <a:t>What the patient hopes to gain medically </a:t>
            </a:r>
            <a:r>
              <a:rPr lang="en-US" sz="2100" i="1" dirty="0" smtClean="0"/>
              <a:t>(e.g. avoid surgery vs undergo surgery; ensure diagnosis or Rx is correct/optimal, etc.) </a:t>
            </a:r>
          </a:p>
          <a:p>
            <a:pPr lvl="2">
              <a:defRPr/>
            </a:pPr>
            <a:r>
              <a:rPr lang="en-US" sz="2100" dirty="0" smtClean="0"/>
              <a:t>Goals for life </a:t>
            </a:r>
            <a:r>
              <a:rPr lang="en-US" sz="2100" i="1" dirty="0" smtClean="0"/>
              <a:t>(be able to care for grandkids, travel, etc.)</a:t>
            </a:r>
          </a:p>
          <a:p>
            <a:pPr lvl="1">
              <a:defRPr/>
            </a:pPr>
            <a:r>
              <a:rPr lang="en-US" sz="2400" dirty="0" smtClean="0"/>
              <a:t>Reading material or other preparation for patient prior to appointment </a:t>
            </a:r>
            <a:endParaRPr lang="en-US" sz="2400" i="1" dirty="0" smtClean="0"/>
          </a:p>
          <a:p>
            <a:pPr lvl="2">
              <a:defRPr/>
            </a:pPr>
            <a:r>
              <a:rPr lang="en-US" sz="2100" i="1" dirty="0" smtClean="0"/>
              <a:t>explaining type of specialist or procedure</a:t>
            </a:r>
          </a:p>
          <a:p>
            <a:pPr lvl="2">
              <a:defRPr/>
            </a:pPr>
            <a:r>
              <a:rPr lang="en-US" sz="2100" i="1" dirty="0" smtClean="0"/>
              <a:t>information on referral condition or concerns</a:t>
            </a:r>
          </a:p>
          <a:p>
            <a:pPr lvl="2">
              <a:defRPr/>
            </a:pPr>
            <a:r>
              <a:rPr lang="en-US" sz="2100" dirty="0" smtClean="0"/>
              <a:t>Flyer from specialty practice about the practice</a:t>
            </a:r>
          </a:p>
          <a:p>
            <a:pPr lvl="1">
              <a:defRPr/>
            </a:pPr>
            <a:r>
              <a:rPr lang="en-US" sz="2400" dirty="0" smtClean="0"/>
              <a:t>Logistics / “Burden” </a:t>
            </a:r>
          </a:p>
          <a:p>
            <a:pPr lvl="2">
              <a:defRPr/>
            </a:pPr>
            <a:r>
              <a:rPr lang="en-US" sz="2100" dirty="0" smtClean="0"/>
              <a:t>Location/ hours/transportation/appropriate wait time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114840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the Prepared Patient</a:t>
            </a:r>
            <a:endParaRPr lang="en-US" sz="3200" dirty="0" smtClean="0">
              <a:solidFill>
                <a:schemeClr val="tx1"/>
              </a:solidFill>
            </a:endParaRPr>
          </a:p>
        </p:txBody>
      </p:sp>
      <p:sp>
        <p:nvSpPr>
          <p:cNvPr id="44035" name="Content Placeholder 2"/>
          <p:cNvSpPr>
            <a:spLocks noGrp="1"/>
          </p:cNvSpPr>
          <p:nvPr>
            <p:ph idx="1"/>
          </p:nvPr>
        </p:nvSpPr>
        <p:spPr>
          <a:xfrm>
            <a:off x="152400" y="1447800"/>
            <a:ext cx="8915400" cy="4800600"/>
          </a:xfrm>
        </p:spPr>
        <p:txBody>
          <a:bodyPr/>
          <a:lstStyle/>
          <a:p>
            <a:pPr>
              <a:defRPr/>
            </a:pPr>
            <a:r>
              <a:rPr lang="en-US" sz="2400" b="1" dirty="0" smtClean="0"/>
              <a:t>Alert specialty </a:t>
            </a:r>
            <a:r>
              <a:rPr lang="en-US" sz="2400" b="1" dirty="0"/>
              <a:t>practice of any special </a:t>
            </a:r>
            <a:r>
              <a:rPr lang="en-US" sz="2400" b="1" dirty="0" smtClean="0"/>
              <a:t>needs or considerations for patient / family  </a:t>
            </a:r>
          </a:p>
          <a:p>
            <a:pPr lvl="1">
              <a:defRPr/>
            </a:pPr>
            <a:r>
              <a:rPr lang="en-US" sz="2400" dirty="0"/>
              <a:t>I</a:t>
            </a:r>
            <a:r>
              <a:rPr lang="en-US" sz="2400" dirty="0" smtClean="0"/>
              <a:t>mpaired </a:t>
            </a:r>
            <a:r>
              <a:rPr lang="en-US" sz="2400" dirty="0"/>
              <a:t>vision, hearing, cognition, </a:t>
            </a:r>
            <a:r>
              <a:rPr lang="en-US" sz="2400" dirty="0" smtClean="0"/>
              <a:t>ambulation, etc.</a:t>
            </a:r>
          </a:p>
          <a:p>
            <a:pPr lvl="2">
              <a:defRPr/>
            </a:pPr>
            <a:r>
              <a:rPr lang="en-US" sz="2100" dirty="0" smtClean="0"/>
              <a:t>Need to be aware for scheduling, forms, rooming needs</a:t>
            </a:r>
          </a:p>
          <a:p>
            <a:pPr lvl="1">
              <a:defRPr/>
            </a:pPr>
            <a:r>
              <a:rPr lang="en-US" sz="2400" dirty="0" smtClean="0"/>
              <a:t>Care </a:t>
            </a:r>
            <a:r>
              <a:rPr lang="en-US" sz="2400" dirty="0"/>
              <a:t>giver </a:t>
            </a:r>
            <a:r>
              <a:rPr lang="en-US" sz="2400" dirty="0" smtClean="0"/>
              <a:t>status</a:t>
            </a:r>
          </a:p>
          <a:p>
            <a:pPr lvl="2">
              <a:defRPr/>
            </a:pPr>
            <a:r>
              <a:rPr lang="en-US" sz="2100" dirty="0" smtClean="0"/>
              <a:t>Does spouse, adult offspring, case manager, etc. need to be involved in scheduling , in the visit and/or care plan/self-management</a:t>
            </a:r>
          </a:p>
          <a:p>
            <a:pPr lvl="1">
              <a:defRPr/>
            </a:pPr>
            <a:r>
              <a:rPr lang="en-US" sz="2400" dirty="0" smtClean="0"/>
              <a:t>Transportation</a:t>
            </a:r>
            <a:endParaRPr lang="en-US" sz="2400" dirty="0"/>
          </a:p>
          <a:p>
            <a:pPr lvl="2">
              <a:defRPr/>
            </a:pPr>
            <a:r>
              <a:rPr lang="en-US" sz="2100" dirty="0" smtClean="0"/>
              <a:t>If lack transportation will PCP/Requesting practice help arrange</a:t>
            </a:r>
          </a:p>
          <a:p>
            <a:pPr lvl="2">
              <a:defRPr/>
            </a:pPr>
            <a:r>
              <a:rPr lang="en-US" sz="2100" dirty="0" smtClean="0"/>
              <a:t>Distance or other considerations (time of appointment, hotel needs)</a:t>
            </a:r>
          </a:p>
          <a:p>
            <a:pPr lvl="1">
              <a:defRPr/>
            </a:pPr>
            <a:r>
              <a:rPr lang="en-US" sz="2400" dirty="0" smtClean="0"/>
              <a:t>Pain Management Agreement</a:t>
            </a:r>
            <a:r>
              <a:rPr lang="en-US" sz="2400" dirty="0"/>
              <a:t>, Advanced Directives,  </a:t>
            </a:r>
            <a:r>
              <a:rPr lang="en-US" sz="2400" dirty="0" smtClean="0"/>
              <a:t>Behavioral Health or Care Management arrangements and contacts</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32032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the Prepared Patient</a:t>
            </a:r>
            <a:endParaRPr lang="en-US" sz="3200" dirty="0" smtClean="0">
              <a:solidFill>
                <a:schemeClr val="tx1"/>
              </a:solidFill>
            </a:endParaRPr>
          </a:p>
        </p:txBody>
      </p:sp>
      <p:sp>
        <p:nvSpPr>
          <p:cNvPr id="44035" name="Content Placeholder 2"/>
          <p:cNvSpPr>
            <a:spLocks noGrp="1"/>
          </p:cNvSpPr>
          <p:nvPr>
            <p:ph idx="1"/>
          </p:nvPr>
        </p:nvSpPr>
        <p:spPr>
          <a:xfrm>
            <a:off x="381000" y="1447800"/>
            <a:ext cx="8763000" cy="4648200"/>
          </a:xfrm>
        </p:spPr>
        <p:txBody>
          <a:bodyPr/>
          <a:lstStyle/>
          <a:p>
            <a:pPr eaLnBrk="1" hangingPunct="1">
              <a:defRPr/>
            </a:pPr>
            <a:r>
              <a:rPr lang="en-US" sz="2400" b="1" dirty="0" smtClean="0"/>
              <a:t>Use of Referral Guidelines (specific to the patient/condition)</a:t>
            </a:r>
          </a:p>
          <a:p>
            <a:pPr lvl="1">
              <a:defRPr/>
            </a:pPr>
            <a:r>
              <a:rPr lang="en-US" sz="2400" dirty="0" smtClean="0"/>
              <a:t>Appropriate specialist at appropriate time</a:t>
            </a:r>
          </a:p>
          <a:p>
            <a:pPr lvl="1">
              <a:defRPr/>
            </a:pPr>
            <a:r>
              <a:rPr lang="en-US" sz="2400" dirty="0" smtClean="0"/>
              <a:t>Appropriate preparation with testing or therapeutic trials prior to referral</a:t>
            </a:r>
          </a:p>
          <a:p>
            <a:pPr eaLnBrk="1" hangingPunct="1">
              <a:defRPr/>
            </a:pPr>
            <a:r>
              <a:rPr lang="en-US" sz="2400" b="1" dirty="0" smtClean="0"/>
              <a:t>Patient understands role of specialist and who to call for what</a:t>
            </a:r>
          </a:p>
          <a:p>
            <a:pPr lvl="1">
              <a:defRPr/>
            </a:pPr>
            <a:r>
              <a:rPr lang="en-US" sz="2400" dirty="0" smtClean="0"/>
              <a:t>Consultation for Advice (PCP to manage)</a:t>
            </a:r>
          </a:p>
          <a:p>
            <a:pPr lvl="1">
              <a:defRPr/>
            </a:pPr>
            <a:r>
              <a:rPr lang="en-US" sz="2400" dirty="0" smtClean="0"/>
              <a:t>Consultation for Procedure</a:t>
            </a:r>
          </a:p>
          <a:p>
            <a:pPr lvl="1">
              <a:defRPr/>
            </a:pPr>
            <a:r>
              <a:rPr lang="en-US" sz="2400" dirty="0" smtClean="0"/>
              <a:t>Co-management help from specialist</a:t>
            </a:r>
          </a:p>
          <a:p>
            <a:pPr lvl="2">
              <a:defRPr/>
            </a:pPr>
            <a:r>
              <a:rPr lang="en-US" sz="2000" dirty="0" smtClean="0"/>
              <a:t>Shared Care (PCP first call)</a:t>
            </a:r>
          </a:p>
          <a:p>
            <a:pPr lvl="2">
              <a:defRPr/>
            </a:pPr>
            <a:r>
              <a:rPr lang="en-US" sz="2000" dirty="0" smtClean="0"/>
              <a:t>Principal Care (Specialist first call for the condition)</a:t>
            </a:r>
          </a:p>
          <a:p>
            <a:pPr marL="0" indent="0">
              <a:buNone/>
              <a:defRPr/>
            </a:pPr>
            <a:r>
              <a:rPr lang="en-US" sz="2000" i="1" dirty="0" smtClean="0"/>
              <a:t>Over time the role of specialist may be fluid (change) as disease/ patient changes</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932675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90600"/>
          </a:xfrm>
        </p:spPr>
        <p:txBody>
          <a:bodyPr>
            <a:normAutofit fontScale="90000"/>
          </a:bodyPr>
          <a:lstStyle/>
          <a:p>
            <a:pPr marL="457200" lvl="1" indent="0">
              <a:lnSpc>
                <a:spcPct val="90000"/>
              </a:lnSpc>
              <a:defRPr/>
            </a:pPr>
            <a:r>
              <a:rPr lang="en-US" dirty="0" smtClean="0"/>
              <a:t/>
            </a:r>
            <a:br>
              <a:rPr lang="en-US" dirty="0" smtClean="0"/>
            </a:br>
            <a:r>
              <a:rPr lang="en-US" sz="3100" dirty="0" smtClean="0"/>
              <a:t>High </a:t>
            </a:r>
            <a:r>
              <a:rPr lang="en-US" sz="3100" dirty="0"/>
              <a:t>Value Care Coordination </a:t>
            </a:r>
            <a:r>
              <a:rPr lang="en-US" sz="3100" dirty="0" smtClean="0"/>
              <a:t>Toolkit </a:t>
            </a:r>
            <a:r>
              <a:rPr lang="en-US" sz="2000" dirty="0" smtClean="0"/>
              <a:t>April 2014 </a:t>
            </a:r>
            <a:r>
              <a:rPr lang="en-US" dirty="0" smtClean="0"/>
              <a:t/>
            </a:r>
            <a:br>
              <a:rPr lang="en-US" dirty="0" smtClean="0"/>
            </a:br>
            <a:r>
              <a:rPr lang="en-US" sz="2700" b="1" dirty="0" smtClean="0">
                <a:hlinkClick r:id="rId2"/>
              </a:rPr>
              <a:t>http</a:t>
            </a:r>
            <a:r>
              <a:rPr lang="en-US" sz="2700" b="1" dirty="0">
                <a:hlinkClick r:id="rId2"/>
              </a:rPr>
              <a:t>://</a:t>
            </a:r>
            <a:r>
              <a:rPr lang="en-US" sz="2700" b="1" dirty="0" smtClean="0">
                <a:hlinkClick r:id="rId2"/>
              </a:rPr>
              <a:t>hvc.acponline.org/physres_hvcc_project.html</a:t>
            </a:r>
            <a:r>
              <a:rPr lang="en-US" sz="2700" b="1" dirty="0" smtClean="0"/>
              <a:t> </a:t>
            </a:r>
            <a:r>
              <a:rPr lang="en-US" dirty="0"/>
              <a:t/>
            </a:r>
            <a:br>
              <a:rPr lang="en-US" dirty="0"/>
            </a:br>
            <a:r>
              <a:rPr lang="en-US" dirty="0"/>
              <a:t>		</a:t>
            </a:r>
          </a:p>
        </p:txBody>
      </p:sp>
      <p:sp>
        <p:nvSpPr>
          <p:cNvPr id="3" name="Content Placeholder 2"/>
          <p:cNvSpPr>
            <a:spLocks noGrp="1"/>
          </p:cNvSpPr>
          <p:nvPr>
            <p:ph sz="quarter" idx="1"/>
          </p:nvPr>
        </p:nvSpPr>
        <p:spPr>
          <a:xfrm>
            <a:off x="228600" y="1686559"/>
            <a:ext cx="8686800" cy="5171441"/>
          </a:xfrm>
        </p:spPr>
        <p:txBody>
          <a:bodyPr/>
          <a:lstStyle/>
          <a:p>
            <a:r>
              <a:rPr lang="en-US" sz="2000" dirty="0" smtClean="0"/>
              <a:t>An </a:t>
            </a:r>
            <a:r>
              <a:rPr lang="en-US" sz="2000" dirty="0"/>
              <a:t>outline of recommendations to physicians on </a:t>
            </a:r>
            <a:r>
              <a:rPr lang="en-US" sz="2000" dirty="0">
                <a:hlinkClick r:id="rId3"/>
              </a:rPr>
              <a:t>preparing a patient for a referral in a patient-centered manner</a:t>
            </a:r>
            <a:r>
              <a:rPr lang="en-US" sz="2000" dirty="0"/>
              <a:t>.</a:t>
            </a:r>
          </a:p>
          <a:p>
            <a:endParaRPr lang="en-US" sz="2000" dirty="0" smtClean="0">
              <a:effectLst>
                <a:outerShdw blurRad="38100" dist="38100" dir="2700000" algn="tl">
                  <a:srgbClr val="000000">
                    <a:alpha val="43137"/>
                  </a:srgbClr>
                </a:outerShdw>
              </a:effectLst>
              <a:hlinkClick r:id="rId4"/>
            </a:endParaRPr>
          </a:p>
          <a:p>
            <a:endParaRPr lang="en-US" sz="2000" dirty="0">
              <a:effectLst>
                <a:outerShdw blurRad="38100" dist="38100" dir="2700000" algn="tl">
                  <a:srgbClr val="000000">
                    <a:alpha val="43137"/>
                  </a:srgbClr>
                </a:outerShdw>
              </a:effectLst>
              <a:hlinkClick r:id="rId4"/>
            </a:endParaRPr>
          </a:p>
          <a:p>
            <a:endParaRPr lang="en-US" sz="3200" dirty="0" smtClean="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3200" dirty="0" smtClean="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1400" dirty="0" smtClean="0">
              <a:effectLst>
                <a:outerShdw blurRad="38100" dist="38100" dir="2700000" algn="tl">
                  <a:srgbClr val="000000">
                    <a:alpha val="43137"/>
                  </a:srgbClr>
                </a:outerShdw>
              </a:effectLst>
              <a:hlinkClick r:id="rId4"/>
            </a:endParaRPr>
          </a:p>
          <a:p>
            <a:endParaRPr lang="en-US" sz="1400" dirty="0">
              <a:effectLst>
                <a:outerShdw blurRad="38100" dist="38100" dir="2700000" algn="tl">
                  <a:srgbClr val="000000">
                    <a:alpha val="43137"/>
                  </a:srgbClr>
                </a:outerShdw>
              </a:effectLst>
              <a:hlinkClick r:id="rId4"/>
            </a:endParaRPr>
          </a:p>
          <a:p>
            <a:pPr marL="0" indent="0">
              <a:buNone/>
            </a:pPr>
            <a:endParaRPr lang="en-US" sz="1400" dirty="0" smtClean="0">
              <a:effectLst>
                <a:outerShdw blurRad="38100" dist="38100" dir="2700000" algn="tl">
                  <a:srgbClr val="000000">
                    <a:alpha val="43137"/>
                  </a:srgbClr>
                </a:outerShdw>
              </a:effectLst>
              <a:hlinkClick r:id="rId4"/>
            </a:endParaRPr>
          </a:p>
        </p:txBody>
      </p:sp>
    </p:spTree>
    <p:extLst>
      <p:ext uri="{BB962C8B-B14F-4D97-AF65-F5344CB8AC3E}">
        <p14:creationId xmlns:p14="http://schemas.microsoft.com/office/powerpoint/2010/main" val="4111774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smtClean="0">
                <a:solidFill>
                  <a:schemeClr val="tx1"/>
                </a:solidFill>
              </a:rPr>
              <a:t>The Referral Response: Ensure the Patient’s Needs are Met </a:t>
            </a:r>
          </a:p>
        </p:txBody>
      </p:sp>
      <p:sp>
        <p:nvSpPr>
          <p:cNvPr id="44035" name="Content Placeholder 2"/>
          <p:cNvSpPr>
            <a:spLocks noGrp="1"/>
          </p:cNvSpPr>
          <p:nvPr>
            <p:ph idx="1"/>
          </p:nvPr>
        </p:nvSpPr>
        <p:spPr>
          <a:xfrm>
            <a:off x="304800" y="1447800"/>
            <a:ext cx="8763000" cy="4983162"/>
          </a:xfrm>
        </p:spPr>
        <p:txBody>
          <a:bodyPr/>
          <a:lstStyle/>
          <a:p>
            <a:pPr>
              <a:defRPr/>
            </a:pPr>
            <a:r>
              <a:rPr lang="en-US" sz="2400" b="1" dirty="0" smtClean="0"/>
              <a:t>Patient scheduled according to the urgency or priority of their referral needs</a:t>
            </a:r>
          </a:p>
          <a:p>
            <a:pPr lvl="1">
              <a:defRPr/>
            </a:pPr>
            <a:r>
              <a:rPr lang="en-US" sz="2400" dirty="0"/>
              <a:t>Coordination with requesting practice </a:t>
            </a:r>
            <a:r>
              <a:rPr lang="en-US" sz="2000" dirty="0"/>
              <a:t>(contact with specialist for urgent referrals with interim </a:t>
            </a:r>
            <a:r>
              <a:rPr lang="en-US" sz="2000" dirty="0" smtClean="0"/>
              <a:t>assistance) </a:t>
            </a:r>
          </a:p>
          <a:p>
            <a:pPr lvl="1">
              <a:defRPr/>
            </a:pPr>
            <a:r>
              <a:rPr lang="en-US" sz="2400" dirty="0" smtClean="0"/>
              <a:t>Pre-consultation Review with risk stratification of referral needs</a:t>
            </a:r>
          </a:p>
          <a:p>
            <a:pPr lvl="1">
              <a:defRPr/>
            </a:pPr>
            <a:r>
              <a:rPr lang="en-US" sz="2400" dirty="0" smtClean="0"/>
              <a:t>Capacity to schedule according to urgency of the referral needs</a:t>
            </a:r>
            <a:endParaRPr lang="en-US" sz="1000" dirty="0" smtClean="0"/>
          </a:p>
          <a:p>
            <a:pPr>
              <a:defRPr/>
            </a:pPr>
            <a:r>
              <a:rPr lang="en-US" sz="2400" b="1" dirty="0" smtClean="0"/>
              <a:t>Pre-visit preparation for the appointment </a:t>
            </a:r>
          </a:p>
          <a:p>
            <a:pPr lvl="1">
              <a:defRPr/>
            </a:pPr>
            <a:r>
              <a:rPr lang="en-US" sz="2400" dirty="0"/>
              <a:t>ensure needed information </a:t>
            </a:r>
            <a:r>
              <a:rPr lang="en-US" sz="2400" dirty="0" smtClean="0"/>
              <a:t>received &amp; referral appropriate</a:t>
            </a:r>
          </a:p>
          <a:p>
            <a:pPr lvl="1">
              <a:defRPr/>
            </a:pPr>
            <a:r>
              <a:rPr lang="en-US" sz="2400" dirty="0" smtClean="0"/>
              <a:t>review of clinical question &amp; supporting data as pre-visit prep by clinician </a:t>
            </a:r>
          </a:p>
          <a:p>
            <a:pPr marL="0" indent="0">
              <a:buNone/>
              <a:defRPr/>
            </a:pPr>
            <a:endParaRPr lang="en-US" sz="2100" dirty="0" smtClean="0"/>
          </a:p>
          <a:p>
            <a:pPr marL="0" indent="0" eaLnBrk="1" hangingPunct="1">
              <a:buNone/>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59419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smtClean="0">
                <a:solidFill>
                  <a:schemeClr val="tx1"/>
                </a:solidFill>
              </a:rPr>
              <a:t>The Referral Response: Ensure the Patient’s Needs are Met </a:t>
            </a:r>
          </a:p>
        </p:txBody>
      </p:sp>
      <p:sp>
        <p:nvSpPr>
          <p:cNvPr id="44035" name="Content Placeholder 2"/>
          <p:cNvSpPr>
            <a:spLocks noGrp="1"/>
          </p:cNvSpPr>
          <p:nvPr>
            <p:ph idx="1"/>
          </p:nvPr>
        </p:nvSpPr>
        <p:spPr>
          <a:xfrm>
            <a:off x="304800" y="1524000"/>
            <a:ext cx="8763000" cy="4648200"/>
          </a:xfrm>
        </p:spPr>
        <p:txBody>
          <a:bodyPr/>
          <a:lstStyle/>
          <a:p>
            <a:pPr>
              <a:defRPr/>
            </a:pPr>
            <a:r>
              <a:rPr lang="en-US" sz="2400" b="1" dirty="0" smtClean="0"/>
              <a:t>Consideration of </a:t>
            </a:r>
            <a:r>
              <a:rPr lang="en-US" sz="2400" b="1" i="1" dirty="0" smtClean="0"/>
              <a:t>what matters to the patient</a:t>
            </a:r>
          </a:p>
          <a:p>
            <a:pPr lvl="1">
              <a:defRPr/>
            </a:pPr>
            <a:r>
              <a:rPr lang="en-US" sz="2400" dirty="0" smtClean="0"/>
              <a:t>Patient concerns voiced &amp; listened to </a:t>
            </a:r>
          </a:p>
          <a:p>
            <a:pPr lvl="2">
              <a:defRPr/>
            </a:pPr>
            <a:r>
              <a:rPr lang="en-US" sz="2400" i="1" dirty="0" smtClean="0"/>
              <a:t>The patient’s story</a:t>
            </a:r>
          </a:p>
          <a:p>
            <a:pPr lvl="1">
              <a:defRPr/>
            </a:pPr>
            <a:r>
              <a:rPr lang="en-US" sz="2400" dirty="0" smtClean="0"/>
              <a:t>Patient specific goals</a:t>
            </a:r>
          </a:p>
          <a:p>
            <a:pPr lvl="2">
              <a:defRPr/>
            </a:pPr>
            <a:r>
              <a:rPr lang="en-US" sz="2100" i="1" dirty="0" smtClean="0"/>
              <a:t>Medical aspects as well as for their life activities</a:t>
            </a:r>
          </a:p>
          <a:p>
            <a:pPr marL="365125" lvl="1" indent="0">
              <a:buNone/>
              <a:defRPr/>
            </a:pPr>
            <a:endParaRPr lang="en-US" sz="1000" i="1" dirty="0" smtClean="0"/>
          </a:p>
          <a:p>
            <a:pPr eaLnBrk="1" hangingPunct="1">
              <a:defRPr/>
            </a:pPr>
            <a:r>
              <a:rPr lang="en-US" sz="2400" b="1" dirty="0" smtClean="0"/>
              <a:t>Shared Decision Making for diagnostic or management options</a:t>
            </a:r>
          </a:p>
          <a:p>
            <a:pPr lvl="1">
              <a:defRPr/>
            </a:pPr>
            <a:r>
              <a:rPr lang="en-US" sz="2400" dirty="0"/>
              <a:t>The best clinical evidence </a:t>
            </a:r>
            <a:r>
              <a:rPr lang="en-US" sz="2400" dirty="0" smtClean="0"/>
              <a:t>adapted to</a:t>
            </a:r>
          </a:p>
          <a:p>
            <a:pPr lvl="2">
              <a:defRPr/>
            </a:pPr>
            <a:r>
              <a:rPr lang="en-US" sz="1800" dirty="0" smtClean="0"/>
              <a:t> </a:t>
            </a:r>
            <a:r>
              <a:rPr lang="en-US" sz="2400" dirty="0" smtClean="0"/>
              <a:t>the patient’s values &amp; preferences</a:t>
            </a:r>
          </a:p>
          <a:p>
            <a:pPr lvl="2">
              <a:defRPr/>
            </a:pPr>
            <a:r>
              <a:rPr lang="en-US" sz="2400" dirty="0" smtClean="0"/>
              <a:t>the burden of care and patient capacity </a:t>
            </a:r>
          </a:p>
          <a:p>
            <a:pPr lvl="2">
              <a:defRPr/>
            </a:pPr>
            <a:r>
              <a:rPr lang="en-US" sz="2100" dirty="0"/>
              <a:t>t</a:t>
            </a:r>
            <a:r>
              <a:rPr lang="en-US" sz="2100" dirty="0" smtClean="0"/>
              <a:t>he </a:t>
            </a:r>
            <a:r>
              <a:rPr lang="en-US" sz="2400" dirty="0"/>
              <a:t>patient’s needs </a:t>
            </a:r>
            <a:r>
              <a:rPr lang="en-US" sz="2400" dirty="0" smtClean="0"/>
              <a:t>&amp; circumstances </a:t>
            </a:r>
            <a:r>
              <a:rPr lang="en-US" sz="2400" i="1" dirty="0" smtClean="0"/>
              <a:t>(</a:t>
            </a:r>
            <a:r>
              <a:rPr lang="en-US" sz="2100" i="1" dirty="0" smtClean="0"/>
              <a:t>contextual care)</a:t>
            </a:r>
          </a:p>
          <a:p>
            <a:pPr marL="0" indent="0">
              <a:buNone/>
              <a:defRPr/>
            </a:pPr>
            <a:endParaRPr lang="en-US" sz="2100" dirty="0" smtClean="0"/>
          </a:p>
          <a:p>
            <a:pPr marL="0" indent="0" eaLnBrk="1" hangingPunct="1">
              <a:buNone/>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786" y="1752600"/>
            <a:ext cx="11515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71" y="4573262"/>
            <a:ext cx="2591617" cy="10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57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smtClean="0">
                <a:solidFill>
                  <a:schemeClr val="tx1"/>
                </a:solidFill>
              </a:rPr>
              <a:t>Take Context into Consideration </a:t>
            </a:r>
          </a:p>
        </p:txBody>
      </p:sp>
      <p:sp>
        <p:nvSpPr>
          <p:cNvPr id="44035" name="Content Placeholder 2"/>
          <p:cNvSpPr>
            <a:spLocks noGrp="1"/>
          </p:cNvSpPr>
          <p:nvPr>
            <p:ph idx="1"/>
          </p:nvPr>
        </p:nvSpPr>
        <p:spPr>
          <a:xfrm>
            <a:off x="294290" y="1447800"/>
            <a:ext cx="8763000" cy="4800600"/>
          </a:xfrm>
        </p:spPr>
        <p:txBody>
          <a:bodyPr/>
          <a:lstStyle/>
          <a:p>
            <a:pPr marL="0" indent="0" algn="ctr">
              <a:buNone/>
              <a:defRPr/>
            </a:pPr>
            <a:r>
              <a:rPr lang="en-US" sz="2800" dirty="0" smtClean="0"/>
              <a:t>Context = the patient’s needs and circumstances</a:t>
            </a:r>
          </a:p>
          <a:p>
            <a:pPr marL="0" indent="0" algn="ctr">
              <a:buNone/>
              <a:defRPr/>
            </a:pPr>
            <a:endParaRPr lang="en-US" sz="1000" dirty="0" smtClean="0"/>
          </a:p>
          <a:p>
            <a:pPr>
              <a:defRPr/>
            </a:pPr>
            <a:r>
              <a:rPr lang="en-US" sz="2400" dirty="0" smtClean="0"/>
              <a:t>Consider </a:t>
            </a:r>
          </a:p>
          <a:p>
            <a:pPr lvl="1">
              <a:defRPr/>
            </a:pPr>
            <a:r>
              <a:rPr lang="en-US" sz="2400" dirty="0"/>
              <a:t>Patient goals, values, </a:t>
            </a:r>
            <a:r>
              <a:rPr lang="en-US" sz="2400" dirty="0" smtClean="0"/>
              <a:t>priorities, concerns</a:t>
            </a:r>
            <a:r>
              <a:rPr lang="en-US" sz="2400" dirty="0"/>
              <a:t>, fears</a:t>
            </a:r>
          </a:p>
          <a:p>
            <a:pPr lvl="1">
              <a:defRPr/>
            </a:pPr>
            <a:r>
              <a:rPr lang="en-US" sz="2400" dirty="0" smtClean="0"/>
              <a:t>Cost / affordability</a:t>
            </a:r>
          </a:p>
          <a:p>
            <a:pPr lvl="1">
              <a:defRPr/>
            </a:pPr>
            <a:r>
              <a:rPr lang="en-US" sz="2400" dirty="0" smtClean="0"/>
              <a:t>Patient’s schedule vs the treatment schedule</a:t>
            </a:r>
          </a:p>
          <a:p>
            <a:pPr lvl="1">
              <a:defRPr/>
            </a:pPr>
            <a:r>
              <a:rPr lang="en-US" sz="2400" dirty="0" smtClean="0"/>
              <a:t>Patient literacy , numeracy and self-efficacy</a:t>
            </a:r>
          </a:p>
          <a:p>
            <a:pPr lvl="1">
              <a:defRPr/>
            </a:pPr>
            <a:r>
              <a:rPr lang="en-US" sz="2400" dirty="0" smtClean="0"/>
              <a:t>Transportation needs and availability</a:t>
            </a:r>
          </a:p>
          <a:p>
            <a:pPr marL="365125" lvl="1" indent="0">
              <a:buNone/>
              <a:defRPr/>
            </a:pPr>
            <a:endParaRPr lang="en-US" sz="2100" dirty="0" smtClean="0"/>
          </a:p>
          <a:p>
            <a:pPr eaLnBrk="1" hangingPunct="1">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191"/>
          <a:stretch/>
        </p:blipFill>
        <p:spPr bwMode="auto">
          <a:xfrm>
            <a:off x="6662409" y="4832131"/>
            <a:ext cx="1671966" cy="122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272862"/>
            <a:ext cx="1546225" cy="189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882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smtClean="0">
                <a:solidFill>
                  <a:schemeClr val="tx1"/>
                </a:solidFill>
              </a:rPr>
              <a:t>Take Context into Consideration </a:t>
            </a:r>
            <a:r>
              <a:rPr lang="en-US" sz="2400" dirty="0" smtClean="0">
                <a:solidFill>
                  <a:schemeClr val="tx1"/>
                </a:solidFill>
              </a:rPr>
              <a:t>cont.</a:t>
            </a:r>
            <a:r>
              <a:rPr lang="en-US" sz="4000" dirty="0" smtClean="0">
                <a:solidFill>
                  <a:schemeClr val="tx1"/>
                </a:solidFill>
              </a:rPr>
              <a:t> </a:t>
            </a:r>
          </a:p>
        </p:txBody>
      </p:sp>
      <p:sp>
        <p:nvSpPr>
          <p:cNvPr id="44035" name="Content Placeholder 2"/>
          <p:cNvSpPr>
            <a:spLocks noGrp="1"/>
          </p:cNvSpPr>
          <p:nvPr>
            <p:ph idx="1"/>
          </p:nvPr>
        </p:nvSpPr>
        <p:spPr>
          <a:xfrm>
            <a:off x="294290" y="1447800"/>
            <a:ext cx="8763000" cy="4800600"/>
          </a:xfrm>
        </p:spPr>
        <p:txBody>
          <a:bodyPr/>
          <a:lstStyle/>
          <a:p>
            <a:pPr marL="0" indent="0" algn="ctr">
              <a:buNone/>
              <a:defRPr/>
            </a:pPr>
            <a:r>
              <a:rPr lang="en-US" sz="2800" dirty="0" smtClean="0"/>
              <a:t>Context = the patient’s needs and circumstances</a:t>
            </a:r>
          </a:p>
          <a:p>
            <a:pPr marL="0" indent="0" algn="ctr">
              <a:buNone/>
              <a:defRPr/>
            </a:pPr>
            <a:endParaRPr lang="en-US" sz="2800" dirty="0" smtClean="0"/>
          </a:p>
          <a:p>
            <a:pPr>
              <a:defRPr/>
            </a:pPr>
            <a:r>
              <a:rPr lang="en-US" sz="2400" dirty="0" smtClean="0"/>
              <a:t>Consider </a:t>
            </a:r>
          </a:p>
          <a:p>
            <a:pPr lvl="1">
              <a:defRPr/>
            </a:pPr>
            <a:r>
              <a:rPr lang="en-US" sz="2400" dirty="0" smtClean="0"/>
              <a:t>Care giver status</a:t>
            </a:r>
          </a:p>
          <a:p>
            <a:pPr lvl="1">
              <a:defRPr/>
            </a:pPr>
            <a:r>
              <a:rPr lang="en-US" sz="2400" dirty="0" smtClean="0"/>
              <a:t>Any impairments (visual, hearing, cognition, ambulation)</a:t>
            </a:r>
          </a:p>
          <a:p>
            <a:pPr lvl="1">
              <a:defRPr/>
            </a:pPr>
            <a:r>
              <a:rPr lang="en-US" sz="2400" dirty="0" smtClean="0"/>
              <a:t>Food or housing insecurity</a:t>
            </a:r>
          </a:p>
          <a:p>
            <a:pPr lvl="1">
              <a:defRPr/>
            </a:pPr>
            <a:r>
              <a:rPr lang="en-US" sz="2400" dirty="0" smtClean="0"/>
              <a:t>Mental or Behavioral health needs </a:t>
            </a:r>
          </a:p>
          <a:p>
            <a:pPr lvl="1">
              <a:defRPr/>
            </a:pPr>
            <a:r>
              <a:rPr lang="en-US" sz="2400" dirty="0" smtClean="0"/>
              <a:t>Medical Comorbidities </a:t>
            </a:r>
          </a:p>
          <a:p>
            <a:pPr marL="365125" lvl="1" indent="0">
              <a:buNone/>
              <a:defRPr/>
            </a:pPr>
            <a:endParaRPr lang="en-US" sz="2100" dirty="0" smtClean="0"/>
          </a:p>
          <a:p>
            <a:pPr eaLnBrk="1" hangingPunct="1">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93804"/>
            <a:ext cx="16192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1" y="1981200"/>
            <a:ext cx="1420812"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328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listen…</a:t>
            </a:r>
            <a:endParaRPr lang="en-US" dirty="0"/>
          </a:p>
        </p:txBody>
      </p:sp>
      <p:sp>
        <p:nvSpPr>
          <p:cNvPr id="3" name="Content Placeholder 2"/>
          <p:cNvSpPr>
            <a:spLocks noGrp="1"/>
          </p:cNvSpPr>
          <p:nvPr>
            <p:ph sz="quarter" idx="1"/>
          </p:nvPr>
        </p:nvSpPr>
        <p:spPr>
          <a:xfrm>
            <a:off x="606153" y="1589567"/>
            <a:ext cx="8159002" cy="3744433"/>
          </a:xfrm>
        </p:spPr>
        <p:txBody>
          <a:bodyPr/>
          <a:lstStyle/>
          <a:p>
            <a:r>
              <a:rPr lang="en-US" dirty="0" smtClean="0"/>
              <a:t>Be focused </a:t>
            </a:r>
          </a:p>
          <a:p>
            <a:r>
              <a:rPr lang="en-US" dirty="0" smtClean="0"/>
              <a:t>Be open to  “re-orienting” your approach to the referral</a:t>
            </a:r>
          </a:p>
          <a:p>
            <a:pPr lvl="1"/>
            <a:r>
              <a:rPr lang="en-US" dirty="0" smtClean="0"/>
              <a:t>To include the patient &amp; what matters to the patient</a:t>
            </a:r>
          </a:p>
          <a:p>
            <a:pPr lvl="1"/>
            <a:r>
              <a:rPr lang="en-US" dirty="0" smtClean="0"/>
              <a:t>To connect the care for &amp; with the patient</a:t>
            </a:r>
          </a:p>
          <a:p>
            <a:pPr lvl="1"/>
            <a:r>
              <a:rPr lang="en-US" dirty="0" smtClean="0"/>
              <a:t>To be caring, curious, compassionate &amp; cooperating </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105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077200" cy="990600"/>
          </a:xfrm>
        </p:spPr>
        <p:txBody>
          <a:bodyPr>
            <a:noAutofit/>
          </a:bodyPr>
          <a:lstStyle/>
          <a:p>
            <a:pPr algn="ctr" eaLnBrk="1" hangingPunct="1">
              <a:defRPr/>
            </a:pPr>
            <a:r>
              <a:rPr lang="en-US" sz="3200" dirty="0" smtClean="0">
                <a:solidFill>
                  <a:schemeClr val="tx1"/>
                </a:solidFill>
              </a:rPr>
              <a:t>The Referral Response: Ensure the Patient’s Needs are Met </a:t>
            </a:r>
          </a:p>
        </p:txBody>
      </p:sp>
      <p:sp>
        <p:nvSpPr>
          <p:cNvPr id="44035" name="Content Placeholder 2"/>
          <p:cNvSpPr>
            <a:spLocks noGrp="1"/>
          </p:cNvSpPr>
          <p:nvPr>
            <p:ph idx="1"/>
          </p:nvPr>
        </p:nvSpPr>
        <p:spPr>
          <a:xfrm>
            <a:off x="291662" y="1600200"/>
            <a:ext cx="8763000" cy="4648200"/>
          </a:xfrm>
        </p:spPr>
        <p:txBody>
          <a:bodyPr/>
          <a:lstStyle/>
          <a:p>
            <a:pPr marL="457200" lvl="1">
              <a:spcBef>
                <a:spcPts val="700"/>
              </a:spcBef>
              <a:buFont typeface="Wingdings" pitchFamily="2" charset="2"/>
              <a:buChar char="§"/>
              <a:defRPr/>
            </a:pPr>
            <a:r>
              <a:rPr lang="en-US" sz="2800" dirty="0"/>
              <a:t>Explanation of any test results and implications</a:t>
            </a:r>
          </a:p>
          <a:p>
            <a:pPr eaLnBrk="1" hangingPunct="1">
              <a:defRPr/>
            </a:pPr>
            <a:r>
              <a:rPr lang="en-US" sz="2800" dirty="0" smtClean="0"/>
              <a:t>Clarity around medication changes &amp; instructions</a:t>
            </a:r>
          </a:p>
          <a:p>
            <a:pPr eaLnBrk="1" hangingPunct="1">
              <a:defRPr/>
            </a:pPr>
            <a:r>
              <a:rPr lang="en-US" sz="2800" dirty="0" smtClean="0"/>
              <a:t>Clarity around care plan instructions &amp; self-management goals</a:t>
            </a:r>
          </a:p>
          <a:p>
            <a:pPr eaLnBrk="1" hangingPunct="1">
              <a:defRPr/>
            </a:pPr>
            <a:r>
              <a:rPr lang="en-US" sz="2800" dirty="0" smtClean="0"/>
              <a:t>Clarity regarding alarm symptoms &amp; who /when to call</a:t>
            </a:r>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2400" dirty="0" smtClean="0"/>
          </a:p>
          <a:p>
            <a:pPr marL="0" lvl="1" indent="0">
              <a:spcBef>
                <a:spcPts val="700"/>
              </a:spcBef>
              <a:buNone/>
              <a:defRPr/>
            </a:pPr>
            <a:endParaRPr lang="en-US" sz="1000" dirty="0" smtClean="0"/>
          </a:p>
          <a:p>
            <a:pPr marL="0" lvl="1" indent="0" algn="ctr">
              <a:spcBef>
                <a:spcPts val="700"/>
              </a:spcBef>
              <a:buNone/>
              <a:defRPr/>
            </a:pPr>
            <a:r>
              <a:rPr lang="en-US" sz="2800" i="1" dirty="0" smtClean="0"/>
              <a:t>Clear </a:t>
            </a:r>
            <a:r>
              <a:rPr lang="en-US" sz="2800" i="1" dirty="0"/>
              <a:t>instructions and expectations </a:t>
            </a:r>
            <a:r>
              <a:rPr lang="en-US" sz="2800" dirty="0"/>
              <a:t>with</a:t>
            </a:r>
            <a:r>
              <a:rPr lang="en-US" sz="2800" i="1" dirty="0"/>
              <a:t> teach back </a:t>
            </a:r>
          </a:p>
          <a:p>
            <a:pPr eaLnBrk="1" hangingPunct="1">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b="12115"/>
          <a:stretch/>
        </p:blipFill>
        <p:spPr bwMode="auto">
          <a:xfrm>
            <a:off x="7543800" y="2658682"/>
            <a:ext cx="1298028" cy="90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225159"/>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838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pPr algn="ctr"/>
            <a:r>
              <a:rPr lang="en-US" sz="3600" dirty="0" smtClean="0"/>
              <a:t>Embrace the </a:t>
            </a:r>
            <a:r>
              <a:rPr lang="en-US" dirty="0" smtClean="0"/>
              <a:t>Importance of </a:t>
            </a:r>
            <a:r>
              <a:rPr lang="en-US" sz="3600" dirty="0" smtClean="0"/>
              <a:t>Relationships </a:t>
            </a:r>
            <a:br>
              <a:rPr lang="en-US" sz="3600" dirty="0" smtClean="0"/>
            </a:br>
            <a:r>
              <a:rPr lang="en-US" smtClean="0"/>
              <a:t>In Connected </a:t>
            </a:r>
            <a:r>
              <a:rPr lang="en-US" dirty="0" smtClean="0"/>
              <a:t>Care</a:t>
            </a:r>
            <a:endParaRPr lang="en-US" sz="3600" dirty="0"/>
          </a:p>
        </p:txBody>
      </p:sp>
      <p:sp>
        <p:nvSpPr>
          <p:cNvPr id="4" name="Content Placeholder 3"/>
          <p:cNvSpPr>
            <a:spLocks noGrp="1"/>
          </p:cNvSpPr>
          <p:nvPr>
            <p:ph sz="quarter" idx="2"/>
          </p:nvPr>
        </p:nvSpPr>
        <p:spPr>
          <a:xfrm>
            <a:off x="2590800" y="1524000"/>
            <a:ext cx="6324600" cy="5105400"/>
          </a:xfrm>
        </p:spPr>
        <p:txBody>
          <a:bodyPr>
            <a:normAutofit/>
          </a:bodyPr>
          <a:lstStyle/>
          <a:p>
            <a:pPr lvl="1"/>
            <a:r>
              <a:rPr lang="en-US" sz="2400" b="1" dirty="0" smtClean="0"/>
              <a:t>Caring</a:t>
            </a:r>
          </a:p>
          <a:p>
            <a:pPr marL="0" indent="0">
              <a:buNone/>
            </a:pPr>
            <a:r>
              <a:rPr lang="en-US" sz="2000" i="1" dirty="0" smtClean="0"/>
              <a:t>“</a:t>
            </a:r>
            <a:r>
              <a:rPr lang="en-US" sz="2000" i="1" dirty="0"/>
              <a:t>the secret of the care of the patient is in caring for the patient</a:t>
            </a:r>
            <a:r>
              <a:rPr lang="en-US" sz="2000" dirty="0" smtClean="0"/>
              <a:t>” </a:t>
            </a:r>
            <a:r>
              <a:rPr lang="en-US" sz="1600" dirty="0" smtClean="0"/>
              <a:t>Peabody</a:t>
            </a:r>
            <a:endParaRPr lang="en-US" sz="1600" dirty="0"/>
          </a:p>
          <a:p>
            <a:pPr marL="0" indent="0">
              <a:buNone/>
            </a:pPr>
            <a:endParaRPr lang="en-US" sz="1000" dirty="0"/>
          </a:p>
          <a:p>
            <a:pPr lvl="1"/>
            <a:r>
              <a:rPr lang="en-US" sz="2400" b="1" dirty="0" smtClean="0"/>
              <a:t>Curiosity &amp; Compassion</a:t>
            </a:r>
          </a:p>
          <a:p>
            <a:pPr marL="0" indent="0">
              <a:buNone/>
            </a:pPr>
            <a:r>
              <a:rPr lang="en-US" sz="2000" i="1" dirty="0" smtClean="0"/>
              <a:t>“Do </a:t>
            </a:r>
            <a:r>
              <a:rPr lang="en-US" sz="2000" i="1" dirty="0"/>
              <a:t>we meet each person curious about the miracle of a human being that we are about to connect with</a:t>
            </a:r>
            <a:r>
              <a:rPr lang="en-US" sz="2000" i="1" dirty="0" smtClean="0"/>
              <a:t>?”</a:t>
            </a:r>
            <a:r>
              <a:rPr lang="en-US" dirty="0"/>
              <a:t> </a:t>
            </a:r>
            <a:r>
              <a:rPr lang="en-US" sz="1600" dirty="0" smtClean="0"/>
              <a:t>Senge</a:t>
            </a:r>
          </a:p>
          <a:p>
            <a:pPr marL="0" indent="0">
              <a:buNone/>
            </a:pPr>
            <a:endParaRPr lang="en-US" sz="1000" dirty="0"/>
          </a:p>
          <a:p>
            <a:pPr lvl="1"/>
            <a:r>
              <a:rPr lang="en-US" sz="2400" b="1" dirty="0" smtClean="0"/>
              <a:t>Connection, Cooperation &amp; Camaraderie </a:t>
            </a:r>
          </a:p>
          <a:p>
            <a:pPr marL="0" indent="0">
              <a:buNone/>
            </a:pPr>
            <a:r>
              <a:rPr lang="en-US" sz="2000" i="1" dirty="0" smtClean="0"/>
              <a:t>“… </a:t>
            </a:r>
            <a:r>
              <a:rPr lang="en-US" sz="2000" i="1" dirty="0"/>
              <a:t>being part of a great </a:t>
            </a:r>
            <a:r>
              <a:rPr lang="en-US" sz="2000" i="1" dirty="0" smtClean="0"/>
              <a:t>team… </a:t>
            </a:r>
            <a:r>
              <a:rPr lang="en-US" sz="2000" i="1" dirty="0"/>
              <a:t>most striking is the meaningfulness of the </a:t>
            </a:r>
            <a:r>
              <a:rPr lang="en-US" sz="2000" i="1" dirty="0" smtClean="0"/>
              <a:t>experience… </a:t>
            </a:r>
            <a:r>
              <a:rPr lang="en-US" sz="2000" i="1" dirty="0"/>
              <a:t>being part of something larger than themselves, </a:t>
            </a:r>
            <a:r>
              <a:rPr lang="en-US" sz="2000" i="1" dirty="0" smtClean="0"/>
              <a:t>… </a:t>
            </a:r>
            <a:r>
              <a:rPr lang="en-US" sz="2000" i="1" dirty="0"/>
              <a:t>being </a:t>
            </a:r>
            <a:r>
              <a:rPr lang="en-US" sz="2000" i="1" dirty="0" smtClean="0"/>
              <a:t>connected… </a:t>
            </a:r>
            <a:r>
              <a:rPr lang="en-US" sz="2000" i="1" dirty="0"/>
              <a:t>being </a:t>
            </a:r>
            <a:r>
              <a:rPr lang="en-US" sz="2000" i="1" dirty="0" smtClean="0"/>
              <a:t>generative”  </a:t>
            </a:r>
            <a:r>
              <a:rPr lang="en-US" sz="1600" dirty="0" smtClean="0"/>
              <a:t>Senge</a:t>
            </a:r>
            <a:endParaRPr lang="en-US" sz="1600" dirty="0"/>
          </a:p>
          <a:p>
            <a:pPr marL="0" indent="0">
              <a:buNone/>
            </a:pPr>
            <a:endParaRPr lang="en-US" sz="2000" dirty="0" smtClean="0"/>
          </a:p>
        </p:txBody>
      </p:sp>
      <p:pic>
        <p:nvPicPr>
          <p:cNvPr id="2050" name="Picture 2" descr="Image result for image of doctor with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7087"/>
            <a:ext cx="1442473" cy="1655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9" y="2590800"/>
            <a:ext cx="16192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mage of doctor with pat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52" y="3875315"/>
            <a:ext cx="159925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198977"/>
            <a:ext cx="2448262" cy="150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947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minute …</a:t>
            </a:r>
            <a:endParaRPr lang="en-US" dirty="0"/>
          </a:p>
        </p:txBody>
      </p:sp>
      <p:sp>
        <p:nvSpPr>
          <p:cNvPr id="3" name="Content Placeholder 2"/>
          <p:cNvSpPr>
            <a:spLocks noGrp="1"/>
          </p:cNvSpPr>
          <p:nvPr>
            <p:ph sz="quarter" idx="1"/>
          </p:nvPr>
        </p:nvSpPr>
        <p:spPr>
          <a:xfrm>
            <a:off x="914400" y="1828800"/>
            <a:ext cx="7772400" cy="4191000"/>
          </a:xfrm>
        </p:spPr>
        <p:txBody>
          <a:bodyPr>
            <a:normAutofit/>
          </a:bodyPr>
          <a:lstStyle/>
          <a:p>
            <a:r>
              <a:rPr lang="en-US" sz="2800" dirty="0" smtClean="0"/>
              <a:t>How can your practice </a:t>
            </a:r>
            <a:r>
              <a:rPr lang="en-US" sz="2800" smtClean="0"/>
              <a:t>improve being </a:t>
            </a:r>
            <a:r>
              <a:rPr lang="en-US" sz="2800" dirty="0" smtClean="0"/>
              <a:t>in </a:t>
            </a:r>
            <a:r>
              <a:rPr lang="en-US" sz="2800" i="1" dirty="0" smtClean="0"/>
              <a:t>partnership </a:t>
            </a:r>
            <a:r>
              <a:rPr lang="en-US" sz="2800" dirty="0" smtClean="0"/>
              <a:t>with the patient?</a:t>
            </a:r>
          </a:p>
          <a:p>
            <a:endParaRPr lang="en-US" sz="2800" dirty="0"/>
          </a:p>
          <a:p>
            <a:r>
              <a:rPr lang="en-US" sz="2800" dirty="0" smtClean="0"/>
              <a:t>How can your practice better </a:t>
            </a:r>
            <a:r>
              <a:rPr lang="en-US" sz="2800" i="1" dirty="0" smtClean="0"/>
              <a:t>connect care </a:t>
            </a:r>
            <a:r>
              <a:rPr lang="en-US" sz="2800" dirty="0" smtClean="0"/>
              <a:t>for &amp; with the patient?</a:t>
            </a:r>
          </a:p>
        </p:txBody>
      </p:sp>
    </p:spTree>
    <p:extLst>
      <p:ext uri="{BB962C8B-B14F-4D97-AF65-F5344CB8AC3E}">
        <p14:creationId xmlns:p14="http://schemas.microsoft.com/office/powerpoint/2010/main" val="3575275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smtClean="0"/>
              <a:t>Leave in action….</a:t>
            </a:r>
            <a:endParaRPr lang="en-US" sz="3600" dirty="0"/>
          </a:p>
        </p:txBody>
      </p:sp>
      <p:sp>
        <p:nvSpPr>
          <p:cNvPr id="3" name="Content Placeholder 2"/>
          <p:cNvSpPr>
            <a:spLocks noGrp="1"/>
          </p:cNvSpPr>
          <p:nvPr>
            <p:ph idx="1"/>
          </p:nvPr>
        </p:nvSpPr>
        <p:spPr>
          <a:xfrm>
            <a:off x="457200" y="1600200"/>
            <a:ext cx="8305800" cy="4800601"/>
          </a:xfrm>
        </p:spPr>
        <p:txBody>
          <a:bodyPr>
            <a:normAutofit/>
          </a:bodyPr>
          <a:lstStyle/>
          <a:p>
            <a:r>
              <a:rPr lang="en-US" sz="2800" dirty="0" smtClean="0"/>
              <a:t>Identify at least one way your practice can deliver more patient-centered care around the referral  process</a:t>
            </a:r>
            <a:endParaRPr lang="en-US" sz="2800" dirty="0"/>
          </a:p>
          <a:p>
            <a:pPr marL="0" indent="0">
              <a:buNone/>
            </a:pPr>
            <a:endParaRPr lang="en-US" sz="1000" dirty="0" smtClean="0"/>
          </a:p>
          <a:p>
            <a:r>
              <a:rPr lang="en-US" sz="2800" dirty="0" smtClean="0"/>
              <a:t>Commit to implement the new approach … and to  implementing additional improvements over time </a:t>
            </a:r>
            <a:r>
              <a:rPr lang="en-US" sz="2400" i="1" dirty="0" smtClean="0"/>
              <a:t>(culture of continuous improvement)</a:t>
            </a:r>
          </a:p>
          <a:p>
            <a:pPr marL="0" indent="0">
              <a:buNone/>
            </a:pPr>
            <a:endParaRPr lang="en-US" sz="1000" i="1" dirty="0"/>
          </a:p>
          <a:p>
            <a:r>
              <a:rPr lang="en-US" sz="2800" dirty="0" smtClean="0"/>
              <a:t>Consider doing a </a:t>
            </a:r>
            <a:r>
              <a:rPr lang="en-US" sz="2800" i="1" dirty="0" smtClean="0"/>
              <a:t>patient experience survey</a:t>
            </a:r>
            <a:r>
              <a:rPr lang="en-US" sz="2800" dirty="0" smtClean="0"/>
              <a:t> about the referral process</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90600"/>
          </a:xfrm>
        </p:spPr>
        <p:txBody>
          <a:bodyPr>
            <a:normAutofit fontScale="90000"/>
          </a:bodyPr>
          <a:lstStyle/>
          <a:p>
            <a:pPr marL="457200" lvl="1" indent="0">
              <a:lnSpc>
                <a:spcPct val="90000"/>
              </a:lnSpc>
              <a:defRPr/>
            </a:pPr>
            <a:r>
              <a:rPr lang="en-US" dirty="0" smtClean="0"/>
              <a:t/>
            </a:r>
            <a:br>
              <a:rPr lang="en-US" dirty="0" smtClean="0"/>
            </a:br>
            <a:r>
              <a:rPr lang="en-US" sz="3100" dirty="0" smtClean="0"/>
              <a:t>High </a:t>
            </a:r>
            <a:r>
              <a:rPr lang="en-US" sz="3100" dirty="0"/>
              <a:t>Value Care Coordination </a:t>
            </a:r>
            <a:r>
              <a:rPr lang="en-US" sz="3100" dirty="0" smtClean="0"/>
              <a:t>Toolkit </a:t>
            </a:r>
            <a:r>
              <a:rPr lang="en-US" sz="2000" dirty="0" smtClean="0"/>
              <a:t>April 2014 </a:t>
            </a:r>
            <a:r>
              <a:rPr lang="en-US" dirty="0" smtClean="0"/>
              <a:t/>
            </a:r>
            <a:br>
              <a:rPr lang="en-US" dirty="0" smtClean="0"/>
            </a:br>
            <a:r>
              <a:rPr lang="en-US" sz="2700" b="1" dirty="0" smtClean="0">
                <a:hlinkClick r:id="rId2"/>
              </a:rPr>
              <a:t>http</a:t>
            </a:r>
            <a:r>
              <a:rPr lang="en-US" sz="2700" b="1" dirty="0">
                <a:hlinkClick r:id="rId2"/>
              </a:rPr>
              <a:t>://</a:t>
            </a:r>
            <a:r>
              <a:rPr lang="en-US" sz="2700" b="1" dirty="0" smtClean="0">
                <a:hlinkClick r:id="rId2"/>
              </a:rPr>
              <a:t>hvc.acponline.org/physres_hvcc_project.html</a:t>
            </a:r>
            <a:r>
              <a:rPr lang="en-US" sz="2700" b="1" dirty="0" smtClean="0"/>
              <a:t> </a:t>
            </a:r>
            <a:r>
              <a:rPr lang="en-US" dirty="0"/>
              <a:t/>
            </a:r>
            <a:br>
              <a:rPr lang="en-US" dirty="0"/>
            </a:br>
            <a:r>
              <a:rPr lang="en-US" dirty="0"/>
              <a:t>		</a:t>
            </a:r>
          </a:p>
        </p:txBody>
      </p:sp>
      <p:sp>
        <p:nvSpPr>
          <p:cNvPr id="3" name="Content Placeholder 2"/>
          <p:cNvSpPr>
            <a:spLocks noGrp="1"/>
          </p:cNvSpPr>
          <p:nvPr>
            <p:ph sz="quarter" idx="1"/>
          </p:nvPr>
        </p:nvSpPr>
        <p:spPr>
          <a:xfrm>
            <a:off x="228600" y="1686559"/>
            <a:ext cx="8686800" cy="5171441"/>
          </a:xfrm>
        </p:spPr>
        <p:txBody>
          <a:bodyPr/>
          <a:lstStyle/>
          <a:p>
            <a:r>
              <a:rPr lang="en-US" sz="2000" dirty="0" smtClean="0"/>
              <a:t>An </a:t>
            </a:r>
            <a:r>
              <a:rPr lang="en-US" sz="2000" dirty="0"/>
              <a:t>outline of recommendations to physicians on </a:t>
            </a:r>
            <a:r>
              <a:rPr lang="en-US" sz="2000" dirty="0">
                <a:hlinkClick r:id="rId3"/>
              </a:rPr>
              <a:t>preparing a patient for a referral in a patient-centered manner</a:t>
            </a:r>
            <a:r>
              <a:rPr lang="en-US" sz="2000" dirty="0"/>
              <a:t>.</a:t>
            </a:r>
          </a:p>
          <a:p>
            <a:endParaRPr lang="en-US" sz="2000" dirty="0" smtClean="0">
              <a:effectLst>
                <a:outerShdw blurRad="38100" dist="38100" dir="2700000" algn="tl">
                  <a:srgbClr val="000000">
                    <a:alpha val="43137"/>
                  </a:srgbClr>
                </a:outerShdw>
              </a:effectLst>
              <a:hlinkClick r:id="rId4"/>
            </a:endParaRPr>
          </a:p>
          <a:p>
            <a:endParaRPr lang="en-US" sz="2000" dirty="0">
              <a:effectLst>
                <a:outerShdw blurRad="38100" dist="38100" dir="2700000" algn="tl">
                  <a:srgbClr val="000000">
                    <a:alpha val="43137"/>
                  </a:srgbClr>
                </a:outerShdw>
              </a:effectLst>
              <a:hlinkClick r:id="rId4"/>
            </a:endParaRPr>
          </a:p>
          <a:p>
            <a:endParaRPr lang="en-US" sz="3200" dirty="0" smtClean="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3200" dirty="0" smtClean="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1400" dirty="0" smtClean="0">
              <a:effectLst>
                <a:outerShdw blurRad="38100" dist="38100" dir="2700000" algn="tl">
                  <a:srgbClr val="000000">
                    <a:alpha val="43137"/>
                  </a:srgbClr>
                </a:outerShdw>
              </a:effectLst>
              <a:hlinkClick r:id="rId4"/>
            </a:endParaRPr>
          </a:p>
          <a:p>
            <a:endParaRPr lang="en-US" sz="1400" dirty="0">
              <a:effectLst>
                <a:outerShdw blurRad="38100" dist="38100" dir="2700000" algn="tl">
                  <a:srgbClr val="000000">
                    <a:alpha val="43137"/>
                  </a:srgbClr>
                </a:outerShdw>
              </a:effectLst>
              <a:hlinkClick r:id="rId4"/>
            </a:endParaRPr>
          </a:p>
          <a:p>
            <a:pPr marL="0" indent="0">
              <a:buNone/>
            </a:pPr>
            <a:endParaRPr lang="en-US" sz="1400" dirty="0" smtClean="0">
              <a:effectLst>
                <a:outerShdw blurRad="38100" dist="38100" dir="2700000" algn="tl">
                  <a:srgbClr val="000000">
                    <a:alpha val="43137"/>
                  </a:srgbClr>
                </a:outerShdw>
              </a:effectLst>
              <a:hlinkClick r:id="rId4"/>
            </a:endParaRPr>
          </a:p>
        </p:txBody>
      </p:sp>
    </p:spTree>
    <p:extLst>
      <p:ext uri="{BB962C8B-B14F-4D97-AF65-F5344CB8AC3E}">
        <p14:creationId xmlns:p14="http://schemas.microsoft.com/office/powerpoint/2010/main" val="4111774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en-US" sz="2400" dirty="0" smtClean="0"/>
              <a:t> </a:t>
            </a:r>
            <a:r>
              <a:rPr lang="en-US" sz="2400" dirty="0">
                <a:hlinkClick r:id="rId2"/>
              </a:rPr>
              <a:t>preparing a patient for a referral in a patient-centered manner</a:t>
            </a:r>
            <a:r>
              <a:rPr lang="en-US" sz="2400" dirty="0"/>
              <a:t>.</a:t>
            </a:r>
            <a:br>
              <a:rPr lang="en-US" sz="2400" dirty="0"/>
            </a:br>
            <a:endParaRPr lang="en-US" sz="2400" dirty="0"/>
          </a:p>
        </p:txBody>
      </p:sp>
      <p:sp>
        <p:nvSpPr>
          <p:cNvPr id="3" name="Content Placeholder 2"/>
          <p:cNvSpPr>
            <a:spLocks noGrp="1"/>
          </p:cNvSpPr>
          <p:nvPr>
            <p:ph sz="quarter" idx="1"/>
          </p:nvPr>
        </p:nvSpPr>
        <p:spPr>
          <a:xfrm>
            <a:off x="533400" y="1447800"/>
            <a:ext cx="8382000" cy="4953000"/>
          </a:xfrm>
        </p:spPr>
        <p:txBody>
          <a:bodyPr/>
          <a:lstStyle/>
          <a:p>
            <a:r>
              <a:rPr lang="en-US" sz="1800" dirty="0" smtClean="0"/>
              <a:t> </a:t>
            </a:r>
            <a:r>
              <a:rPr lang="en-US" sz="1800" b="1" dirty="0"/>
              <a:t>Explain the reason for the recommended referral to the patient and, if applicable, to the patient’s surrogate/care giver/care partner. </a:t>
            </a:r>
            <a:endParaRPr lang="en-US" sz="1800" dirty="0"/>
          </a:p>
          <a:p>
            <a:pPr lvl="1"/>
            <a:r>
              <a:rPr lang="en-US" sz="1600" dirty="0" smtClean="0"/>
              <a:t> </a:t>
            </a:r>
            <a:r>
              <a:rPr lang="en-US" sz="1600" dirty="0"/>
              <a:t>Avoid using medical jargon and acronyms within the discussion. </a:t>
            </a:r>
          </a:p>
          <a:p>
            <a:pPr lvl="1"/>
            <a:r>
              <a:rPr lang="en-US" sz="1600" dirty="0" smtClean="0"/>
              <a:t> </a:t>
            </a:r>
            <a:r>
              <a:rPr lang="en-US" sz="1600" dirty="0"/>
              <a:t>After discussion with the patient about the recommended referral, ask for and answer any questions about the referral and the referral process. </a:t>
            </a:r>
          </a:p>
          <a:p>
            <a:pPr lvl="1"/>
            <a:r>
              <a:rPr lang="en-US" sz="1600" dirty="0" smtClean="0"/>
              <a:t>Use </a:t>
            </a:r>
            <a:r>
              <a:rPr lang="en-US" sz="1600" dirty="0"/>
              <a:t>the “teach back” (also known as “show me”) technique to improve patient and others understanding and remembrance of this information (e.g., “So tell me why I am asking you to see Dr. Smith.”) </a:t>
            </a:r>
          </a:p>
          <a:p>
            <a:pPr lvl="1"/>
            <a:r>
              <a:rPr lang="en-US" sz="1600" dirty="0" smtClean="0"/>
              <a:t> </a:t>
            </a:r>
            <a:r>
              <a:rPr lang="en-US" sz="1600" dirty="0"/>
              <a:t>Ask if there are any things that have not been covered in this discussion (e.g., “Is there anything else we need to talk about before you go the appointment.”) </a:t>
            </a:r>
          </a:p>
          <a:p>
            <a:r>
              <a:rPr lang="en-US" sz="1600" dirty="0" smtClean="0"/>
              <a:t> </a:t>
            </a:r>
            <a:r>
              <a:rPr lang="en-US" sz="1600" b="1" dirty="0"/>
              <a:t>M</a:t>
            </a:r>
            <a:r>
              <a:rPr lang="en-US" sz="1800" b="1" dirty="0"/>
              <a:t>ake sure the patient is involved in the process of choosing the appropriate referred to clinician. </a:t>
            </a:r>
            <a:r>
              <a:rPr lang="en-US" sz="1800" dirty="0"/>
              <a:t>Include consideration of any preferences the patient has regarding the referred to specialist such as: </a:t>
            </a:r>
          </a:p>
          <a:p>
            <a:pPr lvl="1"/>
            <a:r>
              <a:rPr lang="en-US" sz="1300" dirty="0" smtClean="0"/>
              <a:t> </a:t>
            </a:r>
            <a:r>
              <a:rPr lang="en-US" sz="1600" dirty="0"/>
              <a:t>Past experience with the specialty or proposed specialist </a:t>
            </a:r>
          </a:p>
          <a:p>
            <a:pPr lvl="1"/>
            <a:r>
              <a:rPr lang="en-US" sz="1600" dirty="0" smtClean="0"/>
              <a:t>Gender </a:t>
            </a:r>
            <a:r>
              <a:rPr lang="en-US" sz="1600" dirty="0"/>
              <a:t>preference </a:t>
            </a:r>
          </a:p>
          <a:p>
            <a:pPr lvl="1"/>
            <a:r>
              <a:rPr lang="en-US" sz="1600" dirty="0" smtClean="0"/>
              <a:t>Ability </a:t>
            </a:r>
            <a:r>
              <a:rPr lang="en-US" sz="1600" dirty="0"/>
              <a:t>of specialist to speak the patient’s preferred language </a:t>
            </a:r>
          </a:p>
          <a:p>
            <a:endParaRPr lang="en-US" dirty="0"/>
          </a:p>
        </p:txBody>
      </p:sp>
    </p:spTree>
    <p:extLst>
      <p:ext uri="{BB962C8B-B14F-4D97-AF65-F5344CB8AC3E}">
        <p14:creationId xmlns:p14="http://schemas.microsoft.com/office/powerpoint/2010/main" val="48990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hlinkClick r:id="rId2"/>
              </a:rPr>
              <a:t>preparing </a:t>
            </a:r>
            <a:r>
              <a:rPr lang="en-US" sz="2400" dirty="0">
                <a:hlinkClick r:id="rId2"/>
              </a:rPr>
              <a:t>a patient for a referral in a patient-centered manner</a:t>
            </a:r>
            <a:r>
              <a:rPr lang="en-US" sz="2400" dirty="0"/>
              <a:t>.</a:t>
            </a:r>
            <a:br>
              <a:rPr lang="en-US" sz="2400" dirty="0"/>
            </a:br>
            <a:endParaRPr lang="en-US" sz="2400" dirty="0"/>
          </a:p>
        </p:txBody>
      </p:sp>
      <p:sp>
        <p:nvSpPr>
          <p:cNvPr id="3" name="Content Placeholder 2"/>
          <p:cNvSpPr>
            <a:spLocks noGrp="1"/>
          </p:cNvSpPr>
          <p:nvPr>
            <p:ph sz="quarter" idx="1"/>
          </p:nvPr>
        </p:nvSpPr>
        <p:spPr>
          <a:xfrm>
            <a:off x="533400" y="1524000"/>
            <a:ext cx="8305800" cy="4724400"/>
          </a:xfrm>
        </p:spPr>
        <p:txBody>
          <a:bodyPr/>
          <a:lstStyle/>
          <a:p>
            <a:pPr lvl="1"/>
            <a:r>
              <a:rPr lang="en-US" sz="1600" dirty="0" smtClean="0"/>
              <a:t>Specialist’s </a:t>
            </a:r>
            <a:r>
              <a:rPr lang="en-US" sz="1600" dirty="0"/>
              <a:t>location, office hours, and office’s handicapped accessibility </a:t>
            </a:r>
          </a:p>
          <a:p>
            <a:r>
              <a:rPr lang="en-US" sz="1800" b="1" dirty="0" smtClean="0"/>
              <a:t>Make </a:t>
            </a:r>
            <a:r>
              <a:rPr lang="en-US" sz="1800" b="1" dirty="0"/>
              <a:t>clear how the appointment is to be arranged. </a:t>
            </a:r>
            <a:r>
              <a:rPr lang="en-US" sz="1800" dirty="0"/>
              <a:t>This information should specify: </a:t>
            </a:r>
          </a:p>
          <a:p>
            <a:pPr lvl="1"/>
            <a:r>
              <a:rPr lang="en-US" sz="1600" dirty="0" smtClean="0"/>
              <a:t>Who </a:t>
            </a:r>
            <a:r>
              <a:rPr lang="en-US" sz="1600" dirty="0"/>
              <a:t>is making the appointment (patient, or referring or referred to practice) </a:t>
            </a:r>
            <a:endParaRPr lang="en-US" sz="1600" dirty="0" smtClean="0"/>
          </a:p>
          <a:p>
            <a:pPr lvl="1"/>
            <a:r>
              <a:rPr lang="en-US" sz="1600" dirty="0" smtClean="0"/>
              <a:t> </a:t>
            </a:r>
            <a:r>
              <a:rPr lang="en-US" sz="1600" dirty="0"/>
              <a:t>How to make the appointment and how long it may be before they are able to get an appointment </a:t>
            </a:r>
          </a:p>
          <a:p>
            <a:pPr lvl="1"/>
            <a:r>
              <a:rPr lang="en-US" sz="1600" dirty="0" smtClean="0"/>
              <a:t>All </a:t>
            </a:r>
            <a:r>
              <a:rPr lang="en-US" sz="1600" dirty="0"/>
              <a:t>relevant contact information, including phone number and directions if necessary </a:t>
            </a:r>
          </a:p>
          <a:p>
            <a:pPr lvl="1"/>
            <a:r>
              <a:rPr lang="en-US" sz="1600" dirty="0" smtClean="0"/>
              <a:t> </a:t>
            </a:r>
            <a:r>
              <a:rPr lang="en-US" sz="1600" dirty="0"/>
              <a:t>Who the patient should contact in the referring practice if problems develop in completing the referral </a:t>
            </a:r>
          </a:p>
          <a:p>
            <a:r>
              <a:rPr lang="en-US" sz="1800" b="1" dirty="0" smtClean="0"/>
              <a:t>Discuss </a:t>
            </a:r>
            <a:r>
              <a:rPr lang="en-US" sz="1800" b="1" dirty="0"/>
              <a:t>any potential barriers that may interfere with appointment and possible solutions. </a:t>
            </a:r>
            <a:r>
              <a:rPr lang="en-US" sz="1800" dirty="0"/>
              <a:t>This information can include: </a:t>
            </a:r>
          </a:p>
          <a:p>
            <a:pPr lvl="1"/>
            <a:r>
              <a:rPr lang="en-US" sz="1600" dirty="0" smtClean="0"/>
              <a:t> </a:t>
            </a:r>
            <a:r>
              <a:rPr lang="en-US" sz="1600" dirty="0"/>
              <a:t>Transportation problems </a:t>
            </a:r>
          </a:p>
          <a:p>
            <a:pPr lvl="1"/>
            <a:r>
              <a:rPr lang="en-US" sz="1600" dirty="0" smtClean="0"/>
              <a:t>Financial </a:t>
            </a:r>
            <a:r>
              <a:rPr lang="en-US" sz="1600" dirty="0"/>
              <a:t>requirements </a:t>
            </a:r>
          </a:p>
          <a:p>
            <a:pPr lvl="1"/>
            <a:r>
              <a:rPr lang="en-US" sz="1600" dirty="0" smtClean="0"/>
              <a:t>Need </a:t>
            </a:r>
            <a:r>
              <a:rPr lang="en-US" sz="1600" dirty="0"/>
              <a:t>for someone to be with patient during/after the appointment </a:t>
            </a:r>
          </a:p>
          <a:p>
            <a:endParaRPr lang="en-US" dirty="0"/>
          </a:p>
        </p:txBody>
      </p:sp>
    </p:spTree>
    <p:extLst>
      <p:ext uri="{BB962C8B-B14F-4D97-AF65-F5344CB8AC3E}">
        <p14:creationId xmlns:p14="http://schemas.microsoft.com/office/powerpoint/2010/main" val="2690604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hlinkClick r:id="rId2"/>
              </a:rPr>
              <a:t>preparing </a:t>
            </a:r>
            <a:r>
              <a:rPr lang="en-US" sz="2700" dirty="0">
                <a:hlinkClick r:id="rId2"/>
              </a:rPr>
              <a:t>a patient for a referral in a patient-centered manner</a:t>
            </a:r>
            <a:r>
              <a:rPr lang="en-US" dirty="0"/>
              <a:t>.</a:t>
            </a:r>
            <a:br>
              <a:rPr lang="en-US" dirty="0"/>
            </a:br>
            <a:endParaRPr lang="en-US" dirty="0"/>
          </a:p>
        </p:txBody>
      </p:sp>
      <p:sp>
        <p:nvSpPr>
          <p:cNvPr id="3" name="Content Placeholder 2"/>
          <p:cNvSpPr>
            <a:spLocks noGrp="1"/>
          </p:cNvSpPr>
          <p:nvPr>
            <p:ph sz="quarter" idx="1"/>
          </p:nvPr>
        </p:nvSpPr>
        <p:spPr>
          <a:xfrm>
            <a:off x="609600" y="1524000"/>
            <a:ext cx="8159002" cy="4800600"/>
          </a:xfrm>
        </p:spPr>
        <p:txBody>
          <a:bodyPr/>
          <a:lstStyle/>
          <a:p>
            <a:r>
              <a:rPr lang="en-US" sz="1800" b="1" dirty="0" smtClean="0"/>
              <a:t>Discuss </a:t>
            </a:r>
            <a:r>
              <a:rPr lang="en-US" sz="1800" b="1" dirty="0"/>
              <a:t>any needed patient activities prior to the appointment. </a:t>
            </a:r>
            <a:r>
              <a:rPr lang="en-US" sz="1800" dirty="0"/>
              <a:t>This might include: </a:t>
            </a:r>
          </a:p>
          <a:p>
            <a:pPr lvl="1"/>
            <a:r>
              <a:rPr lang="en-US" sz="1600" dirty="0" smtClean="0"/>
              <a:t> </a:t>
            </a:r>
            <a:r>
              <a:rPr lang="en-US" sz="1600" dirty="0"/>
              <a:t>Additional tests or procedures, including how to obtain them. (Whenever possible, clinical results should be transmitted directly from the referring practice to the referred to practice.) </a:t>
            </a:r>
          </a:p>
          <a:p>
            <a:pPr lvl="1"/>
            <a:r>
              <a:rPr lang="en-US" sz="1600" dirty="0" smtClean="0"/>
              <a:t> </a:t>
            </a:r>
            <a:r>
              <a:rPr lang="en-US" sz="1600" dirty="0"/>
              <a:t>Previous lab, imaging, or other diagnostic test/test report that should be brought to the referral appointment, including how to obtain them </a:t>
            </a:r>
          </a:p>
          <a:p>
            <a:pPr lvl="1"/>
            <a:r>
              <a:rPr lang="en-US" sz="1600" dirty="0" smtClean="0"/>
              <a:t>Medications</a:t>
            </a:r>
            <a:r>
              <a:rPr lang="en-US" sz="1600" dirty="0"/>
              <a:t>, food, activity to be avoided prior to the appointment </a:t>
            </a:r>
          </a:p>
          <a:p>
            <a:r>
              <a:rPr lang="en-US" sz="1800" b="1" dirty="0" smtClean="0"/>
              <a:t>Consider </a:t>
            </a:r>
            <a:r>
              <a:rPr lang="en-US" sz="1800" b="1" dirty="0"/>
              <a:t>additional suggestions that may help ensure a patient- and family-centered referral</a:t>
            </a:r>
            <a:r>
              <a:rPr lang="en-US" sz="1800" dirty="0"/>
              <a:t>. These may include: </a:t>
            </a:r>
          </a:p>
          <a:p>
            <a:pPr lvl="1"/>
            <a:r>
              <a:rPr lang="en-US" sz="1600" dirty="0" smtClean="0"/>
              <a:t> </a:t>
            </a:r>
            <a:r>
              <a:rPr lang="en-US" sz="1600" dirty="0"/>
              <a:t>Suggesting that the patient bring someone with them (“extra pair of ears”) to provide support, and help understand (and remember) what is learned during the referral appointment. </a:t>
            </a:r>
          </a:p>
          <a:p>
            <a:pPr lvl="1"/>
            <a:r>
              <a:rPr lang="en-US" sz="1600" dirty="0" smtClean="0"/>
              <a:t>Suggesting </a:t>
            </a:r>
            <a:r>
              <a:rPr lang="en-US" sz="1600" dirty="0"/>
              <a:t>that the patient compose a list of questions that they want the referred to specialist to address. </a:t>
            </a:r>
          </a:p>
          <a:p>
            <a:endParaRPr lang="en-US" dirty="0"/>
          </a:p>
        </p:txBody>
      </p:sp>
    </p:spTree>
    <p:extLst>
      <p:ext uri="{BB962C8B-B14F-4D97-AF65-F5344CB8AC3E}">
        <p14:creationId xmlns:p14="http://schemas.microsoft.com/office/powerpoint/2010/main" val="2649298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hlinkClick r:id="rId2"/>
              </a:rPr>
              <a:t>preparing </a:t>
            </a:r>
            <a:r>
              <a:rPr lang="en-US" sz="2400" dirty="0">
                <a:hlinkClick r:id="rId2"/>
              </a:rPr>
              <a:t>a patient for a referral in a patient-centered manner</a:t>
            </a:r>
            <a:r>
              <a:rPr lang="en-US" sz="2400" dirty="0"/>
              <a:t>.</a:t>
            </a:r>
            <a:br>
              <a:rPr lang="en-US" sz="2400" dirty="0"/>
            </a:br>
            <a:endParaRPr lang="en-US" sz="2400" dirty="0"/>
          </a:p>
        </p:txBody>
      </p:sp>
      <p:sp>
        <p:nvSpPr>
          <p:cNvPr id="3" name="Content Placeholder 2"/>
          <p:cNvSpPr>
            <a:spLocks noGrp="1"/>
          </p:cNvSpPr>
          <p:nvPr>
            <p:ph sz="quarter" idx="1"/>
          </p:nvPr>
        </p:nvSpPr>
        <p:spPr>
          <a:xfrm>
            <a:off x="533400" y="1447800"/>
            <a:ext cx="8382000" cy="4800600"/>
          </a:xfrm>
        </p:spPr>
        <p:txBody>
          <a:bodyPr/>
          <a:lstStyle/>
          <a:p>
            <a:r>
              <a:rPr lang="en-US" sz="1400" b="1" dirty="0" smtClean="0"/>
              <a:t>Ha</a:t>
            </a:r>
            <a:r>
              <a:rPr lang="en-US" sz="1800" b="1" dirty="0" smtClean="0"/>
              <a:t>ving </a:t>
            </a:r>
            <a:r>
              <a:rPr lang="en-US" sz="1800" b="1" dirty="0"/>
              <a:t>reached agreement about the referral and addressed related issues, provide this information to the patient in writing, using simple language that avoids medical jargon and abbreviations: </a:t>
            </a:r>
            <a:endParaRPr lang="en-US" sz="1800" dirty="0"/>
          </a:p>
          <a:p>
            <a:pPr lvl="1"/>
            <a:r>
              <a:rPr lang="en-US" sz="1600" dirty="0" smtClean="0"/>
              <a:t>Briefly </a:t>
            </a:r>
            <a:r>
              <a:rPr lang="en-US" sz="1600" dirty="0"/>
              <a:t>state the purpose of the referral </a:t>
            </a:r>
          </a:p>
          <a:p>
            <a:pPr lvl="1"/>
            <a:r>
              <a:rPr lang="en-US" sz="1600" dirty="0" smtClean="0"/>
              <a:t>Advise </a:t>
            </a:r>
            <a:r>
              <a:rPr lang="en-US" sz="1600" dirty="0"/>
              <a:t>about any non-visit options for consultation (e.g., a non face-to-face consultation between the referred to and referring physician) </a:t>
            </a:r>
          </a:p>
          <a:p>
            <a:pPr lvl="1"/>
            <a:r>
              <a:rPr lang="en-US" sz="1600" dirty="0" smtClean="0"/>
              <a:t>Provide </a:t>
            </a:r>
            <a:r>
              <a:rPr lang="en-US" sz="1600" dirty="0"/>
              <a:t>the appointment scheduling details and solutions to determined barriers (e.g. information on resources to address barrier, relevant contact information). </a:t>
            </a:r>
          </a:p>
          <a:p>
            <a:pPr lvl="1"/>
            <a:r>
              <a:rPr lang="en-US" sz="1600" dirty="0" smtClean="0"/>
              <a:t>Pre-visit </a:t>
            </a:r>
            <a:r>
              <a:rPr lang="en-US" sz="1600" dirty="0"/>
              <a:t>patient activity and other visit preparation suggestions </a:t>
            </a:r>
          </a:p>
          <a:p>
            <a:pPr lvl="1"/>
            <a:r>
              <a:rPr lang="en-US" sz="1600" dirty="0" smtClean="0"/>
              <a:t> </a:t>
            </a:r>
            <a:r>
              <a:rPr lang="en-US" sz="1600" dirty="0"/>
              <a:t>Briefly state what might occur during the specialist appointment </a:t>
            </a:r>
          </a:p>
          <a:p>
            <a:pPr lvl="1"/>
            <a:r>
              <a:rPr lang="en-US" sz="1600" dirty="0" smtClean="0"/>
              <a:t>Provide </a:t>
            </a:r>
            <a:r>
              <a:rPr lang="en-US" sz="1600" dirty="0"/>
              <a:t>information about the role of the referring and referred to physicians in the Patient’s care after the visit (e.g., indicating who will be “first call” about the condition following the visit and, if known, how the patient will receive “results” of the appointment). </a:t>
            </a:r>
            <a:endParaRPr lang="en-US" sz="1600" dirty="0" smtClean="0"/>
          </a:p>
          <a:p>
            <a:pPr lvl="1"/>
            <a:r>
              <a:rPr lang="en-US" sz="1600" dirty="0" smtClean="0"/>
              <a:t>Include </a:t>
            </a:r>
            <a:r>
              <a:rPr lang="en-US" sz="1600" dirty="0"/>
              <a:t>specific contact information for the patient to use to answer any further questions regarding this referral or if any unforeseen problems are encountered in scheduling this appointment. </a:t>
            </a:r>
          </a:p>
          <a:p>
            <a:endParaRPr lang="en-US" sz="1800" dirty="0"/>
          </a:p>
          <a:p>
            <a:pPr marL="0" indent="0">
              <a:buNone/>
            </a:pPr>
            <a:r>
              <a:rPr lang="en-US" dirty="0"/>
              <a:t> </a:t>
            </a:r>
          </a:p>
          <a:p>
            <a:endParaRPr lang="en-US" dirty="0"/>
          </a:p>
        </p:txBody>
      </p:sp>
    </p:spTree>
    <p:extLst>
      <p:ext uri="{BB962C8B-B14F-4D97-AF65-F5344CB8AC3E}">
        <p14:creationId xmlns:p14="http://schemas.microsoft.com/office/powerpoint/2010/main" val="153018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8382000" cy="4572000"/>
          </a:xfrm>
        </p:spPr>
        <p:txBody>
          <a:bodyPr/>
          <a:lstStyle/>
          <a:p>
            <a:r>
              <a:rPr lang="en-US" sz="1400" b="1" dirty="0" smtClean="0"/>
              <a:t>Example:</a:t>
            </a:r>
            <a:r>
              <a:rPr lang="en-US" sz="1400" dirty="0"/>
              <a:t> </a:t>
            </a:r>
            <a:r>
              <a:rPr lang="en-US" sz="1400" b="1" dirty="0" smtClean="0"/>
              <a:t>Patient</a:t>
            </a:r>
            <a:r>
              <a:rPr lang="en-US" sz="1400" b="1" dirty="0"/>
              <a:t>: Jane Doe </a:t>
            </a:r>
            <a:endParaRPr lang="en-US" sz="1400" dirty="0"/>
          </a:p>
          <a:p>
            <a:r>
              <a:rPr lang="en-US" sz="1400" b="1" dirty="0"/>
              <a:t>Referred on 1/2/13 to: </a:t>
            </a:r>
            <a:endParaRPr lang="en-US" sz="1400" dirty="0"/>
          </a:p>
          <a:p>
            <a:r>
              <a:rPr lang="en-US" sz="1400" b="1" dirty="0"/>
              <a:t>Dr. Can </a:t>
            </a:r>
            <a:r>
              <a:rPr lang="en-US" sz="1400" b="1" dirty="0" err="1"/>
              <a:t>Doh</a:t>
            </a:r>
            <a:r>
              <a:rPr lang="en-US" sz="1400" b="1" dirty="0"/>
              <a:t> </a:t>
            </a:r>
            <a:endParaRPr lang="en-US" sz="1400" dirty="0"/>
          </a:p>
          <a:p>
            <a:r>
              <a:rPr lang="en-US" sz="1400" b="1" dirty="0"/>
              <a:t>123 Way Out Lane </a:t>
            </a:r>
            <a:endParaRPr lang="en-US" sz="1400" dirty="0"/>
          </a:p>
          <a:p>
            <a:r>
              <a:rPr lang="en-US" sz="1400" b="1" dirty="0"/>
              <a:t>Boston, MA </a:t>
            </a:r>
            <a:endParaRPr lang="en-US" sz="1400" dirty="0"/>
          </a:p>
          <a:p>
            <a:r>
              <a:rPr lang="en-US" sz="1400" b="1" dirty="0"/>
              <a:t>800-123-4567 </a:t>
            </a:r>
            <a:endParaRPr lang="en-US" sz="1400" dirty="0"/>
          </a:p>
          <a:p>
            <a:r>
              <a:rPr lang="en-US" sz="1400" b="1" dirty="0"/>
              <a:t>Reason for Referral: </a:t>
            </a:r>
            <a:r>
              <a:rPr lang="en-US" sz="1400" dirty="0"/>
              <a:t>Evaluation of weight loss, stomach pain </a:t>
            </a:r>
          </a:p>
          <a:p>
            <a:r>
              <a:rPr lang="en-US" sz="1400" b="1" dirty="0"/>
              <a:t>Appointment scheduling: </a:t>
            </a:r>
            <a:r>
              <a:rPr lang="en-US" sz="1400" dirty="0"/>
              <a:t>Dr. </a:t>
            </a:r>
            <a:r>
              <a:rPr lang="en-US" sz="1400" dirty="0" err="1"/>
              <a:t>Doh’s</a:t>
            </a:r>
            <a:r>
              <a:rPr lang="en-US" sz="1400" dirty="0"/>
              <a:t> office will call you tomorrow, June 5th with appointment information. Call his office in 2 days if you haven’t heard from them. Call Medical Access at 987-6543 to schedule your ride to this appointment as soon as you know the appointment date and time. </a:t>
            </a:r>
          </a:p>
          <a:p>
            <a:r>
              <a:rPr lang="en-US" sz="1400" b="1" dirty="0"/>
              <a:t>Visit preparation: </a:t>
            </a:r>
            <a:r>
              <a:rPr lang="en-US" sz="1400" dirty="0"/>
              <a:t>You may bring your husband, adult child, or any other trusted person with you to the appointment. Bring a list of your questions as well. </a:t>
            </a:r>
          </a:p>
          <a:p>
            <a:r>
              <a:rPr lang="en-US" sz="1400" b="1" dirty="0"/>
              <a:t>What to expect: </a:t>
            </a:r>
            <a:r>
              <a:rPr lang="en-US" sz="1400" dirty="0"/>
              <a:t>This will be an office visit that will likely involve review of your laboratory test results and an exam. He will likely schedule you for a colonoscopy thereafter </a:t>
            </a:r>
          </a:p>
          <a:p>
            <a:r>
              <a:rPr lang="en-US" sz="1400" b="1" dirty="0"/>
              <a:t>For concerns about this medical problem</a:t>
            </a:r>
            <a:r>
              <a:rPr lang="en-US" sz="1400" dirty="0"/>
              <a:t>: Call my office first unless Dr. </a:t>
            </a:r>
            <a:r>
              <a:rPr lang="en-US" sz="1400" dirty="0" err="1"/>
              <a:t>Doh</a:t>
            </a:r>
            <a:r>
              <a:rPr lang="en-US" sz="1400" dirty="0"/>
              <a:t> asks you to call him after you have been seen. </a:t>
            </a:r>
          </a:p>
          <a:p>
            <a:r>
              <a:rPr lang="en-US" sz="1400" b="1" dirty="0"/>
              <a:t>Do not hesitate to contact my office at xxx xxx-xxx if you have any further questions regarding this referral or encounter any unforeseen problems in scheduling this referral.</a:t>
            </a:r>
            <a:endParaRPr lang="en-US" sz="1400" dirty="0"/>
          </a:p>
          <a:p>
            <a:endParaRPr lang="en-US" dirty="0"/>
          </a:p>
        </p:txBody>
      </p:sp>
      <p:sp>
        <p:nvSpPr>
          <p:cNvPr id="4" name="Title 3"/>
          <p:cNvSpPr>
            <a:spLocks noGrp="1"/>
          </p:cNvSpPr>
          <p:nvPr>
            <p:ph type="title"/>
          </p:nvPr>
        </p:nvSpPr>
        <p:spPr>
          <a:xfrm>
            <a:off x="457200" y="228600"/>
            <a:ext cx="8305800" cy="990600"/>
          </a:xfrm>
        </p:spPr>
        <p:txBody>
          <a:bodyPr>
            <a:normAutofit/>
          </a:bodyPr>
          <a:lstStyle/>
          <a:p>
            <a:r>
              <a:rPr lang="en-US" sz="2400" dirty="0" smtClean="0"/>
              <a:t> </a:t>
            </a:r>
            <a:r>
              <a:rPr lang="en-US" sz="2400" dirty="0">
                <a:hlinkClick r:id="rId2"/>
              </a:rPr>
              <a:t>preparing a patient for a referral in a patient-centered </a:t>
            </a:r>
            <a:r>
              <a:rPr lang="en-US" sz="2400" dirty="0" smtClean="0">
                <a:hlinkClick r:id="rId2"/>
              </a:rPr>
              <a:t>manner</a:t>
            </a:r>
            <a:endParaRPr lang="en-US" sz="2400" dirty="0"/>
          </a:p>
        </p:txBody>
      </p:sp>
    </p:spTree>
    <p:extLst>
      <p:ext uri="{BB962C8B-B14F-4D97-AF65-F5344CB8AC3E}">
        <p14:creationId xmlns:p14="http://schemas.microsoft.com/office/powerpoint/2010/main" val="257768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ormAutofit fontScale="90000"/>
          </a:bodyPr>
          <a:lstStyle/>
          <a:p>
            <a:r>
              <a:rPr lang="en-US" dirty="0" smtClean="0"/>
              <a:t>Case: Non-Patient-Centered Referral Experience</a:t>
            </a:r>
            <a:endParaRPr lang="en-US" dirty="0"/>
          </a:p>
        </p:txBody>
      </p:sp>
      <p:sp>
        <p:nvSpPr>
          <p:cNvPr id="3" name="Content Placeholder 2"/>
          <p:cNvSpPr>
            <a:spLocks noGrp="1"/>
          </p:cNvSpPr>
          <p:nvPr>
            <p:ph sz="quarter" idx="1"/>
          </p:nvPr>
        </p:nvSpPr>
        <p:spPr>
          <a:xfrm>
            <a:off x="609600" y="1447800"/>
            <a:ext cx="8159002" cy="4800600"/>
          </a:xfrm>
        </p:spPr>
        <p:txBody>
          <a:bodyPr/>
          <a:lstStyle/>
          <a:p>
            <a:r>
              <a:rPr lang="en-US" sz="2000" dirty="0" smtClean="0"/>
              <a:t>Pt is given a paper for an intermediate referral for worsening  XXX but doesn’t really understand why he is being sent.  </a:t>
            </a:r>
          </a:p>
          <a:p>
            <a:pPr lvl="1"/>
            <a:r>
              <a:rPr lang="en-US" sz="2000" dirty="0" smtClean="0"/>
              <a:t>Waits to hear from someone to schedule for 2 weeks but doesn’t hear and decides to call his PCP.  </a:t>
            </a:r>
          </a:p>
          <a:p>
            <a:r>
              <a:rPr lang="en-US" sz="2000" dirty="0" smtClean="0"/>
              <a:t>Specialist office finally calls the patient to schedule in a month but didn’t know it was an intermediate referral.</a:t>
            </a:r>
          </a:p>
          <a:p>
            <a:pPr lvl="1"/>
            <a:r>
              <a:rPr lang="en-US" sz="2000" dirty="0" smtClean="0"/>
              <a:t>When the pt. arrives, the specialist doesn’t know why the patient was sent and proceeds to order labs and tests.  </a:t>
            </a:r>
          </a:p>
          <a:p>
            <a:r>
              <a:rPr lang="en-US" sz="2000" dirty="0" smtClean="0"/>
              <a:t>The patient leaves confused and not sure if he will return because he didn’t feel listened to and didn’t understand the reason for seeing a specialist to begin with.  </a:t>
            </a:r>
          </a:p>
          <a:p>
            <a:r>
              <a:rPr lang="en-US" sz="2000" dirty="0" smtClean="0"/>
              <a:t>3 months later when the patient  visits his PCP, the PCP finds out he never went back</a:t>
            </a:r>
            <a:r>
              <a:rPr lang="en-US" sz="2000" dirty="0"/>
              <a:t> </a:t>
            </a:r>
            <a:r>
              <a:rPr lang="en-US" sz="2000" dirty="0" smtClean="0"/>
              <a:t>to specialist ; he did go to the ED with complaints of his condition but his care team was not notified by the ED of the visit.</a:t>
            </a:r>
            <a:endParaRPr lang="en-US" sz="2000" dirty="0"/>
          </a:p>
        </p:txBody>
      </p:sp>
    </p:spTree>
    <p:extLst>
      <p:ext uri="{BB962C8B-B14F-4D97-AF65-F5344CB8AC3E}">
        <p14:creationId xmlns:p14="http://schemas.microsoft.com/office/powerpoint/2010/main" val="2654717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Case: Patient-Centered Referral Experience</a:t>
            </a:r>
            <a:endParaRPr lang="en-US" sz="3200" dirty="0"/>
          </a:p>
        </p:txBody>
      </p:sp>
      <p:sp>
        <p:nvSpPr>
          <p:cNvPr id="3" name="Content Placeholder 2"/>
          <p:cNvSpPr>
            <a:spLocks noGrp="1"/>
          </p:cNvSpPr>
          <p:nvPr>
            <p:ph sz="quarter" idx="1"/>
          </p:nvPr>
        </p:nvSpPr>
        <p:spPr>
          <a:xfrm>
            <a:off x="533400" y="1447800"/>
            <a:ext cx="8305800" cy="4800600"/>
          </a:xfrm>
        </p:spPr>
        <p:txBody>
          <a:bodyPr/>
          <a:lstStyle/>
          <a:p>
            <a:r>
              <a:rPr lang="en-US" sz="2000" dirty="0" smtClean="0"/>
              <a:t>Patient is referred by his PCP for an intermediate referral for worsening XXX after discussing the goals of the referral and how the appointment</a:t>
            </a:r>
            <a:r>
              <a:rPr lang="en-US" sz="2000" dirty="0"/>
              <a:t> </a:t>
            </a:r>
            <a:r>
              <a:rPr lang="en-US" sz="2000" dirty="0" smtClean="0"/>
              <a:t>will be scheduled </a:t>
            </a:r>
          </a:p>
          <a:p>
            <a:r>
              <a:rPr lang="en-US" sz="2000" dirty="0" smtClean="0"/>
              <a:t>The specialist office calls the patient the next day to schedule. </a:t>
            </a:r>
          </a:p>
          <a:p>
            <a:pPr lvl="1"/>
            <a:r>
              <a:rPr lang="en-US" sz="2000" dirty="0" smtClean="0"/>
              <a:t>The patient is seen within two weeks and </a:t>
            </a:r>
            <a:r>
              <a:rPr lang="en-US" sz="2000" dirty="0"/>
              <a:t> </a:t>
            </a:r>
            <a:r>
              <a:rPr lang="en-US" sz="2000" dirty="0" smtClean="0"/>
              <a:t>when he arrives, the specialist seems to know all about his case.  </a:t>
            </a:r>
          </a:p>
          <a:p>
            <a:pPr lvl="1"/>
            <a:r>
              <a:rPr lang="en-US" sz="2000" dirty="0" smtClean="0"/>
              <a:t>The specialist even knows that his goal is to be active and play with his grandchildren again.  </a:t>
            </a:r>
          </a:p>
          <a:p>
            <a:r>
              <a:rPr lang="en-US" sz="2000" dirty="0" smtClean="0"/>
              <a:t>They review the labs and tests that were completed prior to the appointment and discuss next steps which involve his PCP.  </a:t>
            </a:r>
          </a:p>
          <a:p>
            <a:r>
              <a:rPr lang="en-US" sz="2000" dirty="0" smtClean="0"/>
              <a:t>The patient leaves with an understanding of next steps and the specialist sends a report including the plan of care to the PCP.  </a:t>
            </a:r>
          </a:p>
          <a:p>
            <a:pPr lvl="1"/>
            <a:r>
              <a:rPr lang="en-US" sz="2000" dirty="0" smtClean="0"/>
              <a:t>Patient makes his next appointment and feels confidence in his healthcare team.</a:t>
            </a:r>
            <a:endParaRPr lang="en-US" sz="2000" dirty="0"/>
          </a:p>
        </p:txBody>
      </p:sp>
    </p:spTree>
    <p:extLst>
      <p:ext uri="{BB962C8B-B14F-4D97-AF65-F5344CB8AC3E}">
        <p14:creationId xmlns:p14="http://schemas.microsoft.com/office/powerpoint/2010/main" val="3904220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Patient Experience</a:t>
            </a:r>
            <a:endParaRPr lang="en-US" dirty="0"/>
          </a:p>
        </p:txBody>
      </p:sp>
      <p:sp>
        <p:nvSpPr>
          <p:cNvPr id="3" name="Content Placeholder 2"/>
          <p:cNvSpPr>
            <a:spLocks noGrp="1"/>
          </p:cNvSpPr>
          <p:nvPr>
            <p:ph sz="quarter" idx="1"/>
          </p:nvPr>
        </p:nvSpPr>
        <p:spPr/>
        <p:txBody>
          <a:bodyPr/>
          <a:lstStyle/>
          <a:p>
            <a:r>
              <a:rPr lang="en-US" sz="2000" i="1" dirty="0"/>
              <a:t>“My doctor told me why he sent me to see you but I was so upset about the news he gave me that I don’t remember what he said.” </a:t>
            </a:r>
            <a:endParaRPr lang="en-US" sz="2000" i="1" dirty="0" smtClean="0"/>
          </a:p>
          <a:p>
            <a:pPr marL="0" indent="0">
              <a:buNone/>
            </a:pPr>
            <a:endParaRPr lang="en-US" sz="800" dirty="0"/>
          </a:p>
          <a:p>
            <a:r>
              <a:rPr lang="en-US" sz="2000" i="1" dirty="0"/>
              <a:t>“I was supposed to call to schedule with that specialist? I thought her office was supposed to contact me.” </a:t>
            </a:r>
            <a:endParaRPr lang="en-US" sz="2000" i="1" dirty="0" smtClean="0"/>
          </a:p>
          <a:p>
            <a:pPr marL="0" indent="0">
              <a:buNone/>
            </a:pPr>
            <a:endParaRPr lang="en-US" sz="800" dirty="0"/>
          </a:p>
          <a:p>
            <a:r>
              <a:rPr lang="en-US" sz="2000" dirty="0"/>
              <a:t>“</a:t>
            </a:r>
            <a:r>
              <a:rPr lang="en-US" sz="2000" i="1" dirty="0"/>
              <a:t>I understood I was here to have the procedure today, not just to talk about my stomach pain!” </a:t>
            </a:r>
            <a:endParaRPr lang="en-US" sz="2000" i="1" dirty="0" smtClean="0"/>
          </a:p>
          <a:p>
            <a:pPr marL="0" indent="0">
              <a:buNone/>
            </a:pPr>
            <a:endParaRPr lang="en-US" sz="800" dirty="0"/>
          </a:p>
          <a:p>
            <a:r>
              <a:rPr lang="en-US" sz="2000" i="1" dirty="0"/>
              <a:t>“I had that MRI last month. You mean I was supposed to bring the report and the films with me to this visit? I assumed you had that information</a:t>
            </a:r>
            <a:r>
              <a:rPr lang="en-US" sz="2000" i="1" dirty="0" smtClean="0"/>
              <a:t>.”</a:t>
            </a:r>
          </a:p>
          <a:p>
            <a:pPr marL="0" indent="0">
              <a:buNone/>
            </a:pPr>
            <a:endParaRPr lang="en-US" sz="800" i="1" dirty="0" smtClean="0"/>
          </a:p>
          <a:p>
            <a:r>
              <a:rPr lang="en-US" sz="2000" i="1" dirty="0" smtClean="0"/>
              <a:t>“I took the day off of work, drove 2 hours to get here and now you tell me this is not the right doctor for my problem?” </a:t>
            </a:r>
            <a:endParaRPr lang="en-US" sz="2000" dirty="0"/>
          </a:p>
          <a:p>
            <a:endParaRPr lang="en-US" dirty="0"/>
          </a:p>
        </p:txBody>
      </p:sp>
    </p:spTree>
    <p:extLst>
      <p:ext uri="{BB962C8B-B14F-4D97-AF65-F5344CB8AC3E}">
        <p14:creationId xmlns:p14="http://schemas.microsoft.com/office/powerpoint/2010/main" val="4244240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Meeting the Patient’s Needs in </a:t>
            </a:r>
            <a:br>
              <a:rPr lang="en-US" dirty="0" smtClean="0"/>
            </a:br>
            <a:r>
              <a:rPr lang="en-US" dirty="0" smtClean="0"/>
              <a:t>the Referral Process</a:t>
            </a:r>
            <a:endParaRPr lang="en-US" dirty="0"/>
          </a:p>
        </p:txBody>
      </p:sp>
      <p:sp>
        <p:nvSpPr>
          <p:cNvPr id="3" name="Content Placeholder 2"/>
          <p:cNvSpPr>
            <a:spLocks noGrp="1"/>
          </p:cNvSpPr>
          <p:nvPr>
            <p:ph sz="quarter" idx="1"/>
          </p:nvPr>
        </p:nvSpPr>
        <p:spPr/>
        <p:txBody>
          <a:bodyPr/>
          <a:lstStyle/>
          <a:p>
            <a:pPr marL="0" indent="0" algn="ctr">
              <a:buNone/>
            </a:pPr>
            <a:r>
              <a:rPr lang="en-US" dirty="0"/>
              <a:t>A referral is part of taking care of the </a:t>
            </a:r>
            <a:r>
              <a:rPr lang="en-US" dirty="0" smtClean="0"/>
              <a:t>patient, </a:t>
            </a:r>
          </a:p>
          <a:p>
            <a:pPr marL="0" indent="0" algn="ctr">
              <a:buNone/>
            </a:pPr>
            <a:r>
              <a:rPr lang="en-US" dirty="0" smtClean="0"/>
              <a:t>by both the requesting &amp; receiving practices</a:t>
            </a:r>
          </a:p>
          <a:p>
            <a:pPr marL="0" indent="0" algn="ctr">
              <a:buNone/>
            </a:pPr>
            <a:endParaRPr lang="en-US" sz="1400" dirty="0" smtClean="0"/>
          </a:p>
          <a:p>
            <a:r>
              <a:rPr lang="en-US" dirty="0" smtClean="0"/>
              <a:t>It is an extension of care meant to help meet the needs of the patient</a:t>
            </a:r>
          </a:p>
          <a:p>
            <a:pPr lvl="1"/>
            <a:r>
              <a:rPr lang="en-US" dirty="0" smtClean="0"/>
              <a:t>in the most appropriate way, including</a:t>
            </a:r>
          </a:p>
          <a:p>
            <a:pPr lvl="2"/>
            <a:r>
              <a:rPr lang="en-US" dirty="0" smtClean="0"/>
              <a:t>Urgency</a:t>
            </a:r>
          </a:p>
          <a:p>
            <a:pPr lvl="2"/>
            <a:r>
              <a:rPr lang="en-US" dirty="0" smtClean="0"/>
              <a:t>Role of the specialist</a:t>
            </a:r>
          </a:p>
          <a:p>
            <a:pPr lvl="1"/>
            <a:r>
              <a:rPr lang="en-US" dirty="0"/>
              <a:t>in a patient-centered way </a:t>
            </a:r>
            <a:r>
              <a:rPr lang="en-US" dirty="0" smtClean="0"/>
              <a:t> </a:t>
            </a:r>
            <a:endParaRPr lang="en-US" dirty="0"/>
          </a:p>
          <a:p>
            <a:pPr lvl="1"/>
            <a:endParaRPr lang="en-US" dirty="0"/>
          </a:p>
        </p:txBody>
      </p:sp>
    </p:spTree>
    <p:extLst>
      <p:ext uri="{BB962C8B-B14F-4D97-AF65-F5344CB8AC3E}">
        <p14:creationId xmlns:p14="http://schemas.microsoft.com/office/powerpoint/2010/main" val="60065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Patient-Centered Care is more than Caring</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Caring about the patient is central &amp; crucial</a:t>
            </a:r>
          </a:p>
          <a:p>
            <a:pPr marL="0" indent="0" algn="ctr">
              <a:buNone/>
            </a:pPr>
            <a:r>
              <a:rPr lang="en-US" dirty="0"/>
              <a:t>b</a:t>
            </a:r>
            <a:r>
              <a:rPr lang="en-US" dirty="0" smtClean="0"/>
              <a:t>ut</a:t>
            </a:r>
          </a:p>
          <a:p>
            <a:pPr marL="0" indent="0" algn="ctr">
              <a:buNone/>
            </a:pPr>
            <a:r>
              <a:rPr lang="en-US" dirty="0" smtClean="0"/>
              <a:t>Patient (Person &amp; Family)-Centered care also requires</a:t>
            </a:r>
          </a:p>
          <a:p>
            <a:pPr marL="0" indent="0" algn="ctr">
              <a:buNone/>
            </a:pPr>
            <a:r>
              <a:rPr lang="en-US" i="1" dirty="0"/>
              <a:t>d</a:t>
            </a:r>
            <a:r>
              <a:rPr lang="en-US" i="1" dirty="0" smtClean="0"/>
              <a:t>elivering care </a:t>
            </a:r>
            <a:r>
              <a:rPr lang="en-US" dirty="0" smtClean="0"/>
              <a:t>in a Patient-Centered way</a:t>
            </a:r>
          </a:p>
          <a:p>
            <a:pPr marL="0" indent="0" algn="ctr">
              <a:buNone/>
            </a:pPr>
            <a:endParaRPr lang="en-US" sz="1800" dirty="0"/>
          </a:p>
          <a:p>
            <a:pPr marL="0" indent="0" algn="ctr">
              <a:buNone/>
            </a:pPr>
            <a:r>
              <a:rPr lang="en-US" sz="3200" dirty="0" smtClean="0"/>
              <a:t>What does that mean?</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949043"/>
            <a:ext cx="1600200" cy="1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968558"/>
            <a:ext cx="1295399" cy="116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948217"/>
            <a:ext cx="1219200" cy="12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6447" b="14730"/>
          <a:stretch/>
        </p:blipFill>
        <p:spPr bwMode="auto">
          <a:xfrm>
            <a:off x="2743200" y="5105400"/>
            <a:ext cx="2323875" cy="89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79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IOM (Institute of Medicine) </a:t>
            </a:r>
            <a:br>
              <a:rPr lang="en-US" sz="2800" dirty="0" smtClean="0"/>
            </a:br>
            <a:r>
              <a:rPr lang="en-US" sz="4000" dirty="0" smtClean="0"/>
              <a:t>Definition of Patient Centered Care</a:t>
            </a:r>
            <a:endParaRPr lang="en-US" sz="4000" dirty="0"/>
          </a:p>
        </p:txBody>
      </p:sp>
      <p:sp>
        <p:nvSpPr>
          <p:cNvPr id="3" name="Content Placeholder 2"/>
          <p:cNvSpPr>
            <a:spLocks noGrp="1"/>
          </p:cNvSpPr>
          <p:nvPr>
            <p:ph idx="1"/>
          </p:nvPr>
        </p:nvSpPr>
        <p:spPr>
          <a:xfrm>
            <a:off x="381000" y="1752600"/>
            <a:ext cx="8305800" cy="4373563"/>
          </a:xfrm>
        </p:spPr>
        <p:txBody>
          <a:bodyPr/>
          <a:lstStyle/>
          <a:p>
            <a:pPr marL="0" indent="0" algn="ctr">
              <a:buNone/>
            </a:pPr>
            <a:r>
              <a:rPr lang="en-US" i="1" dirty="0" smtClean="0"/>
              <a:t>“</a:t>
            </a:r>
            <a:r>
              <a:rPr lang="en-US" i="1" dirty="0"/>
              <a:t>Providing </a:t>
            </a:r>
            <a:r>
              <a:rPr lang="en-US" b="1" i="1" dirty="0"/>
              <a:t>care</a:t>
            </a:r>
            <a:r>
              <a:rPr lang="en-US" i="1" dirty="0"/>
              <a:t> that is </a:t>
            </a:r>
            <a:endParaRPr lang="en-US" i="1" dirty="0" smtClean="0"/>
          </a:p>
          <a:p>
            <a:pPr marL="0" indent="0" algn="ctr">
              <a:buNone/>
            </a:pPr>
            <a:r>
              <a:rPr lang="en-US" i="1" dirty="0" smtClean="0"/>
              <a:t>respectful of </a:t>
            </a:r>
            <a:r>
              <a:rPr lang="en-US" i="1" dirty="0"/>
              <a:t>and responsive </a:t>
            </a:r>
            <a:r>
              <a:rPr lang="en-US" i="1" dirty="0" smtClean="0"/>
              <a:t>to </a:t>
            </a:r>
          </a:p>
          <a:p>
            <a:pPr marL="0" indent="0" algn="ctr">
              <a:buNone/>
            </a:pPr>
            <a:r>
              <a:rPr lang="en-US" i="1" dirty="0" smtClean="0"/>
              <a:t>individual</a:t>
            </a:r>
            <a:r>
              <a:rPr lang="en-US" i="1" dirty="0"/>
              <a:t> </a:t>
            </a:r>
            <a:r>
              <a:rPr lang="en-US" b="1" i="1" dirty="0"/>
              <a:t>patient</a:t>
            </a:r>
            <a:r>
              <a:rPr lang="en-US" i="1" dirty="0"/>
              <a:t> preferences, needs and values, and </a:t>
            </a:r>
            <a:r>
              <a:rPr lang="en-US" i="1" dirty="0" smtClean="0"/>
              <a:t>ensuring that</a:t>
            </a:r>
            <a:r>
              <a:rPr lang="en-US" i="1" dirty="0"/>
              <a:t> </a:t>
            </a:r>
            <a:r>
              <a:rPr lang="en-US" b="1" i="1" dirty="0"/>
              <a:t>patient</a:t>
            </a:r>
            <a:r>
              <a:rPr lang="en-US" i="1" dirty="0"/>
              <a:t> </a:t>
            </a:r>
            <a:r>
              <a:rPr lang="en-US" i="1" dirty="0" smtClean="0"/>
              <a:t>values </a:t>
            </a:r>
          </a:p>
          <a:p>
            <a:pPr marL="0" indent="0" algn="ctr">
              <a:buNone/>
            </a:pPr>
            <a:r>
              <a:rPr lang="en-US" i="1" dirty="0" smtClean="0"/>
              <a:t>guide </a:t>
            </a:r>
            <a:r>
              <a:rPr lang="en-US" i="1" dirty="0"/>
              <a:t>all clinical decisions</a:t>
            </a:r>
            <a:r>
              <a:rPr lang="en-US" i="1" dirty="0" smtClean="0"/>
              <a:t>.”</a:t>
            </a:r>
            <a:endParaRPr lang="en-US" i="1" dirty="0"/>
          </a:p>
        </p:txBody>
      </p:sp>
    </p:spTree>
    <p:extLst>
      <p:ext uri="{BB962C8B-B14F-4D97-AF65-F5344CB8AC3E}">
        <p14:creationId xmlns:p14="http://schemas.microsoft.com/office/powerpoint/2010/main" val="3862291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563562"/>
          </a:xfrm>
        </p:spPr>
        <p:txBody>
          <a:bodyPr>
            <a:noAutofit/>
          </a:bodyPr>
          <a:lstStyle/>
          <a:p>
            <a:pPr algn="ctr"/>
            <a:r>
              <a:rPr lang="en-US" sz="3600" dirty="0"/>
              <a:t>Core </a:t>
            </a:r>
            <a:r>
              <a:rPr lang="en-US" sz="3600" dirty="0" smtClean="0"/>
              <a:t>Concepts of Patient-Centered Care</a:t>
            </a:r>
            <a:endParaRPr lang="en-US" sz="3600" dirty="0"/>
          </a:p>
        </p:txBody>
      </p:sp>
      <p:sp>
        <p:nvSpPr>
          <p:cNvPr id="3" name="Content Placeholder 2"/>
          <p:cNvSpPr>
            <a:spLocks noGrp="1"/>
          </p:cNvSpPr>
          <p:nvPr>
            <p:ph idx="1"/>
          </p:nvPr>
        </p:nvSpPr>
        <p:spPr>
          <a:xfrm>
            <a:off x="228600" y="1524000"/>
            <a:ext cx="8686800" cy="5105400"/>
          </a:xfrm>
        </p:spPr>
        <p:txBody>
          <a:bodyPr>
            <a:normAutofit fontScale="47500" lnSpcReduction="20000"/>
          </a:bodyPr>
          <a:lstStyle/>
          <a:p>
            <a:r>
              <a:rPr lang="en-US" sz="4500" dirty="0" smtClean="0"/>
              <a:t>Dignity </a:t>
            </a:r>
            <a:r>
              <a:rPr lang="en-US" sz="4500" dirty="0"/>
              <a:t>and Respect. </a:t>
            </a:r>
            <a:endParaRPr lang="en-US" sz="4500" dirty="0" smtClean="0"/>
          </a:p>
          <a:p>
            <a:pPr lvl="1"/>
            <a:r>
              <a:rPr lang="en-US" sz="3600" dirty="0" smtClean="0"/>
              <a:t>Health </a:t>
            </a:r>
            <a:r>
              <a:rPr lang="en-US" sz="3600" dirty="0"/>
              <a:t>care practitioners listen to and honor patient and family perspectives and choices. </a:t>
            </a:r>
            <a:endParaRPr lang="en-US" sz="3600" dirty="0" smtClean="0"/>
          </a:p>
          <a:p>
            <a:pPr lvl="1"/>
            <a:r>
              <a:rPr lang="en-US" sz="3600" dirty="0" smtClean="0"/>
              <a:t>Patient </a:t>
            </a:r>
            <a:r>
              <a:rPr lang="en-US" sz="3600" dirty="0"/>
              <a:t>and family knowledge, values, beliefs, and cultural </a:t>
            </a:r>
            <a:r>
              <a:rPr lang="en-US" sz="3600" dirty="0" smtClean="0"/>
              <a:t>backgrounds as well as literacy capabilities </a:t>
            </a:r>
            <a:r>
              <a:rPr lang="en-US" sz="3600" dirty="0"/>
              <a:t>are incorporated into the planning and delivery of care. </a:t>
            </a:r>
            <a:endParaRPr lang="en-US" sz="3600" dirty="0" smtClean="0"/>
          </a:p>
          <a:p>
            <a:r>
              <a:rPr lang="en-US" sz="4500" dirty="0" smtClean="0"/>
              <a:t>Information </a:t>
            </a:r>
            <a:r>
              <a:rPr lang="en-US" sz="4500" dirty="0"/>
              <a:t>Sharing. </a:t>
            </a:r>
            <a:endParaRPr lang="en-US" sz="4500" dirty="0" smtClean="0"/>
          </a:p>
          <a:p>
            <a:pPr lvl="1"/>
            <a:r>
              <a:rPr lang="en-US" sz="3600" dirty="0" smtClean="0"/>
              <a:t>Health </a:t>
            </a:r>
            <a:r>
              <a:rPr lang="en-US" sz="3600" dirty="0"/>
              <a:t>care practitioners communicate and share complete and unbiased information with patients and families in ways that are affirming and useful. </a:t>
            </a:r>
            <a:endParaRPr lang="en-US" sz="3600" dirty="0" smtClean="0"/>
          </a:p>
          <a:p>
            <a:pPr lvl="1"/>
            <a:r>
              <a:rPr lang="en-US" sz="3600" dirty="0" smtClean="0"/>
              <a:t>Patients </a:t>
            </a:r>
            <a:r>
              <a:rPr lang="en-US" sz="3600" dirty="0"/>
              <a:t>and families receive timely, complete, and accurate information in order to effectively participate in care and decision-making</a:t>
            </a:r>
            <a:r>
              <a:rPr lang="en-US" sz="3600" dirty="0" smtClean="0"/>
              <a:t>.</a:t>
            </a:r>
          </a:p>
          <a:p>
            <a:r>
              <a:rPr lang="en-US" sz="4500" dirty="0" smtClean="0"/>
              <a:t> </a:t>
            </a:r>
            <a:r>
              <a:rPr lang="en-US" sz="4500" dirty="0"/>
              <a:t>Participation. </a:t>
            </a:r>
            <a:endParaRPr lang="en-US" sz="4500" dirty="0" smtClean="0"/>
          </a:p>
          <a:p>
            <a:pPr lvl="1"/>
            <a:r>
              <a:rPr lang="en-US" sz="3600" dirty="0" smtClean="0"/>
              <a:t>Patients </a:t>
            </a:r>
            <a:r>
              <a:rPr lang="en-US" sz="3600" dirty="0"/>
              <a:t>and families are encouraged and supported in participating in care and decision-making at the level they choose. </a:t>
            </a:r>
            <a:endParaRPr lang="en-US" sz="3600" dirty="0" smtClean="0"/>
          </a:p>
          <a:p>
            <a:r>
              <a:rPr lang="en-US" sz="4500" dirty="0" smtClean="0"/>
              <a:t>Collaboration</a:t>
            </a:r>
            <a:r>
              <a:rPr lang="en-US" sz="4500" dirty="0"/>
              <a:t>. </a:t>
            </a:r>
            <a:endParaRPr lang="en-US" sz="4500" dirty="0" smtClean="0"/>
          </a:p>
          <a:p>
            <a:pPr lvl="1"/>
            <a:r>
              <a:rPr lang="en-US" sz="3600" dirty="0" smtClean="0"/>
              <a:t>Patients</a:t>
            </a:r>
            <a:r>
              <a:rPr lang="en-US" sz="3600" dirty="0"/>
              <a:t>, families, health care practitioners, and health care leaders collaborate in policy and program development, implementation, and evaluation; in facility design; in professional education; and in research, as well as in the delivery of care.</a:t>
            </a:r>
          </a:p>
          <a:p>
            <a:endParaRPr lang="en-US" dirty="0"/>
          </a:p>
        </p:txBody>
      </p:sp>
    </p:spTree>
    <p:extLst>
      <p:ext uri="{BB962C8B-B14F-4D97-AF65-F5344CB8AC3E}">
        <p14:creationId xmlns:p14="http://schemas.microsoft.com/office/powerpoint/2010/main" val="9510400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30875</TotalTime>
  <Words>2668</Words>
  <Application>Microsoft Office PowerPoint</Application>
  <PresentationFormat>On-screen Show (4:3)</PresentationFormat>
  <Paragraphs>285</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1_ACP Powerpoint 2014</vt:lpstr>
      <vt:lpstr>Connecting Care Ensuring Quality Referrals and Effective Care Coordination    </vt:lpstr>
      <vt:lpstr>As you listen…</vt:lpstr>
      <vt:lpstr>Case: Non-Patient-Centered Referral Experience</vt:lpstr>
      <vt:lpstr>Case: Patient-Centered Referral Experience</vt:lpstr>
      <vt:lpstr>The Patient Experience</vt:lpstr>
      <vt:lpstr>Meeting the Patient’s Needs in  the Referral Process</vt:lpstr>
      <vt:lpstr>Patient-Centered Care is more than Caring</vt:lpstr>
      <vt:lpstr>IOM (Institute of Medicine)  Definition of Patient Centered Care</vt:lpstr>
      <vt:lpstr>Core Concepts of Patient-Centered Care</vt:lpstr>
      <vt:lpstr>What matters to the patient…</vt:lpstr>
      <vt:lpstr>The Referral Request- the Prepared Patient</vt:lpstr>
      <vt:lpstr>The Referral Request- the Prepared Patient</vt:lpstr>
      <vt:lpstr>The Referral Request- the Prepared Patient</vt:lpstr>
      <vt:lpstr>The Referral Request- the Prepared Patient</vt:lpstr>
      <vt:lpstr> High Value Care Coordination Toolkit April 2014  http://hvc.acponline.org/physres_hvcc_project.html    </vt:lpstr>
      <vt:lpstr>The Referral Response: Ensure the Patient’s Needs are Met </vt:lpstr>
      <vt:lpstr>The Referral Response: Ensure the Patient’s Needs are Met </vt:lpstr>
      <vt:lpstr>Take Context into Consideration </vt:lpstr>
      <vt:lpstr>Take Context into Consideration cont. </vt:lpstr>
      <vt:lpstr>The Referral Response: Ensure the Patient’s Needs are Met </vt:lpstr>
      <vt:lpstr>Embrace the Importance of Relationships  In Connected Care</vt:lpstr>
      <vt:lpstr>Take a minute …</vt:lpstr>
      <vt:lpstr>Leave in action….</vt:lpstr>
      <vt:lpstr> High Value Care Coordination Toolkit April 2014  http://hvc.acponline.org/physres_hvcc_project.html    </vt:lpstr>
      <vt:lpstr> preparing a patient for a referral in a patient-centered manner. </vt:lpstr>
      <vt:lpstr>preparing a patient for a referral in a patient-centered manner. </vt:lpstr>
      <vt:lpstr>preparing a patient for a referral in a patient-centered manner. </vt:lpstr>
      <vt:lpstr>preparing a patient for a referral in a patient-centered manner. </vt:lpstr>
      <vt:lpstr> preparing a patient for a referral in a patient-centered manner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Mike</cp:lastModifiedBy>
  <cp:revision>221</cp:revision>
  <cp:lastPrinted>2017-05-16T13:13:04Z</cp:lastPrinted>
  <dcterms:created xsi:type="dcterms:W3CDTF">2017-04-18T23:46:08Z</dcterms:created>
  <dcterms:modified xsi:type="dcterms:W3CDTF">2017-08-16T16:43:39Z</dcterms:modified>
</cp:coreProperties>
</file>