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9"/>
  </p:notesMasterIdLst>
  <p:sldIdLst>
    <p:sldId id="540" r:id="rId2"/>
    <p:sldId id="495" r:id="rId3"/>
    <p:sldId id="529" r:id="rId4"/>
    <p:sldId id="494" r:id="rId5"/>
    <p:sldId id="459" r:id="rId6"/>
    <p:sldId id="522" r:id="rId7"/>
    <p:sldId id="511" r:id="rId8"/>
    <p:sldId id="530" r:id="rId9"/>
    <p:sldId id="502" r:id="rId10"/>
    <p:sldId id="512" r:id="rId11"/>
    <p:sldId id="474" r:id="rId12"/>
    <p:sldId id="451" r:id="rId13"/>
    <p:sldId id="507" r:id="rId14"/>
    <p:sldId id="453" r:id="rId15"/>
    <p:sldId id="514" r:id="rId16"/>
    <p:sldId id="515" r:id="rId17"/>
    <p:sldId id="537" r:id="rId18"/>
    <p:sldId id="538" r:id="rId19"/>
    <p:sldId id="516" r:id="rId20"/>
    <p:sldId id="532" r:id="rId21"/>
    <p:sldId id="476" r:id="rId22"/>
    <p:sldId id="523" r:id="rId23"/>
    <p:sldId id="535" r:id="rId24"/>
    <p:sldId id="533" r:id="rId25"/>
    <p:sldId id="346" r:id="rId26"/>
    <p:sldId id="513" r:id="rId27"/>
    <p:sldId id="432" r:id="rId28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0" autoAdjust="0"/>
    <p:restoredTop sz="94660"/>
  </p:normalViewPr>
  <p:slideViewPr>
    <p:cSldViewPr>
      <p:cViewPr>
        <p:scale>
          <a:sx n="60" d="100"/>
          <a:sy n="60" d="100"/>
        </p:scale>
        <p:origin x="-2370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3A009B99-2ACD-4329-A195-F59ABAB6DDDC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4D2D20EC-B5EA-4747-9432-B87310857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95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16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03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11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1402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13ECC6-29C8-4D8C-98F8-5BD57A789A06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pt needs</a:t>
            </a:r>
            <a:r>
              <a:rPr lang="en-US" baseline="0" dirty="0" smtClean="0"/>
              <a:t> to be part of pt centered 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5F9B2-CA09-44D8-B5EB-AEB8844920B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15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5F9B2-CA09-44D8-B5EB-AEB8844920B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Oncology examples of comanagement</a:t>
            </a: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3A6842-5CC6-484A-B0EB-C1F3F92C1537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29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11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C4FE13-D3A9-420C-B6A9-D1AE299F47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80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7C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"/>
          </p:nvPr>
        </p:nvSpPr>
        <p:spPr>
          <a:xfrm>
            <a:off x="606153" y="1589567"/>
            <a:ext cx="8159002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08000" cy="234950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386E42-F1FD-4ACB-BAFE-2EA01340BF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4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606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818188"/>
            <a:ext cx="9144000" cy="10398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7588" y="5834063"/>
            <a:ext cx="6856412" cy="1023937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0" y="17463"/>
            <a:ext cx="9144000" cy="244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0955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3" descr="acp-logo-stack-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5983288"/>
            <a:ext cx="1752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5832475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68538" y="5851525"/>
            <a:ext cx="0" cy="1006475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234950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7687" y="1233973"/>
            <a:ext cx="6828800" cy="1828800"/>
          </a:xfrm>
        </p:spPr>
        <p:txBody>
          <a:bodyPr anchor="b"/>
          <a:lstStyle>
            <a:lvl1pPr>
              <a:defRPr b="1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14600" y="6019800"/>
            <a:ext cx="5831114" cy="592798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="0" i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992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5742-A6DD-4894-86E8-6BB950DE11AA}" type="datetimeFigureOut">
              <a:rPr lang="en-US" smtClean="0">
                <a:solidFill>
                  <a:srgbClr val="000000"/>
                </a:solidFill>
              </a:rPr>
              <a:pPr/>
              <a:t>8/15/2017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734BE6-E3DF-423A-935A-F70345CBD8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27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         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144B77-65AE-403F-837F-F212A37C5298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8/15/2017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2D2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6F2A8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366D08E5-931D-4AD4-ABA2-CD30C3AAA8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white">
          <a:xfrm>
            <a:off x="9525" y="6224588"/>
            <a:ext cx="9144000" cy="6064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14700" y="6257925"/>
            <a:ext cx="5900738" cy="638175"/>
          </a:xfrm>
          <a:prstGeom prst="rect">
            <a:avLst/>
          </a:prstGeom>
          <a:solidFill>
            <a:srgbClr val="2EB13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6E2A8E"/>
              </a:solidFill>
            </a:endParaRPr>
          </a:p>
        </p:txBody>
      </p:sp>
      <p:pic>
        <p:nvPicPr>
          <p:cNvPr id="1036" name="Picture 14" descr="acp.logo2.1c.w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6418263"/>
            <a:ext cx="2832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" descr="acp-logo-horiz-rgb.t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6384925"/>
            <a:ext cx="27130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6259513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28988" y="6269038"/>
            <a:ext cx="0" cy="588962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61975" y="1281113"/>
            <a:ext cx="0" cy="227012"/>
          </a:xfrm>
          <a:prstGeom prst="line">
            <a:avLst/>
          </a:prstGeom>
          <a:ln w="57150" cmpd="sng">
            <a:solidFill>
              <a:srgbClr val="FFC82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1" name="Rectangle 16"/>
          <p:cNvSpPr>
            <a:spLocks noChangeArrowheads="1"/>
          </p:cNvSpPr>
          <p:nvPr/>
        </p:nvSpPr>
        <p:spPr bwMode="auto">
          <a:xfrm>
            <a:off x="8482013" y="6408738"/>
            <a:ext cx="366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3A2F2B-3917-4B73-A767-975CB851FCCB}" type="slidenum">
              <a:rPr lang="en-US" altLang="en-US" sz="1200" b="1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dirty="0">
              <a:solidFill>
                <a:prstClr val="white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1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3" r:id="rId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7E66"/>
          </a:solidFill>
          <a:latin typeface="Calibri"/>
          <a:ea typeface="Calibri" pitchFamily="34" charset="0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457200" indent="-457200" algn="l" rtl="0" eaLnBrk="1" fontAlgn="base" hangingPunct="1">
        <a:spcBef>
          <a:spcPts val="700"/>
        </a:spcBef>
        <a:spcAft>
          <a:spcPct val="0"/>
        </a:spcAft>
        <a:buClr>
          <a:srgbClr val="1EB53A"/>
        </a:buClr>
        <a:buSzPct val="115000"/>
        <a:buFont typeface="Wingdings" pitchFamily="2" charset="2"/>
        <a:buChar char="§"/>
        <a:defRPr sz="2900" kern="1200">
          <a:solidFill>
            <a:schemeClr val="tx1"/>
          </a:solidFill>
          <a:latin typeface="Calibri"/>
          <a:ea typeface="Calibri" pitchFamily="34" charset="0"/>
          <a:cs typeface="Calibri"/>
        </a:defRPr>
      </a:lvl1pPr>
      <a:lvl2pPr marL="822325" indent="-457200" algn="l" rtl="0" eaLnBrk="1" fontAlgn="base" hangingPunct="1">
        <a:spcBef>
          <a:spcPts val="550"/>
        </a:spcBef>
        <a:spcAft>
          <a:spcPct val="0"/>
        </a:spcAft>
        <a:buClr>
          <a:srgbClr val="1EB53A"/>
        </a:buClr>
        <a:buSzPct val="115000"/>
        <a:buFont typeface="Arial" charset="0"/>
        <a:buChar char="•"/>
        <a:defRPr sz="2600" kern="1200">
          <a:solidFill>
            <a:schemeClr val="tx1"/>
          </a:solidFill>
          <a:latin typeface="Calibri"/>
          <a:ea typeface="Calibri" pitchFamily="34" charset="0"/>
          <a:cs typeface="Calibri"/>
        </a:defRPr>
      </a:lvl2pPr>
      <a:lvl3pPr marL="1028700" indent="-342900" algn="l" rtl="0" eaLnBrk="1" fontAlgn="base" hangingPunct="1">
        <a:spcBef>
          <a:spcPts val="5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300" kern="1200">
          <a:solidFill>
            <a:schemeClr val="tx1"/>
          </a:solidFill>
          <a:latin typeface="Calibri"/>
          <a:ea typeface="Calibri" pitchFamily="34" charset="0"/>
          <a:cs typeface="Calibri"/>
        </a:defRPr>
      </a:lvl3pPr>
      <a:lvl4pPr marL="14859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4pPr>
      <a:lvl5pPr marL="19431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118044"/>
            <a:ext cx="8991600" cy="2438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 smtClean="0"/>
              <a:t>Connecting Care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400" b="1" dirty="0"/>
              <a:t>Ensuring </a:t>
            </a:r>
            <a:r>
              <a:rPr lang="en-US" sz="2400" b="1" dirty="0" smtClean="0"/>
              <a:t>Quality Referrals and </a:t>
            </a:r>
            <a:r>
              <a:rPr lang="en-US" sz="2400" b="1" dirty="0"/>
              <a:t>Effective Care Coordination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7953" y="5486400"/>
            <a:ext cx="8382000" cy="16764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3200" dirty="0"/>
              <a:t>Carol Greenlee MD FACP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7863"/>
            <a:ext cx="2037942" cy="128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748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4680" y="671768"/>
            <a:ext cx="487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the Medical Neighborhood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066800" y="2650671"/>
            <a:ext cx="668383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Action Step #2 Segment 1</a:t>
            </a:r>
          </a:p>
          <a:p>
            <a:pPr algn="ctr"/>
            <a:r>
              <a:rPr lang="en-US" sz="3200" b="1" dirty="0" smtClean="0"/>
              <a:t> </a:t>
            </a:r>
            <a:r>
              <a:rPr lang="en-US" sz="4000" b="1" dirty="0" smtClean="0"/>
              <a:t>The Referral Request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86179" y="4419600"/>
            <a:ext cx="35752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ACP SAN special project 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</a:rPr>
              <a:t>f</a:t>
            </a:r>
            <a:r>
              <a:rPr lang="en-US" sz="2000" dirty="0" smtClean="0">
                <a:solidFill>
                  <a:prstClr val="white"/>
                </a:solidFill>
              </a:rPr>
              <a:t>or  implementing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</a:rPr>
              <a:t>H</a:t>
            </a:r>
            <a:r>
              <a:rPr lang="en-US" sz="2000" dirty="0" smtClean="0">
                <a:solidFill>
                  <a:prstClr val="white"/>
                </a:solidFill>
              </a:rPr>
              <a:t>igh </a:t>
            </a:r>
            <a:r>
              <a:rPr lang="en-US" sz="2000" dirty="0">
                <a:solidFill>
                  <a:prstClr val="white"/>
                </a:solidFill>
              </a:rPr>
              <a:t>V</a:t>
            </a:r>
            <a:r>
              <a:rPr lang="en-US" sz="2000" dirty="0" smtClean="0">
                <a:solidFill>
                  <a:prstClr val="white"/>
                </a:solidFill>
              </a:rPr>
              <a:t>alue </a:t>
            </a:r>
            <a:r>
              <a:rPr lang="en-US" sz="2000" dirty="0">
                <a:solidFill>
                  <a:prstClr val="white"/>
                </a:solidFill>
              </a:rPr>
              <a:t>C</a:t>
            </a:r>
            <a:r>
              <a:rPr lang="en-US" sz="2000" dirty="0" smtClean="0">
                <a:solidFill>
                  <a:prstClr val="white"/>
                </a:solidFill>
              </a:rPr>
              <a:t>are </a:t>
            </a:r>
            <a:r>
              <a:rPr lang="en-US" sz="2000" dirty="0">
                <a:solidFill>
                  <a:prstClr val="white"/>
                </a:solidFill>
              </a:rPr>
              <a:t>C</a:t>
            </a:r>
            <a:r>
              <a:rPr lang="en-US" sz="2000" dirty="0" smtClean="0">
                <a:solidFill>
                  <a:prstClr val="white"/>
                </a:solidFill>
              </a:rPr>
              <a:t>oordination</a:t>
            </a:r>
            <a:endParaRPr lang="en-US" sz="2000" dirty="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" y="3816350"/>
            <a:ext cx="230505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07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>
                <a:solidFill>
                  <a:schemeClr val="tx1"/>
                </a:solidFill>
              </a:rPr>
              <a:t>Referral </a:t>
            </a:r>
            <a:r>
              <a:rPr lang="en-US" sz="4400" u="sng" dirty="0" smtClean="0">
                <a:solidFill>
                  <a:schemeClr val="tx1"/>
                </a:solidFill>
              </a:rPr>
              <a:t>Information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276" y="1447800"/>
            <a:ext cx="8382000" cy="5029200"/>
          </a:xfrm>
        </p:spPr>
        <p:txBody>
          <a:bodyPr/>
          <a:lstStyle/>
          <a:p>
            <a:r>
              <a:rPr lang="en-US" sz="2700" dirty="0" smtClean="0"/>
              <a:t>What is the </a:t>
            </a:r>
            <a:r>
              <a:rPr lang="en-US" sz="2700" b="1" dirty="0" smtClean="0"/>
              <a:t>specific clinical question </a:t>
            </a:r>
            <a:r>
              <a:rPr lang="en-US" sz="2400" dirty="0" smtClean="0"/>
              <a:t>(reason for referral)</a:t>
            </a:r>
          </a:p>
          <a:p>
            <a:r>
              <a:rPr lang="en-US" sz="2700" dirty="0"/>
              <a:t>A brief</a:t>
            </a:r>
            <a:r>
              <a:rPr lang="en-US" sz="2700" b="1" dirty="0"/>
              <a:t> Summary </a:t>
            </a:r>
            <a:r>
              <a:rPr lang="en-US" sz="2700" dirty="0"/>
              <a:t>of case details pertinent to the referral, include relevant co-morbidities </a:t>
            </a:r>
            <a:r>
              <a:rPr lang="en-US" sz="2400" dirty="0"/>
              <a:t>(alarm signs or symptoms</a:t>
            </a:r>
            <a:r>
              <a:rPr lang="en-US" sz="2400" dirty="0" smtClean="0"/>
              <a:t>)</a:t>
            </a:r>
          </a:p>
          <a:p>
            <a:r>
              <a:rPr lang="en-US" sz="2700" b="1" dirty="0" smtClean="0"/>
              <a:t>Urgency</a:t>
            </a:r>
            <a:r>
              <a:rPr lang="en-US" sz="2700" dirty="0" smtClean="0"/>
              <a:t> (referral status</a:t>
            </a:r>
            <a:r>
              <a:rPr lang="en-US" sz="2700" dirty="0"/>
              <a:t> </a:t>
            </a:r>
            <a:r>
              <a:rPr lang="en-US" sz="2700" dirty="0" smtClean="0"/>
              <a:t>or referral priority)</a:t>
            </a:r>
          </a:p>
          <a:p>
            <a:r>
              <a:rPr lang="en-US" sz="2700" b="1" dirty="0" smtClean="0"/>
              <a:t>Referral Type </a:t>
            </a:r>
            <a:r>
              <a:rPr lang="en-US" sz="2400" dirty="0" smtClean="0"/>
              <a:t>(anticipated, pending specialist’s evaluation) (</a:t>
            </a:r>
            <a:r>
              <a:rPr lang="en-US" sz="2400" i="1" dirty="0" smtClean="0"/>
              <a:t>Referral Definition or Role </a:t>
            </a:r>
            <a:r>
              <a:rPr lang="en-US" sz="2400" dirty="0" smtClean="0"/>
              <a:t>in care requested of the specialist)</a:t>
            </a:r>
          </a:p>
          <a:p>
            <a:r>
              <a:rPr lang="en-US" sz="2700" b="1" dirty="0" smtClean="0"/>
              <a:t>Pertinent data set</a:t>
            </a:r>
            <a:r>
              <a:rPr lang="en-US" sz="2700" dirty="0" smtClean="0"/>
              <a:t>: Clinical information directly relevant to the specific referral question </a:t>
            </a:r>
            <a:r>
              <a:rPr lang="en-US" sz="2400" dirty="0" smtClean="0"/>
              <a:t>(office notes, test results, etc.) (Supporting data for the referral)</a:t>
            </a:r>
          </a:p>
          <a:p>
            <a:pPr lvl="1"/>
            <a:endParaRPr lang="en-US" sz="2000" dirty="0" smtClean="0"/>
          </a:p>
          <a:p>
            <a:pPr lvl="1"/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US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3082"/>
            <a:ext cx="840665" cy="102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86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10668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</a:t>
            </a:r>
            <a:r>
              <a:rPr lang="en-US" sz="3200" dirty="0" smtClean="0">
                <a:solidFill>
                  <a:schemeClr val="tx1"/>
                </a:solidFill>
              </a:rPr>
              <a:t>rovide </a:t>
            </a:r>
            <a:r>
              <a:rPr lang="en-US" sz="3200" dirty="0">
                <a:solidFill>
                  <a:schemeClr val="tx1"/>
                </a:solidFill>
              </a:rPr>
              <a:t>a C</a:t>
            </a:r>
            <a:r>
              <a:rPr lang="en-US" sz="3200" b="1" dirty="0" smtClean="0">
                <a:solidFill>
                  <a:schemeClr val="tx1"/>
                </a:solidFill>
              </a:rPr>
              <a:t>linical </a:t>
            </a:r>
            <a:r>
              <a:rPr lang="en-US" sz="3200" dirty="0">
                <a:solidFill>
                  <a:schemeClr val="tx1"/>
                </a:solidFill>
              </a:rPr>
              <a:t>Q</a:t>
            </a:r>
            <a:r>
              <a:rPr lang="en-US" sz="3200" b="1" dirty="0" smtClean="0">
                <a:solidFill>
                  <a:schemeClr val="tx1"/>
                </a:solidFill>
              </a:rPr>
              <a:t>uestion </a:t>
            </a:r>
            <a:r>
              <a:rPr lang="en-US" sz="3200" b="1" dirty="0">
                <a:solidFill>
                  <a:schemeClr val="tx1"/>
                </a:solidFill>
              </a:rPr>
              <a:t>(or summary of reason for referral) </a:t>
            </a:r>
            <a:r>
              <a:rPr lang="en-US" sz="3200" dirty="0">
                <a:solidFill>
                  <a:schemeClr val="tx1"/>
                </a:solidFill>
              </a:rPr>
              <a:t>with all referrals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686800" cy="5334000"/>
          </a:xfrm>
        </p:spPr>
        <p:txBody>
          <a:bodyPr>
            <a:normAutofit fontScale="25000" lnSpcReduction="20000"/>
          </a:bodyPr>
          <a:lstStyle/>
          <a:p>
            <a:pPr marL="457200" lvl="1" indent="0">
              <a:buNone/>
            </a:pPr>
            <a:endParaRPr lang="en-US" sz="11200" dirty="0"/>
          </a:p>
          <a:p>
            <a:r>
              <a:rPr lang="en-US" sz="11200" dirty="0"/>
              <a:t>“eyes” </a:t>
            </a:r>
            <a:r>
              <a:rPr lang="en-US" sz="11200" dirty="0" smtClean="0"/>
              <a:t>       “</a:t>
            </a:r>
            <a:r>
              <a:rPr lang="en-US" sz="11200" dirty="0"/>
              <a:t>gallbladder” </a:t>
            </a:r>
            <a:r>
              <a:rPr lang="en-US" sz="11200" dirty="0" smtClean="0"/>
              <a:t>         </a:t>
            </a:r>
            <a:r>
              <a:rPr lang="en-US" sz="11200" dirty="0"/>
              <a:t>“diabetes</a:t>
            </a:r>
            <a:r>
              <a:rPr lang="en-US" sz="11200" dirty="0" smtClean="0"/>
              <a:t>”</a:t>
            </a:r>
          </a:p>
          <a:p>
            <a:pPr marL="0" indent="0">
              <a:buNone/>
            </a:pPr>
            <a:endParaRPr lang="en-US" sz="8600" dirty="0"/>
          </a:p>
          <a:p>
            <a:endParaRPr lang="en-US" sz="2400" dirty="0"/>
          </a:p>
          <a:p>
            <a:r>
              <a:rPr lang="en-US" sz="11200" dirty="0"/>
              <a:t>68 year old female with intermittent double vision. Is ophthalmopathy assessment the correct starting point?</a:t>
            </a:r>
          </a:p>
          <a:p>
            <a:pPr marL="0" indent="0">
              <a:buNone/>
            </a:pPr>
            <a:endParaRPr lang="en-US" sz="11200" dirty="0"/>
          </a:p>
          <a:p>
            <a:r>
              <a:rPr lang="en-US" sz="11200" dirty="0"/>
              <a:t>39 year old female with severe RUQ pain, abnormal US and known diabetes, does she need surgery?</a:t>
            </a:r>
          </a:p>
          <a:p>
            <a:pPr marL="0" indent="0">
              <a:buNone/>
            </a:pPr>
            <a:endParaRPr lang="en-US" sz="11200" dirty="0"/>
          </a:p>
          <a:p>
            <a:r>
              <a:rPr lang="en-US" sz="11200" dirty="0"/>
              <a:t>20 yo female with T1DM since age 8 on insulin pump therapy, transferring from pediatric to adult care</a:t>
            </a:r>
          </a:p>
          <a:p>
            <a:pPr marL="457200" lvl="1" indent="0">
              <a:buNone/>
            </a:pPr>
            <a:endParaRPr lang="en-US" sz="4500" dirty="0" smtClean="0"/>
          </a:p>
          <a:p>
            <a:pPr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lvl="1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43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27038"/>
            <a:ext cx="8229600" cy="715962"/>
          </a:xfrm>
          <a:noFill/>
        </p:spPr>
        <p:txBody>
          <a:bodyPr/>
          <a:lstStyle/>
          <a:p>
            <a:pPr eaLnBrk="1" hangingPunct="1"/>
            <a:r>
              <a:rPr lang="en-US" sz="3600" dirty="0" smtClean="0"/>
              <a:t>Summary of Case pertinent to the referral</a:t>
            </a:r>
          </a:p>
        </p:txBody>
      </p:sp>
      <p:sp>
        <p:nvSpPr>
          <p:cNvPr id="17101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763000" cy="533400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400" b="1" dirty="0" smtClean="0">
                <a:effectLst/>
              </a:rPr>
              <a:t>Clinical question or reason for referral &amp; summary: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&amp;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  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“</a:t>
            </a:r>
          </a:p>
          <a:p>
            <a:r>
              <a:rPr lang="en-US" sz="2400" i="1" dirty="0" smtClean="0">
                <a:effectLst/>
              </a:rPr>
              <a:t>Help introduce the patient’s story</a:t>
            </a:r>
          </a:p>
          <a:p>
            <a:r>
              <a:rPr lang="en-US" sz="2400" dirty="0" smtClean="0"/>
              <a:t>“</a:t>
            </a:r>
            <a:r>
              <a:rPr lang="en-US" sz="2400" dirty="0" smtClean="0">
                <a:effectLst/>
              </a:rPr>
              <a:t>Please help determine which next treatment option is best suited for a 62 </a:t>
            </a:r>
            <a:r>
              <a:rPr lang="en-US" sz="2400" dirty="0" err="1" smtClean="0">
                <a:effectLst/>
              </a:rPr>
              <a:t>yo</a:t>
            </a:r>
            <a:r>
              <a:rPr lang="en-US" sz="2400" dirty="0" smtClean="0">
                <a:effectLst/>
              </a:rPr>
              <a:t> first grade teacher who has had diabetes for past 10 years. She was allergic to SU; had diarrhea with metformin, edema with </a:t>
            </a:r>
            <a:r>
              <a:rPr lang="en-US" sz="2400" dirty="0" smtClean="0"/>
              <a:t>Pioglitazone</a:t>
            </a:r>
            <a:r>
              <a:rPr lang="en-US" sz="2400" dirty="0" smtClean="0">
                <a:effectLst/>
              </a:rPr>
              <a:t> and is now on Long Acting insulin 60 units once daily with widely fluctuating glucose levels and A1c of 10.2%. She  is reluctant to check her BG or take injections during the work day due to working with children and the demands of a school teacher.”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( note: this also “turns the patient into a person”)</a:t>
            </a:r>
          </a:p>
          <a:p>
            <a:pPr marL="0" indent="0" eaLnBrk="1" hangingPunct="1">
              <a:buNone/>
            </a:pPr>
            <a:endParaRPr lang="en-US" sz="24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53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685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What is the Urgency : (Referral status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534400" cy="5486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 </a:t>
            </a:r>
            <a:endParaRPr lang="en-US" sz="1200" dirty="0" smtClean="0"/>
          </a:p>
          <a:p>
            <a:pPr lvl="1"/>
            <a:r>
              <a:rPr lang="en-US" sz="2000" b="1" dirty="0" smtClean="0"/>
              <a:t>__</a:t>
            </a:r>
            <a:r>
              <a:rPr lang="en-US" sz="2800" b="1" dirty="0" smtClean="0"/>
              <a:t>Urgent</a:t>
            </a:r>
            <a:r>
              <a:rPr lang="en-US" sz="2000" dirty="0" smtClean="0"/>
              <a:t> </a:t>
            </a:r>
            <a:r>
              <a:rPr lang="en-US" sz="2600" dirty="0" smtClean="0"/>
              <a:t>(local definition; often appointment </a:t>
            </a:r>
            <a:r>
              <a:rPr lang="en-US" dirty="0" smtClean="0"/>
              <a:t>within</a:t>
            </a:r>
            <a:r>
              <a:rPr lang="en-US" sz="2600" dirty="0" smtClean="0"/>
              <a:t> 1-2 days) </a:t>
            </a:r>
          </a:p>
          <a:p>
            <a:pPr lvl="2"/>
            <a:r>
              <a:rPr lang="en-US" sz="2600" dirty="0" smtClean="0"/>
              <a:t>Recommend </a:t>
            </a:r>
            <a:r>
              <a:rPr lang="en-US" sz="2600" b="1" dirty="0" smtClean="0"/>
              <a:t>direct communication </a:t>
            </a:r>
          </a:p>
          <a:p>
            <a:pPr lvl="2"/>
            <a:r>
              <a:rPr lang="en-US" sz="2600" dirty="0" smtClean="0"/>
              <a:t>Minimally provide written justification for urgency </a:t>
            </a:r>
          </a:p>
          <a:p>
            <a:pPr marL="594360" lvl="2" indent="0">
              <a:buNone/>
            </a:pPr>
            <a:endParaRPr lang="en-US" sz="1100" dirty="0" smtClean="0"/>
          </a:p>
          <a:p>
            <a:pPr lvl="1"/>
            <a:r>
              <a:rPr lang="en-US" sz="2000" b="1" dirty="0" smtClean="0"/>
              <a:t>__</a:t>
            </a:r>
            <a:r>
              <a:rPr lang="en-US" sz="2800" b="1" dirty="0" smtClean="0"/>
              <a:t>Intermediate </a:t>
            </a:r>
            <a:r>
              <a:rPr lang="en-US" sz="2600" dirty="0" smtClean="0"/>
              <a:t>(</a:t>
            </a:r>
            <a:r>
              <a:rPr lang="en-US" dirty="0" smtClean="0"/>
              <a:t>subacute</a:t>
            </a:r>
            <a:r>
              <a:rPr lang="en-US" sz="2600" dirty="0" smtClean="0"/>
              <a:t>, move up ) </a:t>
            </a:r>
            <a:endParaRPr lang="en-US" dirty="0" smtClean="0"/>
          </a:p>
          <a:p>
            <a:pPr marL="320040" lvl="1" indent="0">
              <a:buNone/>
            </a:pPr>
            <a:endParaRPr lang="en-US" sz="1000" dirty="0" smtClean="0"/>
          </a:p>
          <a:p>
            <a:pPr lvl="1"/>
            <a:r>
              <a:rPr lang="en-US" sz="2000" b="1" dirty="0" smtClean="0"/>
              <a:t>__</a:t>
            </a:r>
            <a:r>
              <a:rPr lang="en-US" sz="2800" b="1" dirty="0" smtClean="0"/>
              <a:t>Routine</a:t>
            </a:r>
          </a:p>
          <a:p>
            <a:pPr lvl="1"/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Expectation for scheduling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 accordance with urgency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782207" y="4419600"/>
            <a:ext cx="4187825" cy="1998389"/>
            <a:chOff x="4782207" y="4419600"/>
            <a:chExt cx="4187825" cy="199838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14"/>
            <a:stretch/>
          </p:blipFill>
          <p:spPr bwMode="auto">
            <a:xfrm>
              <a:off x="4782207" y="4419600"/>
              <a:ext cx="4187825" cy="1998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232" y="5340237"/>
              <a:ext cx="969963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8637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534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u="sng" dirty="0" smtClean="0">
                <a:solidFill>
                  <a:schemeClr val="tx1"/>
                </a:solidFill>
              </a:rPr>
              <a:t> Referral </a:t>
            </a:r>
            <a:r>
              <a:rPr lang="en-US" sz="4000" u="sng" dirty="0" smtClean="0">
                <a:solidFill>
                  <a:schemeClr val="tx1"/>
                </a:solidFill>
              </a:rPr>
              <a:t>Type </a:t>
            </a:r>
            <a:r>
              <a:rPr lang="en-US" sz="3200" u="sng" dirty="0" smtClean="0">
                <a:solidFill>
                  <a:schemeClr val="tx1"/>
                </a:solidFill>
              </a:rPr>
              <a:t/>
            </a:r>
            <a:br>
              <a:rPr lang="en-US" sz="3200" u="sng" dirty="0" smtClean="0">
                <a:solidFill>
                  <a:schemeClr val="tx1"/>
                </a:solidFill>
              </a:rPr>
            </a:br>
            <a:r>
              <a:rPr lang="en-US" sz="3200" u="sng" dirty="0" smtClean="0">
                <a:solidFill>
                  <a:schemeClr val="tx1"/>
                </a:solidFill>
              </a:rPr>
              <a:t>(what is the suggested role of the specialist)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724400"/>
          </a:xfrm>
        </p:spPr>
        <p:txBody>
          <a:bodyPr/>
          <a:lstStyle/>
          <a:p>
            <a:r>
              <a:rPr lang="en-US" sz="2300" dirty="0" smtClean="0"/>
              <a:t>____ </a:t>
            </a:r>
            <a:r>
              <a:rPr lang="en-US" sz="2300" b="1" dirty="0" smtClean="0"/>
              <a:t>Pre-visit Advice / Pre-consultation</a:t>
            </a:r>
            <a:endParaRPr lang="en-US" sz="2300" dirty="0" smtClean="0"/>
          </a:p>
          <a:p>
            <a:r>
              <a:rPr lang="en-US" sz="2300" dirty="0" smtClean="0"/>
              <a:t>____ </a:t>
            </a:r>
            <a:r>
              <a:rPr lang="en-US" sz="2300" b="1" dirty="0" smtClean="0"/>
              <a:t>Non Face-to-Face </a:t>
            </a:r>
            <a:r>
              <a:rPr lang="en-US" sz="2300" dirty="0" smtClean="0"/>
              <a:t>(</a:t>
            </a:r>
            <a:r>
              <a:rPr lang="en-US" sz="2300" b="1" dirty="0" smtClean="0"/>
              <a:t>e-</a:t>
            </a:r>
            <a:r>
              <a:rPr lang="en-US" sz="2300" dirty="0" smtClean="0"/>
              <a:t>) </a:t>
            </a:r>
            <a:r>
              <a:rPr lang="en-US" sz="2300" b="1" dirty="0" smtClean="0"/>
              <a:t>consultation</a:t>
            </a:r>
            <a:r>
              <a:rPr lang="en-US" sz="2300" dirty="0" smtClean="0"/>
              <a:t> </a:t>
            </a:r>
          </a:p>
          <a:p>
            <a:r>
              <a:rPr lang="en-US" sz="2300" dirty="0" smtClean="0"/>
              <a:t>____ </a:t>
            </a:r>
            <a:r>
              <a:rPr lang="en-US" sz="2300" b="1" dirty="0" smtClean="0"/>
              <a:t>Consultation</a:t>
            </a:r>
            <a:r>
              <a:rPr lang="en-US" sz="2300" dirty="0" smtClean="0"/>
              <a:t> (Evaluate and Advise, with the goal of managing the problem remaining with the referring clinician)</a:t>
            </a:r>
          </a:p>
          <a:p>
            <a:r>
              <a:rPr lang="en-US" sz="2300" dirty="0" smtClean="0"/>
              <a:t>____ </a:t>
            </a:r>
            <a:r>
              <a:rPr lang="en-US" sz="2300" b="1" dirty="0" smtClean="0"/>
              <a:t>Procedural Consultation </a:t>
            </a:r>
            <a:endParaRPr lang="en-US" sz="2300" dirty="0"/>
          </a:p>
          <a:p>
            <a:r>
              <a:rPr lang="en-US" sz="2300" dirty="0" smtClean="0"/>
              <a:t>____</a:t>
            </a:r>
            <a:r>
              <a:rPr lang="en-US" sz="2300" b="1" dirty="0" smtClean="0"/>
              <a:t>Co-Management with Shared Care </a:t>
            </a:r>
            <a:r>
              <a:rPr lang="en-US" sz="2300" dirty="0" smtClean="0"/>
              <a:t>(Referring clinician (e.g. PCP)  maintains first call for the referral disorder) </a:t>
            </a:r>
          </a:p>
          <a:p>
            <a:r>
              <a:rPr lang="en-US" sz="2300" dirty="0" smtClean="0"/>
              <a:t>____ </a:t>
            </a:r>
            <a:r>
              <a:rPr lang="en-US" sz="2300" b="1" dirty="0" smtClean="0"/>
              <a:t>Co-Management with Principal Care </a:t>
            </a:r>
            <a:r>
              <a:rPr lang="en-US" sz="2300" dirty="0" smtClean="0"/>
              <a:t>(Referred to subspecialist/specialist assumes first call for the referral disorder) </a:t>
            </a:r>
          </a:p>
          <a:p>
            <a:r>
              <a:rPr lang="en-US" sz="2300" dirty="0" smtClean="0"/>
              <a:t>____ Please assume Full Responsibility for </a:t>
            </a:r>
            <a:r>
              <a:rPr lang="en-US" sz="2300" b="1" dirty="0" smtClean="0"/>
              <a:t>Complete Transfer </a:t>
            </a:r>
            <a:r>
              <a:rPr lang="en-US" sz="2300" dirty="0" smtClean="0"/>
              <a:t>of all Patient Care (</a:t>
            </a:r>
            <a:r>
              <a:rPr lang="en-US" sz="2300" dirty="0" err="1" smtClean="0"/>
              <a:t>e.g</a:t>
            </a:r>
            <a:r>
              <a:rPr lang="en-US" sz="2300" dirty="0" smtClean="0"/>
              <a:t> .Pediatric to Adult care transition)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1020762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US" sz="3600" dirty="0" smtClean="0">
                <a:solidFill>
                  <a:schemeClr val="tx1"/>
                </a:solidFill>
                <a:effectLst/>
              </a:rPr>
              <a:t>Pre-visit Advice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/ Pre-consultation</a:t>
            </a:r>
            <a:endParaRPr lang="en-US" sz="36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15872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524000"/>
            <a:ext cx="7772400" cy="4572000"/>
          </a:xfrm>
          <a:noFill/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sz="2800" dirty="0" smtClean="0">
                <a:effectLst/>
              </a:rPr>
              <a:t>Intended to expedite/prioritize care </a:t>
            </a:r>
          </a:p>
          <a:p>
            <a:pPr lvl="1"/>
            <a:r>
              <a:rPr lang="en-US" sz="2800" b="1" dirty="0"/>
              <a:t>Previsit Advice </a:t>
            </a:r>
            <a:endParaRPr lang="en-US" sz="2800" dirty="0"/>
          </a:p>
          <a:p>
            <a:pPr lvl="2"/>
            <a:r>
              <a:rPr lang="en-US" sz="2400" dirty="0"/>
              <a:t>Does the patient need a referral</a:t>
            </a:r>
          </a:p>
          <a:p>
            <a:pPr lvl="2"/>
            <a:r>
              <a:rPr lang="en-US" sz="2400" dirty="0"/>
              <a:t>Which specialty is most appropriate</a:t>
            </a:r>
          </a:p>
          <a:p>
            <a:pPr lvl="2"/>
            <a:r>
              <a:rPr lang="en-US" sz="2400" dirty="0"/>
              <a:t>Recommendations for what preparation </a:t>
            </a:r>
            <a:r>
              <a:rPr lang="en-US" sz="2400" dirty="0" smtClean="0"/>
              <a:t>or </a:t>
            </a:r>
            <a:r>
              <a:rPr lang="en-US" sz="2400" dirty="0"/>
              <a:t>when to refer</a:t>
            </a:r>
          </a:p>
          <a:p>
            <a:pPr lvl="1"/>
            <a:r>
              <a:rPr lang="en-US" sz="2800" b="1" dirty="0"/>
              <a:t>Previsit Review</a:t>
            </a:r>
          </a:p>
          <a:p>
            <a:pPr lvl="2"/>
            <a:r>
              <a:rPr lang="en-US" sz="2400" dirty="0"/>
              <a:t>Is the clinical question clear</a:t>
            </a:r>
          </a:p>
          <a:p>
            <a:pPr lvl="2"/>
            <a:r>
              <a:rPr lang="en-US" sz="2400" dirty="0"/>
              <a:t>Is the necessary data attached</a:t>
            </a:r>
          </a:p>
          <a:p>
            <a:pPr lvl="2"/>
            <a:r>
              <a:rPr lang="en-US" sz="2400" dirty="0"/>
              <a:t>Triage </a:t>
            </a:r>
            <a:r>
              <a:rPr lang="en-US" sz="2400" dirty="0" smtClean="0"/>
              <a:t>urgency (risk stratify the patient’s referral needs)</a:t>
            </a:r>
            <a:endParaRPr lang="en-US" sz="2400" b="1" i="1" dirty="0" smtClean="0">
              <a:effectLst/>
            </a:endParaRPr>
          </a:p>
          <a:p>
            <a:pPr lvl="1"/>
            <a:r>
              <a:rPr lang="en-US" sz="2800" b="1" dirty="0" smtClean="0">
                <a:effectLst/>
              </a:rPr>
              <a:t>Urgent Cases</a:t>
            </a:r>
          </a:p>
          <a:p>
            <a:pPr lvl="2"/>
            <a:r>
              <a:rPr lang="en-US" sz="2400" dirty="0" smtClean="0">
                <a:effectLst/>
              </a:rPr>
              <a:t>Expedite care</a:t>
            </a:r>
          </a:p>
          <a:p>
            <a:pPr lvl="2"/>
            <a:r>
              <a:rPr lang="en-US" sz="2400" dirty="0" smtClean="0">
                <a:effectLst/>
              </a:rPr>
              <a:t>Improved hand-offs with less delay and improved safety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8334375" y="6507162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661009" y="4625810"/>
            <a:ext cx="4267201" cy="1905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More on setting up Pre-consultation </a:t>
            </a:r>
          </a:p>
          <a:p>
            <a:pPr algn="ctr"/>
            <a:r>
              <a:rPr lang="en-US" sz="2400" dirty="0" smtClean="0"/>
              <a:t>processes in part 3 of this action step #2 on ensuring you get what you need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345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686800" cy="685800"/>
          </a:xfrm>
          <a:noFill/>
        </p:spPr>
        <p:txBody>
          <a:bodyPr/>
          <a:lstStyle/>
          <a:p>
            <a:pPr algn="ctr" eaLnBrk="1" hangingPunct="1"/>
            <a:r>
              <a:rPr lang="en-US" sz="4000" b="1" dirty="0" smtClean="0">
                <a:solidFill>
                  <a:schemeClr val="tx1"/>
                </a:solidFill>
                <a:effectLst/>
              </a:rPr>
              <a:t>Formal Consultation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991600" cy="4876800"/>
          </a:xfrm>
        </p:spPr>
        <p:txBody>
          <a:bodyPr>
            <a:normAutofit fontScale="85000" lnSpcReduction="20000"/>
          </a:bodyPr>
          <a:lstStyle/>
          <a:p>
            <a:pPr>
              <a:buFont typeface="Symbol" pitchFamily="18" charset="2"/>
              <a:buChar char=""/>
            </a:pPr>
            <a:r>
              <a:rPr lang="en-US" sz="2800" b="1" dirty="0" smtClean="0"/>
              <a:t>Cognitive</a:t>
            </a:r>
            <a:r>
              <a:rPr lang="en-US" sz="2800" dirty="0" smtClean="0"/>
              <a:t>  </a:t>
            </a:r>
            <a:r>
              <a:rPr lang="en-US" sz="2800" b="1" dirty="0" smtClean="0"/>
              <a:t>consultation (advice)</a:t>
            </a:r>
          </a:p>
          <a:p>
            <a:pPr lvl="1">
              <a:buFont typeface="Symbol" pitchFamily="18" charset="2"/>
              <a:buChar char=""/>
            </a:pPr>
            <a:r>
              <a:rPr lang="en-US" sz="2400" dirty="0"/>
              <a:t>To obtain specialist’s opinion on a patient’s diagnosis, abnormal lab or imaging study result(s), treatment or prognosis</a:t>
            </a:r>
            <a:endParaRPr lang="en-US" sz="2400" b="1" dirty="0" smtClean="0"/>
          </a:p>
          <a:p>
            <a:pPr lvl="1">
              <a:buFont typeface="Symbol" pitchFamily="18" charset="2"/>
              <a:buChar char=""/>
            </a:pPr>
            <a:r>
              <a:rPr lang="en-US" sz="2400" dirty="0" smtClean="0"/>
              <a:t>Limited to one or a few visits that focus on </a:t>
            </a:r>
            <a:r>
              <a:rPr lang="en-US" sz="2400" b="1" dirty="0" smtClean="0"/>
              <a:t>answering a discrete question</a:t>
            </a:r>
            <a:r>
              <a:rPr lang="en-US" sz="2400" dirty="0" smtClean="0"/>
              <a:t>.</a:t>
            </a:r>
          </a:p>
          <a:p>
            <a:pPr lvl="2">
              <a:buFont typeface="Symbol" pitchFamily="18" charset="2"/>
              <a:buChar char=""/>
            </a:pPr>
            <a:r>
              <a:rPr lang="en-US" sz="2400" b="1" dirty="0" smtClean="0"/>
              <a:t>e-Consultation</a:t>
            </a:r>
            <a:r>
              <a:rPr lang="en-US" sz="2400" dirty="0" smtClean="0"/>
              <a:t>: provide advice/recommendations without an office visit </a:t>
            </a:r>
            <a:r>
              <a:rPr lang="en-US" sz="2400" i="1" dirty="0" smtClean="0"/>
              <a:t>(clinician to clinician)</a:t>
            </a:r>
          </a:p>
          <a:p>
            <a:pPr marL="914400" lvl="2" indent="0">
              <a:buNone/>
            </a:pPr>
            <a:endParaRPr lang="en-US" sz="1400" i="1" dirty="0" smtClean="0"/>
          </a:p>
          <a:p>
            <a:pPr eaLnBrk="1" hangingPunct="1">
              <a:buFont typeface="Symbol" pitchFamily="18" charset="2"/>
              <a:buChar char=""/>
            </a:pPr>
            <a:r>
              <a:rPr lang="en-US" sz="2800" b="1" dirty="0" smtClean="0"/>
              <a:t>Procedural consultation</a:t>
            </a:r>
          </a:p>
          <a:p>
            <a:pPr lvl="1">
              <a:buFont typeface="Symbol" pitchFamily="18" charset="2"/>
              <a:buChar char=""/>
            </a:pPr>
            <a:r>
              <a:rPr lang="en-US" sz="2400" dirty="0"/>
              <a:t>To obtain a technical procedure for diagnostic, therapeutic or palliative </a:t>
            </a:r>
            <a:r>
              <a:rPr lang="en-US" sz="2400" dirty="0" smtClean="0"/>
              <a:t>purposes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pPr>
              <a:buFont typeface="Symbol" pitchFamily="18" charset="2"/>
              <a:buChar char=""/>
            </a:pPr>
            <a:r>
              <a:rPr lang="en-US" sz="2800" dirty="0" smtClean="0"/>
              <a:t>Include detailed report back to referring physician</a:t>
            </a:r>
          </a:p>
          <a:p>
            <a:pPr marL="0" indent="0">
              <a:buNone/>
            </a:pPr>
            <a:endParaRPr lang="en-US" sz="1400" dirty="0" smtClean="0"/>
          </a:p>
          <a:p>
            <a:pPr eaLnBrk="1" hangingPunct="1">
              <a:buFont typeface="Symbol" pitchFamily="18" charset="2"/>
              <a:buChar char=""/>
            </a:pPr>
            <a:r>
              <a:rPr lang="en-US" sz="2800" i="1" dirty="0" smtClean="0"/>
              <a:t>Examples</a:t>
            </a:r>
            <a:r>
              <a:rPr lang="en-US" sz="2800" dirty="0" smtClean="0"/>
              <a:t>: Colonoscopy, Bone Marrow Biopsy, MRSA infection with recurrent carbuncles 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8334375" y="6507162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1524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/>
              </a:rPr>
              <a:t>Non-Face-to-Face</a:t>
            </a:r>
            <a:r>
              <a:rPr lang="en-US" sz="3200" dirty="0" smtClean="0">
                <a:solidFill>
                  <a:schemeClr val="tx1"/>
                </a:solidFill>
                <a:effectLst/>
              </a:rPr>
              <a:t> Consultation</a:t>
            </a:r>
            <a:br>
              <a:rPr lang="en-US" sz="3200" dirty="0" smtClean="0">
                <a:solidFill>
                  <a:schemeClr val="tx1"/>
                </a:solidFill>
                <a:effectLst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</a:rPr>
              <a:t>including e-Consultations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01762"/>
            <a:ext cx="8153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Reduce unnecessary specialty visits</a:t>
            </a:r>
          </a:p>
          <a:p>
            <a:r>
              <a:rPr lang="en-US" dirty="0" smtClean="0"/>
              <a:t>Streamline patient care decisions</a:t>
            </a:r>
          </a:p>
          <a:p>
            <a:r>
              <a:rPr lang="en-US" dirty="0" smtClean="0"/>
              <a:t>Key Elements</a:t>
            </a:r>
          </a:p>
          <a:p>
            <a:pPr marL="914400" lvl="2" indent="-284163"/>
            <a:r>
              <a:rPr lang="en-US" sz="2400" dirty="0" smtClean="0"/>
              <a:t>Answer clinical question, and tailor to specific patient characteristics </a:t>
            </a:r>
          </a:p>
          <a:p>
            <a:pPr marL="914400" lvl="2" indent="-284163"/>
            <a:r>
              <a:rPr lang="en-US" sz="2400" dirty="0" smtClean="0"/>
              <a:t>Non-binding…convert eConsult to standard visit if too complex</a:t>
            </a:r>
          </a:p>
          <a:p>
            <a:pPr marL="914400" lvl="2" indent="-284163"/>
            <a:r>
              <a:rPr lang="en-US" sz="2400" dirty="0" smtClean="0"/>
              <a:t>Compensated time and effort</a:t>
            </a:r>
          </a:p>
          <a:p>
            <a:pPr marL="914400" lvl="2" indent="-284163"/>
            <a:r>
              <a:rPr lang="en-US" sz="2400" dirty="0" smtClean="0"/>
              <a:t>Exchange records and responses</a:t>
            </a:r>
          </a:p>
          <a:p>
            <a:pPr marL="1030288" lvl="3" indent="-115888"/>
            <a:r>
              <a:rPr lang="en-US" sz="2400" dirty="0" smtClean="0"/>
              <a:t> Documentation: “Based on the information I received, I recommend…”</a:t>
            </a:r>
            <a:endParaRPr lang="en-US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0595" y="1143000"/>
            <a:ext cx="2210492" cy="186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8334375" y="6507162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89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E-consult Dermatology </a:t>
            </a:r>
            <a:r>
              <a:rPr lang="en-US" sz="2700" dirty="0" smtClean="0"/>
              <a:t>(“tele-</a:t>
            </a:r>
            <a:r>
              <a:rPr lang="en-US" sz="2700" dirty="0" err="1" smtClean="0"/>
              <a:t>derm</a:t>
            </a:r>
            <a:r>
              <a:rPr lang="en-US" sz="2700" dirty="0" smtClean="0"/>
              <a:t>”) </a:t>
            </a:r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524000"/>
            <a:ext cx="8159002" cy="4572000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straight forward problem that </a:t>
            </a:r>
            <a:r>
              <a:rPr lang="en-US" dirty="0" smtClean="0"/>
              <a:t>can be addressed so </a:t>
            </a:r>
            <a:r>
              <a:rPr lang="en-US" dirty="0"/>
              <a:t>the referring provider is able to treat or re-assure the patient without a subsequent appointment to Dermatology.  </a:t>
            </a:r>
            <a:r>
              <a:rPr lang="en-US" dirty="0" smtClean="0"/>
              <a:t>Examples:</a:t>
            </a:r>
          </a:p>
          <a:p>
            <a:pPr marL="0" lvl="0" indent="0">
              <a:buNone/>
            </a:pPr>
            <a:endParaRPr lang="en-US" sz="1400" dirty="0"/>
          </a:p>
          <a:p>
            <a:pPr lvl="0"/>
            <a:r>
              <a:rPr lang="en-US" dirty="0" smtClean="0"/>
              <a:t>a </a:t>
            </a:r>
            <a:r>
              <a:rPr lang="en-US" dirty="0"/>
              <a:t>skin eruption </a:t>
            </a:r>
            <a:r>
              <a:rPr lang="en-US" dirty="0" smtClean="0"/>
              <a:t>with </a:t>
            </a:r>
            <a:r>
              <a:rPr lang="en-US" dirty="0"/>
              <a:t>which the referring </a:t>
            </a:r>
            <a:r>
              <a:rPr lang="en-US" dirty="0" smtClean="0"/>
              <a:t>clinician </a:t>
            </a:r>
            <a:r>
              <a:rPr lang="en-US" dirty="0"/>
              <a:t>may not be familiar but which </a:t>
            </a:r>
            <a:r>
              <a:rPr lang="en-US" dirty="0" smtClean="0"/>
              <a:t>dermatology clinician recognizes </a:t>
            </a:r>
            <a:r>
              <a:rPr lang="en-US" dirty="0"/>
              <a:t>(e.g. nummular eczema) </a:t>
            </a:r>
            <a:endParaRPr lang="en-US" dirty="0" smtClean="0"/>
          </a:p>
          <a:p>
            <a:pPr lvl="1"/>
            <a:r>
              <a:rPr lang="en-US" dirty="0" smtClean="0"/>
              <a:t>able </a:t>
            </a:r>
            <a:r>
              <a:rPr lang="en-US" dirty="0"/>
              <a:t>to provide adequate suggestions for treatment; the patient is started on the correct treatment and responds, a visit to Dermatology is </a:t>
            </a:r>
            <a:r>
              <a:rPr lang="en-US" dirty="0" smtClean="0"/>
              <a:t>avoided</a:t>
            </a:r>
          </a:p>
          <a:p>
            <a:pPr marL="365125" lvl="1" indent="0">
              <a:buNone/>
            </a:pPr>
            <a:endParaRPr lang="en-US" sz="1100" dirty="0"/>
          </a:p>
          <a:p>
            <a:pPr lvl="0"/>
            <a:r>
              <a:rPr lang="en-US" dirty="0"/>
              <a:t>a patient with a rash the referring </a:t>
            </a:r>
            <a:r>
              <a:rPr lang="en-US" dirty="0" smtClean="0"/>
              <a:t>clinician </a:t>
            </a:r>
            <a:r>
              <a:rPr lang="en-US" dirty="0"/>
              <a:t>thinks is pityriasis rosea but wants reassurance for the diagnosis.  </a:t>
            </a:r>
            <a:endParaRPr lang="en-US" dirty="0" smtClean="0"/>
          </a:p>
          <a:p>
            <a:pPr lvl="1"/>
            <a:r>
              <a:rPr lang="en-US" dirty="0" smtClean="0"/>
              <a:t>Dermatology concurs </a:t>
            </a:r>
            <a:r>
              <a:rPr lang="en-US" dirty="0"/>
              <a:t>with the assessment </a:t>
            </a:r>
            <a:r>
              <a:rPr lang="en-US" dirty="0" smtClean="0"/>
              <a:t>but also recommends </a:t>
            </a:r>
            <a:r>
              <a:rPr lang="en-US" dirty="0"/>
              <a:t>they obtain serology for syphilis. The test is negative and the rash resolves; a visit to Dermatology is avoided.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49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305800" cy="990600"/>
          </a:xfrm>
        </p:spPr>
        <p:txBody>
          <a:bodyPr anchor="ctr" anchorCtr="1"/>
          <a:lstStyle/>
          <a:p>
            <a:pPr algn="ctr"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Co-Management</a:t>
            </a:r>
            <a:r>
              <a:rPr lang="en-US" sz="4800" dirty="0" smtClean="0">
                <a:solidFill>
                  <a:schemeClr val="tx1"/>
                </a:solidFill>
              </a:rPr>
              <a:t/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(ONGOING management of a patient’s medical condition)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524000"/>
            <a:ext cx="8839200" cy="47545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b="1" dirty="0" smtClean="0"/>
              <a:t>Shared Care for the disease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(PCP responsible for Elements of Care, takes ‘first call’)</a:t>
            </a:r>
          </a:p>
          <a:p>
            <a:pPr marL="457200" lvl="1" indent="0">
              <a:buNone/>
              <a:defRPr/>
            </a:pPr>
            <a:endParaRPr lang="en-US" sz="2200" dirty="0" smtClean="0">
              <a:solidFill>
                <a:schemeClr val="accent2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b="1" dirty="0" smtClean="0"/>
              <a:t>Principal care for the </a:t>
            </a:r>
            <a:r>
              <a:rPr lang="en-US" b="1" i="1" dirty="0" smtClean="0"/>
              <a:t>disease</a:t>
            </a:r>
            <a:r>
              <a:rPr lang="en-US" dirty="0" smtClean="0"/>
              <a:t>.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(Specialist responsible for Elements of Care for that disorder or set of disorders, takes ‘first call’ for the disorder)</a:t>
            </a:r>
          </a:p>
          <a:p>
            <a:pPr marL="457200" lvl="1" indent="0">
              <a:buNone/>
              <a:defRPr/>
            </a:pPr>
            <a:endParaRPr lang="en-US" sz="22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b="1" dirty="0" smtClean="0"/>
              <a:t>Principal care of the </a:t>
            </a:r>
            <a:r>
              <a:rPr lang="en-US" b="1" i="1" dirty="0" smtClean="0"/>
              <a:t>patient</a:t>
            </a:r>
            <a:r>
              <a:rPr lang="en-US" b="1" dirty="0" smtClean="0">
                <a:solidFill>
                  <a:schemeClr val="accent2"/>
                </a:solidFill>
              </a:rPr>
              <a:t>  </a:t>
            </a:r>
            <a:r>
              <a:rPr lang="en-US" sz="2400" dirty="0" smtClean="0"/>
              <a:t>for a consuming illness for a limited period of time</a:t>
            </a:r>
            <a:r>
              <a:rPr lang="en-US" sz="2400" b="1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200" b="1" dirty="0" smtClean="0"/>
              <a:t>(specialist serves as first contact but patient maintains PCP as medical home/ hub of care)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98276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you listen…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589567"/>
            <a:ext cx="8159002" cy="3744433"/>
          </a:xfrm>
        </p:spPr>
        <p:txBody>
          <a:bodyPr/>
          <a:lstStyle/>
          <a:p>
            <a:r>
              <a:rPr lang="en-US" dirty="0" smtClean="0"/>
              <a:t>Think about what is needed with a referral request to provide the most appropriate care for the referred patient including</a:t>
            </a:r>
          </a:p>
          <a:p>
            <a:pPr lvl="1"/>
            <a:r>
              <a:rPr lang="en-US" dirty="0" smtClean="0"/>
              <a:t>Appropriate urgency of the referral appointment</a:t>
            </a:r>
          </a:p>
          <a:p>
            <a:pPr lvl="1"/>
            <a:r>
              <a:rPr lang="en-US" dirty="0" smtClean="0"/>
              <a:t>Addressing the referral problem &amp; patient’s goals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educing waste or unnecessary resource use for the patient, the practice and the health care system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5055"/>
            <a:ext cx="1143000" cy="132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1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21148" cy="12192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Co-Management </a:t>
            </a:r>
            <a:r>
              <a:rPr lang="en-US" sz="3600" dirty="0" smtClean="0"/>
              <a:t>Oncology examples: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534400" cy="441801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Shared Care for the Disease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2"/>
                </a:solidFill>
                <a:effectLst/>
              </a:rPr>
              <a:t>CLL</a:t>
            </a:r>
          </a:p>
          <a:p>
            <a:pPr>
              <a:defRPr/>
            </a:pPr>
            <a:r>
              <a:rPr lang="en-US" dirty="0" smtClean="0">
                <a:effectLst/>
              </a:rPr>
              <a:t>Principal Care of the Disease</a:t>
            </a:r>
            <a:endParaRPr lang="en-US" sz="3200" b="1" dirty="0" smtClean="0">
              <a:effectLst/>
            </a:endParaRPr>
          </a:p>
          <a:p>
            <a:pPr lvl="1">
              <a:defRPr/>
            </a:pPr>
            <a:r>
              <a:rPr lang="en-US" sz="2400" dirty="0" smtClean="0">
                <a:solidFill>
                  <a:schemeClr val="tx2"/>
                </a:solidFill>
                <a:effectLst/>
              </a:rPr>
              <a:t>Ductal carcinoma in situ (non-invasive breast cancer – DCIS)</a:t>
            </a:r>
          </a:p>
          <a:p>
            <a:pPr>
              <a:defRPr/>
            </a:pPr>
            <a:r>
              <a:rPr lang="en-US" dirty="0" smtClean="0">
                <a:effectLst/>
              </a:rPr>
              <a:t>Principal Care of the Patient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2"/>
                </a:solidFill>
                <a:effectLst/>
              </a:rPr>
              <a:t>Metastatic colon cancer with adjuvant chemotherapy</a:t>
            </a:r>
          </a:p>
        </p:txBody>
      </p:sp>
      <p:pic>
        <p:nvPicPr>
          <p:cNvPr id="4" name="Picture 3" descr="co-manage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5105400"/>
            <a:ext cx="3352800" cy="1547446"/>
          </a:xfrm>
          <a:prstGeom prst="rect">
            <a:avLst/>
          </a:prstGeom>
        </p:spPr>
      </p:pic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8334375" y="6507162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12026" y="4525962"/>
            <a:ext cx="3796748" cy="1981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More on the types of referrals </a:t>
            </a:r>
            <a:r>
              <a:rPr lang="en-US" sz="2000" dirty="0"/>
              <a:t>&amp;</a:t>
            </a:r>
            <a:r>
              <a:rPr lang="en-US" sz="2000" dirty="0" smtClean="0"/>
              <a:t> </a:t>
            </a:r>
            <a:r>
              <a:rPr lang="en-US" sz="2000" dirty="0"/>
              <a:t>s</a:t>
            </a:r>
            <a:r>
              <a:rPr lang="en-US" sz="2000" dirty="0" smtClean="0"/>
              <a:t>pecialty roles</a:t>
            </a:r>
          </a:p>
          <a:p>
            <a:pPr algn="ctr"/>
            <a:r>
              <a:rPr lang="en-US" sz="2000" dirty="0" smtClean="0"/>
              <a:t>In the video-podcast - </a:t>
            </a:r>
          </a:p>
          <a:p>
            <a:pPr algn="ctr"/>
            <a:r>
              <a:rPr lang="en-US" sz="2000" b="1" dirty="0" smtClean="0"/>
              <a:t>Care Coordination:</a:t>
            </a:r>
          </a:p>
          <a:p>
            <a:pPr algn="ctr"/>
            <a:r>
              <a:rPr lang="en-US" sz="2000" b="1" dirty="0" smtClean="0"/>
              <a:t>Establishing Roles in the Medical Neighborhood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886"/>
            <a:ext cx="8534400" cy="12954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</a:t>
            </a:r>
            <a:r>
              <a:rPr lang="en-US" sz="3200" b="1" dirty="0" smtClean="0">
                <a:solidFill>
                  <a:schemeClr val="tx1"/>
                </a:solidFill>
              </a:rPr>
              <a:t>ertinent </a:t>
            </a:r>
            <a:r>
              <a:rPr lang="en-US" sz="3200" dirty="0">
                <a:solidFill>
                  <a:schemeClr val="tx1"/>
                </a:solidFill>
              </a:rPr>
              <a:t>D</a:t>
            </a:r>
            <a:r>
              <a:rPr lang="en-US" sz="3200" b="1" dirty="0" smtClean="0">
                <a:solidFill>
                  <a:schemeClr val="tx1"/>
                </a:solidFill>
              </a:rPr>
              <a:t>ata </a:t>
            </a:r>
            <a:r>
              <a:rPr lang="en-US" sz="3200" dirty="0" smtClean="0">
                <a:solidFill>
                  <a:schemeClr val="tx1"/>
                </a:solidFill>
              </a:rPr>
              <a:t>S</a:t>
            </a:r>
            <a:r>
              <a:rPr lang="en-US" sz="3200" b="1" dirty="0" smtClean="0">
                <a:solidFill>
                  <a:schemeClr val="tx1"/>
                </a:solidFill>
              </a:rPr>
              <a:t>et</a:t>
            </a:r>
            <a:r>
              <a:rPr lang="en-US" sz="3200" dirty="0" smtClean="0">
                <a:solidFill>
                  <a:schemeClr val="tx1"/>
                </a:solidFill>
              </a:rPr>
              <a:t> (supporting </a:t>
            </a:r>
            <a:r>
              <a:rPr lang="en-US" sz="3200" dirty="0">
                <a:solidFill>
                  <a:schemeClr val="tx1"/>
                </a:solidFill>
              </a:rPr>
              <a:t>data </a:t>
            </a:r>
            <a:r>
              <a:rPr lang="en-US" sz="3200" b="1" dirty="0" smtClean="0">
                <a:solidFill>
                  <a:schemeClr val="tx1"/>
                </a:solidFill>
              </a:rPr>
              <a:t>) </a:t>
            </a:r>
            <a:r>
              <a:rPr lang="en-US" sz="3200" dirty="0" smtClean="0">
                <a:solidFill>
                  <a:schemeClr val="tx1"/>
                </a:solidFill>
              </a:rPr>
              <a:t>for the referred conditions</a:t>
            </a:r>
          </a:p>
        </p:txBody>
      </p:sp>
      <p:sp>
        <p:nvSpPr>
          <p:cNvPr id="17101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229600" cy="5029200"/>
          </a:xfrm>
          <a:noFill/>
        </p:spPr>
        <p:txBody>
          <a:bodyPr>
            <a:normAutofit/>
          </a:bodyPr>
          <a:lstStyle/>
          <a:p>
            <a:r>
              <a:rPr lang="en-US" sz="3000" b="1" dirty="0" smtClean="0">
                <a:effectLst/>
              </a:rPr>
              <a:t>Pertinent </a:t>
            </a:r>
            <a:r>
              <a:rPr lang="en-US" sz="3000" dirty="0" smtClean="0">
                <a:effectLst/>
              </a:rPr>
              <a:t>(</a:t>
            </a:r>
            <a:r>
              <a:rPr lang="en-US" sz="3000" i="1" dirty="0" smtClean="0">
                <a:effectLst/>
              </a:rPr>
              <a:t>not data dump</a:t>
            </a:r>
            <a:r>
              <a:rPr lang="en-US" sz="3000" dirty="0" smtClean="0">
                <a:effectLst/>
              </a:rPr>
              <a:t>) </a:t>
            </a:r>
          </a:p>
          <a:p>
            <a:r>
              <a:rPr lang="en-US" sz="3000" b="1" dirty="0" smtClean="0">
                <a:effectLst/>
              </a:rPr>
              <a:t>Adequate</a:t>
            </a:r>
            <a:r>
              <a:rPr lang="en-US" sz="3000" dirty="0" smtClean="0">
                <a:effectLst/>
              </a:rPr>
              <a:t> (</a:t>
            </a:r>
            <a:r>
              <a:rPr lang="en-US" sz="3000" i="1" dirty="0" smtClean="0">
                <a:effectLst/>
              </a:rPr>
              <a:t>reduce duplication</a:t>
            </a:r>
            <a:r>
              <a:rPr lang="en-US" sz="3000" dirty="0" smtClean="0">
                <a:effectLst/>
              </a:rPr>
              <a:t>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800" dirty="0"/>
              <a:t>To allow the specialty practice to</a:t>
            </a:r>
          </a:p>
          <a:p>
            <a:pPr lvl="1"/>
            <a:r>
              <a:rPr lang="en-US" sz="2800" b="1" dirty="0"/>
              <a:t>determine if the referral is to the appropriate specialty</a:t>
            </a:r>
          </a:p>
          <a:p>
            <a:pPr lvl="1"/>
            <a:r>
              <a:rPr lang="en-US" sz="2800" b="1" dirty="0"/>
              <a:t>effectively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/>
              <a:t>triage urgency</a:t>
            </a:r>
          </a:p>
          <a:p>
            <a:pPr lvl="1"/>
            <a:r>
              <a:rPr lang="en-US" sz="2800" b="1" dirty="0"/>
              <a:t>effectively address the referral (enough info to do something) </a:t>
            </a:r>
          </a:p>
          <a:p>
            <a:endParaRPr lang="en-US" sz="30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2848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1" t="8347" r="27345" b="9929"/>
          <a:stretch/>
        </p:blipFill>
        <p:spPr>
          <a:xfrm>
            <a:off x="1142999" y="-1759"/>
            <a:ext cx="6743983" cy="6859759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210" y="5029200"/>
            <a:ext cx="3694790" cy="125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01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>
                <a:solidFill>
                  <a:schemeClr val="tx1"/>
                </a:solidFill>
              </a:rPr>
              <a:t>Patient’s Core (general) Data </a:t>
            </a:r>
            <a:r>
              <a:rPr lang="en-US" sz="4000" u="sng" dirty="0" smtClean="0">
                <a:solidFill>
                  <a:schemeClr val="tx1"/>
                </a:solidFill>
              </a:rPr>
              <a:t>Set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105400"/>
          </a:xfrm>
        </p:spPr>
        <p:txBody>
          <a:bodyPr/>
          <a:lstStyle/>
          <a:p>
            <a:pPr lvl="1"/>
            <a:r>
              <a:rPr lang="en-US" sz="2400" dirty="0" smtClean="0"/>
              <a:t>Active </a:t>
            </a:r>
            <a:r>
              <a:rPr lang="en-US" sz="2400" dirty="0"/>
              <a:t>problem list </a:t>
            </a:r>
            <a:endParaRPr lang="en-US" sz="2400" dirty="0" smtClean="0"/>
          </a:p>
          <a:p>
            <a:pPr lvl="1"/>
            <a:r>
              <a:rPr lang="en-US" sz="2400" dirty="0" smtClean="0"/>
              <a:t>Past </a:t>
            </a:r>
            <a:r>
              <a:rPr lang="en-US" sz="2400" dirty="0"/>
              <a:t>medical and surgical history </a:t>
            </a:r>
            <a:endParaRPr lang="en-US" sz="2400" dirty="0" smtClean="0"/>
          </a:p>
          <a:p>
            <a:pPr lvl="1"/>
            <a:r>
              <a:rPr lang="en-US" sz="2400" dirty="0" smtClean="0"/>
              <a:t>Medication list </a:t>
            </a:r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edical </a:t>
            </a:r>
            <a:r>
              <a:rPr lang="en-US" sz="2400" dirty="0"/>
              <a:t>allergies </a:t>
            </a:r>
            <a:endParaRPr lang="en-US" sz="2400" dirty="0" smtClean="0"/>
          </a:p>
          <a:p>
            <a:pPr lvl="1"/>
            <a:r>
              <a:rPr lang="en-US" sz="2400" dirty="0" smtClean="0"/>
              <a:t>Preventive </a:t>
            </a:r>
            <a:r>
              <a:rPr lang="en-US" sz="2400" dirty="0"/>
              <a:t>care (e.g., vaccines and diagnostic tests) </a:t>
            </a:r>
            <a:endParaRPr lang="en-US" sz="2400" dirty="0" smtClean="0"/>
          </a:p>
          <a:p>
            <a:pPr lvl="1"/>
            <a:r>
              <a:rPr lang="en-US" sz="2400" dirty="0" smtClean="0"/>
              <a:t>Family </a:t>
            </a:r>
            <a:r>
              <a:rPr lang="en-US" sz="2400" dirty="0"/>
              <a:t>history </a:t>
            </a:r>
            <a:endParaRPr lang="en-US" sz="2400" dirty="0" smtClean="0"/>
          </a:p>
          <a:p>
            <a:pPr lvl="1"/>
            <a:r>
              <a:rPr lang="en-US" sz="2400" dirty="0" smtClean="0"/>
              <a:t>Habits/social </a:t>
            </a:r>
            <a:r>
              <a:rPr lang="en-US" sz="2400" dirty="0"/>
              <a:t>history </a:t>
            </a:r>
            <a:endParaRPr lang="en-US" sz="2400" dirty="0" smtClean="0"/>
          </a:p>
          <a:p>
            <a:pPr lvl="1"/>
            <a:r>
              <a:rPr lang="en-US" sz="2400" dirty="0" smtClean="0"/>
              <a:t>List </a:t>
            </a:r>
            <a:r>
              <a:rPr lang="en-US" sz="2400" dirty="0"/>
              <a:t>of providers </a:t>
            </a:r>
            <a:r>
              <a:rPr lang="en-US" sz="2000" dirty="0"/>
              <a:t>(care team) (other specialists caring for patient</a:t>
            </a:r>
            <a:r>
              <a:rPr lang="en-US" sz="2000" dirty="0" smtClean="0"/>
              <a:t>)</a:t>
            </a:r>
            <a:r>
              <a:rPr lang="en-US" sz="2400" dirty="0" smtClean="0"/>
              <a:t>. </a:t>
            </a:r>
          </a:p>
          <a:p>
            <a:pPr lvl="1"/>
            <a:r>
              <a:rPr lang="en-US" sz="2400" dirty="0" smtClean="0"/>
              <a:t>Advance directive;</a:t>
            </a:r>
          </a:p>
          <a:p>
            <a:pPr lvl="1"/>
            <a:r>
              <a:rPr lang="en-US" sz="2400" dirty="0" smtClean="0"/>
              <a:t>Overall </a:t>
            </a:r>
            <a:r>
              <a:rPr lang="en-US" sz="2400" dirty="0"/>
              <a:t>current care plan and goals of care</a:t>
            </a:r>
            <a:r>
              <a:rPr lang="en-US" sz="2400" b="1" dirty="0"/>
              <a:t> </a:t>
            </a:r>
            <a:endParaRPr lang="en-US" sz="2400" dirty="0"/>
          </a:p>
          <a:p>
            <a:endParaRPr lang="en-US" sz="2400" dirty="0"/>
          </a:p>
          <a:p>
            <a:pPr lvl="1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6" y="152400"/>
            <a:ext cx="877888" cy="107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Callout 3"/>
          <p:cNvSpPr/>
          <p:nvPr/>
        </p:nvSpPr>
        <p:spPr>
          <a:xfrm>
            <a:off x="2286000" y="1524000"/>
            <a:ext cx="6400800" cy="4648200"/>
          </a:xfrm>
          <a:prstGeom prst="leftArrowCallout">
            <a:avLst>
              <a:gd name="adj1" fmla="val 23961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Also Need Shared </a:t>
            </a:r>
            <a:r>
              <a:rPr lang="en-US" sz="2400" dirty="0"/>
              <a:t>I</a:t>
            </a:r>
            <a:r>
              <a:rPr lang="en-US" sz="2400" dirty="0" smtClean="0"/>
              <a:t>nformation on:</a:t>
            </a:r>
          </a:p>
          <a:p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Global Risk Stratification</a:t>
            </a:r>
          </a:p>
          <a:p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Is patient in Care Management or working with Behavioral Health services</a:t>
            </a:r>
          </a:p>
          <a:p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How are </a:t>
            </a:r>
            <a:r>
              <a:rPr lang="en-US" sz="2000" dirty="0" err="1" smtClean="0"/>
              <a:t>SDoH</a:t>
            </a:r>
            <a:r>
              <a:rPr lang="en-US" sz="2000" dirty="0" smtClean="0"/>
              <a:t> needs being met (e.g. transportation services)</a:t>
            </a:r>
          </a:p>
          <a:p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Is the Patient under a Pain Contract or Controlled Substance Agreement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1386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9248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Referral Tracking </a:t>
            </a:r>
            <a:r>
              <a:rPr lang="en-US" sz="3200" b="1" dirty="0">
                <a:solidFill>
                  <a:schemeClr val="tx1"/>
                </a:solidFill>
              </a:rPr>
              <a:t>“Closing the Loop” </a:t>
            </a:r>
            <a:r>
              <a:rPr lang="en-US" sz="3200" dirty="0">
                <a:solidFill>
                  <a:schemeClr val="tx1"/>
                </a:solidFill>
              </a:rPr>
              <a:t>protocol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524000"/>
            <a:ext cx="8159002" cy="4637567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>
                <a:effectLst/>
              </a:rPr>
              <a:t>Referral request sent </a:t>
            </a:r>
            <a:endParaRPr lang="en-US" sz="2400" dirty="0" smtClean="0">
              <a:effectLst/>
            </a:endParaRPr>
          </a:p>
          <a:p>
            <a:r>
              <a:rPr lang="en-US" sz="2800" b="1" dirty="0" smtClean="0">
                <a:effectLst/>
              </a:rPr>
              <a:t>Referral request received and reviewed</a:t>
            </a:r>
          </a:p>
          <a:p>
            <a:pPr lvl="1"/>
            <a:r>
              <a:rPr lang="en-US" sz="2200" dirty="0" smtClean="0"/>
              <a:t>Referral </a:t>
            </a:r>
            <a:r>
              <a:rPr lang="en-US" sz="2200" b="1" i="1" dirty="0" smtClean="0"/>
              <a:t>accepted</a:t>
            </a:r>
            <a:r>
              <a:rPr lang="en-US" sz="2200" dirty="0" smtClean="0">
                <a:effectLst/>
              </a:rPr>
              <a:t> with </a:t>
            </a:r>
            <a:r>
              <a:rPr lang="en-US" sz="2200" b="1" i="1" dirty="0" smtClean="0">
                <a:effectLst/>
              </a:rPr>
              <a:t>confirmation </a:t>
            </a:r>
            <a:r>
              <a:rPr lang="en-US" sz="2200" i="1" dirty="0" smtClean="0">
                <a:effectLst/>
              </a:rPr>
              <a:t>of appointment date </a:t>
            </a:r>
            <a:r>
              <a:rPr lang="en-US" sz="2200" b="1" dirty="0" smtClean="0">
                <a:effectLst/>
              </a:rPr>
              <a:t>sent back to referring practitioner</a:t>
            </a:r>
          </a:p>
          <a:p>
            <a:pPr lvl="1"/>
            <a:r>
              <a:rPr lang="en-US" sz="2200" dirty="0" smtClean="0"/>
              <a:t>Referral</a:t>
            </a:r>
            <a:r>
              <a:rPr lang="en-US" sz="2200" dirty="0" smtClean="0">
                <a:effectLst/>
              </a:rPr>
              <a:t> </a:t>
            </a:r>
            <a:r>
              <a:rPr lang="en-US" sz="2200" b="1" i="1" dirty="0" smtClean="0">
                <a:effectLst/>
              </a:rPr>
              <a:t>declined due to inappropriate referral </a:t>
            </a:r>
            <a:r>
              <a:rPr lang="en-US" sz="2200" dirty="0" smtClean="0">
                <a:effectLst/>
              </a:rPr>
              <a:t>(wrong specialist, etc) and </a:t>
            </a:r>
            <a:r>
              <a:rPr lang="en-US" sz="2200" b="1" dirty="0" smtClean="0">
                <a:effectLst/>
              </a:rPr>
              <a:t>referring practice notified</a:t>
            </a:r>
          </a:p>
          <a:p>
            <a:pPr lvl="1"/>
            <a:r>
              <a:rPr lang="en-US" sz="2200" b="1" i="1" dirty="0" smtClean="0">
                <a:effectLst/>
              </a:rPr>
              <a:t>Patient defers </a:t>
            </a:r>
            <a:r>
              <a:rPr lang="en-US" sz="2200" dirty="0" smtClean="0">
                <a:effectLst/>
              </a:rPr>
              <a:t>making appt or cannot be reached and </a:t>
            </a:r>
            <a:r>
              <a:rPr lang="en-US" sz="2200" b="1" dirty="0" smtClean="0">
                <a:effectLst/>
              </a:rPr>
              <a:t>referring practice notified</a:t>
            </a:r>
          </a:p>
          <a:p>
            <a:r>
              <a:rPr lang="en-US" sz="2800" b="1" dirty="0" smtClean="0">
                <a:effectLst/>
              </a:rPr>
              <a:t>Referral response sent </a:t>
            </a:r>
            <a:r>
              <a:rPr lang="en-US" sz="2000" dirty="0" smtClean="0">
                <a:effectLst/>
              </a:rPr>
              <a:t>(must address clinical question/reason for referral)</a:t>
            </a:r>
          </a:p>
          <a:p>
            <a:pPr lvl="1"/>
            <a:r>
              <a:rPr lang="en-US" sz="2200" b="1" i="1" dirty="0" smtClean="0">
                <a:effectLst/>
              </a:rPr>
              <a:t>Referral Note </a:t>
            </a:r>
            <a:r>
              <a:rPr lang="en-US" sz="2200" dirty="0" smtClean="0">
                <a:effectLst/>
              </a:rPr>
              <a:t>sent to referring clinician and PCP in timely manner</a:t>
            </a:r>
          </a:p>
          <a:p>
            <a:pPr lvl="1"/>
            <a:r>
              <a:rPr lang="en-US" sz="2200" b="1" i="1" dirty="0" smtClean="0">
                <a:effectLst/>
              </a:rPr>
              <a:t>Notification of No Show or Cancellation </a:t>
            </a:r>
            <a:r>
              <a:rPr lang="en-US" sz="2200" dirty="0" smtClean="0">
                <a:effectLst/>
              </a:rPr>
              <a:t>(with reason, if known)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2200" dirty="0">
              <a:effectLst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5" y="76200"/>
            <a:ext cx="8778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4548809" y="762000"/>
            <a:ext cx="4419600" cy="3352800"/>
          </a:xfrm>
          <a:prstGeom prst="wedgeRectCallout">
            <a:avLst>
              <a:gd name="adj1" fmla="val -60521"/>
              <a:gd name="adj2" fmla="val -1843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Track what you </a:t>
            </a:r>
            <a:r>
              <a:rPr lang="en-US" sz="2400" i="1" dirty="0" smtClean="0"/>
              <a:t>requested</a:t>
            </a:r>
            <a:r>
              <a:rPr lang="en-US" sz="24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Deferred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F/u with patient or redirect referral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Confirmed appointment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 Show / Cancellation notice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Referral Response note &amp; results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5715000" y="5257800"/>
            <a:ext cx="3253409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More on Referral Tracking in Action Step 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512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The Referral Request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/>
              <a:t>Whenever a patient is referred to another clinician or service:</a:t>
            </a:r>
          </a:p>
          <a:p>
            <a:pPr lvl="1"/>
            <a:r>
              <a:rPr lang="en-US" dirty="0" smtClean="0"/>
              <a:t>Primary Care to Specialty Care (including Radiology, Pathology and Hospital Medicine)</a:t>
            </a:r>
          </a:p>
          <a:p>
            <a:pPr lvl="1"/>
            <a:r>
              <a:rPr lang="en-US" dirty="0" smtClean="0"/>
              <a:t>Specialty to Specialty (“Secondary Referrals”)</a:t>
            </a:r>
          </a:p>
          <a:p>
            <a:pPr lvl="1"/>
            <a:r>
              <a:rPr lang="en-US" dirty="0" smtClean="0"/>
              <a:t>Specialty to Primary Care</a:t>
            </a:r>
          </a:p>
          <a:p>
            <a:pPr lvl="1"/>
            <a:r>
              <a:rPr lang="en-US" dirty="0" smtClean="0"/>
              <a:t>Primary or Specialty Care to Ancillary &amp; other services </a:t>
            </a:r>
            <a:r>
              <a:rPr lang="en-US" sz="2100" dirty="0" smtClean="0"/>
              <a:t>(Diabetes Ed, Physical Therapy, Nutrition, etc..)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200" dirty="0"/>
              <a:t>A</a:t>
            </a:r>
            <a:r>
              <a:rPr lang="en-US" sz="3200" dirty="0" smtClean="0"/>
              <a:t>gree to supply what is needed for High Value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6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27038"/>
            <a:ext cx="8229600" cy="715962"/>
          </a:xfrm>
          <a:noFill/>
        </p:spPr>
        <p:txBody>
          <a:bodyPr/>
          <a:lstStyle/>
          <a:p>
            <a:pPr algn="ctr" eaLnBrk="1" hangingPunct="1"/>
            <a:r>
              <a:rPr lang="en-US" sz="3600" dirty="0" smtClean="0"/>
              <a:t>Ideal: “Synoptic” Referral Request</a:t>
            </a:r>
          </a:p>
        </p:txBody>
      </p:sp>
      <p:sp>
        <p:nvSpPr>
          <p:cNvPr id="17101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763000" cy="5562600"/>
          </a:xfrm>
          <a:noFill/>
        </p:spPr>
        <p:txBody>
          <a:bodyPr/>
          <a:lstStyle/>
          <a:p>
            <a:r>
              <a:rPr lang="en-US" sz="2800" dirty="0" smtClean="0">
                <a:effectLst/>
              </a:rPr>
              <a:t> </a:t>
            </a:r>
            <a:r>
              <a:rPr lang="en-US" sz="2400" dirty="0" smtClean="0">
                <a:effectLst/>
              </a:rPr>
              <a:t>Clinical question or reason for referral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:  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“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Please help determine which next treatment option is best suited for a 62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yo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first grade teacher who has had diabetes for past 10 years. She was allergic to SU; had diarrhea with metformin, edema with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Pioglitazone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and is now on Long Acting insulin 60 units once daily with widely fluctuating glucose levels and A1c of 10.2%. She  is reluctant to check her BG or take injections during the work day due to working with children and the demands of school teacher.”</a:t>
            </a:r>
            <a:endParaRPr lang="en-US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US" sz="2400" dirty="0" smtClean="0">
                <a:effectLst/>
              </a:rPr>
              <a:t>Urgency: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intermediate</a:t>
            </a:r>
          </a:p>
          <a:p>
            <a:r>
              <a:rPr lang="en-US" sz="2400" dirty="0" smtClean="0">
                <a:effectLst/>
              </a:rPr>
              <a:t>Type of Referral: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Shared co-management</a:t>
            </a:r>
          </a:p>
          <a:p>
            <a:r>
              <a:rPr lang="en-US" sz="2400" dirty="0" smtClean="0">
                <a:effectLst/>
              </a:rPr>
              <a:t>Core Data: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attached</a:t>
            </a:r>
          </a:p>
          <a:p>
            <a:r>
              <a:rPr lang="en-US" sz="2400" dirty="0" smtClean="0">
                <a:effectLst/>
              </a:rPr>
              <a:t>Pertinent Data: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lab flow sheet attached</a:t>
            </a:r>
          </a:p>
          <a:p>
            <a:r>
              <a:rPr lang="en-US" sz="2400" dirty="0" smtClean="0">
                <a:effectLst/>
              </a:rPr>
              <a:t>Patient considerations: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Please call after 3 PM due to work hours</a:t>
            </a:r>
          </a:p>
          <a:p>
            <a:r>
              <a:rPr lang="en-US" sz="2400" dirty="0" smtClean="0">
                <a:effectLst/>
              </a:rPr>
              <a:t>Contact for more info</a:t>
            </a:r>
            <a:r>
              <a:rPr lang="en-US" sz="2000" dirty="0" smtClean="0">
                <a:effectLst/>
              </a:rPr>
              <a:t>: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back line number is 123-456-8901</a:t>
            </a:r>
          </a:p>
          <a:p>
            <a:pPr marL="0" indent="0" eaLnBrk="1" hangingPunct="1">
              <a:buNone/>
            </a:pPr>
            <a:endParaRPr lang="en-US" sz="24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627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" y="304800"/>
            <a:ext cx="64008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Leave in action….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00601"/>
          </a:xfrm>
        </p:spPr>
        <p:txBody>
          <a:bodyPr>
            <a:normAutofit/>
          </a:bodyPr>
          <a:lstStyle/>
          <a:p>
            <a:r>
              <a:rPr lang="en-US" dirty="0" smtClean="0"/>
              <a:t>Use the Referral Request checklist to ensure you are getting what you need from others (as part of your Pre-consultation review)</a:t>
            </a:r>
          </a:p>
          <a:p>
            <a:r>
              <a:rPr lang="en-US" dirty="0" smtClean="0"/>
              <a:t>When/if you send “secondary referrals”, use the Referral Request checklist to ensure you provide the needed information with the referral you request</a:t>
            </a:r>
          </a:p>
          <a:p>
            <a:r>
              <a:rPr lang="en-US" dirty="0" smtClean="0"/>
              <a:t>The Referral Request checklist will be part of the Care Coordination Agreement that you will develop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893" y="23648"/>
            <a:ext cx="1235889" cy="143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51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The Typical Referral Request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Patient in exam room with cc/o “fatigue” (or “lungs” or “heart” or “anemia” or “pain”…)</a:t>
            </a:r>
          </a:p>
          <a:p>
            <a:pPr marL="0" indent="0" algn="ctr">
              <a:buNone/>
            </a:pPr>
            <a:r>
              <a:rPr lang="en-US" dirty="0"/>
              <a:t>	</a:t>
            </a:r>
            <a:r>
              <a:rPr lang="en-US" dirty="0" smtClean="0"/>
              <a:t>Not sure what testing was done or treatments tried before referral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			Asked front desk staff to call the 		referring practice to get records faxed/sent…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48200"/>
            <a:ext cx="18796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70757"/>
            <a:ext cx="1937324" cy="144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694894"/>
            <a:ext cx="8755062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91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990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 smtClean="0"/>
              <a:t>Surveys show this scenario is all too common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305800" cy="4618038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rgbClr val="00B050"/>
                </a:solidFill>
                <a:effectLst/>
              </a:rPr>
              <a:t>68% of specialists </a:t>
            </a:r>
            <a:r>
              <a:rPr lang="en-US" sz="2400" dirty="0" smtClean="0">
                <a:effectLst/>
              </a:rPr>
              <a:t>reported receiving </a:t>
            </a:r>
            <a:r>
              <a:rPr lang="en-US" sz="2400" b="1" dirty="0" smtClean="0">
                <a:solidFill>
                  <a:srgbClr val="00B050"/>
                </a:solidFill>
                <a:effectLst/>
              </a:rPr>
              <a:t>no information </a:t>
            </a:r>
            <a:r>
              <a:rPr lang="en-US" sz="2400" dirty="0" smtClean="0">
                <a:effectLst/>
              </a:rPr>
              <a:t>from the primary care provider prior to referral visits</a:t>
            </a:r>
            <a:r>
              <a:rPr lang="en-US" sz="2400" dirty="0" smtClean="0"/>
              <a:t>;… and if they received info</a:t>
            </a:r>
            <a:r>
              <a:rPr lang="en-US" sz="2400" dirty="0" smtClean="0">
                <a:effectLst/>
                <a:cs typeface="Times New Roman" pitchFamily="18" charset="0"/>
              </a:rPr>
              <a:t>… 43% of specialists were</a:t>
            </a:r>
            <a:r>
              <a:rPr lang="en-US" sz="2400" dirty="0" smtClean="0">
                <a:solidFill>
                  <a:srgbClr val="00B050"/>
                </a:solidFill>
                <a:effectLst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effectLst/>
                <a:cs typeface="Times New Roman" pitchFamily="18" charset="0"/>
              </a:rPr>
              <a:t>dissatisfied with the information they received </a:t>
            </a:r>
            <a:r>
              <a:rPr lang="en-US" sz="2400" i="1" dirty="0" smtClean="0">
                <a:solidFill>
                  <a:srgbClr val="00B050"/>
                </a:solidFill>
                <a:effectLst/>
                <a:cs typeface="Times New Roman" pitchFamily="18" charset="0"/>
              </a:rPr>
              <a:t> </a:t>
            </a:r>
            <a:r>
              <a:rPr lang="en-US" sz="1800" i="1" dirty="0" smtClean="0">
                <a:effectLst/>
                <a:cs typeface="Times New Roman" pitchFamily="18" charset="0"/>
              </a:rPr>
              <a:t>Gandi et. al. J Gen. Int. Med. 2000</a:t>
            </a:r>
          </a:p>
          <a:p>
            <a:pPr marL="365125" lvl="1" indent="0">
              <a:buNone/>
              <a:defRPr/>
            </a:pPr>
            <a:endParaRPr lang="en-US" sz="1500" i="1" dirty="0" smtClean="0">
              <a:effectLst/>
              <a:cs typeface="Times New Roman" pitchFamily="18" charset="0"/>
            </a:endParaRPr>
          </a:p>
          <a:p>
            <a:r>
              <a:rPr lang="en-US" sz="2400" dirty="0" smtClean="0"/>
              <a:t>Only 34.8% of specialist received</a:t>
            </a:r>
            <a:r>
              <a:rPr lang="en-US" sz="2400" dirty="0"/>
              <a:t> notification of a patient's history and reason for consultation </a:t>
            </a:r>
            <a:r>
              <a:rPr lang="en-US" sz="2400" dirty="0" smtClean="0"/>
              <a:t>before the referral appointment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00B050"/>
                </a:solidFill>
              </a:rPr>
              <a:t>65.2% did not</a:t>
            </a:r>
            <a:r>
              <a:rPr lang="en-US" sz="2400" dirty="0" smtClean="0"/>
              <a:t>) </a:t>
            </a:r>
            <a:r>
              <a:rPr lang="en-US" sz="1800" dirty="0" smtClean="0"/>
              <a:t>O’Malley</a:t>
            </a:r>
            <a:r>
              <a:rPr lang="en-US" sz="1800" dirty="0"/>
              <a:t>, AS, </a:t>
            </a:r>
            <a:r>
              <a:rPr lang="en-US" sz="1800" dirty="0" err="1"/>
              <a:t>Reschovsky</a:t>
            </a:r>
            <a:r>
              <a:rPr lang="en-US" sz="1800" dirty="0"/>
              <a:t> JD. </a:t>
            </a:r>
            <a:r>
              <a:rPr lang="de-DE" sz="1800" dirty="0"/>
              <a:t>Arch Intern Med. 2011;171(1):</a:t>
            </a:r>
            <a:r>
              <a:rPr lang="de-DE" sz="1800" dirty="0" smtClean="0"/>
              <a:t>56-65</a:t>
            </a:r>
          </a:p>
          <a:p>
            <a:pPr marL="0" indent="0">
              <a:buNone/>
            </a:pPr>
            <a:endParaRPr lang="de-DE" sz="1800" dirty="0"/>
          </a:p>
          <a:p>
            <a:r>
              <a:rPr lang="de-DE" sz="2400" dirty="0" smtClean="0"/>
              <a:t>In Colorado</a:t>
            </a:r>
            <a:r>
              <a:rPr lang="en-US" sz="2400" dirty="0" smtClean="0"/>
              <a:t>, 37</a:t>
            </a:r>
            <a:r>
              <a:rPr lang="en-US" sz="2400" dirty="0"/>
              <a:t>% of specialists receive necessary </a:t>
            </a:r>
            <a:r>
              <a:rPr lang="en-US" sz="2400" dirty="0" smtClean="0"/>
              <a:t>information (</a:t>
            </a:r>
            <a:r>
              <a:rPr lang="en-US" sz="2400" b="1" dirty="0" smtClean="0">
                <a:solidFill>
                  <a:srgbClr val="00B050"/>
                </a:solidFill>
              </a:rPr>
              <a:t>63% do not</a:t>
            </a:r>
            <a:r>
              <a:rPr lang="en-US" sz="2400" dirty="0" smtClean="0"/>
              <a:t>) </a:t>
            </a:r>
            <a:r>
              <a:rPr lang="en-US" sz="1800" dirty="0" smtClean="0"/>
              <a:t>Systems of Care survey, Colorado Medical Society</a:t>
            </a:r>
            <a:endParaRPr lang="en-US" sz="1800" dirty="0"/>
          </a:p>
          <a:p>
            <a:pPr>
              <a:defRPr/>
            </a:pPr>
            <a:endParaRPr lang="en-US" sz="1800" b="1" dirty="0" smtClean="0">
              <a:effectLst/>
            </a:endParaRPr>
          </a:p>
          <a:p>
            <a:endParaRPr lang="en-US" sz="2400" dirty="0" smtClean="0"/>
          </a:p>
          <a:p>
            <a:endParaRPr lang="en-US" sz="2400" dirty="0" smtClean="0"/>
          </a:p>
          <a:p>
            <a:pPr eaLnBrk="1" hangingPunct="1">
              <a:defRPr/>
            </a:pPr>
            <a:endParaRPr lang="en-US" sz="2400" i="1" dirty="0" smtClean="0">
              <a:effectLst/>
              <a:latin typeface="+mj-lt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2400" i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eaLnBrk="1" hangingPunct="1">
              <a:defRPr/>
            </a:pPr>
            <a:endParaRPr lang="en-US" sz="24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1676400"/>
            <a:ext cx="6858000" cy="342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This is not good for the patient</a:t>
            </a:r>
          </a:p>
          <a:p>
            <a:pPr algn="ctr"/>
            <a:r>
              <a:rPr lang="en-US" sz="3200" b="1" dirty="0" smtClean="0"/>
              <a:t>Not good for the clinician or practice</a:t>
            </a:r>
          </a:p>
          <a:p>
            <a:pPr algn="ctr"/>
            <a:r>
              <a:rPr lang="en-US" sz="3200" b="1" dirty="0" smtClean="0"/>
              <a:t>Not good for the system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55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752600"/>
            <a:ext cx="8686802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600" u="sng" dirty="0" smtClean="0"/>
              <a:t>Check list for a high value </a:t>
            </a:r>
            <a:r>
              <a:rPr lang="en-US" sz="3600" b="1" u="sng" dirty="0" smtClean="0"/>
              <a:t>Referral Request</a:t>
            </a:r>
          </a:p>
          <a:p>
            <a:r>
              <a:rPr lang="en-US" sz="3200" i="1" dirty="0" smtClean="0"/>
              <a:t>Patient Demographics &amp; Scheduling Information</a:t>
            </a:r>
          </a:p>
          <a:p>
            <a:r>
              <a:rPr lang="en-US" sz="3200" i="1" dirty="0" smtClean="0"/>
              <a:t>Referral Information</a:t>
            </a:r>
          </a:p>
          <a:p>
            <a:r>
              <a:rPr lang="en-US" sz="3200" i="1" dirty="0" smtClean="0"/>
              <a:t>Patient’s Core Data Set</a:t>
            </a:r>
          </a:p>
          <a:p>
            <a:r>
              <a:rPr lang="en-US" sz="3200" i="1" dirty="0" smtClean="0"/>
              <a:t>Care Coordination/Referral Tracking</a:t>
            </a:r>
          </a:p>
          <a:p>
            <a:pPr marL="457200" lvl="1" indent="0" algn="ctr">
              <a:buNone/>
            </a:pPr>
            <a:endParaRPr lang="en-US" sz="3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80"/>
            <a:ext cx="5334000" cy="111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496" y="3886200"/>
            <a:ext cx="1752600" cy="214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87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76" y="457200"/>
            <a:ext cx="8686800" cy="838200"/>
          </a:xfrm>
        </p:spPr>
        <p:txBody>
          <a:bodyPr>
            <a:normAutofit fontScale="90000"/>
          </a:bodyPr>
          <a:lstStyle/>
          <a:p>
            <a:pPr algn="r"/>
            <a:r>
              <a:rPr lang="en-US" u="sng" dirty="0"/>
              <a:t>Patient Demographics &amp;</a:t>
            </a:r>
            <a:r>
              <a:rPr lang="en-US" u="sng" dirty="0" smtClean="0"/>
              <a:t> </a:t>
            </a:r>
            <a:r>
              <a:rPr lang="en-US" u="sng" dirty="0"/>
              <a:t>Scheduling </a:t>
            </a:r>
            <a:r>
              <a:rPr lang="en-US" u="sng" dirty="0" smtClean="0"/>
              <a:t>Information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05400"/>
          </a:xfrm>
        </p:spPr>
        <p:txBody>
          <a:bodyPr/>
          <a:lstStyle/>
          <a:p>
            <a:pPr lvl="1"/>
            <a:r>
              <a:rPr lang="en-US" sz="2400" dirty="0" smtClean="0"/>
              <a:t>Name, demographics, contact info, surrogates</a:t>
            </a:r>
          </a:p>
          <a:p>
            <a:pPr lvl="1"/>
            <a:r>
              <a:rPr lang="en-US" sz="2400" dirty="0" smtClean="0"/>
              <a:t>Special considerations </a:t>
            </a:r>
            <a:r>
              <a:rPr lang="en-US" sz="2000" dirty="0" smtClean="0"/>
              <a:t>(impaired hearing, vision, cognition, etc..)</a:t>
            </a:r>
          </a:p>
          <a:p>
            <a:pPr lvl="1"/>
            <a:r>
              <a:rPr lang="en-US" sz="2400" dirty="0" smtClean="0"/>
              <a:t>Insurance information</a:t>
            </a:r>
          </a:p>
          <a:p>
            <a:pPr lvl="1"/>
            <a:r>
              <a:rPr lang="en-US" sz="2400" dirty="0" smtClean="0"/>
              <a:t>Referring clinician/practice name, contact info </a:t>
            </a:r>
            <a:r>
              <a:rPr lang="en-US" sz="2000" dirty="0" smtClean="0"/>
              <a:t>(including direct contact for urgent matters) </a:t>
            </a:r>
          </a:p>
          <a:p>
            <a:pPr lvl="1"/>
            <a:r>
              <a:rPr lang="en-US" sz="2400" dirty="0" smtClean="0"/>
              <a:t>Indicate that patient/surrogate understands and agrees with the purpose of (and type of) referral </a:t>
            </a:r>
          </a:p>
          <a:p>
            <a:pPr lvl="1"/>
            <a:r>
              <a:rPr lang="en-US" sz="2400" dirty="0" smtClean="0"/>
              <a:t>Indicate whether </a:t>
            </a:r>
          </a:p>
          <a:p>
            <a:pPr lvl="2"/>
            <a:r>
              <a:rPr lang="en-US" sz="2000" dirty="0" smtClean="0"/>
              <a:t>Patient should call to schedule </a:t>
            </a:r>
          </a:p>
          <a:p>
            <a:pPr lvl="2"/>
            <a:r>
              <a:rPr lang="en-US" sz="2000" dirty="0" smtClean="0"/>
              <a:t>Specialty practice should contact the patient</a:t>
            </a:r>
          </a:p>
          <a:p>
            <a:pPr lvl="1"/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545"/>
            <a:ext cx="712076" cy="87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71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Patient Demographics and Scheduling </a:t>
            </a:r>
            <a:r>
              <a:rPr lang="en-US" u="sng" dirty="0" smtClean="0"/>
              <a:t>Information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05400"/>
          </a:xfrm>
        </p:spPr>
        <p:txBody>
          <a:bodyPr/>
          <a:lstStyle/>
          <a:p>
            <a:pPr lvl="1"/>
            <a:r>
              <a:rPr lang="en-US" sz="2400" dirty="0"/>
              <a:t>Name, demographics, contact info, surrogates</a:t>
            </a:r>
          </a:p>
          <a:p>
            <a:pPr lvl="1"/>
            <a:r>
              <a:rPr lang="en-US" sz="2400" b="1" i="1" dirty="0"/>
              <a:t>Special considerations </a:t>
            </a:r>
            <a:r>
              <a:rPr lang="en-US" sz="2000" dirty="0"/>
              <a:t>(impaired hearing, vision, cognition, etc..)</a:t>
            </a:r>
          </a:p>
          <a:p>
            <a:pPr lvl="1"/>
            <a:r>
              <a:rPr lang="en-US" sz="2400" dirty="0"/>
              <a:t>Insurance information</a:t>
            </a:r>
          </a:p>
          <a:p>
            <a:pPr lvl="1"/>
            <a:r>
              <a:rPr lang="en-US" sz="2400" dirty="0"/>
              <a:t>Referring clinician/practice name, contact info </a:t>
            </a:r>
            <a:r>
              <a:rPr lang="en-US" sz="2000" dirty="0"/>
              <a:t>(including </a:t>
            </a:r>
            <a:r>
              <a:rPr lang="en-US" sz="2000" b="1" dirty="0"/>
              <a:t>direct contact for urgent matters</a:t>
            </a:r>
            <a:r>
              <a:rPr lang="en-US" sz="2000" dirty="0"/>
              <a:t>) </a:t>
            </a:r>
          </a:p>
          <a:p>
            <a:pPr lvl="1"/>
            <a:r>
              <a:rPr lang="en-US" sz="2400" dirty="0"/>
              <a:t>Indicate that </a:t>
            </a:r>
            <a:r>
              <a:rPr lang="en-US" sz="2400" b="1" i="1" dirty="0"/>
              <a:t>patient/surrogate understands and agrees with the purpose of (and type of) referral</a:t>
            </a:r>
          </a:p>
          <a:p>
            <a:pPr lvl="2"/>
            <a:r>
              <a:rPr lang="en-US" sz="2000" b="1" i="1" dirty="0"/>
              <a:t>Educational material </a:t>
            </a:r>
            <a:r>
              <a:rPr lang="en-US" sz="2000" i="1" dirty="0"/>
              <a:t>for patient (on disorder or specialty)</a:t>
            </a:r>
          </a:p>
          <a:p>
            <a:pPr lvl="1"/>
            <a:r>
              <a:rPr lang="en-US" sz="2400" dirty="0"/>
              <a:t>Indicate whether </a:t>
            </a:r>
          </a:p>
          <a:p>
            <a:pPr lvl="2"/>
            <a:r>
              <a:rPr lang="en-US" sz="2000" dirty="0"/>
              <a:t>Patient should call to schedule </a:t>
            </a:r>
          </a:p>
          <a:p>
            <a:pPr lvl="2"/>
            <a:r>
              <a:rPr lang="en-US" sz="2000" dirty="0"/>
              <a:t>Specialty practice should contact the patient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376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962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dirty="0" smtClean="0">
                <a:solidFill>
                  <a:schemeClr val="tx1"/>
                </a:solidFill>
              </a:rPr>
              <a:t>Prepared Patient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294290" y="1447800"/>
            <a:ext cx="8763000" cy="46482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Patient aware of and in agreement with referral with appropriate expectations</a:t>
            </a:r>
          </a:p>
          <a:p>
            <a:pPr>
              <a:defRPr/>
            </a:pPr>
            <a:r>
              <a:rPr lang="en-US" sz="2400" dirty="0" smtClean="0"/>
              <a:t>Consideration of </a:t>
            </a:r>
            <a:r>
              <a:rPr lang="en-US" sz="2400" i="1" dirty="0" smtClean="0"/>
              <a:t>what matters to the patient</a:t>
            </a:r>
          </a:p>
          <a:p>
            <a:pPr lvl="1">
              <a:defRPr/>
            </a:pPr>
            <a:r>
              <a:rPr lang="en-US" sz="2000" i="1" dirty="0" smtClean="0"/>
              <a:t>Patient specific goals</a:t>
            </a:r>
          </a:p>
          <a:p>
            <a:pPr lvl="1">
              <a:defRPr/>
            </a:pPr>
            <a:r>
              <a:rPr lang="en-US" sz="2000" dirty="0" smtClean="0"/>
              <a:t>Reading material for patient prior to appointment </a:t>
            </a:r>
            <a:r>
              <a:rPr lang="en-US" sz="2000" i="1" dirty="0" smtClean="0"/>
              <a:t>(explaining type of specialist or information on referral concerns)</a:t>
            </a:r>
          </a:p>
          <a:p>
            <a:pPr>
              <a:defRPr/>
            </a:pPr>
            <a:r>
              <a:rPr lang="en-US" sz="2400" dirty="0"/>
              <a:t>Alert </a:t>
            </a:r>
            <a:r>
              <a:rPr lang="en-US" sz="2400" dirty="0" smtClean="0"/>
              <a:t>specialty </a:t>
            </a:r>
            <a:r>
              <a:rPr lang="en-US" sz="2400" dirty="0"/>
              <a:t>practice of any special needs </a:t>
            </a:r>
            <a:r>
              <a:rPr lang="en-US" sz="2000" dirty="0"/>
              <a:t>(impaired vision, hearing, cognition, care giver status, </a:t>
            </a:r>
            <a:r>
              <a:rPr lang="en-US" sz="2000" dirty="0" smtClean="0"/>
              <a:t>etc.)</a:t>
            </a:r>
          </a:p>
          <a:p>
            <a:pPr eaLnBrk="1" hangingPunct="1">
              <a:defRPr/>
            </a:pPr>
            <a:r>
              <a:rPr lang="en-US" sz="2400" dirty="0" smtClean="0"/>
              <a:t>Use of Referral Guidelines (specific to the patient)</a:t>
            </a:r>
          </a:p>
          <a:p>
            <a:pPr lvl="1">
              <a:defRPr/>
            </a:pPr>
            <a:r>
              <a:rPr lang="en-US" sz="2000" dirty="0" smtClean="0"/>
              <a:t>Appropriate specialist at appropriate time</a:t>
            </a:r>
          </a:p>
          <a:p>
            <a:pPr lvl="1">
              <a:defRPr/>
            </a:pPr>
            <a:r>
              <a:rPr lang="en-US" sz="2000" dirty="0" smtClean="0"/>
              <a:t>Appropriate testing or therapeutic trials prior to referral</a:t>
            </a: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Patient understand role of specialist and who to call for what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8334375" y="6507162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1000" dirty="0">
                <a:solidFill>
                  <a:srgbClr val="000000"/>
                </a:solidFill>
              </a:rPr>
              <a:t>21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754757" y="5029200"/>
            <a:ext cx="3124200" cy="1143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For more on the “prepared patient”</a:t>
            </a:r>
            <a:r>
              <a:rPr lang="en-US" sz="2400" dirty="0"/>
              <a:t> </a:t>
            </a:r>
            <a:endParaRPr lang="en-US" sz="2400" dirty="0" smtClean="0"/>
          </a:p>
          <a:p>
            <a:pPr algn="ctr"/>
            <a:r>
              <a:rPr lang="en-US" sz="2400" dirty="0" smtClean="0"/>
              <a:t>See Action </a:t>
            </a:r>
            <a:r>
              <a:rPr lang="en-US" sz="2400" dirty="0"/>
              <a:t>S</a:t>
            </a:r>
            <a:r>
              <a:rPr lang="en-US" sz="2400" dirty="0" smtClean="0"/>
              <a:t>tep 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350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Define the protocol for making appointments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2800" dirty="0" smtClean="0"/>
              <a:t>th</a:t>
            </a:r>
            <a:r>
              <a:rPr lang="en-US" sz="3200" dirty="0" smtClean="0"/>
              <a:t>e expected protocol:</a:t>
            </a:r>
          </a:p>
          <a:p>
            <a:pPr lvl="2"/>
            <a:r>
              <a:rPr lang="en-US" sz="3200" dirty="0" smtClean="0"/>
              <a:t>the </a:t>
            </a:r>
            <a:r>
              <a:rPr lang="en-US" sz="3200" b="1" dirty="0" smtClean="0"/>
              <a:t>patient</a:t>
            </a:r>
            <a:r>
              <a:rPr lang="en-US" sz="3200" dirty="0" smtClean="0"/>
              <a:t> will call to schedule an appointment</a:t>
            </a:r>
          </a:p>
          <a:p>
            <a:pPr lvl="2"/>
            <a:r>
              <a:rPr lang="en-US" sz="3200" dirty="0" smtClean="0"/>
              <a:t>the </a:t>
            </a:r>
            <a:r>
              <a:rPr lang="en-US" sz="3200" b="1" dirty="0" smtClean="0"/>
              <a:t>specialty practice </a:t>
            </a:r>
            <a:r>
              <a:rPr lang="en-US" sz="3200" dirty="0" smtClean="0"/>
              <a:t>should contact the patient </a:t>
            </a:r>
          </a:p>
          <a:p>
            <a:pPr lvl="3"/>
            <a:r>
              <a:rPr lang="en-US" sz="3200" dirty="0" smtClean="0"/>
              <a:t>Allows for Pre-visit assessment/referral disposition</a:t>
            </a:r>
          </a:p>
          <a:p>
            <a:pPr lvl="3"/>
            <a:r>
              <a:rPr lang="en-US" sz="3200" dirty="0" smtClean="0"/>
              <a:t>Allows for tracking of referrals / accountability </a:t>
            </a:r>
          </a:p>
          <a:p>
            <a:pPr marL="514350" indent="-514350">
              <a:buAutoNum type="arabicPeriod"/>
            </a:pP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2971800"/>
            <a:ext cx="8458200" cy="3200400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1524000"/>
            <a:ext cx="5005387" cy="43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68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CP Powerpoint 2014">
  <a:themeElements>
    <a:clrScheme name="ACP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EB135"/>
      </a:accent1>
      <a:accent2>
        <a:srgbClr val="FFC82E"/>
      </a:accent2>
      <a:accent3>
        <a:srgbClr val="00A0DF"/>
      </a:accent3>
      <a:accent4>
        <a:srgbClr val="FF7900"/>
      </a:accent4>
      <a:accent5>
        <a:srgbClr val="95519E"/>
      </a:accent5>
      <a:accent6>
        <a:srgbClr val="BF650F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CP them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EB135"/>
    </a:accent1>
    <a:accent2>
      <a:srgbClr val="FFC82E"/>
    </a:accent2>
    <a:accent3>
      <a:srgbClr val="00A0DF"/>
    </a:accent3>
    <a:accent4>
      <a:srgbClr val="FF7900"/>
    </a:accent4>
    <a:accent5>
      <a:srgbClr val="95519E"/>
    </a:accent5>
    <a:accent6>
      <a:srgbClr val="BF650F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21424</TotalTime>
  <Words>1990</Words>
  <Application>Microsoft Office PowerPoint</Application>
  <PresentationFormat>On-screen Show (4:3)</PresentationFormat>
  <Paragraphs>265</Paragraphs>
  <Slides>27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1_ACP Powerpoint 2014</vt:lpstr>
      <vt:lpstr>Connecting Care Ensuring Quality Referrals and Effective Care Coordination    </vt:lpstr>
      <vt:lpstr>As you listen…</vt:lpstr>
      <vt:lpstr>The Typical Referral Request</vt:lpstr>
      <vt:lpstr>Surveys show this scenario is all too common </vt:lpstr>
      <vt:lpstr>PowerPoint Presentation</vt:lpstr>
      <vt:lpstr>Patient Demographics &amp; Scheduling Information</vt:lpstr>
      <vt:lpstr>Patient Demographics and Scheduling Information</vt:lpstr>
      <vt:lpstr>Prepared Patient</vt:lpstr>
      <vt:lpstr> Define the protocol for making appointments</vt:lpstr>
      <vt:lpstr>Referral Information</vt:lpstr>
      <vt:lpstr>Provide a Clinical Question (or summary of reason for referral) with all referrals</vt:lpstr>
      <vt:lpstr>Summary of Case pertinent to the referral</vt:lpstr>
      <vt:lpstr>What is the Urgency : (Referral status)</vt:lpstr>
      <vt:lpstr> Referral Type  (what is the suggested role of the specialist)</vt:lpstr>
      <vt:lpstr>Pre-visit Advice / Pre-consultation</vt:lpstr>
      <vt:lpstr>Formal Consultation </vt:lpstr>
      <vt:lpstr>Non-Face-to-Face Consultation including e-Consultations</vt:lpstr>
      <vt:lpstr>E-consult Dermatology (“tele-derm”) examples:</vt:lpstr>
      <vt:lpstr>Co-Management (ONGOING management of a patient’s medical condition)</vt:lpstr>
      <vt:lpstr>Co-Management Oncology examples:</vt:lpstr>
      <vt:lpstr>Pertinent Data Set (supporting data ) for the referred conditions</vt:lpstr>
      <vt:lpstr>PowerPoint Presentation</vt:lpstr>
      <vt:lpstr>Patient’s Core (general) Data Set</vt:lpstr>
      <vt:lpstr>Referral Tracking “Closing the Loop” protocol </vt:lpstr>
      <vt:lpstr>The Referral Request</vt:lpstr>
      <vt:lpstr>Ideal: “Synoptic” Referral Request</vt:lpstr>
      <vt:lpstr>Leave in action….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Value Care Coordination &amp;  the Medical Neighborhood</dc:title>
  <dc:creator>Carol</dc:creator>
  <cp:lastModifiedBy>Mike</cp:lastModifiedBy>
  <cp:revision>186</cp:revision>
  <cp:lastPrinted>2017-05-16T13:13:04Z</cp:lastPrinted>
  <dcterms:created xsi:type="dcterms:W3CDTF">2017-04-18T23:46:08Z</dcterms:created>
  <dcterms:modified xsi:type="dcterms:W3CDTF">2017-08-15T19:04:04Z</dcterms:modified>
</cp:coreProperties>
</file>