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2"/>
  </p:notesMasterIdLst>
  <p:sldIdLst>
    <p:sldId id="425" r:id="rId2"/>
    <p:sldId id="426" r:id="rId3"/>
    <p:sldId id="436" r:id="rId4"/>
    <p:sldId id="437" r:id="rId5"/>
    <p:sldId id="257" r:id="rId6"/>
    <p:sldId id="298" r:id="rId7"/>
    <p:sldId id="297" r:id="rId8"/>
    <p:sldId id="299" r:id="rId9"/>
    <p:sldId id="258" r:id="rId10"/>
    <p:sldId id="304" r:id="rId11"/>
    <p:sldId id="418" r:id="rId12"/>
    <p:sldId id="308" r:id="rId13"/>
    <p:sldId id="309" r:id="rId14"/>
    <p:sldId id="310" r:id="rId15"/>
    <p:sldId id="311" r:id="rId16"/>
    <p:sldId id="314" r:id="rId17"/>
    <p:sldId id="316" r:id="rId18"/>
    <p:sldId id="421" r:id="rId19"/>
    <p:sldId id="414" r:id="rId20"/>
    <p:sldId id="317" r:id="rId21"/>
    <p:sldId id="322" r:id="rId22"/>
    <p:sldId id="323" r:id="rId23"/>
    <p:sldId id="427" r:id="rId24"/>
    <p:sldId id="327" r:id="rId25"/>
    <p:sldId id="423" r:id="rId26"/>
    <p:sldId id="428" r:id="rId27"/>
    <p:sldId id="429" r:id="rId28"/>
    <p:sldId id="430" r:id="rId29"/>
    <p:sldId id="372" r:id="rId30"/>
    <p:sldId id="373" r:id="rId31"/>
    <p:sldId id="374" r:id="rId32"/>
    <p:sldId id="375" r:id="rId33"/>
    <p:sldId id="336" r:id="rId34"/>
    <p:sldId id="411" r:id="rId35"/>
    <p:sldId id="431" r:id="rId36"/>
    <p:sldId id="432" r:id="rId37"/>
    <p:sldId id="433" r:id="rId38"/>
    <p:sldId id="434" r:id="rId39"/>
    <p:sldId id="347" r:id="rId40"/>
    <p:sldId id="345" r:id="rId41"/>
    <p:sldId id="346" r:id="rId42"/>
    <p:sldId id="378" r:id="rId43"/>
    <p:sldId id="376" r:id="rId44"/>
    <p:sldId id="438" r:id="rId45"/>
    <p:sldId id="352" r:id="rId46"/>
    <p:sldId id="380" r:id="rId47"/>
    <p:sldId id="354" r:id="rId48"/>
    <p:sldId id="381" r:id="rId49"/>
    <p:sldId id="384" r:id="rId50"/>
    <p:sldId id="357" r:id="rId51"/>
    <p:sldId id="405" r:id="rId52"/>
    <p:sldId id="416" r:id="rId53"/>
    <p:sldId id="400" r:id="rId54"/>
    <p:sldId id="399" r:id="rId55"/>
    <p:sldId id="410" r:id="rId56"/>
    <p:sldId id="361" r:id="rId57"/>
    <p:sldId id="383" r:id="rId58"/>
    <p:sldId id="362" r:id="rId59"/>
    <p:sldId id="435" r:id="rId60"/>
    <p:sldId id="424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69" autoAdjust="0"/>
  </p:normalViewPr>
  <p:slideViewPr>
    <p:cSldViewPr>
      <p:cViewPr>
        <p:scale>
          <a:sx n="72" d="100"/>
          <a:sy n="72" d="100"/>
        </p:scale>
        <p:origin x="-1218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A9F8D-66C7-4AE2-8A96-3418CB0BFB3B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CD35E-E91B-4DB7-8AE7-F13530583E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5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Study out of UK showed that 91% of patients would come on short notice / cancellation</a:t>
            </a:r>
            <a:r>
              <a:rPr lang="en-US" baseline="0" dirty="0" smtClean="0"/>
              <a:t> if given the opportunity &amp; called(texted, emailed)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CD35E-E91B-4DB7-8AE7-F13530583E0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26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03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16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just what is Pre-consultation? It is intended to expedite &amp; prioritize care and there are essentially</a:t>
            </a:r>
            <a:r>
              <a:rPr lang="en-US" baseline="0" dirty="0" smtClean="0"/>
              <a:t> two forms of Pre-consultation. One is a Pre-consultation REQUEST which is a type of a referral request….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CD35E-E91B-4DB7-8AE7-F13530583E04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89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is helpful to have Pre-consultation on the referral form in order t</a:t>
            </a:r>
            <a:r>
              <a:rPr lang="en-US" dirty="0" smtClean="0"/>
              <a:t>o</a:t>
            </a:r>
            <a:r>
              <a:rPr lang="en-US" baseline="0" dirty="0" smtClean="0"/>
              <a:t> be clear that a</a:t>
            </a:r>
            <a:r>
              <a:rPr lang="en-US" dirty="0" smtClean="0"/>
              <a:t> Pre-consultation is being asked for with</a:t>
            </a:r>
            <a:r>
              <a:rPr lang="en-US" baseline="0" dirty="0" smtClean="0"/>
              <a:t> a referral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CD35E-E91B-4DB7-8AE7-F13530583E04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351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0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“silos within silos” with</a:t>
            </a:r>
            <a:r>
              <a:rPr lang="en-US" baseline="0" dirty="0" smtClean="0"/>
              <a:t> the front desk and back office not always connecting and coordinating well within a practice. Each person may do the referral process in a different way. People might duplicate efforts and overlook steps, records for the referral might be filed in different locations in the office or in the EMR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64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0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1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13ECC6-29C8-4D8C-98F8-5BD57A789A06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1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29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11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20EC-B5EA-4747-9432-B87310857E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0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818188"/>
            <a:ext cx="9144000" cy="10398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7588" y="5834063"/>
            <a:ext cx="6856412" cy="1023937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23" descr="acp-logo-stack-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983288"/>
            <a:ext cx="1752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5832475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68538" y="5851525"/>
            <a:ext cx="0" cy="1006475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14600" y="6019800"/>
            <a:ext cx="5831114" cy="592798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 b="0" i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9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4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7115-EC1B-4CF6-8469-0DED705E74A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5CAF-C40D-46B6-8FDC-72CB6B0281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7115-EC1B-4CF6-8469-0DED705E74A6}" type="datetimeFigureOut">
              <a:rPr lang="en-US" smtClean="0"/>
              <a:t>10/6/2017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5CAF-C40D-46B6-8FDC-72CB6B02819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         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44B77-65AE-403F-837F-F212A37C5298}" type="datetimeFigureOut">
              <a:rPr lang="en-US">
                <a:solidFill>
                  <a:srgbClr val="1F497D"/>
                </a:solidFill>
              </a:rPr>
              <a:pPr>
                <a:defRPr/>
              </a:pPr>
              <a:t>10/6/2017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white">
          <a:xfrm>
            <a:off x="9525" y="6224588"/>
            <a:ext cx="9144000" cy="606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14700" y="6257925"/>
            <a:ext cx="5900738" cy="638175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pic>
        <p:nvPicPr>
          <p:cNvPr id="1036" name="Picture 14" descr="acp.logo2.1c.w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6418263"/>
            <a:ext cx="28321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" descr="acp-logo-horiz-rgb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6384925"/>
            <a:ext cx="27130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6259513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28988" y="6269038"/>
            <a:ext cx="0" cy="5889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3A2F2B-3917-4B73-A767-975CB851FCCB}" type="slidenum">
              <a:rPr lang="en-US" altLang="en-US" sz="1200" b="1">
                <a:solidFill>
                  <a:prstClr val="whit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200" dirty="0">
              <a:solidFill>
                <a:prstClr val="white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ponline.org/hvcc-train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2121"/>
            <a:ext cx="81534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dirty="0" smtClean="0"/>
              <a:t>The ACP Support &amp; Alignment Network </a:t>
            </a:r>
            <a:br>
              <a:rPr lang="en-US" sz="3600" dirty="0" smtClean="0"/>
            </a:br>
            <a:r>
              <a:rPr lang="en-US" sz="3600" dirty="0" smtClean="0"/>
              <a:t>High Value Care Coordination pilot project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599"/>
            <a:ext cx="8686800" cy="440896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u="sng" dirty="0"/>
              <a:t>Action Steps to Connected </a:t>
            </a:r>
            <a:r>
              <a:rPr lang="en-US" sz="3600" b="1" u="sng" dirty="0" smtClean="0"/>
              <a:t>Care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Look at your internal referral process (get your own house in order)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Ensure you get what you need for a high value referral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Ensure others gets what they need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 Care Coordination Agreement(s) (compact) with appropriate referring practice(s)</a:t>
            </a:r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 bwMode="auto">
          <a:xfrm>
            <a:off x="152400" y="0"/>
            <a:ext cx="1452096" cy="137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8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519"/>
            <a:ext cx="5746264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Define the Basic Elements of </a:t>
            </a:r>
            <a:br>
              <a:rPr lang="en-US" b="1" dirty="0" smtClean="0"/>
            </a:br>
            <a:r>
              <a:rPr lang="en-US" dirty="0" smtClean="0"/>
              <a:t>the Referral Request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752600"/>
            <a:ext cx="8686802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600" u="sng" dirty="0" smtClean="0"/>
              <a:t>Check list for a high value </a:t>
            </a:r>
            <a:r>
              <a:rPr lang="en-US" sz="3600" b="1" u="sng" dirty="0" smtClean="0"/>
              <a:t>Referral Request</a:t>
            </a:r>
          </a:p>
          <a:p>
            <a:r>
              <a:rPr lang="en-US" sz="3200" i="1" dirty="0" smtClean="0"/>
              <a:t>Patient Demographics &amp; Scheduling Information</a:t>
            </a:r>
          </a:p>
          <a:p>
            <a:r>
              <a:rPr lang="en-US" sz="3200" i="1" dirty="0" smtClean="0"/>
              <a:t>Referral Information</a:t>
            </a:r>
          </a:p>
          <a:p>
            <a:r>
              <a:rPr lang="en-US" sz="3200" i="1" dirty="0" smtClean="0"/>
              <a:t>Patient’s Core Data Set</a:t>
            </a:r>
          </a:p>
          <a:p>
            <a:r>
              <a:rPr lang="en-US" sz="3200" i="1" dirty="0" smtClean="0"/>
              <a:t>Care Coordination/Referral Tracking</a:t>
            </a:r>
          </a:p>
          <a:p>
            <a:pPr marL="457200" lvl="1" indent="0" algn="ctr">
              <a:buNone/>
            </a:pPr>
            <a:endParaRPr lang="en-US" sz="3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37203"/>
            <a:ext cx="2667000" cy="55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496" y="3886200"/>
            <a:ext cx="1752600" cy="21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8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23" y="457200"/>
            <a:ext cx="86868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en-US" u="sng" dirty="0">
                <a:solidFill>
                  <a:schemeClr val="tx1"/>
                </a:solidFill>
              </a:rPr>
              <a:t>Patient Demographics and Scheduling </a:t>
            </a:r>
            <a:r>
              <a:rPr lang="en-US" u="sng" dirty="0" smtClean="0">
                <a:solidFill>
                  <a:schemeClr val="tx1"/>
                </a:solidFill>
              </a:rPr>
              <a:t>Information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105400"/>
          </a:xfrm>
        </p:spPr>
        <p:txBody>
          <a:bodyPr/>
          <a:lstStyle/>
          <a:p>
            <a:pPr lvl="1"/>
            <a:r>
              <a:rPr lang="en-US" sz="2400" dirty="0"/>
              <a:t>Name, demographics, contact info, surrogates</a:t>
            </a:r>
          </a:p>
          <a:p>
            <a:pPr lvl="1"/>
            <a:r>
              <a:rPr lang="en-US" sz="2400" b="1" i="1" dirty="0"/>
              <a:t>Special considerations </a:t>
            </a:r>
            <a:r>
              <a:rPr lang="en-US" sz="2000" dirty="0"/>
              <a:t>(impaired hearing, vision, cognition, etc..)</a:t>
            </a:r>
          </a:p>
          <a:p>
            <a:pPr lvl="1"/>
            <a:r>
              <a:rPr lang="en-US" sz="2400" dirty="0"/>
              <a:t>Insurance information</a:t>
            </a:r>
          </a:p>
          <a:p>
            <a:pPr lvl="1"/>
            <a:r>
              <a:rPr lang="en-US" sz="2400" dirty="0"/>
              <a:t>Referring clinician/practice name, contact info </a:t>
            </a:r>
            <a:r>
              <a:rPr lang="en-US" sz="2000" dirty="0"/>
              <a:t>(</a:t>
            </a:r>
            <a:r>
              <a:rPr lang="en-US" sz="2000" b="1" dirty="0"/>
              <a:t>including direct contact for urgent matters</a:t>
            </a:r>
            <a:r>
              <a:rPr lang="en-US" sz="2000" dirty="0"/>
              <a:t>) </a:t>
            </a:r>
          </a:p>
          <a:p>
            <a:pPr lvl="1"/>
            <a:r>
              <a:rPr lang="en-US" sz="2400" dirty="0"/>
              <a:t>Indicate that </a:t>
            </a:r>
            <a:r>
              <a:rPr lang="en-US" sz="2400" b="1" i="1" dirty="0"/>
              <a:t>patient/surrogate understands and agrees with the purpose of (and type of) referral</a:t>
            </a:r>
          </a:p>
          <a:p>
            <a:pPr lvl="2"/>
            <a:r>
              <a:rPr lang="en-US" sz="2000" b="1" i="1" dirty="0"/>
              <a:t>Educational material </a:t>
            </a:r>
            <a:r>
              <a:rPr lang="en-US" sz="2000" i="1" dirty="0"/>
              <a:t>for patient (on disorder or specialty)</a:t>
            </a:r>
          </a:p>
          <a:p>
            <a:pPr lvl="1"/>
            <a:r>
              <a:rPr lang="en-US" sz="2400" dirty="0"/>
              <a:t>Indicate whether </a:t>
            </a:r>
          </a:p>
          <a:p>
            <a:pPr lvl="2"/>
            <a:r>
              <a:rPr lang="en-US" sz="2000" dirty="0"/>
              <a:t>Patient should call to schedule </a:t>
            </a:r>
          </a:p>
          <a:p>
            <a:pPr lvl="2"/>
            <a:r>
              <a:rPr lang="en-US" sz="2000" dirty="0"/>
              <a:t>Specialty practice should contact the patient</a:t>
            </a:r>
          </a:p>
          <a:p>
            <a:pPr lvl="1"/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58814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419600" y="1600200"/>
            <a:ext cx="4343400" cy="190804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Prepared Patient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sz="2400" dirty="0" smtClean="0"/>
              <a:t>Partner &amp; Participant </a:t>
            </a:r>
          </a:p>
          <a:p>
            <a:pPr algn="ctr"/>
            <a:r>
              <a:rPr lang="en-US" sz="2400" dirty="0"/>
              <a:t>i</a:t>
            </a:r>
            <a:r>
              <a:rPr lang="en-US" sz="2400" dirty="0" smtClean="0"/>
              <a:t>n care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376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Define the protocol for making appointments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800" dirty="0"/>
              <a:t>T</a:t>
            </a:r>
            <a:r>
              <a:rPr lang="en-US" sz="2800" dirty="0" smtClean="0"/>
              <a:t>h</a:t>
            </a:r>
            <a:r>
              <a:rPr lang="en-US" sz="3200" dirty="0" smtClean="0"/>
              <a:t>e expected protocol:</a:t>
            </a:r>
          </a:p>
          <a:p>
            <a:pPr lvl="2"/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b="1" dirty="0" smtClean="0"/>
              <a:t>patient</a:t>
            </a:r>
            <a:r>
              <a:rPr lang="en-US" sz="3200" dirty="0" smtClean="0"/>
              <a:t> will call to schedule an appointment</a:t>
            </a:r>
          </a:p>
          <a:p>
            <a:pPr lvl="2"/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b="1" dirty="0" smtClean="0"/>
              <a:t>specialty practice </a:t>
            </a:r>
            <a:r>
              <a:rPr lang="en-US" sz="3200" dirty="0" smtClean="0"/>
              <a:t>should contact the patient </a:t>
            </a:r>
          </a:p>
          <a:p>
            <a:pPr lvl="3"/>
            <a:r>
              <a:rPr lang="en-US" sz="3200" dirty="0" smtClean="0"/>
              <a:t>Allows for Pre-visit assessment/referral disposition</a:t>
            </a:r>
          </a:p>
          <a:p>
            <a:pPr lvl="3"/>
            <a:r>
              <a:rPr lang="en-US" sz="3200" dirty="0" smtClean="0"/>
              <a:t>Allows for tracking of referrals / accountability </a:t>
            </a:r>
          </a:p>
          <a:p>
            <a:pPr marL="514350" indent="-514350">
              <a:buAutoNum type="arabicPeriod"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2971800"/>
            <a:ext cx="8458200" cy="3200400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599"/>
            <a:ext cx="5005387" cy="437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68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u="sng" dirty="0">
                <a:solidFill>
                  <a:schemeClr val="tx1"/>
                </a:solidFill>
              </a:rPr>
              <a:t>Referral </a:t>
            </a:r>
            <a:r>
              <a:rPr lang="en-US" sz="4400" u="sng" dirty="0" smtClean="0">
                <a:solidFill>
                  <a:schemeClr val="tx1"/>
                </a:solidFill>
              </a:rPr>
              <a:t>Information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029200"/>
          </a:xfrm>
        </p:spPr>
        <p:txBody>
          <a:bodyPr/>
          <a:lstStyle/>
          <a:p>
            <a:r>
              <a:rPr lang="en-US" sz="2700" dirty="0" smtClean="0"/>
              <a:t>What is the </a:t>
            </a:r>
            <a:r>
              <a:rPr lang="en-US" sz="2700" b="1" dirty="0" smtClean="0"/>
              <a:t>specific clinical question </a:t>
            </a:r>
            <a:r>
              <a:rPr lang="en-US" sz="2400" dirty="0" smtClean="0"/>
              <a:t>(reason for referral)</a:t>
            </a:r>
          </a:p>
          <a:p>
            <a:r>
              <a:rPr lang="en-US" sz="2700" dirty="0"/>
              <a:t>A brief</a:t>
            </a:r>
            <a:r>
              <a:rPr lang="en-US" sz="2700" b="1" dirty="0"/>
              <a:t> Summary </a:t>
            </a:r>
            <a:r>
              <a:rPr lang="en-US" sz="2700" dirty="0"/>
              <a:t>of case details pertinent to the referral, include relevant co-morbidities </a:t>
            </a:r>
            <a:r>
              <a:rPr lang="en-US" sz="2400" dirty="0"/>
              <a:t>(alarm signs or symptoms</a:t>
            </a:r>
            <a:r>
              <a:rPr lang="en-US" sz="2400" dirty="0" smtClean="0"/>
              <a:t>)</a:t>
            </a:r>
          </a:p>
          <a:p>
            <a:r>
              <a:rPr lang="en-US" sz="2700" dirty="0" smtClean="0"/>
              <a:t>Urgency (</a:t>
            </a:r>
            <a:r>
              <a:rPr lang="en-US" sz="2700" b="1" dirty="0" smtClean="0"/>
              <a:t>referral status</a:t>
            </a:r>
            <a:r>
              <a:rPr lang="en-US" sz="2700" dirty="0"/>
              <a:t> </a:t>
            </a:r>
            <a:r>
              <a:rPr lang="en-US" sz="2700" dirty="0" smtClean="0"/>
              <a:t>or referral priority)</a:t>
            </a:r>
          </a:p>
          <a:p>
            <a:r>
              <a:rPr lang="en-US" sz="2700" b="1" dirty="0" smtClean="0"/>
              <a:t>Referral Type </a:t>
            </a:r>
            <a:r>
              <a:rPr lang="en-US" sz="2400" dirty="0" smtClean="0"/>
              <a:t>(anticipated, pending specialist’s evaluation) (Referral Definition or Role in care requested of the specialist)</a:t>
            </a:r>
          </a:p>
          <a:p>
            <a:r>
              <a:rPr lang="en-US" sz="2700" b="1" dirty="0" smtClean="0"/>
              <a:t>Pertinent data set</a:t>
            </a:r>
            <a:r>
              <a:rPr lang="en-US" sz="2700" dirty="0" smtClean="0"/>
              <a:t>: Clinical information directly relevant to the specific referral question </a:t>
            </a:r>
            <a:r>
              <a:rPr lang="en-US" sz="2400" dirty="0" smtClean="0"/>
              <a:t>(office notes, test results, etc.) (Supporting data for the referral)</a:t>
            </a:r>
          </a:p>
          <a:p>
            <a:pPr lvl="1"/>
            <a:endParaRPr lang="en-US" sz="2000" dirty="0" smtClean="0"/>
          </a:p>
          <a:p>
            <a:pPr lvl="1"/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3082"/>
            <a:ext cx="840665" cy="102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8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</a:t>
            </a:r>
            <a:r>
              <a:rPr lang="en-US" sz="3200" dirty="0" smtClean="0">
                <a:solidFill>
                  <a:schemeClr val="tx1"/>
                </a:solidFill>
              </a:rPr>
              <a:t>rovide </a:t>
            </a:r>
            <a:r>
              <a:rPr lang="en-US" sz="3200" dirty="0">
                <a:solidFill>
                  <a:schemeClr val="tx1"/>
                </a:solidFill>
              </a:rPr>
              <a:t>a C</a:t>
            </a:r>
            <a:r>
              <a:rPr lang="en-US" sz="3200" b="1" dirty="0" smtClean="0">
                <a:solidFill>
                  <a:schemeClr val="tx1"/>
                </a:solidFill>
              </a:rPr>
              <a:t>linical </a:t>
            </a:r>
            <a:r>
              <a:rPr lang="en-US" sz="3200" dirty="0">
                <a:solidFill>
                  <a:schemeClr val="tx1"/>
                </a:solidFill>
              </a:rPr>
              <a:t>Q</a:t>
            </a:r>
            <a:r>
              <a:rPr lang="en-US" sz="3200" b="1" dirty="0" smtClean="0">
                <a:solidFill>
                  <a:schemeClr val="tx1"/>
                </a:solidFill>
              </a:rPr>
              <a:t>uestion </a:t>
            </a:r>
            <a:r>
              <a:rPr lang="en-US" sz="3200" b="1" dirty="0">
                <a:solidFill>
                  <a:schemeClr val="tx1"/>
                </a:solidFill>
              </a:rPr>
              <a:t>(or summary of reason for referral) </a:t>
            </a:r>
            <a:r>
              <a:rPr lang="en-US" sz="3200" dirty="0">
                <a:solidFill>
                  <a:schemeClr val="tx1"/>
                </a:solidFill>
              </a:rPr>
              <a:t>with all referrals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86800" cy="5334000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en-US" sz="11200" dirty="0"/>
          </a:p>
          <a:p>
            <a:r>
              <a:rPr lang="en-US" sz="11200" dirty="0"/>
              <a:t>“eyes” </a:t>
            </a:r>
            <a:r>
              <a:rPr lang="en-US" sz="11200" dirty="0" smtClean="0"/>
              <a:t>       “</a:t>
            </a:r>
            <a:r>
              <a:rPr lang="en-US" sz="11200" dirty="0"/>
              <a:t>gallbladder” </a:t>
            </a:r>
            <a:r>
              <a:rPr lang="en-US" sz="11200" dirty="0" smtClean="0"/>
              <a:t>         </a:t>
            </a:r>
            <a:r>
              <a:rPr lang="en-US" sz="11200" dirty="0"/>
              <a:t>“diabetes</a:t>
            </a:r>
            <a:r>
              <a:rPr lang="en-US" sz="11200" dirty="0" smtClean="0"/>
              <a:t>”</a:t>
            </a:r>
          </a:p>
          <a:p>
            <a:pPr marL="0" indent="0">
              <a:buNone/>
            </a:pPr>
            <a:endParaRPr lang="en-US" sz="8600" dirty="0"/>
          </a:p>
          <a:p>
            <a:endParaRPr lang="en-US" sz="2400" dirty="0"/>
          </a:p>
          <a:p>
            <a:r>
              <a:rPr lang="en-US" sz="11200" dirty="0"/>
              <a:t>68 year old female with intermittent double vision. Is ophthalmopathy assessment the correct starting point?</a:t>
            </a:r>
          </a:p>
          <a:p>
            <a:pPr marL="0" indent="0">
              <a:buNone/>
            </a:pPr>
            <a:endParaRPr lang="en-US" sz="11200" dirty="0"/>
          </a:p>
          <a:p>
            <a:r>
              <a:rPr lang="en-US" sz="11200" dirty="0"/>
              <a:t>39 year old female with severe RUQ pain, abnormal US and known diabetes, does she need surgery?</a:t>
            </a:r>
          </a:p>
          <a:p>
            <a:pPr marL="0" indent="0">
              <a:buNone/>
            </a:pPr>
            <a:endParaRPr lang="en-US" sz="11200" dirty="0"/>
          </a:p>
          <a:p>
            <a:r>
              <a:rPr lang="en-US" sz="11200" dirty="0"/>
              <a:t>20 yo female with T1DM since age 8 on insulin pump therapy, transferring from pediatric to adult care</a:t>
            </a:r>
          </a:p>
          <a:p>
            <a:pPr marL="457200" lvl="1" indent="0">
              <a:buNone/>
            </a:pPr>
            <a:endParaRPr lang="en-US" sz="4500" dirty="0" smtClean="0"/>
          </a:p>
          <a:p>
            <a:pPr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43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229600" cy="715962"/>
          </a:xfrm>
          <a:noFill/>
        </p:spPr>
        <p:txBody>
          <a:bodyPr/>
          <a:lstStyle/>
          <a:p>
            <a:pPr eaLnBrk="1" hangingPunct="1"/>
            <a:r>
              <a:rPr lang="en-US" sz="3600" dirty="0" smtClean="0"/>
              <a:t>Summary of Case Pertinent to the Referral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763000" cy="53340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400" b="1" dirty="0" smtClean="0">
                <a:effectLst/>
              </a:rPr>
              <a:t>Clinical question or reason for referral &amp; summary: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&amp;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/>
              </a:rPr>
              <a:t>  </a:t>
            </a:r>
            <a:r>
              <a:rPr lang="en-US" sz="20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“</a:t>
            </a:r>
          </a:p>
          <a:p>
            <a:r>
              <a:rPr lang="en-US" sz="2400" i="1" dirty="0" smtClean="0">
                <a:effectLst/>
              </a:rPr>
              <a:t>Help introduce the patient’s story</a:t>
            </a:r>
          </a:p>
          <a:p>
            <a:r>
              <a:rPr lang="en-US" sz="2400" dirty="0" smtClean="0"/>
              <a:t>“</a:t>
            </a:r>
            <a:r>
              <a:rPr lang="en-US" sz="2400" dirty="0" smtClean="0">
                <a:effectLst/>
              </a:rPr>
              <a:t>Please help determine which next treatment option is best suited for a 62 </a:t>
            </a:r>
            <a:r>
              <a:rPr lang="en-US" sz="2400" dirty="0" err="1" smtClean="0">
                <a:effectLst/>
              </a:rPr>
              <a:t>yo</a:t>
            </a:r>
            <a:r>
              <a:rPr lang="en-US" sz="2400" dirty="0" smtClean="0">
                <a:effectLst/>
              </a:rPr>
              <a:t> first grade teacher who has had diabetes for past 10 years. She was allergic to SU; had diarrhea with metformin, edema with </a:t>
            </a:r>
            <a:r>
              <a:rPr lang="en-US" sz="2400" dirty="0" smtClean="0"/>
              <a:t>Pioglitazone</a:t>
            </a:r>
            <a:r>
              <a:rPr lang="en-US" sz="2400" dirty="0" smtClean="0">
                <a:effectLst/>
              </a:rPr>
              <a:t> and is now on Long Acting insulin 60 units once daily with widely fluctuating glucose levels and A1c of 10.2%. She  is reluctant to check her BG or take injections during the work day due to working with children and the demands of school teacher.”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( note: this also “turns the patient into a person”)</a:t>
            </a:r>
          </a:p>
          <a:p>
            <a:pPr marL="0" indent="0" eaLnBrk="1" hangingPunct="1">
              <a:buNone/>
            </a:pPr>
            <a:endParaRPr lang="en-U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3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 Referral </a:t>
            </a:r>
            <a:r>
              <a:rPr lang="en-US" sz="4000" u="sng" dirty="0" smtClean="0">
                <a:solidFill>
                  <a:schemeClr val="tx1"/>
                </a:solidFill>
              </a:rPr>
              <a:t>Type </a:t>
            </a:r>
            <a:r>
              <a:rPr lang="en-US" sz="3200" u="sng" dirty="0" smtClean="0">
                <a:solidFill>
                  <a:schemeClr val="tx1"/>
                </a:solidFill>
              </a:rPr>
              <a:t/>
            </a:r>
            <a:br>
              <a:rPr lang="en-US" sz="3200" u="sng" dirty="0" smtClean="0">
                <a:solidFill>
                  <a:schemeClr val="tx1"/>
                </a:solidFill>
              </a:rPr>
            </a:br>
            <a:r>
              <a:rPr lang="en-US" sz="3200" b="0" u="sng" dirty="0" smtClean="0">
                <a:solidFill>
                  <a:schemeClr val="tx1"/>
                </a:solidFill>
              </a:rPr>
              <a:t>(What is the suggested role of the specialist</a:t>
            </a:r>
            <a:r>
              <a:rPr lang="en-US" sz="3200" b="0" u="sng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sz="3200" b="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724400"/>
          </a:xfrm>
        </p:spPr>
        <p:txBody>
          <a:bodyPr/>
          <a:lstStyle/>
          <a:p>
            <a:r>
              <a:rPr lang="en-US" sz="2300" dirty="0" smtClean="0"/>
              <a:t>____ </a:t>
            </a:r>
            <a:r>
              <a:rPr lang="en-US" sz="2300" b="1" dirty="0" smtClean="0"/>
              <a:t>Pre-visit Advice / Pre-consultation</a:t>
            </a:r>
            <a:endParaRPr lang="en-US" sz="2300" dirty="0" smtClean="0"/>
          </a:p>
          <a:p>
            <a:r>
              <a:rPr lang="en-US" sz="2300" dirty="0" smtClean="0"/>
              <a:t>____ </a:t>
            </a:r>
            <a:r>
              <a:rPr lang="en-US" sz="2300" b="1" dirty="0" smtClean="0"/>
              <a:t>Non Face-to-Face </a:t>
            </a:r>
            <a:r>
              <a:rPr lang="en-US" sz="2300" dirty="0" smtClean="0"/>
              <a:t>(</a:t>
            </a:r>
            <a:r>
              <a:rPr lang="en-US" sz="2300" b="1" dirty="0" smtClean="0"/>
              <a:t>e-</a:t>
            </a:r>
            <a:r>
              <a:rPr lang="en-US" sz="2300" dirty="0" smtClean="0"/>
              <a:t>) </a:t>
            </a:r>
            <a:r>
              <a:rPr lang="en-US" sz="2300" b="1" dirty="0" smtClean="0"/>
              <a:t>consultation</a:t>
            </a:r>
            <a:r>
              <a:rPr lang="en-US" sz="2300" dirty="0" smtClean="0"/>
              <a:t> </a:t>
            </a:r>
          </a:p>
          <a:p>
            <a:r>
              <a:rPr lang="en-US" sz="2300" dirty="0" smtClean="0"/>
              <a:t>____ </a:t>
            </a:r>
            <a:r>
              <a:rPr lang="en-US" sz="2300" b="1" dirty="0" smtClean="0"/>
              <a:t>Consultation</a:t>
            </a:r>
            <a:r>
              <a:rPr lang="en-US" sz="2300" dirty="0" smtClean="0"/>
              <a:t> (Evaluate and Advise, with the goal of managing the problem remaining with the referring clinician)</a:t>
            </a:r>
          </a:p>
          <a:p>
            <a:r>
              <a:rPr lang="en-US" sz="2300" dirty="0" smtClean="0"/>
              <a:t>____ </a:t>
            </a:r>
            <a:r>
              <a:rPr lang="en-US" sz="2300" b="1" dirty="0" smtClean="0"/>
              <a:t>Procedural Consultation </a:t>
            </a:r>
            <a:endParaRPr lang="en-US" sz="2300" dirty="0"/>
          </a:p>
          <a:p>
            <a:r>
              <a:rPr lang="en-US" sz="2300" dirty="0" smtClean="0"/>
              <a:t>____</a:t>
            </a:r>
            <a:r>
              <a:rPr lang="en-US" sz="2300" b="1" dirty="0" smtClean="0"/>
              <a:t>Co-Management with Shared Care </a:t>
            </a:r>
            <a:r>
              <a:rPr lang="en-US" sz="2300" dirty="0" smtClean="0"/>
              <a:t>(Referring clinician (e.g. PCP)  maintains first call for the referral disorder) </a:t>
            </a:r>
          </a:p>
          <a:p>
            <a:r>
              <a:rPr lang="en-US" sz="2300" dirty="0" smtClean="0"/>
              <a:t>____ </a:t>
            </a:r>
            <a:r>
              <a:rPr lang="en-US" sz="2300" b="1" dirty="0" smtClean="0"/>
              <a:t>Co-Management with Principal Care </a:t>
            </a:r>
            <a:r>
              <a:rPr lang="en-US" sz="2300" dirty="0" smtClean="0"/>
              <a:t>(Referred to subspecialist/specialist assumes first call for the referral disorder) </a:t>
            </a:r>
          </a:p>
          <a:p>
            <a:r>
              <a:rPr lang="en-US" sz="2300" dirty="0" smtClean="0"/>
              <a:t>____ Please assume Full Responsibility for </a:t>
            </a:r>
            <a:r>
              <a:rPr lang="en-US" sz="2300" b="1" dirty="0" smtClean="0"/>
              <a:t>Complete Transfer </a:t>
            </a:r>
            <a:r>
              <a:rPr lang="en-US" sz="2300" dirty="0" smtClean="0"/>
              <a:t>of all Patient Care (</a:t>
            </a:r>
            <a:r>
              <a:rPr lang="en-US" sz="2300" dirty="0" err="1" smtClean="0"/>
              <a:t>e.g</a:t>
            </a:r>
            <a:r>
              <a:rPr lang="en-US" sz="2300" dirty="0" smtClean="0"/>
              <a:t> .Pediatric to Adult care transition)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686800" cy="685800"/>
          </a:xfrm>
          <a:noFill/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tx1"/>
                </a:solidFill>
                <a:effectLst/>
              </a:rPr>
              <a:t>Formal Consultation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524000"/>
            <a:ext cx="8991600" cy="4876800"/>
          </a:xfrm>
        </p:spPr>
        <p:txBody>
          <a:bodyPr>
            <a:normAutofit fontScale="85000" lnSpcReduction="20000"/>
          </a:bodyPr>
          <a:lstStyle/>
          <a:p>
            <a:pPr>
              <a:buFont typeface="Symbol" pitchFamily="18" charset="2"/>
              <a:buChar char=""/>
            </a:pPr>
            <a:r>
              <a:rPr lang="en-US" sz="2800" b="1" dirty="0" smtClean="0"/>
              <a:t>Cognitive</a:t>
            </a:r>
            <a:r>
              <a:rPr lang="en-US" sz="2800" dirty="0" smtClean="0"/>
              <a:t>  </a:t>
            </a:r>
            <a:r>
              <a:rPr lang="en-US" sz="2800" b="1" dirty="0" smtClean="0"/>
              <a:t>consultation (advice)</a:t>
            </a:r>
          </a:p>
          <a:p>
            <a:pPr lvl="1">
              <a:buFont typeface="Symbol" pitchFamily="18" charset="2"/>
              <a:buChar char=""/>
            </a:pPr>
            <a:r>
              <a:rPr lang="en-US" sz="2400" dirty="0"/>
              <a:t>To obtain specialist’s opinion on a patient’s diagnosis, abnormal lab or imaging study result(s), treatment or prognosis</a:t>
            </a:r>
            <a:endParaRPr lang="en-US" sz="2400" b="1" dirty="0" smtClean="0"/>
          </a:p>
          <a:p>
            <a:pPr lvl="1">
              <a:buFont typeface="Symbol" pitchFamily="18" charset="2"/>
              <a:buChar char=""/>
            </a:pPr>
            <a:r>
              <a:rPr lang="en-US" sz="2400" dirty="0" smtClean="0"/>
              <a:t>Limited to one or a few visits that focus on </a:t>
            </a:r>
            <a:r>
              <a:rPr lang="en-US" sz="2400" b="1" dirty="0" smtClean="0"/>
              <a:t>answering a discrete question</a:t>
            </a:r>
            <a:endParaRPr lang="en-US" sz="2400" dirty="0" smtClean="0"/>
          </a:p>
          <a:p>
            <a:pPr lvl="2">
              <a:buFont typeface="Symbol" pitchFamily="18" charset="2"/>
              <a:buChar char=""/>
            </a:pPr>
            <a:r>
              <a:rPr lang="en-US" sz="2400" b="1" dirty="0" smtClean="0"/>
              <a:t>e-Consultation</a:t>
            </a:r>
            <a:r>
              <a:rPr lang="en-US" sz="2400" dirty="0" smtClean="0"/>
              <a:t>: provide advice/recommendations without an office visit </a:t>
            </a:r>
            <a:r>
              <a:rPr lang="en-US" sz="2400" i="1" dirty="0" smtClean="0"/>
              <a:t>(clinician to clinician)</a:t>
            </a:r>
          </a:p>
          <a:p>
            <a:pPr marL="914400" lvl="2" indent="0">
              <a:buNone/>
            </a:pPr>
            <a:endParaRPr lang="en-US" sz="1400" i="1" dirty="0" smtClean="0"/>
          </a:p>
          <a:p>
            <a:pPr eaLnBrk="1" hangingPunct="1">
              <a:buFont typeface="Symbol" pitchFamily="18" charset="2"/>
              <a:buChar char=""/>
            </a:pPr>
            <a:r>
              <a:rPr lang="en-US" sz="2800" b="1" dirty="0" smtClean="0"/>
              <a:t>Procedural consultation</a:t>
            </a:r>
          </a:p>
          <a:p>
            <a:pPr lvl="1">
              <a:buFont typeface="Symbol" pitchFamily="18" charset="2"/>
              <a:buChar char=""/>
            </a:pPr>
            <a:r>
              <a:rPr lang="en-US" sz="2400" dirty="0"/>
              <a:t>To obtain a technical procedure for diagnostic, therapeutic or palliative </a:t>
            </a:r>
            <a:r>
              <a:rPr lang="en-US" sz="2400" dirty="0" smtClean="0"/>
              <a:t>purposes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>
              <a:buFont typeface="Symbol" pitchFamily="18" charset="2"/>
              <a:buChar char=""/>
            </a:pPr>
            <a:r>
              <a:rPr lang="en-US" sz="2800" dirty="0" smtClean="0"/>
              <a:t>Include detailed report back to referring physician</a:t>
            </a:r>
          </a:p>
          <a:p>
            <a:pPr marL="0" indent="0">
              <a:buNone/>
            </a:pPr>
            <a:endParaRPr lang="en-US" sz="1400" dirty="0" smtClean="0"/>
          </a:p>
          <a:p>
            <a:pPr eaLnBrk="1" hangingPunct="1">
              <a:buFont typeface="Symbol" pitchFamily="18" charset="2"/>
              <a:buChar char=""/>
            </a:pPr>
            <a:r>
              <a:rPr lang="en-US" sz="2800" i="1" dirty="0" smtClean="0"/>
              <a:t>Examples</a:t>
            </a:r>
            <a:r>
              <a:rPr lang="en-US" sz="2800" dirty="0" smtClean="0"/>
              <a:t>: Colonoscopy, Bone Marrow Biopsy, MRSA infection with recurrent carbuncles 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524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</a:rPr>
              <a:t>Non-Face-to-Face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 Consultation</a:t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(including </a:t>
            </a:r>
            <a:r>
              <a:rPr lang="en-US" sz="3200" b="1" i="1" dirty="0" smtClean="0">
                <a:solidFill>
                  <a:schemeClr val="tx1"/>
                </a:solidFill>
                <a:effectLst/>
              </a:rPr>
              <a:t>e-Consultations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8153400" cy="498316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A </a:t>
            </a:r>
            <a:r>
              <a:rPr lang="en-US" sz="2600" dirty="0"/>
              <a:t>referral that would </a:t>
            </a:r>
            <a:r>
              <a:rPr lang="en-US" sz="2600" dirty="0" smtClean="0"/>
              <a:t>be needed as a</a:t>
            </a:r>
          </a:p>
          <a:p>
            <a:pPr marL="0" indent="0">
              <a:buNone/>
            </a:pPr>
            <a:r>
              <a:rPr lang="en-US" sz="2600" dirty="0" smtClean="0"/>
              <a:t>face-to-face consult </a:t>
            </a:r>
            <a:r>
              <a:rPr lang="en-US" sz="2600" dirty="0"/>
              <a:t>if e-consult </a:t>
            </a:r>
            <a:r>
              <a:rPr lang="en-US" sz="2600" dirty="0" smtClean="0"/>
              <a:t>was not </a:t>
            </a:r>
          </a:p>
          <a:p>
            <a:pPr marL="0" indent="0">
              <a:buNone/>
            </a:pPr>
            <a:r>
              <a:rPr lang="en-US" sz="2600" dirty="0" smtClean="0"/>
              <a:t>available but </a:t>
            </a:r>
            <a:r>
              <a:rPr lang="en-US" sz="2600" dirty="0"/>
              <a:t>no longer needed </a:t>
            </a:r>
            <a:r>
              <a:rPr lang="en-US" sz="2600" dirty="0" smtClean="0"/>
              <a:t>when </a:t>
            </a:r>
            <a:r>
              <a:rPr lang="en-US" sz="2600" dirty="0"/>
              <a:t>advice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received through </a:t>
            </a:r>
            <a:r>
              <a:rPr lang="en-US" sz="2600" dirty="0"/>
              <a:t>the e-consult process</a:t>
            </a:r>
          </a:p>
          <a:p>
            <a:r>
              <a:rPr lang="en-US" sz="2600" dirty="0" smtClean="0"/>
              <a:t>Key Elements</a:t>
            </a:r>
          </a:p>
          <a:p>
            <a:pPr marL="708025" lvl="1" indent="-284163"/>
            <a:r>
              <a:rPr lang="en-US" dirty="0"/>
              <a:t>Exchange records and </a:t>
            </a:r>
            <a:r>
              <a:rPr lang="en-US" dirty="0" smtClean="0"/>
              <a:t>responses</a:t>
            </a:r>
          </a:p>
          <a:p>
            <a:pPr marL="914400" lvl="2" indent="-284163"/>
            <a:r>
              <a:rPr lang="en-US" dirty="0"/>
              <a:t>Documentation: “</a:t>
            </a:r>
            <a:r>
              <a:rPr lang="en-US" i="1" dirty="0"/>
              <a:t>Based on the information I received, I recommend</a:t>
            </a:r>
            <a:r>
              <a:rPr lang="en-US" i="1" dirty="0" smtClean="0"/>
              <a:t>…”</a:t>
            </a:r>
            <a:endParaRPr lang="en-US" dirty="0"/>
          </a:p>
          <a:p>
            <a:pPr marL="708025" lvl="1" indent="-284163"/>
            <a:r>
              <a:rPr lang="en-US" dirty="0" smtClean="0"/>
              <a:t>Answer clinical question, and tailor to specific patient characteristics </a:t>
            </a:r>
          </a:p>
          <a:p>
            <a:pPr marL="708025" lvl="1" indent="-284163"/>
            <a:r>
              <a:rPr lang="en-US" dirty="0"/>
              <a:t>C</a:t>
            </a:r>
            <a:r>
              <a:rPr lang="en-US" dirty="0" smtClean="0"/>
              <a:t>onvert eConsult to standard visit if too complex</a:t>
            </a:r>
          </a:p>
          <a:p>
            <a:pPr marL="708025" lvl="1" indent="-284163"/>
            <a:r>
              <a:rPr lang="en-US" dirty="0" smtClean="0"/>
              <a:t>Compensated time and effort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0595" y="1371600"/>
            <a:ext cx="2210492" cy="186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E-consult Dermatology </a:t>
            </a:r>
            <a:r>
              <a:rPr lang="en-US" sz="2700" dirty="0" smtClean="0"/>
              <a:t>(“tele-</a:t>
            </a:r>
            <a:r>
              <a:rPr lang="en-US" sz="2700" dirty="0" err="1" smtClean="0"/>
              <a:t>derm</a:t>
            </a:r>
            <a:r>
              <a:rPr lang="en-US" sz="2700" dirty="0" smtClean="0"/>
              <a:t>”) </a:t>
            </a:r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24000"/>
            <a:ext cx="8159002" cy="45720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/>
              <a:t>A</a:t>
            </a:r>
            <a:r>
              <a:rPr lang="en-US" dirty="0" smtClean="0"/>
              <a:t> straightforward </a:t>
            </a:r>
            <a:r>
              <a:rPr lang="en-US" dirty="0"/>
              <a:t>problem that </a:t>
            </a:r>
            <a:r>
              <a:rPr lang="en-US" dirty="0" smtClean="0"/>
              <a:t>can be addressed so </a:t>
            </a:r>
            <a:r>
              <a:rPr lang="en-US" dirty="0"/>
              <a:t>the referring provider is able to treat or </a:t>
            </a:r>
            <a:r>
              <a:rPr lang="en-US" dirty="0" smtClean="0"/>
              <a:t>reassure </a:t>
            </a:r>
            <a:r>
              <a:rPr lang="en-US" dirty="0"/>
              <a:t>the patient without a subsequent appointment to Dermatology.  </a:t>
            </a:r>
            <a:r>
              <a:rPr lang="en-US" dirty="0" smtClean="0"/>
              <a:t>Example:</a:t>
            </a:r>
          </a:p>
          <a:p>
            <a:pPr marL="0" lvl="0" indent="0">
              <a:buNone/>
            </a:pPr>
            <a:endParaRPr lang="en-US" sz="1400" dirty="0"/>
          </a:p>
          <a:p>
            <a:pPr lvl="0"/>
            <a:r>
              <a:rPr lang="en-US" dirty="0" smtClean="0"/>
              <a:t>Skin </a:t>
            </a:r>
            <a:r>
              <a:rPr lang="en-US" dirty="0"/>
              <a:t>eruption </a:t>
            </a:r>
            <a:r>
              <a:rPr lang="en-US" dirty="0" smtClean="0"/>
              <a:t>with </a:t>
            </a:r>
            <a:r>
              <a:rPr lang="en-US" dirty="0"/>
              <a:t>which the referring </a:t>
            </a:r>
            <a:r>
              <a:rPr lang="en-US" dirty="0" smtClean="0"/>
              <a:t>clinician </a:t>
            </a:r>
            <a:r>
              <a:rPr lang="en-US" dirty="0"/>
              <a:t>may not be familiar but which </a:t>
            </a:r>
            <a:r>
              <a:rPr lang="en-US" dirty="0" smtClean="0"/>
              <a:t>dermatology clinician recognizes </a:t>
            </a:r>
            <a:r>
              <a:rPr lang="en-US" dirty="0"/>
              <a:t>(e.g. nummular eczema) </a:t>
            </a:r>
            <a:endParaRPr lang="en-US" dirty="0" smtClean="0"/>
          </a:p>
          <a:p>
            <a:pPr lvl="1"/>
            <a:r>
              <a:rPr lang="en-US" dirty="0" smtClean="0"/>
              <a:t>Can provide </a:t>
            </a:r>
            <a:r>
              <a:rPr lang="en-US" dirty="0"/>
              <a:t>adequate suggestions for treatment; the patient is started on the correct treatment and responds, a visit to Dermatology is </a:t>
            </a:r>
            <a:r>
              <a:rPr lang="en-US" dirty="0" smtClean="0"/>
              <a:t>avoided</a:t>
            </a:r>
          </a:p>
          <a:p>
            <a:pPr marL="365125" lvl="1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58674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Action Steps to Connected Care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89567"/>
            <a:ext cx="8991600" cy="4572000"/>
          </a:xfrm>
        </p:spPr>
        <p:txBody>
          <a:bodyPr/>
          <a:lstStyle/>
          <a:p>
            <a:r>
              <a:rPr lang="en-US" sz="2800" b="1" dirty="0" smtClean="0"/>
              <a:t>Look at your internal referral process </a:t>
            </a:r>
            <a:r>
              <a:rPr lang="en-US" sz="2800" dirty="0" smtClean="0"/>
              <a:t>(</a:t>
            </a:r>
            <a:r>
              <a:rPr lang="en-US" sz="2800" i="1" dirty="0" smtClean="0"/>
              <a:t>get your own house in order</a:t>
            </a:r>
            <a:r>
              <a:rPr lang="en-US" sz="2800" dirty="0" smtClean="0"/>
              <a:t>)</a:t>
            </a:r>
          </a:p>
          <a:p>
            <a:pPr marL="788670" lvl="1" indent="-514350"/>
            <a:r>
              <a:rPr lang="en-US" dirty="0" smtClean="0"/>
              <a:t>Perform a Walk-through / Process Map of the referral process within the practice</a:t>
            </a:r>
          </a:p>
          <a:p>
            <a:pPr marL="1062990" lvl="2" indent="-514350"/>
            <a:r>
              <a:rPr lang="en-US" dirty="0" smtClean="0"/>
              <a:t>Identify any gaps in critical elements</a:t>
            </a:r>
          </a:p>
          <a:p>
            <a:pPr marL="1062990" lvl="2" indent="-514350"/>
            <a:r>
              <a:rPr lang="en-US" dirty="0" smtClean="0"/>
              <a:t>Develop an Improvement Plan to close the gaps</a:t>
            </a:r>
          </a:p>
          <a:p>
            <a:pPr marL="788670" lvl="1" indent="-514350"/>
            <a:r>
              <a:rPr lang="en-US" dirty="0" smtClean="0"/>
              <a:t>Define who the team members are for the practice referral process </a:t>
            </a:r>
          </a:p>
          <a:p>
            <a:pPr marL="788670" lvl="1" indent="-514350"/>
            <a:r>
              <a:rPr lang="en-US" dirty="0" smtClean="0"/>
              <a:t>Develop a Policy &amp; Procedures document for your practice team’s internal referral process (will be a work in progress)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8"/>
          <a:stretch/>
        </p:blipFill>
        <p:spPr bwMode="auto">
          <a:xfrm>
            <a:off x="-99848" y="0"/>
            <a:ext cx="2743200" cy="123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6651625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3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686800" cy="1066800"/>
          </a:xfrm>
        </p:spPr>
        <p:txBody>
          <a:bodyPr anchor="ctr" anchorCtr="1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Co-Management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(ONGOING management of a patient’s medical condition)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839200" cy="4754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b="1" dirty="0" smtClean="0"/>
              <a:t>Shared Care for the disease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(PCP responsible for Elements of Care, takes ‘first call’)</a:t>
            </a:r>
          </a:p>
          <a:p>
            <a:pPr marL="457200" lvl="1" indent="0">
              <a:buNone/>
              <a:defRPr/>
            </a:pPr>
            <a:endParaRPr lang="en-US" sz="2200" dirty="0" smtClean="0">
              <a:solidFill>
                <a:schemeClr val="accent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b="1" dirty="0" smtClean="0"/>
              <a:t>Principal care for the </a:t>
            </a:r>
            <a:r>
              <a:rPr lang="en-US" b="1" i="1" dirty="0" smtClean="0"/>
              <a:t>disease</a:t>
            </a:r>
            <a:r>
              <a:rPr lang="en-US" dirty="0" smtClean="0"/>
              <a:t>.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(Specialist responsible for Elements of Care for that disorder or set of disorders, takes ‘first call’ for the disorder)</a:t>
            </a:r>
          </a:p>
          <a:p>
            <a:pPr marL="457200" lvl="1" indent="0">
              <a:buNone/>
              <a:defRPr/>
            </a:pPr>
            <a:endParaRPr lang="en-US" sz="22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b="1" dirty="0" smtClean="0"/>
              <a:t>Principal care of the </a:t>
            </a:r>
            <a:r>
              <a:rPr lang="en-US" b="1" i="1" dirty="0" smtClean="0"/>
              <a:t>patient</a:t>
            </a:r>
            <a:r>
              <a:rPr lang="en-US" b="1" dirty="0" smtClean="0">
                <a:solidFill>
                  <a:schemeClr val="accent2"/>
                </a:solidFill>
              </a:rPr>
              <a:t>  </a:t>
            </a:r>
            <a:r>
              <a:rPr lang="en-US" sz="2400" dirty="0" smtClean="0"/>
              <a:t>for a consuming illness for a limited period of time</a:t>
            </a:r>
            <a:r>
              <a:rPr lang="en-US" sz="2400" b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(</a:t>
            </a:r>
            <a:r>
              <a:rPr lang="en-US" sz="2200" dirty="0"/>
              <a:t>S</a:t>
            </a:r>
            <a:r>
              <a:rPr lang="en-US" sz="2200" dirty="0" smtClean="0"/>
              <a:t>pecialist serves as first contact but patient maintains PCP as medical home/ hub of care)</a:t>
            </a:r>
          </a:p>
        </p:txBody>
      </p:sp>
    </p:spTree>
    <p:extLst>
      <p:ext uri="{BB962C8B-B14F-4D97-AF65-F5344CB8AC3E}">
        <p14:creationId xmlns:p14="http://schemas.microsoft.com/office/powerpoint/2010/main" val="29827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>
                <a:solidFill>
                  <a:schemeClr val="tx1"/>
                </a:solidFill>
              </a:rPr>
              <a:t>Patient’s Core (general) Data </a:t>
            </a:r>
            <a:r>
              <a:rPr lang="en-US" sz="4000" u="sng" dirty="0" smtClean="0">
                <a:solidFill>
                  <a:schemeClr val="tx1"/>
                </a:solidFill>
              </a:rPr>
              <a:t>Set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05400"/>
          </a:xfrm>
        </p:spPr>
        <p:txBody>
          <a:bodyPr/>
          <a:lstStyle/>
          <a:p>
            <a:pPr lvl="1"/>
            <a:r>
              <a:rPr lang="en-US" sz="2400" dirty="0" smtClean="0"/>
              <a:t>Active </a:t>
            </a:r>
            <a:r>
              <a:rPr lang="en-US" sz="2400" dirty="0"/>
              <a:t>problem list </a:t>
            </a:r>
            <a:endParaRPr lang="en-US" sz="2400" dirty="0" smtClean="0"/>
          </a:p>
          <a:p>
            <a:pPr lvl="1"/>
            <a:r>
              <a:rPr lang="en-US" sz="2400" dirty="0" smtClean="0"/>
              <a:t>Past </a:t>
            </a:r>
            <a:r>
              <a:rPr lang="en-US" sz="2400" dirty="0"/>
              <a:t>medical and surgical history </a:t>
            </a:r>
            <a:endParaRPr lang="en-US" sz="2400" dirty="0" smtClean="0"/>
          </a:p>
          <a:p>
            <a:pPr lvl="1"/>
            <a:r>
              <a:rPr lang="en-US" sz="2400" dirty="0" smtClean="0"/>
              <a:t>Medication list 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edical </a:t>
            </a:r>
            <a:r>
              <a:rPr lang="en-US" sz="2400" dirty="0"/>
              <a:t>allergies </a:t>
            </a:r>
            <a:endParaRPr lang="en-US" sz="2400" dirty="0" smtClean="0"/>
          </a:p>
          <a:p>
            <a:pPr lvl="1"/>
            <a:r>
              <a:rPr lang="en-US" sz="2400" dirty="0" smtClean="0"/>
              <a:t>Preventive </a:t>
            </a:r>
            <a:r>
              <a:rPr lang="en-US" sz="2400" dirty="0"/>
              <a:t>care (e.g., vaccines and diagnostic tests) </a:t>
            </a:r>
            <a:endParaRPr lang="en-US" sz="2400" dirty="0" smtClean="0"/>
          </a:p>
          <a:p>
            <a:pPr lvl="1"/>
            <a:r>
              <a:rPr lang="en-US" sz="2400" dirty="0" smtClean="0"/>
              <a:t>Family </a:t>
            </a:r>
            <a:r>
              <a:rPr lang="en-US" sz="2400" dirty="0"/>
              <a:t>history </a:t>
            </a:r>
            <a:endParaRPr lang="en-US" sz="2400" dirty="0" smtClean="0"/>
          </a:p>
          <a:p>
            <a:pPr lvl="1"/>
            <a:r>
              <a:rPr lang="en-US" sz="2400" dirty="0" smtClean="0"/>
              <a:t>Habits/social </a:t>
            </a:r>
            <a:r>
              <a:rPr lang="en-US" sz="2400" dirty="0"/>
              <a:t>history </a:t>
            </a:r>
            <a:endParaRPr lang="en-US" sz="2400" dirty="0" smtClean="0"/>
          </a:p>
          <a:p>
            <a:pPr lvl="1"/>
            <a:r>
              <a:rPr lang="en-US" sz="2400" dirty="0" smtClean="0"/>
              <a:t>List </a:t>
            </a:r>
            <a:r>
              <a:rPr lang="en-US" sz="2400" dirty="0"/>
              <a:t>of providers </a:t>
            </a:r>
            <a:r>
              <a:rPr lang="en-US" sz="2000" dirty="0"/>
              <a:t>(care team) (other specialists caring for patient</a:t>
            </a:r>
            <a:r>
              <a:rPr lang="en-US" sz="2000" dirty="0" smtClean="0"/>
              <a:t>)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smtClean="0"/>
              <a:t>Advance directive;</a:t>
            </a:r>
          </a:p>
          <a:p>
            <a:pPr lvl="1"/>
            <a:r>
              <a:rPr lang="en-US" sz="2400" dirty="0" smtClean="0"/>
              <a:t>Overall </a:t>
            </a:r>
            <a:r>
              <a:rPr lang="en-US" sz="2400" dirty="0"/>
              <a:t>current care plan and goals of care</a:t>
            </a:r>
            <a:r>
              <a:rPr lang="en-US" sz="2400" b="1" dirty="0"/>
              <a:t> </a:t>
            </a:r>
            <a:endParaRPr lang="en-US" sz="2400" dirty="0"/>
          </a:p>
          <a:p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" y="152400"/>
            <a:ext cx="877888" cy="107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Arrow Callout 3"/>
          <p:cNvSpPr/>
          <p:nvPr/>
        </p:nvSpPr>
        <p:spPr>
          <a:xfrm>
            <a:off x="2286000" y="1524000"/>
            <a:ext cx="6400800" cy="4648200"/>
          </a:xfrm>
          <a:prstGeom prst="leftArrowCallout">
            <a:avLst>
              <a:gd name="adj1" fmla="val 23961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Also Need Shared </a:t>
            </a:r>
            <a:r>
              <a:rPr lang="en-US" sz="2400" dirty="0"/>
              <a:t>I</a:t>
            </a:r>
            <a:r>
              <a:rPr lang="en-US" sz="2400" dirty="0" smtClean="0"/>
              <a:t>nformation on:</a:t>
            </a:r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Global Risk Stratification</a:t>
            </a:r>
          </a:p>
          <a:p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Is patient in Care Management or working with Behavioral Health services</a:t>
            </a:r>
          </a:p>
          <a:p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 are </a:t>
            </a:r>
            <a:r>
              <a:rPr lang="en-US" sz="2000" dirty="0" err="1" smtClean="0"/>
              <a:t>SDoH</a:t>
            </a:r>
            <a:r>
              <a:rPr lang="en-US" sz="2000" dirty="0" smtClean="0"/>
              <a:t> needs being met (e.g. transportation services)</a:t>
            </a:r>
          </a:p>
          <a:p>
            <a:endParaRPr lang="en-US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Is the Patient under a Pain Contract or Controlled Substance Agreement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38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924800" cy="9906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Referral Tracking </a:t>
            </a:r>
            <a:r>
              <a:rPr lang="en-US" sz="3200" b="1" dirty="0">
                <a:solidFill>
                  <a:schemeClr val="tx1"/>
                </a:solidFill>
              </a:rPr>
              <a:t>“Closing the Loop” </a:t>
            </a:r>
            <a:r>
              <a:rPr lang="en-US" sz="3200" dirty="0">
                <a:solidFill>
                  <a:schemeClr val="tx1"/>
                </a:solidFill>
              </a:rPr>
              <a:t>protocol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24000"/>
            <a:ext cx="8159002" cy="4637567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effectLst/>
              </a:rPr>
              <a:t>Referral request sent </a:t>
            </a:r>
            <a:endParaRPr lang="en-US" sz="2400" dirty="0" smtClean="0">
              <a:effectLst/>
            </a:endParaRPr>
          </a:p>
          <a:p>
            <a:r>
              <a:rPr lang="en-US" sz="2800" b="1" dirty="0" smtClean="0">
                <a:effectLst/>
              </a:rPr>
              <a:t>Referral request received and reviewed</a:t>
            </a:r>
          </a:p>
          <a:p>
            <a:pPr lvl="1"/>
            <a:r>
              <a:rPr lang="en-US" sz="2200" dirty="0" smtClean="0"/>
              <a:t>Referral </a:t>
            </a:r>
            <a:r>
              <a:rPr lang="en-US" sz="2200" b="1" i="1" dirty="0" smtClean="0"/>
              <a:t>accepted</a:t>
            </a:r>
            <a:r>
              <a:rPr lang="en-US" sz="2200" dirty="0" smtClean="0">
                <a:effectLst/>
              </a:rPr>
              <a:t> with </a:t>
            </a:r>
            <a:r>
              <a:rPr lang="en-US" sz="2200" b="1" i="1" dirty="0" smtClean="0">
                <a:effectLst/>
              </a:rPr>
              <a:t>confirmation </a:t>
            </a:r>
            <a:r>
              <a:rPr lang="en-US" sz="2200" i="1" dirty="0" smtClean="0">
                <a:effectLst/>
              </a:rPr>
              <a:t>of appointment date </a:t>
            </a:r>
            <a:r>
              <a:rPr lang="en-US" sz="2200" b="1" dirty="0" smtClean="0">
                <a:effectLst/>
              </a:rPr>
              <a:t>sent back to referring practitioner</a:t>
            </a:r>
          </a:p>
          <a:p>
            <a:pPr lvl="1"/>
            <a:r>
              <a:rPr lang="en-US" sz="2200" dirty="0" smtClean="0"/>
              <a:t>Referral</a:t>
            </a:r>
            <a:r>
              <a:rPr lang="en-US" sz="2200" dirty="0" smtClean="0">
                <a:effectLst/>
              </a:rPr>
              <a:t> </a:t>
            </a:r>
            <a:r>
              <a:rPr lang="en-US" sz="2200" b="1" i="1" dirty="0" smtClean="0">
                <a:effectLst/>
              </a:rPr>
              <a:t>declined due to inappropriate referral </a:t>
            </a:r>
            <a:r>
              <a:rPr lang="en-US" sz="2200" dirty="0" smtClean="0">
                <a:effectLst/>
              </a:rPr>
              <a:t>(wrong specialist, etc) and </a:t>
            </a:r>
            <a:r>
              <a:rPr lang="en-US" sz="2200" b="1" dirty="0" smtClean="0">
                <a:effectLst/>
              </a:rPr>
              <a:t>referring practice notified</a:t>
            </a:r>
          </a:p>
          <a:p>
            <a:pPr lvl="1"/>
            <a:r>
              <a:rPr lang="en-US" sz="2200" b="1" i="1" dirty="0" smtClean="0">
                <a:effectLst/>
              </a:rPr>
              <a:t>Patient defers </a:t>
            </a:r>
            <a:r>
              <a:rPr lang="en-US" sz="2200" dirty="0" smtClean="0">
                <a:effectLst/>
              </a:rPr>
              <a:t>making appt or cannot be reached and </a:t>
            </a:r>
            <a:r>
              <a:rPr lang="en-US" sz="2200" b="1" dirty="0" smtClean="0">
                <a:effectLst/>
              </a:rPr>
              <a:t>referring practice notified</a:t>
            </a:r>
          </a:p>
          <a:p>
            <a:r>
              <a:rPr lang="en-US" sz="2800" b="1" dirty="0" smtClean="0">
                <a:effectLst/>
              </a:rPr>
              <a:t>Referral response sent </a:t>
            </a:r>
            <a:r>
              <a:rPr lang="en-US" sz="2000" dirty="0" smtClean="0">
                <a:effectLst/>
              </a:rPr>
              <a:t>(must address clinical question/reason for referral)</a:t>
            </a:r>
          </a:p>
          <a:p>
            <a:pPr lvl="1"/>
            <a:r>
              <a:rPr lang="en-US" sz="2200" b="1" i="1" dirty="0" smtClean="0">
                <a:effectLst/>
              </a:rPr>
              <a:t>Referral Note </a:t>
            </a:r>
            <a:r>
              <a:rPr lang="en-US" sz="2200" dirty="0" smtClean="0">
                <a:effectLst/>
              </a:rPr>
              <a:t>sent to referring clinician and PCP in timely manner</a:t>
            </a:r>
          </a:p>
          <a:p>
            <a:pPr lvl="1"/>
            <a:r>
              <a:rPr lang="en-US" sz="2200" b="1" i="1" dirty="0" smtClean="0">
                <a:effectLst/>
              </a:rPr>
              <a:t>Notification of No Show or Cancellation </a:t>
            </a:r>
            <a:r>
              <a:rPr lang="en-US" sz="2200" dirty="0" smtClean="0">
                <a:effectLst/>
              </a:rPr>
              <a:t>(with reason, if known)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2200" dirty="0">
              <a:effectLst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5" y="76200"/>
            <a:ext cx="8778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4535557" y="632653"/>
            <a:ext cx="4419600" cy="3352800"/>
          </a:xfrm>
          <a:prstGeom prst="wedgeRectCallout">
            <a:avLst>
              <a:gd name="adj1" fmla="val -60521"/>
              <a:gd name="adj2" fmla="val -184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Track what you </a:t>
            </a:r>
            <a:r>
              <a:rPr lang="en-US" sz="2400" i="1" dirty="0" smtClean="0"/>
              <a:t>requested</a:t>
            </a:r>
            <a:r>
              <a:rPr lang="en-US" sz="24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Deferred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F/u with patient or redirect referral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Confirmed appointment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 Show / Cancellation notice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Referral Response note &amp; results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512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The Referral Request Elements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Applies to ALL referral requests- whenever a patient is referred to another clinician or service:</a:t>
            </a:r>
          </a:p>
          <a:p>
            <a:pPr lvl="1"/>
            <a:r>
              <a:rPr lang="en-US" dirty="0" smtClean="0"/>
              <a:t>Primary Care to Specialty Care (including Radiology,  Pathology and Hospital Medicine)</a:t>
            </a:r>
          </a:p>
          <a:p>
            <a:pPr lvl="1"/>
            <a:r>
              <a:rPr lang="en-US" dirty="0" smtClean="0"/>
              <a:t>Specialty to Specialty (“Secondary Referrals”)</a:t>
            </a:r>
          </a:p>
          <a:p>
            <a:pPr lvl="1"/>
            <a:r>
              <a:rPr lang="en-US" dirty="0" smtClean="0"/>
              <a:t>Specialty to Primary Care</a:t>
            </a:r>
          </a:p>
          <a:p>
            <a:pPr lvl="1"/>
            <a:r>
              <a:rPr lang="en-US" dirty="0" smtClean="0"/>
              <a:t>Primary or Specialty Care to Ancillary &amp; other services </a:t>
            </a:r>
            <a:r>
              <a:rPr lang="en-US" sz="2100" dirty="0" smtClean="0"/>
              <a:t>(Diabetes Ed, Physical Therapy, Nutrition, etc..)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/>
              <a:t>A</a:t>
            </a:r>
            <a:r>
              <a:rPr lang="en-US" sz="3200" dirty="0" smtClean="0"/>
              <a:t>gree to supply what is needed for High Value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6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229600" cy="715962"/>
          </a:xfrm>
          <a:noFill/>
        </p:spPr>
        <p:txBody>
          <a:bodyPr/>
          <a:lstStyle/>
          <a:p>
            <a:pPr algn="ctr" eaLnBrk="1" hangingPunct="1"/>
            <a:r>
              <a:rPr lang="en-US" sz="3600" dirty="0" smtClean="0"/>
              <a:t>Ideal: “Synoptic” Referral Request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763000" cy="5562600"/>
          </a:xfrm>
          <a:noFill/>
        </p:spPr>
        <p:txBody>
          <a:bodyPr/>
          <a:lstStyle/>
          <a:p>
            <a:r>
              <a:rPr lang="en-US" sz="2800" dirty="0" smtClean="0">
                <a:effectLst/>
              </a:rPr>
              <a:t> </a:t>
            </a:r>
            <a:r>
              <a:rPr lang="en-US" sz="2400" dirty="0" smtClean="0">
                <a:effectLst/>
              </a:rPr>
              <a:t>Clinical question or reason for </a:t>
            </a:r>
            <a:r>
              <a:rPr lang="en-US" sz="2400" dirty="0" err="1" smtClean="0">
                <a:effectLst/>
              </a:rPr>
              <a:t>referral: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Please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help determine which next treatment option is best suited for a 62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effectLst/>
              </a:rPr>
              <a:t>yo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first grade teacher who has had diabetes for past 10 years. She was allergic to SU; had diarrhea with metformin, edema with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Pioglitazone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 and is now on Long Acting insulin 60 units once daily with widely fluctuating glucose levels and A1c of 10.2%. She  is reluctant to check her BG or take injections during the work day due to working with children and the demands of school teacher.”</a:t>
            </a:r>
            <a:endParaRPr lang="en-US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effectLst/>
              </a:rPr>
              <a:t>Urgency: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intermediate</a:t>
            </a:r>
          </a:p>
          <a:p>
            <a:r>
              <a:rPr lang="en-US" sz="2400" dirty="0" smtClean="0">
                <a:effectLst/>
              </a:rPr>
              <a:t>Type of Referral: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Shared co-management</a:t>
            </a:r>
          </a:p>
          <a:p>
            <a:r>
              <a:rPr lang="en-US" sz="2400" dirty="0" smtClean="0">
                <a:effectLst/>
              </a:rPr>
              <a:t>Core Data: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attached</a:t>
            </a:r>
          </a:p>
          <a:p>
            <a:r>
              <a:rPr lang="en-US" sz="2400" dirty="0" smtClean="0">
                <a:effectLst/>
              </a:rPr>
              <a:t>Pertinent Data: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lab flow sheet attached</a:t>
            </a:r>
          </a:p>
          <a:p>
            <a:r>
              <a:rPr lang="en-US" sz="2400" dirty="0" smtClean="0">
                <a:effectLst/>
              </a:rPr>
              <a:t>Patient considerations: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Please call after 3 PM due to work hours</a:t>
            </a:r>
          </a:p>
          <a:p>
            <a:r>
              <a:rPr lang="en-US" sz="2400" dirty="0" smtClean="0">
                <a:effectLst/>
              </a:rPr>
              <a:t>Contact for more info</a:t>
            </a:r>
            <a:r>
              <a:rPr lang="en-US" sz="2000" dirty="0" smtClean="0">
                <a:effectLst/>
              </a:rPr>
              <a:t>: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back line number is 123-456-8901</a:t>
            </a:r>
          </a:p>
          <a:p>
            <a:pPr marL="0" indent="0" eaLnBrk="1" hangingPunct="1">
              <a:buNone/>
            </a:pPr>
            <a:endParaRPr lang="en-U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62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Put it</a:t>
            </a:r>
            <a:r>
              <a:rPr lang="en-US" sz="3600" dirty="0" smtClean="0"/>
              <a:t> into action….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354"/>
            <a:ext cx="8305800" cy="49454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Primary Care</a:t>
            </a:r>
          </a:p>
          <a:p>
            <a:pPr lvl="1"/>
            <a:r>
              <a:rPr lang="en-US" sz="2400" dirty="0" smtClean="0"/>
              <a:t>Use this checklist to ensure your referral requests provide the information needed for high value care coordination</a:t>
            </a:r>
          </a:p>
          <a:p>
            <a:r>
              <a:rPr lang="en-US" sz="2800" dirty="0" smtClean="0"/>
              <a:t>For Specialty Care</a:t>
            </a:r>
          </a:p>
          <a:p>
            <a:pPr lvl="1"/>
            <a:r>
              <a:rPr lang="en-US" sz="2400" dirty="0" smtClean="0"/>
              <a:t>Use this checklist to ensure you are getting what you need from others (as part of your Pre-consultation review)</a:t>
            </a:r>
          </a:p>
          <a:p>
            <a:pPr lvl="1"/>
            <a:r>
              <a:rPr lang="en-US" sz="2400" dirty="0" smtClean="0"/>
              <a:t>When/if you send “secondary referrals”, use this checklist to ensure you provide the needed information with the referral you request</a:t>
            </a:r>
          </a:p>
          <a:p>
            <a:r>
              <a:rPr lang="en-US" sz="2700" dirty="0" smtClean="0"/>
              <a:t>The Referral Request checklist will be part of the Care Coordination Agreement that you will develop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93" y="23648"/>
            <a:ext cx="1235889" cy="14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 Establish Referral Criteria / Guidelines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Timing of the referral request and appointment</a:t>
            </a:r>
          </a:p>
          <a:p>
            <a:pPr lvl="1"/>
            <a:r>
              <a:rPr lang="en-US" sz="2400" b="1" dirty="0" smtClean="0"/>
              <a:t>urgency or priority for scheduling expectations </a:t>
            </a:r>
            <a:r>
              <a:rPr lang="en-US" sz="2400" dirty="0"/>
              <a:t>- urgent, intermediate/move up and routine (“</a:t>
            </a:r>
            <a:r>
              <a:rPr lang="en-US" sz="2400" i="1" dirty="0"/>
              <a:t>risk stratification of the referral needs</a:t>
            </a:r>
            <a:r>
              <a:rPr lang="en-US" sz="2400" dirty="0" smtClean="0"/>
              <a:t>”)</a:t>
            </a:r>
            <a:endParaRPr lang="en-US" sz="2400" dirty="0"/>
          </a:p>
          <a:p>
            <a:pPr marL="365125" lvl="1" indent="0">
              <a:buNone/>
            </a:pPr>
            <a:endParaRPr lang="en-US" sz="1400" dirty="0"/>
          </a:p>
          <a:p>
            <a:r>
              <a:rPr lang="en-US" sz="3000" dirty="0"/>
              <a:t>S</a:t>
            </a:r>
            <a:r>
              <a:rPr lang="en-US" sz="3000" dirty="0" smtClean="0"/>
              <a:t>upporting data needed for the particular referral condition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“</a:t>
            </a:r>
            <a:r>
              <a:rPr lang="en-US" sz="2400" b="1" i="1" dirty="0"/>
              <a:t>pertinent data sets</a:t>
            </a:r>
            <a:r>
              <a:rPr lang="en-US" sz="2400" dirty="0"/>
              <a:t>” </a:t>
            </a:r>
            <a:r>
              <a:rPr lang="en-US" sz="2400" dirty="0" smtClean="0"/>
              <a:t>/ </a:t>
            </a:r>
            <a:r>
              <a:rPr lang="en-US" sz="2400" b="1" i="1" dirty="0" smtClean="0"/>
              <a:t>referral guidelines </a:t>
            </a:r>
            <a:r>
              <a:rPr lang="en-US" sz="2400" dirty="0" smtClean="0"/>
              <a:t>for referral conditions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08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 large specialty clinic…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9002" cy="4191000"/>
          </a:xfrm>
        </p:spPr>
        <p:txBody>
          <a:bodyPr/>
          <a:lstStyle/>
          <a:p>
            <a:r>
              <a:rPr lang="en-US" sz="2400" dirty="0" smtClean="0"/>
              <a:t>Patients are booked on an “as come” (first call, first booked) basis</a:t>
            </a:r>
          </a:p>
          <a:p>
            <a:r>
              <a:rPr lang="en-US" sz="2400" dirty="0" smtClean="0"/>
              <a:t>If patient’s condition is urgent </a:t>
            </a:r>
            <a:r>
              <a:rPr lang="en-US" sz="2400" dirty="0"/>
              <a:t>&amp;</a:t>
            </a:r>
            <a:r>
              <a:rPr lang="en-US" sz="2400" dirty="0" smtClean="0"/>
              <a:t> requesting clinician is concerned, s/he calls the specialist who tries to </a:t>
            </a:r>
            <a:r>
              <a:rPr lang="en-US" sz="2400" i="1" dirty="0" smtClean="0"/>
              <a:t>work(squeeze, cram) the patient in </a:t>
            </a:r>
            <a:r>
              <a:rPr lang="en-US" sz="2400" dirty="0" smtClean="0"/>
              <a:t>over lunch break …</a:t>
            </a:r>
            <a:endParaRPr lang="en-US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1" t="27815" r="14907" b="36093"/>
          <a:stretch/>
        </p:blipFill>
        <p:spPr bwMode="auto">
          <a:xfrm>
            <a:off x="2133600" y="4343400"/>
            <a:ext cx="616454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70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Prioritize / Risk Stratify the Referral Needs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344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 </a:t>
            </a:r>
            <a:r>
              <a:rPr lang="en-US" sz="3200" b="1" dirty="0" smtClean="0"/>
              <a:t>What is the Urgency or Priority for the referred condition </a:t>
            </a:r>
            <a:r>
              <a:rPr lang="en-US" sz="3200" dirty="0" smtClean="0"/>
              <a:t>: </a:t>
            </a:r>
            <a:r>
              <a:rPr lang="en-US" sz="3000" dirty="0" smtClean="0"/>
              <a:t>(Referral status)</a:t>
            </a:r>
            <a:endParaRPr lang="en-US" sz="1200" dirty="0" smtClean="0"/>
          </a:p>
          <a:p>
            <a:r>
              <a:rPr lang="en-US" sz="2300" b="1" dirty="0" smtClean="0"/>
              <a:t>Determine Urgency of referral needs for commonly referred conditions or patient types</a:t>
            </a:r>
          </a:p>
          <a:p>
            <a:r>
              <a:rPr lang="en-US" sz="2300" b="1" dirty="0" smtClean="0"/>
              <a:t>Create list of Urgent-Intermediate-Routine conditions for your </a:t>
            </a:r>
            <a:r>
              <a:rPr lang="en-US" sz="2300" b="1" i="1" dirty="0" smtClean="0"/>
              <a:t>practice referral care team </a:t>
            </a:r>
          </a:p>
          <a:p>
            <a:pPr lvl="1"/>
            <a:r>
              <a:rPr lang="en-US" sz="2000" dirty="0" smtClean="0"/>
              <a:t>does not need to be all inclusive- this is </a:t>
            </a:r>
            <a:r>
              <a:rPr lang="en-US" sz="2000" b="1" i="1" dirty="0" smtClean="0"/>
              <a:t>a guide </a:t>
            </a:r>
            <a:r>
              <a:rPr lang="en-US" sz="2000" dirty="0" smtClean="0"/>
              <a:t>to assist with team care &amp; the referral process – a starting point</a:t>
            </a:r>
          </a:p>
          <a:p>
            <a:pPr lvl="1"/>
            <a:r>
              <a:rPr lang="en-US" sz="2000" dirty="0" smtClean="0"/>
              <a:t>can be modified based on individual patient context</a:t>
            </a:r>
            <a:endParaRPr lang="en-US" sz="2000" dirty="0"/>
          </a:p>
          <a:p>
            <a:pPr lvl="1"/>
            <a:r>
              <a:rPr lang="en-US" sz="2000" dirty="0" smtClean="0"/>
              <a:t>Include: “if not sure, ask”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my practice: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3886200" cy="4104166"/>
          </a:xfrm>
        </p:spPr>
        <p:txBody>
          <a:bodyPr/>
          <a:lstStyle/>
          <a:p>
            <a:r>
              <a:rPr lang="en-US" sz="2000" dirty="0" smtClean="0"/>
              <a:t>Pregnancy &amp; diabetes</a:t>
            </a:r>
          </a:p>
          <a:p>
            <a:r>
              <a:rPr lang="en-US" sz="2000" dirty="0" smtClean="0"/>
              <a:t>Pregnancy &amp; thyroid</a:t>
            </a:r>
          </a:p>
          <a:p>
            <a:r>
              <a:rPr lang="en-US" sz="2000" dirty="0" smtClean="0"/>
              <a:t>Hyperthyroidism </a:t>
            </a:r>
          </a:p>
          <a:p>
            <a:r>
              <a:rPr lang="en-US" sz="2000" dirty="0" smtClean="0"/>
              <a:t>New thyroid cancer</a:t>
            </a:r>
          </a:p>
          <a:p>
            <a:r>
              <a:rPr lang="en-US" sz="2000" dirty="0" smtClean="0"/>
              <a:t>New onset T1DM</a:t>
            </a:r>
          </a:p>
          <a:p>
            <a:r>
              <a:rPr lang="en-US" sz="2000" dirty="0" smtClean="0"/>
              <a:t>DM with frequent/severe hypoglycemia</a:t>
            </a:r>
          </a:p>
          <a:p>
            <a:r>
              <a:rPr lang="en-US" sz="2000" dirty="0" smtClean="0"/>
              <a:t>New dx Addison’s disease</a:t>
            </a:r>
          </a:p>
          <a:p>
            <a:r>
              <a:rPr lang="en-US" sz="2000" dirty="0" smtClean="0"/>
              <a:t>Pituitary mass with vision loss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4901" y="1981199"/>
            <a:ext cx="3886200" cy="4180367"/>
          </a:xfrm>
        </p:spPr>
        <p:txBody>
          <a:bodyPr/>
          <a:lstStyle/>
          <a:p>
            <a:r>
              <a:rPr lang="en-US" sz="2000" dirty="0" smtClean="0"/>
              <a:t>Diabetes out of control</a:t>
            </a:r>
          </a:p>
          <a:p>
            <a:r>
              <a:rPr lang="en-US" sz="2000" dirty="0" smtClean="0"/>
              <a:t>Hypercalcemia</a:t>
            </a:r>
          </a:p>
          <a:p>
            <a:r>
              <a:rPr lang="en-US" sz="2000" dirty="0" smtClean="0"/>
              <a:t>Pituitary</a:t>
            </a:r>
          </a:p>
          <a:p>
            <a:r>
              <a:rPr lang="en-US" sz="2000" dirty="0" smtClean="0"/>
              <a:t>Adrenal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400" dirty="0"/>
          </a:p>
          <a:p>
            <a:r>
              <a:rPr lang="en-US" sz="2000" dirty="0" smtClean="0"/>
              <a:t>PCOS</a:t>
            </a:r>
          </a:p>
          <a:p>
            <a:r>
              <a:rPr lang="en-US" sz="2000" dirty="0" smtClean="0"/>
              <a:t>Weight gain</a:t>
            </a:r>
          </a:p>
          <a:p>
            <a:r>
              <a:rPr lang="en-US" sz="2000" dirty="0" smtClean="0"/>
              <a:t>Low T</a:t>
            </a:r>
          </a:p>
          <a:p>
            <a:r>
              <a:rPr lang="en-US" sz="2000" dirty="0" smtClean="0"/>
              <a:t>Hypothyroid not feeling well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61545" y="1612926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Urgent conditions</a:t>
            </a:r>
            <a:endParaRPr lang="en-US" sz="24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5293085" y="1612925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Move Up (Intermediate)</a:t>
            </a:r>
            <a:endParaRPr lang="en-US" sz="24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293085" y="3962399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Routine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938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Recorded “Segments” of Action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24000"/>
            <a:ext cx="8159002" cy="463756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Action step 2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Action step 3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Action step 4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3233530" y="1752600"/>
            <a:ext cx="243376" cy="1219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39930" y="1543879"/>
            <a:ext cx="553388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The Referral Request checklist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Referral Criteria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Urgency/priority of referral need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Pertinent data sets/ referral guidelines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Pre-consultation Request &amp; Review process</a:t>
            </a:r>
          </a:p>
          <a:p>
            <a:pPr marL="800100" lvl="1" indent="-342900">
              <a:buAutoNum type="arabicPeriod"/>
            </a:pP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3156830" y="3417786"/>
            <a:ext cx="396776" cy="1656619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62441" y="3276600"/>
            <a:ext cx="57134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Ensure the patient’s needs are met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Patient-centered referral process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Ensure the requesting practice needs are met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Referral Response Checklist</a:t>
            </a:r>
          </a:p>
          <a:p>
            <a:pPr marL="800100" lvl="1" indent="-342900">
              <a:buAutoNum type="arabicPeriod"/>
            </a:pPr>
            <a:r>
              <a:rPr lang="en-US" sz="2000" dirty="0" smtClean="0"/>
              <a:t>Referral Tracking: Close-the-Loop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Ensure High Value Secondary Referrals </a:t>
            </a:r>
            <a:endParaRPr lang="en-US" sz="2000" dirty="0"/>
          </a:p>
        </p:txBody>
      </p:sp>
      <p:sp>
        <p:nvSpPr>
          <p:cNvPr id="8" name="Left Brace 7"/>
          <p:cNvSpPr/>
          <p:nvPr/>
        </p:nvSpPr>
        <p:spPr>
          <a:xfrm>
            <a:off x="3282330" y="5222218"/>
            <a:ext cx="155448" cy="9144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76906" y="5325475"/>
            <a:ext cx="4976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Create a Care Coordination Agreement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Improve Access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81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6858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</a:rPr>
              <a:t>Risk Stratify the Referral Needs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34400" cy="5105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Consider sharing the list with referring practice(s) as part of your Care Coordination Agreement</a:t>
            </a:r>
          </a:p>
          <a:p>
            <a:pPr lvl="1"/>
            <a:r>
              <a:rPr lang="en-US" sz="2400" dirty="0"/>
              <a:t>The </a:t>
            </a:r>
            <a:r>
              <a:rPr lang="en-US" sz="2400" dirty="0" smtClean="0"/>
              <a:t>requesting </a:t>
            </a:r>
            <a:r>
              <a:rPr lang="en-US" sz="2400" dirty="0"/>
              <a:t>practice is asked to communicate regarding the perceived urgency of the referred </a:t>
            </a:r>
            <a:r>
              <a:rPr lang="en-US" sz="2400" dirty="0" smtClean="0"/>
              <a:t>condition; </a:t>
            </a:r>
          </a:p>
          <a:p>
            <a:pPr lvl="1"/>
            <a:r>
              <a:rPr lang="en-US" sz="2400" dirty="0" smtClean="0"/>
              <a:t>Other clinicians often have different perceptions of urgency than the specialty practice (e.g. Hyperthyroidism as routine referral request  vs urgent referral needs)</a:t>
            </a:r>
          </a:p>
          <a:p>
            <a:pPr lvl="1"/>
            <a:r>
              <a:rPr lang="en-US" sz="2400" dirty="0" smtClean="0"/>
              <a:t>Helps avoid use of “urgent” to get patient in sooner for non-urgent needs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9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68580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Schedule Based on</a:t>
            </a:r>
            <a:r>
              <a:rPr lang="en-US" sz="3600" b="1" dirty="0" smtClean="0">
                <a:solidFill>
                  <a:schemeClr val="tx1"/>
                </a:solidFill>
              </a:rPr>
              <a:t> the Referral Needs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8534400" cy="5105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Have a mechanism to </a:t>
            </a:r>
            <a:r>
              <a:rPr lang="en-US" sz="2800" b="1" i="1" dirty="0" smtClean="0"/>
              <a:t>schedule</a:t>
            </a:r>
            <a:r>
              <a:rPr lang="en-US" sz="2800" b="1" dirty="0" smtClean="0"/>
              <a:t> patients in accordance with their referral needs / risk status</a:t>
            </a:r>
          </a:p>
          <a:p>
            <a:pPr lvl="1"/>
            <a:r>
              <a:rPr lang="en-US" sz="2400" dirty="0" smtClean="0"/>
              <a:t>Reserved Urgent spots (“work the referral; work the schedule”)</a:t>
            </a:r>
          </a:p>
          <a:p>
            <a:pPr lvl="1"/>
            <a:r>
              <a:rPr lang="en-US" sz="2400" dirty="0" smtClean="0"/>
              <a:t>On-call clinician to see patients with urgent referral needs</a:t>
            </a:r>
          </a:p>
          <a:p>
            <a:pPr lvl="1"/>
            <a:r>
              <a:rPr lang="en-US" sz="2400" dirty="0" smtClean="0"/>
              <a:t>Other options</a:t>
            </a:r>
            <a:endParaRPr lang="en-US" sz="2400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 t="24873" r="2473" b="4212"/>
          <a:stretch/>
        </p:blipFill>
        <p:spPr>
          <a:xfrm>
            <a:off x="4263887" y="3842265"/>
            <a:ext cx="4550736" cy="23176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200" y="481641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Triage (Risk Stratification) and Tracking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" y="1143000"/>
            <a:ext cx="9076267" cy="5105400"/>
          </a:xfrm>
        </p:spPr>
      </p:pic>
      <p:sp>
        <p:nvSpPr>
          <p:cNvPr id="3" name="Oval 2"/>
          <p:cNvSpPr/>
          <p:nvPr/>
        </p:nvSpPr>
        <p:spPr>
          <a:xfrm>
            <a:off x="1828800" y="3581400"/>
            <a:ext cx="762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343400" y="2743200"/>
            <a:ext cx="2514600" cy="1981200"/>
          </a:xfrm>
          <a:prstGeom prst="ellipse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Urgent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Move up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Routine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Short Call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Working the Schedule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" y="986632"/>
            <a:ext cx="9136945" cy="5139531"/>
          </a:xfrm>
        </p:spPr>
      </p:pic>
      <p:sp>
        <p:nvSpPr>
          <p:cNvPr id="3" name="Oval 2"/>
          <p:cNvSpPr/>
          <p:nvPr/>
        </p:nvSpPr>
        <p:spPr>
          <a:xfrm>
            <a:off x="3429000" y="54864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5486400"/>
            <a:ext cx="533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3581400" y="4031974"/>
            <a:ext cx="2310848" cy="1275522"/>
          </a:xfrm>
          <a:prstGeom prst="wedge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91% of patients would come on short notice if contacted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91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7"/>
          <a:stretch/>
        </p:blipFill>
        <p:spPr bwMode="auto">
          <a:xfrm>
            <a:off x="33337" y="191967"/>
            <a:ext cx="8534400" cy="318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609996" y="762000"/>
            <a:ext cx="1066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47799" y="2182088"/>
            <a:ext cx="685119" cy="336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3895044"/>
            <a:ext cx="769937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80506"/>
            <a:ext cx="1547813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99" y="6206445"/>
            <a:ext cx="5286375" cy="64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04" y="1671640"/>
            <a:ext cx="6243637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2" y="2350224"/>
            <a:ext cx="17748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5" y="4352836"/>
            <a:ext cx="4445000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96" y="2739161"/>
            <a:ext cx="7191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76800"/>
            <a:ext cx="7191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51" y="1206500"/>
            <a:ext cx="719137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9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it into action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676399"/>
            <a:ext cx="8159002" cy="4485167"/>
          </a:xfrm>
        </p:spPr>
        <p:txBody>
          <a:bodyPr/>
          <a:lstStyle/>
          <a:p>
            <a:r>
              <a:rPr lang="en-US" sz="2800" dirty="0"/>
              <a:t>U</a:t>
            </a:r>
            <a:r>
              <a:rPr lang="en-US" sz="2800" dirty="0" smtClean="0"/>
              <a:t>se the risk stratification list for urgency of referral needs (priority) as part of the Pre-consultation review process for appropriate scheduling</a:t>
            </a:r>
          </a:p>
          <a:p>
            <a:pPr lvl="1"/>
            <a:endParaRPr lang="en-US" sz="2800" dirty="0"/>
          </a:p>
          <a:p>
            <a:pPr marL="457200" lvl="1">
              <a:spcBef>
                <a:spcPts val="700"/>
              </a:spcBef>
              <a:buFont typeface="Wingdings" pitchFamily="2" charset="2"/>
              <a:buChar char="§"/>
            </a:pPr>
            <a:r>
              <a:rPr lang="en-US" sz="2800" dirty="0" smtClean="0"/>
              <a:t>Attach risk stratification list </a:t>
            </a:r>
            <a:r>
              <a:rPr lang="en-US" sz="2800" dirty="0"/>
              <a:t>as supplement </a:t>
            </a:r>
            <a:r>
              <a:rPr lang="en-US" sz="2800" dirty="0" smtClean="0"/>
              <a:t>to </a:t>
            </a:r>
            <a:r>
              <a:rPr lang="en-US" sz="2800" dirty="0"/>
              <a:t>the Care Coordination Agreement as guide for referral requests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076325" cy="124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4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“Backwards” care       Inappropriate Care</a:t>
            </a:r>
            <a:br>
              <a:rPr lang="en-US" dirty="0" smtClean="0"/>
            </a:br>
            <a:r>
              <a:rPr lang="en-US" sz="2400" dirty="0" smtClean="0"/>
              <a:t> Two Cases </a:t>
            </a:r>
            <a:r>
              <a:rPr lang="en-US" sz="2400" dirty="0"/>
              <a:t>from an Academic Medical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4130040" cy="4572000"/>
          </a:xfrm>
        </p:spPr>
        <p:txBody>
          <a:bodyPr/>
          <a:lstStyle/>
          <a:p>
            <a:pPr lvl="0"/>
            <a:r>
              <a:rPr lang="en-US" sz="2400" dirty="0"/>
              <a:t>Patient comes for “uncontrolled” T2DM, </a:t>
            </a:r>
            <a:endParaRPr lang="en-US" sz="2400" dirty="0" smtClean="0"/>
          </a:p>
          <a:p>
            <a:pPr lvl="0"/>
            <a:r>
              <a:rPr lang="en-US" sz="2400" dirty="0" smtClean="0"/>
              <a:t>no </a:t>
            </a:r>
            <a:r>
              <a:rPr lang="en-US" sz="2400" dirty="0"/>
              <a:t>A1C available </a:t>
            </a:r>
            <a:r>
              <a:rPr lang="en-US" sz="2400" dirty="0" smtClean="0"/>
              <a:t>(did </a:t>
            </a:r>
            <a:r>
              <a:rPr lang="en-US" sz="2400" dirty="0"/>
              <a:t>not have POC A1C at </a:t>
            </a:r>
            <a:r>
              <a:rPr lang="en-US" sz="2400" dirty="0" smtClean="0"/>
              <a:t>AMC)</a:t>
            </a:r>
          </a:p>
          <a:p>
            <a:pPr lvl="0"/>
            <a:r>
              <a:rPr lang="en-US" sz="2400" dirty="0" smtClean="0"/>
              <a:t>spent </a:t>
            </a:r>
            <a:r>
              <a:rPr lang="en-US" sz="2400" dirty="0"/>
              <a:t>visit discussing </a:t>
            </a:r>
            <a:r>
              <a:rPr lang="en-US" sz="2400" dirty="0" smtClean="0"/>
              <a:t>insulin </a:t>
            </a:r>
          </a:p>
          <a:p>
            <a:pPr lvl="0"/>
            <a:r>
              <a:rPr lang="en-US" sz="2400" dirty="0" smtClean="0"/>
              <a:t>subsequent </a:t>
            </a:r>
            <a:r>
              <a:rPr lang="en-US" sz="2400" dirty="0"/>
              <a:t>A1C 7.1</a:t>
            </a:r>
            <a:r>
              <a:rPr lang="en-US" sz="2400" dirty="0" smtClean="0"/>
              <a:t>%</a:t>
            </a:r>
          </a:p>
          <a:p>
            <a:pPr lvl="0"/>
            <a:r>
              <a:rPr lang="en-US" sz="2400" dirty="0" smtClean="0"/>
              <a:t>called </a:t>
            </a:r>
            <a:r>
              <a:rPr lang="en-US" sz="2400" dirty="0"/>
              <a:t>patient to tell her to ignore everything we talked about and just adjust current oral regimen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447800"/>
            <a:ext cx="4038600" cy="4572000"/>
          </a:xfrm>
        </p:spPr>
        <p:txBody>
          <a:bodyPr/>
          <a:lstStyle/>
          <a:p>
            <a:pPr lvl="0"/>
            <a:r>
              <a:rPr lang="en-US" sz="2400" dirty="0"/>
              <a:t>Patient </a:t>
            </a:r>
            <a:r>
              <a:rPr lang="en-US" sz="2400" dirty="0" smtClean="0"/>
              <a:t>drove 3 hours for appointment to get FNA of thyroid  </a:t>
            </a:r>
            <a:r>
              <a:rPr lang="en-US" sz="2400" dirty="0"/>
              <a:t>nodule </a:t>
            </a:r>
            <a:r>
              <a:rPr lang="en-US" sz="2400" dirty="0" smtClean="0"/>
              <a:t>, </a:t>
            </a:r>
          </a:p>
          <a:p>
            <a:pPr lvl="0"/>
            <a:r>
              <a:rPr lang="en-US" sz="2400" dirty="0" smtClean="0"/>
              <a:t>no </a:t>
            </a:r>
            <a:r>
              <a:rPr lang="en-US" sz="2400" dirty="0"/>
              <a:t>TSH </a:t>
            </a:r>
            <a:r>
              <a:rPr lang="en-US" sz="2400" dirty="0" smtClean="0"/>
              <a:t>available</a:t>
            </a:r>
          </a:p>
          <a:p>
            <a:pPr lvl="0"/>
            <a:r>
              <a:rPr lang="en-US" sz="2400" dirty="0" smtClean="0"/>
              <a:t>Patient insisted </a:t>
            </a:r>
            <a:r>
              <a:rPr lang="en-US" sz="2400" dirty="0"/>
              <a:t>the biopsy be done that </a:t>
            </a:r>
            <a:r>
              <a:rPr lang="en-US" sz="2400" dirty="0" smtClean="0"/>
              <a:t>day </a:t>
            </a:r>
          </a:p>
          <a:p>
            <a:pPr lvl="1"/>
            <a:r>
              <a:rPr lang="en-US" sz="2100" dirty="0" smtClean="0"/>
              <a:t>biopsy done</a:t>
            </a:r>
          </a:p>
          <a:p>
            <a:pPr lvl="1"/>
            <a:r>
              <a:rPr lang="en-US" sz="2100" dirty="0" smtClean="0"/>
              <a:t>TSH obtained</a:t>
            </a:r>
          </a:p>
          <a:p>
            <a:r>
              <a:rPr lang="en-US" sz="2400" dirty="0" smtClean="0"/>
              <a:t>found </a:t>
            </a:r>
            <a:r>
              <a:rPr lang="en-US" sz="2400" dirty="0"/>
              <a:t>to have suppressed TSH </a:t>
            </a:r>
            <a:r>
              <a:rPr lang="en-US" sz="2400" dirty="0" smtClean="0"/>
              <a:t>due to “hot” nodule </a:t>
            </a:r>
            <a:r>
              <a:rPr lang="en-US" sz="2000" i="1" dirty="0" smtClean="0"/>
              <a:t>(FNA not indicated)</a:t>
            </a:r>
            <a:endParaRPr lang="en-US" sz="2000" i="1" dirty="0"/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4" t="39239" r="17302" b="22347"/>
          <a:stretch/>
        </p:blipFill>
        <p:spPr bwMode="auto">
          <a:xfrm>
            <a:off x="7787054" y="5486400"/>
            <a:ext cx="975946" cy="83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343400" y="377026"/>
            <a:ext cx="495300" cy="338394"/>
          </a:xfrm>
          <a:prstGeom prst="rightArrow">
            <a:avLst>
              <a:gd name="adj1" fmla="val 50000"/>
              <a:gd name="adj2" fmla="val 5273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1965" y="2640496"/>
            <a:ext cx="7239000" cy="2133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Information Void – Value Void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Low Value Care (No Benefit/ Cost)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719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886"/>
            <a:ext cx="8534400" cy="12954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Supporting Data (P</a:t>
            </a:r>
            <a:r>
              <a:rPr lang="en-US" sz="3200" b="1" dirty="0" smtClean="0">
                <a:solidFill>
                  <a:schemeClr val="tx1"/>
                </a:solidFill>
              </a:rPr>
              <a:t>ertinent </a:t>
            </a:r>
            <a:r>
              <a:rPr lang="en-US" sz="3200" dirty="0">
                <a:solidFill>
                  <a:schemeClr val="tx1"/>
                </a:solidFill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</a:rPr>
              <a:t>ata </a:t>
            </a:r>
            <a:r>
              <a:rPr lang="en-US" sz="3200" dirty="0" smtClean="0">
                <a:solidFill>
                  <a:schemeClr val="tx1"/>
                </a:solidFill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</a:rPr>
              <a:t>et)</a:t>
            </a:r>
            <a:r>
              <a:rPr lang="en-US" sz="3200" dirty="0" smtClean="0">
                <a:solidFill>
                  <a:schemeClr val="tx1"/>
                </a:solidFill>
              </a:rPr>
              <a:t> for the referred condition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229600" cy="5029200"/>
          </a:xfrm>
          <a:noFill/>
        </p:spPr>
        <p:txBody>
          <a:bodyPr>
            <a:normAutofit lnSpcReduction="10000"/>
          </a:bodyPr>
          <a:lstStyle/>
          <a:p>
            <a:r>
              <a:rPr lang="en-US" sz="3000" b="1" dirty="0" smtClean="0">
                <a:effectLst/>
              </a:rPr>
              <a:t>Pertinent  to the clinical question or reason for referral </a:t>
            </a:r>
            <a:r>
              <a:rPr lang="en-US" sz="3000" dirty="0" smtClean="0">
                <a:effectLst/>
              </a:rPr>
              <a:t>(</a:t>
            </a:r>
            <a:r>
              <a:rPr lang="en-US" sz="3000" i="1" dirty="0" smtClean="0">
                <a:effectLst/>
              </a:rPr>
              <a:t>not data dump</a:t>
            </a:r>
            <a:r>
              <a:rPr lang="en-US" sz="3000" dirty="0" smtClean="0">
                <a:effectLst/>
              </a:rPr>
              <a:t>) </a:t>
            </a:r>
          </a:p>
          <a:p>
            <a:r>
              <a:rPr lang="en-US" sz="3000" b="1" dirty="0" smtClean="0">
                <a:effectLst/>
              </a:rPr>
              <a:t>Adequate enough to address the issues</a:t>
            </a:r>
            <a:r>
              <a:rPr lang="en-US" sz="3000" dirty="0" smtClean="0">
                <a:effectLst/>
              </a:rPr>
              <a:t> (</a:t>
            </a:r>
            <a:r>
              <a:rPr lang="en-US" sz="3000" i="1" dirty="0" smtClean="0">
                <a:effectLst/>
              </a:rPr>
              <a:t>reduce duplication</a:t>
            </a:r>
            <a:r>
              <a:rPr lang="en-US" sz="3000" dirty="0" smtClean="0">
                <a:effectLst/>
              </a:rPr>
              <a:t>)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dirty="0"/>
              <a:t>To allow the specialty practice to</a:t>
            </a:r>
          </a:p>
          <a:p>
            <a:pPr lvl="1"/>
            <a:r>
              <a:rPr lang="en-US" sz="2800" b="1" dirty="0"/>
              <a:t>determine if the referral is to the appropriate specialty</a:t>
            </a:r>
          </a:p>
          <a:p>
            <a:pPr lvl="1"/>
            <a:r>
              <a:rPr lang="en-US" sz="2800" b="1" dirty="0"/>
              <a:t>effectively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/>
              <a:t>triage urgency</a:t>
            </a:r>
          </a:p>
          <a:p>
            <a:pPr lvl="1"/>
            <a:r>
              <a:rPr lang="en-US" sz="2800" b="1" dirty="0"/>
              <a:t>effectively address the referral </a:t>
            </a:r>
            <a:r>
              <a:rPr lang="en-US" sz="2400" b="1" dirty="0"/>
              <a:t>(enough info to do something) </a:t>
            </a:r>
          </a:p>
          <a:p>
            <a:endParaRPr lang="en-US" sz="3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84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Parameters for Pertinent Data Sets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458200" cy="4953000"/>
          </a:xfrm>
        </p:spPr>
        <p:txBody>
          <a:bodyPr/>
          <a:lstStyle/>
          <a:p>
            <a:r>
              <a:rPr lang="en-US" sz="2800" dirty="0" smtClean="0"/>
              <a:t>The Pertinent Data Set / referral guideline should not create </a:t>
            </a:r>
            <a:r>
              <a:rPr lang="en-US" sz="2800" dirty="0"/>
              <a:t>a significant burden </a:t>
            </a:r>
            <a:r>
              <a:rPr lang="en-US" sz="2800" dirty="0" smtClean="0"/>
              <a:t>for </a:t>
            </a:r>
            <a:r>
              <a:rPr lang="en-US" sz="2800" dirty="0"/>
              <a:t>the referring physician </a:t>
            </a:r>
            <a:endParaRPr lang="en-US" sz="2400" dirty="0" smtClean="0"/>
          </a:p>
          <a:p>
            <a:pPr lvl="1"/>
            <a:r>
              <a:rPr lang="en-US" sz="2400" dirty="0" smtClean="0"/>
              <a:t>Should be a “</a:t>
            </a:r>
            <a:r>
              <a:rPr lang="en-US" sz="2400" b="1" dirty="0" smtClean="0"/>
              <a:t>minimal </a:t>
            </a:r>
            <a:r>
              <a:rPr lang="en-US" sz="2400" b="1" dirty="0"/>
              <a:t>data set</a:t>
            </a:r>
            <a:r>
              <a:rPr lang="en-US" sz="2400" dirty="0" smtClean="0"/>
              <a:t>” for the condition</a:t>
            </a:r>
          </a:p>
          <a:p>
            <a:pPr lvl="1"/>
            <a:r>
              <a:rPr lang="en-US" sz="2400" dirty="0" smtClean="0"/>
              <a:t>Process can be iterative – </a:t>
            </a:r>
          </a:p>
          <a:p>
            <a:pPr lvl="2"/>
            <a:r>
              <a:rPr lang="en-US" sz="2400" dirty="0" smtClean="0"/>
              <a:t>use of</a:t>
            </a:r>
            <a:r>
              <a:rPr lang="en-US" sz="2400" b="1" i="1" dirty="0" smtClean="0"/>
              <a:t> pre-consultation process </a:t>
            </a:r>
            <a:r>
              <a:rPr lang="en-US" sz="2400" dirty="0" smtClean="0"/>
              <a:t>with </a:t>
            </a:r>
            <a:r>
              <a:rPr lang="en-US" sz="2400" b="1" i="1" dirty="0" smtClean="0"/>
              <a:t>pre-visit assistance </a:t>
            </a:r>
            <a:r>
              <a:rPr lang="en-US" sz="2400" dirty="0" smtClean="0"/>
              <a:t>to ask for more information or addition testing or therapeutic trial when indicated and appropriate based </a:t>
            </a:r>
            <a:r>
              <a:rPr lang="en-US" sz="2400" dirty="0"/>
              <a:t>on individual case</a:t>
            </a:r>
          </a:p>
          <a:p>
            <a:pPr lvl="1"/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52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7657" r="27150" b="10620"/>
          <a:stretch/>
        </p:blipFill>
        <p:spPr>
          <a:xfrm>
            <a:off x="1133353" y="93690"/>
            <a:ext cx="6964099" cy="6764310"/>
          </a:xfrm>
        </p:spPr>
      </p:pic>
      <p:sp>
        <p:nvSpPr>
          <p:cNvPr id="2" name="Oval 1"/>
          <p:cNvSpPr/>
          <p:nvPr/>
        </p:nvSpPr>
        <p:spPr>
          <a:xfrm>
            <a:off x="2133600" y="2133600"/>
            <a:ext cx="990600" cy="40419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8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57800"/>
            <a:ext cx="22193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400" y="5225429"/>
            <a:ext cx="110966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32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QIA checklist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307955" cy="4637567"/>
          </a:xfrm>
        </p:spPr>
        <p:txBody>
          <a:bodyPr/>
          <a:lstStyle/>
          <a:p>
            <a:r>
              <a:rPr lang="en-US" sz="2800" dirty="0" smtClean="0"/>
              <a:t>If practices are already in process on Medical Neighbor efforts</a:t>
            </a:r>
          </a:p>
          <a:p>
            <a:pPr lvl="1"/>
            <a:r>
              <a:rPr lang="en-US" sz="2400" dirty="0" smtClean="0"/>
              <a:t>Ensure that the practice truly has the process or element in place – check off</a:t>
            </a:r>
          </a:p>
          <a:p>
            <a:pPr lvl="1"/>
            <a:r>
              <a:rPr lang="en-US" sz="2400" dirty="0" smtClean="0"/>
              <a:t>Fill in the missing elements or processes with the curriculum and tools</a:t>
            </a:r>
          </a:p>
          <a:p>
            <a:r>
              <a:rPr lang="en-US" sz="2800" dirty="0" smtClean="0"/>
              <a:t>For difficult to engage practices- “create demand”</a:t>
            </a:r>
          </a:p>
          <a:p>
            <a:pPr lvl="1"/>
            <a:r>
              <a:rPr lang="en-US" sz="2500" dirty="0" smtClean="0"/>
              <a:t>Are you having  trouble getting what you need from a certain practice ? – let’s create a CCA / compact</a:t>
            </a:r>
          </a:p>
          <a:p>
            <a:pPr lvl="2"/>
            <a:r>
              <a:rPr lang="en-US" sz="2200" dirty="0" smtClean="0"/>
              <a:t>Work backwards to create the CCA and then implement it in the practice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066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1" t="8347" r="27345" b="9929"/>
          <a:stretch/>
        </p:blipFill>
        <p:spPr>
          <a:xfrm>
            <a:off x="1143000" y="-76200"/>
            <a:ext cx="6743982" cy="69342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31381"/>
            <a:ext cx="10906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2057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4800600"/>
            <a:ext cx="26670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00600"/>
            <a:ext cx="152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01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2" t="11105" r="28121" b="10619"/>
          <a:stretch/>
        </p:blipFill>
        <p:spPr>
          <a:xfrm>
            <a:off x="1371600" y="-65034"/>
            <a:ext cx="6984031" cy="6923034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05200"/>
            <a:ext cx="2216427" cy="4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98106"/>
            <a:ext cx="2362200" cy="59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26" y="3898106"/>
            <a:ext cx="2743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512586"/>
            <a:ext cx="2826026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8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Available Pertinent Data Sets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0" t="11290" r="22095" b="8710"/>
          <a:stretch/>
        </p:blipFill>
        <p:spPr>
          <a:xfrm>
            <a:off x="1581201" y="1524000"/>
            <a:ext cx="5962599" cy="4704436"/>
          </a:xfrm>
        </p:spPr>
      </p:pic>
    </p:spTree>
    <p:extLst>
      <p:ext uri="{BB962C8B-B14F-4D97-AF65-F5344CB8AC3E}">
        <p14:creationId xmlns:p14="http://schemas.microsoft.com/office/powerpoint/2010/main" val="27178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458200" cy="1020762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Develop </a:t>
            </a:r>
            <a:r>
              <a:rPr lang="en-US" sz="4000" dirty="0">
                <a:solidFill>
                  <a:schemeClr val="tx1"/>
                </a:solidFill>
              </a:rPr>
              <a:t>Pertinent Data S</a:t>
            </a:r>
            <a:r>
              <a:rPr lang="en-US" sz="4000" dirty="0" smtClean="0">
                <a:solidFill>
                  <a:schemeClr val="tx1"/>
                </a:solidFill>
              </a:rPr>
              <a:t>ets </a:t>
            </a:r>
            <a:r>
              <a:rPr lang="en-US" sz="4000" dirty="0">
                <a:solidFill>
                  <a:schemeClr val="tx1"/>
                </a:solidFill>
              </a:rPr>
              <a:t>for 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Referred Conditions</a:t>
            </a:r>
            <a:endParaRPr lang="en-US" sz="4400" dirty="0" smtClean="0">
              <a:solidFill>
                <a:schemeClr val="tx1"/>
              </a:solidFill>
            </a:endParaRP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>
          <a:xfrm>
            <a:off x="202096" y="1554162"/>
            <a:ext cx="8839200" cy="4953000"/>
          </a:xfrm>
          <a:noFill/>
        </p:spPr>
        <p:txBody>
          <a:bodyPr>
            <a:normAutofit/>
          </a:bodyPr>
          <a:lstStyle/>
          <a:p>
            <a:r>
              <a:rPr lang="en-US" sz="2800" dirty="0" smtClean="0"/>
              <a:t>Identify </a:t>
            </a:r>
            <a:r>
              <a:rPr lang="en-US" sz="2800" dirty="0"/>
              <a:t>1 to 4 referral conditions </a:t>
            </a:r>
            <a:endParaRPr lang="en-US" sz="2800" dirty="0" smtClean="0"/>
          </a:p>
          <a:p>
            <a:pPr lvl="1"/>
            <a:r>
              <a:rPr lang="en-US" sz="2400" dirty="0" smtClean="0"/>
              <a:t>most </a:t>
            </a:r>
            <a:r>
              <a:rPr lang="en-US" sz="2400" dirty="0"/>
              <a:t>common </a:t>
            </a:r>
            <a:endParaRPr lang="en-US" sz="2400" dirty="0" smtClean="0"/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ost critical </a:t>
            </a:r>
          </a:p>
          <a:p>
            <a:pPr lvl="1"/>
            <a:r>
              <a:rPr lang="en-US" sz="2400" dirty="0" smtClean="0"/>
              <a:t>most problematic</a:t>
            </a:r>
            <a:r>
              <a:rPr lang="en-US" sz="2400" dirty="0"/>
              <a:t> </a:t>
            </a:r>
            <a:r>
              <a:rPr lang="en-US" sz="2400" dirty="0" smtClean="0"/>
              <a:t>(do not get needed info or get a lot of unnecessary info or get too  late or too early)</a:t>
            </a:r>
          </a:p>
          <a:p>
            <a:pPr marL="365125" lvl="1" indent="0">
              <a:buNone/>
            </a:pPr>
            <a:endParaRPr lang="en-US" sz="1000" dirty="0" smtClean="0"/>
          </a:p>
          <a:p>
            <a:r>
              <a:rPr lang="en-US" sz="2800" dirty="0"/>
              <a:t>D</a:t>
            </a:r>
            <a:r>
              <a:rPr lang="en-US" sz="2800" dirty="0" smtClean="0"/>
              <a:t>etermine </a:t>
            </a:r>
            <a:r>
              <a:rPr lang="en-US" sz="2800" dirty="0"/>
              <a:t>“pertinent data sets” for those </a:t>
            </a:r>
            <a:r>
              <a:rPr lang="en-US" sz="2800" dirty="0" smtClean="0"/>
              <a:t>conditions </a:t>
            </a:r>
          </a:p>
          <a:p>
            <a:pPr lvl="1"/>
            <a:r>
              <a:rPr lang="en-US" sz="2500" dirty="0"/>
              <a:t>W</a:t>
            </a:r>
            <a:r>
              <a:rPr lang="en-US" sz="2500" dirty="0" smtClean="0"/>
              <a:t>hat </a:t>
            </a:r>
            <a:r>
              <a:rPr lang="en-US" sz="2500" dirty="0"/>
              <a:t>supporting data is </a:t>
            </a:r>
            <a:r>
              <a:rPr lang="en-US" sz="2500" dirty="0" smtClean="0"/>
              <a:t>critical </a:t>
            </a:r>
          </a:p>
          <a:p>
            <a:pPr lvl="1"/>
            <a:r>
              <a:rPr lang="en-US" sz="2500" dirty="0" smtClean="0"/>
              <a:t>What is helpful but optional </a:t>
            </a:r>
            <a:r>
              <a:rPr lang="en-US" sz="2000" dirty="0" smtClean="0"/>
              <a:t>(attach results if already done but not necessary to do) </a:t>
            </a:r>
          </a:p>
          <a:p>
            <a:pPr lvl="1"/>
            <a:r>
              <a:rPr lang="en-US" sz="2500" dirty="0" smtClean="0"/>
              <a:t>What </a:t>
            </a:r>
            <a:r>
              <a:rPr lang="en-US" sz="2500" dirty="0"/>
              <a:t>is </a:t>
            </a:r>
            <a:r>
              <a:rPr lang="en-US" sz="2500" dirty="0" smtClean="0"/>
              <a:t>unnecessary or should </a:t>
            </a:r>
            <a:r>
              <a:rPr lang="en-US" sz="2500" dirty="0"/>
              <a:t>not be </a:t>
            </a:r>
            <a:r>
              <a:rPr lang="en-US" sz="2500" dirty="0" smtClean="0"/>
              <a:t>done</a:t>
            </a:r>
            <a:endParaRPr lang="en-US" sz="2500" dirty="0"/>
          </a:p>
          <a:p>
            <a:pPr eaLnBrk="1" hangingPunct="1"/>
            <a:endParaRPr lang="en-US" b="1" dirty="0" smtClean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334375" y="6507162"/>
            <a:ext cx="733425" cy="2746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/>
              <a:t>31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6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Put it</a:t>
            </a:r>
            <a:r>
              <a:rPr lang="en-US" sz="3600" dirty="0" smtClean="0"/>
              <a:t> into action….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8768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Primary Care</a:t>
            </a:r>
          </a:p>
          <a:p>
            <a:pPr lvl="1"/>
            <a:r>
              <a:rPr lang="en-US" sz="2100" dirty="0" smtClean="0"/>
              <a:t>Ask for &amp; use Pertinent Data Set / Referral Guidelines from specialty care for the most common and/or complex conditions that you refer </a:t>
            </a:r>
          </a:p>
          <a:p>
            <a:pPr marL="365125" lvl="1" indent="0">
              <a:buNone/>
            </a:pPr>
            <a:endParaRPr lang="en-US" sz="1000" dirty="0" smtClean="0"/>
          </a:p>
          <a:p>
            <a:r>
              <a:rPr lang="en-US" sz="2400" dirty="0" smtClean="0"/>
              <a:t>For Specialty Care</a:t>
            </a:r>
          </a:p>
          <a:p>
            <a:pPr lvl="1"/>
            <a:r>
              <a:rPr lang="en-US" sz="2100" dirty="0" smtClean="0"/>
              <a:t>Use your Pertinent Data Sets / Referral Guidelines for </a:t>
            </a:r>
            <a:r>
              <a:rPr lang="en-US" sz="2100" dirty="0"/>
              <a:t>your practice team to help with Pre-consultation/ Pre-visit review to ensure needed information is received so to maximize the value of the referral </a:t>
            </a:r>
            <a:r>
              <a:rPr lang="en-US" sz="2100" dirty="0" smtClean="0"/>
              <a:t>appointment</a:t>
            </a:r>
          </a:p>
          <a:p>
            <a:endParaRPr lang="en-US" sz="1000" dirty="0" smtClean="0"/>
          </a:p>
          <a:p>
            <a:pPr marL="457200" lvl="1">
              <a:spcBef>
                <a:spcPts val="700"/>
              </a:spcBef>
              <a:buFont typeface="Wingdings" pitchFamily="2" charset="2"/>
              <a:buChar char="§"/>
            </a:pPr>
            <a:r>
              <a:rPr lang="en-US" sz="2400" dirty="0" smtClean="0"/>
              <a:t>Include Pertinent </a:t>
            </a:r>
            <a:r>
              <a:rPr lang="en-US" sz="2400" dirty="0"/>
              <a:t>Data Sets / Referral Guidelines </a:t>
            </a:r>
            <a:r>
              <a:rPr lang="en-US" sz="2400" dirty="0" smtClean="0"/>
              <a:t>as </a:t>
            </a:r>
            <a:r>
              <a:rPr lang="en-US" sz="2400" dirty="0"/>
              <a:t>part of Care Coordination </a:t>
            </a:r>
            <a:r>
              <a:rPr lang="en-US" sz="2400" dirty="0" smtClean="0"/>
              <a:t>Agreement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listen…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9002" cy="4506433"/>
          </a:xfrm>
        </p:spPr>
        <p:txBody>
          <a:bodyPr/>
          <a:lstStyle/>
          <a:p>
            <a:r>
              <a:rPr lang="en-US" sz="2800" dirty="0" smtClean="0"/>
              <a:t>Think about how investing in a Pre-consultation (Pre-visit review and assistance) process could help make the referral process </a:t>
            </a:r>
          </a:p>
          <a:p>
            <a:pPr lvl="1"/>
            <a:r>
              <a:rPr lang="en-US" sz="2500" dirty="0" smtClean="0"/>
              <a:t>more patient-centered &amp; </a:t>
            </a:r>
          </a:p>
          <a:p>
            <a:pPr lvl="1"/>
            <a:r>
              <a:rPr lang="en-US" sz="2500" dirty="0" smtClean="0"/>
              <a:t>also save time &amp; effort (resources) for the practice (reduce chaos at time of appointment &amp; the back-end burden)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055"/>
            <a:ext cx="1143000" cy="132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762000"/>
          </a:xfrm>
        </p:spPr>
        <p:txBody>
          <a:bodyPr/>
          <a:lstStyle/>
          <a:p>
            <a:r>
              <a:rPr lang="en-US" sz="2800" dirty="0" smtClean="0">
                <a:latin typeface="Kristen ITC" pitchFamily="66" charset="0"/>
              </a:rPr>
              <a:t>Antithesis of High Value Coordinated Care: </a:t>
            </a:r>
            <a:endParaRPr lang="en-US" sz="2800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9144000" cy="4876800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Common scenario #1: </a:t>
            </a:r>
          </a:p>
          <a:p>
            <a:pPr lvl="1"/>
            <a:r>
              <a:rPr lang="en-US" sz="2400" dirty="0" smtClean="0"/>
              <a:t>60 </a:t>
            </a:r>
            <a:r>
              <a:rPr lang="en-US" sz="2400" dirty="0"/>
              <a:t>yo </a:t>
            </a:r>
            <a:r>
              <a:rPr lang="en-US" sz="2400" dirty="0" smtClean="0"/>
              <a:t>woman was referred to surgeon Dr. Z by another specialist for </a:t>
            </a:r>
            <a:r>
              <a:rPr lang="en-US" sz="2400" dirty="0"/>
              <a:t>a </a:t>
            </a:r>
            <a:r>
              <a:rPr lang="en-US" sz="2400" dirty="0" smtClean="0"/>
              <a:t>procedure. After a 3 month wait for the appointment, </a:t>
            </a:r>
            <a:r>
              <a:rPr lang="en-US" sz="2400" dirty="0"/>
              <a:t>Surgeon Z. read her records as he walked in the room saying “I don’t do that </a:t>
            </a:r>
            <a:r>
              <a:rPr lang="en-US" sz="2400" dirty="0" smtClean="0"/>
              <a:t>procedure. </a:t>
            </a:r>
            <a:r>
              <a:rPr lang="en-US" sz="2400" dirty="0"/>
              <a:t>You will need to go to XXX Clinic to get that done</a:t>
            </a:r>
            <a:r>
              <a:rPr lang="en-US" sz="2400" dirty="0" smtClean="0"/>
              <a:t>”.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4800" dirty="0" smtClean="0">
              <a:solidFill>
                <a:srgbClr val="C00000"/>
              </a:solidFill>
            </a:endParaRPr>
          </a:p>
          <a:p>
            <a:pPr lvl="1"/>
            <a:r>
              <a:rPr lang="en-US" sz="3200" dirty="0" smtClean="0"/>
              <a:t>Waste: 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Delay</a:t>
            </a:r>
            <a:r>
              <a:rPr lang="en-US" sz="2800" dirty="0" smtClean="0"/>
              <a:t>: Progression of condition, harm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Non-value-added</a:t>
            </a:r>
            <a:r>
              <a:rPr lang="en-US" sz="2800" dirty="0" smtClean="0"/>
              <a:t> appointment for all in involved</a:t>
            </a:r>
          </a:p>
          <a:p>
            <a:pPr lvl="2"/>
            <a:endParaRPr lang="en-US" sz="2200" dirty="0" smtClean="0"/>
          </a:p>
          <a:p>
            <a:pPr marL="914400" lvl="2" indent="0">
              <a:buNone/>
            </a:pPr>
            <a:r>
              <a:rPr lang="en-US" sz="2200" dirty="0" smtClean="0"/>
              <a:t> </a:t>
            </a:r>
          </a:p>
          <a:p>
            <a:pPr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23952"/>
            <a:ext cx="1905000" cy="15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67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762000"/>
          </a:xfrm>
        </p:spPr>
        <p:txBody>
          <a:bodyPr/>
          <a:lstStyle/>
          <a:p>
            <a:r>
              <a:rPr lang="en-US" sz="2800" dirty="0" smtClean="0">
                <a:latin typeface="Kristen ITC" pitchFamily="66" charset="0"/>
              </a:rPr>
              <a:t>Antithesis of High Value Coordinated Care: </a:t>
            </a:r>
            <a:endParaRPr lang="en-US" sz="2800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915400" cy="48768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2"/>
                </a:solidFill>
              </a:rPr>
              <a:t>Common scenario #2: </a:t>
            </a:r>
          </a:p>
          <a:p>
            <a:pPr lvl="1"/>
            <a:r>
              <a:rPr lang="en-US" sz="2400" dirty="0" smtClean="0"/>
              <a:t>70 year old </a:t>
            </a:r>
            <a:r>
              <a:rPr lang="en-US" sz="2400" dirty="0"/>
              <a:t>woman does not know why she was referred, PCP staff </a:t>
            </a:r>
            <a:r>
              <a:rPr lang="en-US" sz="2400" dirty="0" smtClean="0"/>
              <a:t>just told </a:t>
            </a:r>
            <a:r>
              <a:rPr lang="en-US" sz="2400" dirty="0"/>
              <a:t>her to make appt, no records, only get into voice mail at PCP </a:t>
            </a:r>
            <a:r>
              <a:rPr lang="en-US" sz="2400" dirty="0" smtClean="0"/>
              <a:t>office</a:t>
            </a:r>
          </a:p>
          <a:p>
            <a:pPr marL="457200" lvl="1" indent="0">
              <a:buNone/>
            </a:pPr>
            <a:endParaRPr lang="en-US" sz="4800" dirty="0" smtClean="0">
              <a:solidFill>
                <a:srgbClr val="C00000"/>
              </a:solidFill>
            </a:endParaRPr>
          </a:p>
          <a:p>
            <a:pPr lvl="1"/>
            <a:r>
              <a:rPr lang="en-US" sz="3200" dirty="0" smtClean="0"/>
              <a:t>Waste: 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Resources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/>
              <a:t>(duplicated </a:t>
            </a:r>
            <a:r>
              <a:rPr lang="en-US" sz="2800" dirty="0" smtClean="0"/>
              <a:t>testing, </a:t>
            </a:r>
            <a:r>
              <a:rPr lang="en-US" sz="2800" dirty="0"/>
              <a:t>visit costs, time)</a:t>
            </a:r>
          </a:p>
          <a:p>
            <a:pPr lvl="2"/>
            <a:r>
              <a:rPr lang="en-US" sz="2800" dirty="0" smtClean="0">
                <a:solidFill>
                  <a:srgbClr val="FF0000"/>
                </a:solidFill>
              </a:rPr>
              <a:t>Access “jammed up” </a:t>
            </a:r>
            <a:r>
              <a:rPr lang="en-US" sz="2800" dirty="0" smtClean="0"/>
              <a:t>(delay of care…downstream effects) </a:t>
            </a:r>
          </a:p>
          <a:p>
            <a:pPr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1505929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71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Pre-consultation to the rescue !</a:t>
            </a:r>
            <a:endParaRPr lang="en-US" sz="4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256" y="1589088"/>
            <a:ext cx="4000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8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What is Pre-consultation?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>(Intended to expedite &amp; prioritize care)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9002" cy="4572000"/>
          </a:xfrm>
        </p:spPr>
        <p:txBody>
          <a:bodyPr/>
          <a:lstStyle/>
          <a:p>
            <a:r>
              <a:rPr lang="en-US" sz="2400" dirty="0" smtClean="0"/>
              <a:t>A</a:t>
            </a:r>
            <a:r>
              <a:rPr lang="en-US" sz="2400" b="1" i="1" dirty="0" smtClean="0"/>
              <a:t> request </a:t>
            </a:r>
            <a:r>
              <a:rPr lang="en-US" sz="2400" dirty="0" smtClean="0"/>
              <a:t>for pre-visit advice and/ or assistance</a:t>
            </a:r>
          </a:p>
          <a:p>
            <a:pPr lvl="1"/>
            <a:r>
              <a:rPr lang="en-US" sz="2100" dirty="0"/>
              <a:t>Should not require in-depth analysis of the </a:t>
            </a:r>
            <a:r>
              <a:rPr lang="en-US" sz="2100" dirty="0" smtClean="0"/>
              <a:t>case</a:t>
            </a:r>
          </a:p>
          <a:p>
            <a:pPr lvl="2"/>
            <a:r>
              <a:rPr lang="en-US" sz="2000" dirty="0" smtClean="0"/>
              <a:t>Can result in no need for further assessment or management</a:t>
            </a:r>
            <a:endParaRPr lang="en-US" sz="2000" dirty="0"/>
          </a:p>
          <a:p>
            <a:pPr lvl="2"/>
            <a:r>
              <a:rPr lang="en-US" sz="2000" dirty="0"/>
              <a:t>Can “evolve” into an e-consult or face-to-face </a:t>
            </a:r>
            <a:r>
              <a:rPr lang="en-US" sz="2000" dirty="0" smtClean="0"/>
              <a:t>appointment</a:t>
            </a:r>
            <a:endParaRPr lang="en-US" sz="1800" dirty="0" smtClean="0"/>
          </a:p>
          <a:p>
            <a:r>
              <a:rPr lang="en-US" sz="2400" dirty="0" smtClean="0"/>
              <a:t>A</a:t>
            </a:r>
            <a:r>
              <a:rPr lang="en-US" sz="2400" b="1" i="1" dirty="0" smtClean="0"/>
              <a:t> process </a:t>
            </a:r>
            <a:r>
              <a:rPr lang="en-US" sz="2400" dirty="0" smtClean="0"/>
              <a:t>of pre-visit </a:t>
            </a:r>
            <a:r>
              <a:rPr lang="en-US" sz="2400" b="1" dirty="0" smtClean="0"/>
              <a:t>review</a:t>
            </a:r>
          </a:p>
          <a:p>
            <a:pPr lvl="1"/>
            <a:r>
              <a:rPr lang="en-US" sz="2000" dirty="0" smtClean="0"/>
              <a:t>To ensure appropriateness of the referral</a:t>
            </a:r>
          </a:p>
          <a:p>
            <a:pPr lvl="1"/>
            <a:r>
              <a:rPr lang="en-US" sz="2000" dirty="0" smtClean="0"/>
              <a:t>To ensure adequacy of the referral information </a:t>
            </a:r>
          </a:p>
          <a:p>
            <a:pPr lvl="1"/>
            <a:r>
              <a:rPr lang="en-US" sz="2000" dirty="0" smtClean="0"/>
              <a:t>To provide advice or assistance as needed for preparation for the referral appointment and interim care</a:t>
            </a:r>
          </a:p>
          <a:p>
            <a:pPr lvl="2"/>
            <a:r>
              <a:rPr lang="en-US" sz="2000" dirty="0" smtClean="0"/>
              <a:t>Additional testing</a:t>
            </a:r>
          </a:p>
          <a:p>
            <a:pPr lvl="2"/>
            <a:r>
              <a:rPr lang="en-US" sz="2000" dirty="0" smtClean="0"/>
              <a:t>Therapeutic trial</a:t>
            </a:r>
          </a:p>
          <a:p>
            <a:pPr lvl="2"/>
            <a:r>
              <a:rPr lang="en-US" sz="2000" dirty="0" smtClean="0"/>
              <a:t>Interim care to stabilize while waiting for specialty care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40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118044"/>
            <a:ext cx="8991600" cy="2438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/>
              <a:t>Connecting Care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400" b="1" dirty="0"/>
              <a:t>Ensuring </a:t>
            </a:r>
            <a:r>
              <a:rPr lang="en-US" sz="2400" b="1" dirty="0" smtClean="0"/>
              <a:t>Quality Referrals and </a:t>
            </a:r>
            <a:r>
              <a:rPr lang="en-US" sz="2400" b="1" dirty="0"/>
              <a:t>Effective Care Coordination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799" y="5486400"/>
            <a:ext cx="6900153" cy="16764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/>
              <a:t>Carol Greenlee MD </a:t>
            </a:r>
            <a:r>
              <a:rPr lang="en-US" sz="2800" dirty="0" smtClean="0"/>
              <a:t>FACP and Beth Neuhalfen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7863"/>
            <a:ext cx="2037942" cy="12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74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4680" y="671768"/>
            <a:ext cx="487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the Medical Neighborhood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650671"/>
            <a:ext cx="668383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Action Step #2</a:t>
            </a:r>
          </a:p>
          <a:p>
            <a:pPr algn="ctr"/>
            <a:r>
              <a:rPr lang="en-US" sz="3200" b="1" dirty="0" smtClean="0"/>
              <a:t> Ensure You </a:t>
            </a:r>
            <a:r>
              <a:rPr lang="en-US" sz="3200" b="1" dirty="0"/>
              <a:t>G</a:t>
            </a:r>
            <a:r>
              <a:rPr lang="en-US" sz="3200" b="1" dirty="0" smtClean="0"/>
              <a:t>et </a:t>
            </a:r>
            <a:r>
              <a:rPr lang="en-US" sz="3200" b="1" dirty="0"/>
              <a:t>W</a:t>
            </a:r>
            <a:r>
              <a:rPr lang="en-US" sz="3200" b="1" dirty="0" smtClean="0"/>
              <a:t>hat </a:t>
            </a:r>
            <a:r>
              <a:rPr lang="en-US" sz="3200" b="1" dirty="0"/>
              <a:t>Y</a:t>
            </a:r>
            <a:r>
              <a:rPr lang="en-US" sz="3200" b="1" dirty="0" smtClean="0"/>
              <a:t>ou </a:t>
            </a:r>
            <a:r>
              <a:rPr lang="en-US" sz="3200" b="1" dirty="0"/>
              <a:t>N</a:t>
            </a:r>
            <a:r>
              <a:rPr lang="en-US" sz="3200" b="1" dirty="0" smtClean="0"/>
              <a:t>eed for a High </a:t>
            </a:r>
            <a:r>
              <a:rPr lang="en-US" sz="3200" b="1" dirty="0"/>
              <a:t>V</a:t>
            </a:r>
            <a:r>
              <a:rPr lang="en-US" sz="3200" b="1" dirty="0" smtClean="0"/>
              <a:t>alue </a:t>
            </a:r>
            <a:r>
              <a:rPr lang="en-US" sz="3200" b="1" dirty="0"/>
              <a:t>R</a:t>
            </a:r>
            <a:r>
              <a:rPr lang="en-US" sz="3200" b="1" dirty="0" smtClean="0"/>
              <a:t>eferral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86179" y="4419600"/>
            <a:ext cx="35752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ACP SAN special project 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f</a:t>
            </a:r>
            <a:r>
              <a:rPr lang="en-US" sz="2000" dirty="0" smtClean="0">
                <a:solidFill>
                  <a:prstClr val="white"/>
                </a:solidFill>
              </a:rPr>
              <a:t>or  implementing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</a:rPr>
              <a:t>H</a:t>
            </a:r>
            <a:r>
              <a:rPr lang="en-US" sz="2000" dirty="0" smtClean="0">
                <a:solidFill>
                  <a:prstClr val="white"/>
                </a:solidFill>
              </a:rPr>
              <a:t>igh </a:t>
            </a:r>
            <a:r>
              <a:rPr lang="en-US" sz="2000" dirty="0">
                <a:solidFill>
                  <a:prstClr val="white"/>
                </a:solidFill>
              </a:rPr>
              <a:t>V</a:t>
            </a:r>
            <a:r>
              <a:rPr lang="en-US" sz="2000" dirty="0" smtClean="0">
                <a:solidFill>
                  <a:prstClr val="white"/>
                </a:solidFill>
              </a:rPr>
              <a:t>alue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are </a:t>
            </a:r>
            <a:r>
              <a:rPr lang="en-US" sz="2000" dirty="0">
                <a:solidFill>
                  <a:prstClr val="white"/>
                </a:solidFill>
              </a:rPr>
              <a:t>C</a:t>
            </a:r>
            <a:r>
              <a:rPr lang="en-US" sz="2000" dirty="0" smtClean="0">
                <a:solidFill>
                  <a:prstClr val="white"/>
                </a:solidFill>
              </a:rPr>
              <a:t>oordination</a:t>
            </a:r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Pre-consultation </a:t>
            </a:r>
            <a:r>
              <a:rPr lang="en-US" i="1" dirty="0" smtClean="0">
                <a:solidFill>
                  <a:schemeClr val="tx1"/>
                </a:solidFill>
              </a:rPr>
              <a:t>Request</a:t>
            </a:r>
            <a:r>
              <a:rPr lang="en-US" dirty="0" smtClean="0">
                <a:solidFill>
                  <a:schemeClr val="tx1"/>
                </a:solidFill>
              </a:rPr>
              <a:t> for </a:t>
            </a:r>
            <a:r>
              <a:rPr lang="en-US" b="1" dirty="0" smtClean="0">
                <a:solidFill>
                  <a:schemeClr val="tx1"/>
                </a:solidFill>
              </a:rPr>
              <a:t>Pre-visit  Advice and/or Assistance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7630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Pre-visit preparation </a:t>
            </a:r>
            <a:r>
              <a:rPr lang="en-US" dirty="0"/>
              <a:t>or </a:t>
            </a:r>
            <a:r>
              <a:rPr lang="en-US" dirty="0" smtClean="0"/>
              <a:t>assistance </a:t>
            </a:r>
            <a:r>
              <a:rPr lang="en-US" dirty="0"/>
              <a:t>can take place before any type of </a:t>
            </a:r>
            <a:r>
              <a:rPr lang="en-US" dirty="0" smtClean="0"/>
              <a:t>formal referral &amp; can include: </a:t>
            </a:r>
            <a:endParaRPr lang="en-US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equest </a:t>
            </a:r>
            <a:r>
              <a:rPr lang="en-US" dirty="0"/>
              <a:t>for guidance regarding whether referral is </a:t>
            </a:r>
            <a:r>
              <a:rPr lang="en-US" dirty="0" smtClean="0"/>
              <a:t>appropriate and/or necessary</a:t>
            </a:r>
          </a:p>
          <a:p>
            <a:pPr lvl="1"/>
            <a:r>
              <a:rPr lang="en-US" dirty="0" smtClean="0"/>
              <a:t>Request for guidance on the urgency of the referral</a:t>
            </a:r>
          </a:p>
          <a:p>
            <a:pPr lvl="1"/>
            <a:r>
              <a:rPr lang="en-US" dirty="0" smtClean="0"/>
              <a:t>Request for guidance </a:t>
            </a:r>
            <a:r>
              <a:rPr lang="en-US" dirty="0"/>
              <a:t>for </a:t>
            </a:r>
            <a:r>
              <a:rPr lang="en-US" dirty="0" smtClean="0"/>
              <a:t>pre-visit work-up.</a:t>
            </a:r>
            <a:endParaRPr lang="en-US" dirty="0"/>
          </a:p>
          <a:p>
            <a:pPr marL="365125" lvl="1" indent="0">
              <a:buNone/>
            </a:pPr>
            <a:r>
              <a:rPr lang="en-US" dirty="0" smtClean="0"/>
              <a:t>Through these interactions, patient care is optimized and cooperation &amp; an educational process around that care occurs between the practices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en-US" dirty="0" smtClean="0"/>
              <a:t>I am referring this patient for: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915400" cy="4983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___</a:t>
            </a:r>
            <a:r>
              <a:rPr lang="en-US" sz="2400" dirty="0" smtClean="0">
                <a:solidFill>
                  <a:srgbClr val="FF0000"/>
                </a:solidFill>
              </a:rPr>
              <a:t>Pre-consultation</a:t>
            </a:r>
            <a:r>
              <a:rPr lang="en-US" sz="2400" dirty="0" smtClean="0"/>
              <a:t>/ </a:t>
            </a:r>
            <a:r>
              <a:rPr lang="en-US" sz="2400" dirty="0" smtClean="0">
                <a:solidFill>
                  <a:srgbClr val="FF0000"/>
                </a:solidFill>
              </a:rPr>
              <a:t>pre-visit assistance/preparation</a:t>
            </a:r>
          </a:p>
          <a:p>
            <a:r>
              <a:rPr lang="en-US" sz="2400" dirty="0" smtClean="0"/>
              <a:t>___Medical Consultation: Evaluate and advise with recommendations for management and send back to me</a:t>
            </a:r>
            <a:endParaRPr lang="en-US" sz="2200" dirty="0" smtClean="0"/>
          </a:p>
          <a:p>
            <a:r>
              <a:rPr lang="en-US" sz="2400" dirty="0" smtClean="0"/>
              <a:t>___Procedural Consultation: Specialist to confirm need for and perform requested procedure if deemed appropriate.</a:t>
            </a:r>
          </a:p>
          <a:p>
            <a:r>
              <a:rPr lang="en-US" sz="2400" dirty="0" smtClean="0"/>
              <a:t>___Co-management: I prefer to </a:t>
            </a:r>
            <a:r>
              <a:rPr lang="en-US" sz="2400" i="1" dirty="0" smtClean="0"/>
              <a:t>share the care </a:t>
            </a:r>
            <a:r>
              <a:rPr lang="en-US" sz="2400" dirty="0" smtClean="0"/>
              <a:t>for the referred condition (PCP lead, first call) </a:t>
            </a:r>
          </a:p>
          <a:p>
            <a:r>
              <a:rPr lang="en-US" sz="2400" dirty="0" smtClean="0"/>
              <a:t>___Co-management: Please assume principal care for the referred condition: </a:t>
            </a:r>
            <a:r>
              <a:rPr lang="en-US" sz="2400" dirty="0"/>
              <a:t> </a:t>
            </a:r>
            <a:r>
              <a:rPr lang="en-US" sz="2400" dirty="0" smtClean="0"/>
              <a:t>(Specialist assumes care, first call)</a:t>
            </a:r>
          </a:p>
          <a:p>
            <a:r>
              <a:rPr lang="en-US" sz="2400" dirty="0" smtClean="0"/>
              <a:t>___Please assume full responsibility for the care of this patient (Complete transfer of care)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38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Examples of Pre-consultation requests: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382000" cy="4724400"/>
          </a:xfrm>
        </p:spPr>
        <p:txBody>
          <a:bodyPr/>
          <a:lstStyle/>
          <a:p>
            <a:r>
              <a:rPr lang="en-US" sz="2400" dirty="0" smtClean="0"/>
              <a:t>Are these slightly abnormal thyroid function studies of concern? Do they need further evaluation?</a:t>
            </a:r>
          </a:p>
          <a:p>
            <a:pPr lvl="1"/>
            <a:r>
              <a:rPr lang="en-US" sz="2100" dirty="0" smtClean="0"/>
              <a:t>If so, what additional testing do you want before the appointment</a:t>
            </a:r>
          </a:p>
          <a:p>
            <a:pPr marL="365125" lvl="1" indent="0">
              <a:buNone/>
            </a:pPr>
            <a:endParaRPr lang="en-US" sz="1000" dirty="0"/>
          </a:p>
          <a:p>
            <a:r>
              <a:rPr lang="en-US" sz="2400" dirty="0" smtClean="0"/>
              <a:t>For referral to Nephrology for new patient evaluation for renal dysfunction, patient has had an Abdominal CT scan, </a:t>
            </a:r>
          </a:p>
          <a:p>
            <a:pPr lvl="1"/>
            <a:r>
              <a:rPr lang="en-US" sz="2100" dirty="0" smtClean="0"/>
              <a:t>Does patient still need Renal US before you will schedule?</a:t>
            </a:r>
          </a:p>
          <a:p>
            <a:pPr marL="365125" lvl="1" indent="0">
              <a:buNone/>
            </a:pPr>
            <a:endParaRPr lang="en-US" sz="1000" dirty="0" smtClean="0"/>
          </a:p>
          <a:p>
            <a:pPr lvl="0"/>
            <a:r>
              <a:rPr lang="en-US" sz="2400" dirty="0" smtClean="0"/>
              <a:t>Receive photo of skin lesion with referral to “r/o melanoma” </a:t>
            </a:r>
          </a:p>
          <a:p>
            <a:pPr lvl="1"/>
            <a:r>
              <a:rPr lang="en-US" sz="2100" dirty="0" smtClean="0"/>
              <a:t>Review by dermatology identifies </a:t>
            </a:r>
            <a:r>
              <a:rPr lang="en-US" sz="2100" dirty="0"/>
              <a:t>it as benign (e.g. seborrheic keratosis); </a:t>
            </a:r>
            <a:r>
              <a:rPr lang="en-US" sz="2100" dirty="0" smtClean="0"/>
              <a:t>requesting practice notified &amp; patient receives reassurance</a:t>
            </a:r>
            <a:endParaRPr lang="en-US" sz="2400" dirty="0" smtClean="0"/>
          </a:p>
          <a:p>
            <a:pPr lvl="1"/>
            <a:endParaRPr lang="en-US" sz="21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39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Response to a Pre-consultation Request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9002" cy="4800600"/>
          </a:xfrm>
        </p:spPr>
        <p:txBody>
          <a:bodyPr/>
          <a:lstStyle/>
          <a:p>
            <a:r>
              <a:rPr lang="en-US" sz="2800" dirty="0" smtClean="0"/>
              <a:t>Clinician involvement is critical </a:t>
            </a:r>
          </a:p>
          <a:p>
            <a:r>
              <a:rPr lang="en-US" sz="2800" dirty="0" smtClean="0"/>
              <a:t>Can indicate 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 need for further assessment or treatment</a:t>
            </a:r>
          </a:p>
          <a:p>
            <a:pPr lvl="1"/>
            <a:r>
              <a:rPr lang="en-US" sz="2400" dirty="0" smtClean="0"/>
              <a:t>Need for a different specialty type</a:t>
            </a:r>
          </a:p>
          <a:p>
            <a:pPr lvl="1"/>
            <a:r>
              <a:rPr lang="en-US" sz="2400" dirty="0" smtClean="0"/>
              <a:t>Need for additional testing or therapeutic trial prior to referral </a:t>
            </a:r>
          </a:p>
          <a:p>
            <a:pPr lvl="1"/>
            <a:r>
              <a:rPr lang="en-US" sz="2400" dirty="0" smtClean="0"/>
              <a:t>Need for  formal face-to-face appointment</a:t>
            </a:r>
          </a:p>
          <a:p>
            <a:pPr lvl="1"/>
            <a:r>
              <a:rPr lang="en-US" sz="2400" dirty="0" smtClean="0"/>
              <a:t>Simple issues amenable to recommendations per “e-consult” (virtual consultation clinician-to-clinician)</a:t>
            </a:r>
          </a:p>
          <a:p>
            <a:r>
              <a:rPr lang="en-US" sz="2400" dirty="0"/>
              <a:t>Can </a:t>
            </a:r>
            <a:r>
              <a:rPr lang="en-US" sz="2400" dirty="0" smtClean="0"/>
              <a:t>send response </a:t>
            </a:r>
            <a:r>
              <a:rPr lang="en-US" sz="2400" dirty="0"/>
              <a:t>by faxed note (or even phone call) if shared or interoperable EMR is not available</a:t>
            </a:r>
          </a:p>
          <a:p>
            <a:endParaRPr lang="en-US" sz="27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Pre-consultation </a:t>
            </a:r>
            <a:r>
              <a:rPr lang="en-US" i="1" dirty="0" smtClean="0">
                <a:solidFill>
                  <a:schemeClr val="tx1"/>
                </a:solidFill>
              </a:rPr>
              <a:t>Review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(“working the referral”)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9002" cy="4572000"/>
          </a:xfrm>
        </p:spPr>
        <p:txBody>
          <a:bodyPr/>
          <a:lstStyle/>
          <a:p>
            <a:r>
              <a:rPr lang="en-US" sz="2800" dirty="0" smtClean="0"/>
              <a:t>Recommended for all referral requests</a:t>
            </a:r>
          </a:p>
          <a:p>
            <a:r>
              <a:rPr lang="en-US" sz="2800" dirty="0" smtClean="0"/>
              <a:t>Review prior to scheduling patient</a:t>
            </a:r>
          </a:p>
          <a:p>
            <a:pPr lvl="1"/>
            <a:r>
              <a:rPr lang="en-US" sz="2400" dirty="0" smtClean="0"/>
              <a:t>To ensure appropriate referral</a:t>
            </a:r>
          </a:p>
          <a:p>
            <a:pPr lvl="1"/>
            <a:r>
              <a:rPr lang="en-US" sz="2400" dirty="0" smtClean="0"/>
              <a:t>Determine urgency of the referral</a:t>
            </a:r>
          </a:p>
          <a:p>
            <a:pPr lvl="1"/>
            <a:r>
              <a:rPr lang="en-US" sz="2400" dirty="0" smtClean="0"/>
              <a:t>Ensure adequate information for high value referral</a:t>
            </a:r>
          </a:p>
          <a:p>
            <a:r>
              <a:rPr lang="en-US" sz="2700" dirty="0" smtClean="0"/>
              <a:t>Can be a team process </a:t>
            </a:r>
            <a:r>
              <a:rPr lang="en-US" sz="2000" dirty="0" smtClean="0"/>
              <a:t>(with clinician oversight &amp; availability)</a:t>
            </a:r>
          </a:p>
          <a:p>
            <a:pPr lvl="1"/>
            <a:r>
              <a:rPr lang="en-US" sz="2400" dirty="0" smtClean="0"/>
              <a:t>Use of referral request checklist</a:t>
            </a:r>
          </a:p>
          <a:p>
            <a:pPr lvl="1"/>
            <a:r>
              <a:rPr lang="en-US" sz="2400" dirty="0" smtClean="0"/>
              <a:t>Use of lists of urgent-intermediate-routine conditions</a:t>
            </a:r>
          </a:p>
          <a:p>
            <a:pPr lvl="1"/>
            <a:r>
              <a:rPr lang="en-US" sz="2400" dirty="0" smtClean="0"/>
              <a:t>Use of referral guidelines/ pertinent data sets</a:t>
            </a:r>
          </a:p>
          <a:p>
            <a:pPr lvl="1"/>
            <a:r>
              <a:rPr lang="en-US" sz="2400" dirty="0" smtClean="0"/>
              <a:t>Clinician review of outlier or complex cases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38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request missing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447800"/>
            <a:ext cx="8159002" cy="4713767"/>
          </a:xfrm>
        </p:spPr>
        <p:txBody>
          <a:bodyPr/>
          <a:lstStyle/>
          <a:p>
            <a:r>
              <a:rPr lang="en-US" sz="2400" dirty="0" smtClean="0"/>
              <a:t>Phone call to referring practice</a:t>
            </a:r>
          </a:p>
          <a:p>
            <a:r>
              <a:rPr lang="en-US" sz="2400" dirty="0" smtClean="0"/>
              <a:t>Forms </a:t>
            </a:r>
          </a:p>
          <a:p>
            <a:r>
              <a:rPr lang="en-US" sz="2400" dirty="0" smtClean="0"/>
              <a:t>Tracking system to ensure receive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7999"/>
            <a:ext cx="7787552" cy="299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5486400" y="1693984"/>
            <a:ext cx="155448" cy="914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1605551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It’s worth the investment in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time &amp; effort up front to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prevent the chaos &amp; disruption</a:t>
            </a:r>
          </a:p>
          <a:p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nd back-end mess &amp; burden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1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Pre-consultation/ Pre-visit Review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Check-list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9002" cy="4572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Identify if referral is to appropriate </a:t>
            </a:r>
            <a:r>
              <a:rPr lang="en-US" sz="2400" dirty="0" smtClean="0"/>
              <a:t>specialty</a:t>
            </a:r>
          </a:p>
          <a:p>
            <a:pPr lvl="1"/>
            <a:r>
              <a:rPr lang="en-US" sz="2000" dirty="0" smtClean="0"/>
              <a:t>If referred condition is better managed by a different specialty:</a:t>
            </a:r>
          </a:p>
          <a:p>
            <a:pPr lvl="2"/>
            <a:r>
              <a:rPr lang="en-US" sz="2000" dirty="0"/>
              <a:t>W</a:t>
            </a:r>
            <a:r>
              <a:rPr lang="en-US" sz="2000" dirty="0" smtClean="0"/>
              <a:t>hat process do you use to redirect the referral?</a:t>
            </a:r>
          </a:p>
          <a:p>
            <a:pPr lvl="2"/>
            <a:r>
              <a:rPr lang="en-US" sz="2000" dirty="0" smtClean="0"/>
              <a:t>Who notifies the patient?</a:t>
            </a:r>
            <a:endParaRPr lang="en-US" sz="2000" dirty="0"/>
          </a:p>
          <a:p>
            <a:r>
              <a:rPr lang="en-US" sz="2400" dirty="0" smtClean="0"/>
              <a:t>Identify if referral appointment is needed (indicated)</a:t>
            </a:r>
          </a:p>
          <a:p>
            <a:pPr lvl="1"/>
            <a:r>
              <a:rPr lang="en-US" sz="2000" dirty="0" smtClean="0"/>
              <a:t>If further evaluation or management is not indicated</a:t>
            </a:r>
          </a:p>
          <a:p>
            <a:pPr lvl="2"/>
            <a:r>
              <a:rPr lang="en-US" sz="2000" dirty="0" smtClean="0"/>
              <a:t>Explain </a:t>
            </a:r>
            <a:r>
              <a:rPr lang="en-US" sz="2000" dirty="0"/>
              <a:t>w</a:t>
            </a:r>
            <a:r>
              <a:rPr lang="en-US" sz="2000" dirty="0" smtClean="0"/>
              <a:t>hy not indicated (e.g. “thyroid nodule guidelines”  or ….)</a:t>
            </a:r>
          </a:p>
          <a:p>
            <a:pPr lvl="2"/>
            <a:r>
              <a:rPr lang="en-US" sz="2000" dirty="0" smtClean="0"/>
              <a:t>Answer simple question that does not require formal consultation (e.g. “this does not require any treatment”)</a:t>
            </a:r>
          </a:p>
          <a:p>
            <a:pPr lvl="2"/>
            <a:r>
              <a:rPr lang="en-US" sz="2000" dirty="0" smtClean="0"/>
              <a:t>Who notifies &amp; explains to patient?</a:t>
            </a:r>
          </a:p>
          <a:p>
            <a:pPr lvl="2"/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Need to know that referring practice has process for handling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Pre-consultation/ Pre-visit Review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Check-list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9002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Are the referral request elements complete?</a:t>
            </a:r>
          </a:p>
          <a:p>
            <a:pPr lvl="1"/>
            <a:r>
              <a:rPr lang="en-US" sz="2400" dirty="0" smtClean="0"/>
              <a:t>Is the clinical question clear</a:t>
            </a:r>
          </a:p>
          <a:p>
            <a:pPr lvl="1"/>
            <a:r>
              <a:rPr lang="en-US" sz="2400" dirty="0" smtClean="0"/>
              <a:t>Is there adequate &amp; pertinent supporting data (pertinent date set) </a:t>
            </a:r>
          </a:p>
          <a:p>
            <a:pPr lvl="1"/>
            <a:r>
              <a:rPr lang="en-US" sz="2400" dirty="0" smtClean="0"/>
              <a:t>Is the Core Medical Data set included</a:t>
            </a:r>
          </a:p>
          <a:p>
            <a:r>
              <a:rPr lang="en-US" sz="2800" dirty="0" smtClean="0"/>
              <a:t>What is the urgency (risk stratification) of the referral needs?</a:t>
            </a:r>
          </a:p>
          <a:p>
            <a:pPr lvl="1"/>
            <a:r>
              <a:rPr lang="en-US" sz="2500" dirty="0" smtClean="0"/>
              <a:t>Is the patient scheduled according to those needs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007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Pre-consultation/ Pre-visit Review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9002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Improves value of appointment for patients</a:t>
            </a:r>
          </a:p>
          <a:p>
            <a:r>
              <a:rPr lang="en-US" sz="2400" dirty="0" smtClean="0"/>
              <a:t>Creates more time for interaction with the patient around the reason for referral or the clinical question</a:t>
            </a:r>
          </a:p>
          <a:p>
            <a:r>
              <a:rPr lang="en-US" sz="2400" dirty="0" smtClean="0"/>
              <a:t>Improves resource utilization by both requesting &amp; responding practices</a:t>
            </a:r>
          </a:p>
          <a:p>
            <a:r>
              <a:rPr lang="en-US" sz="2400" dirty="0" smtClean="0"/>
              <a:t>Reduces stress and increases cooperation around caring for the patient</a:t>
            </a:r>
          </a:p>
          <a:p>
            <a:r>
              <a:rPr lang="en-US" sz="2400" dirty="0" smtClean="0"/>
              <a:t>Improves access </a:t>
            </a:r>
          </a:p>
          <a:p>
            <a:r>
              <a:rPr lang="en-US" sz="2400" dirty="0" smtClean="0"/>
              <a:t>Improves safety</a:t>
            </a:r>
          </a:p>
          <a:p>
            <a:r>
              <a:rPr lang="en-US" sz="2400" dirty="0" smtClean="0"/>
              <a:t>Reduces waste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40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Put</a:t>
            </a:r>
            <a:r>
              <a:rPr lang="en-US" sz="3600" dirty="0" smtClean="0"/>
              <a:t> it into action….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00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Primary Care</a:t>
            </a:r>
          </a:p>
          <a:p>
            <a:pPr lvl="1"/>
            <a:r>
              <a:rPr lang="en-US" sz="2400" dirty="0" smtClean="0"/>
              <a:t>Consider a Pre-consultation Request for patients you need guidance on preparation for referral or if not sure about need for referral, type of specialty or timing</a:t>
            </a:r>
          </a:p>
          <a:p>
            <a:r>
              <a:rPr lang="en-US" sz="2800" dirty="0" smtClean="0"/>
              <a:t>For Specialty Care</a:t>
            </a:r>
          </a:p>
          <a:p>
            <a:pPr lvl="1"/>
            <a:r>
              <a:rPr lang="en-US" sz="2400" dirty="0" smtClean="0"/>
              <a:t>As you develop your Pre-consultation Review process </a:t>
            </a:r>
          </a:p>
          <a:p>
            <a:pPr lvl="2"/>
            <a:r>
              <a:rPr lang="en-US" dirty="0" smtClean="0"/>
              <a:t>Use the Referral Request checklist</a:t>
            </a:r>
          </a:p>
          <a:p>
            <a:pPr lvl="2"/>
            <a:r>
              <a:rPr lang="en-US" dirty="0" smtClean="0"/>
              <a:t>Use the urgency / priority lists</a:t>
            </a:r>
          </a:p>
          <a:p>
            <a:pPr lvl="2"/>
            <a:r>
              <a:rPr lang="en-US" dirty="0" smtClean="0"/>
              <a:t>Use the Pertinent Data Sets / Referral guidelines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93" y="23648"/>
            <a:ext cx="1235889" cy="14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5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you listen…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3744433"/>
          </a:xfrm>
        </p:spPr>
        <p:txBody>
          <a:bodyPr/>
          <a:lstStyle/>
          <a:p>
            <a:r>
              <a:rPr lang="en-US" dirty="0" smtClean="0"/>
              <a:t>Think about what is needed with a referral request to provide the most appropriate care for the referred patient, including:</a:t>
            </a:r>
          </a:p>
          <a:p>
            <a:pPr lvl="1"/>
            <a:r>
              <a:rPr lang="en-US" dirty="0" smtClean="0"/>
              <a:t>Appropriate urgency of the referral appointment</a:t>
            </a:r>
          </a:p>
          <a:p>
            <a:pPr lvl="1"/>
            <a:r>
              <a:rPr lang="en-US" dirty="0" smtClean="0"/>
              <a:t>Addressing the referral problem &amp; patient’s goals</a:t>
            </a:r>
          </a:p>
          <a:p>
            <a:pPr lvl="1"/>
            <a:r>
              <a:rPr lang="en-US" dirty="0" smtClean="0"/>
              <a:t>Reducing waste or unnecessary resource use for the patient, the practice and the health care system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055"/>
            <a:ext cx="1143000" cy="132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048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Leave in action….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545"/>
            <a:ext cx="8305800" cy="48006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lists of conditions that are usually urgent, intermediate (move-up) or routine in priority (i.e. how urgent is the referral?)</a:t>
            </a:r>
          </a:p>
          <a:p>
            <a:pPr lvl="1"/>
            <a:r>
              <a:rPr lang="en-US" sz="2400" dirty="0" smtClean="0"/>
              <a:t>Ensure the practice has capacity to schedule &amp; see patients based on the urgency needs</a:t>
            </a:r>
          </a:p>
          <a:p>
            <a:r>
              <a:rPr lang="en-US" sz="2800" dirty="0" smtClean="0"/>
              <a:t>Develop Pertinent Data Set / referral guidelines for at least one (1-4) conditions commonly referred to your practice </a:t>
            </a:r>
            <a:r>
              <a:rPr lang="en-US" sz="2400" dirty="0" smtClean="0"/>
              <a:t>(may use the Pertinent Data Sets on the ACP High Value Care website if applicable)</a:t>
            </a:r>
          </a:p>
          <a:p>
            <a:r>
              <a:rPr lang="en-US" sz="2800" dirty="0" smtClean="0"/>
              <a:t>Develop a Pre-consultation process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93" y="23648"/>
            <a:ext cx="1235889" cy="14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295400" y="2209800"/>
            <a:ext cx="6934200" cy="3810000"/>
          </a:xfrm>
          <a:prstGeom prst="wedgeRectCallout">
            <a:avLst>
              <a:gd name="adj1" fmla="val -20833"/>
              <a:gd name="adj2" fmla="val -639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/>
              <a:t>Materials for Action Step 2</a:t>
            </a:r>
          </a:p>
          <a:p>
            <a:pPr algn="ctr"/>
            <a:endParaRPr lang="en-US" sz="1600" u="sng" dirty="0" smtClean="0"/>
          </a:p>
          <a:p>
            <a:pPr algn="ctr"/>
            <a:r>
              <a:rPr lang="en-US" sz="2400" dirty="0" smtClean="0"/>
              <a:t>Outpatient Referral Request Checklist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dirty="0" smtClean="0"/>
              <a:t>HVCC Checklist for Developing </a:t>
            </a:r>
            <a:endParaRPr lang="en-US" sz="800" dirty="0" smtClean="0"/>
          </a:p>
          <a:p>
            <a:pPr algn="ctr"/>
            <a:r>
              <a:rPr lang="en-US" sz="2400" dirty="0" smtClean="0"/>
              <a:t>Pertinent Data Sets / Referral Guidelines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2400" dirty="0" smtClean="0"/>
              <a:t>HVCC Pre-consultation Review Checklist</a:t>
            </a:r>
          </a:p>
          <a:p>
            <a:pPr algn="ctr"/>
            <a:endParaRPr lang="en-US" sz="2400" u="sng" dirty="0">
              <a:hlinkClick r:id="rId4"/>
            </a:endParaRPr>
          </a:p>
          <a:p>
            <a:pPr algn="ctr"/>
            <a:r>
              <a:rPr lang="en-US" sz="2400" u="sng" dirty="0" smtClean="0">
                <a:hlinkClick r:id="rId4"/>
              </a:rPr>
              <a:t>www.acponline.org/hvcc-training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95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The Referral Request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Patient in exam room with cc/o “fatigue” (or “lungs” or “heart” or “anemia” or “pain”…)</a:t>
            </a: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en-US" dirty="0" smtClean="0"/>
              <a:t>Not sure what testing was done or treatments tried before referral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			Asked front desk staff to call the 		referring practice to get records faxed/sent…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48200"/>
            <a:ext cx="18796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70757"/>
            <a:ext cx="1937324" cy="144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2237"/>
            <a:ext cx="8755062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91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200" dirty="0" smtClean="0"/>
              <a:t>Surveys show this scenario is all too common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305800" cy="4618038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00B050"/>
                </a:solidFill>
                <a:effectLst/>
              </a:rPr>
              <a:t>68% of specialists </a:t>
            </a:r>
            <a:r>
              <a:rPr lang="en-US" sz="2400" dirty="0" smtClean="0">
                <a:effectLst/>
              </a:rPr>
              <a:t>reported receiving </a:t>
            </a:r>
            <a:r>
              <a:rPr lang="en-US" sz="2400" b="1" dirty="0" smtClean="0">
                <a:solidFill>
                  <a:srgbClr val="00B050"/>
                </a:solidFill>
                <a:effectLst/>
              </a:rPr>
              <a:t>no information </a:t>
            </a:r>
            <a:r>
              <a:rPr lang="en-US" sz="2400" dirty="0" smtClean="0">
                <a:effectLst/>
              </a:rPr>
              <a:t>from the primary care provider prior to referral visits</a:t>
            </a:r>
            <a:r>
              <a:rPr lang="en-US" sz="2400" dirty="0" smtClean="0"/>
              <a:t>;… and if they received info</a:t>
            </a:r>
            <a:r>
              <a:rPr lang="en-US" sz="2400" dirty="0" smtClean="0">
                <a:effectLst/>
                <a:cs typeface="Times New Roman" pitchFamily="18" charset="0"/>
              </a:rPr>
              <a:t>… 43% of specialists were</a:t>
            </a:r>
            <a:r>
              <a:rPr lang="en-US" sz="2400" dirty="0" smtClean="0">
                <a:solidFill>
                  <a:srgbClr val="00B050"/>
                </a:solidFill>
                <a:effectLst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effectLst/>
                <a:cs typeface="Times New Roman" pitchFamily="18" charset="0"/>
              </a:rPr>
              <a:t>dissatisfied with the information they received </a:t>
            </a:r>
            <a:r>
              <a:rPr lang="en-US" sz="2400" i="1" dirty="0" smtClean="0">
                <a:solidFill>
                  <a:srgbClr val="00B050"/>
                </a:solidFill>
                <a:effectLst/>
                <a:cs typeface="Times New Roman" pitchFamily="18" charset="0"/>
              </a:rPr>
              <a:t> </a:t>
            </a:r>
            <a:r>
              <a:rPr lang="en-US" sz="1800" i="1" dirty="0" smtClean="0">
                <a:effectLst/>
                <a:cs typeface="Times New Roman" pitchFamily="18" charset="0"/>
              </a:rPr>
              <a:t>Gandi et. al. J Gen. Int. Med. 2000</a:t>
            </a:r>
          </a:p>
          <a:p>
            <a:pPr marL="365125" lvl="1" indent="0">
              <a:buNone/>
              <a:defRPr/>
            </a:pPr>
            <a:endParaRPr lang="en-US" sz="1500" i="1" dirty="0" smtClean="0">
              <a:effectLst/>
              <a:cs typeface="Times New Roman" pitchFamily="18" charset="0"/>
            </a:endParaRPr>
          </a:p>
          <a:p>
            <a:r>
              <a:rPr lang="en-US" sz="2400" dirty="0" smtClean="0"/>
              <a:t>Only 34.8% of specialists received</a:t>
            </a:r>
            <a:r>
              <a:rPr lang="en-US" sz="2400" dirty="0"/>
              <a:t> notification of a patient's history and reason for consultation </a:t>
            </a:r>
            <a:r>
              <a:rPr lang="en-US" sz="2400" dirty="0" smtClean="0"/>
              <a:t>before the referral appointment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00B050"/>
                </a:solidFill>
              </a:rPr>
              <a:t>65.2% did not</a:t>
            </a:r>
            <a:r>
              <a:rPr lang="en-US" sz="2400" dirty="0" smtClean="0"/>
              <a:t>) </a:t>
            </a:r>
            <a:r>
              <a:rPr lang="en-US" sz="1800" dirty="0" smtClean="0"/>
              <a:t>O’Malley</a:t>
            </a:r>
            <a:r>
              <a:rPr lang="en-US" sz="1800" dirty="0"/>
              <a:t>, AS, </a:t>
            </a:r>
            <a:r>
              <a:rPr lang="en-US" sz="1800" dirty="0" err="1"/>
              <a:t>Reschovsky</a:t>
            </a:r>
            <a:r>
              <a:rPr lang="en-US" sz="1800" dirty="0"/>
              <a:t> JD. </a:t>
            </a:r>
            <a:r>
              <a:rPr lang="de-DE" sz="1800" dirty="0"/>
              <a:t>Arch Intern Med. 2011;171(1):</a:t>
            </a:r>
            <a:r>
              <a:rPr lang="de-DE" sz="1800" dirty="0" smtClean="0"/>
              <a:t>56-65</a:t>
            </a:r>
          </a:p>
          <a:p>
            <a:pPr marL="0" indent="0">
              <a:buNone/>
            </a:pPr>
            <a:endParaRPr lang="de-DE" sz="1800" dirty="0"/>
          </a:p>
          <a:p>
            <a:r>
              <a:rPr lang="de-DE" sz="2400" dirty="0" smtClean="0"/>
              <a:t>In Colorado</a:t>
            </a:r>
            <a:r>
              <a:rPr lang="en-US" sz="2400" dirty="0" smtClean="0"/>
              <a:t>, 37</a:t>
            </a:r>
            <a:r>
              <a:rPr lang="en-US" sz="2400" dirty="0"/>
              <a:t>% of specialists receive necessary </a:t>
            </a:r>
            <a:r>
              <a:rPr lang="en-US" sz="2400" dirty="0" smtClean="0"/>
              <a:t>information (</a:t>
            </a:r>
            <a:r>
              <a:rPr lang="en-US" sz="2400" b="1" dirty="0" smtClean="0">
                <a:solidFill>
                  <a:srgbClr val="00B050"/>
                </a:solidFill>
              </a:rPr>
              <a:t>63% do not</a:t>
            </a:r>
            <a:r>
              <a:rPr lang="en-US" sz="2400" dirty="0" smtClean="0"/>
              <a:t>) </a:t>
            </a:r>
            <a:r>
              <a:rPr lang="en-US" sz="1800" dirty="0" smtClean="0"/>
              <a:t>Systems of Care survey, Colorado Medical Society</a:t>
            </a:r>
            <a:endParaRPr lang="en-US" sz="1800" dirty="0"/>
          </a:p>
          <a:p>
            <a:pPr>
              <a:defRPr/>
            </a:pPr>
            <a:endParaRPr lang="en-US" sz="1800" b="1" dirty="0" smtClean="0">
              <a:effectLst/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pPr eaLnBrk="1" hangingPunct="1">
              <a:defRPr/>
            </a:pPr>
            <a:endParaRPr lang="en-US" sz="2400" i="1" dirty="0" smtClean="0">
              <a:effectLst/>
              <a:latin typeface="+mj-lt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2400" i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 smtClean="0"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eaLnBrk="1" hangingPunct="1">
              <a:defRPr/>
            </a:pPr>
            <a:endParaRPr lang="en-US" sz="24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2040835"/>
            <a:ext cx="6858000" cy="3429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This is not good for the patient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sz="3200" b="1" dirty="0" smtClean="0"/>
              <a:t>Not good for the clinician or practice</a:t>
            </a:r>
          </a:p>
          <a:p>
            <a:pPr algn="ctr"/>
            <a:endParaRPr lang="en-US" sz="800" b="1" dirty="0" smtClean="0"/>
          </a:p>
          <a:p>
            <a:pPr algn="ctr"/>
            <a:r>
              <a:rPr lang="en-US" sz="3200" b="1" dirty="0" smtClean="0"/>
              <a:t>Not good for the system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5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Action Steps to Connected Care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924800" cy="4648200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Look at your internal referral process (get your own house in order)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b="1" dirty="0" smtClean="0"/>
              <a:t>Ensure you get what you need for a high value referral</a:t>
            </a:r>
            <a:endParaRPr lang="en-US" sz="2500" b="1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Ensure others get what they need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 smtClean="0"/>
              <a:t>Develop Care Coordination Agreement(s) (compact) with appropriate referring practice(s)</a:t>
            </a:r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  <a:p>
            <a:pPr marL="788670" lvl="1" indent="-514350">
              <a:buFont typeface="+mj-lt"/>
              <a:buAutoNum type="alphaLcParenR"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 bwMode="auto">
          <a:xfrm>
            <a:off x="304348" y="152400"/>
            <a:ext cx="1452096" cy="137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444487" y="3429000"/>
            <a:ext cx="6585856" cy="2743200"/>
          </a:xfrm>
          <a:prstGeom prst="wedgeRoundRectCallout">
            <a:avLst>
              <a:gd name="adj1" fmla="val -19269"/>
              <a:gd name="adj2" fmla="val -6037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Three (3) Action Items to Establish: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Basic Elements of a Referral Request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Referral Criteria/ Guidelines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Urgency of the referral needs</a:t>
            </a: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Pertinent Data Set </a:t>
            </a:r>
            <a:r>
              <a:rPr lang="en-US" sz="2000" dirty="0" smtClean="0"/>
              <a:t>(Referral Guidelines)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Pre-consultation/ Pre-visit review process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579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ACP Powerpoint 2014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29833</TotalTime>
  <Words>4116</Words>
  <Application>Microsoft Office PowerPoint</Application>
  <PresentationFormat>On-screen Show (4:3)</PresentationFormat>
  <Paragraphs>516</Paragraphs>
  <Slides>60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1_ACP Powerpoint 2014</vt:lpstr>
      <vt:lpstr>The ACP Support &amp; Alignment Network  High Value Care Coordination pilot project </vt:lpstr>
      <vt:lpstr>Action Steps to Connected Care</vt:lpstr>
      <vt:lpstr>Recorded “Segments” of Action Steps</vt:lpstr>
      <vt:lpstr>QIA checklist </vt:lpstr>
      <vt:lpstr>Connecting Care Ensuring Quality Referrals and Effective Care Coordination    </vt:lpstr>
      <vt:lpstr>As you listen…</vt:lpstr>
      <vt:lpstr>The Referral Request</vt:lpstr>
      <vt:lpstr>Surveys show this scenario is all too common </vt:lpstr>
      <vt:lpstr>Action Steps to Connected Care</vt:lpstr>
      <vt:lpstr>1st Define the Basic Elements of  the Referral Request </vt:lpstr>
      <vt:lpstr>Patient Demographics and Scheduling Information</vt:lpstr>
      <vt:lpstr> Define the protocol for making appointments</vt:lpstr>
      <vt:lpstr>Referral Information</vt:lpstr>
      <vt:lpstr>Provide a Clinical Question (or summary of reason for referral) with all referrals</vt:lpstr>
      <vt:lpstr>Summary of Case Pertinent to the Referral</vt:lpstr>
      <vt:lpstr> Referral Type  (What is the suggested role of the specialist)</vt:lpstr>
      <vt:lpstr>Formal Consultation </vt:lpstr>
      <vt:lpstr>Non-Face-to-Face Consultation (including e-Consultations)</vt:lpstr>
      <vt:lpstr>E-consult Dermatology (“tele-derm”) example:</vt:lpstr>
      <vt:lpstr>Co-Management (ONGOING management of a patient’s medical condition)</vt:lpstr>
      <vt:lpstr>Patient’s Core (general) Data Set</vt:lpstr>
      <vt:lpstr>Referral Tracking “Closing the Loop” protocol </vt:lpstr>
      <vt:lpstr>The Referral Request Elements</vt:lpstr>
      <vt:lpstr>Ideal: “Synoptic” Referral Request</vt:lpstr>
      <vt:lpstr>Put it into action….</vt:lpstr>
      <vt:lpstr>2nd Establish Referral Criteria / Guidelines</vt:lpstr>
      <vt:lpstr>A large specialty clinic…</vt:lpstr>
      <vt:lpstr> Prioritize / Risk Stratify the Referral Needs</vt:lpstr>
      <vt:lpstr>Examples from my practice:</vt:lpstr>
      <vt:lpstr> Risk Stratify the Referral Needs</vt:lpstr>
      <vt:lpstr> Schedule Based on the Referral Needs</vt:lpstr>
      <vt:lpstr>Triage (Risk Stratification) and Tracking </vt:lpstr>
      <vt:lpstr>Working the Schedule</vt:lpstr>
      <vt:lpstr>PowerPoint Presentation</vt:lpstr>
      <vt:lpstr>Put it into action …</vt:lpstr>
      <vt:lpstr> “Backwards” care       Inappropriate Care  Two Cases from an Academic Medical Center</vt:lpstr>
      <vt:lpstr>Supporting Data (Pertinent Data Set) for the referred condition</vt:lpstr>
      <vt:lpstr>Parameters for Pertinent Data Sets</vt:lpstr>
      <vt:lpstr>PowerPoint Presentation</vt:lpstr>
      <vt:lpstr>PowerPoint Presentation</vt:lpstr>
      <vt:lpstr>PowerPoint Presentation</vt:lpstr>
      <vt:lpstr>Available Pertinent Data Sets </vt:lpstr>
      <vt:lpstr>Develop Pertinent Data Sets for  Referred Conditions</vt:lpstr>
      <vt:lpstr>Put it into action….</vt:lpstr>
      <vt:lpstr>As you listen…</vt:lpstr>
      <vt:lpstr>Antithesis of High Value Coordinated Care: </vt:lpstr>
      <vt:lpstr>Antithesis of High Value Coordinated Care: </vt:lpstr>
      <vt:lpstr>Pre-consultation to the rescue !</vt:lpstr>
      <vt:lpstr>What is Pre-consultation? (Intended to expedite &amp; prioritize care)</vt:lpstr>
      <vt:lpstr> Pre-consultation Request for Pre-visit  Advice and/or Assistance</vt:lpstr>
      <vt:lpstr>I am referring this patient for:</vt:lpstr>
      <vt:lpstr>Examples of Pre-consultation requests:</vt:lpstr>
      <vt:lpstr>Response to a Pre-consultation Request </vt:lpstr>
      <vt:lpstr>Pre-consultation Review (“working the referral”)</vt:lpstr>
      <vt:lpstr>How do you request missing information?</vt:lpstr>
      <vt:lpstr>Pre-consultation/ Pre-visit Review  Check-list</vt:lpstr>
      <vt:lpstr>Pre-consultation/ Pre-visit Review  Check-list</vt:lpstr>
      <vt:lpstr>Pre-consultation/ Pre-visit Review </vt:lpstr>
      <vt:lpstr>Put it into action….</vt:lpstr>
      <vt:lpstr>Leave in action….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148</cp:revision>
  <dcterms:created xsi:type="dcterms:W3CDTF">2017-05-12T02:16:57Z</dcterms:created>
  <dcterms:modified xsi:type="dcterms:W3CDTF">2017-10-07T18:01:19Z</dcterms:modified>
</cp:coreProperties>
</file>