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63"/>
  </p:notesMasterIdLst>
  <p:sldIdLst>
    <p:sldId id="462" r:id="rId3"/>
    <p:sldId id="480" r:id="rId4"/>
    <p:sldId id="475" r:id="rId5"/>
    <p:sldId id="474" r:id="rId6"/>
    <p:sldId id="479" r:id="rId7"/>
    <p:sldId id="481" r:id="rId8"/>
    <p:sldId id="476" r:id="rId9"/>
    <p:sldId id="524" r:id="rId10"/>
    <p:sldId id="423" r:id="rId11"/>
    <p:sldId id="486" r:id="rId12"/>
    <p:sldId id="488" r:id="rId13"/>
    <p:sldId id="494" r:id="rId14"/>
    <p:sldId id="489" r:id="rId15"/>
    <p:sldId id="491" r:id="rId16"/>
    <p:sldId id="425" r:id="rId17"/>
    <p:sldId id="467" r:id="rId18"/>
    <p:sldId id="468" r:id="rId19"/>
    <p:sldId id="525" r:id="rId20"/>
    <p:sldId id="470" r:id="rId21"/>
    <p:sldId id="503" r:id="rId22"/>
    <p:sldId id="483" r:id="rId23"/>
    <p:sldId id="502" r:id="rId24"/>
    <p:sldId id="500" r:id="rId25"/>
    <p:sldId id="399" r:id="rId26"/>
    <p:sldId id="400" r:id="rId27"/>
    <p:sldId id="401" r:id="rId28"/>
    <p:sldId id="345" r:id="rId29"/>
    <p:sldId id="274" r:id="rId30"/>
    <p:sldId id="505" r:id="rId31"/>
    <p:sldId id="506" r:id="rId32"/>
    <p:sldId id="507" r:id="rId33"/>
    <p:sldId id="268" r:id="rId34"/>
    <p:sldId id="269" r:id="rId35"/>
    <p:sldId id="270" r:id="rId36"/>
    <p:sldId id="508" r:id="rId37"/>
    <p:sldId id="523" r:id="rId38"/>
    <p:sldId id="372" r:id="rId39"/>
    <p:sldId id="526" r:id="rId40"/>
    <p:sldId id="374" r:id="rId41"/>
    <p:sldId id="377" r:id="rId42"/>
    <p:sldId id="521" r:id="rId43"/>
    <p:sldId id="522" r:id="rId44"/>
    <p:sldId id="515" r:id="rId45"/>
    <p:sldId id="516" r:id="rId46"/>
    <p:sldId id="416" r:id="rId47"/>
    <p:sldId id="436" r:id="rId48"/>
    <p:sldId id="325" r:id="rId49"/>
    <p:sldId id="293" r:id="rId50"/>
    <p:sldId id="527" r:id="rId51"/>
    <p:sldId id="295" r:id="rId52"/>
    <p:sldId id="296" r:id="rId53"/>
    <p:sldId id="433" r:id="rId54"/>
    <p:sldId id="442" r:id="rId55"/>
    <p:sldId id="438" r:id="rId56"/>
    <p:sldId id="439" r:id="rId57"/>
    <p:sldId id="435" r:id="rId58"/>
    <p:sldId id="432" r:id="rId59"/>
    <p:sldId id="504" r:id="rId60"/>
    <p:sldId id="444" r:id="rId61"/>
    <p:sldId id="443" r:id="rId62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6" autoAdjust="0"/>
    <p:restoredTop sz="94602" autoAdjust="0"/>
  </p:normalViewPr>
  <p:slideViewPr>
    <p:cSldViewPr>
      <p:cViewPr>
        <p:scale>
          <a:sx n="60" d="100"/>
          <a:sy n="60" d="100"/>
        </p:scale>
        <p:origin x="-1588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009B99-2ACD-4329-A195-F59ABAB6DDD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D2D20EC-B5EA-4747-9432-B8731085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</a:t>
            </a:r>
            <a:r>
              <a:rPr lang="en-US" baseline="0" dirty="0" smtClean="0"/>
              <a:t> need that system, we need a grid for c and cc</a:t>
            </a:r>
            <a:endParaRPr lang="en-US" dirty="0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6E975-90AE-497C-AE29-E5965E89F4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9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0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3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0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7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1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pt needs</a:t>
            </a:r>
            <a:r>
              <a:rPr lang="en-US" baseline="0" dirty="0" smtClean="0"/>
              <a:t> to be part of pt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5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1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6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5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7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7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5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3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4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4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8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84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5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83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5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A226-11E4-427A-9786-849783FD8329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DFA-7FA9-43B0-9051-678F7F84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D6A226-11E4-427A-9786-849783FD8329}" type="datetimeFigureOut">
              <a:rPr lang="en-US" smtClean="0">
                <a:solidFill>
                  <a:srgbClr val="696464"/>
                </a:solidFill>
              </a:rPr>
              <a:pPr/>
              <a:t>8/17/2017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404DFA-7FA9-43B0-9051-678F7F844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8/17/2017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5486400"/>
            <a:ext cx="6900153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/>
              <a:t>Carol Greenlee MD </a:t>
            </a:r>
            <a:r>
              <a:rPr lang="en-US" sz="2800" dirty="0" smtClean="0"/>
              <a:t>FACP &amp; Beth Neuhalfen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650671"/>
            <a:ext cx="668383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Action Segment #1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4000" b="1" dirty="0" smtClean="0"/>
              <a:t>Get Your Own House in Order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answer is not in trying harder…..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257800"/>
          </a:xfrm>
        </p:spPr>
        <p:txBody>
          <a:bodyPr>
            <a:normAutofit/>
          </a:bodyPr>
          <a:lstStyle/>
          <a:p>
            <a:pPr marL="457200" lvl="1" indent="0" fontAlgn="t">
              <a:buNone/>
            </a:pPr>
            <a:endParaRPr lang="en-US" sz="2400" dirty="0"/>
          </a:p>
          <a:p>
            <a:r>
              <a:rPr lang="en-US" dirty="0" smtClean="0"/>
              <a:t>“…the </a:t>
            </a:r>
            <a:r>
              <a:rPr lang="en-US" dirty="0"/>
              <a:t>effective </a:t>
            </a:r>
            <a:r>
              <a:rPr lang="en-US" dirty="0" smtClean="0"/>
              <a:t>remedy is </a:t>
            </a:r>
            <a:r>
              <a:rPr lang="en-US" b="1" dirty="0"/>
              <a:t>not</a:t>
            </a:r>
            <a:r>
              <a:rPr lang="en-US" dirty="0"/>
              <a:t> to browbeat the health care workforce by asking them to</a:t>
            </a:r>
            <a:r>
              <a:rPr lang="en-US" b="1" dirty="0"/>
              <a:t> try harder </a:t>
            </a:r>
            <a:r>
              <a:rPr lang="en-US" dirty="0" smtClean="0"/>
              <a:t>….</a:t>
            </a:r>
          </a:p>
          <a:p>
            <a:pPr lvl="1"/>
            <a:endParaRPr lang="en-US" dirty="0"/>
          </a:p>
          <a:p>
            <a:r>
              <a:rPr lang="en-US" dirty="0"/>
              <a:t>Poor designs set the workforce up to fail, regardless of how hard they try.</a:t>
            </a:r>
            <a:endParaRPr lang="en-US" sz="2600" dirty="0" smtClean="0"/>
          </a:p>
          <a:p>
            <a:pPr lvl="1"/>
            <a:endParaRPr lang="en-US" dirty="0"/>
          </a:p>
          <a:p>
            <a:r>
              <a:rPr lang="en-US" sz="2800" dirty="0" smtClean="0"/>
              <a:t>If </a:t>
            </a:r>
            <a:r>
              <a:rPr lang="en-US" sz="2800" dirty="0"/>
              <a:t>we want safer, higher-quality care, we will need to have </a:t>
            </a:r>
            <a:r>
              <a:rPr lang="en-US" sz="2800" b="1" dirty="0" smtClean="0"/>
              <a:t>redesigned systems </a:t>
            </a:r>
            <a:r>
              <a:rPr lang="en-US" sz="2800" b="1" dirty="0"/>
              <a:t>of </a:t>
            </a:r>
            <a:r>
              <a:rPr lang="en-US" sz="2800" b="1" dirty="0" smtClean="0"/>
              <a:t>care</a:t>
            </a:r>
            <a:r>
              <a:rPr lang="en-US" sz="2800" dirty="0" smtClean="0"/>
              <a:t>…[and]…</a:t>
            </a:r>
            <a:r>
              <a:rPr lang="en-US" sz="2800" dirty="0"/>
              <a:t> ongoing </a:t>
            </a:r>
            <a:r>
              <a:rPr lang="en-US" sz="2800" b="1" dirty="0"/>
              <a:t>tracking</a:t>
            </a:r>
            <a:r>
              <a:rPr lang="en-US" sz="2800" dirty="0"/>
              <a:t> to assess </a:t>
            </a:r>
            <a:r>
              <a:rPr lang="en-US" sz="2800" dirty="0" smtClean="0"/>
              <a:t>progress…”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600" i="1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59896"/>
            <a:ext cx="6019800" cy="95000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Directions to a New </a:t>
            </a:r>
            <a:r>
              <a:rPr lang="en-US" sz="3600" dirty="0"/>
              <a:t>M</a:t>
            </a:r>
            <a:r>
              <a:rPr lang="en-US" sz="3600" dirty="0" smtClean="0"/>
              <a:t>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Acute care model</a:t>
            </a:r>
          </a:p>
          <a:p>
            <a:pPr lvl="1"/>
            <a:r>
              <a:rPr lang="en-US" dirty="0" smtClean="0"/>
              <a:t>Staccato care</a:t>
            </a:r>
          </a:p>
          <a:p>
            <a:pPr lvl="1"/>
            <a:r>
              <a:rPr lang="en-US" dirty="0" smtClean="0"/>
              <a:t>ER model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Physician centered</a:t>
            </a:r>
          </a:p>
          <a:p>
            <a:pPr lvl="1"/>
            <a:r>
              <a:rPr lang="en-US" dirty="0" smtClean="0"/>
              <a:t>Physician carries the load &amp; responsibility</a:t>
            </a:r>
          </a:p>
          <a:p>
            <a:pPr lvl="1"/>
            <a:r>
              <a:rPr lang="en-US" dirty="0" smtClean="0"/>
              <a:t>Staff supports physician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Silos of care</a:t>
            </a:r>
          </a:p>
          <a:p>
            <a:pPr lvl="1"/>
            <a:r>
              <a:rPr lang="en-US" dirty="0" smtClean="0"/>
              <a:t>Separated care providers</a:t>
            </a:r>
          </a:p>
          <a:p>
            <a:pPr lvl="1"/>
            <a:r>
              <a:rPr lang="en-US" dirty="0" smtClean="0"/>
              <a:t>Disconnected care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0705" y="1524000"/>
            <a:ext cx="441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Chronic Care Model</a:t>
            </a:r>
          </a:p>
          <a:p>
            <a:pPr lvl="1"/>
            <a:r>
              <a:rPr lang="en-US" dirty="0" smtClean="0"/>
              <a:t>Care that is Comprehensive, continuous &amp; coordinated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Patient-Centered Team Care</a:t>
            </a:r>
          </a:p>
          <a:p>
            <a:pPr lvl="1"/>
            <a:r>
              <a:rPr lang="en-US" dirty="0" smtClean="0"/>
              <a:t>Shared accountability for what is best for the patient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System of Care</a:t>
            </a:r>
          </a:p>
          <a:p>
            <a:pPr lvl="1"/>
            <a:r>
              <a:rPr lang="en-US" dirty="0" smtClean="0"/>
              <a:t>Connected, coordinated care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i="1" dirty="0" smtClean="0"/>
              <a:t>The Right Care at the Right Time in the Right Place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1186331">
            <a:off x="3577536" y="1692652"/>
            <a:ext cx="780002" cy="345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186331">
            <a:off x="3681982" y="2905048"/>
            <a:ext cx="780002" cy="345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1186331">
            <a:off x="3681982" y="4755784"/>
            <a:ext cx="780002" cy="345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r="21844"/>
          <a:stretch/>
        </p:blipFill>
        <p:spPr bwMode="auto">
          <a:xfrm>
            <a:off x="503917" y="538843"/>
            <a:ext cx="215622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60144" y="470807"/>
            <a:ext cx="387855" cy="699408"/>
            <a:chOff x="5105400" y="914400"/>
            <a:chExt cx="914400" cy="1143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105400" y="914400"/>
              <a:ext cx="76200" cy="1143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owchart: Punched Tape 10"/>
            <p:cNvSpPr/>
            <p:nvPr/>
          </p:nvSpPr>
          <p:spPr bwMode="auto">
            <a:xfrm>
              <a:off x="5181600" y="914400"/>
              <a:ext cx="838200" cy="571500"/>
            </a:xfrm>
            <a:prstGeom prst="flowChartPunchedTap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2372" y="131309"/>
            <a:ext cx="244475" cy="514350"/>
            <a:chOff x="5105400" y="914400"/>
            <a:chExt cx="914400" cy="1143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105400" y="914400"/>
              <a:ext cx="76200" cy="1143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owchart: Punched Tape 13"/>
            <p:cNvSpPr/>
            <p:nvPr/>
          </p:nvSpPr>
          <p:spPr bwMode="auto">
            <a:xfrm>
              <a:off x="5181600" y="914400"/>
              <a:ext cx="838200" cy="571500"/>
            </a:xfrm>
            <a:prstGeom prst="flowChartPunchedTap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" y="5562600"/>
            <a:ext cx="686082" cy="7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It’s </a:t>
            </a:r>
            <a:r>
              <a:rPr lang="en-US" sz="4000" dirty="0" smtClean="0"/>
              <a:t>about finding a better way…..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dirty="0"/>
              <a:t>It’s not about doing more…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000" dirty="0"/>
              <a:t>    It is about doing it in a new way</a:t>
            </a:r>
          </a:p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endParaRPr lang="en-US" sz="2600" i="1" dirty="0"/>
          </a:p>
          <a:p>
            <a:pPr marL="0" indent="0" algn="ctr">
              <a:buNone/>
            </a:pPr>
            <a:r>
              <a:rPr lang="en-US" sz="3200" b="1" dirty="0"/>
              <a:t> transformation</a:t>
            </a:r>
            <a:r>
              <a:rPr lang="en-US" sz="3200" dirty="0"/>
              <a:t>: </a:t>
            </a:r>
          </a:p>
          <a:p>
            <a:pPr marL="0" indent="0" algn="ctr">
              <a:buNone/>
            </a:pPr>
            <a:r>
              <a:rPr lang="en-US" sz="3200" dirty="0"/>
              <a:t>a thorough or dramatic change</a:t>
            </a:r>
            <a:endParaRPr lang="en-US" sz="3200" i="1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9445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Primary Drivers for </a:t>
            </a:r>
            <a:r>
              <a:rPr lang="en-US" i="1" dirty="0" smtClean="0"/>
              <a:t>Transformation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Health Care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648200"/>
          </a:xfrm>
        </p:spPr>
        <p:txBody>
          <a:bodyPr/>
          <a:lstStyle/>
          <a:p>
            <a:r>
              <a:rPr lang="en-US" dirty="0" smtClean="0"/>
              <a:t>Design care &amp; care delivery to be person &amp; family centered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Use data to continuously drive &amp; ensure better care, better health &amp; smarter spending…and discovery of new &amp; better ways of delivering care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Ensure financial viability of practices while reducing burden &amp; increasing joy, to keep practices open for business &amp; serving the people in their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9906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The Move to Value Based Payment…intended to drive the move to value based care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Your payments will reflect the </a:t>
            </a:r>
            <a:r>
              <a:rPr lang="en-US" sz="3200" b="1" dirty="0" smtClean="0"/>
              <a:t>“Value” </a:t>
            </a:r>
            <a:r>
              <a:rPr lang="en-US" sz="3200" dirty="0" smtClean="0"/>
              <a:t>of the care you provide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3200" dirty="0" smtClean="0"/>
              <a:t>Value = Quality (</a:t>
            </a:r>
            <a:r>
              <a:rPr lang="en-US" sz="3200" b="1" dirty="0" smtClean="0"/>
              <a:t>Benefit</a:t>
            </a:r>
            <a:r>
              <a:rPr lang="en-US" sz="3200" dirty="0" smtClean="0"/>
              <a:t>)/Cost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800" dirty="0"/>
              <a:t>Goal = “get the most for the money</a:t>
            </a:r>
            <a:r>
              <a:rPr lang="en-US" sz="2800" dirty="0" smtClean="0"/>
              <a:t>”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Get the best patient outcomes for the best </a:t>
            </a:r>
            <a:r>
              <a:rPr lang="en-US" sz="2800" dirty="0" smtClean="0"/>
              <a:t>cost</a:t>
            </a:r>
            <a:endParaRPr lang="en-US" sz="900" dirty="0"/>
          </a:p>
          <a:p>
            <a:pPr lvl="1"/>
            <a:r>
              <a:rPr lang="en-US" dirty="0"/>
              <a:t>Ensure patients get care that benefits them (improves outcome</a:t>
            </a:r>
            <a:r>
              <a:rPr lang="en-US" dirty="0" smtClean="0"/>
              <a:t>) = higher quality</a:t>
            </a:r>
            <a:endParaRPr lang="en-US" dirty="0"/>
          </a:p>
          <a:p>
            <a:pPr lvl="1"/>
            <a:r>
              <a:rPr lang="en-US" dirty="0"/>
              <a:t>Reduce care that adds cost without adding benefit (or that may potentially cause harm</a:t>
            </a:r>
            <a:r>
              <a:rPr lang="en-US" dirty="0" smtClean="0"/>
              <a:t>) = lower costs</a:t>
            </a:r>
            <a:endParaRPr lang="en-US" dirty="0"/>
          </a:p>
          <a:p>
            <a:pPr marL="32004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350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a few exceptions, most practice in a silo, part of disconnected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540" y="1752599"/>
            <a:ext cx="8498059" cy="4876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Silo Care / Disconnected Care is:</a:t>
            </a:r>
          </a:p>
          <a:p>
            <a:pPr marL="365125" lvl="1" indent="0" algn="ctr">
              <a:buNone/>
            </a:pPr>
            <a:r>
              <a:rPr lang="en-US" sz="3200" b="1" dirty="0"/>
              <a:t>Not very patient centered</a:t>
            </a:r>
          </a:p>
          <a:p>
            <a:pPr marL="365125" lvl="1" indent="0" algn="ctr">
              <a:buNone/>
            </a:pPr>
            <a:r>
              <a:rPr lang="en-US" sz="3200" b="1" dirty="0"/>
              <a:t>Not very cost effective</a:t>
            </a:r>
          </a:p>
          <a:p>
            <a:pPr marL="365125" lvl="1" indent="0" algn="ctr">
              <a:buNone/>
            </a:pPr>
            <a:r>
              <a:rPr lang="en-US" sz="3200" b="1" dirty="0"/>
              <a:t>Not very satisfying &amp; often </a:t>
            </a:r>
            <a:r>
              <a:rPr lang="en-US" sz="3200" b="1" dirty="0" smtClean="0"/>
              <a:t>burdensome on the back end</a:t>
            </a:r>
            <a:endParaRPr lang="en-US" sz="3200" b="1" dirty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599"/>
            <a:ext cx="972343" cy="10667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27987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56" y="5638800"/>
            <a:ext cx="24574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4372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From Disconnected Care → 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1"/>
            <a:ext cx="8001000" cy="47244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45720" indent="0">
              <a:buNone/>
            </a:pPr>
            <a:r>
              <a:rPr lang="en-US" sz="3200" b="1" dirty="0"/>
              <a:t>Goal of Care </a:t>
            </a:r>
            <a:r>
              <a:rPr lang="en-US" sz="3200" b="1" dirty="0" smtClean="0"/>
              <a:t>Coordination: </a:t>
            </a:r>
            <a:r>
              <a:rPr lang="en-US" sz="3200" dirty="0" smtClean="0"/>
              <a:t>Ensure </a:t>
            </a:r>
            <a:r>
              <a:rPr lang="en-US" sz="3200" i="1" dirty="0"/>
              <a:t>appropriate</a:t>
            </a:r>
            <a:r>
              <a:rPr lang="en-US" sz="3200" dirty="0"/>
              <a:t> care for the individual  </a:t>
            </a:r>
          </a:p>
          <a:p>
            <a:pPr marL="45720" indent="0">
              <a:buNone/>
            </a:pPr>
            <a:r>
              <a:rPr lang="en-US" sz="3200" dirty="0" smtClean="0"/>
              <a:t>Uncoordinated </a:t>
            </a:r>
            <a:r>
              <a:rPr lang="en-US" sz="3200" dirty="0"/>
              <a:t>care leads to </a:t>
            </a:r>
            <a:r>
              <a:rPr lang="en-US" sz="3200" i="1" dirty="0"/>
              <a:t>inappropriate </a:t>
            </a:r>
            <a:r>
              <a:rPr lang="en-US" sz="3200" dirty="0" smtClean="0"/>
              <a:t>care: 	</a:t>
            </a:r>
            <a:r>
              <a:rPr lang="en-US" sz="2800" dirty="0" smtClean="0"/>
              <a:t>Duplicated </a:t>
            </a:r>
            <a:r>
              <a:rPr lang="en-US" sz="2800" dirty="0"/>
              <a:t>testing / Unnecessary </a:t>
            </a:r>
            <a:r>
              <a:rPr lang="en-US" sz="2800" dirty="0" smtClean="0"/>
              <a:t>care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	Wrong disorders </a:t>
            </a:r>
            <a:r>
              <a:rPr lang="en-US" sz="2800" dirty="0" smtClean="0"/>
              <a:t>addressed</a:t>
            </a:r>
          </a:p>
          <a:p>
            <a:pPr marL="45720" indent="0">
              <a:buNone/>
            </a:pPr>
            <a:r>
              <a:rPr lang="en-US" sz="2800" dirty="0" smtClean="0"/>
              <a:t>	Unmet needs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Conflicts </a:t>
            </a:r>
            <a:r>
              <a:rPr lang="en-US" sz="2800" dirty="0"/>
              <a:t>with goals and </a:t>
            </a:r>
            <a:r>
              <a:rPr lang="en-US" sz="2800" dirty="0" smtClean="0"/>
              <a:t>comorbidities</a:t>
            </a:r>
            <a:endParaRPr lang="en-US" sz="3200" dirty="0"/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2800" dirty="0" smtClean="0"/>
              <a:t>Wasted patient time; wasted clinician time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Excessive burden on both patients &amp; practices</a:t>
            </a:r>
            <a:endParaRPr lang="en-US" sz="2800" dirty="0"/>
          </a:p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77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4372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From Disconnected Care → 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1"/>
            <a:ext cx="8001000" cy="4724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560070" indent="-514350"/>
            <a:r>
              <a:rPr lang="en-US" sz="3200" b="1" dirty="0"/>
              <a:t>Goal of Care </a:t>
            </a:r>
            <a:r>
              <a:rPr lang="en-US" sz="3200" b="1" dirty="0" smtClean="0"/>
              <a:t>Coordination: </a:t>
            </a:r>
            <a:r>
              <a:rPr lang="en-US" b="1" dirty="0" smtClean="0"/>
              <a:t>To </a:t>
            </a:r>
            <a:r>
              <a:rPr lang="en-US" b="1" dirty="0"/>
              <a:t>Benefit the Patient </a:t>
            </a:r>
          </a:p>
          <a:p>
            <a:pPr marL="960120" lvl="1" indent="-514350"/>
            <a:r>
              <a:rPr lang="en-US" sz="2400" dirty="0"/>
              <a:t>Ensure appropriate, continuous connected care </a:t>
            </a:r>
          </a:p>
          <a:p>
            <a:pPr marL="960120" lvl="1" indent="-514350"/>
            <a:r>
              <a:rPr lang="en-US" sz="2400" dirty="0"/>
              <a:t>Enhance the Quality of Care (6 domains)</a:t>
            </a:r>
          </a:p>
          <a:p>
            <a:pPr marL="1360170" lvl="2" indent="-514350"/>
            <a:r>
              <a:rPr lang="en-US" sz="2000" dirty="0"/>
              <a:t>Patient Centered Care</a:t>
            </a:r>
          </a:p>
          <a:p>
            <a:pPr marL="1360170" lvl="2" indent="-514350"/>
            <a:r>
              <a:rPr lang="en-US" sz="2000" dirty="0"/>
              <a:t>Safety</a:t>
            </a:r>
          </a:p>
          <a:p>
            <a:pPr marL="1360170" lvl="2" indent="-514350"/>
            <a:r>
              <a:rPr lang="en-US" sz="2000" dirty="0"/>
              <a:t>Effectiveness</a:t>
            </a:r>
          </a:p>
          <a:p>
            <a:pPr marL="1360170" lvl="2" indent="-514350"/>
            <a:r>
              <a:rPr lang="en-US" sz="2000" dirty="0"/>
              <a:t>Efficiency</a:t>
            </a:r>
          </a:p>
          <a:p>
            <a:pPr marL="1360170" lvl="2" indent="-514350"/>
            <a:r>
              <a:rPr lang="en-US" sz="2000" dirty="0"/>
              <a:t>Timeliness</a:t>
            </a:r>
          </a:p>
          <a:p>
            <a:pPr marL="1360170" lvl="2" indent="-514350"/>
            <a:r>
              <a:rPr lang="en-US" sz="2000" dirty="0"/>
              <a:t>Equity</a:t>
            </a:r>
          </a:p>
          <a:p>
            <a:pPr marL="45720" indent="0">
              <a:buNone/>
            </a:pPr>
            <a:endParaRPr lang="en-US" sz="3200" dirty="0" smtClean="0"/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25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43723"/>
          </a:xfrm>
        </p:spPr>
        <p:txBody>
          <a:bodyPr>
            <a:noAutofit/>
          </a:bodyPr>
          <a:lstStyle/>
          <a:p>
            <a:r>
              <a:rPr lang="en-US" sz="4000" dirty="0"/>
              <a:t>From Disconnected Care → 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1"/>
            <a:ext cx="8001000" cy="4724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560070" indent="-514350"/>
            <a:r>
              <a:rPr lang="en-US" sz="3200" b="1" dirty="0"/>
              <a:t>Goal of Care </a:t>
            </a:r>
            <a:r>
              <a:rPr lang="en-US" sz="3200" b="1" dirty="0" smtClean="0"/>
              <a:t>Coordination: </a:t>
            </a:r>
            <a:r>
              <a:rPr lang="en-US" b="1" dirty="0"/>
              <a:t>To Benefit the Physician and Clinical Team </a:t>
            </a:r>
          </a:p>
          <a:p>
            <a:pPr marL="960120" lvl="1" indent="-514350"/>
            <a:r>
              <a:rPr lang="en-US" sz="2800" dirty="0"/>
              <a:t>Working together/Cooperation </a:t>
            </a:r>
          </a:p>
          <a:p>
            <a:pPr marL="1360170" lvl="2" indent="-514350"/>
            <a:r>
              <a:rPr lang="en-US" sz="2000" dirty="0"/>
              <a:t>Increase effectiveness and safety</a:t>
            </a:r>
          </a:p>
          <a:p>
            <a:pPr marL="1360170" lvl="2" indent="-514350"/>
            <a:r>
              <a:rPr lang="en-US" sz="2000" dirty="0"/>
              <a:t>Increase satisfaction</a:t>
            </a:r>
          </a:p>
          <a:p>
            <a:pPr marL="1360170" lvl="2" indent="-514350"/>
            <a:r>
              <a:rPr lang="en-US" sz="2000" dirty="0"/>
              <a:t>Reduce </a:t>
            </a:r>
            <a:r>
              <a:rPr lang="en-US" sz="2000" dirty="0" smtClean="0"/>
              <a:t>stress, chaos and burden</a:t>
            </a:r>
            <a:endParaRPr lang="en-US" sz="2000" dirty="0"/>
          </a:p>
          <a:p>
            <a:pPr marL="1360170" lvl="2" indent="-514350"/>
            <a:r>
              <a:rPr lang="en-US" sz="2000" dirty="0" smtClean="0"/>
              <a:t>Increase connectedness </a:t>
            </a:r>
            <a:r>
              <a:rPr lang="en-US" sz="2000" dirty="0"/>
              <a:t>and </a:t>
            </a:r>
            <a:r>
              <a:rPr lang="en-US" sz="2000" dirty="0" smtClean="0"/>
              <a:t>part in the bigger picture</a:t>
            </a:r>
            <a:endParaRPr lang="en-US" sz="2000" dirty="0"/>
          </a:p>
          <a:p>
            <a:pPr marL="1360170" lvl="2" indent="-514350"/>
            <a:r>
              <a:rPr lang="en-US" sz="2000" dirty="0"/>
              <a:t>More enjoyment (JOY</a:t>
            </a:r>
            <a:r>
              <a:rPr lang="en-US" sz="2000" dirty="0" smtClean="0"/>
              <a:t>) in the work </a:t>
            </a:r>
          </a:p>
          <a:p>
            <a:pPr marL="639445" lvl="1" indent="0">
              <a:buNone/>
            </a:pPr>
            <a:r>
              <a:rPr lang="en-US" sz="2800" dirty="0" smtClean="0"/>
              <a:t>…Connecting the Care, Sharing the Care</a:t>
            </a:r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18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Care Coordination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intentional</a:t>
            </a:r>
          </a:p>
          <a:p>
            <a:r>
              <a:rPr lang="en-US" dirty="0" smtClean="0"/>
              <a:t>Needs a systematic approach</a:t>
            </a:r>
          </a:p>
          <a:p>
            <a:r>
              <a:rPr lang="en-US" dirty="0" smtClean="0"/>
              <a:t>Needs to be part of taking care of the patient, not an afterthought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4447954"/>
            <a:ext cx="685799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 need a SYSTEM instead of SILOS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139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Pain Points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3698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895600" y="1680036"/>
            <a:ext cx="3335954" cy="1360876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REFERRALS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2687238" y="3048000"/>
            <a:ext cx="3463013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Often Create: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Chaos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Extra burden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Frustration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Waste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9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We need a System  instead of Silos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“Once we get to interoperability….”</a:t>
            </a:r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35717"/>
            <a:ext cx="5257800" cy="335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1281112" cy="11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Case 4 </a:t>
            </a:r>
            <a:r>
              <a:rPr lang="en-US" sz="3600" dirty="0" smtClean="0"/>
              <a:t>(“TMI-Overload”)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572000"/>
          </a:xfrm>
        </p:spPr>
        <p:txBody>
          <a:bodyPr/>
          <a:lstStyle/>
          <a:p>
            <a:r>
              <a:rPr lang="en-US" sz="2400" dirty="0"/>
              <a:t>74 year old woman with cognitive impairment from Skilled Nursing Facility brought in by transport person</a:t>
            </a:r>
          </a:p>
          <a:p>
            <a:r>
              <a:rPr lang="en-US" sz="2400" dirty="0"/>
              <a:t>No records except MAR</a:t>
            </a:r>
          </a:p>
          <a:p>
            <a:r>
              <a:rPr lang="en-US" sz="2400" dirty="0"/>
              <a:t>SNF physician on the </a:t>
            </a:r>
            <a:r>
              <a:rPr lang="en-US" sz="2400" dirty="0" smtClean="0"/>
              <a:t>road</a:t>
            </a:r>
          </a:p>
          <a:p>
            <a:endParaRPr lang="en-US" sz="2400" dirty="0"/>
          </a:p>
          <a:p>
            <a:r>
              <a:rPr lang="en-US" sz="2400" dirty="0" smtClean="0"/>
              <a:t>Look in the HIE….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419600" cy="3886200"/>
          </a:xfrm>
        </p:spPr>
        <p:txBody>
          <a:bodyPr/>
          <a:lstStyle/>
          <a:p>
            <a:r>
              <a:rPr lang="en-US" sz="2400" dirty="0" smtClean="0"/>
              <a:t>94 pages of reports</a:t>
            </a:r>
          </a:p>
          <a:p>
            <a:r>
              <a:rPr lang="en-US" sz="2400" dirty="0" smtClean="0"/>
              <a:t>Diabetes</a:t>
            </a:r>
          </a:p>
          <a:p>
            <a:r>
              <a:rPr lang="en-US" sz="2400" dirty="0" smtClean="0"/>
              <a:t>Pituitary mass</a:t>
            </a:r>
          </a:p>
          <a:p>
            <a:r>
              <a:rPr lang="en-US" sz="2400" dirty="0" smtClean="0"/>
              <a:t>Osteoporosis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But what’s the question?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Shared EHR does not solve all the referral/ care coordination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Care Coordination requires</a:t>
            </a:r>
            <a:r>
              <a:rPr lang="en-US" sz="3100" dirty="0" smtClean="0"/>
              <a:t>:</a:t>
            </a:r>
          </a:p>
          <a:p>
            <a:r>
              <a:rPr lang="en-US" sz="3100" b="1" dirty="0"/>
              <a:t>Information </a:t>
            </a:r>
            <a:r>
              <a:rPr lang="en-US" sz="3100" b="1" dirty="0" smtClean="0"/>
              <a:t>sharing </a:t>
            </a:r>
            <a:r>
              <a:rPr lang="en-US" sz="3100" b="1" i="1" dirty="0" smtClean="0"/>
              <a:t>(can even be done without EMR)</a:t>
            </a:r>
            <a:endParaRPr lang="en-US" sz="3100" b="1" i="1" dirty="0"/>
          </a:p>
          <a:p>
            <a:pPr lvl="1">
              <a:buClr>
                <a:schemeClr val="accent1"/>
              </a:buClr>
            </a:pPr>
            <a:r>
              <a:rPr lang="en-US" sz="3100" dirty="0"/>
              <a:t>Adequate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Pertinent</a:t>
            </a:r>
          </a:p>
          <a:p>
            <a:r>
              <a:rPr lang="en-US" sz="3100" b="1" dirty="0"/>
              <a:t>Communication 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patient &amp;</a:t>
            </a:r>
            <a:r>
              <a:rPr lang="en-US" sz="3100" dirty="0" smtClean="0"/>
              <a:t> family and the medical home </a:t>
            </a:r>
            <a:r>
              <a:rPr lang="en-US" sz="3100" dirty="0"/>
              <a:t>team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Extended Care </a:t>
            </a:r>
            <a:r>
              <a:rPr lang="en-US" sz="3100" dirty="0" smtClean="0"/>
              <a:t>team (e.g., clinical question)</a:t>
            </a:r>
            <a:endParaRPr lang="en-US" sz="3100" dirty="0"/>
          </a:p>
          <a:p>
            <a:r>
              <a:rPr lang="en-US" sz="3100" b="1" dirty="0" smtClean="0"/>
              <a:t>Collaboration/Working Together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Standardization &amp; expectations of referral procedures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Clarity in roles and </a:t>
            </a:r>
            <a:r>
              <a:rPr lang="en-US" sz="3100" dirty="0" smtClean="0"/>
              <a:t>responsibilities</a:t>
            </a:r>
          </a:p>
          <a:p>
            <a:r>
              <a:rPr lang="en-US" sz="3100" b="1" dirty="0" smtClean="0"/>
              <a:t>Patient-centered approach</a:t>
            </a:r>
            <a:endParaRPr lang="en-US" sz="3100" b="1" dirty="0"/>
          </a:p>
          <a:p>
            <a:pPr lvl="1">
              <a:buClr>
                <a:schemeClr val="accent1"/>
              </a:buClr>
            </a:pPr>
            <a:r>
              <a:rPr lang="en-US" sz="3100" dirty="0" smtClean="0"/>
              <a:t>Contextual care: </a:t>
            </a:r>
            <a:r>
              <a:rPr lang="en-US" sz="3100" dirty="0"/>
              <a:t>considering patient’s needs &amp; </a:t>
            </a:r>
            <a:r>
              <a:rPr lang="en-US" sz="3100" dirty="0" smtClean="0"/>
              <a:t>circumstances</a:t>
            </a:r>
            <a:endParaRPr lang="en-US" sz="3100" dirty="0"/>
          </a:p>
          <a:p>
            <a:pPr lvl="1">
              <a:buClr>
                <a:schemeClr val="accent1"/>
              </a:buClr>
            </a:pPr>
            <a:r>
              <a:rPr lang="en-US" sz="3100" dirty="0"/>
              <a:t>Shared goals and decision making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228013" cy="2057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We need a SYSTEM for Communication, Collaboration &amp; Care Coordination…..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 smtClean="0"/>
              <a:t>Why: The need for better coordinated &amp; connected care</a:t>
            </a:r>
          </a:p>
          <a:p>
            <a:pPr lvl="0"/>
            <a:r>
              <a:rPr lang="en-US" sz="2800" b="1" dirty="0" smtClean="0"/>
              <a:t>What: Recommendations </a:t>
            </a:r>
            <a:r>
              <a:rPr lang="en-US" sz="2800" b="1" dirty="0"/>
              <a:t>and best practices for high value care </a:t>
            </a:r>
            <a:r>
              <a:rPr lang="en-US" sz="2800" b="1" dirty="0" smtClean="0"/>
              <a:t>coordination based on physician derived &amp; developed principles and tool kits</a:t>
            </a:r>
            <a:endParaRPr lang="en-US" sz="2800" b="1" dirty="0"/>
          </a:p>
          <a:p>
            <a:pPr lvl="0"/>
            <a:r>
              <a:rPr lang="en-US" sz="2800" dirty="0" smtClean="0"/>
              <a:t>How</a:t>
            </a:r>
            <a:r>
              <a:rPr lang="en-US" sz="2800" dirty="0"/>
              <a:t>:</a:t>
            </a:r>
            <a:r>
              <a:rPr lang="en-US" sz="2800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Care Coordination Best Practices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029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Content Placeholder 3" descr="PCMH-N Paper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1524000"/>
            <a:ext cx="4158341" cy="4068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88620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2401" y="5105400"/>
            <a:ext cx="8382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Designed &amp; Tested by </a:t>
            </a:r>
            <a:r>
              <a:rPr lang="en-US" sz="2800" b="1" i="1" dirty="0" smtClean="0"/>
              <a:t>Practicing Clinicians</a:t>
            </a:r>
          </a:p>
          <a:p>
            <a:pPr algn="ctr"/>
            <a:r>
              <a:rPr lang="en-US" sz="2400" b="1" dirty="0" smtClean="0"/>
              <a:t>Specialty, Subspecialty and Primary Care</a:t>
            </a:r>
          </a:p>
          <a:p>
            <a:pPr algn="ctr"/>
            <a:r>
              <a:rPr lang="en-US" sz="2400" b="1" dirty="0" smtClean="0"/>
              <a:t>Along with Patient &amp; Family Advocacy Organizations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495799" y="2514600"/>
            <a:ext cx="4257225" cy="1219200"/>
          </a:xfrm>
          <a:prstGeom prst="rect">
            <a:avLst/>
          </a:prstGeom>
          <a:solidFill>
            <a:srgbClr val="F69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High Value Care Coordination Tool Kit</a:t>
            </a:r>
          </a:p>
        </p:txBody>
      </p:sp>
      <p:pic>
        <p:nvPicPr>
          <p:cNvPr id="1028" name="Picture 4" descr="Practice Adviso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1"/>
            <a:ext cx="3505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274638"/>
            <a:ext cx="6119812" cy="1096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Medical Neighborhood</a:t>
            </a:r>
            <a:br>
              <a:rPr lang="en-US" dirty="0" smtClean="0"/>
            </a:br>
            <a:r>
              <a:rPr lang="en-US" sz="2700" dirty="0" smtClean="0"/>
              <a:t>October 2010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45720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Medical Neighbor defined: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Communicates, collaborates &amp; integrates</a:t>
            </a:r>
          </a:p>
          <a:p>
            <a:r>
              <a:rPr lang="en-US" dirty="0" smtClean="0"/>
              <a:t>Appropriate &amp; timely consultations</a:t>
            </a:r>
          </a:p>
          <a:p>
            <a:r>
              <a:rPr lang="en-US" dirty="0" smtClean="0"/>
              <a:t>Effective flow of information</a:t>
            </a:r>
          </a:p>
          <a:p>
            <a:r>
              <a:rPr lang="en-US" dirty="0" smtClean="0"/>
              <a:t>Responsible co-managing</a:t>
            </a:r>
          </a:p>
          <a:p>
            <a:r>
              <a:rPr lang="en-US" dirty="0" smtClean="0"/>
              <a:t>Patient-centered care</a:t>
            </a:r>
          </a:p>
          <a:p>
            <a:r>
              <a:rPr lang="en-US" dirty="0" smtClean="0"/>
              <a:t>Support medical home as hub of care</a:t>
            </a:r>
          </a:p>
        </p:txBody>
      </p:sp>
      <p:pic>
        <p:nvPicPr>
          <p:cNvPr id="5" name="Content Placeholder 3" descr="PCMH-N Paper Cov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0371" y="1905000"/>
            <a:ext cx="3749675" cy="4397660"/>
          </a:xfr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490788" cy="1568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3363" y="6093767"/>
            <a:ext cx="9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8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Anticipated roles to meet patient</a:t>
            </a:r>
            <a:r>
              <a:rPr lang="en-US" sz="3600" dirty="0"/>
              <a:t> </a:t>
            </a:r>
            <a:r>
              <a:rPr lang="en-US" sz="3600" dirty="0" smtClean="0"/>
              <a:t>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Pre-consultation</a:t>
            </a:r>
            <a:r>
              <a:rPr lang="en-US" sz="3200" dirty="0" smtClean="0"/>
              <a:t>/ pre-visit assistance</a:t>
            </a:r>
          </a:p>
          <a:p>
            <a:r>
              <a:rPr lang="en-US" sz="3200" dirty="0" smtClean="0"/>
              <a:t>Medical Consultation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E-consult</a:t>
            </a:r>
            <a:r>
              <a:rPr lang="en-US" sz="3200" dirty="0" smtClean="0"/>
              <a:t> (</a:t>
            </a:r>
            <a:r>
              <a:rPr lang="en-US" sz="3200" i="1" dirty="0" smtClean="0">
                <a:solidFill>
                  <a:srgbClr val="FF0000"/>
                </a:solidFill>
              </a:rPr>
              <a:t>virtual clinician-to-clinician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Procedural Consultation</a:t>
            </a:r>
          </a:p>
          <a:p>
            <a:r>
              <a:rPr lang="en-US" sz="3200" dirty="0" smtClean="0"/>
              <a:t>Shared Care Co-management</a:t>
            </a:r>
          </a:p>
          <a:p>
            <a:pPr lvl="1"/>
            <a:r>
              <a:rPr lang="en-US" sz="3200" i="1" dirty="0" smtClean="0">
                <a:solidFill>
                  <a:srgbClr val="FF0000"/>
                </a:solidFill>
              </a:rPr>
              <a:t>virtual co-management</a:t>
            </a:r>
            <a:endParaRPr lang="en-US" sz="3200" dirty="0" smtClean="0"/>
          </a:p>
          <a:p>
            <a:r>
              <a:rPr lang="en-US" sz="3200" dirty="0" smtClean="0"/>
              <a:t>Principal Co-management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524311"/>
            <a:ext cx="2819400" cy="20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Pre-visit Advice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/ Pre-consultation</a:t>
            </a:r>
            <a:endParaRPr lang="en-US" sz="3600" dirty="0" smtClean="0">
              <a:effectLst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 smtClean="0">
                <a:effectLst/>
              </a:rPr>
              <a:t>Intended to expedite/prioritize care </a:t>
            </a:r>
          </a:p>
          <a:p>
            <a:pPr lvl="1"/>
            <a:r>
              <a:rPr lang="en-US" sz="2800" b="1" dirty="0"/>
              <a:t>Previsit Advice </a:t>
            </a:r>
            <a:endParaRPr lang="en-US" sz="2800" dirty="0"/>
          </a:p>
          <a:p>
            <a:pPr lvl="2"/>
            <a:r>
              <a:rPr lang="en-US" sz="2400" dirty="0"/>
              <a:t>Does the patient need a referral</a:t>
            </a:r>
          </a:p>
          <a:p>
            <a:pPr lvl="2"/>
            <a:r>
              <a:rPr lang="en-US" sz="2400" dirty="0"/>
              <a:t>Which specialty is most appropriate</a:t>
            </a:r>
          </a:p>
          <a:p>
            <a:pPr lvl="2"/>
            <a:r>
              <a:rPr lang="en-US" sz="2400" dirty="0"/>
              <a:t>Recommendations for what preparation </a:t>
            </a:r>
            <a:r>
              <a:rPr lang="en-US" sz="2400" dirty="0" smtClean="0"/>
              <a:t>or </a:t>
            </a:r>
            <a:r>
              <a:rPr lang="en-US" sz="2400" dirty="0"/>
              <a:t>when to refer</a:t>
            </a:r>
          </a:p>
          <a:p>
            <a:pPr lvl="1"/>
            <a:r>
              <a:rPr lang="en-US" sz="2800" b="1" dirty="0"/>
              <a:t>Previsit Review</a:t>
            </a:r>
          </a:p>
          <a:p>
            <a:pPr lvl="2"/>
            <a:r>
              <a:rPr lang="en-US" sz="2400" dirty="0"/>
              <a:t>Is the clinical question clear</a:t>
            </a:r>
          </a:p>
          <a:p>
            <a:pPr lvl="2"/>
            <a:r>
              <a:rPr lang="en-US" sz="2400" dirty="0"/>
              <a:t>Is the necessary data attached</a:t>
            </a:r>
          </a:p>
          <a:p>
            <a:pPr lvl="2"/>
            <a:r>
              <a:rPr lang="en-US" sz="2400" dirty="0"/>
              <a:t>Triage </a:t>
            </a:r>
            <a:r>
              <a:rPr lang="en-US" sz="2400" dirty="0" smtClean="0"/>
              <a:t>urgency (risk stratify the patient’s referral needs)</a:t>
            </a:r>
            <a:endParaRPr lang="en-US" sz="2400" b="1" i="1" dirty="0" smtClean="0">
              <a:effectLst/>
            </a:endParaRPr>
          </a:p>
          <a:p>
            <a:pPr lvl="1"/>
            <a:r>
              <a:rPr lang="en-US" sz="2800" b="1" dirty="0" smtClean="0">
                <a:effectLst/>
              </a:rPr>
              <a:t>Urgent Cases</a:t>
            </a:r>
          </a:p>
          <a:p>
            <a:pPr lvl="2"/>
            <a:r>
              <a:rPr lang="en-US" sz="2400" dirty="0" smtClean="0">
                <a:effectLst/>
              </a:rPr>
              <a:t>Expedite care</a:t>
            </a:r>
          </a:p>
          <a:p>
            <a:pPr lvl="2"/>
            <a:r>
              <a:rPr lang="en-US" sz="2400" dirty="0" smtClean="0">
                <a:effectLst/>
              </a:rPr>
              <a:t>Improved hand-offs with less delay and improved safety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 a minute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391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can defining the type of referral (role of the specialist) add to the value of the care ?</a:t>
            </a:r>
          </a:p>
          <a:p>
            <a:pPr lvl="1"/>
            <a:endParaRPr lang="en-US" sz="2600" dirty="0" smtClean="0"/>
          </a:p>
          <a:p>
            <a:pPr marL="457200" lvl="2" indent="-457200">
              <a:spcBef>
                <a:spcPts val="700"/>
              </a:spcBef>
              <a:buSzPct val="115000"/>
              <a:buFont typeface="Wingdings" pitchFamily="2" charset="2"/>
              <a:buChar char="§"/>
            </a:pPr>
            <a:r>
              <a:rPr lang="en-US" sz="2900" dirty="0"/>
              <a:t>How can that role be communicated so that the patient as well as all involved clinicians are aware ?</a:t>
            </a:r>
          </a:p>
          <a:p>
            <a:pPr lvl="1"/>
            <a:endParaRPr lang="en-US" sz="2600" dirty="0"/>
          </a:p>
          <a:p>
            <a:r>
              <a:rPr lang="en-US" dirty="0" smtClean="0"/>
              <a:t>How could having a “pre-consultation” process improve things for both the patient and the involved practices ?</a:t>
            </a:r>
          </a:p>
        </p:txBody>
      </p:sp>
    </p:spTree>
    <p:extLst>
      <p:ext uri="{BB962C8B-B14F-4D97-AF65-F5344CB8AC3E}">
        <p14:creationId xmlns:p14="http://schemas.microsoft.com/office/powerpoint/2010/main" val="4105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3820633"/>
          </a:xfrm>
        </p:spPr>
        <p:txBody>
          <a:bodyPr/>
          <a:lstStyle/>
          <a:p>
            <a:r>
              <a:rPr lang="en-US" dirty="0" smtClean="0"/>
              <a:t>Think about what actions you can take in your practice to eliminate the chaos &amp; extra burden and improve the referral process and care coordination</a:t>
            </a:r>
          </a:p>
          <a:p>
            <a:pPr lvl="1"/>
            <a:r>
              <a:rPr lang="en-US" dirty="0" smtClean="0"/>
              <a:t>For patients</a:t>
            </a:r>
          </a:p>
          <a:p>
            <a:pPr lvl="1"/>
            <a:r>
              <a:rPr lang="en-US" dirty="0" smtClean="0"/>
              <a:t>For the practice itself (your staff &amp; clinicians)</a:t>
            </a:r>
          </a:p>
          <a:p>
            <a:pPr lvl="1"/>
            <a:r>
              <a:rPr lang="en-US" dirty="0" smtClean="0"/>
              <a:t>For reducing waste or unnecessary resource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We need a system for care coordination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High Value Care Coordination</a:t>
            </a:r>
          </a:p>
          <a:p>
            <a:pPr lvl="1">
              <a:buClr>
                <a:schemeClr val="accent1"/>
              </a:buClr>
            </a:pPr>
            <a:r>
              <a:rPr lang="en-US" sz="2600" dirty="0" smtClean="0"/>
              <a:t>Defining what is </a:t>
            </a:r>
            <a:r>
              <a:rPr lang="en-US" sz="2600" b="1" dirty="0" smtClean="0"/>
              <a:t>needed &amp; expected </a:t>
            </a:r>
            <a:r>
              <a:rPr lang="en-US" sz="2600" dirty="0" smtClean="0"/>
              <a:t>for high value referrals and care coordination</a:t>
            </a:r>
          </a:p>
          <a:p>
            <a:pPr marL="320040" lvl="1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b="1" dirty="0" smtClean="0"/>
              <a:t>The “Medical Neighborhood”</a:t>
            </a:r>
            <a:endParaRPr lang="en-US" b="1" dirty="0"/>
          </a:p>
          <a:p>
            <a:pPr lvl="1">
              <a:buClr>
                <a:schemeClr val="accent1"/>
              </a:buClr>
            </a:pPr>
            <a:r>
              <a:rPr lang="en-US" sz="2600" dirty="0" smtClean="0"/>
              <a:t>An </a:t>
            </a:r>
            <a:r>
              <a:rPr lang="en-US" sz="2600" b="1" i="1" dirty="0"/>
              <a:t>approach</a:t>
            </a:r>
            <a:r>
              <a:rPr lang="en-US" sz="2600" dirty="0"/>
              <a:t> to care coordination</a:t>
            </a:r>
          </a:p>
          <a:p>
            <a:pPr lvl="2"/>
            <a:r>
              <a:rPr lang="en-US" sz="2600" dirty="0"/>
              <a:t>It’s about </a:t>
            </a:r>
            <a:r>
              <a:rPr lang="en-US" sz="2600" b="1" dirty="0"/>
              <a:t>working together </a:t>
            </a:r>
            <a:r>
              <a:rPr lang="en-US" sz="2600" dirty="0" smtClean="0"/>
              <a:t>better</a:t>
            </a:r>
          </a:p>
          <a:p>
            <a:pPr lvl="2"/>
            <a:r>
              <a:rPr lang="en-US" sz="2600" dirty="0" smtClean="0"/>
              <a:t>Promotes </a:t>
            </a:r>
            <a:r>
              <a:rPr lang="en-US" sz="2600" b="1" dirty="0" smtClean="0"/>
              <a:t>connected care </a:t>
            </a:r>
            <a:r>
              <a:rPr lang="en-US" sz="2600" dirty="0" smtClean="0"/>
              <a:t>where ever that care may be needed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5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Patient-Centered Connected Care- </a:t>
            </a:r>
            <a:r>
              <a:rPr lang="en-US" i="1" dirty="0" smtClean="0"/>
              <a:t>the patient’s medical neighborhood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8384155" cy="4572000"/>
          </a:xfrm>
        </p:spPr>
        <p:txBody>
          <a:bodyPr>
            <a:normAutofit lnSpcReduction="10000"/>
          </a:bodyPr>
          <a:lstStyle/>
          <a:p>
            <a:endParaRPr lang="en-US" i="1" dirty="0" smtClean="0"/>
          </a:p>
          <a:p>
            <a:r>
              <a:rPr lang="en-US" dirty="0" smtClean="0"/>
              <a:t>The Patient is the </a:t>
            </a:r>
            <a:r>
              <a:rPr lang="en-US" b="1" dirty="0" smtClean="0"/>
              <a:t>center</a:t>
            </a:r>
            <a:r>
              <a:rPr lang="en-US" dirty="0" smtClean="0"/>
              <a:t> of care</a:t>
            </a:r>
          </a:p>
          <a:p>
            <a:endParaRPr lang="en-US" i="1" dirty="0" smtClean="0"/>
          </a:p>
          <a:p>
            <a:r>
              <a:rPr lang="en-US" dirty="0" smtClean="0"/>
              <a:t>Primary Care is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necessary</a:t>
            </a:r>
            <a:r>
              <a:rPr lang="en-US" b="1" dirty="0" smtClean="0"/>
              <a:t> hub </a:t>
            </a:r>
            <a:r>
              <a:rPr lang="en-US" dirty="0" smtClean="0"/>
              <a:t>of care 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Specialty/ancillary </a:t>
            </a:r>
            <a:r>
              <a:rPr lang="en-US" dirty="0"/>
              <a:t>care is an </a:t>
            </a:r>
            <a:r>
              <a:rPr lang="en-US" b="1" dirty="0"/>
              <a:t>extension</a:t>
            </a:r>
            <a:r>
              <a:rPr lang="en-US" dirty="0"/>
              <a:t> of care </a:t>
            </a:r>
          </a:p>
          <a:p>
            <a:pPr lvl="1"/>
            <a:r>
              <a:rPr lang="en-US" sz="2600" dirty="0"/>
              <a:t>Helping with </a:t>
            </a:r>
            <a:r>
              <a:rPr lang="en-US" sz="2600" dirty="0" smtClean="0"/>
              <a:t>care to meet patient needs</a:t>
            </a:r>
            <a:endParaRPr lang="en-US" sz="2600" dirty="0"/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4" y="1811450"/>
            <a:ext cx="3450771" cy="32350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1400" y="2514600"/>
            <a:ext cx="38862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06595" y="4210120"/>
            <a:ext cx="1666600" cy="838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0400" y="3429000"/>
            <a:ext cx="3876400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need to connect the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High Value Care Coordination</a:t>
            </a:r>
          </a:p>
          <a:p>
            <a:pPr lvl="1"/>
            <a:r>
              <a:rPr lang="en-US" sz="3000" dirty="0" smtClean="0"/>
              <a:t>Information Sharing</a:t>
            </a:r>
          </a:p>
          <a:p>
            <a:pPr lvl="1"/>
            <a:r>
              <a:rPr lang="en-US" sz="3000" dirty="0" smtClean="0"/>
              <a:t>Communication</a:t>
            </a:r>
          </a:p>
          <a:p>
            <a:pPr lvl="1"/>
            <a:r>
              <a:rPr lang="en-US" sz="3000" dirty="0" smtClean="0"/>
              <a:t>Collaboration</a:t>
            </a:r>
          </a:p>
          <a:p>
            <a:pPr marL="320040" lvl="1" indent="0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200" dirty="0" smtClean="0"/>
              <a:t>		Start with </a:t>
            </a:r>
            <a:r>
              <a:rPr lang="en-US" sz="3200" u="sng" dirty="0" smtClean="0"/>
              <a:t>Check </a:t>
            </a:r>
            <a:r>
              <a:rPr lang="en-US" sz="3200" u="sng" dirty="0"/>
              <a:t>L</a:t>
            </a:r>
            <a:r>
              <a:rPr lang="en-US" sz="3200" u="sng" dirty="0" smtClean="0"/>
              <a:t>ists </a:t>
            </a:r>
            <a:r>
              <a:rPr lang="en-US" sz="3200" dirty="0" smtClean="0"/>
              <a:t>for:</a:t>
            </a:r>
            <a:r>
              <a:rPr lang="en-US" sz="3200" i="1" dirty="0" smtClean="0"/>
              <a:t>  </a:t>
            </a:r>
          </a:p>
          <a:p>
            <a:pPr marL="0" indent="0" algn="ctr">
              <a:buNone/>
            </a:pPr>
            <a:r>
              <a:rPr lang="en-US" sz="3200" i="1" dirty="0" smtClean="0"/>
              <a:t>		</a:t>
            </a:r>
            <a:r>
              <a:rPr lang="en-US" sz="3200" dirty="0" smtClean="0"/>
              <a:t>High Value Referral </a:t>
            </a:r>
            <a:r>
              <a:rPr lang="en-US" sz="3200" dirty="0"/>
              <a:t>Request</a:t>
            </a:r>
          </a:p>
          <a:p>
            <a:pPr marL="0" indent="0" algn="ctr">
              <a:buNone/>
            </a:pPr>
            <a:r>
              <a:rPr lang="en-US" sz="3200" dirty="0"/>
              <a:t>		 </a:t>
            </a:r>
            <a:r>
              <a:rPr lang="en-US" sz="3200" dirty="0" smtClean="0"/>
              <a:t>High Value Referral </a:t>
            </a:r>
            <a:r>
              <a:rPr lang="en-US" sz="3200" dirty="0"/>
              <a:t>Response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" y="3962400"/>
            <a:ext cx="1981200" cy="24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Expectations for  High Value Referrals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2133599"/>
            <a:ext cx="3886200" cy="4027967"/>
          </a:xfrm>
        </p:spPr>
        <p:txBody>
          <a:bodyPr>
            <a:noAutofit/>
          </a:bodyPr>
          <a:lstStyle/>
          <a:p>
            <a:r>
              <a:rPr lang="en-US" b="1" i="1" dirty="0"/>
              <a:t>Prepared Patient</a:t>
            </a:r>
          </a:p>
          <a:p>
            <a:r>
              <a:rPr lang="en-US" b="1" dirty="0"/>
              <a:t>Type of </a:t>
            </a:r>
            <a:r>
              <a:rPr lang="en-US" b="1" dirty="0" smtClean="0"/>
              <a:t>referral</a:t>
            </a:r>
          </a:p>
          <a:p>
            <a:r>
              <a:rPr lang="en-US" b="1" dirty="0" smtClean="0"/>
              <a:t>Clinical question</a:t>
            </a:r>
          </a:p>
          <a:p>
            <a:r>
              <a:rPr lang="en-US" b="1" dirty="0" smtClean="0"/>
              <a:t>Urgency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Core </a:t>
            </a:r>
            <a:r>
              <a:rPr lang="en-US" b="1" dirty="0"/>
              <a:t>Data </a:t>
            </a:r>
            <a:r>
              <a:rPr lang="en-US" b="1" dirty="0" smtClean="0"/>
              <a:t>Set</a:t>
            </a:r>
          </a:p>
          <a:p>
            <a:r>
              <a:rPr lang="en-US" b="1" dirty="0" smtClean="0"/>
              <a:t>Pertinent </a:t>
            </a:r>
            <a:r>
              <a:rPr lang="en-US" b="1" dirty="0"/>
              <a:t>Data </a:t>
            </a:r>
            <a:r>
              <a:rPr lang="en-US" b="1" dirty="0" smtClean="0"/>
              <a:t>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19600" y="2133601"/>
            <a:ext cx="4571999" cy="40279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Answer the clinical </a:t>
            </a:r>
            <a:r>
              <a:rPr lang="en-US" sz="2400" b="1" dirty="0" smtClean="0"/>
              <a:t>question</a:t>
            </a:r>
          </a:p>
          <a:p>
            <a:pPr>
              <a:defRPr/>
            </a:pPr>
            <a:r>
              <a:rPr lang="en-US" sz="2400" b="1" dirty="0" smtClean="0"/>
              <a:t>What the specialist is </a:t>
            </a:r>
            <a:r>
              <a:rPr lang="en-US" sz="2400" b="1" dirty="0"/>
              <a:t>going to </a:t>
            </a:r>
            <a:r>
              <a:rPr lang="en-US" sz="2400" b="1" dirty="0" smtClean="0"/>
              <a:t>do</a:t>
            </a:r>
          </a:p>
          <a:p>
            <a:pPr>
              <a:defRPr/>
            </a:pPr>
            <a:r>
              <a:rPr lang="en-US" sz="2400" b="1" dirty="0" smtClean="0"/>
              <a:t>What </a:t>
            </a:r>
            <a:r>
              <a:rPr lang="en-US" sz="2400" b="1" dirty="0"/>
              <a:t>the patient </a:t>
            </a:r>
            <a:r>
              <a:rPr lang="en-US" sz="2400" b="1" dirty="0" smtClean="0"/>
              <a:t>is instructed </a:t>
            </a:r>
            <a:r>
              <a:rPr lang="en-US" sz="2400" b="1" dirty="0"/>
              <a:t>to </a:t>
            </a:r>
            <a:r>
              <a:rPr lang="en-US" sz="2400" b="1" dirty="0" smtClean="0"/>
              <a:t>do</a:t>
            </a:r>
          </a:p>
          <a:p>
            <a:pPr>
              <a:defRPr/>
            </a:pPr>
            <a:r>
              <a:rPr lang="en-US" sz="2400" b="1" dirty="0" smtClean="0"/>
              <a:t>What </a:t>
            </a:r>
            <a:r>
              <a:rPr lang="en-US" sz="2400" b="1" dirty="0"/>
              <a:t>does the referring physician need to do &amp; when</a:t>
            </a:r>
          </a:p>
          <a:p>
            <a:r>
              <a:rPr lang="en-US" sz="2400" dirty="0"/>
              <a:t>What </a:t>
            </a:r>
            <a:r>
              <a:rPr lang="en-US" sz="2400" b="1" dirty="0"/>
              <a:t>follow up </a:t>
            </a:r>
            <a:r>
              <a:rPr lang="en-US" sz="2400" dirty="0"/>
              <a:t>is </a:t>
            </a:r>
            <a:r>
              <a:rPr lang="en-US" sz="2400" dirty="0" smtClean="0"/>
              <a:t>needed &amp; with </a:t>
            </a:r>
            <a:r>
              <a:rPr lang="en-US" sz="2400" dirty="0"/>
              <a:t>whom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582988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Referral Request 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5400" y="1524000"/>
            <a:ext cx="4038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Referral Response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4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Prepared Patient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b="1" dirty="0"/>
              <a:t>P</a:t>
            </a:r>
            <a:r>
              <a:rPr lang="en-US" sz="2800" b="1" dirty="0" smtClean="0"/>
              <a:t>atient as partner in care</a:t>
            </a:r>
          </a:p>
          <a:p>
            <a:pPr lvl="1">
              <a:defRPr/>
            </a:pPr>
            <a:r>
              <a:rPr lang="en-US" dirty="0" smtClean="0"/>
              <a:t>Patient included in the process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he patient’s needs &amp; goals considered</a:t>
            </a:r>
          </a:p>
          <a:p>
            <a:pPr>
              <a:defRPr/>
            </a:pPr>
            <a:r>
              <a:rPr lang="en-US" sz="2800" dirty="0" smtClean="0"/>
              <a:t>Patient understands </a:t>
            </a:r>
            <a:r>
              <a:rPr lang="en-US" sz="2800" b="1" dirty="0"/>
              <a:t>role of specialist </a:t>
            </a:r>
            <a:r>
              <a:rPr lang="en-US" sz="2800" dirty="0"/>
              <a:t>and who to call for what</a:t>
            </a:r>
          </a:p>
          <a:p>
            <a:pPr lvl="1">
              <a:defRPr/>
            </a:pPr>
            <a:r>
              <a:rPr lang="en-US" b="1" dirty="0"/>
              <a:t>Pre-visit patient education </a:t>
            </a:r>
            <a:r>
              <a:rPr lang="en-US" dirty="0"/>
              <a:t>regarding</a:t>
            </a:r>
            <a:r>
              <a:rPr lang="en-US" b="1" dirty="0"/>
              <a:t> </a:t>
            </a:r>
            <a:endParaRPr lang="en-US" b="1" dirty="0" smtClean="0"/>
          </a:p>
          <a:p>
            <a:pPr lvl="2">
              <a:defRPr/>
            </a:pPr>
            <a:r>
              <a:rPr lang="en-US" sz="2400" dirty="0"/>
              <a:t>r</a:t>
            </a:r>
            <a:r>
              <a:rPr lang="en-US" sz="2400" dirty="0" smtClean="0"/>
              <a:t>eferral </a:t>
            </a:r>
            <a:r>
              <a:rPr lang="en-US" sz="2400" dirty="0"/>
              <a:t>condition </a:t>
            </a:r>
            <a:r>
              <a:rPr lang="en-US" sz="2400" dirty="0" smtClean="0"/>
              <a:t>and/or</a:t>
            </a:r>
          </a:p>
          <a:p>
            <a:pPr lvl="2">
              <a:defRPr/>
            </a:pPr>
            <a:r>
              <a:rPr lang="en-US" sz="2400" dirty="0" smtClean="0"/>
              <a:t>type and </a:t>
            </a:r>
            <a:r>
              <a:rPr lang="en-US" sz="2400" dirty="0"/>
              <a:t>role of </a:t>
            </a:r>
            <a:r>
              <a:rPr lang="en-US" sz="2400" dirty="0" smtClean="0"/>
              <a:t>specialist</a:t>
            </a:r>
          </a:p>
          <a:p>
            <a:pPr>
              <a:defRPr/>
            </a:pPr>
            <a:r>
              <a:rPr lang="en-US" sz="2800" dirty="0" smtClean="0"/>
              <a:t>Appropriate  (patient-centered) “handoff” 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pecialty practice alerted </a:t>
            </a:r>
            <a:r>
              <a:rPr lang="en-US" dirty="0"/>
              <a:t>of any </a:t>
            </a:r>
            <a:r>
              <a:rPr lang="en-US" b="1" dirty="0"/>
              <a:t>special needs </a:t>
            </a:r>
            <a:r>
              <a:rPr lang="en-US" dirty="0" smtClean="0"/>
              <a:t>of the patient</a:t>
            </a:r>
            <a:endParaRPr lang="en-US" sz="2400" dirty="0" smtClean="0"/>
          </a:p>
          <a:p>
            <a:pPr lvl="1">
              <a:defRPr/>
            </a:pPr>
            <a:r>
              <a:rPr lang="en-US" b="1" dirty="0" smtClean="0"/>
              <a:t>Appropriate specialist at appropriate time to meet the patient’s needs</a:t>
            </a:r>
          </a:p>
          <a:p>
            <a:pPr lvl="1">
              <a:defRPr/>
            </a:pPr>
            <a:r>
              <a:rPr lang="en-US" b="1" dirty="0" smtClean="0"/>
              <a:t>Appropriate preparation with testing or therapeutic trials prior to referral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 a minute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How often are the patients prepared for the referral now (from perspective of both the requesting or receiving practices…and the patients)?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 you ensure that the patient’s goals are considered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referral is part of </a:t>
            </a:r>
            <a:r>
              <a:rPr lang="en-US" sz="3200" i="1" dirty="0"/>
              <a:t>taking care</a:t>
            </a:r>
            <a:r>
              <a:rPr lang="en-US" sz="3200" dirty="0"/>
              <a:t> of the </a:t>
            </a:r>
            <a:r>
              <a:rPr lang="en-US" sz="3200" dirty="0" smtClean="0"/>
              <a:t>patient…</a:t>
            </a:r>
            <a:r>
              <a:rPr lang="en-US" sz="3200" i="1" dirty="0" smtClean="0"/>
              <a:t>meeting the needs of the patient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Collaboration is Critical </a:t>
            </a:r>
            <a:endParaRPr lang="en-US" sz="3600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370083"/>
            <a:ext cx="3771900" cy="28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4641" y="5336352"/>
            <a:ext cx="626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How do you get to collaboration 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dirty="0" smtClean="0"/>
              <a:t>Make an Agreement….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9002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Care </a:t>
            </a:r>
            <a:r>
              <a:rPr lang="en-US" sz="3600" u="sng" dirty="0" smtClean="0"/>
              <a:t>Coordination Agreement </a:t>
            </a:r>
          </a:p>
          <a:p>
            <a:pPr marL="0" indent="0" algn="ctr">
              <a:buNone/>
            </a:pPr>
            <a:r>
              <a:rPr lang="en-US" dirty="0" smtClean="0"/>
              <a:t>(Collaborative Care Agreement/Care Compacts)</a:t>
            </a:r>
          </a:p>
          <a:p>
            <a:r>
              <a:rPr lang="en-US" i="1" dirty="0" smtClean="0"/>
              <a:t>Platform </a:t>
            </a:r>
            <a:r>
              <a:rPr lang="en-US" i="1" dirty="0"/>
              <a:t>that everyone agrees to work </a:t>
            </a:r>
            <a:r>
              <a:rPr lang="en-US" i="1" dirty="0" smtClean="0"/>
              <a:t>from:</a:t>
            </a:r>
          </a:p>
          <a:p>
            <a:pPr lvl="1"/>
            <a:r>
              <a:rPr lang="en-US" i="1" dirty="0" smtClean="0"/>
              <a:t>Standardized Definitions</a:t>
            </a:r>
          </a:p>
          <a:p>
            <a:pPr lvl="1"/>
            <a:r>
              <a:rPr lang="en-US" i="1" dirty="0" smtClean="0"/>
              <a:t>Agreed upon expectations regarding communication and clinical responsibilities.</a:t>
            </a:r>
          </a:p>
          <a:p>
            <a:r>
              <a:rPr lang="en-US" i="1" dirty="0"/>
              <a:t>C</a:t>
            </a:r>
            <a:r>
              <a:rPr lang="en-US" i="1" dirty="0" smtClean="0"/>
              <a:t>an be formal or informal  </a:t>
            </a:r>
          </a:p>
          <a:p>
            <a:r>
              <a:rPr lang="en-US" i="1" dirty="0"/>
              <a:t>Y</a:t>
            </a:r>
            <a:r>
              <a:rPr lang="en-US" i="1" dirty="0" smtClean="0"/>
              <a:t>our policies and procedures should be aligned to support the agreement</a:t>
            </a:r>
          </a:p>
          <a:p>
            <a:pPr marL="0" indent="0" algn="ctr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945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What’s in the Care Compact </a:t>
            </a:r>
            <a:r>
              <a:rPr lang="en-US" sz="3600" b="1" dirty="0"/>
              <a:t>?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dirty="0" smtClean="0"/>
              <a:t>(start with the basics)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</a:t>
            </a:r>
            <a:r>
              <a:rPr lang="en-US" sz="2800" b="1" dirty="0" smtClean="0"/>
              <a:t>ritical elements of the referral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</a:t>
            </a:r>
            <a:r>
              <a:rPr lang="en-US" sz="2800" b="1" dirty="0" smtClean="0"/>
              <a:t>ritical elements of the referral response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</a:t>
            </a:r>
            <a:r>
              <a:rPr lang="en-US" sz="2800" dirty="0" smtClean="0"/>
              <a:t>rotocol </a:t>
            </a:r>
            <a:r>
              <a:rPr lang="en-US" sz="2800" dirty="0"/>
              <a:t>for making </a:t>
            </a:r>
            <a:r>
              <a:rPr lang="en-US" sz="2800" b="1" dirty="0"/>
              <a:t>appointments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“</a:t>
            </a:r>
            <a:r>
              <a:rPr lang="en-US" sz="2800" b="1" dirty="0" smtClean="0"/>
              <a:t>Closing </a:t>
            </a:r>
            <a:r>
              <a:rPr lang="en-US" sz="2800" b="1" dirty="0"/>
              <a:t>the Loop</a:t>
            </a:r>
            <a:r>
              <a:rPr lang="en-US" sz="2800" dirty="0"/>
              <a:t>” </a:t>
            </a:r>
            <a:r>
              <a:rPr lang="en-US" sz="2800" dirty="0" smtClean="0"/>
              <a:t> referral tracking protocol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6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Define the protocol for making appointments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/>
              <a:t>E</a:t>
            </a:r>
            <a:r>
              <a:rPr lang="en-US" sz="3200" dirty="0" smtClean="0"/>
              <a:t>xpected protocol:</a:t>
            </a:r>
          </a:p>
          <a:p>
            <a:pPr lvl="2"/>
            <a:r>
              <a:rPr lang="en-US" sz="3200" b="1" dirty="0"/>
              <a:t>P</a:t>
            </a:r>
            <a:r>
              <a:rPr lang="en-US" sz="3200" b="1" dirty="0" smtClean="0"/>
              <a:t>atient</a:t>
            </a:r>
            <a:r>
              <a:rPr lang="en-US" sz="3200" dirty="0" smtClean="0"/>
              <a:t> will call to schedule an appointment</a:t>
            </a:r>
          </a:p>
          <a:p>
            <a:pPr lvl="2"/>
            <a:r>
              <a:rPr lang="en-US" sz="3200" b="1" dirty="0"/>
              <a:t>S</a:t>
            </a:r>
            <a:r>
              <a:rPr lang="en-US" sz="3200" b="1" dirty="0" smtClean="0"/>
              <a:t>pecialty practice </a:t>
            </a:r>
            <a:r>
              <a:rPr lang="en-US" sz="3200" dirty="0" smtClean="0"/>
              <a:t>should contact the patient </a:t>
            </a:r>
          </a:p>
          <a:p>
            <a:pPr lvl="3"/>
            <a:r>
              <a:rPr lang="en-US" sz="3200" dirty="0" smtClean="0"/>
              <a:t>Allows for Pre-visit assessment/referral disposition</a:t>
            </a:r>
          </a:p>
          <a:p>
            <a:pPr lvl="3"/>
            <a:r>
              <a:rPr lang="en-US" sz="3200" dirty="0" smtClean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458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b="1" dirty="0" smtClean="0"/>
              <a:t>Why: The need for better coordinated &amp; connected care</a:t>
            </a:r>
          </a:p>
          <a:p>
            <a:pPr lvl="0"/>
            <a:r>
              <a:rPr lang="en-US" sz="2800" dirty="0" smtClean="0"/>
              <a:t>What: Recommendations </a:t>
            </a:r>
            <a:r>
              <a:rPr lang="en-US" sz="2800" dirty="0"/>
              <a:t>and best practices for high value care </a:t>
            </a:r>
            <a:r>
              <a:rPr lang="en-US" sz="2800" dirty="0" smtClean="0"/>
              <a:t>coordination based on physician derived &amp; developed principles and tool kits</a:t>
            </a:r>
            <a:endParaRPr lang="en-US" sz="2800" dirty="0"/>
          </a:p>
          <a:p>
            <a:pPr lvl="0"/>
            <a:r>
              <a:rPr lang="en-US" sz="2800" dirty="0" smtClean="0"/>
              <a:t>How</a:t>
            </a:r>
            <a:r>
              <a:rPr lang="en-US" sz="2800" dirty="0"/>
              <a:t>:</a:t>
            </a:r>
            <a:r>
              <a:rPr lang="en-US" sz="2800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Referral Tracking </a:t>
            </a:r>
            <a:r>
              <a:rPr lang="en-US" sz="3200" b="1" dirty="0">
                <a:solidFill>
                  <a:schemeClr val="tx1"/>
                </a:solidFill>
              </a:rPr>
              <a:t>“Closing the Loop” </a:t>
            </a:r>
            <a:r>
              <a:rPr lang="en-US" sz="3200" dirty="0">
                <a:solidFill>
                  <a:schemeClr val="tx1"/>
                </a:solidFill>
              </a:rPr>
              <a:t>protocol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effectLst/>
              </a:rPr>
              <a:t>Referral request sent </a:t>
            </a:r>
            <a:endParaRPr lang="en-US" sz="2400" dirty="0" smtClean="0">
              <a:effectLst/>
            </a:endParaRPr>
          </a:p>
          <a:p>
            <a:r>
              <a:rPr lang="en-US" sz="2800" b="1" dirty="0" smtClean="0">
                <a:effectLst/>
              </a:rPr>
              <a:t>Referral request received and reviewed</a:t>
            </a:r>
          </a:p>
          <a:p>
            <a:pPr lvl="1"/>
            <a:r>
              <a:rPr lang="en-US" sz="2200" dirty="0" smtClean="0"/>
              <a:t>Referral </a:t>
            </a:r>
            <a:r>
              <a:rPr lang="en-US" sz="2200" b="1" i="1" dirty="0" smtClean="0"/>
              <a:t>accepted</a:t>
            </a:r>
            <a:r>
              <a:rPr lang="en-US" sz="2200" dirty="0" smtClean="0">
                <a:effectLst/>
              </a:rPr>
              <a:t> with </a:t>
            </a:r>
            <a:r>
              <a:rPr lang="en-US" sz="2200" b="1" i="1" dirty="0" smtClean="0">
                <a:effectLst/>
              </a:rPr>
              <a:t>confirmation </a:t>
            </a:r>
            <a:r>
              <a:rPr lang="en-US" sz="2200" i="1" dirty="0" smtClean="0">
                <a:effectLst/>
              </a:rPr>
              <a:t>of appointment date </a:t>
            </a:r>
            <a:r>
              <a:rPr lang="en-US" sz="2200" b="1" dirty="0" smtClean="0">
                <a:effectLst/>
              </a:rPr>
              <a:t>sent back to referring practitioner</a:t>
            </a:r>
          </a:p>
          <a:p>
            <a:pPr lvl="1"/>
            <a:r>
              <a:rPr lang="en-US" sz="2200" dirty="0" smtClean="0"/>
              <a:t>Referral</a:t>
            </a:r>
            <a:r>
              <a:rPr lang="en-US" sz="2200" dirty="0" smtClean="0">
                <a:effectLst/>
              </a:rPr>
              <a:t> </a:t>
            </a:r>
            <a:r>
              <a:rPr lang="en-US" sz="2200" b="1" i="1" dirty="0" smtClean="0">
                <a:effectLst/>
              </a:rPr>
              <a:t>declined due to inappropriate referral </a:t>
            </a:r>
            <a:r>
              <a:rPr lang="en-US" sz="2200" dirty="0" smtClean="0">
                <a:effectLst/>
              </a:rPr>
              <a:t>(wrong specialist, etc)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pPr lvl="1"/>
            <a:r>
              <a:rPr lang="en-US" sz="2200" b="1" i="1" dirty="0" smtClean="0">
                <a:effectLst/>
              </a:rPr>
              <a:t>Patient defers </a:t>
            </a:r>
            <a:r>
              <a:rPr lang="en-US" sz="2200" dirty="0" smtClean="0">
                <a:effectLst/>
              </a:rPr>
              <a:t>making appt or cannot be reached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r>
              <a:rPr lang="en-US" sz="2800" b="1" dirty="0" smtClean="0">
                <a:effectLst/>
              </a:rPr>
              <a:t>Referral response sent </a:t>
            </a:r>
            <a:r>
              <a:rPr lang="en-US" sz="2000" dirty="0" smtClean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 smtClean="0">
                <a:effectLst/>
              </a:rPr>
              <a:t>Referral Note </a:t>
            </a:r>
            <a:r>
              <a:rPr lang="en-US" sz="2200" dirty="0" smtClean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 smtClean="0">
                <a:effectLst/>
              </a:rPr>
              <a:t>Notification of No Show or Cancellation </a:t>
            </a:r>
            <a:r>
              <a:rPr lang="en-US" sz="2200" dirty="0" smtClean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Referrals made from one specialty to another (e.g.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secondary referrals</a:t>
            </a:r>
            <a:r>
              <a:rPr lang="en-US" sz="2800" dirty="0"/>
              <a:t>) </a:t>
            </a:r>
            <a:r>
              <a:rPr lang="en-US" sz="2800" dirty="0" smtClean="0"/>
              <a:t> include </a:t>
            </a:r>
            <a:r>
              <a:rPr lang="en-US" sz="2800" b="1" dirty="0" smtClean="0"/>
              <a:t>notification </a:t>
            </a:r>
            <a:r>
              <a:rPr lang="en-US" sz="2800" b="1" dirty="0"/>
              <a:t>of the patient’s primary care </a:t>
            </a:r>
            <a:r>
              <a:rPr lang="en-US" sz="2800" b="1" dirty="0" smtClean="0"/>
              <a:t>clinician</a:t>
            </a:r>
            <a:endParaRPr lang="en-US" sz="28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1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  <a:t>Template Care Coordination Agreement</a:t>
            </a:r>
            <a:endParaRPr lang="en-US" sz="3600" b="1" dirty="0" smtClean="0">
              <a:solidFill>
                <a:schemeClr val="tx1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66102"/>
            <a:ext cx="4724400" cy="541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 smtClean="0"/>
              <a:t>Prepare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Use of referral guidelines where available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Patient/family aware of  and in agreement with reason for referral, type of referral, and selection of specialist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Expectations for events and outcomes of referral</a:t>
            </a:r>
          </a:p>
          <a:p>
            <a:pPr>
              <a:defRPr/>
            </a:pPr>
            <a:r>
              <a:rPr lang="en-US" sz="1400" dirty="0" smtClean="0"/>
              <a:t>Provide appropriate and adequate information. </a:t>
            </a:r>
            <a:r>
              <a:rPr lang="en-US" sz="1400" i="1" dirty="0" smtClean="0"/>
              <a:t>(Optimally adopt mutually agreed upon referral form with neighbor*)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Demographic and insurance information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Reason for referral, details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Core Medical Data on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Clinical data pertinent to reason for referral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--      Any special needs of patient.</a:t>
            </a:r>
          </a:p>
          <a:p>
            <a:pPr>
              <a:defRPr/>
            </a:pPr>
            <a:r>
              <a:rPr lang="en-US" sz="1400" dirty="0" smtClean="0"/>
              <a:t>Indicate type of referral requested: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Pre-visit Preparation/Assistance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Consultation (Evaluate and Advise)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Procedure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Co-management with Shared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Co-management with Principal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Full responsibility for all patient care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 * See provided  model check list of suggested areas to address.</a:t>
            </a:r>
          </a:p>
          <a:p>
            <a:pPr>
              <a:buFont typeface="Wingdings" pitchFamily="2" charset="2"/>
              <a:buNone/>
              <a:defRPr/>
            </a:pP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0" y="1317542"/>
            <a:ext cx="45720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 smtClean="0"/>
              <a:t>Review  Referral Requests and Triage According to Urgency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Reserve spaces in schedule to allow for urgent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Notify referring provider of recognized referral guidelines and inappropriate referrals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Work with referring provider to expedite care in urgent cases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Verify insurance status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Anticipate special needs of patient/family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--      Agree to engage in pre-referral consult if requested. 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_      Provide PCP with number for direct contact  for urgent/immediate matters.</a:t>
            </a:r>
          </a:p>
          <a:p>
            <a:pPr>
              <a:defRPr/>
            </a:pPr>
            <a:r>
              <a:rPr lang="en-US" sz="1400" dirty="0" smtClean="0"/>
              <a:t>Provide appropriate and adequate information in  a timely manner. </a:t>
            </a:r>
            <a:r>
              <a:rPr lang="en-US" sz="1400" i="1" dirty="0" smtClean="0"/>
              <a:t>(Optimally adopt mutually agreed upon referral response form with PCP*)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To include  specific response to referral question and any provision of or changes in type of recommended interaction; diagnosis; medication; equipment; testing; procedures; education; referrals; follow up recommendations or needed actions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* See provided model check list of suggested areas to address.</a:t>
            </a:r>
            <a:endParaRPr lang="en-US" sz="1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99512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PCP/ Requesting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01540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Neighbor/ Responding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267200" cy="4449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Indication of urgency - Direct contact with specialist for urgent cases</a:t>
            </a:r>
          </a:p>
          <a:p>
            <a:pPr>
              <a:defRPr/>
            </a:pPr>
            <a:r>
              <a:rPr lang="en-US" sz="1400" dirty="0"/>
              <a:t>Provide  Neighbor with number for direct contact  for additional information or urgent matters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Needs to be answered by responsible contact </a:t>
            </a:r>
            <a:r>
              <a:rPr lang="en-US" sz="1400" dirty="0" smtClean="0">
                <a:ea typeface="ＭＳ Ｐゴシック" charset="-128"/>
              </a:rPr>
              <a:t>Review secondary diagnoses or suggested referrals identified by Neighbor/specialist.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ea typeface="ＭＳ Ｐゴシック" charset="-128"/>
              </a:rPr>
              <a:t>If co-managing with Neighbor, provide them with any changes in patient</a:t>
            </a:r>
            <a:r>
              <a:rPr lang="ja-JP" altLang="en-US" sz="1400" dirty="0" smtClean="0">
                <a:ea typeface="ＭＳ Ｐゴシック" charset="-128"/>
              </a:rPr>
              <a:t>’</a:t>
            </a:r>
            <a:r>
              <a:rPr lang="en-US" altLang="ja-JP" sz="1400" dirty="0" smtClean="0">
                <a:ea typeface="ＭＳ Ｐゴシック" charset="-128"/>
              </a:rPr>
              <a:t>s clinical status relevant to  the condition being addressed by the Neighbor. 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ea typeface="ＭＳ Ｐゴシック" charset="-128"/>
              </a:rPr>
              <a:t>Contact the patient, if deemed appropriate, when notified by Neighbor of failure to keep appointment.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38600" cy="4297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/>
              <a:t>Indicate acceptance of referral category or suggest alternate option and reasoning for change.</a:t>
            </a:r>
          </a:p>
          <a:p>
            <a:pPr>
              <a:defRPr/>
            </a:pPr>
            <a:r>
              <a:rPr lang="en-US" sz="1400" dirty="0" smtClean="0"/>
              <a:t>Refer follow-up of any secondary diagnoses (additional disorders identified or suspected) back to the PCP for handling unless directly related to the referred problem.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If secondary diagnosis is followed up by Neighbor, notify PCP. </a:t>
            </a:r>
          </a:p>
          <a:p>
            <a:pPr>
              <a:defRPr/>
            </a:pPr>
            <a:r>
              <a:rPr lang="en-US" sz="1400" dirty="0" smtClean="0"/>
              <a:t>Information regarding any secondary referrals made by Neighbor needs to be communicated to PCP. </a:t>
            </a:r>
          </a:p>
          <a:p>
            <a:pPr>
              <a:defRPr/>
            </a:pPr>
            <a:r>
              <a:rPr lang="en-US" sz="1400" dirty="0" smtClean="0"/>
              <a:t>Notify Referring Provider of No Shows and Cancellations.</a:t>
            </a:r>
          </a:p>
          <a:p>
            <a:pPr>
              <a:defRPr/>
            </a:pPr>
            <a:r>
              <a:rPr lang="en-US" sz="1400" dirty="0" smtClean="0"/>
              <a:t>If patient is self-referred or referred by another specialist/Neighbor, the PCP provider needs to be copied on the referral response upon obtaining appropriate patient permission.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Arial Black" pitchFamily="34" charset="0"/>
              </a:rPr>
              <a:t>Template Care Coordination Agreement</a:t>
            </a:r>
            <a:endParaRPr 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219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  <a:latin typeface="Arial Black" pitchFamily="34" charset="0"/>
              </a:rPr>
              <a:t>PCP/ Requesting 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399" y="1219200"/>
            <a:ext cx="322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  <a:latin typeface="Arial Black" pitchFamily="34" charset="0"/>
              </a:rPr>
              <a:t>Neighbor/ Responding 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minute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How would having care coordination agreements make your life easier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practice or practices would you most like to work out a care coordination or referral agreement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Apply to All Referral Situations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Care to Specialty Care (Radiology, Pathology and Hospital Medicine)</a:t>
            </a:r>
          </a:p>
          <a:p>
            <a:r>
              <a:rPr lang="en-US" dirty="0" smtClean="0"/>
              <a:t>Specialty to Specialty</a:t>
            </a:r>
          </a:p>
          <a:p>
            <a:r>
              <a:rPr lang="en-US" dirty="0" smtClean="0"/>
              <a:t>Specialty to Primary Care</a:t>
            </a:r>
          </a:p>
          <a:p>
            <a:r>
              <a:rPr lang="en-US" dirty="0" smtClean="0"/>
              <a:t>Ancillary &amp; other services (Diabetes Ed, Physical Therapy, Nutrition,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gree to work together in the care of mutual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 smtClean="0"/>
              <a:t>Why: The need for better coordinated &amp; connected care</a:t>
            </a:r>
          </a:p>
          <a:p>
            <a:pPr lvl="0"/>
            <a:r>
              <a:rPr lang="en-US" sz="2800" dirty="0" smtClean="0"/>
              <a:t>What: Recommendations </a:t>
            </a:r>
            <a:r>
              <a:rPr lang="en-US" sz="2800" dirty="0"/>
              <a:t>and best practices for high value care </a:t>
            </a:r>
            <a:r>
              <a:rPr lang="en-US" sz="2800" dirty="0" smtClean="0"/>
              <a:t>coordination based on physician derived &amp; developed principles and tool kits</a:t>
            </a:r>
            <a:endParaRPr lang="en-US" sz="2800" dirty="0"/>
          </a:p>
          <a:p>
            <a:pPr lvl="0"/>
            <a:r>
              <a:rPr lang="en-US" sz="2800" b="1" dirty="0" smtClean="0"/>
              <a:t>How</a:t>
            </a:r>
            <a:r>
              <a:rPr lang="en-US" sz="2800" b="1" dirty="0"/>
              <a:t>:</a:t>
            </a:r>
            <a:r>
              <a:rPr lang="en-US" sz="2800" b="1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121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>The ACP Support &amp; Alignment Network </a:t>
            </a:r>
            <a:br>
              <a:rPr lang="en-US" sz="3600" dirty="0" smtClean="0"/>
            </a:br>
            <a:r>
              <a:rPr lang="en-US" sz="3600" dirty="0" smtClean="0"/>
              <a:t>High Value Care Coordination pilot project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599"/>
            <a:ext cx="8686800" cy="44089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/>
              <a:t>Action Steps to Connected </a:t>
            </a:r>
            <a:r>
              <a:rPr lang="en-US" sz="3600" b="1" u="sng" dirty="0" smtClean="0"/>
              <a:t>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Look at your internal referral process (get your own house in order)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you get what you need for a high value referral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the others gets what they need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152400" y="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67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Action Steps to Connected Care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4572000"/>
          </a:xfrm>
        </p:spPr>
        <p:txBody>
          <a:bodyPr/>
          <a:lstStyle/>
          <a:p>
            <a:r>
              <a:rPr lang="en-US" sz="2800" b="1" dirty="0" smtClean="0"/>
              <a:t>Look at your internal referral process </a:t>
            </a:r>
            <a:r>
              <a:rPr lang="en-US" sz="2800" dirty="0" smtClean="0"/>
              <a:t>(</a:t>
            </a:r>
            <a:r>
              <a:rPr lang="en-US" sz="2800" i="1" dirty="0" smtClean="0"/>
              <a:t>get your own house in order</a:t>
            </a:r>
            <a:r>
              <a:rPr lang="en-US" sz="2800" dirty="0" smtClean="0"/>
              <a:t>)</a:t>
            </a:r>
          </a:p>
          <a:p>
            <a:pPr marL="788670" lvl="1" indent="-514350"/>
            <a:r>
              <a:rPr lang="en-US" dirty="0" smtClean="0"/>
              <a:t>Perform a Walk-through / Process Map of the referral process within the practice</a:t>
            </a:r>
          </a:p>
          <a:p>
            <a:pPr marL="1062990" lvl="2" indent="-514350"/>
            <a:r>
              <a:rPr lang="en-US" dirty="0" smtClean="0"/>
              <a:t>Identify any gaps in critical elements</a:t>
            </a:r>
          </a:p>
          <a:p>
            <a:pPr marL="1062990" lvl="2" indent="-514350"/>
            <a:r>
              <a:rPr lang="en-US" dirty="0" smtClean="0"/>
              <a:t>Develop an Improvement Plan to close the gaps</a:t>
            </a:r>
          </a:p>
          <a:p>
            <a:pPr marL="788670" lvl="1" indent="-514350"/>
            <a:r>
              <a:rPr lang="en-US" dirty="0" smtClean="0"/>
              <a:t>Define who the team members are for the practice referral process </a:t>
            </a:r>
          </a:p>
          <a:p>
            <a:pPr marL="788670" lvl="1" indent="-514350"/>
            <a:r>
              <a:rPr lang="en-US" dirty="0" smtClean="0"/>
              <a:t>Develop a Policy &amp; Procedures document for your practice team’s internal referral process (will be a work in progress)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8"/>
          <a:stretch/>
        </p:blipFill>
        <p:spPr bwMode="auto">
          <a:xfrm>
            <a:off x="-99848" y="0"/>
            <a:ext cx="2743200" cy="12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matters what you connect with…..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/>
              <a:t>True</a:t>
            </a:r>
            <a:r>
              <a:rPr lang="en-US" sz="2400" b="1" dirty="0"/>
              <a:t> Tales from the </a:t>
            </a:r>
            <a:r>
              <a:rPr lang="en-US" sz="2400" b="1" dirty="0" smtClean="0"/>
              <a:t>Trenches</a:t>
            </a:r>
          </a:p>
          <a:p>
            <a:r>
              <a:rPr lang="en-US" sz="2400" i="1" dirty="0" smtClean="0"/>
              <a:t>“We had to fax the same records to the specialist 6 times”</a:t>
            </a:r>
          </a:p>
          <a:p>
            <a:r>
              <a:rPr lang="en-US" sz="2400" i="1" dirty="0" smtClean="0"/>
              <a:t>“ I referred the patient for a shoulder injury but received a note back about his old knee injury”</a:t>
            </a:r>
          </a:p>
          <a:p>
            <a:r>
              <a:rPr lang="en-US" sz="2400" i="1" dirty="0" smtClean="0"/>
              <a:t>“We sent the records, the front desk received the records but the specialist (physician) never saw them and had no idea why the patient was referred/prior work up </a:t>
            </a:r>
          </a:p>
          <a:p>
            <a:r>
              <a:rPr lang="en-US" sz="2400" i="1" dirty="0" smtClean="0"/>
              <a:t>“the specialist said they didn’t have time to look at the records my PCP sent”</a:t>
            </a:r>
          </a:p>
          <a:p>
            <a:r>
              <a:rPr lang="en-US" sz="2400" i="1" dirty="0" smtClean="0"/>
              <a:t>“we have no idea if the patient was ever seen or not”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908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Connecting with Chaos is Less Effective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6" y="1769202"/>
            <a:ext cx="2616792" cy="3191818"/>
          </a:xfrm>
        </p:spPr>
      </p:pic>
      <p:sp>
        <p:nvSpPr>
          <p:cNvPr id="5" name="TextBox 4"/>
          <p:cNvSpPr txBox="1"/>
          <p:nvPr/>
        </p:nvSpPr>
        <p:spPr>
          <a:xfrm rot="20472478">
            <a:off x="1277631" y="1713888"/>
            <a:ext cx="219333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Supporting data</a:t>
            </a:r>
          </a:p>
        </p:txBody>
      </p:sp>
      <p:sp>
        <p:nvSpPr>
          <p:cNvPr id="9" name="TextBox 8"/>
          <p:cNvSpPr txBox="1"/>
          <p:nvPr/>
        </p:nvSpPr>
        <p:spPr>
          <a:xfrm rot="678292">
            <a:off x="1292469" y="2857488"/>
            <a:ext cx="208717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Referral by fax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006913"/>
            <a:ext cx="2856186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Received confirmation</a:t>
            </a:r>
          </a:p>
        </p:txBody>
      </p:sp>
      <p:sp>
        <p:nvSpPr>
          <p:cNvPr id="11" name="TextBox 10"/>
          <p:cNvSpPr txBox="1"/>
          <p:nvPr/>
        </p:nvSpPr>
        <p:spPr>
          <a:xfrm rot="20845634">
            <a:off x="443873" y="5136599"/>
            <a:ext cx="3417240" cy="95410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Is there a clinical question?</a:t>
            </a:r>
          </a:p>
        </p:txBody>
      </p:sp>
      <p:sp>
        <p:nvSpPr>
          <p:cNvPr id="12" name="TextBox 11"/>
          <p:cNvSpPr txBox="1"/>
          <p:nvPr/>
        </p:nvSpPr>
        <p:spPr>
          <a:xfrm rot="431158">
            <a:off x="5832377" y="1931863"/>
            <a:ext cx="2760588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Requesting more data</a:t>
            </a:r>
          </a:p>
        </p:txBody>
      </p:sp>
      <p:sp>
        <p:nvSpPr>
          <p:cNvPr id="13" name="TextBox 12"/>
          <p:cNvSpPr txBox="1"/>
          <p:nvPr/>
        </p:nvSpPr>
        <p:spPr>
          <a:xfrm rot="21449541">
            <a:off x="6014741" y="3072931"/>
            <a:ext cx="2454434" cy="523220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Cancellation</a:t>
            </a:r>
            <a:r>
              <a:rPr lang="en-US" sz="2400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 rot="1666274">
            <a:off x="4027396" y="4882407"/>
            <a:ext cx="198573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No shows</a:t>
            </a:r>
          </a:p>
        </p:txBody>
      </p:sp>
      <p:sp>
        <p:nvSpPr>
          <p:cNvPr id="15" name="TextBox 14"/>
          <p:cNvSpPr txBox="1"/>
          <p:nvPr/>
        </p:nvSpPr>
        <p:spPr>
          <a:xfrm rot="2123528">
            <a:off x="5852194" y="4306936"/>
            <a:ext cx="257436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Electronic referrals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5638800"/>
            <a:ext cx="37338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The referral request sent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724400" cy="5257800"/>
          </a:xfrm>
        </p:spPr>
        <p:txBody>
          <a:bodyPr>
            <a:noAutofit/>
          </a:bodyPr>
          <a:lstStyle/>
          <a:p>
            <a:r>
              <a:rPr lang="en-US" sz="2400" dirty="0"/>
              <a:t>70 year old woman from town 2 hours away, doesn’t know why she was referred</a:t>
            </a:r>
          </a:p>
          <a:p>
            <a:r>
              <a:rPr lang="en-US" sz="2400" dirty="0"/>
              <a:t>No records</a:t>
            </a:r>
          </a:p>
          <a:p>
            <a:r>
              <a:rPr lang="en-US" sz="2400" dirty="0"/>
              <a:t>Only voice mail at referring </a:t>
            </a:r>
            <a:r>
              <a:rPr lang="en-US" sz="2400" dirty="0" smtClean="0"/>
              <a:t>practice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Glipizide, metformin, Levothyroxine on med list</a:t>
            </a:r>
          </a:p>
          <a:p>
            <a:r>
              <a:rPr lang="en-US" sz="2400" dirty="0"/>
              <a:t>Discussed diabetes and thyroid</a:t>
            </a:r>
          </a:p>
          <a:p>
            <a:r>
              <a:rPr lang="en-US" sz="2400" dirty="0"/>
              <a:t>Ordered A1c and TSH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962400" cy="47244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pPr lvl="1"/>
            <a:r>
              <a:rPr lang="en-US" sz="2800" dirty="0"/>
              <a:t>A1c and TSH results done 2 weeks prior were identical</a:t>
            </a:r>
          </a:p>
          <a:p>
            <a:pPr lvl="1"/>
            <a:r>
              <a:rPr lang="en-US" sz="2800" dirty="0"/>
              <a:t>Left adrenal mass on abdominal </a:t>
            </a:r>
            <a:r>
              <a:rPr lang="en-US" sz="2800" dirty="0" smtClean="0"/>
              <a:t>CT</a:t>
            </a:r>
          </a:p>
          <a:p>
            <a:pPr marL="365125" lvl="1" indent="0">
              <a:buNone/>
            </a:pPr>
            <a:endParaRPr lang="en-US" sz="1400" dirty="0"/>
          </a:p>
          <a:p>
            <a:pPr marL="365125" lvl="1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Waste &amp; back-end burden (mess)for everyone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Case 1 </a:t>
            </a:r>
            <a:r>
              <a:rPr lang="en-US" sz="4000" dirty="0" smtClean="0"/>
              <a:t>(“Playing Charades”)</a:t>
            </a:r>
            <a:endParaRPr lang="en-US" sz="2000" dirty="0"/>
          </a:p>
        </p:txBody>
      </p:sp>
      <p:pic>
        <p:nvPicPr>
          <p:cNvPr id="2052" name="Picture 4" descr="Image result for cartoon images of playing cha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 have connected care </a:t>
            </a:r>
            <a:r>
              <a:rPr lang="en-US" i="1" dirty="0" smtClean="0"/>
              <a:t>between</a:t>
            </a:r>
            <a:r>
              <a:rPr lang="en-US" dirty="0" smtClean="0"/>
              <a:t> practices, need to have connected care </a:t>
            </a:r>
            <a:r>
              <a:rPr lang="en-US" i="1" dirty="0" smtClean="0"/>
              <a:t>within</a:t>
            </a:r>
            <a:r>
              <a:rPr lang="en-US" dirty="0" smtClean="0"/>
              <a:t>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We often have silos within our silos</a:t>
            </a:r>
          </a:p>
          <a:p>
            <a:pPr marL="0" indent="0" algn="ctr">
              <a:buNone/>
            </a:pPr>
            <a:endParaRPr lang="en-US" sz="1000" b="1" dirty="0" smtClean="0"/>
          </a:p>
          <a:p>
            <a:r>
              <a:rPr lang="en-US" sz="2800" dirty="0" smtClean="0"/>
              <a:t>Need to develop </a:t>
            </a:r>
            <a:r>
              <a:rPr lang="en-US" sz="2800" b="1" dirty="0" smtClean="0"/>
              <a:t>Patient-centered team care</a:t>
            </a:r>
            <a:r>
              <a:rPr lang="en-US" sz="2800" dirty="0" smtClean="0"/>
              <a:t> (entire staff) around the </a:t>
            </a:r>
            <a:r>
              <a:rPr lang="en-US" sz="2800" b="1" dirty="0" smtClean="0"/>
              <a:t>referral process </a:t>
            </a:r>
          </a:p>
          <a:p>
            <a:pPr lvl="1"/>
            <a:r>
              <a:rPr lang="en-US" dirty="0" smtClean="0"/>
              <a:t>Make it part of taking care of the patient</a:t>
            </a:r>
          </a:p>
          <a:p>
            <a:pPr lvl="1"/>
            <a:r>
              <a:rPr lang="en-US" dirty="0"/>
              <a:t>Work as a team to design improvements, test and </a:t>
            </a:r>
            <a:r>
              <a:rPr lang="en-US" dirty="0" smtClean="0"/>
              <a:t>implement</a:t>
            </a:r>
          </a:p>
          <a:p>
            <a:r>
              <a:rPr lang="en-US" sz="2800" b="1" dirty="0" smtClean="0"/>
              <a:t>Intentional</a:t>
            </a:r>
            <a:r>
              <a:rPr lang="en-US" sz="2800" dirty="0" smtClean="0"/>
              <a:t> internal processes (Policy &amp; Procedures)</a:t>
            </a:r>
          </a:p>
          <a:p>
            <a:r>
              <a:rPr lang="en-US" sz="2800" b="1" dirty="0" smtClean="0"/>
              <a:t>Track</a:t>
            </a:r>
            <a:r>
              <a:rPr lang="en-US" sz="2800" dirty="0" smtClean="0"/>
              <a:t> the referrals and the process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1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Start with One Step at a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Get your own “house” in order</a:t>
            </a:r>
          </a:p>
          <a:p>
            <a:pPr lvl="1"/>
            <a:r>
              <a:rPr lang="en-US" sz="2800" dirty="0" smtClean="0"/>
              <a:t>Do a Process Map</a:t>
            </a:r>
          </a:p>
          <a:p>
            <a:pPr lvl="2"/>
            <a:r>
              <a:rPr lang="en-US" sz="2400" dirty="0"/>
              <a:t>Make it a team </a:t>
            </a:r>
            <a:r>
              <a:rPr lang="en-US" sz="2400" dirty="0" smtClean="0"/>
              <a:t>approach</a:t>
            </a:r>
          </a:p>
          <a:p>
            <a:pPr lvl="2"/>
            <a:r>
              <a:rPr lang="en-US" sz="2400" dirty="0" smtClean="0"/>
              <a:t>Look </a:t>
            </a:r>
            <a:r>
              <a:rPr lang="en-US" sz="2400" dirty="0"/>
              <a:t>for gaps(“opportunities”)in the referral </a:t>
            </a:r>
            <a:r>
              <a:rPr lang="en-US" sz="2400" dirty="0" smtClean="0"/>
              <a:t>process</a:t>
            </a:r>
          </a:p>
          <a:p>
            <a:pPr lvl="1"/>
            <a:r>
              <a:rPr lang="en-US" sz="2800" dirty="0" smtClean="0"/>
              <a:t>Develop a P&amp;P (policy &amp; procedures)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100" dirty="0" smtClean="0"/>
              <a:t>Think </a:t>
            </a:r>
            <a:r>
              <a:rPr lang="en-US" sz="3100" i="1" dirty="0"/>
              <a:t>continuous improvement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4876800"/>
            <a:ext cx="3590925" cy="13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6036127" cy="762000"/>
          </a:xfrm>
        </p:spPr>
        <p:txBody>
          <a:bodyPr/>
          <a:lstStyle/>
          <a:p>
            <a:pPr algn="ctr"/>
            <a:r>
              <a:rPr lang="en-US" dirty="0" smtClean="0"/>
              <a:t>Process Map (Mess)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80771"/>
            <a:ext cx="1371600" cy="1371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371600"/>
            <a:ext cx="1311729" cy="131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3358669"/>
            <a:ext cx="1295400" cy="141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99098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28" y="1349827"/>
            <a:ext cx="1545771" cy="154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1219200" cy="9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29200"/>
            <a:ext cx="1485900" cy="15519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868694" y="39624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048000" y="2971800"/>
            <a:ext cx="1524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85800" y="3086100"/>
            <a:ext cx="457200" cy="5715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648200" y="2971800"/>
            <a:ext cx="1034143" cy="700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/>
          <p:nvPr/>
        </p:nvCxnSpPr>
        <p:spPr bwMode="auto">
          <a:xfrm rot="16200000" flipH="1">
            <a:off x="824140" y="3747862"/>
            <a:ext cx="2749548" cy="11974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01813" y="4785360"/>
            <a:ext cx="403437" cy="655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Elbow Connector 27"/>
          <p:cNvCxnSpPr/>
          <p:nvPr/>
        </p:nvCxnSpPr>
        <p:spPr bwMode="auto">
          <a:xfrm>
            <a:off x="6248400" y="2226129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Down Arrow 28"/>
          <p:cNvSpPr/>
          <p:nvPr/>
        </p:nvSpPr>
        <p:spPr bwMode="auto">
          <a:xfrm>
            <a:off x="6920484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946001">
            <a:off x="2057400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819064">
            <a:off x="4495800" y="211182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8926423">
            <a:off x="2063465" y="1277126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Help you Process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86200" cy="4572000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Decision to refer</a:t>
            </a:r>
          </a:p>
          <a:p>
            <a:pPr lvl="1"/>
            <a:r>
              <a:rPr lang="en-US" sz="2000" dirty="0"/>
              <a:t>End = Referral reconciled </a:t>
            </a:r>
          </a:p>
          <a:p>
            <a:r>
              <a:rPr lang="en-US" sz="2000" b="1" dirty="0"/>
              <a:t>Referral reconciled means: </a:t>
            </a:r>
          </a:p>
          <a:p>
            <a:pPr lvl="1"/>
            <a:r>
              <a:rPr lang="en-US" sz="2000" smtClean="0"/>
              <a:t>Referral </a:t>
            </a:r>
            <a:r>
              <a:rPr lang="en-US" sz="2000" dirty="0"/>
              <a:t>response received and recommendations are incorporated into the patient’s care in partnership with patient OR</a:t>
            </a:r>
          </a:p>
          <a:p>
            <a:pPr lvl="1"/>
            <a:r>
              <a:rPr lang="en-US" sz="2000" dirty="0" smtClean="0"/>
              <a:t>Referral </a:t>
            </a:r>
            <a:r>
              <a:rPr lang="en-US" sz="2000" dirty="0"/>
              <a:t>incomplete and next steps have been made in partnership with patient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89567"/>
            <a:ext cx="4235301" cy="4572000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</a:t>
            </a:r>
            <a:r>
              <a:rPr lang="en-US" sz="2000" dirty="0" smtClean="0"/>
              <a:t>Receipt of referral request</a:t>
            </a:r>
            <a:endParaRPr lang="en-US" sz="2000" dirty="0"/>
          </a:p>
          <a:p>
            <a:pPr lvl="1"/>
            <a:r>
              <a:rPr lang="en-US" sz="2000" dirty="0"/>
              <a:t>End = Referral </a:t>
            </a:r>
            <a:r>
              <a:rPr lang="en-US" sz="2000" dirty="0" smtClean="0"/>
              <a:t>Response sent</a:t>
            </a:r>
            <a:endParaRPr lang="en-US" sz="2000" dirty="0"/>
          </a:p>
          <a:p>
            <a:r>
              <a:rPr lang="en-US" sz="2000" b="1" dirty="0" smtClean="0"/>
              <a:t>Referral Response can be : </a:t>
            </a:r>
            <a:endParaRPr lang="en-US" sz="2000" b="1" dirty="0"/>
          </a:p>
          <a:p>
            <a:pPr lvl="1"/>
            <a:r>
              <a:rPr lang="en-US" sz="2000" dirty="0" smtClean="0"/>
              <a:t> Redirection to more appropriate specialist</a:t>
            </a:r>
          </a:p>
          <a:p>
            <a:pPr lvl="1"/>
            <a:r>
              <a:rPr lang="en-US" sz="2000" dirty="0" smtClean="0"/>
              <a:t>Referral not needed or Answer to simple question without appointment </a:t>
            </a:r>
          </a:p>
          <a:p>
            <a:pPr lvl="1"/>
            <a:r>
              <a:rPr lang="en-US" sz="2000" dirty="0" smtClean="0"/>
              <a:t>Notice of No Show or Cancel</a:t>
            </a:r>
          </a:p>
          <a:p>
            <a:pPr lvl="1"/>
            <a:r>
              <a:rPr lang="en-US" sz="2000" dirty="0" smtClean="0"/>
              <a:t>Completed </a:t>
            </a:r>
            <a:r>
              <a:rPr lang="en-US" sz="2000" smtClean="0"/>
              <a:t>Referral with note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88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Help you Process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 your process “as is”</a:t>
            </a:r>
          </a:p>
          <a:p>
            <a:r>
              <a:rPr lang="en-US" dirty="0" smtClean="0"/>
              <a:t>Include those who actually “do” this process</a:t>
            </a:r>
          </a:p>
          <a:p>
            <a:r>
              <a:rPr lang="en-US" dirty="0" smtClean="0"/>
              <a:t>With complex processes such as this one, consider multiple passes:</a:t>
            </a:r>
          </a:p>
          <a:p>
            <a:pPr lvl="1"/>
            <a:r>
              <a:rPr lang="en-US" dirty="0" smtClean="0"/>
              <a:t>Who? Include handoff details</a:t>
            </a:r>
          </a:p>
          <a:p>
            <a:pPr lvl="1"/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Time parameters?</a:t>
            </a:r>
          </a:p>
          <a:p>
            <a:pPr lvl="1"/>
            <a:r>
              <a:rPr lang="en-US" dirty="0" smtClean="0"/>
              <a:t>Documentation and notification parameters?</a:t>
            </a:r>
          </a:p>
          <a:p>
            <a:pPr lvl="1"/>
            <a:r>
              <a:rPr lang="en-US" dirty="0" smtClean="0"/>
              <a:t>Patient involvement?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Encountered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Different people may vary in how they do the job</a:t>
            </a:r>
          </a:p>
          <a:p>
            <a:r>
              <a:rPr lang="en-US" dirty="0" smtClean="0"/>
              <a:t>There will likely be gaps in your process – resist the tendency to “fix” as you map</a:t>
            </a:r>
          </a:p>
          <a:p>
            <a:r>
              <a:rPr lang="en-US" dirty="0" smtClean="0"/>
              <a:t>Standard parameters and policies may not exist</a:t>
            </a:r>
          </a:p>
          <a:p>
            <a:r>
              <a:rPr lang="en-US" dirty="0" smtClean="0"/>
              <a:t>After mapping, staff become more aware of process flows.  Allow for at least 3 days to “tweak”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dirty="0"/>
              <a:t>Develop a P&amp;P (Policy &amp; Procedures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Set a practice policy for referrals </a:t>
            </a:r>
          </a:p>
          <a:p>
            <a:pPr lvl="2"/>
            <a:r>
              <a:rPr lang="en-US" sz="2400" dirty="0"/>
              <a:t>Example primary care policy: </a:t>
            </a:r>
            <a:r>
              <a:rPr lang="en-US" sz="2400" i="1" dirty="0"/>
              <a:t>“Our policy is to provide standardized referrals with a clear reason or question stated and attach the appropriate information so that our patients get the care they need efficiently, effectively and safely</a:t>
            </a:r>
            <a:r>
              <a:rPr lang="en-US" sz="2400" i="1" dirty="0" smtClean="0"/>
              <a:t>”</a:t>
            </a:r>
          </a:p>
          <a:p>
            <a:pPr marL="685800" lvl="2" indent="0">
              <a:buNone/>
            </a:pPr>
            <a:endParaRPr lang="en-US" sz="900" i="1" dirty="0"/>
          </a:p>
          <a:p>
            <a:pPr lvl="2"/>
            <a:r>
              <a:rPr lang="en-US" sz="2400" dirty="0" smtClean="0"/>
              <a:t>Example specialty policy</a:t>
            </a:r>
            <a:r>
              <a:rPr lang="en-US" sz="2400" i="1" dirty="0" smtClean="0"/>
              <a:t>: “Our </a:t>
            </a:r>
            <a:r>
              <a:rPr lang="en-US" sz="2400" i="1" dirty="0"/>
              <a:t>policy is to provide </a:t>
            </a:r>
            <a:r>
              <a:rPr lang="en-US" sz="2400" i="1" dirty="0" smtClean="0"/>
              <a:t>high value, patient-centered referrals appropriate to the needs of the patient” </a:t>
            </a:r>
          </a:p>
          <a:p>
            <a:r>
              <a:rPr lang="en-US" sz="2800" dirty="0" smtClean="0"/>
              <a:t>Design the Procedures the way you want it to work</a:t>
            </a:r>
          </a:p>
          <a:p>
            <a:pPr lvl="2"/>
            <a:r>
              <a:rPr lang="en-US" sz="2400" dirty="0" smtClean="0"/>
              <a:t>See if it works</a:t>
            </a:r>
          </a:p>
          <a:p>
            <a:pPr lvl="2"/>
            <a:r>
              <a:rPr lang="en-US" sz="2400" dirty="0" smtClean="0"/>
              <a:t>Make improvements/changes as needed to get it working well 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1"/>
          </a:xfrm>
        </p:spPr>
        <p:txBody>
          <a:bodyPr>
            <a:normAutofit/>
          </a:bodyPr>
          <a:lstStyle/>
          <a:p>
            <a:r>
              <a:rPr lang="en-US" dirty="0" smtClean="0"/>
              <a:t>Perform a referral process walk-through (Process Map)</a:t>
            </a:r>
          </a:p>
          <a:p>
            <a:r>
              <a:rPr lang="en-US" dirty="0" smtClean="0"/>
              <a:t>Identify gaps in “Critical Elements”</a:t>
            </a:r>
          </a:p>
          <a:p>
            <a:pPr lvl="1"/>
            <a:r>
              <a:rPr lang="en-US" dirty="0" smtClean="0"/>
              <a:t>Subsequent Action Steps will provide assistance with filling gaps</a:t>
            </a:r>
          </a:p>
          <a:p>
            <a:r>
              <a:rPr lang="en-US" dirty="0" smtClean="0"/>
              <a:t>Identify needed team members, roles &amp; responsibilities</a:t>
            </a:r>
          </a:p>
          <a:p>
            <a:r>
              <a:rPr lang="en-US" dirty="0" smtClean="0"/>
              <a:t>Develop a Policy &amp; Procedure document (can be added to &amp; tweaked as progress through the additional steps)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Mapping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814344" cy="40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8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Case 2 </a:t>
            </a:r>
            <a:r>
              <a:rPr lang="en-US" sz="3600" dirty="0" smtClean="0"/>
              <a:t>(“</a:t>
            </a:r>
            <a:r>
              <a:rPr lang="en-US" dirty="0"/>
              <a:t>W</a:t>
            </a:r>
            <a:r>
              <a:rPr lang="en-US" sz="3600" dirty="0" smtClean="0"/>
              <a:t>asted days &amp; Wasted nights”)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28 year old female had routine consultation appointment  booked by her PCP front office staff with cc/o “fatigue”</a:t>
            </a:r>
          </a:p>
          <a:p>
            <a:r>
              <a:rPr lang="en-US" sz="2400" dirty="0" smtClean="0"/>
              <a:t>No records sent</a:t>
            </a:r>
          </a:p>
          <a:p>
            <a:r>
              <a:rPr lang="en-US" sz="2400" dirty="0" smtClean="0"/>
              <a:t>3 month wait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Oops!</a:t>
            </a:r>
          </a:p>
          <a:p>
            <a:r>
              <a:rPr lang="en-US" sz="2400" dirty="0" smtClean="0"/>
              <a:t>She has lupus and needed rheumatology consult, I’m an endocrinologist….</a:t>
            </a:r>
          </a:p>
          <a:p>
            <a:r>
              <a:rPr lang="en-US" sz="2400" dirty="0" smtClean="0"/>
              <a:t>Now a 5 month wait….</a:t>
            </a:r>
          </a:p>
          <a:p>
            <a:endParaRPr lang="en-US" sz="2400" dirty="0"/>
          </a:p>
          <a:p>
            <a:pPr marL="0" lvl="1" indent="0" algn="ctr">
              <a:spcBef>
                <a:spcPts val="7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Waste &amp; </a:t>
            </a:r>
            <a:r>
              <a:rPr lang="en-US" sz="2800" b="1" dirty="0" smtClean="0">
                <a:solidFill>
                  <a:srgbClr val="FF0000"/>
                </a:solidFill>
              </a:rPr>
              <a:t>no “benefit” </a:t>
            </a:r>
          </a:p>
          <a:p>
            <a:pPr marL="0" lvl="1" indent="0" algn="ctr">
              <a:spcBef>
                <a:spcPts val="7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for anyone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1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Process Mapping Demo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404519" cy="32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2715"/>
            <a:ext cx="7543800" cy="80396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Case </a:t>
            </a:r>
            <a:r>
              <a:rPr lang="en-US" sz="4400" b="1" dirty="0" smtClean="0"/>
              <a:t>3 </a:t>
            </a:r>
            <a:r>
              <a:rPr lang="en-US" sz="4400" dirty="0" smtClean="0"/>
              <a:t>(“Where’s </a:t>
            </a:r>
            <a:r>
              <a:rPr lang="en-US" sz="4400" dirty="0"/>
              <a:t>the </a:t>
            </a:r>
            <a:r>
              <a:rPr lang="en-US" sz="4400" dirty="0" smtClean="0"/>
              <a:t>Beef</a:t>
            </a:r>
            <a:r>
              <a:rPr lang="en-US" sz="4400" dirty="0"/>
              <a:t>?”)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5105400" cy="4456064"/>
          </a:xfrm>
        </p:spPr>
        <p:txBody>
          <a:bodyPr/>
          <a:lstStyle/>
          <a:p>
            <a:pPr marL="201168" lvl="1" indent="0">
              <a:buNone/>
            </a:pPr>
            <a:r>
              <a:rPr lang="en-US" sz="2400" dirty="0"/>
              <a:t>59 </a:t>
            </a:r>
            <a:r>
              <a:rPr lang="en-US" sz="2400" dirty="0" err="1"/>
              <a:t>yo</a:t>
            </a:r>
            <a:r>
              <a:rPr lang="en-US" sz="2400" dirty="0"/>
              <a:t> man with T2DM, HTN, Hyperlipidemia &amp; </a:t>
            </a:r>
            <a:r>
              <a:rPr lang="en-US" sz="2400" dirty="0" smtClean="0"/>
              <a:t>Obesity</a:t>
            </a:r>
            <a:endParaRPr lang="en-US" sz="2400" dirty="0"/>
          </a:p>
          <a:p>
            <a:r>
              <a:rPr lang="en-US" sz="2000" dirty="0"/>
              <a:t>referred to cardiology with unexplained </a:t>
            </a:r>
            <a:r>
              <a:rPr lang="en-US" sz="2000" dirty="0" smtClean="0"/>
              <a:t>DOE &amp; question “is this ischemic?”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300" dirty="0" smtClean="0"/>
              <a:t>28 </a:t>
            </a:r>
            <a:r>
              <a:rPr lang="en-US" sz="2300" dirty="0"/>
              <a:t>page note from the cardiologist </a:t>
            </a:r>
          </a:p>
          <a:p>
            <a:pPr lvl="1"/>
            <a:r>
              <a:rPr lang="en-US" sz="2000" dirty="0"/>
              <a:t>only ICD codes for impression </a:t>
            </a:r>
          </a:p>
          <a:p>
            <a:pPr lvl="1"/>
            <a:r>
              <a:rPr lang="en-US" sz="2000" dirty="0"/>
              <a:t>no indication of </a:t>
            </a:r>
            <a:r>
              <a:rPr lang="en-US" sz="2000" dirty="0" smtClean="0"/>
              <a:t>what the cardiologist </a:t>
            </a:r>
            <a:r>
              <a:rPr lang="en-US" sz="2000" dirty="0"/>
              <a:t>thinks or is going to do or </a:t>
            </a:r>
            <a:endParaRPr lang="en-US" sz="2000" dirty="0" smtClean="0"/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s/he recommends the PCP do </a:t>
            </a:r>
            <a:r>
              <a:rPr lang="en-US" sz="2000" dirty="0" smtClean="0"/>
              <a:t>or </a:t>
            </a:r>
          </a:p>
          <a:p>
            <a:pPr lvl="1"/>
            <a:r>
              <a:rPr lang="en-US" sz="2000" dirty="0" smtClean="0"/>
              <a:t>what s/he told the patient to do…</a:t>
            </a:r>
            <a:endParaRPr lang="en-US" sz="2000" dirty="0"/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124200"/>
            <a:ext cx="3703320" cy="2499360"/>
          </a:xfrm>
        </p:spPr>
        <p:txBody>
          <a:bodyPr/>
          <a:lstStyle/>
          <a:p>
            <a:pPr marL="0" indent="0">
              <a:buNone/>
            </a:pPr>
            <a:endParaRPr lang="en-US" sz="3100" dirty="0"/>
          </a:p>
          <a:p>
            <a:pPr lvl="1"/>
            <a:r>
              <a:rPr lang="en-US" sz="3100" dirty="0">
                <a:solidFill>
                  <a:srgbClr val="FF0000"/>
                </a:solidFill>
              </a:rPr>
              <a:t>More questions than answers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Safety </a:t>
            </a:r>
            <a:r>
              <a:rPr lang="en-US" sz="3100" dirty="0">
                <a:solidFill>
                  <a:srgbClr val="FF0000"/>
                </a:solidFill>
              </a:rPr>
              <a:t>concerns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58" y="1676400"/>
            <a:ext cx="286611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8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Scenarios like these are not uncommon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90" y="1524000"/>
            <a:ext cx="8621110" cy="4572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60-70% </a:t>
            </a:r>
            <a:r>
              <a:rPr lang="en-US" sz="2800" b="1" dirty="0"/>
              <a:t>of specialists </a:t>
            </a:r>
            <a:r>
              <a:rPr lang="en-US" sz="2800" dirty="0"/>
              <a:t>reported receiving </a:t>
            </a:r>
            <a:r>
              <a:rPr lang="en-US" sz="2800" b="1" dirty="0"/>
              <a:t>no information </a:t>
            </a:r>
            <a:endParaRPr lang="en-US" sz="2800" dirty="0"/>
          </a:p>
          <a:p>
            <a:pPr>
              <a:defRPr/>
            </a:pPr>
            <a:r>
              <a:rPr lang="en-US" sz="2800" b="1" dirty="0" smtClean="0"/>
              <a:t>25-50% </a:t>
            </a:r>
            <a:r>
              <a:rPr lang="en-US" sz="2800" b="1" dirty="0"/>
              <a:t>of primary care providers </a:t>
            </a:r>
            <a:r>
              <a:rPr lang="en-US" sz="2800" dirty="0"/>
              <a:t>received </a:t>
            </a:r>
            <a:r>
              <a:rPr lang="en-US" sz="2800" b="1" dirty="0"/>
              <a:t>no information </a:t>
            </a:r>
            <a:endParaRPr lang="en-US" sz="2800" b="1" dirty="0" smtClean="0"/>
          </a:p>
          <a:p>
            <a:pPr lvl="1">
              <a:defRPr/>
            </a:pPr>
            <a:r>
              <a:rPr lang="en-US" sz="2400" dirty="0" smtClean="0"/>
              <a:t>~50% did not even know if their patient ever saw the specialist</a:t>
            </a:r>
            <a:endParaRPr lang="en-US" sz="2400" dirty="0"/>
          </a:p>
          <a:p>
            <a:pPr>
              <a:defRPr/>
            </a:pPr>
            <a:r>
              <a:rPr lang="en-US" sz="2800" dirty="0">
                <a:cs typeface="Times New Roman" pitchFamily="18" charset="0"/>
              </a:rPr>
              <a:t>28 % of primary care and 43% of specialists are </a:t>
            </a:r>
            <a:r>
              <a:rPr lang="en-US" sz="2800" b="1" dirty="0">
                <a:cs typeface="Times New Roman" pitchFamily="18" charset="0"/>
              </a:rPr>
              <a:t>dissatisfied with the information they receive </a:t>
            </a:r>
            <a:endParaRPr lang="en-US" sz="2800" i="1" dirty="0" smtClean="0"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/>
              <a:t>8% </a:t>
            </a:r>
            <a:r>
              <a:rPr lang="en-US" sz="2800" dirty="0"/>
              <a:t>of referrals </a:t>
            </a:r>
            <a:r>
              <a:rPr lang="en-US" sz="2800" dirty="0" smtClean="0"/>
              <a:t>are </a:t>
            </a:r>
            <a:r>
              <a:rPr lang="en-US" sz="2800" b="1" dirty="0" smtClean="0"/>
              <a:t>inappropriate</a:t>
            </a:r>
            <a:r>
              <a:rPr lang="en-US" sz="2800" dirty="0" smtClean="0"/>
              <a:t>  </a:t>
            </a:r>
            <a:r>
              <a:rPr lang="en-US" sz="2400" dirty="0"/>
              <a:t>(</a:t>
            </a:r>
            <a:r>
              <a:rPr lang="en-US" sz="2400" dirty="0" smtClean="0"/>
              <a:t>wrong </a:t>
            </a:r>
            <a:r>
              <a:rPr lang="en-US" sz="2400" dirty="0"/>
              <a:t>specialist or are </a:t>
            </a:r>
            <a:r>
              <a:rPr lang="en-US" sz="2400" dirty="0" smtClean="0"/>
              <a:t>unnecessary) </a:t>
            </a:r>
            <a:r>
              <a:rPr lang="en-US" sz="2400" dirty="0"/>
              <a:t>(average 43 referrals /specialist/year)</a:t>
            </a:r>
          </a:p>
          <a:p>
            <a:pPr>
              <a:defRPr/>
            </a:pPr>
            <a:endParaRPr lang="en-US" sz="2800" i="1" dirty="0" smtClean="0">
              <a:cs typeface="Times New Roman" pitchFamily="18" charset="0"/>
            </a:endParaRPr>
          </a:p>
          <a:p>
            <a:pPr>
              <a:defRPr/>
            </a:pPr>
            <a:endParaRPr lang="en-US" sz="2800" i="1" dirty="0" smtClean="0">
              <a:cs typeface="Times New Roman" pitchFamily="18" charset="0"/>
            </a:endParaRPr>
          </a:p>
          <a:p>
            <a:pPr lvl="1">
              <a:defRPr/>
            </a:pPr>
            <a:endParaRPr lang="en-US" sz="3200" i="1" dirty="0" smtClean="0">
              <a:cs typeface="Times New Roman" pitchFamily="18" charset="0"/>
            </a:endParaRPr>
          </a:p>
          <a:p>
            <a:pPr lvl="1">
              <a:defRPr/>
            </a:pPr>
            <a:endParaRPr lang="en-US" sz="1800" i="1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5626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/>
            </a:r>
            <a:br>
              <a:rPr lang="en-US" sz="2400" b="1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02076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IOM 2001 </a:t>
            </a:r>
            <a:r>
              <a:rPr lang="en-US" sz="1300" dirty="0" smtClean="0"/>
              <a:t>(Crossing the Quality Chasm):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 </a:t>
            </a:r>
            <a:r>
              <a:rPr lang="en-US" dirty="0"/>
              <a:t>highly fragmented delivery </a:t>
            </a:r>
            <a:r>
              <a:rPr lang="en-US" dirty="0" smtClean="0"/>
              <a:t>system”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[with]…“ </a:t>
            </a:r>
            <a:r>
              <a:rPr lang="en-US" sz="2800" b="1" dirty="0"/>
              <a:t>poorly designed care processes </a:t>
            </a:r>
            <a:r>
              <a:rPr lang="en-US" sz="2800" dirty="0" smtClean="0"/>
              <a:t>characterized by </a:t>
            </a:r>
            <a:r>
              <a:rPr lang="en-US" sz="2800" dirty="0"/>
              <a:t>unnecessary </a:t>
            </a:r>
            <a:r>
              <a:rPr lang="en-US" sz="2800" b="1" dirty="0"/>
              <a:t>duplication</a:t>
            </a:r>
            <a:r>
              <a:rPr lang="en-US" sz="2800" dirty="0"/>
              <a:t> of services and long waiting times and </a:t>
            </a:r>
            <a:r>
              <a:rPr lang="en-US" sz="2800" b="1" dirty="0" smtClean="0"/>
              <a:t>delays</a:t>
            </a: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 …physician </a:t>
            </a:r>
            <a:r>
              <a:rPr lang="en-US" sz="2800" dirty="0"/>
              <a:t>groups, hospitals, and other health care organizations operate </a:t>
            </a:r>
            <a:r>
              <a:rPr lang="en-US" sz="2800" dirty="0" smtClean="0"/>
              <a:t>as </a:t>
            </a:r>
            <a:r>
              <a:rPr lang="en-US" sz="2800" b="1" dirty="0" smtClean="0"/>
              <a:t>silos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often </a:t>
            </a:r>
            <a:r>
              <a:rPr lang="en-US" sz="2800" b="1" dirty="0"/>
              <a:t>providing care </a:t>
            </a:r>
            <a:r>
              <a:rPr lang="en-US" sz="2800" b="1" dirty="0" smtClean="0"/>
              <a:t>without … complete information”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79492"/>
            <a:ext cx="2320967" cy="15318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529596">
            <a:off x="1248623" y="3111950"/>
            <a:ext cx="6047160" cy="16386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 ‘non-system’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22100</TotalTime>
  <Words>3402</Words>
  <Application>Microsoft Office PowerPoint</Application>
  <PresentationFormat>On-screen Show (4:3)</PresentationFormat>
  <Paragraphs>568</Paragraphs>
  <Slides>60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2_Equity</vt:lpstr>
      <vt:lpstr>1_ACP Powerpoint 2014</vt:lpstr>
      <vt:lpstr>Connecting Care Ensuring Quality Referrals and Effective Care Coordination    </vt:lpstr>
      <vt:lpstr>Pain Points</vt:lpstr>
      <vt:lpstr>As you listen…</vt:lpstr>
      <vt:lpstr>Outline</vt:lpstr>
      <vt:lpstr>Case 1 (“Playing Charades”)</vt:lpstr>
      <vt:lpstr>Case 2 (“Wasted days &amp; Wasted nights”)</vt:lpstr>
      <vt:lpstr>Case 3 (“Where’s the Beef?”)</vt:lpstr>
      <vt:lpstr>Scenarios like these are not uncommon</vt:lpstr>
      <vt:lpstr>IOM 2001 (Crossing the Quality Chasm): “A highly fragmented delivery system”</vt:lpstr>
      <vt:lpstr>The answer is not in trying harder…..</vt:lpstr>
      <vt:lpstr>Directions to a New Model</vt:lpstr>
      <vt:lpstr>It’s about finding a better way…..</vt:lpstr>
      <vt:lpstr>Primary Drivers for Transformation of  Health Care Delivery</vt:lpstr>
      <vt:lpstr>The Move to Value Based Payment…intended to drive the move to value based care</vt:lpstr>
      <vt:lpstr>With a few exceptions, most practice in a silo, part of disconnected care</vt:lpstr>
      <vt:lpstr>From Disconnected Care → High Value, Connected Care </vt:lpstr>
      <vt:lpstr>From Disconnected Care → High Value, Connected Care </vt:lpstr>
      <vt:lpstr>From Disconnected Care → High Value, Connected Care </vt:lpstr>
      <vt:lpstr>Care Coordination</vt:lpstr>
      <vt:lpstr>We need a System  instead of Silos </vt:lpstr>
      <vt:lpstr>Case 4 (“TMI-Overload”) </vt:lpstr>
      <vt:lpstr>Shared EHR does not solve all the referral/ care coordination problems </vt:lpstr>
      <vt:lpstr>We need a SYSTEM for Communication, Collaboration &amp; Care Coordination…..</vt:lpstr>
      <vt:lpstr>Outline</vt:lpstr>
      <vt:lpstr>Care Coordination Best Practices and Tools</vt:lpstr>
      <vt:lpstr>The Medical Neighborhood October 2010</vt:lpstr>
      <vt:lpstr>Anticipated roles to meet patient needs</vt:lpstr>
      <vt:lpstr>Pre-visit Advice / Pre-consultation</vt:lpstr>
      <vt:lpstr>Take a minute …</vt:lpstr>
      <vt:lpstr>We need a system for care coordination</vt:lpstr>
      <vt:lpstr>Patient-Centered Connected Care- the patient’s medical neighborhood</vt:lpstr>
      <vt:lpstr>What do you need to connect the care?</vt:lpstr>
      <vt:lpstr>Expectations for  High Value Referrals</vt:lpstr>
      <vt:lpstr>Prepared Patient</vt:lpstr>
      <vt:lpstr>Take a minute …</vt:lpstr>
      <vt:lpstr>A referral is part of taking care of the patient…meeting the needs of the patient</vt:lpstr>
      <vt:lpstr>Make an Agreement….</vt:lpstr>
      <vt:lpstr>What’s in the Care Compact ?  (start with the basics)</vt:lpstr>
      <vt:lpstr> Define the protocol for making appointments</vt:lpstr>
      <vt:lpstr>Referral Tracking “Closing the Loop” protocol </vt:lpstr>
      <vt:lpstr>                    Template Care Coordination Agreement</vt:lpstr>
      <vt:lpstr>PowerPoint Presentation</vt:lpstr>
      <vt:lpstr>Take a minute …</vt:lpstr>
      <vt:lpstr>Apply to All Referral Situations</vt:lpstr>
      <vt:lpstr>Outline</vt:lpstr>
      <vt:lpstr>The ACP Support &amp; Alignment Network  High Value Care Coordination pilot project </vt:lpstr>
      <vt:lpstr>Action Steps to Connected Care</vt:lpstr>
      <vt:lpstr>It matters what you connect with…..</vt:lpstr>
      <vt:lpstr>Connecting with Chaos is Less Effective</vt:lpstr>
      <vt:lpstr>To have connected care between practices, need to have connected care within practices</vt:lpstr>
      <vt:lpstr> Start with One Step at a time….</vt:lpstr>
      <vt:lpstr>Process Map (Mess)</vt:lpstr>
      <vt:lpstr>Tips to Help you Process Map</vt:lpstr>
      <vt:lpstr>Tips to Help you Process Map</vt:lpstr>
      <vt:lpstr>Commonly Encountered Issues</vt:lpstr>
      <vt:lpstr> Develop a P&amp;P (Policy &amp; Procedures)</vt:lpstr>
      <vt:lpstr>Leave in action….</vt:lpstr>
      <vt:lpstr>END</vt:lpstr>
      <vt:lpstr>Process Mapping</vt:lpstr>
      <vt:lpstr>Brief Process Mapping Demo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Care Coordination &amp;  the Medical Neighborhood</dc:title>
  <dc:creator>Carol</dc:creator>
  <cp:lastModifiedBy>Cheryl Rusten</cp:lastModifiedBy>
  <cp:revision>170</cp:revision>
  <cp:lastPrinted>2017-05-16T13:13:04Z</cp:lastPrinted>
  <dcterms:created xsi:type="dcterms:W3CDTF">2017-04-18T23:46:08Z</dcterms:created>
  <dcterms:modified xsi:type="dcterms:W3CDTF">2017-08-17T18:12:33Z</dcterms:modified>
</cp:coreProperties>
</file>