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52"/>
  </p:notesMasterIdLst>
  <p:sldIdLst>
    <p:sldId id="462" r:id="rId3"/>
    <p:sldId id="480" r:id="rId4"/>
    <p:sldId id="475" r:id="rId5"/>
    <p:sldId id="474" r:id="rId6"/>
    <p:sldId id="528" r:id="rId7"/>
    <p:sldId id="529" r:id="rId8"/>
    <p:sldId id="530" r:id="rId9"/>
    <p:sldId id="531" r:id="rId10"/>
    <p:sldId id="425" r:id="rId11"/>
    <p:sldId id="467" r:id="rId12"/>
    <p:sldId id="468" r:id="rId13"/>
    <p:sldId id="469" r:id="rId14"/>
    <p:sldId id="470" r:id="rId15"/>
    <p:sldId id="503" r:id="rId16"/>
    <p:sldId id="483" r:id="rId17"/>
    <p:sldId id="502" r:id="rId18"/>
    <p:sldId id="500" r:id="rId19"/>
    <p:sldId id="399" r:id="rId20"/>
    <p:sldId id="400" r:id="rId21"/>
    <p:sldId id="401" r:id="rId22"/>
    <p:sldId id="522" r:id="rId23"/>
    <p:sldId id="520" r:id="rId24"/>
    <p:sldId id="521" r:id="rId25"/>
    <p:sldId id="506" r:id="rId26"/>
    <p:sldId id="507" r:id="rId27"/>
    <p:sldId id="268" r:id="rId28"/>
    <p:sldId id="269" r:id="rId29"/>
    <p:sldId id="523" r:id="rId30"/>
    <p:sldId id="524" r:id="rId31"/>
    <p:sldId id="519" r:id="rId32"/>
    <p:sldId id="372" r:id="rId33"/>
    <p:sldId id="527" r:id="rId34"/>
    <p:sldId id="525" r:id="rId35"/>
    <p:sldId id="526" r:id="rId36"/>
    <p:sldId id="517" r:id="rId37"/>
    <p:sldId id="515" r:id="rId38"/>
    <p:sldId id="516" r:id="rId39"/>
    <p:sldId id="416" r:id="rId40"/>
    <p:sldId id="436" r:id="rId41"/>
    <p:sldId id="325" r:id="rId42"/>
    <p:sldId id="293" r:id="rId43"/>
    <p:sldId id="295" r:id="rId44"/>
    <p:sldId id="296" r:id="rId45"/>
    <p:sldId id="433" r:id="rId46"/>
    <p:sldId id="442" r:id="rId47"/>
    <p:sldId id="438" r:id="rId48"/>
    <p:sldId id="435" r:id="rId49"/>
    <p:sldId id="432" r:id="rId50"/>
    <p:sldId id="532" r:id="rId51"/>
  </p:sldIdLst>
  <p:sldSz cx="9144000" cy="6858000" type="screen4x3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9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6" autoAdjust="0"/>
    <p:restoredTop sz="94602" autoAdjust="0"/>
  </p:normalViewPr>
  <p:slideViewPr>
    <p:cSldViewPr>
      <p:cViewPr>
        <p:scale>
          <a:sx n="60" d="100"/>
          <a:sy n="60" d="100"/>
        </p:scale>
        <p:origin x="-1588" y="-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37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3A009B99-2ACD-4329-A195-F59ABAB6DDDC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77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0" tIns="46680" rIns="93360" bIns="466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60" tIns="46680" rIns="93360" bIns="4668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4D2D20EC-B5EA-4747-9432-B87310857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95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16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29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402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823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901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D5F9B2-CA09-44D8-B5EB-AEB8844920B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0331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982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how do you get the care to be connected…we</a:t>
            </a:r>
            <a:r>
              <a:rPr lang="en-US" baseline="0" dirty="0" smtClean="0"/>
              <a:t> need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470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8510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pt needs</a:t>
            </a:r>
            <a:r>
              <a:rPr lang="en-US" baseline="0" dirty="0" smtClean="0"/>
              <a:t> to be part of pt centered care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D5F9B2-CA09-44D8-B5EB-AEB8844920B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946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3951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218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766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158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292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8772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113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316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264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884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08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449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045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381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42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653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955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703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32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77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ALLYSON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94C34-F215-4045-ABE8-3B36FF48B8D0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364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77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ALLYSON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94C34-F215-4045-ABE8-3B36FF48B8D0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364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77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ALLYSON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94C34-F215-4045-ABE8-3B36FF48B8D0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364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00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We</a:t>
            </a:r>
            <a:r>
              <a:rPr lang="en-US" baseline="0" dirty="0" smtClean="0"/>
              <a:t> need that system, we need a grid for c and cc</a:t>
            </a:r>
            <a:endParaRPr lang="en-US" dirty="0" smtClean="0"/>
          </a:p>
        </p:txBody>
      </p:sp>
      <p:sp>
        <p:nvSpPr>
          <p:cNvPr id="1484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D6E975-90AE-497C-AE29-E5965E89F44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F14EB-9950-47FF-A14E-D27E894B3445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503E8-7785-4E39-9A59-2D5EF63DC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F14EB-9950-47FF-A14E-D27E894B3445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503E8-7785-4E39-9A59-2D5EF63DC57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6C4FE13-D3A9-420C-B6A9-D1AE299F47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280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007C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"/>
          </p:nvPr>
        </p:nvSpPr>
        <p:spPr>
          <a:xfrm>
            <a:off x="606153" y="1589567"/>
            <a:ext cx="8159002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08000" cy="234950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386E42-F1FD-4ACB-BAFE-2EA01340BF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347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rgbClr val="6060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818188"/>
            <a:ext cx="9144000" cy="10398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7588" y="5834063"/>
            <a:ext cx="6856412" cy="1023937"/>
          </a:xfrm>
          <a:prstGeom prst="rect">
            <a:avLst/>
          </a:prstGeom>
          <a:solidFill>
            <a:srgbClr val="1EB53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0" y="17463"/>
            <a:ext cx="9144000" cy="24447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09550"/>
          </a:xfrm>
          <a:prstGeom prst="rect">
            <a:avLst/>
          </a:prstGeom>
          <a:solidFill>
            <a:srgbClr val="B5B7B4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23" descr="acp-logo-stack-rgb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5983288"/>
            <a:ext cx="17526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0" y="5832475"/>
            <a:ext cx="9144000" cy="0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68538" y="5851525"/>
            <a:ext cx="0" cy="1006475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234950"/>
            <a:ext cx="9144000" cy="0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57687" y="1233973"/>
            <a:ext cx="6828800" cy="1828800"/>
          </a:xfrm>
        </p:spPr>
        <p:txBody>
          <a:bodyPr anchor="b"/>
          <a:lstStyle>
            <a:lvl1pPr>
              <a:defRPr b="1" i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514600" y="6019800"/>
            <a:ext cx="5831114" cy="592798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 b="0" i="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992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6A226-11E4-427A-9786-849783FD8329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4DFA-7FA9-43B0-9051-678F7F844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48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7D6A226-11E4-427A-9786-849783FD8329}" type="datetimeFigureOut">
              <a:rPr lang="en-US" smtClean="0">
                <a:solidFill>
                  <a:srgbClr val="696464"/>
                </a:solidFill>
              </a:rPr>
              <a:pPr/>
              <a:t>9/13/2017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E404DFA-7FA9-43B0-9051-678F7F844F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19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         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144B77-65AE-403F-837F-F212A37C5298}" type="datetimeFigureOut">
              <a:rPr lang="en-US">
                <a:solidFill>
                  <a:srgbClr val="1F497D"/>
                </a:solidFill>
              </a:rPr>
              <a:pPr>
                <a:defRPr/>
              </a:pPr>
              <a:t>9/13/2017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rgbClr val="1EB53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ED2D2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rgbClr val="B5B7B4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6F2A8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366D08E5-931D-4AD4-ABA2-CD30C3AAA8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white">
          <a:xfrm>
            <a:off x="9525" y="6224588"/>
            <a:ext cx="9144000" cy="6064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14700" y="6257925"/>
            <a:ext cx="5900738" cy="638175"/>
          </a:xfrm>
          <a:prstGeom prst="rect">
            <a:avLst/>
          </a:prstGeom>
          <a:solidFill>
            <a:srgbClr val="2EB135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6E2A8E"/>
              </a:solidFill>
            </a:endParaRPr>
          </a:p>
        </p:txBody>
      </p:sp>
      <p:pic>
        <p:nvPicPr>
          <p:cNvPr id="1036" name="Picture 14" descr="acp.logo2.1c.w.ep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6418263"/>
            <a:ext cx="28321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" descr="acp-logo-horiz-rgb.t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6384925"/>
            <a:ext cx="271303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0" y="6259513"/>
            <a:ext cx="9144000" cy="0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328988" y="6269038"/>
            <a:ext cx="0" cy="588962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61975" y="1281113"/>
            <a:ext cx="0" cy="227012"/>
          </a:xfrm>
          <a:prstGeom prst="line">
            <a:avLst/>
          </a:prstGeom>
          <a:ln w="57150" cmpd="sng">
            <a:solidFill>
              <a:srgbClr val="FFC82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1" name="Rectangle 16"/>
          <p:cNvSpPr>
            <a:spLocks noChangeArrowheads="1"/>
          </p:cNvSpPr>
          <p:nvPr/>
        </p:nvSpPr>
        <p:spPr bwMode="auto">
          <a:xfrm>
            <a:off x="8482013" y="6408738"/>
            <a:ext cx="3667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3A2F2B-3917-4B73-A767-975CB851FCCB}" type="slidenum">
              <a:rPr lang="en-US" altLang="en-US" sz="1200" b="1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dirty="0">
              <a:solidFill>
                <a:prstClr val="white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1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2" r:id="rId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007E66"/>
          </a:solidFill>
          <a:latin typeface="Calibri"/>
          <a:ea typeface="Calibri" pitchFamily="34" charset="0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9pPr>
    </p:titleStyle>
    <p:bodyStyle>
      <a:lvl1pPr marL="457200" indent="-457200" algn="l" rtl="0" eaLnBrk="1" fontAlgn="base" hangingPunct="1">
        <a:spcBef>
          <a:spcPts val="700"/>
        </a:spcBef>
        <a:spcAft>
          <a:spcPct val="0"/>
        </a:spcAft>
        <a:buClr>
          <a:srgbClr val="1EB53A"/>
        </a:buClr>
        <a:buSzPct val="115000"/>
        <a:buFont typeface="Wingdings" pitchFamily="2" charset="2"/>
        <a:buChar char="§"/>
        <a:defRPr sz="2900" kern="1200">
          <a:solidFill>
            <a:schemeClr val="tx1"/>
          </a:solidFill>
          <a:latin typeface="Calibri"/>
          <a:ea typeface="Calibri" pitchFamily="34" charset="0"/>
          <a:cs typeface="Calibri"/>
        </a:defRPr>
      </a:lvl1pPr>
      <a:lvl2pPr marL="822325" indent="-457200" algn="l" rtl="0" eaLnBrk="1" fontAlgn="base" hangingPunct="1">
        <a:spcBef>
          <a:spcPts val="550"/>
        </a:spcBef>
        <a:spcAft>
          <a:spcPct val="0"/>
        </a:spcAft>
        <a:buClr>
          <a:srgbClr val="1EB53A"/>
        </a:buClr>
        <a:buSzPct val="115000"/>
        <a:buFont typeface="Arial" charset="0"/>
        <a:buChar char="•"/>
        <a:defRPr sz="2600" kern="1200">
          <a:solidFill>
            <a:schemeClr val="tx1"/>
          </a:solidFill>
          <a:latin typeface="Calibri"/>
          <a:ea typeface="Calibri" pitchFamily="34" charset="0"/>
          <a:cs typeface="Calibri"/>
        </a:defRPr>
      </a:lvl2pPr>
      <a:lvl3pPr marL="1028700" indent="-342900" algn="l" rtl="0" eaLnBrk="1" fontAlgn="base" hangingPunct="1">
        <a:spcBef>
          <a:spcPts val="500"/>
        </a:spcBef>
        <a:spcAft>
          <a:spcPct val="0"/>
        </a:spcAft>
        <a:buClr>
          <a:srgbClr val="1EB53A"/>
        </a:buClr>
        <a:buSzPct val="75000"/>
        <a:buFont typeface="Arial" charset="0"/>
        <a:buChar char="•"/>
        <a:defRPr sz="2300" kern="1200">
          <a:solidFill>
            <a:schemeClr val="tx1"/>
          </a:solidFill>
          <a:latin typeface="Calibri"/>
          <a:ea typeface="Calibri" pitchFamily="34" charset="0"/>
          <a:cs typeface="Calibri"/>
        </a:defRPr>
      </a:lvl3pPr>
      <a:lvl4pPr marL="1485900" indent="-342900" algn="l" rtl="0" eaLnBrk="1" fontAlgn="base" hangingPunct="1">
        <a:spcBef>
          <a:spcPts val="400"/>
        </a:spcBef>
        <a:spcAft>
          <a:spcPct val="0"/>
        </a:spcAft>
        <a:buClr>
          <a:srgbClr val="1EB53A"/>
        </a:buClr>
        <a:buSzPct val="75000"/>
        <a:buFont typeface="Arial" charset="0"/>
        <a:buChar char="•"/>
        <a:defRPr sz="2000" kern="1200">
          <a:solidFill>
            <a:schemeClr val="tx1"/>
          </a:solidFill>
          <a:latin typeface="Calibri"/>
          <a:ea typeface="Calibri" pitchFamily="34" charset="0"/>
          <a:cs typeface="Calibri"/>
        </a:defRPr>
      </a:lvl4pPr>
      <a:lvl5pPr marL="1943100" indent="-342900" algn="l" rtl="0" eaLnBrk="1" fontAlgn="base" hangingPunct="1">
        <a:spcBef>
          <a:spcPts val="400"/>
        </a:spcBef>
        <a:spcAft>
          <a:spcPct val="0"/>
        </a:spcAft>
        <a:buClr>
          <a:srgbClr val="1EB53A"/>
        </a:buClr>
        <a:buSzPct val="75000"/>
        <a:buFont typeface="Arial" charset="0"/>
        <a:buChar char="•"/>
        <a:defRPr sz="2000" kern="1200">
          <a:solidFill>
            <a:schemeClr val="tx1"/>
          </a:solidFill>
          <a:latin typeface="Calibri"/>
          <a:ea typeface="Calibri" pitchFamily="34" charset="0"/>
          <a:cs typeface="Calibri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118044"/>
            <a:ext cx="8991600" cy="2438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b="1" dirty="0" smtClean="0"/>
              <a:t>Connecting Care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400" b="1" dirty="0"/>
              <a:t>Ensuring </a:t>
            </a:r>
            <a:r>
              <a:rPr lang="en-US" sz="2400" b="1" dirty="0" smtClean="0"/>
              <a:t>Quality Referrals and </a:t>
            </a:r>
            <a:r>
              <a:rPr lang="en-US" sz="2400" b="1" dirty="0"/>
              <a:t>Effective Care Coordination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27953" y="5486400"/>
            <a:ext cx="8382000" cy="167640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3200" dirty="0"/>
              <a:t>Carol Greenlee MD FACP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77863"/>
            <a:ext cx="2037942" cy="128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19400" y="748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4680" y="671768"/>
            <a:ext cx="4876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the Medical Neighborhood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066800" y="2438400"/>
            <a:ext cx="72390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Action Step #1</a:t>
            </a:r>
          </a:p>
          <a:p>
            <a:pPr algn="ctr"/>
            <a:r>
              <a:rPr lang="en-US" sz="3200" b="1" dirty="0" smtClean="0"/>
              <a:t> </a:t>
            </a:r>
            <a:r>
              <a:rPr lang="en-US" sz="4000" b="1" dirty="0" smtClean="0"/>
              <a:t>Get Your Own House in Order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986179" y="4419600"/>
            <a:ext cx="35752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white"/>
                </a:solidFill>
              </a:rPr>
              <a:t>ACP SAN special project </a:t>
            </a:r>
          </a:p>
          <a:p>
            <a:pPr algn="ctr"/>
            <a:r>
              <a:rPr lang="en-US" sz="2000" dirty="0">
                <a:solidFill>
                  <a:prstClr val="white"/>
                </a:solidFill>
              </a:rPr>
              <a:t>f</a:t>
            </a:r>
            <a:r>
              <a:rPr lang="en-US" sz="2000" dirty="0" smtClean="0">
                <a:solidFill>
                  <a:prstClr val="white"/>
                </a:solidFill>
              </a:rPr>
              <a:t>or  implementing</a:t>
            </a:r>
          </a:p>
          <a:p>
            <a:pPr algn="ctr"/>
            <a:r>
              <a:rPr lang="en-US" sz="2000" dirty="0">
                <a:solidFill>
                  <a:prstClr val="white"/>
                </a:solidFill>
              </a:rPr>
              <a:t>H</a:t>
            </a:r>
            <a:r>
              <a:rPr lang="en-US" sz="2000" dirty="0" smtClean="0">
                <a:solidFill>
                  <a:prstClr val="white"/>
                </a:solidFill>
              </a:rPr>
              <a:t>igh </a:t>
            </a:r>
            <a:r>
              <a:rPr lang="en-US" sz="2000" dirty="0">
                <a:solidFill>
                  <a:prstClr val="white"/>
                </a:solidFill>
              </a:rPr>
              <a:t>V</a:t>
            </a:r>
            <a:r>
              <a:rPr lang="en-US" sz="2000" dirty="0" smtClean="0">
                <a:solidFill>
                  <a:prstClr val="white"/>
                </a:solidFill>
              </a:rPr>
              <a:t>alue </a:t>
            </a:r>
            <a:r>
              <a:rPr lang="en-US" sz="2000" dirty="0">
                <a:solidFill>
                  <a:prstClr val="white"/>
                </a:solidFill>
              </a:rPr>
              <a:t>C</a:t>
            </a:r>
            <a:r>
              <a:rPr lang="en-US" sz="2000" dirty="0" smtClean="0">
                <a:solidFill>
                  <a:prstClr val="white"/>
                </a:solidFill>
              </a:rPr>
              <a:t>are </a:t>
            </a:r>
            <a:r>
              <a:rPr lang="en-US" sz="2000" dirty="0">
                <a:solidFill>
                  <a:prstClr val="white"/>
                </a:solidFill>
              </a:rPr>
              <a:t>C</a:t>
            </a:r>
            <a:r>
              <a:rPr lang="en-US" sz="2000" dirty="0" smtClean="0">
                <a:solidFill>
                  <a:prstClr val="white"/>
                </a:solidFill>
              </a:rPr>
              <a:t>oordination</a:t>
            </a:r>
            <a:endParaRPr lang="en-US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07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3000" y="228600"/>
            <a:ext cx="6934200" cy="943723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From Disconnected Care → High Value, Connected Care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524001"/>
            <a:ext cx="8001000" cy="4724400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en-US" sz="3200" b="1" dirty="0"/>
              <a:t>Start with the END in mind:</a:t>
            </a:r>
          </a:p>
          <a:p>
            <a:pPr marL="45720" indent="0">
              <a:buNone/>
            </a:pPr>
            <a:r>
              <a:rPr lang="en-US" sz="3200" b="1" dirty="0"/>
              <a:t>Goal of Care </a:t>
            </a:r>
            <a:r>
              <a:rPr lang="en-US" sz="3200" b="1" dirty="0" smtClean="0"/>
              <a:t>Coordination: </a:t>
            </a:r>
            <a:r>
              <a:rPr lang="en-US" sz="3200" dirty="0" smtClean="0"/>
              <a:t>Ensure </a:t>
            </a:r>
            <a:r>
              <a:rPr lang="en-US" sz="3200" i="1" dirty="0"/>
              <a:t>appropriate</a:t>
            </a:r>
            <a:r>
              <a:rPr lang="en-US" sz="3200" dirty="0"/>
              <a:t> care for the individual  </a:t>
            </a:r>
          </a:p>
          <a:p>
            <a:pPr marL="45720" indent="0">
              <a:buNone/>
            </a:pPr>
            <a:r>
              <a:rPr lang="en-US" sz="3200" dirty="0" smtClean="0"/>
              <a:t>Uncoordinated </a:t>
            </a:r>
            <a:r>
              <a:rPr lang="en-US" sz="3200" dirty="0"/>
              <a:t>care leads to </a:t>
            </a:r>
            <a:r>
              <a:rPr lang="en-US" sz="3200" i="1" dirty="0"/>
              <a:t>inappropriate </a:t>
            </a:r>
            <a:r>
              <a:rPr lang="en-US" sz="3200" dirty="0" smtClean="0"/>
              <a:t>care: 	</a:t>
            </a:r>
            <a:r>
              <a:rPr lang="en-US" sz="2800" dirty="0" smtClean="0"/>
              <a:t>Duplicated </a:t>
            </a:r>
            <a:r>
              <a:rPr lang="en-US" sz="2800" dirty="0"/>
              <a:t>testing / Unnecessary </a:t>
            </a:r>
            <a:r>
              <a:rPr lang="en-US" sz="2800" dirty="0" smtClean="0"/>
              <a:t>care</a:t>
            </a:r>
            <a:endParaRPr lang="en-US" sz="2800" dirty="0"/>
          </a:p>
          <a:p>
            <a:pPr marL="45720" indent="0">
              <a:buNone/>
            </a:pPr>
            <a:r>
              <a:rPr lang="en-US" sz="2800" dirty="0"/>
              <a:t>	Wrong disorders </a:t>
            </a:r>
            <a:r>
              <a:rPr lang="en-US" sz="2800" dirty="0" smtClean="0"/>
              <a:t>addressed</a:t>
            </a:r>
          </a:p>
          <a:p>
            <a:pPr marL="45720" indent="0">
              <a:buNone/>
            </a:pPr>
            <a:r>
              <a:rPr lang="en-US" sz="2800" dirty="0" smtClean="0"/>
              <a:t>	Unmet needs</a:t>
            </a:r>
            <a:endParaRPr lang="en-US" sz="2800" dirty="0"/>
          </a:p>
          <a:p>
            <a:pPr marL="4572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Conflicts </a:t>
            </a:r>
            <a:r>
              <a:rPr lang="en-US" sz="2800" dirty="0"/>
              <a:t>with goals and </a:t>
            </a:r>
            <a:r>
              <a:rPr lang="en-US" sz="2800" dirty="0" smtClean="0"/>
              <a:t>comorbidities</a:t>
            </a:r>
            <a:endParaRPr lang="en-US" sz="3200" dirty="0"/>
          </a:p>
          <a:p>
            <a:pPr marL="45720" indent="0">
              <a:buNone/>
            </a:pPr>
            <a:r>
              <a:rPr lang="en-US" sz="3200" dirty="0"/>
              <a:t>	</a:t>
            </a:r>
            <a:r>
              <a:rPr lang="en-US" sz="2800" dirty="0" smtClean="0"/>
              <a:t>Wasted patient time; wasted clinician time</a:t>
            </a:r>
          </a:p>
          <a:p>
            <a:pPr marL="4572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Excessive burden on both patients &amp; practices</a:t>
            </a:r>
            <a:endParaRPr lang="en-US" sz="2800" dirty="0"/>
          </a:p>
          <a:p>
            <a:pPr marL="45720" indent="0" algn="ctr">
              <a:buNone/>
            </a:pPr>
            <a:endParaRPr lang="en-US" sz="3200" dirty="0" smtClean="0"/>
          </a:p>
          <a:p>
            <a:pPr marL="45720" indent="0" algn="ctr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3777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3000" y="228600"/>
            <a:ext cx="6934200" cy="943723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From Disconnected Care → High Value, Connected Care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524001"/>
            <a:ext cx="8001000" cy="47244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3200" b="1" dirty="0"/>
              <a:t>Start with the END in mind:</a:t>
            </a:r>
          </a:p>
          <a:p>
            <a:pPr marL="560070" indent="-514350"/>
            <a:r>
              <a:rPr lang="en-US" sz="3200" b="1" dirty="0"/>
              <a:t>Goal of Care </a:t>
            </a:r>
            <a:r>
              <a:rPr lang="en-US" sz="3200" b="1" dirty="0" smtClean="0"/>
              <a:t>Coordination: </a:t>
            </a:r>
            <a:r>
              <a:rPr lang="en-US" b="1" dirty="0" smtClean="0"/>
              <a:t>To </a:t>
            </a:r>
            <a:r>
              <a:rPr lang="en-US" b="1" dirty="0"/>
              <a:t>Benefit the Patient </a:t>
            </a:r>
          </a:p>
          <a:p>
            <a:pPr marL="960120" lvl="1" indent="-514350"/>
            <a:r>
              <a:rPr lang="en-US" sz="2400" dirty="0"/>
              <a:t>Ensure appropriate, continuous connected care </a:t>
            </a:r>
          </a:p>
          <a:p>
            <a:pPr marL="960120" lvl="1" indent="-514350"/>
            <a:r>
              <a:rPr lang="en-US" sz="2400" dirty="0"/>
              <a:t>Enhance the Quality of Care (6 domains)</a:t>
            </a:r>
          </a:p>
          <a:p>
            <a:pPr marL="1360170" lvl="2" indent="-514350"/>
            <a:r>
              <a:rPr lang="en-US" sz="2000" dirty="0"/>
              <a:t>Patient Centered Care</a:t>
            </a:r>
          </a:p>
          <a:p>
            <a:pPr marL="1360170" lvl="2" indent="-514350"/>
            <a:r>
              <a:rPr lang="en-US" sz="2000" dirty="0"/>
              <a:t>Safety</a:t>
            </a:r>
          </a:p>
          <a:p>
            <a:pPr marL="1360170" lvl="2" indent="-514350"/>
            <a:r>
              <a:rPr lang="en-US" sz="2000" dirty="0"/>
              <a:t>Effectiveness</a:t>
            </a:r>
          </a:p>
          <a:p>
            <a:pPr marL="1360170" lvl="2" indent="-514350"/>
            <a:r>
              <a:rPr lang="en-US" sz="2000" dirty="0"/>
              <a:t>Efficiency</a:t>
            </a:r>
          </a:p>
          <a:p>
            <a:pPr marL="1360170" lvl="2" indent="-514350"/>
            <a:r>
              <a:rPr lang="en-US" sz="2000" dirty="0"/>
              <a:t>Timeliness</a:t>
            </a:r>
          </a:p>
          <a:p>
            <a:pPr marL="1360170" lvl="2" indent="-514350"/>
            <a:r>
              <a:rPr lang="en-US" sz="2000" dirty="0"/>
              <a:t>Equity</a:t>
            </a:r>
          </a:p>
          <a:p>
            <a:pPr marL="45720" indent="0">
              <a:buNone/>
            </a:pPr>
            <a:endParaRPr lang="en-US" sz="3200" dirty="0" smtClean="0"/>
          </a:p>
          <a:p>
            <a:pPr marL="45720" indent="0" algn="ctr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5252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3000" y="228600"/>
            <a:ext cx="6934200" cy="943723"/>
          </a:xfrm>
        </p:spPr>
        <p:txBody>
          <a:bodyPr>
            <a:noAutofit/>
          </a:bodyPr>
          <a:lstStyle/>
          <a:p>
            <a:r>
              <a:rPr lang="en-US" sz="4000" dirty="0"/>
              <a:t>From Disconnected Care → High Value, Connected Care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524001"/>
            <a:ext cx="8001000" cy="47244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3200" b="1" dirty="0"/>
              <a:t>Start with the END in mind:</a:t>
            </a:r>
          </a:p>
          <a:p>
            <a:pPr marL="560070" indent="-514350"/>
            <a:r>
              <a:rPr lang="en-US" sz="3200" b="1" dirty="0"/>
              <a:t>Goal of Care </a:t>
            </a:r>
            <a:r>
              <a:rPr lang="en-US" sz="3200" b="1" dirty="0" smtClean="0"/>
              <a:t>Coordination: </a:t>
            </a:r>
            <a:r>
              <a:rPr lang="en-US" b="1" dirty="0"/>
              <a:t>To Benefit the Physician and Clinical Team </a:t>
            </a:r>
          </a:p>
          <a:p>
            <a:pPr marL="960120" lvl="1" indent="-514350"/>
            <a:r>
              <a:rPr lang="en-US" sz="2800" dirty="0"/>
              <a:t>Working together/Cooperation </a:t>
            </a:r>
          </a:p>
          <a:p>
            <a:pPr marL="1360170" lvl="2" indent="-514350"/>
            <a:r>
              <a:rPr lang="en-US" sz="2000" dirty="0"/>
              <a:t>Increase effectiveness and safety</a:t>
            </a:r>
          </a:p>
          <a:p>
            <a:pPr marL="1360170" lvl="2" indent="-514350"/>
            <a:r>
              <a:rPr lang="en-US" sz="2000" dirty="0"/>
              <a:t>Increase satisfaction</a:t>
            </a:r>
          </a:p>
          <a:p>
            <a:pPr marL="1360170" lvl="2" indent="-514350"/>
            <a:r>
              <a:rPr lang="en-US" sz="2000" dirty="0"/>
              <a:t>Reduce </a:t>
            </a:r>
            <a:r>
              <a:rPr lang="en-US" sz="2000" dirty="0" smtClean="0"/>
              <a:t>stress, chaos and burden</a:t>
            </a:r>
            <a:endParaRPr lang="en-US" sz="2000" dirty="0"/>
          </a:p>
          <a:p>
            <a:pPr marL="1360170" lvl="2" indent="-514350"/>
            <a:r>
              <a:rPr lang="en-US" sz="2000" dirty="0" smtClean="0"/>
              <a:t>Increase connectedness </a:t>
            </a:r>
            <a:r>
              <a:rPr lang="en-US" sz="2000" dirty="0"/>
              <a:t>and </a:t>
            </a:r>
            <a:r>
              <a:rPr lang="en-US" sz="2000" dirty="0" smtClean="0"/>
              <a:t>part in the bigger picture</a:t>
            </a:r>
            <a:endParaRPr lang="en-US" sz="2000" dirty="0"/>
          </a:p>
          <a:p>
            <a:pPr marL="1360170" lvl="2" indent="-514350"/>
            <a:r>
              <a:rPr lang="en-US" sz="2000" dirty="0"/>
              <a:t>More enjoyment (JOY</a:t>
            </a:r>
            <a:r>
              <a:rPr lang="en-US" sz="2000" dirty="0" smtClean="0"/>
              <a:t>) in the work </a:t>
            </a:r>
          </a:p>
          <a:p>
            <a:pPr marL="639445" lvl="1" indent="0">
              <a:buNone/>
            </a:pPr>
            <a:r>
              <a:rPr lang="en-US" sz="2800" dirty="0" smtClean="0"/>
              <a:t>…Connecting the Care, Sharing the Care</a:t>
            </a:r>
          </a:p>
          <a:p>
            <a:pPr marL="45720" indent="0" algn="ctr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8186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Care Coordination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Needs to be intentional</a:t>
            </a:r>
          </a:p>
          <a:p>
            <a:r>
              <a:rPr lang="en-US" dirty="0" smtClean="0"/>
              <a:t>Needs a systematic approach</a:t>
            </a:r>
          </a:p>
          <a:p>
            <a:r>
              <a:rPr lang="en-US" dirty="0" smtClean="0"/>
              <a:t>Needs to be part of taking care of the patient, not an afterthought 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219200" y="4447954"/>
            <a:ext cx="6857998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We need a SYSTEM instead of SILOS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1392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We need a System  instead of Silos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smtClean="0"/>
              <a:t>“Once we get to interoperability….”</a:t>
            </a:r>
            <a:endParaRPr lang="en-US" sz="36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635717"/>
            <a:ext cx="5257800" cy="335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0"/>
            <a:ext cx="1281112" cy="1153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44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r>
              <a:rPr lang="en-US" dirty="0" smtClean="0"/>
              <a:t>Case 4 </a:t>
            </a:r>
            <a:r>
              <a:rPr lang="en-US" sz="3600" dirty="0" smtClean="0"/>
              <a:t>(“TMI-Overload”)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24000"/>
            <a:ext cx="4267200" cy="4572000"/>
          </a:xfrm>
        </p:spPr>
        <p:txBody>
          <a:bodyPr/>
          <a:lstStyle/>
          <a:p>
            <a:r>
              <a:rPr lang="en-US" sz="2400" dirty="0"/>
              <a:t>74 year old woman with cognitive impairment from Skilled Nursing Facility brought in by transport person</a:t>
            </a:r>
          </a:p>
          <a:p>
            <a:r>
              <a:rPr lang="en-US" sz="2400" dirty="0"/>
              <a:t>No records except MAR</a:t>
            </a:r>
          </a:p>
          <a:p>
            <a:r>
              <a:rPr lang="en-US" sz="2400" dirty="0"/>
              <a:t>SNF physician on the </a:t>
            </a:r>
            <a:r>
              <a:rPr lang="en-US" sz="2400" dirty="0" smtClean="0"/>
              <a:t>road</a:t>
            </a:r>
          </a:p>
          <a:p>
            <a:endParaRPr lang="en-US" sz="2400" dirty="0"/>
          </a:p>
          <a:p>
            <a:r>
              <a:rPr lang="en-US" sz="2400" dirty="0" smtClean="0"/>
              <a:t>Look in the HIE….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419600" cy="3886200"/>
          </a:xfrm>
        </p:spPr>
        <p:txBody>
          <a:bodyPr/>
          <a:lstStyle/>
          <a:p>
            <a:r>
              <a:rPr lang="en-US" sz="2400" dirty="0" smtClean="0"/>
              <a:t>94 pages of reports</a:t>
            </a:r>
          </a:p>
          <a:p>
            <a:r>
              <a:rPr lang="en-US" sz="2400" dirty="0" smtClean="0"/>
              <a:t>Diabetes</a:t>
            </a:r>
          </a:p>
          <a:p>
            <a:r>
              <a:rPr lang="en-US" sz="2400" dirty="0" smtClean="0"/>
              <a:t>Pituitary mass</a:t>
            </a:r>
          </a:p>
          <a:p>
            <a:r>
              <a:rPr lang="en-US" sz="2400" dirty="0" smtClean="0"/>
              <a:t>Osteoporosis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But what’s the question?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FFFFFF"/>
                </a:solidFill>
              </a:rPr>
              <a:pPr/>
              <a:t>15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58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/>
              <a:t>Shared EHR does not solve all the referral/ care coordination problems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382000" cy="50292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100" dirty="0"/>
              <a:t>Care Coordination requires</a:t>
            </a:r>
            <a:r>
              <a:rPr lang="en-US" sz="3100" dirty="0" smtClean="0"/>
              <a:t>:</a:t>
            </a:r>
          </a:p>
          <a:p>
            <a:r>
              <a:rPr lang="en-US" sz="3100" b="1" dirty="0"/>
              <a:t>Information </a:t>
            </a:r>
            <a:r>
              <a:rPr lang="en-US" sz="3100" b="1" dirty="0" smtClean="0"/>
              <a:t>sharing </a:t>
            </a:r>
            <a:r>
              <a:rPr lang="en-US" sz="3100" b="1" i="1" dirty="0" smtClean="0"/>
              <a:t>(can even be done without EMR)</a:t>
            </a:r>
            <a:endParaRPr lang="en-US" sz="3100" b="1" i="1" dirty="0"/>
          </a:p>
          <a:p>
            <a:pPr lvl="1">
              <a:buClr>
                <a:schemeClr val="accent1"/>
              </a:buClr>
            </a:pPr>
            <a:r>
              <a:rPr lang="en-US" sz="3100" dirty="0"/>
              <a:t>Adequate</a:t>
            </a:r>
          </a:p>
          <a:p>
            <a:pPr lvl="1">
              <a:buClr>
                <a:schemeClr val="accent1"/>
              </a:buClr>
            </a:pPr>
            <a:r>
              <a:rPr lang="en-US" sz="3100" dirty="0"/>
              <a:t>Pertinent</a:t>
            </a:r>
          </a:p>
          <a:p>
            <a:r>
              <a:rPr lang="en-US" sz="3100" b="1" dirty="0"/>
              <a:t>Communication </a:t>
            </a:r>
          </a:p>
          <a:p>
            <a:pPr lvl="1">
              <a:buClr>
                <a:schemeClr val="accent1"/>
              </a:buClr>
            </a:pPr>
            <a:r>
              <a:rPr lang="en-US" sz="3100" dirty="0"/>
              <a:t>With patient &amp;</a:t>
            </a:r>
            <a:r>
              <a:rPr lang="en-US" sz="3100" dirty="0" smtClean="0"/>
              <a:t> family and the medical home </a:t>
            </a:r>
            <a:r>
              <a:rPr lang="en-US" sz="3100" dirty="0"/>
              <a:t>team</a:t>
            </a:r>
          </a:p>
          <a:p>
            <a:pPr lvl="1">
              <a:buClr>
                <a:schemeClr val="accent1"/>
              </a:buClr>
            </a:pPr>
            <a:r>
              <a:rPr lang="en-US" sz="3100" dirty="0"/>
              <a:t>With </a:t>
            </a:r>
            <a:r>
              <a:rPr lang="en-US" sz="3100" dirty="0" smtClean="0"/>
              <a:t>extended </a:t>
            </a:r>
            <a:r>
              <a:rPr lang="en-US" sz="3100" dirty="0"/>
              <a:t>c</a:t>
            </a:r>
            <a:r>
              <a:rPr lang="en-US" sz="3100" dirty="0" smtClean="0"/>
              <a:t>are team (e.g., clinical question)</a:t>
            </a:r>
            <a:endParaRPr lang="en-US" sz="3100" dirty="0"/>
          </a:p>
          <a:p>
            <a:r>
              <a:rPr lang="en-US" sz="3100" b="1" dirty="0" smtClean="0"/>
              <a:t>Collaboration/Working Together</a:t>
            </a:r>
          </a:p>
          <a:p>
            <a:pPr lvl="1">
              <a:buClr>
                <a:schemeClr val="accent1"/>
              </a:buClr>
            </a:pPr>
            <a:r>
              <a:rPr lang="en-US" sz="3100" dirty="0"/>
              <a:t>Standardization &amp; expectations of referral procedures</a:t>
            </a:r>
          </a:p>
          <a:p>
            <a:pPr lvl="1">
              <a:buClr>
                <a:schemeClr val="accent1"/>
              </a:buClr>
            </a:pPr>
            <a:r>
              <a:rPr lang="en-US" sz="3100" dirty="0"/>
              <a:t>Clarity in roles and </a:t>
            </a:r>
            <a:r>
              <a:rPr lang="en-US" sz="3100" dirty="0" smtClean="0"/>
              <a:t>responsibilities</a:t>
            </a:r>
          </a:p>
          <a:p>
            <a:r>
              <a:rPr lang="en-US" sz="3100" b="1" dirty="0" smtClean="0"/>
              <a:t>Patient-centered approach</a:t>
            </a:r>
            <a:endParaRPr lang="en-US" sz="3100" b="1" dirty="0"/>
          </a:p>
          <a:p>
            <a:pPr lvl="1">
              <a:buClr>
                <a:schemeClr val="accent1"/>
              </a:buClr>
            </a:pPr>
            <a:r>
              <a:rPr lang="en-US" sz="3100" dirty="0" smtClean="0"/>
              <a:t>Contextual care: </a:t>
            </a:r>
            <a:r>
              <a:rPr lang="en-US" sz="3100" dirty="0"/>
              <a:t>considering patient’s needs &amp; </a:t>
            </a:r>
            <a:r>
              <a:rPr lang="en-US" sz="3100" dirty="0" smtClean="0"/>
              <a:t>circumstances</a:t>
            </a:r>
            <a:endParaRPr lang="en-US" sz="3100" dirty="0"/>
          </a:p>
          <a:p>
            <a:pPr lvl="1">
              <a:buClr>
                <a:schemeClr val="accent1"/>
              </a:buClr>
            </a:pPr>
            <a:r>
              <a:rPr lang="en-US" sz="3100" dirty="0"/>
              <a:t>Shared goals and decision making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81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1295400"/>
            <a:ext cx="8228013" cy="20574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dirty="0" smtClean="0"/>
              <a:t>We need a SYSTEM for Communication, Collaboration &amp; Care Coordination…..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89567"/>
            <a:ext cx="8612755" cy="4572000"/>
          </a:xfrm>
        </p:spPr>
        <p:txBody>
          <a:bodyPr/>
          <a:lstStyle/>
          <a:p>
            <a:pPr lvl="0"/>
            <a:r>
              <a:rPr lang="en-US" sz="2800" dirty="0" smtClean="0"/>
              <a:t>Why: The need for better coordinated &amp; connected care</a:t>
            </a:r>
          </a:p>
          <a:p>
            <a:pPr lvl="0"/>
            <a:r>
              <a:rPr lang="en-US" sz="2800" b="1" dirty="0" smtClean="0"/>
              <a:t>What: Recommendations </a:t>
            </a:r>
            <a:r>
              <a:rPr lang="en-US" sz="2800" b="1" dirty="0"/>
              <a:t>and best practices for high value care </a:t>
            </a:r>
            <a:r>
              <a:rPr lang="en-US" sz="2800" b="1" dirty="0" smtClean="0"/>
              <a:t>coordination based on physician derived &amp; developed principles and tool kits</a:t>
            </a:r>
            <a:endParaRPr lang="en-US" sz="2800" b="1" dirty="0"/>
          </a:p>
          <a:p>
            <a:pPr lvl="0"/>
            <a:r>
              <a:rPr lang="en-US" sz="2800" dirty="0" smtClean="0"/>
              <a:t>How</a:t>
            </a:r>
            <a:r>
              <a:rPr lang="en-US" sz="2800" dirty="0"/>
              <a:t>:</a:t>
            </a:r>
            <a:r>
              <a:rPr lang="en-US" sz="2800" dirty="0" smtClean="0"/>
              <a:t> Action steps to get you moving from disconnected to connected care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24" y="4778197"/>
            <a:ext cx="1905000" cy="14222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71093" y="5489340"/>
            <a:ext cx="617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Harrington" panose="04040505050A02020702" pitchFamily="82" charset="0"/>
              </a:rPr>
              <a:t> </a:t>
            </a:r>
            <a:r>
              <a:rPr lang="en-US" sz="2400" dirty="0"/>
              <a:t>Working together is </a:t>
            </a:r>
            <a:r>
              <a:rPr lang="en-US" sz="2400" dirty="0">
                <a:latin typeface="Harrington" panose="04040505050A02020702" pitchFamily="82" charset="0"/>
              </a:rPr>
              <a:t>BETTER</a:t>
            </a:r>
            <a:r>
              <a:rPr lang="en-US" sz="2400" dirty="0"/>
              <a:t> …for </a:t>
            </a:r>
            <a:r>
              <a:rPr lang="en-US" sz="2400" dirty="0">
                <a:latin typeface="Harrington" panose="04040505050A02020702" pitchFamily="82" charset="0"/>
              </a:rPr>
              <a:t>everyone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399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Care Coordination Best Practices and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10600" cy="50292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Content Placeholder 3" descr="PCMH-N Paper C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1" y="1524000"/>
            <a:ext cx="4158341" cy="406812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0"/>
            <a:ext cx="388620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52401" y="5105400"/>
            <a:ext cx="83820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Designed &amp; Tested by </a:t>
            </a:r>
            <a:r>
              <a:rPr lang="en-US" sz="2800" b="1" i="1" dirty="0" smtClean="0"/>
              <a:t>Practicing Clinicians</a:t>
            </a:r>
          </a:p>
          <a:p>
            <a:pPr algn="ctr"/>
            <a:r>
              <a:rPr lang="en-US" sz="2400" b="1" dirty="0" smtClean="0"/>
              <a:t>Specialty, Subspecialty and Primary Care</a:t>
            </a:r>
          </a:p>
          <a:p>
            <a:pPr algn="ctr"/>
            <a:r>
              <a:rPr lang="en-US" sz="2400" b="1" dirty="0" smtClean="0"/>
              <a:t>Along with Patient &amp; Family Advocacy Organizations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4495799" y="2514600"/>
            <a:ext cx="4257225" cy="1219200"/>
          </a:xfrm>
          <a:prstGeom prst="rect">
            <a:avLst/>
          </a:prstGeom>
          <a:solidFill>
            <a:srgbClr val="F69C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High Value Care Coordination Tool Kit</a:t>
            </a:r>
          </a:p>
        </p:txBody>
      </p:sp>
      <p:pic>
        <p:nvPicPr>
          <p:cNvPr id="1028" name="Picture 4" descr="Practice Advisor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038601"/>
            <a:ext cx="3505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1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Pain Points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200400"/>
            <a:ext cx="3369837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438400" y="1600200"/>
            <a:ext cx="3886200" cy="1360876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REFERRALS</a:t>
            </a:r>
            <a:endParaRPr lang="en-US" sz="4400" b="1" dirty="0"/>
          </a:p>
        </p:txBody>
      </p:sp>
      <p:sp>
        <p:nvSpPr>
          <p:cNvPr id="9" name="Rectangle 8"/>
          <p:cNvSpPr/>
          <p:nvPr/>
        </p:nvSpPr>
        <p:spPr>
          <a:xfrm>
            <a:off x="2438400" y="2952216"/>
            <a:ext cx="3886200" cy="3505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/>
              <a:t>Often Create: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 smtClean="0"/>
              <a:t>Chaos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 smtClean="0"/>
              <a:t>Extra burden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 smtClean="0"/>
              <a:t>Frustration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 smtClean="0"/>
              <a:t>Confusion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 smtClean="0"/>
              <a:t>Waste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14985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9388" y="274638"/>
            <a:ext cx="6119812" cy="10969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Medical Neighborhood</a:t>
            </a:r>
            <a:br>
              <a:rPr lang="en-US" dirty="0" smtClean="0"/>
            </a:br>
            <a:r>
              <a:rPr lang="en-US" sz="2700" dirty="0" smtClean="0"/>
              <a:t>October 2010</a:t>
            </a:r>
            <a:endParaRPr lang="en-US" sz="27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43400" y="1752600"/>
            <a:ext cx="4572000" cy="4724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Medical Neighbor defined: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dirty="0" smtClean="0"/>
              <a:t>Communicates, collaborates &amp; integrates</a:t>
            </a:r>
          </a:p>
          <a:p>
            <a:r>
              <a:rPr lang="en-US" dirty="0" smtClean="0"/>
              <a:t>Appropriate &amp; timely consultations</a:t>
            </a:r>
          </a:p>
          <a:p>
            <a:r>
              <a:rPr lang="en-US" dirty="0" smtClean="0"/>
              <a:t>Effective flow of information</a:t>
            </a:r>
          </a:p>
          <a:p>
            <a:r>
              <a:rPr lang="en-US" dirty="0" smtClean="0"/>
              <a:t>Responsible co-managing</a:t>
            </a:r>
          </a:p>
          <a:p>
            <a:r>
              <a:rPr lang="en-US" dirty="0" smtClean="0"/>
              <a:t>Patient-centered care</a:t>
            </a:r>
          </a:p>
          <a:p>
            <a:r>
              <a:rPr lang="en-US" dirty="0" smtClean="0"/>
              <a:t>Support medical home as hub of care</a:t>
            </a:r>
          </a:p>
        </p:txBody>
      </p:sp>
      <p:pic>
        <p:nvPicPr>
          <p:cNvPr id="5" name="Content Placeholder 3" descr="PCMH-N Paper Cover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40081" y="1828800"/>
            <a:ext cx="3749675" cy="4397660"/>
          </a:xfrm>
          <a:ln w="190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2490788" cy="15682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1084" y="5943600"/>
            <a:ext cx="926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2010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6285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Anticipated roles to meet patient</a:t>
            </a:r>
            <a:r>
              <a:rPr lang="en-US" sz="3600" dirty="0"/>
              <a:t> </a:t>
            </a:r>
            <a:r>
              <a:rPr lang="en-US" sz="3600" dirty="0" smtClean="0"/>
              <a:t>needs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Pre-consultation</a:t>
            </a:r>
            <a:r>
              <a:rPr lang="en-US" sz="3200" dirty="0" smtClean="0"/>
              <a:t>/ pre-visit assistance</a:t>
            </a:r>
          </a:p>
          <a:p>
            <a:r>
              <a:rPr lang="en-US" sz="3200" dirty="0" smtClean="0"/>
              <a:t>Cognitive Consultation</a:t>
            </a:r>
          </a:p>
          <a:p>
            <a:pPr lvl="1"/>
            <a:r>
              <a:rPr lang="en-US" sz="3200" dirty="0" smtClean="0">
                <a:solidFill>
                  <a:srgbClr val="FF0000"/>
                </a:solidFill>
              </a:rPr>
              <a:t>E-consult</a:t>
            </a:r>
            <a:r>
              <a:rPr lang="en-US" sz="3200" dirty="0" smtClean="0"/>
              <a:t> (</a:t>
            </a:r>
            <a:r>
              <a:rPr lang="en-US" sz="3200" i="1" dirty="0" smtClean="0">
                <a:solidFill>
                  <a:srgbClr val="FF0000"/>
                </a:solidFill>
              </a:rPr>
              <a:t>virtual clinician-to-clinician</a:t>
            </a:r>
            <a:r>
              <a:rPr lang="en-US" sz="3200" dirty="0" smtClean="0"/>
              <a:t>)</a:t>
            </a:r>
          </a:p>
          <a:p>
            <a:r>
              <a:rPr lang="en-US" sz="3200" dirty="0" smtClean="0"/>
              <a:t>Procedural Consultation</a:t>
            </a:r>
          </a:p>
          <a:p>
            <a:r>
              <a:rPr lang="en-US" sz="3200" dirty="0" smtClean="0"/>
              <a:t>Shared care Co-management</a:t>
            </a:r>
          </a:p>
          <a:p>
            <a:pPr lvl="1"/>
            <a:r>
              <a:rPr lang="en-US" sz="3200" i="1" dirty="0" smtClean="0">
                <a:solidFill>
                  <a:srgbClr val="FF0000"/>
                </a:solidFill>
              </a:rPr>
              <a:t>virtual co-management</a:t>
            </a:r>
            <a:endParaRPr lang="en-US" sz="3200" dirty="0" smtClean="0"/>
          </a:p>
          <a:p>
            <a:r>
              <a:rPr lang="en-US" sz="3200" dirty="0" smtClean="0"/>
              <a:t>Principal Co-management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9800" y="4524311"/>
            <a:ext cx="2819400" cy="2083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627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Pre-visit Advice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/ Pre-consultation </a:t>
            </a:r>
            <a:endParaRPr lang="en-US" sz="3600" dirty="0" smtClean="0">
              <a:effectLst/>
            </a:endParaRPr>
          </a:p>
        </p:txBody>
      </p:sp>
      <p:sp>
        <p:nvSpPr>
          <p:cNvPr id="158722" name="Rectangle 3"/>
          <p:cNvSpPr>
            <a:spLocks noGrp="1" noChangeArrowheads="1"/>
          </p:cNvSpPr>
          <p:nvPr>
            <p:ph sz="quarter" idx="1"/>
          </p:nvPr>
        </p:nvSpPr>
        <p:spPr>
          <a:noFill/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en-US" sz="2800" dirty="0" smtClean="0">
                <a:effectLst/>
              </a:rPr>
              <a:t>Intended to expedite/prioritize care </a:t>
            </a:r>
          </a:p>
          <a:p>
            <a:pPr lvl="1"/>
            <a:r>
              <a:rPr lang="en-US" sz="2800" b="1" dirty="0"/>
              <a:t>Previsit Advice </a:t>
            </a:r>
            <a:endParaRPr lang="en-US" sz="2800" dirty="0"/>
          </a:p>
          <a:p>
            <a:pPr lvl="2"/>
            <a:r>
              <a:rPr lang="en-US" sz="2400" dirty="0"/>
              <a:t>Does the patient need a referral</a:t>
            </a:r>
          </a:p>
          <a:p>
            <a:pPr lvl="2"/>
            <a:r>
              <a:rPr lang="en-US" sz="2400" dirty="0"/>
              <a:t>Which specialty is most appropriate</a:t>
            </a:r>
          </a:p>
          <a:p>
            <a:pPr lvl="2"/>
            <a:r>
              <a:rPr lang="en-US" sz="2400" dirty="0"/>
              <a:t>Recommendations for what preparation </a:t>
            </a:r>
            <a:r>
              <a:rPr lang="en-US" sz="2400" dirty="0" smtClean="0"/>
              <a:t>or </a:t>
            </a:r>
            <a:r>
              <a:rPr lang="en-US" sz="2400" dirty="0"/>
              <a:t>when to refer</a:t>
            </a:r>
          </a:p>
          <a:p>
            <a:pPr lvl="1"/>
            <a:r>
              <a:rPr lang="en-US" sz="2800" b="1" dirty="0"/>
              <a:t>Previsit Review</a:t>
            </a:r>
          </a:p>
          <a:p>
            <a:pPr lvl="2"/>
            <a:r>
              <a:rPr lang="en-US" sz="2400" dirty="0"/>
              <a:t>Is the clinical question clear</a:t>
            </a:r>
          </a:p>
          <a:p>
            <a:pPr lvl="2"/>
            <a:r>
              <a:rPr lang="en-US" sz="2400" dirty="0"/>
              <a:t>Is the necessary data attached</a:t>
            </a:r>
          </a:p>
          <a:p>
            <a:pPr lvl="2"/>
            <a:r>
              <a:rPr lang="en-US" sz="2400" dirty="0"/>
              <a:t>Triage </a:t>
            </a:r>
            <a:r>
              <a:rPr lang="en-US" sz="2400" dirty="0" smtClean="0"/>
              <a:t>urgency (risk stratify the patient’s referral needs)</a:t>
            </a:r>
            <a:endParaRPr lang="en-US" sz="2400" b="1" i="1" dirty="0" smtClean="0">
              <a:effectLst/>
            </a:endParaRPr>
          </a:p>
          <a:p>
            <a:pPr lvl="1"/>
            <a:r>
              <a:rPr lang="en-US" sz="2800" b="1" dirty="0" smtClean="0">
                <a:effectLst/>
              </a:rPr>
              <a:t>Urgent Cases</a:t>
            </a:r>
          </a:p>
          <a:p>
            <a:pPr lvl="2"/>
            <a:r>
              <a:rPr lang="en-US" sz="2400" dirty="0" smtClean="0">
                <a:effectLst/>
              </a:rPr>
              <a:t>Expedite care</a:t>
            </a:r>
          </a:p>
          <a:p>
            <a:pPr lvl="2"/>
            <a:r>
              <a:rPr lang="en-US" sz="2400" dirty="0" smtClean="0">
                <a:effectLst/>
              </a:rPr>
              <a:t>Improved hand-offs with less delay and improved safety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8334375" y="6507162"/>
            <a:ext cx="733425" cy="2746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45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Take a minute 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752600"/>
            <a:ext cx="7391400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How can defining the type of referral (role of the specialist) add to the value of the care ?</a:t>
            </a:r>
          </a:p>
          <a:p>
            <a:pPr lvl="1"/>
            <a:endParaRPr lang="en-US" sz="2600" dirty="0" smtClean="0"/>
          </a:p>
          <a:p>
            <a:pPr marL="548640" lvl="2">
              <a:buClr>
                <a:schemeClr val="accent1"/>
              </a:buClr>
            </a:pPr>
            <a:r>
              <a:rPr lang="en-US" sz="2200" dirty="0" smtClean="0"/>
              <a:t>How can that role be communicated so that the patient as well as all involved clinicians are aware ?</a:t>
            </a:r>
          </a:p>
          <a:p>
            <a:pPr lvl="1"/>
            <a:endParaRPr lang="en-US" sz="2600" dirty="0"/>
          </a:p>
          <a:p>
            <a:r>
              <a:rPr lang="en-US" dirty="0" smtClean="0"/>
              <a:t>How could having a “pre-consultation” process improve things for both the patient and the involved practices ?</a:t>
            </a:r>
          </a:p>
        </p:txBody>
      </p:sp>
    </p:spTree>
    <p:extLst>
      <p:ext uri="{BB962C8B-B14F-4D97-AF65-F5344CB8AC3E}">
        <p14:creationId xmlns:p14="http://schemas.microsoft.com/office/powerpoint/2010/main" val="410590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792162"/>
          </a:xfrm>
        </p:spPr>
        <p:txBody>
          <a:bodyPr>
            <a:noAutofit/>
          </a:bodyPr>
          <a:lstStyle/>
          <a:p>
            <a:pPr algn="ctr"/>
            <a:r>
              <a:rPr lang="en-US" sz="3600" i="1" dirty="0" smtClean="0"/>
              <a:t>We need a system for care coordination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High Value Care Coordination</a:t>
            </a:r>
          </a:p>
          <a:p>
            <a:pPr lvl="1">
              <a:buClr>
                <a:schemeClr val="accent1"/>
              </a:buClr>
            </a:pPr>
            <a:r>
              <a:rPr lang="en-US" sz="2600" dirty="0" smtClean="0"/>
              <a:t>Defining what is </a:t>
            </a:r>
            <a:r>
              <a:rPr lang="en-US" sz="2600" b="1" dirty="0" smtClean="0"/>
              <a:t>needed &amp; expected </a:t>
            </a:r>
            <a:r>
              <a:rPr lang="en-US" sz="2600" dirty="0" smtClean="0"/>
              <a:t>for high value referrals and care coordination</a:t>
            </a:r>
          </a:p>
          <a:p>
            <a:pPr marL="320040" lvl="1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b="1" dirty="0" smtClean="0"/>
              <a:t>The “Medical Neighborhood”</a:t>
            </a:r>
            <a:endParaRPr lang="en-US" b="1" dirty="0"/>
          </a:p>
          <a:p>
            <a:pPr lvl="1">
              <a:buClr>
                <a:schemeClr val="accent1"/>
              </a:buClr>
            </a:pPr>
            <a:r>
              <a:rPr lang="en-US" sz="2600" dirty="0" smtClean="0"/>
              <a:t>An </a:t>
            </a:r>
            <a:r>
              <a:rPr lang="en-US" sz="2600" b="1" i="1" dirty="0"/>
              <a:t>approach</a:t>
            </a:r>
            <a:r>
              <a:rPr lang="en-US" sz="2600" dirty="0"/>
              <a:t> to care coordination</a:t>
            </a:r>
          </a:p>
          <a:p>
            <a:pPr lvl="2"/>
            <a:r>
              <a:rPr lang="en-US" sz="2600" dirty="0"/>
              <a:t>It’s about </a:t>
            </a:r>
            <a:r>
              <a:rPr lang="en-US" sz="2600" b="1" dirty="0"/>
              <a:t>working together </a:t>
            </a:r>
            <a:r>
              <a:rPr lang="en-US" sz="2600" dirty="0" smtClean="0"/>
              <a:t>better</a:t>
            </a:r>
          </a:p>
          <a:p>
            <a:pPr lvl="2"/>
            <a:r>
              <a:rPr lang="en-US" sz="2600" dirty="0" smtClean="0"/>
              <a:t>Promotes </a:t>
            </a:r>
            <a:r>
              <a:rPr lang="en-US" sz="2600" b="1" dirty="0" smtClean="0"/>
              <a:t>connected care </a:t>
            </a:r>
            <a:r>
              <a:rPr lang="en-US" sz="2600" dirty="0" smtClean="0"/>
              <a:t>wherever that care may be needed 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2525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Patient-Centered Connected Care- </a:t>
            </a:r>
            <a:r>
              <a:rPr lang="en-US" i="1" dirty="0"/>
              <a:t>T</a:t>
            </a:r>
            <a:r>
              <a:rPr lang="en-US" i="1" dirty="0" smtClean="0"/>
              <a:t>he </a:t>
            </a:r>
            <a:r>
              <a:rPr lang="en-US" i="1" dirty="0"/>
              <a:t>P</a:t>
            </a:r>
            <a:r>
              <a:rPr lang="en-US" i="1" dirty="0" smtClean="0"/>
              <a:t>atient’s </a:t>
            </a:r>
            <a:r>
              <a:rPr lang="en-US" i="1" dirty="0"/>
              <a:t>M</a:t>
            </a:r>
            <a:r>
              <a:rPr lang="en-US" i="1" dirty="0" smtClean="0"/>
              <a:t>edical </a:t>
            </a:r>
            <a:r>
              <a:rPr lang="en-US" i="1" dirty="0"/>
              <a:t>N</a:t>
            </a:r>
            <a:r>
              <a:rPr lang="en-US" i="1" dirty="0" smtClean="0"/>
              <a:t>eighborhood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89567"/>
            <a:ext cx="8384155" cy="4572000"/>
          </a:xfrm>
        </p:spPr>
        <p:txBody>
          <a:bodyPr>
            <a:normAutofit lnSpcReduction="10000"/>
          </a:bodyPr>
          <a:lstStyle/>
          <a:p>
            <a:endParaRPr lang="en-US" i="1" dirty="0" smtClean="0"/>
          </a:p>
          <a:p>
            <a:r>
              <a:rPr lang="en-US" dirty="0" smtClean="0"/>
              <a:t>The Patient is the </a:t>
            </a:r>
            <a:r>
              <a:rPr lang="en-US" b="1" dirty="0" smtClean="0"/>
              <a:t>center</a:t>
            </a:r>
            <a:r>
              <a:rPr lang="en-US" dirty="0" smtClean="0"/>
              <a:t> of care</a:t>
            </a:r>
          </a:p>
          <a:p>
            <a:endParaRPr lang="en-US" i="1" dirty="0" smtClean="0"/>
          </a:p>
          <a:p>
            <a:r>
              <a:rPr lang="en-US" dirty="0" smtClean="0"/>
              <a:t>Primary Care is the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necessary</a:t>
            </a:r>
            <a:r>
              <a:rPr lang="en-US" b="1" dirty="0" smtClean="0"/>
              <a:t> hub </a:t>
            </a:r>
            <a:r>
              <a:rPr lang="en-US" dirty="0" smtClean="0"/>
              <a:t>of care </a:t>
            </a:r>
          </a:p>
          <a:p>
            <a:endParaRPr lang="en-US" i="1" dirty="0" smtClean="0"/>
          </a:p>
          <a:p>
            <a:endParaRPr lang="en-US" i="1" dirty="0"/>
          </a:p>
          <a:p>
            <a:r>
              <a:rPr lang="en-US" dirty="0" smtClean="0"/>
              <a:t>Specialty/ancillary </a:t>
            </a:r>
            <a:r>
              <a:rPr lang="en-US" dirty="0"/>
              <a:t>care is an </a:t>
            </a:r>
            <a:r>
              <a:rPr lang="en-US" b="1" dirty="0"/>
              <a:t>extension</a:t>
            </a:r>
            <a:r>
              <a:rPr lang="en-US" dirty="0"/>
              <a:t> of care </a:t>
            </a:r>
          </a:p>
          <a:p>
            <a:pPr lvl="1"/>
            <a:r>
              <a:rPr lang="en-US" sz="2600" dirty="0"/>
              <a:t>Helping with </a:t>
            </a:r>
            <a:r>
              <a:rPr lang="en-US" sz="2600" dirty="0" smtClean="0"/>
              <a:t>care to meet patient needs</a:t>
            </a:r>
            <a:endParaRPr lang="en-US" sz="2600" dirty="0"/>
          </a:p>
          <a:p>
            <a:endParaRPr lang="en-US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814" y="1811450"/>
            <a:ext cx="3450771" cy="3235099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581400" y="2514600"/>
            <a:ext cx="3886200" cy="914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606595" y="4210120"/>
            <a:ext cx="1666600" cy="83820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200400" y="3429000"/>
            <a:ext cx="3876400" cy="1143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97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 you need to connect the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High Value Care Coordination</a:t>
            </a:r>
          </a:p>
          <a:p>
            <a:pPr lvl="1"/>
            <a:r>
              <a:rPr lang="en-US" sz="3000" dirty="0" smtClean="0"/>
              <a:t>Information Sharing</a:t>
            </a:r>
          </a:p>
          <a:p>
            <a:pPr lvl="1"/>
            <a:r>
              <a:rPr lang="en-US" sz="3000" dirty="0" smtClean="0"/>
              <a:t>Communication</a:t>
            </a:r>
          </a:p>
          <a:p>
            <a:pPr lvl="1"/>
            <a:r>
              <a:rPr lang="en-US" sz="3000" dirty="0" smtClean="0"/>
              <a:t>Collaboration</a:t>
            </a:r>
          </a:p>
          <a:p>
            <a:pPr marL="320040" lvl="1" indent="0">
              <a:buNone/>
            </a:pPr>
            <a:endParaRPr lang="en-US" sz="3000" dirty="0" smtClean="0"/>
          </a:p>
          <a:p>
            <a:pPr marL="0" indent="0" algn="ctr">
              <a:buNone/>
            </a:pPr>
            <a:r>
              <a:rPr lang="en-US" sz="3200" dirty="0" smtClean="0"/>
              <a:t>		Start with </a:t>
            </a:r>
            <a:r>
              <a:rPr lang="en-US" sz="3200" u="sng" dirty="0" smtClean="0"/>
              <a:t>Check </a:t>
            </a:r>
            <a:r>
              <a:rPr lang="en-US" sz="3200" u="sng" dirty="0"/>
              <a:t>L</a:t>
            </a:r>
            <a:r>
              <a:rPr lang="en-US" sz="3200" u="sng" dirty="0" smtClean="0"/>
              <a:t>ists </a:t>
            </a:r>
            <a:r>
              <a:rPr lang="en-US" sz="3200" dirty="0" smtClean="0"/>
              <a:t>for:</a:t>
            </a:r>
            <a:r>
              <a:rPr lang="en-US" sz="3200" i="1" dirty="0" smtClean="0"/>
              <a:t>  </a:t>
            </a:r>
          </a:p>
          <a:p>
            <a:pPr marL="0" indent="0" algn="ctr">
              <a:buNone/>
            </a:pPr>
            <a:r>
              <a:rPr lang="en-US" sz="3200" i="1" dirty="0" smtClean="0"/>
              <a:t>		</a:t>
            </a:r>
            <a:r>
              <a:rPr lang="en-US" sz="3200" dirty="0" smtClean="0"/>
              <a:t>High Value Referral </a:t>
            </a:r>
            <a:r>
              <a:rPr lang="en-US" sz="3200" dirty="0"/>
              <a:t>Request</a:t>
            </a:r>
          </a:p>
          <a:p>
            <a:pPr marL="0" indent="0" algn="ctr">
              <a:buNone/>
            </a:pPr>
            <a:r>
              <a:rPr lang="en-US" sz="3200" dirty="0"/>
              <a:t>		 </a:t>
            </a:r>
            <a:r>
              <a:rPr lang="en-US" sz="3200" dirty="0" smtClean="0"/>
              <a:t>High Value Referral </a:t>
            </a:r>
            <a:r>
              <a:rPr lang="en-US" sz="3200" dirty="0"/>
              <a:t>Response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26" y="3962400"/>
            <a:ext cx="1981200" cy="242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50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Expectations for  High Value Referrals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2133599"/>
            <a:ext cx="3886200" cy="4027967"/>
          </a:xfrm>
        </p:spPr>
        <p:txBody>
          <a:bodyPr>
            <a:noAutofit/>
          </a:bodyPr>
          <a:lstStyle/>
          <a:p>
            <a:r>
              <a:rPr lang="en-US" b="1" i="1" dirty="0"/>
              <a:t>Prepared Patient</a:t>
            </a:r>
          </a:p>
          <a:p>
            <a:r>
              <a:rPr lang="en-US" b="1" dirty="0"/>
              <a:t>Type of </a:t>
            </a:r>
            <a:r>
              <a:rPr lang="en-US" b="1" dirty="0" smtClean="0"/>
              <a:t>referral</a:t>
            </a:r>
          </a:p>
          <a:p>
            <a:r>
              <a:rPr lang="en-US" b="1" dirty="0" smtClean="0"/>
              <a:t>Clinical question</a:t>
            </a:r>
          </a:p>
          <a:p>
            <a:r>
              <a:rPr lang="en-US" b="1" dirty="0" smtClean="0"/>
              <a:t>Urgency</a:t>
            </a:r>
            <a:r>
              <a:rPr lang="en-US" dirty="0" smtClean="0"/>
              <a:t> </a:t>
            </a:r>
          </a:p>
          <a:p>
            <a:r>
              <a:rPr lang="en-US" b="1" dirty="0" smtClean="0"/>
              <a:t>Core </a:t>
            </a:r>
            <a:r>
              <a:rPr lang="en-US" b="1" dirty="0"/>
              <a:t>Data </a:t>
            </a:r>
            <a:r>
              <a:rPr lang="en-US" b="1" dirty="0" smtClean="0"/>
              <a:t>Set</a:t>
            </a:r>
          </a:p>
          <a:p>
            <a:r>
              <a:rPr lang="en-US" b="1" dirty="0" smtClean="0"/>
              <a:t>Pertinent </a:t>
            </a:r>
            <a:r>
              <a:rPr lang="en-US" b="1" dirty="0"/>
              <a:t>Data </a:t>
            </a:r>
            <a:r>
              <a:rPr lang="en-US" b="1" dirty="0" smtClean="0"/>
              <a:t>set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419600" y="2133601"/>
            <a:ext cx="4571999" cy="402796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b="1" dirty="0"/>
              <a:t>Answer the clinical </a:t>
            </a:r>
            <a:r>
              <a:rPr lang="en-US" sz="2400" b="1" dirty="0" smtClean="0"/>
              <a:t>question</a:t>
            </a:r>
          </a:p>
          <a:p>
            <a:pPr>
              <a:defRPr/>
            </a:pPr>
            <a:r>
              <a:rPr lang="en-US" sz="2400" b="1" dirty="0" smtClean="0"/>
              <a:t>What the specialist is </a:t>
            </a:r>
            <a:r>
              <a:rPr lang="en-US" sz="2400" b="1" dirty="0"/>
              <a:t>going to </a:t>
            </a:r>
            <a:r>
              <a:rPr lang="en-US" sz="2400" b="1" dirty="0" smtClean="0"/>
              <a:t>do</a:t>
            </a:r>
          </a:p>
          <a:p>
            <a:pPr>
              <a:defRPr/>
            </a:pPr>
            <a:r>
              <a:rPr lang="en-US" sz="2400" b="1" dirty="0" smtClean="0"/>
              <a:t>What </a:t>
            </a:r>
            <a:r>
              <a:rPr lang="en-US" sz="2400" b="1" dirty="0"/>
              <a:t>the patient </a:t>
            </a:r>
            <a:r>
              <a:rPr lang="en-US" sz="2400" b="1" dirty="0" smtClean="0"/>
              <a:t>is instructed </a:t>
            </a:r>
            <a:r>
              <a:rPr lang="en-US" sz="2400" b="1" dirty="0"/>
              <a:t>to </a:t>
            </a:r>
            <a:r>
              <a:rPr lang="en-US" sz="2400" b="1" dirty="0" smtClean="0"/>
              <a:t>do</a:t>
            </a:r>
          </a:p>
          <a:p>
            <a:pPr>
              <a:defRPr/>
            </a:pPr>
            <a:r>
              <a:rPr lang="en-US" sz="2400" b="1" dirty="0" smtClean="0"/>
              <a:t>What </a:t>
            </a:r>
            <a:r>
              <a:rPr lang="en-US" sz="2400" b="1" dirty="0"/>
              <a:t>does the referring physician need to do &amp; when</a:t>
            </a:r>
          </a:p>
          <a:p>
            <a:r>
              <a:rPr lang="en-US" sz="2400" dirty="0"/>
              <a:t>What </a:t>
            </a:r>
            <a:r>
              <a:rPr lang="en-US" sz="2400" b="1" dirty="0"/>
              <a:t>follow up </a:t>
            </a:r>
            <a:r>
              <a:rPr lang="en-US" sz="2400" dirty="0"/>
              <a:t>is </a:t>
            </a:r>
            <a:r>
              <a:rPr lang="en-US" sz="2400" dirty="0" smtClean="0"/>
              <a:t>needed &amp; with </a:t>
            </a:r>
            <a:r>
              <a:rPr lang="en-US" sz="2400" dirty="0"/>
              <a:t>whom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3582988" cy="457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/>
              <a:t>Referral Request </a:t>
            </a:r>
            <a:endParaRPr lang="en-US" sz="32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105400" y="1524000"/>
            <a:ext cx="4038600" cy="76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Referral Response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040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Prepared Patient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sz="quarter" idx="1"/>
          </p:nvPr>
        </p:nvSpPr>
        <p:spPr>
          <a:xfrm>
            <a:off x="606153" y="1447800"/>
            <a:ext cx="8159002" cy="4713767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z="2800" b="1" dirty="0"/>
              <a:t>P</a:t>
            </a:r>
            <a:r>
              <a:rPr lang="en-US" sz="2800" b="1" dirty="0" smtClean="0"/>
              <a:t>atient as partner in care</a:t>
            </a:r>
          </a:p>
          <a:p>
            <a:pPr lvl="1">
              <a:defRPr/>
            </a:pPr>
            <a:r>
              <a:rPr lang="en-US" dirty="0" smtClean="0"/>
              <a:t>Patient included in the process</a:t>
            </a:r>
          </a:p>
          <a:p>
            <a:pPr lvl="1">
              <a:defRPr/>
            </a:pPr>
            <a:r>
              <a:rPr lang="en-US" dirty="0"/>
              <a:t>T</a:t>
            </a:r>
            <a:r>
              <a:rPr lang="en-US" dirty="0" smtClean="0"/>
              <a:t>he patient’s needs &amp; goals considered</a:t>
            </a:r>
          </a:p>
          <a:p>
            <a:pPr>
              <a:defRPr/>
            </a:pPr>
            <a:r>
              <a:rPr lang="en-US" sz="2800" dirty="0" smtClean="0"/>
              <a:t>Patient </a:t>
            </a:r>
            <a:r>
              <a:rPr lang="en-US" sz="2800" dirty="0"/>
              <a:t>understand </a:t>
            </a:r>
            <a:r>
              <a:rPr lang="en-US" sz="2800" b="1" dirty="0"/>
              <a:t>role of specialist </a:t>
            </a:r>
            <a:r>
              <a:rPr lang="en-US" sz="2800" dirty="0"/>
              <a:t>and who to call for what</a:t>
            </a:r>
          </a:p>
          <a:p>
            <a:pPr lvl="1">
              <a:defRPr/>
            </a:pPr>
            <a:r>
              <a:rPr lang="en-US" b="1" dirty="0"/>
              <a:t>Pre-visit patient education </a:t>
            </a:r>
            <a:r>
              <a:rPr lang="en-US" dirty="0"/>
              <a:t>regarding</a:t>
            </a:r>
            <a:r>
              <a:rPr lang="en-US" b="1" dirty="0"/>
              <a:t> </a:t>
            </a:r>
            <a:endParaRPr lang="en-US" b="1" dirty="0" smtClean="0"/>
          </a:p>
          <a:p>
            <a:pPr lvl="2">
              <a:defRPr/>
            </a:pPr>
            <a:r>
              <a:rPr lang="en-US" sz="2400" dirty="0" smtClean="0"/>
              <a:t>the </a:t>
            </a:r>
            <a:r>
              <a:rPr lang="en-US" sz="2400" dirty="0"/>
              <a:t>referral condition </a:t>
            </a:r>
            <a:r>
              <a:rPr lang="en-US" sz="2400" dirty="0" smtClean="0"/>
              <a:t>and/or</a:t>
            </a:r>
          </a:p>
          <a:p>
            <a:pPr lvl="2">
              <a:defRPr/>
            </a:pPr>
            <a:r>
              <a:rPr lang="en-US" sz="2400" dirty="0" smtClean="0"/>
              <a:t> </a:t>
            </a:r>
            <a:r>
              <a:rPr lang="en-US" sz="2400" dirty="0"/>
              <a:t>the type of and role of the </a:t>
            </a:r>
            <a:r>
              <a:rPr lang="en-US" sz="2400" dirty="0" smtClean="0"/>
              <a:t>specialist</a:t>
            </a:r>
          </a:p>
          <a:p>
            <a:pPr>
              <a:defRPr/>
            </a:pPr>
            <a:r>
              <a:rPr lang="en-US" sz="2800" dirty="0" smtClean="0"/>
              <a:t>Appropriate  (patient-centered) “handoff” </a:t>
            </a:r>
          </a:p>
          <a:p>
            <a:pPr lvl="1">
              <a:defRPr/>
            </a:pPr>
            <a:r>
              <a:rPr lang="en-US" dirty="0"/>
              <a:t>S</a:t>
            </a:r>
            <a:r>
              <a:rPr lang="en-US" dirty="0" smtClean="0"/>
              <a:t>pecialty practice alerted </a:t>
            </a:r>
            <a:r>
              <a:rPr lang="en-US" dirty="0"/>
              <a:t>of any </a:t>
            </a:r>
            <a:r>
              <a:rPr lang="en-US" b="1" dirty="0"/>
              <a:t>special needs </a:t>
            </a:r>
            <a:r>
              <a:rPr lang="en-US" dirty="0" smtClean="0"/>
              <a:t>of the patient</a:t>
            </a:r>
            <a:endParaRPr lang="en-US" sz="2400" dirty="0" smtClean="0"/>
          </a:p>
          <a:p>
            <a:pPr lvl="1">
              <a:defRPr/>
            </a:pPr>
            <a:r>
              <a:rPr lang="en-US" b="1" dirty="0" smtClean="0"/>
              <a:t>Appropriate specialist at appropriate time to meet the patient’s needs</a:t>
            </a:r>
          </a:p>
          <a:p>
            <a:pPr lvl="1">
              <a:defRPr/>
            </a:pPr>
            <a:r>
              <a:rPr lang="en-US" b="1" dirty="0" smtClean="0"/>
              <a:t>Appropriate preparation with testing or therapeutic trials prior to referral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8334375" y="6507162"/>
            <a:ext cx="733425" cy="2746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11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Take a minute 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600200"/>
            <a:ext cx="80010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How often are the patients prepared for the referral now (from perspective of both the requesting or receiving practices…and the patients)?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How do you ensure that the patient’s goals considered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43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you listen…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6153" y="1589567"/>
            <a:ext cx="8159002" cy="3820633"/>
          </a:xfrm>
        </p:spPr>
        <p:txBody>
          <a:bodyPr/>
          <a:lstStyle/>
          <a:p>
            <a:r>
              <a:rPr lang="en-US" dirty="0" smtClean="0"/>
              <a:t>Think about what actions you can take in your practice to eliminate the chaos &amp; extra burden and improve the referral process and care coordination</a:t>
            </a:r>
          </a:p>
          <a:p>
            <a:pPr lvl="1"/>
            <a:r>
              <a:rPr lang="en-US" dirty="0" smtClean="0"/>
              <a:t>For your patients</a:t>
            </a:r>
          </a:p>
          <a:p>
            <a:pPr lvl="1"/>
            <a:r>
              <a:rPr lang="en-US" dirty="0" smtClean="0"/>
              <a:t>For the practice itself (for your staff &amp; clinicians)</a:t>
            </a:r>
          </a:p>
          <a:p>
            <a:pPr lvl="1"/>
            <a:r>
              <a:rPr lang="en-US" dirty="0" smtClean="0"/>
              <a:t>For reducing waste or unnecessary resource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40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020762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A referral is part of </a:t>
            </a:r>
            <a:r>
              <a:rPr lang="en-US" sz="3200" i="1" dirty="0"/>
              <a:t>taking care</a:t>
            </a:r>
            <a:r>
              <a:rPr lang="en-US" sz="3200" dirty="0"/>
              <a:t> of the </a:t>
            </a:r>
            <a:r>
              <a:rPr lang="en-US" sz="3200" dirty="0" smtClean="0"/>
              <a:t>patient…</a:t>
            </a:r>
            <a:r>
              <a:rPr lang="en-US" sz="3200" i="1" dirty="0" smtClean="0"/>
              <a:t>meeting the needs of the patient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7772400" cy="4419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Collaboration is Critical </a:t>
            </a:r>
            <a:endParaRPr lang="en-US" sz="3600" dirty="0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9400" y="2370083"/>
            <a:ext cx="3771900" cy="283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94641" y="5336352"/>
            <a:ext cx="6264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How do you get to collaboration 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4191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/>
            <a:r>
              <a:rPr lang="en-US" dirty="0" smtClean="0"/>
              <a:t>Make an Agreement….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8159002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u="sng" dirty="0"/>
              <a:t>Care </a:t>
            </a:r>
            <a:r>
              <a:rPr lang="en-US" sz="3600" u="sng" dirty="0" smtClean="0"/>
              <a:t>Coordination Agreement </a:t>
            </a:r>
          </a:p>
          <a:p>
            <a:pPr marL="0" indent="0" algn="ctr">
              <a:buNone/>
            </a:pPr>
            <a:r>
              <a:rPr lang="en-US" dirty="0" smtClean="0"/>
              <a:t>(Collaborative Care Agreement/Care Compacts)</a:t>
            </a:r>
          </a:p>
          <a:p>
            <a:r>
              <a:rPr lang="en-US" i="1" dirty="0" smtClean="0"/>
              <a:t>Platform </a:t>
            </a:r>
            <a:r>
              <a:rPr lang="en-US" i="1" dirty="0"/>
              <a:t>that everyone agrees to work </a:t>
            </a:r>
            <a:r>
              <a:rPr lang="en-US" i="1" dirty="0" smtClean="0"/>
              <a:t>from:</a:t>
            </a:r>
          </a:p>
          <a:p>
            <a:pPr lvl="1"/>
            <a:r>
              <a:rPr lang="en-US" i="1" dirty="0" smtClean="0"/>
              <a:t>Standardized Definitions</a:t>
            </a:r>
          </a:p>
          <a:p>
            <a:pPr lvl="1"/>
            <a:r>
              <a:rPr lang="en-US" i="1" dirty="0" smtClean="0"/>
              <a:t>Agreed upon expectations regarding communication and clinical responsibilities.</a:t>
            </a:r>
          </a:p>
          <a:p>
            <a:r>
              <a:rPr lang="en-US" i="1" dirty="0"/>
              <a:t>C</a:t>
            </a:r>
            <a:r>
              <a:rPr lang="en-US" i="1" dirty="0" smtClean="0"/>
              <a:t>an be formal or informal  </a:t>
            </a:r>
          </a:p>
          <a:p>
            <a:r>
              <a:rPr lang="en-US" i="1" dirty="0"/>
              <a:t>Y</a:t>
            </a:r>
            <a:r>
              <a:rPr lang="en-US" i="1" dirty="0" smtClean="0"/>
              <a:t>our policies and procedures should be aligned to support the agreement</a:t>
            </a:r>
          </a:p>
          <a:p>
            <a:pPr marL="0" indent="0" algn="ctr">
              <a:buNone/>
            </a:pP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49450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What’s in the Care Compact </a:t>
            </a:r>
            <a:r>
              <a:rPr lang="en-US" sz="3600" b="1" dirty="0"/>
              <a:t>?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100" dirty="0" smtClean="0"/>
              <a:t>(start with the basics)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6153" y="1676399"/>
            <a:ext cx="8159002" cy="4485167"/>
          </a:xfrm>
        </p:spPr>
        <p:txBody>
          <a:bodyPr>
            <a:noAutofit/>
          </a:bodyPr>
          <a:lstStyle/>
          <a:p>
            <a:r>
              <a:rPr lang="en-US" sz="3200" b="1" dirty="0"/>
              <a:t>C</a:t>
            </a:r>
            <a:r>
              <a:rPr lang="en-US" sz="3200" b="1" dirty="0" smtClean="0"/>
              <a:t>ritical elements of the referral request</a:t>
            </a:r>
          </a:p>
          <a:p>
            <a:r>
              <a:rPr lang="en-US" sz="3200" b="1" dirty="0"/>
              <a:t>C</a:t>
            </a:r>
            <a:r>
              <a:rPr lang="en-US" sz="3200" b="1" dirty="0" smtClean="0"/>
              <a:t>ritical elements of the referral response </a:t>
            </a:r>
          </a:p>
          <a:p>
            <a:r>
              <a:rPr lang="en-US" sz="3200" dirty="0"/>
              <a:t>P</a:t>
            </a:r>
            <a:r>
              <a:rPr lang="en-US" sz="3200" dirty="0" smtClean="0"/>
              <a:t>rotocol </a:t>
            </a:r>
            <a:r>
              <a:rPr lang="en-US" sz="3200" dirty="0"/>
              <a:t>for making </a:t>
            </a:r>
            <a:r>
              <a:rPr lang="en-US" sz="3200" b="1" dirty="0"/>
              <a:t>appointments</a:t>
            </a:r>
          </a:p>
          <a:p>
            <a:r>
              <a:rPr lang="en-US" sz="3200" dirty="0" smtClean="0"/>
              <a:t>“</a:t>
            </a:r>
            <a:r>
              <a:rPr lang="en-US" sz="3200" b="1" dirty="0" smtClean="0"/>
              <a:t>Closing </a:t>
            </a:r>
            <a:r>
              <a:rPr lang="en-US" sz="3200" b="1" dirty="0"/>
              <a:t>the Loop</a:t>
            </a:r>
            <a:r>
              <a:rPr lang="en-US" sz="3200" dirty="0"/>
              <a:t>” </a:t>
            </a:r>
            <a:r>
              <a:rPr lang="en-US" sz="3200" dirty="0" smtClean="0"/>
              <a:t> referral tracking protocol 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endParaRPr lang="en-US" sz="2400" b="1" dirty="0"/>
          </a:p>
          <a:p>
            <a:pPr marL="514350" indent="-514350">
              <a:buFont typeface="+mj-lt"/>
              <a:buAutoNum type="arabicPeriod"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514350" indent="-514350">
              <a:buFont typeface="+mj-lt"/>
              <a:buAutoNum type="arabicPeriod"/>
            </a:pPr>
            <a:endParaRPr lang="en-US" sz="2400" b="1" dirty="0"/>
          </a:p>
          <a:p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865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9906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Define the protocol for making appointments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sz="2800" dirty="0" smtClean="0"/>
              <a:t>th</a:t>
            </a:r>
            <a:r>
              <a:rPr lang="en-US" sz="3200" dirty="0" smtClean="0"/>
              <a:t>e expected protocol:</a:t>
            </a:r>
          </a:p>
          <a:p>
            <a:pPr lvl="2"/>
            <a:r>
              <a:rPr lang="en-US" sz="3200" dirty="0" smtClean="0"/>
              <a:t>the </a:t>
            </a:r>
            <a:r>
              <a:rPr lang="en-US" sz="3200" b="1" dirty="0" smtClean="0"/>
              <a:t>patient</a:t>
            </a:r>
            <a:r>
              <a:rPr lang="en-US" sz="3200" dirty="0" smtClean="0"/>
              <a:t> will call to schedule an appointment</a:t>
            </a:r>
          </a:p>
          <a:p>
            <a:pPr lvl="2"/>
            <a:r>
              <a:rPr lang="en-US" sz="3200" dirty="0" smtClean="0"/>
              <a:t>the </a:t>
            </a:r>
            <a:r>
              <a:rPr lang="en-US" sz="3200" b="1" dirty="0" smtClean="0"/>
              <a:t>specialty practice </a:t>
            </a:r>
            <a:r>
              <a:rPr lang="en-US" sz="3200" dirty="0" smtClean="0"/>
              <a:t>should contact the patient </a:t>
            </a:r>
          </a:p>
          <a:p>
            <a:pPr lvl="3"/>
            <a:r>
              <a:rPr lang="en-US" sz="3200" dirty="0" smtClean="0"/>
              <a:t>Allows for Pre-visit assessment/referral disposition</a:t>
            </a:r>
          </a:p>
          <a:p>
            <a:pPr lvl="3"/>
            <a:r>
              <a:rPr lang="en-US" sz="3200" dirty="0" smtClean="0"/>
              <a:t>Allows for tracking of referrals / accountability </a:t>
            </a:r>
          </a:p>
          <a:p>
            <a:pPr marL="514350" indent="-514350">
              <a:buAutoNum type="arabicPeriod"/>
            </a:pPr>
            <a:endParaRPr lang="en-US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2971800"/>
            <a:ext cx="8458200" cy="3200400"/>
          </a:xfrm>
          <a:prstGeom prst="rect">
            <a:avLst/>
          </a:prstGeom>
          <a:noFill/>
          <a:ln w="571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68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Referral Tracking </a:t>
            </a:r>
            <a:r>
              <a:rPr lang="en-US" sz="3200" b="1" dirty="0">
                <a:solidFill>
                  <a:schemeClr val="tx1"/>
                </a:solidFill>
              </a:rPr>
              <a:t>“Closing the Loop” </a:t>
            </a:r>
            <a:r>
              <a:rPr lang="en-US" sz="3200" dirty="0">
                <a:solidFill>
                  <a:schemeClr val="tx1"/>
                </a:solidFill>
              </a:rPr>
              <a:t>protocol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b="1" dirty="0" smtClean="0">
                <a:effectLst/>
              </a:rPr>
              <a:t>Referral request sent </a:t>
            </a:r>
            <a:endParaRPr lang="en-US" sz="2400" dirty="0" smtClean="0">
              <a:effectLst/>
            </a:endParaRPr>
          </a:p>
          <a:p>
            <a:r>
              <a:rPr lang="en-US" sz="2800" b="1" dirty="0" smtClean="0">
                <a:effectLst/>
              </a:rPr>
              <a:t>Referral request received and reviewed</a:t>
            </a:r>
          </a:p>
          <a:p>
            <a:pPr lvl="1"/>
            <a:r>
              <a:rPr lang="en-US" sz="2200" dirty="0" smtClean="0"/>
              <a:t>Referral </a:t>
            </a:r>
            <a:r>
              <a:rPr lang="en-US" sz="2200" b="1" i="1" dirty="0" smtClean="0"/>
              <a:t>accepted</a:t>
            </a:r>
            <a:r>
              <a:rPr lang="en-US" sz="2200" dirty="0" smtClean="0">
                <a:effectLst/>
              </a:rPr>
              <a:t> with </a:t>
            </a:r>
            <a:r>
              <a:rPr lang="en-US" sz="2200" b="1" i="1" dirty="0" smtClean="0">
                <a:effectLst/>
              </a:rPr>
              <a:t>confirmation </a:t>
            </a:r>
            <a:r>
              <a:rPr lang="en-US" sz="2200" i="1" dirty="0" smtClean="0">
                <a:effectLst/>
              </a:rPr>
              <a:t>of appointment date </a:t>
            </a:r>
            <a:r>
              <a:rPr lang="en-US" sz="2200" b="1" dirty="0" smtClean="0">
                <a:effectLst/>
              </a:rPr>
              <a:t>sent back to referring practitioner</a:t>
            </a:r>
          </a:p>
          <a:p>
            <a:pPr lvl="1"/>
            <a:r>
              <a:rPr lang="en-US" sz="2200" dirty="0" smtClean="0"/>
              <a:t>Referral</a:t>
            </a:r>
            <a:r>
              <a:rPr lang="en-US" sz="2200" dirty="0" smtClean="0">
                <a:effectLst/>
              </a:rPr>
              <a:t> </a:t>
            </a:r>
            <a:r>
              <a:rPr lang="en-US" sz="2200" b="1" i="1" dirty="0" smtClean="0">
                <a:effectLst/>
              </a:rPr>
              <a:t>declined due to inappropriate referral </a:t>
            </a:r>
            <a:r>
              <a:rPr lang="en-US" sz="2200" dirty="0" smtClean="0">
                <a:effectLst/>
              </a:rPr>
              <a:t>(wrong specialist, etc) and </a:t>
            </a:r>
            <a:r>
              <a:rPr lang="en-US" sz="2200" b="1" dirty="0" smtClean="0">
                <a:effectLst/>
              </a:rPr>
              <a:t>referring practice notified</a:t>
            </a:r>
          </a:p>
          <a:p>
            <a:pPr lvl="1"/>
            <a:r>
              <a:rPr lang="en-US" sz="2200" b="1" i="1" dirty="0" smtClean="0">
                <a:effectLst/>
              </a:rPr>
              <a:t>Patient defers </a:t>
            </a:r>
            <a:r>
              <a:rPr lang="en-US" sz="2200" dirty="0" smtClean="0">
                <a:effectLst/>
              </a:rPr>
              <a:t>making appt or cannot be reached and </a:t>
            </a:r>
            <a:r>
              <a:rPr lang="en-US" sz="2200" b="1" dirty="0" smtClean="0">
                <a:effectLst/>
              </a:rPr>
              <a:t>referring practice notified</a:t>
            </a:r>
          </a:p>
          <a:p>
            <a:r>
              <a:rPr lang="en-US" sz="2800" b="1" dirty="0" smtClean="0">
                <a:effectLst/>
              </a:rPr>
              <a:t>Referral response sent </a:t>
            </a:r>
            <a:r>
              <a:rPr lang="en-US" sz="2000" dirty="0" smtClean="0">
                <a:effectLst/>
              </a:rPr>
              <a:t>(must address clinical question/reason for referral)</a:t>
            </a:r>
          </a:p>
          <a:p>
            <a:pPr lvl="1"/>
            <a:r>
              <a:rPr lang="en-US" sz="2200" b="1" i="1" dirty="0" smtClean="0">
                <a:effectLst/>
              </a:rPr>
              <a:t>Referral Note </a:t>
            </a:r>
            <a:r>
              <a:rPr lang="en-US" sz="2200" dirty="0" smtClean="0">
                <a:effectLst/>
              </a:rPr>
              <a:t>sent to referring clinician and PCP in timely manner</a:t>
            </a:r>
          </a:p>
          <a:p>
            <a:pPr lvl="1"/>
            <a:r>
              <a:rPr lang="en-US" sz="2200" b="1" i="1" dirty="0" smtClean="0">
                <a:effectLst/>
              </a:rPr>
              <a:t>Notification of No Show or Cancellation </a:t>
            </a:r>
            <a:r>
              <a:rPr lang="en-US" sz="2200" dirty="0" smtClean="0">
                <a:effectLst/>
              </a:rPr>
              <a:t>(with reason, if known)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sz="2800" dirty="0"/>
              <a:t>Referrals made from one specialty to another (e.g.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secondary referrals</a:t>
            </a:r>
            <a:r>
              <a:rPr lang="en-US" sz="2800" dirty="0"/>
              <a:t>) </a:t>
            </a:r>
            <a:r>
              <a:rPr lang="en-US" sz="2800" dirty="0" smtClean="0"/>
              <a:t> include </a:t>
            </a:r>
            <a:r>
              <a:rPr lang="en-US" sz="2800" b="1" dirty="0" smtClean="0"/>
              <a:t>notification </a:t>
            </a:r>
            <a:r>
              <a:rPr lang="en-US" sz="2800" b="1" dirty="0"/>
              <a:t>of the patient’s primary care </a:t>
            </a:r>
            <a:r>
              <a:rPr lang="en-US" sz="2800" b="1" dirty="0" smtClean="0"/>
              <a:t>clinician</a:t>
            </a:r>
            <a:endParaRPr lang="en-US" sz="2800" dirty="0"/>
          </a:p>
          <a:p>
            <a:pPr marL="0" indent="0">
              <a:buNone/>
            </a:pPr>
            <a:endParaRPr lang="en-US" sz="2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4512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43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ea typeface="ＭＳ Ｐゴシック" charset="-128"/>
              </a:rPr>
              <a:t/>
            </a:r>
            <a:br>
              <a:rPr lang="en-US" sz="2000" dirty="0" smtClean="0">
                <a:solidFill>
                  <a:schemeClr val="bg1"/>
                </a:solidFill>
                <a:ea typeface="ＭＳ Ｐゴシック" charset="-128"/>
              </a:rPr>
            </a:br>
            <a:r>
              <a:rPr lang="en-US" sz="2000" dirty="0" smtClean="0">
                <a:solidFill>
                  <a:schemeClr val="bg1"/>
                </a:solidFill>
                <a:ea typeface="ＭＳ Ｐゴシック" charset="-128"/>
              </a:rPr>
              <a:t/>
            </a:r>
            <a:br>
              <a:rPr lang="en-US" sz="2000" dirty="0" smtClean="0">
                <a:solidFill>
                  <a:schemeClr val="bg1"/>
                </a:solidFill>
                <a:ea typeface="ＭＳ Ｐゴシック" charset="-128"/>
              </a:rPr>
            </a:br>
            <a:r>
              <a:rPr lang="en-US" sz="2000" dirty="0">
                <a:solidFill>
                  <a:schemeClr val="bg1"/>
                </a:solidFill>
                <a:ea typeface="ＭＳ Ｐゴシック" charset="-128"/>
              </a:rPr>
              <a:t/>
            </a:r>
            <a:br>
              <a:rPr lang="en-US" sz="2000" dirty="0">
                <a:solidFill>
                  <a:schemeClr val="bg1"/>
                </a:solidFill>
                <a:ea typeface="ＭＳ Ｐゴシック" charset="-128"/>
              </a:rPr>
            </a:br>
            <a:r>
              <a:rPr lang="en-US" sz="2000" dirty="0" smtClean="0">
                <a:solidFill>
                  <a:schemeClr val="bg1"/>
                </a:solidFill>
                <a:ea typeface="ＭＳ Ｐゴシック" charset="-128"/>
              </a:rPr>
              <a:t/>
            </a:r>
            <a:br>
              <a:rPr lang="en-US" sz="2000" dirty="0" smtClean="0">
                <a:solidFill>
                  <a:schemeClr val="bg1"/>
                </a:solidFill>
                <a:ea typeface="ＭＳ Ｐゴシック" charset="-128"/>
              </a:rPr>
            </a:br>
            <a:r>
              <a:rPr lang="en-US" sz="2000" dirty="0">
                <a:solidFill>
                  <a:schemeClr val="bg1"/>
                </a:solidFill>
                <a:ea typeface="ＭＳ Ｐゴシック" charset="-128"/>
              </a:rPr>
              <a:t/>
            </a:r>
            <a:br>
              <a:rPr lang="en-US" sz="2000" dirty="0">
                <a:solidFill>
                  <a:schemeClr val="bg1"/>
                </a:solidFill>
                <a:ea typeface="ＭＳ Ｐゴシック" charset="-128"/>
              </a:rPr>
            </a:br>
            <a:r>
              <a:rPr lang="en-US" sz="2000" dirty="0" smtClean="0">
                <a:solidFill>
                  <a:schemeClr val="bg1"/>
                </a:solidFill>
                <a:ea typeface="ＭＳ Ｐゴシック" charset="-128"/>
              </a:rPr>
              <a:t/>
            </a:r>
            <a:br>
              <a:rPr lang="en-US" sz="2000" dirty="0" smtClean="0">
                <a:solidFill>
                  <a:schemeClr val="bg1"/>
                </a:solidFill>
                <a:ea typeface="ＭＳ Ｐゴシック" charset="-128"/>
              </a:rPr>
            </a:br>
            <a:r>
              <a:rPr lang="en-US" sz="2000" dirty="0">
                <a:solidFill>
                  <a:schemeClr val="bg1"/>
                </a:solidFill>
                <a:ea typeface="ＭＳ Ｐゴシック" charset="-128"/>
              </a:rPr>
              <a:t/>
            </a:r>
            <a:br>
              <a:rPr lang="en-US" sz="2000" dirty="0">
                <a:solidFill>
                  <a:schemeClr val="bg1"/>
                </a:solidFill>
                <a:ea typeface="ＭＳ Ｐゴシック" charset="-128"/>
              </a:rPr>
            </a:br>
            <a:r>
              <a:rPr lang="en-US" sz="2000" dirty="0" smtClean="0">
                <a:solidFill>
                  <a:schemeClr val="bg1"/>
                </a:solidFill>
                <a:ea typeface="ＭＳ Ｐゴシック" charset="-128"/>
              </a:rPr>
              <a:t/>
            </a:r>
            <a:br>
              <a:rPr lang="en-US" sz="2000" dirty="0" smtClean="0">
                <a:solidFill>
                  <a:schemeClr val="bg1"/>
                </a:solidFill>
                <a:ea typeface="ＭＳ Ｐゴシック" charset="-128"/>
              </a:rPr>
            </a:br>
            <a:r>
              <a:rPr lang="en-US" sz="2000" dirty="0">
                <a:solidFill>
                  <a:schemeClr val="bg1"/>
                </a:solidFill>
                <a:ea typeface="ＭＳ Ｐゴシック" charset="-128"/>
              </a:rPr>
              <a:t/>
            </a:r>
            <a:br>
              <a:rPr lang="en-US" sz="2000" dirty="0">
                <a:solidFill>
                  <a:schemeClr val="bg1"/>
                </a:solidFill>
                <a:ea typeface="ＭＳ Ｐゴシック" charset="-128"/>
              </a:rPr>
            </a:br>
            <a:r>
              <a:rPr lang="en-US" sz="2000" dirty="0" smtClean="0">
                <a:solidFill>
                  <a:schemeClr val="bg1"/>
                </a:solidFill>
                <a:ea typeface="ＭＳ Ｐゴシック" charset="-128"/>
              </a:rPr>
              <a:t/>
            </a:r>
            <a:br>
              <a:rPr lang="en-US" sz="2000" dirty="0" smtClean="0">
                <a:solidFill>
                  <a:schemeClr val="bg1"/>
                </a:solidFill>
                <a:ea typeface="ＭＳ Ｐゴシック" charset="-128"/>
              </a:rPr>
            </a:br>
            <a:r>
              <a:rPr lang="en-US" sz="2000" dirty="0">
                <a:solidFill>
                  <a:schemeClr val="bg1"/>
                </a:solidFill>
                <a:ea typeface="ＭＳ Ｐゴシック" charset="-128"/>
              </a:rPr>
              <a:t/>
            </a:r>
            <a:br>
              <a:rPr lang="en-US" sz="2000" dirty="0">
                <a:solidFill>
                  <a:schemeClr val="bg1"/>
                </a:solidFill>
                <a:ea typeface="ＭＳ Ｐゴシック" charset="-128"/>
              </a:rPr>
            </a:br>
            <a:r>
              <a:rPr lang="en-US" sz="2000" dirty="0" smtClean="0">
                <a:solidFill>
                  <a:schemeClr val="bg1"/>
                </a:solidFill>
                <a:ea typeface="ＭＳ Ｐゴシック" charset="-128"/>
              </a:rPr>
              <a:t/>
            </a:r>
            <a:br>
              <a:rPr lang="en-US" sz="2000" dirty="0" smtClean="0">
                <a:solidFill>
                  <a:schemeClr val="bg1"/>
                </a:solidFill>
                <a:ea typeface="ＭＳ Ｐゴシック" charset="-128"/>
              </a:rPr>
            </a:br>
            <a:r>
              <a:rPr lang="en-US" sz="2000" dirty="0">
                <a:solidFill>
                  <a:schemeClr val="bg1"/>
                </a:solidFill>
                <a:ea typeface="ＭＳ Ｐゴシック" charset="-128"/>
              </a:rPr>
              <a:t/>
            </a:r>
            <a:br>
              <a:rPr lang="en-US" sz="2000" dirty="0">
                <a:solidFill>
                  <a:schemeClr val="bg1"/>
                </a:solidFill>
                <a:ea typeface="ＭＳ Ｐゴシック" charset="-128"/>
              </a:rPr>
            </a:br>
            <a:r>
              <a:rPr lang="en-US" sz="2000" dirty="0" smtClean="0">
                <a:solidFill>
                  <a:schemeClr val="bg1"/>
                </a:solidFill>
                <a:ea typeface="ＭＳ Ｐゴシック" charset="-128"/>
              </a:rPr>
              <a:t/>
            </a:r>
            <a:br>
              <a:rPr lang="en-US" sz="2000" dirty="0" smtClean="0">
                <a:solidFill>
                  <a:schemeClr val="bg1"/>
                </a:solidFill>
                <a:ea typeface="ＭＳ Ｐゴシック" charset="-128"/>
              </a:rPr>
            </a:br>
            <a:r>
              <a:rPr lang="en-US" sz="2000" dirty="0">
                <a:solidFill>
                  <a:schemeClr val="bg1"/>
                </a:solidFill>
                <a:ea typeface="ＭＳ Ｐゴシック" charset="-128"/>
              </a:rPr>
              <a:t/>
            </a:r>
            <a:br>
              <a:rPr lang="en-US" sz="2000" dirty="0">
                <a:solidFill>
                  <a:schemeClr val="bg1"/>
                </a:solidFill>
                <a:ea typeface="ＭＳ Ｐゴシック" charset="-128"/>
              </a:rPr>
            </a:br>
            <a:r>
              <a:rPr lang="en-US" sz="2000" dirty="0" smtClean="0">
                <a:solidFill>
                  <a:schemeClr val="bg1"/>
                </a:solidFill>
                <a:ea typeface="ＭＳ Ｐゴシック" charset="-128"/>
              </a:rPr>
              <a:t/>
            </a:r>
            <a:br>
              <a:rPr lang="en-US" sz="2000" dirty="0" smtClean="0">
                <a:solidFill>
                  <a:schemeClr val="bg1"/>
                </a:solidFill>
                <a:ea typeface="ＭＳ Ｐゴシック" charset="-128"/>
              </a:rPr>
            </a:br>
            <a:r>
              <a:rPr lang="en-US" sz="2000" dirty="0">
                <a:solidFill>
                  <a:schemeClr val="bg1"/>
                </a:solidFill>
                <a:ea typeface="ＭＳ Ｐゴシック" charset="-128"/>
              </a:rPr>
              <a:t/>
            </a:r>
            <a:br>
              <a:rPr lang="en-US" sz="2000" dirty="0">
                <a:solidFill>
                  <a:schemeClr val="bg1"/>
                </a:solidFill>
                <a:ea typeface="ＭＳ Ｐゴシック" charset="-128"/>
              </a:rPr>
            </a:br>
            <a:r>
              <a:rPr lang="en-US" sz="2000" dirty="0" smtClean="0">
                <a:solidFill>
                  <a:schemeClr val="bg1"/>
                </a:solidFill>
                <a:ea typeface="ＭＳ Ｐゴシック" charset="-128"/>
              </a:rPr>
              <a:t/>
            </a:r>
            <a:br>
              <a:rPr lang="en-US" sz="2000" dirty="0" smtClean="0">
                <a:solidFill>
                  <a:schemeClr val="bg1"/>
                </a:solidFill>
                <a:ea typeface="ＭＳ Ｐゴシック" charset="-128"/>
              </a:rPr>
            </a:br>
            <a:r>
              <a:rPr lang="en-US" sz="2000" dirty="0">
                <a:solidFill>
                  <a:schemeClr val="bg1"/>
                </a:solidFill>
                <a:ea typeface="ＭＳ Ｐゴシック" charset="-128"/>
              </a:rPr>
              <a:t/>
            </a:r>
            <a:br>
              <a:rPr lang="en-US" sz="2000" dirty="0">
                <a:solidFill>
                  <a:schemeClr val="bg1"/>
                </a:solidFill>
                <a:ea typeface="ＭＳ Ｐゴシック" charset="-128"/>
              </a:rPr>
            </a:br>
            <a:r>
              <a:rPr lang="en-US" b="1" dirty="0" smtClean="0">
                <a:solidFill>
                  <a:schemeClr val="tx1"/>
                </a:solidFill>
                <a:ea typeface="ＭＳ Ｐゴシック" charset="-128"/>
              </a:rPr>
              <a:t/>
            </a:r>
            <a:br>
              <a:rPr lang="en-US" b="1" dirty="0" smtClean="0">
                <a:solidFill>
                  <a:schemeClr val="tx1"/>
                </a:solidFill>
                <a:ea typeface="ＭＳ Ｐゴシック" charset="-128"/>
              </a:rPr>
            </a:br>
            <a:r>
              <a:rPr lang="en-US" sz="3600" b="1" dirty="0" smtClean="0">
                <a:solidFill>
                  <a:schemeClr val="tx1"/>
                </a:solidFill>
                <a:ea typeface="ＭＳ Ｐゴシック" charset="-128"/>
              </a:rPr>
              <a:t>Template Care Coordination Agreement</a:t>
            </a:r>
            <a:endParaRPr lang="en-US" sz="3600" b="1" dirty="0" smtClean="0">
              <a:solidFill>
                <a:schemeClr val="tx1"/>
              </a:solidFill>
              <a:latin typeface="Arial Black" pitchFamily="34" charset="0"/>
              <a:ea typeface="ＭＳ Ｐゴシック" charset="-12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0" y="1266102"/>
            <a:ext cx="4724400" cy="5410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1400" dirty="0" smtClean="0"/>
              <a:t>Prepare patient</a:t>
            </a:r>
          </a:p>
          <a:p>
            <a:pPr lvl="1">
              <a:buClr>
                <a:schemeClr val="accent1"/>
              </a:buClr>
              <a:defRPr/>
            </a:pPr>
            <a:r>
              <a:rPr lang="en-US" sz="1400" dirty="0" smtClean="0"/>
              <a:t>Use of referral guidelines where available</a:t>
            </a:r>
          </a:p>
          <a:p>
            <a:pPr lvl="1">
              <a:buClr>
                <a:schemeClr val="accent1"/>
              </a:buClr>
              <a:defRPr/>
            </a:pPr>
            <a:r>
              <a:rPr lang="en-US" sz="1400" dirty="0" smtClean="0"/>
              <a:t>Patient/family aware of  and in agreement with reason for referral, type of referral, and selection of specialist</a:t>
            </a:r>
          </a:p>
          <a:p>
            <a:pPr lvl="1">
              <a:buClr>
                <a:schemeClr val="accent1"/>
              </a:buClr>
              <a:defRPr/>
            </a:pPr>
            <a:r>
              <a:rPr lang="en-US" sz="1400" dirty="0" smtClean="0"/>
              <a:t>Expectations for events and outcomes of referral</a:t>
            </a:r>
          </a:p>
          <a:p>
            <a:pPr>
              <a:defRPr/>
            </a:pPr>
            <a:r>
              <a:rPr lang="en-US" sz="1400" dirty="0" smtClean="0"/>
              <a:t>Provide appropriate and adequate information. </a:t>
            </a:r>
            <a:r>
              <a:rPr lang="en-US" sz="1400" i="1" dirty="0" smtClean="0"/>
              <a:t>(Optimally adopt mutually agreed upon referral form with neighbor*)</a:t>
            </a:r>
          </a:p>
          <a:p>
            <a:pPr lvl="1">
              <a:buClr>
                <a:schemeClr val="accent1"/>
              </a:buClr>
              <a:defRPr/>
            </a:pPr>
            <a:r>
              <a:rPr lang="en-US" sz="1400" dirty="0" smtClean="0"/>
              <a:t>Demographic and insurance information</a:t>
            </a:r>
          </a:p>
          <a:p>
            <a:pPr lvl="1">
              <a:buClr>
                <a:schemeClr val="accent1"/>
              </a:buClr>
              <a:defRPr/>
            </a:pPr>
            <a:r>
              <a:rPr lang="en-US" sz="1400" dirty="0" smtClean="0"/>
              <a:t>Reason for referral, details</a:t>
            </a:r>
          </a:p>
          <a:p>
            <a:pPr lvl="1">
              <a:buClr>
                <a:schemeClr val="accent1"/>
              </a:buClr>
              <a:defRPr/>
            </a:pPr>
            <a:r>
              <a:rPr lang="en-US" sz="1400" dirty="0" smtClean="0"/>
              <a:t>Core Medical Data on patient</a:t>
            </a:r>
          </a:p>
          <a:p>
            <a:pPr lvl="1">
              <a:buClr>
                <a:schemeClr val="accent1"/>
              </a:buClr>
              <a:defRPr/>
            </a:pPr>
            <a:r>
              <a:rPr lang="en-US" sz="1400" dirty="0" smtClean="0"/>
              <a:t>Clinical data pertinent to reason for referral</a:t>
            </a:r>
          </a:p>
          <a:p>
            <a:pPr lvl="1"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en-US" sz="1400" dirty="0" smtClean="0"/>
              <a:t>--      Any special needs of patient.</a:t>
            </a:r>
          </a:p>
          <a:p>
            <a:pPr>
              <a:defRPr/>
            </a:pPr>
            <a:r>
              <a:rPr lang="en-US" sz="1400" dirty="0" smtClean="0"/>
              <a:t>Indicate type of referral requested:</a:t>
            </a:r>
          </a:p>
          <a:p>
            <a:pPr lvl="1">
              <a:buClr>
                <a:schemeClr val="accent1"/>
              </a:buClr>
              <a:defRPr/>
            </a:pPr>
            <a:r>
              <a:rPr lang="en-US" sz="1400" dirty="0" smtClean="0"/>
              <a:t>Pre-visit Preparation/Assistance</a:t>
            </a:r>
          </a:p>
          <a:p>
            <a:pPr lvl="1">
              <a:buClr>
                <a:schemeClr val="accent1"/>
              </a:buClr>
              <a:defRPr/>
            </a:pPr>
            <a:r>
              <a:rPr lang="en-US" sz="1400" dirty="0" smtClean="0"/>
              <a:t>Consultation (Evaluate and Advise)</a:t>
            </a:r>
          </a:p>
          <a:p>
            <a:pPr lvl="1">
              <a:buClr>
                <a:schemeClr val="accent1"/>
              </a:buClr>
              <a:defRPr/>
            </a:pPr>
            <a:r>
              <a:rPr lang="en-US" sz="1400" dirty="0" smtClean="0"/>
              <a:t>Procedure</a:t>
            </a:r>
          </a:p>
          <a:p>
            <a:pPr lvl="1">
              <a:buClr>
                <a:schemeClr val="accent1"/>
              </a:buClr>
              <a:defRPr/>
            </a:pPr>
            <a:r>
              <a:rPr lang="en-US" sz="1400" dirty="0" smtClean="0"/>
              <a:t>Co-management with Shared Care</a:t>
            </a:r>
          </a:p>
          <a:p>
            <a:pPr lvl="1">
              <a:buClr>
                <a:schemeClr val="accent1"/>
              </a:buClr>
              <a:defRPr/>
            </a:pPr>
            <a:r>
              <a:rPr lang="en-US" sz="1400" dirty="0" smtClean="0"/>
              <a:t>Co-management with Principal Care</a:t>
            </a:r>
          </a:p>
          <a:p>
            <a:pPr lvl="1">
              <a:buClr>
                <a:schemeClr val="accent1"/>
              </a:buClr>
              <a:defRPr/>
            </a:pPr>
            <a:r>
              <a:rPr lang="en-US" sz="1400" dirty="0" smtClean="0"/>
              <a:t>Full responsibility for all patient care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400" dirty="0" smtClean="0"/>
              <a:t> * See provided  model check list of suggested areas to address.</a:t>
            </a:r>
          </a:p>
          <a:p>
            <a:pPr>
              <a:buFont typeface="Wingdings" pitchFamily="2" charset="2"/>
              <a:buNone/>
              <a:defRPr/>
            </a:pPr>
            <a:endParaRPr lang="en-US" sz="1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572000" y="1317542"/>
            <a:ext cx="4572000" cy="5257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1400" dirty="0" smtClean="0"/>
              <a:t>Review  Referral Requests and Triage According to Urgency</a:t>
            </a:r>
          </a:p>
          <a:p>
            <a:pPr lvl="1">
              <a:buClr>
                <a:schemeClr val="accent1"/>
              </a:buClr>
              <a:defRPr/>
            </a:pPr>
            <a:r>
              <a:rPr lang="en-US" sz="1400" dirty="0" smtClean="0"/>
              <a:t>Reserve spaces in schedule to allow for urgent care</a:t>
            </a:r>
          </a:p>
          <a:p>
            <a:pPr lvl="1">
              <a:buClr>
                <a:schemeClr val="accent1"/>
              </a:buClr>
              <a:defRPr/>
            </a:pPr>
            <a:r>
              <a:rPr lang="en-US" sz="1400" dirty="0" smtClean="0"/>
              <a:t>Notify referring provider of recognized referral guidelines and inappropriate referrals </a:t>
            </a:r>
          </a:p>
          <a:p>
            <a:pPr lvl="1">
              <a:buClr>
                <a:schemeClr val="accent1"/>
              </a:buClr>
              <a:defRPr/>
            </a:pPr>
            <a:r>
              <a:rPr lang="en-US" sz="1400" dirty="0" smtClean="0"/>
              <a:t>Work with referring provider to expedite care in urgent cases</a:t>
            </a:r>
          </a:p>
          <a:p>
            <a:pPr lvl="1">
              <a:buClr>
                <a:schemeClr val="accent1"/>
              </a:buClr>
              <a:defRPr/>
            </a:pPr>
            <a:r>
              <a:rPr lang="en-US" sz="1400" dirty="0" smtClean="0"/>
              <a:t>Verify insurance status </a:t>
            </a:r>
          </a:p>
          <a:p>
            <a:pPr lvl="1">
              <a:buClr>
                <a:schemeClr val="accent1"/>
              </a:buClr>
              <a:defRPr/>
            </a:pPr>
            <a:r>
              <a:rPr lang="en-US" sz="1400" dirty="0" smtClean="0"/>
              <a:t>Anticipate special needs of patient/family</a:t>
            </a:r>
          </a:p>
          <a:p>
            <a:pPr lvl="1"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en-US" sz="1400" dirty="0" smtClean="0"/>
              <a:t>--      Agree to engage in pre-referral consult if requested. </a:t>
            </a:r>
          </a:p>
          <a:p>
            <a:pPr lvl="1"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en-US" sz="1400" dirty="0" smtClean="0"/>
              <a:t>_      Provide PCP with number for direct contact  for urgent/immediate matters.</a:t>
            </a:r>
          </a:p>
          <a:p>
            <a:pPr>
              <a:defRPr/>
            </a:pPr>
            <a:r>
              <a:rPr lang="en-US" sz="1400" dirty="0" smtClean="0"/>
              <a:t>Provide appropriate and adequate information in  a timely manner. </a:t>
            </a:r>
            <a:r>
              <a:rPr lang="en-US" sz="1400" i="1" dirty="0" smtClean="0"/>
              <a:t>(Optimally adopt mutually agreed upon referral response form with PCP*)</a:t>
            </a:r>
          </a:p>
          <a:p>
            <a:pPr lvl="1">
              <a:buClr>
                <a:schemeClr val="accent1"/>
              </a:buClr>
              <a:defRPr/>
            </a:pPr>
            <a:r>
              <a:rPr lang="en-US" sz="1400" dirty="0" smtClean="0"/>
              <a:t>To include  specific response to referral question and any provision of or changes in type of recommended interaction; diagnosis; medication; equipment; testing; procedures; education; referrals; follow up recommendations or needed actions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400" dirty="0" smtClean="0"/>
              <a:t>* See provided model check list of suggested areas to address.</a:t>
            </a:r>
            <a:endParaRPr lang="en-US" sz="1400" dirty="0"/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 bwMode="auto">
          <a:xfrm>
            <a:off x="8334375" y="6507162"/>
            <a:ext cx="733425" cy="2746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1000" dirty="0">
                <a:solidFill>
                  <a:srgbClr val="000000"/>
                </a:solidFill>
                <a:latin typeface="Arial"/>
              </a:rPr>
              <a:t>12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99512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1F497D"/>
                </a:solidFill>
                <a:latin typeface="Arial Black" pitchFamily="34" charset="0"/>
                <a:ea typeface="ＭＳ Ｐゴシック" charset="-128"/>
              </a:rPr>
              <a:t>PCP/ Requesting</a:t>
            </a:r>
            <a:endParaRPr lang="en-US" sz="2000" dirty="0">
              <a:solidFill>
                <a:srgbClr val="1F497D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1015406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1F497D"/>
                </a:solidFill>
                <a:latin typeface="Arial Black" pitchFamily="34" charset="0"/>
                <a:ea typeface="ＭＳ Ｐゴシック" charset="-128"/>
              </a:rPr>
              <a:t>Neighbor/ Responding</a:t>
            </a:r>
            <a:endParaRPr lang="en-US" sz="20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69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a minute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828800"/>
            <a:ext cx="7772400" cy="4191000"/>
          </a:xfrm>
        </p:spPr>
        <p:txBody>
          <a:bodyPr>
            <a:normAutofit/>
          </a:bodyPr>
          <a:lstStyle/>
          <a:p>
            <a:r>
              <a:rPr lang="en-US" dirty="0" smtClean="0"/>
              <a:t>How would having care coordination agreements make your life easier 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Which practice or practices would you most like to work out a care coordination or referral agreement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27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6781800" cy="944562"/>
          </a:xfrm>
        </p:spPr>
        <p:txBody>
          <a:bodyPr>
            <a:noAutofit/>
          </a:bodyPr>
          <a:lstStyle/>
          <a:p>
            <a:r>
              <a:rPr lang="en-US" sz="3600" dirty="0" smtClean="0"/>
              <a:t>Apply to All Referral Situations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Primary Care to Specialty Care (Radiology, Pathology and Hospital Medicine)</a:t>
            </a:r>
          </a:p>
          <a:p>
            <a:r>
              <a:rPr lang="en-US" dirty="0" smtClean="0"/>
              <a:t>Specialty to Specialty</a:t>
            </a:r>
          </a:p>
          <a:p>
            <a:r>
              <a:rPr lang="en-US" dirty="0" smtClean="0"/>
              <a:t>Specialty to Primary Care</a:t>
            </a:r>
          </a:p>
          <a:p>
            <a:r>
              <a:rPr lang="en-US" dirty="0" smtClean="0"/>
              <a:t>Ancillary &amp; other services (Diabetes Ed, Physical Therapy, Nutrition, etc.)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/>
              <a:t>A</a:t>
            </a:r>
            <a:r>
              <a:rPr lang="en-US" dirty="0" smtClean="0"/>
              <a:t>gree to work together in the care of mutual patients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56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89567"/>
            <a:ext cx="8612755" cy="4572000"/>
          </a:xfrm>
        </p:spPr>
        <p:txBody>
          <a:bodyPr/>
          <a:lstStyle/>
          <a:p>
            <a:pPr lvl="0"/>
            <a:r>
              <a:rPr lang="en-US" sz="2800" dirty="0" smtClean="0"/>
              <a:t>Why: The need for better coordinated &amp; connected care</a:t>
            </a:r>
          </a:p>
          <a:p>
            <a:pPr lvl="0"/>
            <a:r>
              <a:rPr lang="en-US" sz="2800" dirty="0" smtClean="0"/>
              <a:t>What: Recommendations </a:t>
            </a:r>
            <a:r>
              <a:rPr lang="en-US" sz="2800" dirty="0"/>
              <a:t>and best practices for high value care </a:t>
            </a:r>
            <a:r>
              <a:rPr lang="en-US" sz="2800" dirty="0" smtClean="0"/>
              <a:t>coordination based on physician derived &amp; developed principles and tool kits</a:t>
            </a:r>
            <a:endParaRPr lang="en-US" sz="2800" dirty="0"/>
          </a:p>
          <a:p>
            <a:pPr lvl="0"/>
            <a:r>
              <a:rPr lang="en-US" sz="2800" b="1" dirty="0" smtClean="0"/>
              <a:t>How</a:t>
            </a:r>
            <a:r>
              <a:rPr lang="en-US" sz="2800" b="1" dirty="0"/>
              <a:t>:</a:t>
            </a:r>
            <a:r>
              <a:rPr lang="en-US" sz="2800" b="1" dirty="0" smtClean="0"/>
              <a:t> Action steps to get you moving from disconnected to connected care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24" y="4778197"/>
            <a:ext cx="1905000" cy="14222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71093" y="5489340"/>
            <a:ext cx="617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Harrington" panose="04040505050A02020702" pitchFamily="82" charset="0"/>
              </a:rPr>
              <a:t> </a:t>
            </a:r>
            <a:r>
              <a:rPr lang="en-US" sz="2400" dirty="0"/>
              <a:t>Working together is </a:t>
            </a:r>
            <a:r>
              <a:rPr lang="en-US" sz="2400" dirty="0">
                <a:latin typeface="Harrington" panose="04040505050A02020702" pitchFamily="82" charset="0"/>
              </a:rPr>
              <a:t>BETTER</a:t>
            </a:r>
            <a:r>
              <a:rPr lang="en-US" sz="2400" dirty="0"/>
              <a:t> …for </a:t>
            </a:r>
            <a:r>
              <a:rPr lang="en-US" sz="2400" dirty="0">
                <a:latin typeface="Harrington" panose="04040505050A02020702" pitchFamily="82" charset="0"/>
              </a:rPr>
              <a:t>everyone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8888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2121"/>
            <a:ext cx="8153400" cy="990600"/>
          </a:xfrm>
        </p:spPr>
        <p:txBody>
          <a:bodyPr>
            <a:normAutofit fontScale="90000"/>
          </a:bodyPr>
          <a:lstStyle/>
          <a:p>
            <a:pPr algn="r"/>
            <a:r>
              <a:rPr lang="en-US" sz="3600" dirty="0" smtClean="0"/>
              <a:t>The ACP Support &amp; Alignment Network </a:t>
            </a:r>
            <a:br>
              <a:rPr lang="en-US" sz="3600" dirty="0" smtClean="0"/>
            </a:br>
            <a:r>
              <a:rPr lang="en-US" sz="3600" dirty="0" smtClean="0"/>
              <a:t>High Value Care Coordination pilot project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52599"/>
            <a:ext cx="8686800" cy="4408967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u="sng" dirty="0"/>
              <a:t>Action Steps to Connected </a:t>
            </a:r>
            <a:r>
              <a:rPr lang="en-US" sz="3600" b="1" u="sng" dirty="0" smtClean="0"/>
              <a:t>Care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Look at your internal referral process (get your own house in order)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Ensure you get what you need for a high value referral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Ensure the others gets what they need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Develop Care Coordination Agreement(s) (compact) with appropriate referring practice(s)</a:t>
            </a:r>
          </a:p>
          <a:p>
            <a:pPr marL="788670" lvl="1" indent="-514350">
              <a:buFont typeface="+mj-lt"/>
              <a:buAutoNum type="alphaLcParenR"/>
            </a:pPr>
            <a:endParaRPr lang="en-US" dirty="0" smtClean="0"/>
          </a:p>
          <a:p>
            <a:pPr marL="788670" lvl="1" indent="-514350">
              <a:buFont typeface="+mj-lt"/>
              <a:buAutoNum type="alphaLcParenR"/>
            </a:pP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9"/>
          <a:stretch/>
        </p:blipFill>
        <p:spPr bwMode="auto">
          <a:xfrm>
            <a:off x="152400" y="0"/>
            <a:ext cx="1452096" cy="1374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783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89567"/>
            <a:ext cx="8612755" cy="4572000"/>
          </a:xfrm>
        </p:spPr>
        <p:txBody>
          <a:bodyPr/>
          <a:lstStyle/>
          <a:p>
            <a:pPr lvl="0"/>
            <a:r>
              <a:rPr lang="en-US" sz="2800" b="1" dirty="0" smtClean="0"/>
              <a:t>Why: The need for better coordinated &amp; connected care</a:t>
            </a:r>
          </a:p>
          <a:p>
            <a:pPr lvl="0"/>
            <a:r>
              <a:rPr lang="en-US" sz="2800" dirty="0" smtClean="0"/>
              <a:t>What: Recommendations </a:t>
            </a:r>
            <a:r>
              <a:rPr lang="en-US" sz="2800" dirty="0"/>
              <a:t>and best practices for high value care </a:t>
            </a:r>
            <a:r>
              <a:rPr lang="en-US" sz="2800" dirty="0" smtClean="0"/>
              <a:t>coordination based on physician derived &amp; developed principles and tool kits</a:t>
            </a:r>
            <a:endParaRPr lang="en-US" sz="2800" dirty="0"/>
          </a:p>
          <a:p>
            <a:pPr lvl="0"/>
            <a:r>
              <a:rPr lang="en-US" sz="2800" dirty="0" smtClean="0"/>
              <a:t>How</a:t>
            </a:r>
            <a:r>
              <a:rPr lang="en-US" sz="2800" dirty="0"/>
              <a:t>:</a:t>
            </a:r>
            <a:r>
              <a:rPr lang="en-US" sz="2800" dirty="0" smtClean="0"/>
              <a:t> Action steps to get you moving from disconnected to connected care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24" y="4778197"/>
            <a:ext cx="1905000" cy="14222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71093" y="5489340"/>
            <a:ext cx="617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Harrington" panose="04040505050A02020702" pitchFamily="82" charset="0"/>
              </a:rPr>
              <a:t> </a:t>
            </a:r>
            <a:r>
              <a:rPr lang="en-US" sz="2400" dirty="0"/>
              <a:t>Working together is </a:t>
            </a:r>
            <a:r>
              <a:rPr lang="en-US" sz="2400" dirty="0">
                <a:latin typeface="Harrington" panose="04040505050A02020702" pitchFamily="82" charset="0"/>
              </a:rPr>
              <a:t>BETTER</a:t>
            </a:r>
            <a:r>
              <a:rPr lang="en-US" sz="2400" dirty="0"/>
              <a:t> …for </a:t>
            </a:r>
            <a:r>
              <a:rPr lang="en-US" sz="2400" dirty="0">
                <a:latin typeface="Harrington" panose="04040505050A02020702" pitchFamily="82" charset="0"/>
              </a:rPr>
              <a:t>everyone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095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28600"/>
            <a:ext cx="5867400" cy="99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Action Steps to Connected Care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89567"/>
            <a:ext cx="8991600" cy="4572000"/>
          </a:xfrm>
        </p:spPr>
        <p:txBody>
          <a:bodyPr/>
          <a:lstStyle/>
          <a:p>
            <a:r>
              <a:rPr lang="en-US" sz="2800" b="1" dirty="0" smtClean="0"/>
              <a:t>Look at your internal referral process </a:t>
            </a:r>
            <a:r>
              <a:rPr lang="en-US" sz="2800" dirty="0" smtClean="0"/>
              <a:t>(</a:t>
            </a:r>
            <a:r>
              <a:rPr lang="en-US" sz="2800" i="1" dirty="0" smtClean="0"/>
              <a:t>get your own house in order</a:t>
            </a:r>
            <a:r>
              <a:rPr lang="en-US" sz="2800" dirty="0" smtClean="0"/>
              <a:t>)</a:t>
            </a:r>
          </a:p>
          <a:p>
            <a:pPr marL="788670" lvl="1" indent="-514350"/>
            <a:r>
              <a:rPr lang="en-US" dirty="0" smtClean="0"/>
              <a:t>Perform a Walk-through / Process Map of the referral process within the practice</a:t>
            </a:r>
          </a:p>
          <a:p>
            <a:pPr marL="1062990" lvl="2" indent="-514350"/>
            <a:r>
              <a:rPr lang="en-US" dirty="0" smtClean="0"/>
              <a:t>Identify any gaps in critical elements</a:t>
            </a:r>
          </a:p>
          <a:p>
            <a:pPr marL="1062990" lvl="2" indent="-514350"/>
            <a:r>
              <a:rPr lang="en-US" dirty="0" smtClean="0"/>
              <a:t>Develop an Improvement Plan to close the gaps</a:t>
            </a:r>
          </a:p>
          <a:p>
            <a:pPr marL="788670" lvl="1" indent="-514350"/>
            <a:r>
              <a:rPr lang="en-US" dirty="0" smtClean="0"/>
              <a:t>Define who the team members are for the practice referral process </a:t>
            </a:r>
          </a:p>
          <a:p>
            <a:pPr marL="788670" lvl="1" indent="-514350"/>
            <a:r>
              <a:rPr lang="en-US" dirty="0" smtClean="0"/>
              <a:t>Develop a Policy &amp; Procedures document for your practice team’s internal referral process (will be a work in progress)</a:t>
            </a:r>
          </a:p>
          <a:p>
            <a:pPr marL="274320" lvl="1" indent="0">
              <a:buNone/>
            </a:pPr>
            <a:endParaRPr lang="en-US" dirty="0" smtClean="0"/>
          </a:p>
          <a:p>
            <a:pPr marL="788670" lvl="1" indent="-514350">
              <a:buFont typeface="+mj-lt"/>
              <a:buAutoNum type="alphaLcParenR"/>
            </a:pPr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68"/>
          <a:stretch/>
        </p:blipFill>
        <p:spPr bwMode="auto">
          <a:xfrm>
            <a:off x="-99848" y="0"/>
            <a:ext cx="2743200" cy="1234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131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It matters what you connect with…..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i="1" dirty="0"/>
              <a:t>True</a:t>
            </a:r>
            <a:r>
              <a:rPr lang="en-US" sz="2400" b="1" dirty="0"/>
              <a:t> Tales from the </a:t>
            </a:r>
            <a:r>
              <a:rPr lang="en-US" sz="2400" b="1" dirty="0" smtClean="0"/>
              <a:t>Trenches</a:t>
            </a:r>
          </a:p>
          <a:p>
            <a:r>
              <a:rPr lang="en-US" sz="2400" i="1" dirty="0" smtClean="0"/>
              <a:t>“We had to fax the same records to the specialist 6 times”</a:t>
            </a:r>
          </a:p>
          <a:p>
            <a:r>
              <a:rPr lang="en-US" sz="2400" i="1" dirty="0" smtClean="0"/>
              <a:t>“ I referred the patient for a shoulder injury but received a note back about his old knee injury”</a:t>
            </a:r>
          </a:p>
          <a:p>
            <a:r>
              <a:rPr lang="en-US" sz="2400" i="1" dirty="0" smtClean="0"/>
              <a:t>“We sent the records, the front desk received the records but the specialist (physician) never saw them and had no idea why the patient was referred/prior work up </a:t>
            </a:r>
          </a:p>
          <a:p>
            <a:r>
              <a:rPr lang="en-US" sz="2400" i="1" dirty="0" smtClean="0"/>
              <a:t>“The specialist said they didn’t have time to look at the records my PCP sent”</a:t>
            </a:r>
          </a:p>
          <a:p>
            <a:r>
              <a:rPr lang="en-US" sz="2400" i="1" dirty="0" smtClean="0"/>
              <a:t>“We have no idea if the patient was ever seen or not”</a:t>
            </a:r>
            <a:endParaRPr lang="en-US" sz="2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4" t="6208" r="4316" b="7482"/>
          <a:stretch/>
        </p:blipFill>
        <p:spPr bwMode="auto">
          <a:xfrm>
            <a:off x="685800" y="1277602"/>
            <a:ext cx="8001000" cy="5634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080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To have connected care </a:t>
            </a:r>
            <a:r>
              <a:rPr lang="en-US" i="1" dirty="0" smtClean="0"/>
              <a:t>between</a:t>
            </a:r>
            <a:r>
              <a:rPr lang="en-US" dirty="0" smtClean="0"/>
              <a:t> practices, need to have connected care </a:t>
            </a:r>
            <a:r>
              <a:rPr lang="en-US" i="1" dirty="0" smtClean="0"/>
              <a:t>within</a:t>
            </a:r>
            <a:r>
              <a:rPr lang="en-US" dirty="0" smtClean="0"/>
              <a:t>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We often have silos within our silos</a:t>
            </a:r>
          </a:p>
          <a:p>
            <a:pPr marL="0" indent="0" algn="ctr">
              <a:buNone/>
            </a:pPr>
            <a:endParaRPr lang="en-US" sz="1000" b="1" dirty="0" smtClean="0"/>
          </a:p>
          <a:p>
            <a:r>
              <a:rPr lang="en-US" sz="2800" dirty="0" smtClean="0"/>
              <a:t>Need to develop </a:t>
            </a:r>
            <a:r>
              <a:rPr lang="en-US" sz="2800" b="1" dirty="0" smtClean="0"/>
              <a:t>Patient-centered team care</a:t>
            </a:r>
            <a:r>
              <a:rPr lang="en-US" sz="2800" dirty="0" smtClean="0"/>
              <a:t> (entire staff) around the </a:t>
            </a:r>
            <a:r>
              <a:rPr lang="en-US" sz="2800" b="1" dirty="0" smtClean="0"/>
              <a:t>referral process </a:t>
            </a:r>
          </a:p>
          <a:p>
            <a:pPr lvl="1"/>
            <a:r>
              <a:rPr lang="en-US" dirty="0" smtClean="0"/>
              <a:t>Make it part of taking care of the patient</a:t>
            </a:r>
          </a:p>
          <a:p>
            <a:pPr lvl="1"/>
            <a:r>
              <a:rPr lang="en-US" dirty="0"/>
              <a:t>Work as a team to design improvements, test and </a:t>
            </a:r>
            <a:r>
              <a:rPr lang="en-US" dirty="0" smtClean="0"/>
              <a:t>implement</a:t>
            </a:r>
          </a:p>
          <a:p>
            <a:r>
              <a:rPr lang="en-US" sz="2800" b="1" dirty="0" smtClean="0"/>
              <a:t>Intentional</a:t>
            </a:r>
            <a:r>
              <a:rPr lang="en-US" sz="2800" dirty="0" smtClean="0"/>
              <a:t> internal processes (Policy &amp; Procedures)</a:t>
            </a:r>
          </a:p>
          <a:p>
            <a:r>
              <a:rPr lang="en-US" sz="2800" b="1" dirty="0" smtClean="0"/>
              <a:t>Track</a:t>
            </a:r>
            <a:r>
              <a:rPr lang="en-US" sz="2800" dirty="0" smtClean="0"/>
              <a:t> the referrals and the process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8210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Start with One Step at a time….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6153" y="1828799"/>
            <a:ext cx="8159002" cy="4332767"/>
          </a:xfrm>
        </p:spPr>
        <p:txBody>
          <a:bodyPr/>
          <a:lstStyle/>
          <a:p>
            <a:r>
              <a:rPr lang="en-US" sz="3200" b="1" dirty="0" smtClean="0"/>
              <a:t>Get your own “house” in order</a:t>
            </a:r>
          </a:p>
          <a:p>
            <a:pPr lvl="1"/>
            <a:r>
              <a:rPr lang="en-US" sz="2800" dirty="0" smtClean="0"/>
              <a:t>Start with a Process Map</a:t>
            </a:r>
          </a:p>
          <a:p>
            <a:pPr lvl="2"/>
            <a:r>
              <a:rPr lang="en-US" sz="2400" dirty="0"/>
              <a:t>Make it a team </a:t>
            </a:r>
            <a:r>
              <a:rPr lang="en-US" sz="2400" dirty="0" smtClean="0"/>
              <a:t>approach</a:t>
            </a:r>
          </a:p>
          <a:p>
            <a:pPr lvl="2"/>
            <a:r>
              <a:rPr lang="en-US" sz="2400" dirty="0" smtClean="0"/>
              <a:t>Look </a:t>
            </a:r>
            <a:r>
              <a:rPr lang="en-US" sz="2400" dirty="0"/>
              <a:t>for </a:t>
            </a:r>
            <a:r>
              <a:rPr lang="en-US" sz="2400" dirty="0" smtClean="0"/>
              <a:t>gaps (“</a:t>
            </a:r>
            <a:r>
              <a:rPr lang="en-US" sz="2400" dirty="0"/>
              <a:t>opportunities”)in the referral </a:t>
            </a:r>
            <a:r>
              <a:rPr lang="en-US" sz="2400" dirty="0" smtClean="0"/>
              <a:t>process</a:t>
            </a:r>
            <a:endParaRPr lang="en-US" sz="2800" dirty="0" smtClean="0"/>
          </a:p>
          <a:p>
            <a:pPr marL="0" indent="0">
              <a:buNone/>
            </a:pPr>
            <a:endParaRPr lang="en-US" sz="1600" dirty="0"/>
          </a:p>
          <a:p>
            <a:pPr lvl="2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981" y="4495800"/>
            <a:ext cx="4619020" cy="171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5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57200"/>
            <a:ext cx="6036127" cy="762000"/>
          </a:xfrm>
        </p:spPr>
        <p:txBody>
          <a:bodyPr/>
          <a:lstStyle/>
          <a:p>
            <a:pPr algn="ctr"/>
            <a:r>
              <a:rPr lang="en-US" dirty="0" smtClean="0"/>
              <a:t>Process Map (Mess)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380771"/>
            <a:ext cx="1371600" cy="13716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9" y="1371600"/>
            <a:ext cx="1311729" cy="13117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829" y="3358669"/>
            <a:ext cx="1295400" cy="14158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990982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628" y="1349827"/>
            <a:ext cx="1545771" cy="1545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0"/>
            <a:ext cx="1219200" cy="9753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0" y="5029200"/>
            <a:ext cx="1485900" cy="155194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 bwMode="auto">
          <a:xfrm>
            <a:off x="4868694" y="3962400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Down Arrow 10"/>
          <p:cNvSpPr/>
          <p:nvPr/>
        </p:nvSpPr>
        <p:spPr bwMode="auto">
          <a:xfrm>
            <a:off x="3048000" y="2971800"/>
            <a:ext cx="152400" cy="2286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685800" y="3086100"/>
            <a:ext cx="457200" cy="5715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4648200" y="2971800"/>
            <a:ext cx="1034143" cy="7007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Elbow Connector 16"/>
          <p:cNvCxnSpPr/>
          <p:nvPr/>
        </p:nvCxnSpPr>
        <p:spPr bwMode="auto">
          <a:xfrm rot="16200000" flipH="1">
            <a:off x="824140" y="3747862"/>
            <a:ext cx="2749548" cy="119742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3501813" y="4785360"/>
            <a:ext cx="403437" cy="6553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Elbow Connector 27"/>
          <p:cNvCxnSpPr/>
          <p:nvPr/>
        </p:nvCxnSpPr>
        <p:spPr bwMode="auto">
          <a:xfrm>
            <a:off x="6248400" y="2226129"/>
            <a:ext cx="914400" cy="914400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Down Arrow 28"/>
          <p:cNvSpPr/>
          <p:nvPr/>
        </p:nvSpPr>
        <p:spPr bwMode="auto">
          <a:xfrm>
            <a:off x="6920484" y="5143500"/>
            <a:ext cx="484632" cy="97840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Down Arrow 29"/>
          <p:cNvSpPr/>
          <p:nvPr/>
        </p:nvSpPr>
        <p:spPr bwMode="auto">
          <a:xfrm rot="1946001">
            <a:off x="2057400" y="5143500"/>
            <a:ext cx="484632" cy="97840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Right Arrow 30"/>
          <p:cNvSpPr/>
          <p:nvPr/>
        </p:nvSpPr>
        <p:spPr bwMode="auto">
          <a:xfrm rot="2819064">
            <a:off x="4495800" y="2111829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Down Arrow 31"/>
          <p:cNvSpPr/>
          <p:nvPr/>
        </p:nvSpPr>
        <p:spPr bwMode="auto">
          <a:xfrm rot="8926423">
            <a:off x="2063465" y="1277126"/>
            <a:ext cx="484632" cy="97840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69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to Help you Process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905000"/>
            <a:ext cx="3886200" cy="4267200"/>
          </a:xfrm>
        </p:spPr>
        <p:txBody>
          <a:bodyPr/>
          <a:lstStyle/>
          <a:p>
            <a:r>
              <a:rPr lang="en-US" sz="2000" b="1" dirty="0"/>
              <a:t>Process Start and End</a:t>
            </a:r>
          </a:p>
          <a:p>
            <a:pPr lvl="1"/>
            <a:r>
              <a:rPr lang="en-US" sz="2000" dirty="0"/>
              <a:t>Start = Decision to refer</a:t>
            </a:r>
          </a:p>
          <a:p>
            <a:pPr lvl="1"/>
            <a:r>
              <a:rPr lang="en-US" sz="2000" dirty="0"/>
              <a:t>End = Referral reconciled </a:t>
            </a:r>
          </a:p>
          <a:p>
            <a:r>
              <a:rPr lang="en-US" sz="2000" b="1" dirty="0"/>
              <a:t>Referral reconciled means: </a:t>
            </a:r>
          </a:p>
          <a:p>
            <a:pPr lvl="1"/>
            <a:r>
              <a:rPr lang="en-US" sz="2000" dirty="0" smtClean="0"/>
              <a:t>Referral </a:t>
            </a:r>
            <a:r>
              <a:rPr lang="en-US" sz="2000" dirty="0"/>
              <a:t>response received and recommendations are incorporated into the patient’s care in partnership with patient OR</a:t>
            </a:r>
          </a:p>
          <a:p>
            <a:pPr lvl="1"/>
            <a:r>
              <a:rPr lang="en-US" sz="2000" dirty="0" smtClean="0"/>
              <a:t>Referral </a:t>
            </a:r>
            <a:r>
              <a:rPr lang="en-US" sz="2000" dirty="0"/>
              <a:t>incomplete and next steps have been made in partnership with patient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904999"/>
            <a:ext cx="4235301" cy="4256567"/>
          </a:xfrm>
        </p:spPr>
        <p:txBody>
          <a:bodyPr/>
          <a:lstStyle/>
          <a:p>
            <a:r>
              <a:rPr lang="en-US" sz="2000" b="1" dirty="0"/>
              <a:t>Process Start and End</a:t>
            </a:r>
          </a:p>
          <a:p>
            <a:pPr lvl="1"/>
            <a:r>
              <a:rPr lang="en-US" sz="2000" dirty="0"/>
              <a:t>Start = </a:t>
            </a:r>
            <a:r>
              <a:rPr lang="en-US" sz="2000" dirty="0" smtClean="0"/>
              <a:t>Receipt of referral request</a:t>
            </a:r>
            <a:endParaRPr lang="en-US" sz="2000" dirty="0"/>
          </a:p>
          <a:p>
            <a:pPr lvl="1"/>
            <a:r>
              <a:rPr lang="en-US" sz="2000" dirty="0"/>
              <a:t>End = Referral </a:t>
            </a:r>
            <a:r>
              <a:rPr lang="en-US" sz="2000" dirty="0" smtClean="0"/>
              <a:t>Response sent</a:t>
            </a:r>
            <a:endParaRPr lang="en-US" sz="2000" dirty="0"/>
          </a:p>
          <a:p>
            <a:r>
              <a:rPr lang="en-US" sz="2000" b="1" dirty="0" smtClean="0"/>
              <a:t>Referral Response can be : </a:t>
            </a:r>
            <a:endParaRPr lang="en-US" sz="2000" b="1" dirty="0"/>
          </a:p>
          <a:p>
            <a:pPr lvl="1"/>
            <a:r>
              <a:rPr lang="en-US" sz="2000" dirty="0" smtClean="0"/>
              <a:t> Redirection to more appropriate specialist</a:t>
            </a:r>
          </a:p>
          <a:p>
            <a:pPr lvl="1"/>
            <a:r>
              <a:rPr lang="en-US" sz="2000" dirty="0" smtClean="0"/>
              <a:t>Referral not needed or Answer to simple question without appointment </a:t>
            </a:r>
          </a:p>
          <a:p>
            <a:pPr lvl="1"/>
            <a:r>
              <a:rPr lang="en-US" sz="2000" dirty="0" smtClean="0"/>
              <a:t>Notice of No Show or Cancel</a:t>
            </a:r>
          </a:p>
          <a:p>
            <a:pPr lvl="1"/>
            <a:r>
              <a:rPr lang="en-US" sz="2000" dirty="0" smtClean="0"/>
              <a:t>Completed Referral with note</a:t>
            </a:r>
          </a:p>
          <a:p>
            <a:pPr lvl="1"/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1523632"/>
            <a:ext cx="2473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/>
              <a:t>Requesting a Referral</a:t>
            </a:r>
            <a:endParaRPr lang="en-US" sz="20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4953000" y="1523632"/>
            <a:ext cx="2829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/>
              <a:t>Responding to a Referral</a:t>
            </a:r>
            <a:endParaRPr lang="en-US" sz="2000" b="1" u="sng" dirty="0"/>
          </a:p>
        </p:txBody>
      </p:sp>
    </p:spTree>
    <p:extLst>
      <p:ext uri="{BB962C8B-B14F-4D97-AF65-F5344CB8AC3E}">
        <p14:creationId xmlns:p14="http://schemas.microsoft.com/office/powerpoint/2010/main" val="263881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to Help you Process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4000"/>
            <a:ext cx="8235202" cy="4572000"/>
          </a:xfrm>
        </p:spPr>
        <p:txBody>
          <a:bodyPr/>
          <a:lstStyle/>
          <a:p>
            <a:r>
              <a:rPr lang="en-US" sz="2800" dirty="0" smtClean="0"/>
              <a:t>Map your process “as is”</a:t>
            </a:r>
          </a:p>
          <a:p>
            <a:pPr lvl="1"/>
            <a:r>
              <a:rPr lang="en-US" dirty="0"/>
              <a:t>resist the tendency to “fix” as you </a:t>
            </a:r>
            <a:r>
              <a:rPr lang="en-US" dirty="0" smtClean="0"/>
              <a:t>map</a:t>
            </a:r>
          </a:p>
          <a:p>
            <a:r>
              <a:rPr lang="en-US" sz="2800" dirty="0" smtClean="0"/>
              <a:t>Include those who actually “do” this process</a:t>
            </a:r>
          </a:p>
          <a:p>
            <a:pPr lvl="1"/>
            <a:r>
              <a:rPr lang="en-US" dirty="0"/>
              <a:t>Different people may vary in how they do the </a:t>
            </a:r>
            <a:r>
              <a:rPr lang="en-US" dirty="0" smtClean="0"/>
              <a:t>job</a:t>
            </a:r>
          </a:p>
          <a:p>
            <a:r>
              <a:rPr lang="en-US" sz="2800" dirty="0" smtClean="0"/>
              <a:t>With complex processes such as this one, consider multiple passes, allow time to revisit &amp; tweak</a:t>
            </a:r>
          </a:p>
          <a:p>
            <a:pPr lvl="1"/>
            <a:r>
              <a:rPr lang="en-US" sz="2500" dirty="0" smtClean="0"/>
              <a:t>Include:</a:t>
            </a:r>
          </a:p>
          <a:p>
            <a:pPr lvl="2"/>
            <a:r>
              <a:rPr lang="en-US" sz="2000" dirty="0" smtClean="0"/>
              <a:t>Who? Include handoff </a:t>
            </a:r>
            <a:r>
              <a:rPr lang="en-US" sz="2000" dirty="0"/>
              <a:t>details, Patient </a:t>
            </a:r>
            <a:r>
              <a:rPr lang="en-US" sz="2000" dirty="0" smtClean="0"/>
              <a:t>involvement</a:t>
            </a:r>
          </a:p>
          <a:p>
            <a:pPr lvl="2"/>
            <a:r>
              <a:rPr lang="en-US" sz="2000" dirty="0" smtClean="0"/>
              <a:t>What? Time parameters? Documentation and notification parameters?</a:t>
            </a:r>
          </a:p>
        </p:txBody>
      </p:sp>
    </p:spTree>
    <p:extLst>
      <p:ext uri="{BB962C8B-B14F-4D97-AF65-F5344CB8AC3E}">
        <p14:creationId xmlns:p14="http://schemas.microsoft.com/office/powerpoint/2010/main" val="172407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/>
          </a:bodyPr>
          <a:lstStyle/>
          <a:p>
            <a:r>
              <a:rPr lang="en-US" b="1" dirty="0" smtClean="0"/>
              <a:t> </a:t>
            </a:r>
            <a:r>
              <a:rPr lang="en-US" dirty="0"/>
              <a:t>Develop a P&amp;P (Policy &amp; Procedures</a:t>
            </a:r>
            <a:r>
              <a:rPr lang="en-US" dirty="0" smtClean="0"/>
              <a:t>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51816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Set a practice policy for referrals </a:t>
            </a:r>
          </a:p>
          <a:p>
            <a:pPr lvl="2"/>
            <a:r>
              <a:rPr lang="en-US" sz="2400" dirty="0"/>
              <a:t>Example primary care policy: </a:t>
            </a:r>
            <a:r>
              <a:rPr lang="en-US" sz="2400" i="1" dirty="0"/>
              <a:t>“Our policy is to provide standardized referrals with a clear reason or question stated and attach the appropriate information so that our patients get the care they need efficiently, effectively and safely</a:t>
            </a:r>
            <a:r>
              <a:rPr lang="en-US" sz="2400" i="1" dirty="0" smtClean="0"/>
              <a:t>”</a:t>
            </a:r>
          </a:p>
          <a:p>
            <a:pPr marL="685800" lvl="2" indent="0">
              <a:buNone/>
            </a:pPr>
            <a:endParaRPr lang="en-US" sz="900" i="1" dirty="0"/>
          </a:p>
          <a:p>
            <a:pPr lvl="2"/>
            <a:r>
              <a:rPr lang="en-US" sz="2400" dirty="0" smtClean="0"/>
              <a:t>Example specialty policy</a:t>
            </a:r>
            <a:r>
              <a:rPr lang="en-US" sz="2400" i="1" dirty="0" smtClean="0"/>
              <a:t>: “Our </a:t>
            </a:r>
            <a:r>
              <a:rPr lang="en-US" sz="2400" i="1" dirty="0"/>
              <a:t>policy is to provide </a:t>
            </a:r>
            <a:r>
              <a:rPr lang="en-US" sz="2400" i="1" dirty="0" smtClean="0"/>
              <a:t>high value, patient-centered referrals appropriate to the needs of the patient” </a:t>
            </a:r>
          </a:p>
          <a:p>
            <a:r>
              <a:rPr lang="en-US" sz="2800" dirty="0" smtClean="0"/>
              <a:t>Design the Procedures the way you want it to work</a:t>
            </a:r>
          </a:p>
          <a:p>
            <a:pPr lvl="2"/>
            <a:r>
              <a:rPr lang="en-US" sz="2400" dirty="0" smtClean="0"/>
              <a:t>See if it works</a:t>
            </a:r>
          </a:p>
          <a:p>
            <a:pPr lvl="2"/>
            <a:r>
              <a:rPr lang="en-US" sz="2400" dirty="0" smtClean="0"/>
              <a:t>Make improvements/changes as needed to get it working well </a:t>
            </a:r>
            <a:endParaRPr lang="en-US" sz="2400" dirty="0"/>
          </a:p>
          <a:p>
            <a:pPr marL="457200" lvl="1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51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60" y="304800"/>
            <a:ext cx="64008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Leave in action….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4800601"/>
          </a:xfrm>
        </p:spPr>
        <p:txBody>
          <a:bodyPr>
            <a:normAutofit/>
          </a:bodyPr>
          <a:lstStyle/>
          <a:p>
            <a:r>
              <a:rPr lang="en-US" dirty="0" smtClean="0"/>
              <a:t>Perform a referral process walk-through (Process Map)</a:t>
            </a:r>
          </a:p>
          <a:p>
            <a:r>
              <a:rPr lang="en-US" dirty="0" smtClean="0"/>
              <a:t>Identify gaps in “Critical Elements”</a:t>
            </a:r>
          </a:p>
          <a:p>
            <a:pPr lvl="1"/>
            <a:r>
              <a:rPr lang="en-US" dirty="0" smtClean="0"/>
              <a:t>Subsequent Action Steps will provide assistance with filling gaps</a:t>
            </a:r>
          </a:p>
          <a:p>
            <a:r>
              <a:rPr lang="en-US" dirty="0" smtClean="0"/>
              <a:t>Identify needed team members, roles &amp; responsibilities for your practice referral process</a:t>
            </a:r>
          </a:p>
          <a:p>
            <a:r>
              <a:rPr lang="en-US" dirty="0" smtClean="0"/>
              <a:t>Develop a Policy &amp; Procedure document (can be added to &amp; tweaked as progress through the additional steps)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893" y="23648"/>
            <a:ext cx="1235889" cy="143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51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Additional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Forms and other material relevant to this training can be found at: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4000" dirty="0" smtClean="0"/>
              <a:t>www.acponline.org\hvcc-training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41805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4419600" cy="5486400"/>
          </a:xfrm>
        </p:spPr>
        <p:txBody>
          <a:bodyPr>
            <a:noAutofit/>
          </a:bodyPr>
          <a:lstStyle/>
          <a:p>
            <a:r>
              <a:rPr lang="en-US" sz="2400" dirty="0"/>
              <a:t>70 year old woman from town 2 hours away, doesn’t know why she was referred</a:t>
            </a:r>
          </a:p>
          <a:p>
            <a:r>
              <a:rPr lang="en-US" sz="2400" dirty="0"/>
              <a:t>No records</a:t>
            </a:r>
          </a:p>
          <a:p>
            <a:r>
              <a:rPr lang="en-US" sz="2400" dirty="0"/>
              <a:t>Only voice mail at referring </a:t>
            </a:r>
            <a:r>
              <a:rPr lang="en-US" sz="2400" dirty="0" smtClean="0"/>
              <a:t>practice</a:t>
            </a:r>
          </a:p>
          <a:p>
            <a:r>
              <a:rPr lang="en-US" sz="2400" dirty="0" smtClean="0"/>
              <a:t>What to do?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sz="2400" dirty="0"/>
              <a:t>What I did:</a:t>
            </a:r>
          </a:p>
          <a:p>
            <a:r>
              <a:rPr lang="en-US" sz="2400" dirty="0"/>
              <a:t>Glipizide, metformin, Levothyroxine on med list</a:t>
            </a:r>
          </a:p>
          <a:p>
            <a:r>
              <a:rPr lang="en-US" sz="2400" dirty="0"/>
              <a:t>Discussed diabetes and thyroid</a:t>
            </a:r>
          </a:p>
          <a:p>
            <a:r>
              <a:rPr lang="en-US" sz="2400" dirty="0"/>
              <a:t>Ordered A1c and TSH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76400"/>
            <a:ext cx="4114800" cy="4449763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Oops!</a:t>
            </a:r>
          </a:p>
          <a:p>
            <a:pPr lvl="1"/>
            <a:r>
              <a:rPr lang="en-US" sz="3000" dirty="0"/>
              <a:t>A1c and TSH results done 2 weeks prior were identical</a:t>
            </a:r>
          </a:p>
          <a:p>
            <a:pPr lvl="1"/>
            <a:r>
              <a:rPr lang="en-US" sz="3000" dirty="0"/>
              <a:t>Left adrenal mass on abdominal CT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Case 1 </a:t>
            </a:r>
            <a:r>
              <a:rPr lang="en-US" sz="4000" dirty="0" smtClean="0"/>
              <a:t>(“Playing Charades”)</a:t>
            </a:r>
            <a:endParaRPr lang="en-US" sz="2000" dirty="0"/>
          </a:p>
        </p:txBody>
      </p:sp>
      <p:pic>
        <p:nvPicPr>
          <p:cNvPr id="2052" name="Picture 4" descr="Image result for cartoon images of playing chara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9" y="3211285"/>
            <a:ext cx="1219201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86200" y="2362200"/>
            <a:ext cx="4953000" cy="3102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60-70% of specialists </a:t>
            </a:r>
            <a:r>
              <a:rPr lang="en-US" sz="2400" dirty="0"/>
              <a:t>reported receiving </a:t>
            </a:r>
            <a:r>
              <a:rPr lang="en-US" sz="2400" b="1" dirty="0"/>
              <a:t>no information </a:t>
            </a:r>
            <a:r>
              <a:rPr lang="en-US" sz="2400" dirty="0" smtClean="0"/>
              <a:t>on referred patients</a:t>
            </a:r>
          </a:p>
          <a:p>
            <a:pPr algn="ctr"/>
            <a:endParaRPr lang="en-US" sz="1000" dirty="0" smtClean="0"/>
          </a:p>
          <a:p>
            <a:pPr algn="ctr"/>
            <a:r>
              <a:rPr lang="en-US" sz="2400" dirty="0" smtClean="0"/>
              <a:t>43% of specialists </a:t>
            </a:r>
            <a:r>
              <a:rPr lang="en-US" sz="2400" b="1" dirty="0" smtClean="0"/>
              <a:t>dissatisfied</a:t>
            </a:r>
            <a:r>
              <a:rPr lang="en-US" sz="2400" dirty="0" smtClean="0"/>
              <a:t> with the information they do receive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5785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Case 2 </a:t>
            </a:r>
            <a:r>
              <a:rPr lang="en-US" sz="3600" dirty="0" smtClean="0"/>
              <a:t>(“</a:t>
            </a:r>
            <a:r>
              <a:rPr lang="en-US" sz="3600" dirty="0"/>
              <a:t>w</a:t>
            </a:r>
            <a:r>
              <a:rPr lang="en-US" sz="3600" dirty="0" smtClean="0"/>
              <a:t>asted days &amp; wasted nights”)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41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28 year old female had routine consultation appt booked with us by her PCP front office staff with cc/o “fatigue”</a:t>
            </a:r>
          </a:p>
          <a:p>
            <a:r>
              <a:rPr lang="en-US" sz="2400" dirty="0" smtClean="0"/>
              <a:t>No records sent</a:t>
            </a:r>
          </a:p>
          <a:p>
            <a:r>
              <a:rPr lang="en-US" sz="2400" dirty="0" smtClean="0"/>
              <a:t>3 month wait 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Oops!</a:t>
            </a:r>
          </a:p>
          <a:p>
            <a:r>
              <a:rPr lang="en-US" sz="2400" dirty="0" smtClean="0"/>
              <a:t>Referral was for suspected Lupus , she needed a Rheumatology consult, I’m an Endocrinologist….</a:t>
            </a:r>
          </a:p>
          <a:p>
            <a:r>
              <a:rPr lang="en-US" sz="2400" dirty="0" smtClean="0"/>
              <a:t>Now a 5 month wait….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4267200" y="2286000"/>
            <a:ext cx="4419600" cy="259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8% </a:t>
            </a:r>
            <a:r>
              <a:rPr lang="en-US" sz="2400" dirty="0" smtClean="0"/>
              <a:t>of Referrals are </a:t>
            </a:r>
            <a:r>
              <a:rPr lang="en-US" sz="2400" b="1" dirty="0" smtClean="0"/>
              <a:t>Inappropriate</a:t>
            </a:r>
            <a:r>
              <a:rPr lang="en-US" sz="2400" dirty="0" smtClean="0"/>
              <a:t> – to the wrong specialty or not necessary</a:t>
            </a:r>
          </a:p>
          <a:p>
            <a:pPr algn="ctr"/>
            <a:r>
              <a:rPr lang="en-US" sz="2000" dirty="0" smtClean="0"/>
              <a:t>(average 43 per specialist per year)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8917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02715"/>
            <a:ext cx="7543800" cy="803965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Case </a:t>
            </a:r>
            <a:r>
              <a:rPr lang="en-US" sz="4400" dirty="0" smtClean="0"/>
              <a:t>3 </a:t>
            </a:r>
            <a:r>
              <a:rPr lang="en-US" dirty="0" smtClean="0"/>
              <a:t>(“Where’s </a:t>
            </a:r>
            <a:r>
              <a:rPr lang="en-US" dirty="0"/>
              <a:t>the </a:t>
            </a:r>
            <a:r>
              <a:rPr lang="en-US" dirty="0" smtClean="0"/>
              <a:t>Beef</a:t>
            </a:r>
            <a:r>
              <a:rPr lang="en-US" dirty="0"/>
              <a:t>?”)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5105400" cy="4456064"/>
          </a:xfrm>
        </p:spPr>
        <p:txBody>
          <a:bodyPr/>
          <a:lstStyle/>
          <a:p>
            <a:pPr marL="201168" lvl="1" indent="0">
              <a:buNone/>
            </a:pPr>
            <a:r>
              <a:rPr lang="en-US" sz="2400" dirty="0"/>
              <a:t>59 </a:t>
            </a:r>
            <a:r>
              <a:rPr lang="en-US" sz="2400" dirty="0" err="1"/>
              <a:t>yo</a:t>
            </a:r>
            <a:r>
              <a:rPr lang="en-US" sz="2400" dirty="0"/>
              <a:t> man with T2DM, HTN, Hyperlipidemia &amp; </a:t>
            </a:r>
            <a:r>
              <a:rPr lang="en-US" sz="2400" dirty="0" smtClean="0"/>
              <a:t>Obesity</a:t>
            </a:r>
            <a:endParaRPr lang="en-US" sz="2400" dirty="0"/>
          </a:p>
          <a:p>
            <a:r>
              <a:rPr lang="en-US" sz="2000" dirty="0"/>
              <a:t>referred to cardiology with unexplained </a:t>
            </a:r>
            <a:r>
              <a:rPr lang="en-US" sz="2000" dirty="0" smtClean="0"/>
              <a:t>DOE &amp; question “is this ischemic?”</a:t>
            </a:r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sz="2300" dirty="0" smtClean="0"/>
              <a:t>28 </a:t>
            </a:r>
            <a:r>
              <a:rPr lang="en-US" sz="2300" dirty="0"/>
              <a:t>page note from the cardiologist </a:t>
            </a:r>
          </a:p>
          <a:p>
            <a:pPr lvl="1"/>
            <a:r>
              <a:rPr lang="en-US" sz="2000" dirty="0"/>
              <a:t>only ICD codes for impression </a:t>
            </a:r>
          </a:p>
          <a:p>
            <a:pPr lvl="1"/>
            <a:r>
              <a:rPr lang="en-US" sz="2000" dirty="0"/>
              <a:t>no indication of </a:t>
            </a:r>
            <a:r>
              <a:rPr lang="en-US" sz="2000" dirty="0" smtClean="0"/>
              <a:t>what the cardiologist </a:t>
            </a:r>
            <a:r>
              <a:rPr lang="en-US" sz="2000" dirty="0"/>
              <a:t>thinks or is going to do or </a:t>
            </a:r>
            <a:endParaRPr lang="en-US" sz="2000" dirty="0" smtClean="0"/>
          </a:p>
          <a:p>
            <a:pPr lvl="1"/>
            <a:r>
              <a:rPr lang="en-US" sz="2000" dirty="0" smtClean="0"/>
              <a:t>what </a:t>
            </a:r>
            <a:r>
              <a:rPr lang="en-US" sz="2000" dirty="0"/>
              <a:t>s/he recommends the PCP do </a:t>
            </a:r>
            <a:r>
              <a:rPr lang="en-US" sz="2000" dirty="0" smtClean="0"/>
              <a:t>or </a:t>
            </a:r>
          </a:p>
          <a:p>
            <a:pPr lvl="1"/>
            <a:r>
              <a:rPr lang="en-US" sz="2000" dirty="0" smtClean="0"/>
              <a:t>what s/he told the patient to do…</a:t>
            </a:r>
            <a:endParaRPr lang="en-US" sz="2000" dirty="0"/>
          </a:p>
          <a:p>
            <a:pPr lvl="1"/>
            <a:endParaRPr lang="en-US" sz="2400" dirty="0">
              <a:solidFill>
                <a:srgbClr val="C00000"/>
              </a:solidFill>
            </a:endParaRPr>
          </a:p>
          <a:p>
            <a:pPr lvl="2"/>
            <a:endParaRPr lang="en-US" sz="2400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124200"/>
            <a:ext cx="3703320" cy="2499360"/>
          </a:xfrm>
        </p:spPr>
        <p:txBody>
          <a:bodyPr/>
          <a:lstStyle/>
          <a:p>
            <a:pPr marL="0" indent="0">
              <a:buNone/>
            </a:pPr>
            <a:endParaRPr lang="en-US" sz="3100" dirty="0"/>
          </a:p>
          <a:p>
            <a:pPr lvl="1"/>
            <a:r>
              <a:rPr lang="en-US" sz="3100" dirty="0" smtClean="0"/>
              <a:t>More questions than answers</a:t>
            </a:r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458" y="1676400"/>
            <a:ext cx="2866118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62400" y="2590800"/>
            <a:ext cx="4876800" cy="388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25-50% of Primary Care clinicians</a:t>
            </a:r>
          </a:p>
          <a:p>
            <a:pPr algn="ctr"/>
            <a:r>
              <a:rPr lang="en-US" sz="2400" dirty="0"/>
              <a:t>r</a:t>
            </a:r>
            <a:r>
              <a:rPr lang="en-US" sz="2400" dirty="0" smtClean="0"/>
              <a:t>eceive no information back after the referral appointment</a:t>
            </a:r>
          </a:p>
          <a:p>
            <a:pPr algn="ctr"/>
            <a:endParaRPr lang="en-US" sz="800" dirty="0" smtClean="0"/>
          </a:p>
          <a:p>
            <a:pPr algn="ctr"/>
            <a:r>
              <a:rPr lang="en-US" sz="2400" dirty="0" smtClean="0"/>
              <a:t>~50% don’t know if patient ever saw the specialist</a:t>
            </a:r>
          </a:p>
          <a:p>
            <a:pPr algn="ctr"/>
            <a:endParaRPr lang="en-US" sz="800" dirty="0" smtClean="0"/>
          </a:p>
          <a:p>
            <a:pPr algn="ctr"/>
            <a:r>
              <a:rPr lang="en-US" sz="2400" dirty="0" smtClean="0"/>
              <a:t>28% are dissatisfied with the information they do receive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7582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924800" cy="1020762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>IOM 2001 </a:t>
            </a:r>
            <a:r>
              <a:rPr lang="en-US" sz="2200" dirty="0" smtClean="0"/>
              <a:t>Crossing the Quality Chasm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“A </a:t>
            </a:r>
            <a:r>
              <a:rPr lang="en-US" dirty="0"/>
              <a:t>highly fragmented delivery </a:t>
            </a:r>
            <a:r>
              <a:rPr lang="en-US" dirty="0" smtClean="0"/>
              <a:t>system”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820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[with]…“ </a:t>
            </a:r>
            <a:r>
              <a:rPr lang="en-US" sz="2800" b="1" dirty="0"/>
              <a:t>poorly designed care processes </a:t>
            </a:r>
            <a:r>
              <a:rPr lang="en-US" sz="2800" dirty="0" smtClean="0"/>
              <a:t>characterized by </a:t>
            </a:r>
            <a:r>
              <a:rPr lang="en-US" sz="2800" dirty="0"/>
              <a:t>unnecessary </a:t>
            </a:r>
            <a:r>
              <a:rPr lang="en-US" sz="2800" b="1" dirty="0"/>
              <a:t>duplication</a:t>
            </a:r>
            <a:r>
              <a:rPr lang="en-US" sz="2800" dirty="0"/>
              <a:t> of services and long waiting times and </a:t>
            </a:r>
            <a:r>
              <a:rPr lang="en-US" sz="2800" b="1" dirty="0" smtClean="0"/>
              <a:t>delays</a:t>
            </a:r>
            <a:r>
              <a:rPr lang="en-US" sz="2800" dirty="0" smtClean="0"/>
              <a:t>…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800" dirty="0" smtClean="0"/>
              <a:t> …physician </a:t>
            </a:r>
            <a:r>
              <a:rPr lang="en-US" sz="2800" dirty="0"/>
              <a:t>groups, hospitals, and other health care organizations operate </a:t>
            </a:r>
            <a:r>
              <a:rPr lang="en-US" sz="2800" dirty="0" smtClean="0"/>
              <a:t>as </a:t>
            </a:r>
            <a:r>
              <a:rPr lang="en-US" sz="2800" b="1" dirty="0" smtClean="0"/>
              <a:t>silos</a:t>
            </a:r>
            <a:r>
              <a:rPr lang="en-US" sz="2800" dirty="0"/>
              <a:t>, </a:t>
            </a:r>
            <a:endParaRPr lang="en-US" sz="2800" dirty="0" smtClean="0"/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800" dirty="0" smtClean="0"/>
              <a:t>often </a:t>
            </a:r>
            <a:r>
              <a:rPr lang="en-US" sz="2800" b="1" dirty="0"/>
              <a:t>providing care </a:t>
            </a:r>
            <a:r>
              <a:rPr lang="en-US" sz="2800" b="1" dirty="0" smtClean="0"/>
              <a:t>without … complete information”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079492"/>
            <a:ext cx="2320967" cy="153183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 rot="20529596">
            <a:off x="1071042" y="2410910"/>
            <a:ext cx="6047160" cy="163866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a ‘non-system’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20519162">
            <a:off x="1799120" y="3688495"/>
            <a:ext cx="5225296" cy="10587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>
                <a:solidFill>
                  <a:schemeClr val="tx1"/>
                </a:solidFill>
              </a:rPr>
              <a:t>d</a:t>
            </a:r>
            <a:r>
              <a:rPr lang="en-US" sz="4000" b="1" i="1" dirty="0" smtClean="0">
                <a:solidFill>
                  <a:schemeClr val="tx1"/>
                </a:solidFill>
              </a:rPr>
              <a:t>isconnected care</a:t>
            </a:r>
            <a:endParaRPr lang="en-US" sz="4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11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With a few exceptions, most practice in a silo, part of disconnected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3540" y="1752599"/>
            <a:ext cx="8498059" cy="48768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/>
              <a:t>Silo Care / Disconnected Care is:</a:t>
            </a:r>
          </a:p>
          <a:p>
            <a:pPr marL="365125" lvl="1" indent="0" algn="ctr">
              <a:buNone/>
            </a:pPr>
            <a:r>
              <a:rPr lang="en-US" sz="3200" b="1" dirty="0"/>
              <a:t>Not very patient centered</a:t>
            </a:r>
          </a:p>
          <a:p>
            <a:pPr marL="365125" lvl="1" indent="0" algn="ctr">
              <a:buNone/>
            </a:pPr>
            <a:r>
              <a:rPr lang="en-US" sz="3200" b="1" dirty="0"/>
              <a:t>Not very cost effective</a:t>
            </a:r>
          </a:p>
          <a:p>
            <a:pPr marL="365125" lvl="1" indent="0" algn="ctr">
              <a:buNone/>
            </a:pPr>
            <a:r>
              <a:rPr lang="en-US" sz="3200" b="1" dirty="0"/>
              <a:t>Not very satisfying &amp; often </a:t>
            </a:r>
            <a:r>
              <a:rPr lang="en-US" sz="3200" b="1" dirty="0" smtClean="0"/>
              <a:t>burdensome on the back end</a:t>
            </a:r>
            <a:endParaRPr lang="en-US" sz="3200" b="1" dirty="0"/>
          </a:p>
          <a:p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52599"/>
            <a:ext cx="972343" cy="106679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800600"/>
            <a:ext cx="2798763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056" y="5638800"/>
            <a:ext cx="2457450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586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2_Equ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CP Powerpoint 2014">
  <a:themeElements>
    <a:clrScheme name="ACP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EB135"/>
      </a:accent1>
      <a:accent2>
        <a:srgbClr val="FFC82E"/>
      </a:accent2>
      <a:accent3>
        <a:srgbClr val="00A0DF"/>
      </a:accent3>
      <a:accent4>
        <a:srgbClr val="FF7900"/>
      </a:accent4>
      <a:accent5>
        <a:srgbClr val="95519E"/>
      </a:accent5>
      <a:accent6>
        <a:srgbClr val="BF650F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CP them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2EB135"/>
    </a:accent1>
    <a:accent2>
      <a:srgbClr val="FFC82E"/>
    </a:accent2>
    <a:accent3>
      <a:srgbClr val="00A0DF"/>
    </a:accent3>
    <a:accent4>
      <a:srgbClr val="FF7900"/>
    </a:accent4>
    <a:accent5>
      <a:srgbClr val="95519E"/>
    </a:accent5>
    <a:accent6>
      <a:srgbClr val="BF650F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23728</TotalTime>
  <Words>2840</Words>
  <Application>Microsoft Office PowerPoint</Application>
  <PresentationFormat>On-screen Show (4:3)</PresentationFormat>
  <Paragraphs>466</Paragraphs>
  <Slides>49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2_Equity</vt:lpstr>
      <vt:lpstr>1_ACP Powerpoint 2014</vt:lpstr>
      <vt:lpstr>Connecting Care Ensuring Quality Referrals and Effective Care Coordination    </vt:lpstr>
      <vt:lpstr>Pain Points</vt:lpstr>
      <vt:lpstr>As you listen…</vt:lpstr>
      <vt:lpstr>Outline</vt:lpstr>
      <vt:lpstr>Case 1 (“Playing Charades”)</vt:lpstr>
      <vt:lpstr>Case 2 (“wasted days &amp; wasted nights”)</vt:lpstr>
      <vt:lpstr>Case 3 (“Where’s the Beef?”)</vt:lpstr>
      <vt:lpstr>IOM 2001 Crossing the Quality Chasm “A highly fragmented delivery system”</vt:lpstr>
      <vt:lpstr>With a few exceptions, most practice in a silo, part of disconnected care</vt:lpstr>
      <vt:lpstr>From Disconnected Care → High Value, Connected Care </vt:lpstr>
      <vt:lpstr>From Disconnected Care → High Value, Connected Care </vt:lpstr>
      <vt:lpstr>From Disconnected Care → High Value, Connected Care </vt:lpstr>
      <vt:lpstr>Care Coordination</vt:lpstr>
      <vt:lpstr>We need a System  instead of Silos </vt:lpstr>
      <vt:lpstr>Case 4 (“TMI-Overload”) </vt:lpstr>
      <vt:lpstr>Shared EHR does not solve all the referral/ care coordination problems </vt:lpstr>
      <vt:lpstr>We need a SYSTEM for Communication, Collaboration &amp; Care Coordination…..</vt:lpstr>
      <vt:lpstr>Outline</vt:lpstr>
      <vt:lpstr>Care Coordination Best Practices and Tools</vt:lpstr>
      <vt:lpstr>The Medical Neighborhood October 2010</vt:lpstr>
      <vt:lpstr>Anticipated roles to meet patient needs</vt:lpstr>
      <vt:lpstr>Pre-visit Advice / Pre-consultation </vt:lpstr>
      <vt:lpstr>Take a minute …</vt:lpstr>
      <vt:lpstr>We need a system for care coordination</vt:lpstr>
      <vt:lpstr>Patient-Centered Connected Care- The Patient’s Medical Neighborhood</vt:lpstr>
      <vt:lpstr>What do you need to connect the care?</vt:lpstr>
      <vt:lpstr>Expectations for  High Value Referrals</vt:lpstr>
      <vt:lpstr>Prepared Patient</vt:lpstr>
      <vt:lpstr>Take a minute …</vt:lpstr>
      <vt:lpstr>A referral is part of taking care of the patient…meeting the needs of the patient</vt:lpstr>
      <vt:lpstr>Make an Agreement….</vt:lpstr>
      <vt:lpstr>What’s in the Care Compact ?  (start with the basics)</vt:lpstr>
      <vt:lpstr> Define the protocol for making appointments</vt:lpstr>
      <vt:lpstr>Referral Tracking “Closing the Loop” protocol </vt:lpstr>
      <vt:lpstr>                    Template Care Coordination Agreement</vt:lpstr>
      <vt:lpstr>Take a minute …</vt:lpstr>
      <vt:lpstr>Apply to All Referral Situations</vt:lpstr>
      <vt:lpstr>Outline</vt:lpstr>
      <vt:lpstr>The ACP Support &amp; Alignment Network  High Value Care Coordination pilot project </vt:lpstr>
      <vt:lpstr>Action Steps to Connected Care</vt:lpstr>
      <vt:lpstr>It matters what you connect with…..</vt:lpstr>
      <vt:lpstr>To have connected care between practices, need to have connected care within practices</vt:lpstr>
      <vt:lpstr> Start with One Step at a time….</vt:lpstr>
      <vt:lpstr>Process Map (Mess)</vt:lpstr>
      <vt:lpstr>Tips to Help you Process Map</vt:lpstr>
      <vt:lpstr>Tips to Help you Process Map</vt:lpstr>
      <vt:lpstr> Develop a P&amp;P (Policy &amp; Procedures)</vt:lpstr>
      <vt:lpstr>Leave in action….</vt:lpstr>
      <vt:lpstr>For Additional Information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Value Care Coordination &amp;  the Medical Neighborhood</dc:title>
  <dc:creator>Carol</dc:creator>
  <cp:lastModifiedBy>Cheryl Rusten</cp:lastModifiedBy>
  <cp:revision>183</cp:revision>
  <cp:lastPrinted>2017-05-16T13:13:04Z</cp:lastPrinted>
  <dcterms:created xsi:type="dcterms:W3CDTF">2017-04-18T23:46:08Z</dcterms:created>
  <dcterms:modified xsi:type="dcterms:W3CDTF">2017-09-13T14:23:15Z</dcterms:modified>
</cp:coreProperties>
</file>