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421" r:id="rId2"/>
    <p:sldId id="422" r:id="rId3"/>
    <p:sldId id="423" r:id="rId4"/>
    <p:sldId id="424" r:id="rId5"/>
    <p:sldId id="428" r:id="rId6"/>
    <p:sldId id="429" r:id="rId7"/>
    <p:sldId id="420" r:id="rId8"/>
    <p:sldId id="352" r:id="rId9"/>
    <p:sldId id="417" r:id="rId10"/>
    <p:sldId id="354" r:id="rId11"/>
    <p:sldId id="381" r:id="rId12"/>
    <p:sldId id="384" r:id="rId13"/>
    <p:sldId id="357" r:id="rId14"/>
    <p:sldId id="405" r:id="rId15"/>
    <p:sldId id="416" r:id="rId16"/>
    <p:sldId id="400" r:id="rId17"/>
    <p:sldId id="399" r:id="rId18"/>
    <p:sldId id="410" r:id="rId19"/>
    <p:sldId id="361" r:id="rId20"/>
    <p:sldId id="383" r:id="rId21"/>
    <p:sldId id="362" r:id="rId22"/>
    <p:sldId id="380" r:id="rId23"/>
    <p:sldId id="418" r:id="rId24"/>
    <p:sldId id="351" r:id="rId25"/>
    <p:sldId id="365" r:id="rId26"/>
    <p:sldId id="3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69" autoAdjust="0"/>
  </p:normalViewPr>
  <p:slideViewPr>
    <p:cSldViewPr>
      <p:cViewPr>
        <p:scale>
          <a:sx n="72" d="100"/>
          <a:sy n="72" d="100"/>
        </p:scale>
        <p:origin x="-110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A9F8D-66C7-4AE2-8A96-3418CB0BFB3B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D35E-E91B-4DB7-8AE7-F13530583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11/6/2017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4680" y="2650670"/>
            <a:ext cx="7614920" cy="1768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 Step #2: 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3200" b="1" dirty="0" smtClean="0"/>
              <a:t>Ensure you get what you need for a high value referral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87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Common scenario #2: </a:t>
            </a:r>
          </a:p>
          <a:p>
            <a:pPr lvl="1"/>
            <a:r>
              <a:rPr lang="en-US" sz="2400" dirty="0" smtClean="0"/>
              <a:t>70 year old </a:t>
            </a:r>
            <a:r>
              <a:rPr lang="en-US" sz="2400" dirty="0"/>
              <a:t>woman does not know why she was referred, PCP staff </a:t>
            </a:r>
            <a:r>
              <a:rPr lang="en-US" sz="2400" dirty="0" smtClean="0"/>
              <a:t>just told </a:t>
            </a:r>
            <a:r>
              <a:rPr lang="en-US" sz="2400" dirty="0"/>
              <a:t>her to make appt, no records, only get into voice mail at PCP </a:t>
            </a:r>
            <a:r>
              <a:rPr lang="en-US" sz="2400" dirty="0" smtClean="0"/>
              <a:t>office</a:t>
            </a:r>
          </a:p>
          <a:p>
            <a:pPr marL="457200" lvl="1" indent="0">
              <a:buNone/>
            </a:pPr>
            <a:endParaRPr lang="en-US" sz="4800" dirty="0" smtClean="0">
              <a:solidFill>
                <a:srgbClr val="C00000"/>
              </a:solidFill>
            </a:endParaRPr>
          </a:p>
          <a:p>
            <a:pPr lvl="1"/>
            <a:r>
              <a:rPr lang="en-US" sz="3200" dirty="0" smtClean="0"/>
              <a:t>Waste: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Resources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/>
              <a:t>(duplicated </a:t>
            </a:r>
            <a:r>
              <a:rPr lang="en-US" sz="2800" dirty="0" smtClean="0"/>
              <a:t>testing, </a:t>
            </a:r>
            <a:r>
              <a:rPr lang="en-US" sz="2800" dirty="0"/>
              <a:t>visit costs, time)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Access “jammed up” </a:t>
            </a:r>
            <a:r>
              <a:rPr lang="en-US" sz="2800" dirty="0" smtClean="0"/>
              <a:t>(delay of care…downstream effects) </a:t>
            </a: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505929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Pre-consultation to the rescue !</a:t>
            </a:r>
            <a:endParaRPr lang="en-US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6" y="1589088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Pre-consultation?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="1" i="1" dirty="0" smtClean="0"/>
              <a:t> request </a:t>
            </a:r>
            <a:r>
              <a:rPr lang="en-US" sz="2400" dirty="0" smtClean="0"/>
              <a:t>for pre-visit advice and/ or assistance</a:t>
            </a:r>
          </a:p>
          <a:p>
            <a:pPr lvl="1"/>
            <a:r>
              <a:rPr lang="en-US" sz="2100" dirty="0"/>
              <a:t>Should not require in-depth analysis of the </a:t>
            </a:r>
            <a:r>
              <a:rPr lang="en-US" sz="2100" dirty="0" smtClean="0"/>
              <a:t>case</a:t>
            </a:r>
          </a:p>
          <a:p>
            <a:pPr lvl="2"/>
            <a:r>
              <a:rPr lang="en-US" sz="2000" dirty="0" smtClean="0"/>
              <a:t>Can result in no need for further assessment or management</a:t>
            </a:r>
            <a:endParaRPr lang="en-US" sz="2000" dirty="0"/>
          </a:p>
          <a:p>
            <a:pPr lvl="2"/>
            <a:r>
              <a:rPr lang="en-US" sz="2000" dirty="0"/>
              <a:t>Can “evolve” into an e-consult or face-to-face </a:t>
            </a:r>
            <a:r>
              <a:rPr lang="en-US" sz="2000" dirty="0" smtClean="0"/>
              <a:t>appointment</a:t>
            </a:r>
            <a:endParaRPr lang="en-US" sz="1800" dirty="0" smtClean="0"/>
          </a:p>
          <a:p>
            <a:r>
              <a:rPr lang="en-US" sz="2400" dirty="0" smtClean="0"/>
              <a:t>A</a:t>
            </a:r>
            <a:r>
              <a:rPr lang="en-US" sz="2400" b="1" i="1" dirty="0" smtClean="0"/>
              <a:t> process </a:t>
            </a:r>
            <a:r>
              <a:rPr lang="en-US" sz="2400" dirty="0" smtClean="0"/>
              <a:t>of pre-visit review</a:t>
            </a:r>
          </a:p>
          <a:p>
            <a:pPr lvl="1"/>
            <a:r>
              <a:rPr lang="en-US" sz="2000" dirty="0" smtClean="0"/>
              <a:t>To ensure appropriateness of the referral</a:t>
            </a:r>
          </a:p>
          <a:p>
            <a:pPr lvl="1"/>
            <a:r>
              <a:rPr lang="en-US" sz="2000" dirty="0" smtClean="0"/>
              <a:t>To ensure adequacy of the referral information </a:t>
            </a:r>
          </a:p>
          <a:p>
            <a:pPr lvl="1"/>
            <a:r>
              <a:rPr lang="en-US" sz="2000" dirty="0" smtClean="0"/>
              <a:t>To provide advice or assistance as needed for preparation for the referral appointment and interim care</a:t>
            </a:r>
          </a:p>
          <a:p>
            <a:pPr lvl="2"/>
            <a:r>
              <a:rPr lang="en-US" sz="2000" dirty="0" smtClean="0"/>
              <a:t>Additional testing</a:t>
            </a:r>
          </a:p>
          <a:p>
            <a:pPr lvl="2"/>
            <a:r>
              <a:rPr lang="en-US" sz="2000" dirty="0" smtClean="0"/>
              <a:t>Therapeutic trial</a:t>
            </a:r>
          </a:p>
          <a:p>
            <a:pPr lvl="2"/>
            <a:r>
              <a:rPr lang="en-US" sz="2000" dirty="0" smtClean="0"/>
              <a:t>Interim care to stabilize while waiting for specialty care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40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Pre-consultation </a:t>
            </a:r>
            <a:r>
              <a:rPr lang="en-US" i="1" dirty="0" smtClean="0">
                <a:solidFill>
                  <a:schemeClr val="tx1"/>
                </a:solidFill>
              </a:rPr>
              <a:t>Request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b="1" dirty="0" smtClean="0">
                <a:solidFill>
                  <a:schemeClr val="tx1"/>
                </a:solidFill>
              </a:rPr>
              <a:t>Pre-visit  Advice and/or Assistance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Pre-visit preparation </a:t>
            </a:r>
            <a:r>
              <a:rPr lang="en-US" dirty="0"/>
              <a:t>or </a:t>
            </a:r>
            <a:r>
              <a:rPr lang="en-US" dirty="0" smtClean="0"/>
              <a:t>assistance </a:t>
            </a:r>
            <a:r>
              <a:rPr lang="en-US" dirty="0"/>
              <a:t>can take place before any type of </a:t>
            </a:r>
            <a:r>
              <a:rPr lang="en-US" dirty="0" smtClean="0"/>
              <a:t>formal referral &amp; can include: </a:t>
            </a:r>
            <a:endParaRPr lang="en-US" dirty="0"/>
          </a:p>
          <a:p>
            <a:pPr lvl="1"/>
            <a:r>
              <a:rPr lang="en-US" dirty="0" smtClean="0"/>
              <a:t>request </a:t>
            </a:r>
            <a:r>
              <a:rPr lang="en-US" dirty="0"/>
              <a:t>for guidance regarding whether referral is </a:t>
            </a:r>
            <a:r>
              <a:rPr lang="en-US" dirty="0" smtClean="0"/>
              <a:t>appropriate and/or necessary</a:t>
            </a:r>
          </a:p>
          <a:p>
            <a:pPr lvl="1"/>
            <a:r>
              <a:rPr lang="en-US" dirty="0" smtClean="0"/>
              <a:t>Request for guidance on the urgency of the referral</a:t>
            </a:r>
          </a:p>
          <a:p>
            <a:pPr lvl="1"/>
            <a:r>
              <a:rPr lang="en-US" dirty="0" smtClean="0"/>
              <a:t>Request for guidance </a:t>
            </a:r>
            <a:r>
              <a:rPr lang="en-US" dirty="0"/>
              <a:t>for </a:t>
            </a:r>
            <a:r>
              <a:rPr lang="en-US" dirty="0" smtClean="0"/>
              <a:t>pre-visit work-up.</a:t>
            </a:r>
            <a:endParaRPr lang="en-US" dirty="0"/>
          </a:p>
          <a:p>
            <a:pPr marL="365125" lvl="1" indent="0">
              <a:buNone/>
            </a:pPr>
            <a:r>
              <a:rPr lang="en-US" dirty="0" smtClean="0"/>
              <a:t>Through these interactions, patient care is optimized and cooperation &amp; an educational process around that care occurs between the practices –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I am referring this patient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915400" cy="4983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___</a:t>
            </a:r>
            <a:r>
              <a:rPr lang="en-US" sz="2400" dirty="0" smtClean="0">
                <a:solidFill>
                  <a:srgbClr val="FF0000"/>
                </a:solidFill>
              </a:rPr>
              <a:t>Pre-consultation</a:t>
            </a:r>
            <a:r>
              <a:rPr lang="en-US" sz="2400" dirty="0" smtClean="0"/>
              <a:t>/ </a:t>
            </a:r>
            <a:r>
              <a:rPr lang="en-US" sz="2400" dirty="0" smtClean="0">
                <a:solidFill>
                  <a:srgbClr val="FF0000"/>
                </a:solidFill>
              </a:rPr>
              <a:t>pre-visit assistance/preparation</a:t>
            </a:r>
          </a:p>
          <a:p>
            <a:r>
              <a:rPr lang="en-US" sz="2400" dirty="0" smtClean="0"/>
              <a:t>___Medical Consultation: Evaluate and advise with recommendations for management and send back to me</a:t>
            </a:r>
            <a:endParaRPr lang="en-US" sz="2200" dirty="0" smtClean="0"/>
          </a:p>
          <a:p>
            <a:r>
              <a:rPr lang="en-US" sz="2400" dirty="0" smtClean="0"/>
              <a:t>___Procedural Consultation: Specialist to confirm need for and perform requested procedure if deemed appropriate.</a:t>
            </a:r>
          </a:p>
          <a:p>
            <a:r>
              <a:rPr lang="en-US" sz="2400" dirty="0" smtClean="0"/>
              <a:t>___Co-management: I prefer to </a:t>
            </a:r>
            <a:r>
              <a:rPr lang="en-US" sz="2400" i="1" dirty="0" smtClean="0"/>
              <a:t>share the care </a:t>
            </a:r>
            <a:r>
              <a:rPr lang="en-US" sz="2400" dirty="0" smtClean="0"/>
              <a:t>for the referred condition (PCP lead, first call) </a:t>
            </a:r>
          </a:p>
          <a:p>
            <a:r>
              <a:rPr lang="en-US" sz="2400" dirty="0" smtClean="0"/>
              <a:t>___Co-management: Please assume principal care for the referred condition: </a:t>
            </a:r>
            <a:r>
              <a:rPr lang="en-US" sz="2400" dirty="0"/>
              <a:t> </a:t>
            </a:r>
            <a:r>
              <a:rPr lang="en-US" sz="2400" dirty="0" smtClean="0"/>
              <a:t>(Specialist assumes care, first call)</a:t>
            </a:r>
          </a:p>
          <a:p>
            <a:r>
              <a:rPr lang="en-US" sz="2400" dirty="0" smtClean="0"/>
              <a:t>___Please assume full responsibility for the care of this patient (Complete transfer of care)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Examples of Pre-consultation requests: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82000" cy="4724400"/>
          </a:xfrm>
        </p:spPr>
        <p:txBody>
          <a:bodyPr/>
          <a:lstStyle/>
          <a:p>
            <a:r>
              <a:rPr lang="en-US" sz="2400" dirty="0" smtClean="0"/>
              <a:t>Are these slightly abnormal thyroid function studies of concern? Do they need further evaluation?</a:t>
            </a:r>
          </a:p>
          <a:p>
            <a:pPr lvl="1"/>
            <a:r>
              <a:rPr lang="en-US" sz="2100" dirty="0" smtClean="0"/>
              <a:t>If so, what additional testing do you want before the appointment</a:t>
            </a:r>
          </a:p>
          <a:p>
            <a:pPr marL="365125" lvl="1" indent="0">
              <a:buNone/>
            </a:pPr>
            <a:endParaRPr lang="en-US" sz="1000" dirty="0"/>
          </a:p>
          <a:p>
            <a:r>
              <a:rPr lang="en-US" sz="2400" dirty="0" smtClean="0"/>
              <a:t>For referral to Nephrology for new patient evaluation for renal dysfunction, patient has had an Abdominal CT scan, </a:t>
            </a:r>
          </a:p>
          <a:p>
            <a:pPr lvl="1"/>
            <a:r>
              <a:rPr lang="en-US" sz="2100" dirty="0" smtClean="0"/>
              <a:t>Does patient still need Renal US before you will schedule?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Receive photo of skin lesion with referral “rule </a:t>
            </a:r>
            <a:r>
              <a:rPr lang="en-US" sz="2400" dirty="0"/>
              <a:t>out </a:t>
            </a:r>
            <a:r>
              <a:rPr lang="en-US" sz="2400" dirty="0" smtClean="0"/>
              <a:t>melanoma” </a:t>
            </a:r>
          </a:p>
          <a:p>
            <a:pPr lvl="1"/>
            <a:r>
              <a:rPr lang="en-US" sz="2100" dirty="0" smtClean="0"/>
              <a:t>Review by dermatology identifies </a:t>
            </a:r>
            <a:r>
              <a:rPr lang="en-US" sz="2100" dirty="0"/>
              <a:t>it as benign (e.g. seborrheic keratosis); </a:t>
            </a:r>
            <a:r>
              <a:rPr lang="en-US" sz="2100" dirty="0" smtClean="0"/>
              <a:t>requesting practice notified &amp; patient receives reassurance (no dermatology appointment needed)</a:t>
            </a:r>
            <a:endParaRPr lang="en-US" sz="2400" dirty="0" smtClean="0"/>
          </a:p>
          <a:p>
            <a:pPr lvl="1"/>
            <a:endParaRPr lang="en-US" sz="21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9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 to a Pre-consultation Request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9002" cy="4800600"/>
          </a:xfrm>
        </p:spPr>
        <p:txBody>
          <a:bodyPr/>
          <a:lstStyle/>
          <a:p>
            <a:r>
              <a:rPr lang="en-US" sz="2800" dirty="0" smtClean="0"/>
              <a:t>Clinician involvement is critical </a:t>
            </a:r>
          </a:p>
          <a:p>
            <a:r>
              <a:rPr lang="en-US" sz="2800" dirty="0" smtClean="0"/>
              <a:t>Can indicate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need for further assessment or treatment</a:t>
            </a:r>
          </a:p>
          <a:p>
            <a:pPr lvl="1"/>
            <a:r>
              <a:rPr lang="en-US" sz="2400" dirty="0" smtClean="0"/>
              <a:t>Need for a different specialty type</a:t>
            </a:r>
          </a:p>
          <a:p>
            <a:pPr lvl="1"/>
            <a:r>
              <a:rPr lang="en-US" sz="2400" dirty="0" smtClean="0"/>
              <a:t>Need for additional testing or therapeutic trial prior to referral </a:t>
            </a:r>
          </a:p>
          <a:p>
            <a:pPr lvl="1"/>
            <a:r>
              <a:rPr lang="en-US" sz="2400" dirty="0" smtClean="0"/>
              <a:t>Need for  formal referral appointment</a:t>
            </a:r>
          </a:p>
          <a:p>
            <a:pPr lvl="1"/>
            <a:r>
              <a:rPr lang="en-US" sz="2400" dirty="0" smtClean="0"/>
              <a:t>Simple issues amenable to recommendations per “e-consult” (virtual consultation clinician-to-clinician)</a:t>
            </a:r>
          </a:p>
          <a:p>
            <a:r>
              <a:rPr lang="en-US" sz="2400" dirty="0"/>
              <a:t>Can </a:t>
            </a:r>
            <a:r>
              <a:rPr lang="en-US" sz="2400" dirty="0" smtClean="0"/>
              <a:t>send response </a:t>
            </a:r>
            <a:r>
              <a:rPr lang="en-US" sz="2400" dirty="0"/>
              <a:t>by faxed note (or even phone call) if shared or interoperable EMR is not available</a:t>
            </a:r>
          </a:p>
          <a:p>
            <a:endParaRPr lang="en-US" sz="27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Pre-consultation </a:t>
            </a:r>
            <a:r>
              <a:rPr lang="en-US" i="1" dirty="0" smtClean="0">
                <a:solidFill>
                  <a:schemeClr val="tx1"/>
                </a:solidFill>
              </a:rPr>
              <a:t>Review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(“working the referral”)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9002" cy="4572000"/>
          </a:xfrm>
        </p:spPr>
        <p:txBody>
          <a:bodyPr/>
          <a:lstStyle/>
          <a:p>
            <a:r>
              <a:rPr lang="en-US" sz="2800" dirty="0" smtClean="0"/>
              <a:t>Recommended for all referral requests</a:t>
            </a:r>
          </a:p>
          <a:p>
            <a:r>
              <a:rPr lang="en-US" sz="2800" dirty="0" smtClean="0"/>
              <a:t>Review prior to scheduling patient</a:t>
            </a:r>
          </a:p>
          <a:p>
            <a:pPr lvl="1"/>
            <a:r>
              <a:rPr lang="en-US" sz="2400" dirty="0" smtClean="0"/>
              <a:t>To ensure appropriate referral</a:t>
            </a:r>
          </a:p>
          <a:p>
            <a:pPr lvl="1"/>
            <a:r>
              <a:rPr lang="en-US" sz="2400" dirty="0" smtClean="0"/>
              <a:t>Determine urgency of the referral</a:t>
            </a:r>
          </a:p>
          <a:p>
            <a:pPr lvl="1"/>
            <a:r>
              <a:rPr lang="en-US" sz="2400" dirty="0" smtClean="0"/>
              <a:t>Ensure adequate information for high value referral</a:t>
            </a:r>
          </a:p>
          <a:p>
            <a:r>
              <a:rPr lang="en-US" sz="2700" dirty="0" smtClean="0"/>
              <a:t>Can be a team process </a:t>
            </a:r>
            <a:r>
              <a:rPr lang="en-US" sz="2000" dirty="0" smtClean="0"/>
              <a:t>(with clinician oversight &amp; availability)</a:t>
            </a:r>
          </a:p>
          <a:p>
            <a:pPr lvl="1"/>
            <a:r>
              <a:rPr lang="en-US" sz="2400" dirty="0" smtClean="0"/>
              <a:t>Use of referral request checklist</a:t>
            </a:r>
          </a:p>
          <a:p>
            <a:pPr lvl="1"/>
            <a:r>
              <a:rPr lang="en-US" sz="2400" dirty="0" smtClean="0"/>
              <a:t>Use of lists of urgent-intermediate-routine conditions</a:t>
            </a:r>
          </a:p>
          <a:p>
            <a:pPr lvl="1"/>
            <a:r>
              <a:rPr lang="en-US" sz="2400" dirty="0" smtClean="0"/>
              <a:t>Use of referral guidelines/ pertinent data sets</a:t>
            </a:r>
          </a:p>
          <a:p>
            <a:pPr lvl="1"/>
            <a:r>
              <a:rPr lang="en-US" sz="2400" dirty="0" smtClean="0"/>
              <a:t>Clinician review of outlier or complex cases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8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request missing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</p:spPr>
        <p:txBody>
          <a:bodyPr/>
          <a:lstStyle/>
          <a:p>
            <a:r>
              <a:rPr lang="en-US" sz="2400" dirty="0" smtClean="0"/>
              <a:t>Phone call to requesting practice</a:t>
            </a:r>
          </a:p>
          <a:p>
            <a:r>
              <a:rPr lang="en-US" sz="2400" dirty="0" smtClean="0"/>
              <a:t>Forms </a:t>
            </a:r>
          </a:p>
          <a:p>
            <a:r>
              <a:rPr lang="en-US" sz="2400" dirty="0" smtClean="0"/>
              <a:t>Tracking system to ensure receive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9"/>
            <a:ext cx="7787552" cy="29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486400" y="1693984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60555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It’s worth the investment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time &amp; effort up front to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prevent the chaos &amp; disruption</a:t>
            </a:r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back-end mess &amp; burden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Pre-consultation/ Pre-visit Review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Check-list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Identify if referral is to appropriate </a:t>
            </a:r>
            <a:r>
              <a:rPr lang="en-US" sz="2400" dirty="0" smtClean="0"/>
              <a:t>specialty</a:t>
            </a:r>
          </a:p>
          <a:p>
            <a:pPr lvl="1"/>
            <a:r>
              <a:rPr lang="en-US" sz="2000" dirty="0" smtClean="0"/>
              <a:t>If referred condition is better managed by a different specialty:</a:t>
            </a:r>
          </a:p>
          <a:p>
            <a:pPr lvl="2"/>
            <a:r>
              <a:rPr lang="en-US" sz="2000" dirty="0" smtClean="0"/>
              <a:t>what process do you use to redirect the referral?</a:t>
            </a:r>
          </a:p>
          <a:p>
            <a:pPr lvl="2"/>
            <a:r>
              <a:rPr lang="en-US" sz="2000" dirty="0" smtClean="0"/>
              <a:t>Who notifies the patient?</a:t>
            </a:r>
            <a:endParaRPr lang="en-US" sz="2000" dirty="0"/>
          </a:p>
          <a:p>
            <a:r>
              <a:rPr lang="en-US" sz="2400" dirty="0" smtClean="0"/>
              <a:t>Identify if referral appointment is needed (indicated)</a:t>
            </a:r>
          </a:p>
          <a:p>
            <a:pPr lvl="1"/>
            <a:r>
              <a:rPr lang="en-US" sz="2000" dirty="0" smtClean="0"/>
              <a:t>If further evaluation or management is not indicated</a:t>
            </a:r>
          </a:p>
          <a:p>
            <a:pPr lvl="2"/>
            <a:r>
              <a:rPr lang="en-US" sz="2000" dirty="0" smtClean="0"/>
              <a:t>Explain </a:t>
            </a:r>
            <a:r>
              <a:rPr lang="en-US" sz="2000" dirty="0"/>
              <a:t>w</a:t>
            </a:r>
            <a:r>
              <a:rPr lang="en-US" sz="2000" dirty="0" smtClean="0"/>
              <a:t>hy not indicated (e.g. thyroid nodule guidelines  or ….)</a:t>
            </a:r>
          </a:p>
          <a:p>
            <a:pPr lvl="2"/>
            <a:r>
              <a:rPr lang="en-US" sz="2000" dirty="0" smtClean="0"/>
              <a:t>Answer simple question that does not require formal consultation (e.g. “this does not require any treatment”)</a:t>
            </a:r>
          </a:p>
          <a:p>
            <a:pPr lvl="2"/>
            <a:r>
              <a:rPr lang="en-US" sz="2000" dirty="0" smtClean="0"/>
              <a:t>Who notifies &amp; explains to patient?</a:t>
            </a:r>
          </a:p>
          <a:p>
            <a:pPr lvl="2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Need to know that referring practice has process for handling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Action Steps to Connected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9248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Ensure you get what you need for a high value referral</a:t>
            </a:r>
            <a:endParaRPr lang="en-US" sz="25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Ensure others get what they need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04348" y="15240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62201" y="3429000"/>
            <a:ext cx="6585856" cy="2743200"/>
          </a:xfrm>
          <a:prstGeom prst="wedgeRoundRectCallout">
            <a:avLst>
              <a:gd name="adj1" fmla="val -19269"/>
              <a:gd name="adj2" fmla="val -603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Three (3) Action Items to Establish: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Basic Elements of a Referral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Referral Criteria/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Risk Stratify Urgency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Pertinent Data Set </a:t>
            </a:r>
            <a:r>
              <a:rPr lang="en-US" sz="2000" dirty="0" smtClean="0"/>
              <a:t>(Referral Guidelines)</a:t>
            </a:r>
          </a:p>
        </p:txBody>
      </p:sp>
    </p:spTree>
    <p:extLst>
      <p:ext uri="{BB962C8B-B14F-4D97-AF65-F5344CB8AC3E}">
        <p14:creationId xmlns:p14="http://schemas.microsoft.com/office/powerpoint/2010/main" val="26657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Pre-consultation/ Pre-visit Review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Check-list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the referral request elements complete?</a:t>
            </a:r>
          </a:p>
          <a:p>
            <a:pPr lvl="1"/>
            <a:r>
              <a:rPr lang="en-US" sz="2400" dirty="0" smtClean="0"/>
              <a:t>Is the clinical question clear</a:t>
            </a:r>
          </a:p>
          <a:p>
            <a:pPr lvl="1"/>
            <a:r>
              <a:rPr lang="en-US" sz="2400" dirty="0" smtClean="0"/>
              <a:t>Is there adequate &amp; pertinent supporting data (pertinent date set) </a:t>
            </a:r>
          </a:p>
          <a:p>
            <a:pPr lvl="1"/>
            <a:r>
              <a:rPr lang="en-US" sz="2400" dirty="0" smtClean="0"/>
              <a:t>Is the Core Medical Data set included</a:t>
            </a:r>
          </a:p>
          <a:p>
            <a:r>
              <a:rPr lang="en-US" sz="2800" dirty="0" smtClean="0"/>
              <a:t>What is the urgency (risk stratification) of the referral needs?</a:t>
            </a:r>
          </a:p>
          <a:p>
            <a:pPr lvl="1"/>
            <a:r>
              <a:rPr lang="en-US" sz="2500" dirty="0" smtClean="0"/>
              <a:t>Is the patient scheduled according to those needs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00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Pre-consultation/ Pre-visit Review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Improves value of appointment for patients</a:t>
            </a:r>
          </a:p>
          <a:p>
            <a:r>
              <a:rPr lang="en-US" sz="2400" dirty="0" smtClean="0"/>
              <a:t>Creates more time for interaction with the patient around the reason for referral or the clinical question</a:t>
            </a:r>
          </a:p>
          <a:p>
            <a:r>
              <a:rPr lang="en-US" sz="2400" dirty="0" smtClean="0"/>
              <a:t>Improves resource utilization by both requesting &amp; responding practices</a:t>
            </a:r>
          </a:p>
          <a:p>
            <a:r>
              <a:rPr lang="en-US" sz="2400" dirty="0" smtClean="0"/>
              <a:t>Reduces stress and increases cooperation around caring for the patient</a:t>
            </a:r>
          </a:p>
          <a:p>
            <a:r>
              <a:rPr lang="en-US" sz="2400" dirty="0" smtClean="0"/>
              <a:t>Improves access </a:t>
            </a:r>
          </a:p>
          <a:p>
            <a:r>
              <a:rPr lang="en-US" sz="2400" dirty="0" smtClean="0"/>
              <a:t>Improves safety</a:t>
            </a:r>
          </a:p>
          <a:p>
            <a:r>
              <a:rPr lang="en-US" sz="2400" dirty="0" smtClean="0"/>
              <a:t>Reduces waste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0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Common scenario #1: </a:t>
            </a:r>
          </a:p>
          <a:p>
            <a:pPr lvl="1"/>
            <a:r>
              <a:rPr lang="en-US" sz="2400" dirty="0" smtClean="0"/>
              <a:t>60 </a:t>
            </a:r>
            <a:r>
              <a:rPr lang="en-US" sz="2400" dirty="0"/>
              <a:t>yo </a:t>
            </a:r>
            <a:r>
              <a:rPr lang="en-US" sz="2400" dirty="0" smtClean="0"/>
              <a:t>woman was referred to surgeon Dr. Z by another specialist for </a:t>
            </a:r>
            <a:r>
              <a:rPr lang="en-US" sz="2400" dirty="0"/>
              <a:t>a </a:t>
            </a:r>
            <a:r>
              <a:rPr lang="en-US" sz="2400" dirty="0" smtClean="0"/>
              <a:t>procedure. After a 3 month wait for the appointment, </a:t>
            </a:r>
            <a:r>
              <a:rPr lang="en-US" sz="2400" dirty="0"/>
              <a:t>Surgeon Z. read her records as he walked in the room saying “I don’t do that </a:t>
            </a:r>
            <a:r>
              <a:rPr lang="en-US" sz="2400" dirty="0" smtClean="0"/>
              <a:t>procedure. </a:t>
            </a:r>
            <a:r>
              <a:rPr lang="en-US" sz="2400" dirty="0"/>
              <a:t>You will need to go to XXX Clinic to get that done</a:t>
            </a:r>
            <a:r>
              <a:rPr lang="en-US" sz="2400" dirty="0" smtClean="0"/>
              <a:t>”.</a:t>
            </a:r>
            <a:endParaRPr lang="en-US" sz="4800" dirty="0" smtClean="0">
              <a:solidFill>
                <a:srgbClr val="C00000"/>
              </a:solidFill>
            </a:endParaRPr>
          </a:p>
          <a:p>
            <a:pPr marL="685800" lvl="2" indent="0">
              <a:buNone/>
            </a:pPr>
            <a:endParaRPr lang="en-US" sz="2800" dirty="0" smtClean="0"/>
          </a:p>
          <a:p>
            <a:pPr lvl="2"/>
            <a:endParaRPr lang="en-US" sz="22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3952"/>
            <a:ext cx="1905000" cy="15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1" y="4648200"/>
            <a:ext cx="8229599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patient (and clinician) would have benefited from a</a:t>
            </a:r>
          </a:p>
          <a:p>
            <a:pPr algn="ctr"/>
            <a:r>
              <a:rPr lang="en-US" sz="2400" b="1" dirty="0" smtClean="0"/>
              <a:t>Pre-consultation Request </a:t>
            </a:r>
            <a:r>
              <a:rPr lang="en-US" sz="2400" dirty="0" smtClean="0"/>
              <a:t>“Do you do this procedure?” </a:t>
            </a:r>
          </a:p>
          <a:p>
            <a:pPr algn="ctr"/>
            <a:r>
              <a:rPr lang="en-US" sz="2400" dirty="0" smtClean="0"/>
              <a:t>Or at least a </a:t>
            </a:r>
            <a:r>
              <a:rPr lang="en-US" sz="2400" b="1" dirty="0" smtClean="0"/>
              <a:t>Pre-consultation review </a:t>
            </a:r>
            <a:r>
              <a:rPr lang="en-US" sz="2400" dirty="0" smtClean="0"/>
              <a:t>to catch the inappropriate referral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6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87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Common scenario #2: </a:t>
            </a:r>
          </a:p>
          <a:p>
            <a:pPr lvl="1"/>
            <a:r>
              <a:rPr lang="en-US" sz="2400" dirty="0" smtClean="0"/>
              <a:t>70 year old </a:t>
            </a:r>
            <a:r>
              <a:rPr lang="en-US" sz="2400" dirty="0"/>
              <a:t>woman does not know why she was referred, PCP staff </a:t>
            </a:r>
            <a:r>
              <a:rPr lang="en-US" sz="2400" dirty="0" smtClean="0"/>
              <a:t>just told </a:t>
            </a:r>
            <a:r>
              <a:rPr lang="en-US" sz="2400" dirty="0"/>
              <a:t>her to make appt, no records, only get into voice mail at PCP </a:t>
            </a:r>
            <a:r>
              <a:rPr lang="en-US" sz="2400" dirty="0" smtClean="0"/>
              <a:t>office</a:t>
            </a:r>
          </a:p>
          <a:p>
            <a:pPr marL="457200" lvl="1" indent="0">
              <a:buNone/>
            </a:pPr>
            <a:endParaRPr lang="en-US" sz="4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505929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419600"/>
            <a:ext cx="7239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patient (and clinician) would have benefited from a </a:t>
            </a:r>
            <a:r>
              <a:rPr lang="en-US" sz="2400" b="1" dirty="0" smtClean="0"/>
              <a:t>Pre-consultation Review </a:t>
            </a:r>
            <a:r>
              <a:rPr lang="en-US" sz="2400" dirty="0" smtClean="0"/>
              <a:t>to request the missing clinical question and supporting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5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sz="3600" dirty="0" smtClean="0"/>
              <a:t> it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Primary Care</a:t>
            </a:r>
          </a:p>
          <a:p>
            <a:pPr lvl="1"/>
            <a:r>
              <a:rPr lang="en-US" sz="2400" dirty="0" smtClean="0"/>
              <a:t>Consider a Pre-consultation Request for patients you need guidance on preparation for referral or if not sure about need for referral, type of specialty or timing</a:t>
            </a:r>
          </a:p>
          <a:p>
            <a:r>
              <a:rPr lang="en-US" sz="2800" dirty="0" smtClean="0"/>
              <a:t>For Specialty Care</a:t>
            </a:r>
          </a:p>
          <a:p>
            <a:pPr lvl="1"/>
            <a:r>
              <a:rPr lang="en-US" sz="2400" dirty="0" smtClean="0"/>
              <a:t>As you develop your Pre-consultation review process </a:t>
            </a:r>
          </a:p>
          <a:p>
            <a:pPr lvl="2"/>
            <a:r>
              <a:rPr lang="en-US" dirty="0" smtClean="0"/>
              <a:t>Use the Referral Request checklist</a:t>
            </a:r>
          </a:p>
          <a:p>
            <a:pPr lvl="2"/>
            <a:r>
              <a:rPr lang="en-US" dirty="0" smtClean="0"/>
              <a:t>Use the urgency / priority lists</a:t>
            </a:r>
          </a:p>
          <a:p>
            <a:pPr lvl="2"/>
            <a:r>
              <a:rPr lang="en-US" dirty="0" smtClean="0"/>
              <a:t>Use the Pertinent Data Sets / Referral guidelines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399"/>
            <a:ext cx="8305800" cy="43353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Primary Care</a:t>
            </a:r>
          </a:p>
          <a:p>
            <a:pPr lvl="1"/>
            <a:r>
              <a:rPr lang="en-US" dirty="0" smtClean="0"/>
              <a:t>Use Pre-consultation Requests to ensure high value referral requests</a:t>
            </a:r>
          </a:p>
          <a:p>
            <a:r>
              <a:rPr lang="en-US" sz="3200" dirty="0" smtClean="0"/>
              <a:t>For Specialty Care</a:t>
            </a:r>
          </a:p>
          <a:p>
            <a:pPr lvl="1"/>
            <a:r>
              <a:rPr lang="en-US" sz="2800" dirty="0" smtClean="0"/>
              <a:t>Develop a Pre-consultation process &amp; checklist</a:t>
            </a:r>
          </a:p>
          <a:p>
            <a:pPr lvl="2"/>
            <a:r>
              <a:rPr lang="en-US" sz="2400" dirty="0" smtClean="0"/>
              <a:t>For responding to Pre-consultation Requests</a:t>
            </a:r>
          </a:p>
          <a:p>
            <a:pPr lvl="2"/>
            <a:r>
              <a:rPr lang="en-US" sz="2400" dirty="0" smtClean="0"/>
              <a:t>For doing Pre-consultation Reviews of all referral requests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hlinkClick r:id="rId2"/>
              </a:rPr>
              <a:t>www.acponline.org/hvcc-training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Pre-consultation Review process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519"/>
            <a:ext cx="5746264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Define the Basic Elements of </a:t>
            </a:r>
            <a:br>
              <a:rPr lang="en-US" b="1" dirty="0" smtClean="0"/>
            </a:br>
            <a:r>
              <a:rPr lang="en-US" dirty="0" smtClean="0"/>
              <a:t>the Referral Request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8680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Check list for a high value </a:t>
            </a:r>
            <a:r>
              <a:rPr lang="en-US" sz="3600" b="1" u="sng" dirty="0" smtClean="0"/>
              <a:t>Referral Request</a:t>
            </a:r>
          </a:p>
          <a:p>
            <a:r>
              <a:rPr lang="en-US" sz="3200" i="1" dirty="0" smtClean="0"/>
              <a:t>Patient Demographics &amp; Scheduling Information</a:t>
            </a:r>
          </a:p>
          <a:p>
            <a:r>
              <a:rPr lang="en-US" sz="3200" i="1" dirty="0" smtClean="0"/>
              <a:t>Referral Information</a:t>
            </a:r>
          </a:p>
          <a:p>
            <a:r>
              <a:rPr lang="en-US" sz="3200" i="1" dirty="0" smtClean="0"/>
              <a:t>Patient’s Core Data Set</a:t>
            </a:r>
          </a:p>
          <a:p>
            <a:r>
              <a:rPr lang="en-US" sz="3200" i="1" dirty="0" smtClean="0"/>
              <a:t>Care Coordination/Referral Tracking</a:t>
            </a:r>
          </a:p>
          <a:p>
            <a:pPr marL="457200" lvl="1" indent="0" algn="ctr">
              <a:buNone/>
            </a:pP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7203"/>
            <a:ext cx="2667000" cy="5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6" y="3886200"/>
            <a:ext cx="1752600" cy="2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</a:rPr>
              <a:t>Referral </a:t>
            </a:r>
            <a:r>
              <a:rPr lang="en-US" sz="4400" u="sng" dirty="0" smtClean="0">
                <a:solidFill>
                  <a:schemeClr val="tx1"/>
                </a:solidFill>
              </a:rPr>
              <a:t>Information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r>
              <a:rPr lang="en-US" sz="2700" dirty="0" smtClean="0"/>
              <a:t>What is the </a:t>
            </a:r>
            <a:r>
              <a:rPr lang="en-US" sz="2700" b="1" dirty="0" smtClean="0"/>
              <a:t>specific clinical question </a:t>
            </a:r>
            <a:r>
              <a:rPr lang="en-US" sz="2400" dirty="0" smtClean="0"/>
              <a:t>(reason for referral)</a:t>
            </a:r>
          </a:p>
          <a:p>
            <a:r>
              <a:rPr lang="en-US" sz="2700" dirty="0"/>
              <a:t>A brief</a:t>
            </a:r>
            <a:r>
              <a:rPr lang="en-US" sz="2700" b="1" dirty="0"/>
              <a:t> Summary </a:t>
            </a:r>
            <a:r>
              <a:rPr lang="en-US" sz="2700" dirty="0"/>
              <a:t>of case details pertinent to the referral, include relevant co-morbidities </a:t>
            </a:r>
            <a:r>
              <a:rPr lang="en-US" sz="2400" dirty="0"/>
              <a:t>(alarm signs or symptoms</a:t>
            </a:r>
            <a:r>
              <a:rPr lang="en-US" sz="2400" dirty="0" smtClean="0"/>
              <a:t>)</a:t>
            </a:r>
          </a:p>
          <a:p>
            <a:r>
              <a:rPr lang="en-US" sz="2700" dirty="0" smtClean="0"/>
              <a:t>Urgency (</a:t>
            </a:r>
            <a:r>
              <a:rPr lang="en-US" sz="2700" b="1" dirty="0" smtClean="0"/>
              <a:t>referral status</a:t>
            </a:r>
            <a:r>
              <a:rPr lang="en-US" sz="2700" dirty="0"/>
              <a:t> </a:t>
            </a:r>
            <a:r>
              <a:rPr lang="en-US" sz="2700" dirty="0" smtClean="0"/>
              <a:t>or referral priority)</a:t>
            </a:r>
          </a:p>
          <a:p>
            <a:r>
              <a:rPr lang="en-US" sz="2700" b="1" dirty="0" smtClean="0"/>
              <a:t>Referral Type </a:t>
            </a:r>
            <a:r>
              <a:rPr lang="en-US" sz="2400" dirty="0" smtClean="0"/>
              <a:t>(anticipated, pending specialist’s evaluation) (Referral Definition or Role in care requested of the specialist)</a:t>
            </a:r>
          </a:p>
          <a:p>
            <a:r>
              <a:rPr lang="en-US" sz="2700" b="1" dirty="0" smtClean="0"/>
              <a:t>Pertinent data set</a:t>
            </a:r>
            <a:r>
              <a:rPr lang="en-US" sz="2700" dirty="0" smtClean="0"/>
              <a:t>: Clinical information directly relevant to the specific referral question </a:t>
            </a:r>
            <a:r>
              <a:rPr lang="en-US" sz="2400" dirty="0" smtClean="0"/>
              <a:t>(office notes, test results, etc.) (Supporting data for the referral)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082"/>
            <a:ext cx="840665" cy="10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Establish Referral Criteria /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Timing of the referral request and appointment</a:t>
            </a:r>
          </a:p>
          <a:p>
            <a:pPr lvl="1"/>
            <a:r>
              <a:rPr lang="en-US" sz="2400" b="1" dirty="0" smtClean="0"/>
              <a:t>urgency or priority for scheduling expectations </a:t>
            </a:r>
            <a:r>
              <a:rPr lang="en-US" sz="2400" dirty="0"/>
              <a:t>- urgent, intermediate/move up and routine (“</a:t>
            </a:r>
            <a:r>
              <a:rPr lang="en-US" sz="2400" i="1" dirty="0"/>
              <a:t>risk stratification of the referral needs</a:t>
            </a:r>
            <a:r>
              <a:rPr lang="en-US" sz="2400" dirty="0" smtClean="0"/>
              <a:t>”)</a:t>
            </a:r>
            <a:endParaRPr lang="en-US" sz="2400" dirty="0"/>
          </a:p>
          <a:p>
            <a:pPr marL="365125" lvl="1" indent="0">
              <a:buNone/>
            </a:pPr>
            <a:endParaRPr lang="en-US" sz="1400" dirty="0"/>
          </a:p>
          <a:p>
            <a:r>
              <a:rPr lang="en-US" sz="3000" dirty="0"/>
              <a:t>S</a:t>
            </a:r>
            <a:r>
              <a:rPr lang="en-US" sz="3000" dirty="0" smtClean="0"/>
              <a:t>upporting data needed for the particular referral condition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b="1" i="1" dirty="0"/>
              <a:t>pertinent data sets</a:t>
            </a:r>
            <a:r>
              <a:rPr lang="en-US" sz="2400" dirty="0"/>
              <a:t>” </a:t>
            </a:r>
            <a:r>
              <a:rPr lang="en-US" sz="2400" dirty="0" smtClean="0"/>
              <a:t>/ </a:t>
            </a:r>
            <a:r>
              <a:rPr lang="en-US" sz="2400" b="1" i="1" dirty="0" smtClean="0"/>
              <a:t>referral guidelines </a:t>
            </a:r>
            <a:r>
              <a:rPr lang="en-US" sz="2400" dirty="0" smtClean="0"/>
              <a:t>for referral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8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Action Steps to Connected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9248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Ensure you get what you need for a high value referral</a:t>
            </a:r>
            <a:endParaRPr lang="en-US" sz="25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Ensure others get what they need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04348" y="15240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19200" y="3429000"/>
            <a:ext cx="7315200" cy="2743200"/>
          </a:xfrm>
          <a:prstGeom prst="wedgeRoundRectCallout">
            <a:avLst>
              <a:gd name="adj1" fmla="val -19269"/>
              <a:gd name="adj2" fmla="val -603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Three (3) Action Items to Establish: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Basic Elements of a Referral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Referral Criteria/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Risk Stratify Urgency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Pertinent Data Set </a:t>
            </a:r>
            <a:r>
              <a:rPr lang="en-US" sz="2000" dirty="0" smtClean="0"/>
              <a:t>(Referral Guidelines)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Pre-consultation/ Pre-visit review process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57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4680" y="2650671"/>
            <a:ext cx="761492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Delmarva Webinar 3 (action step 2, segment 3)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3200" b="1" dirty="0"/>
              <a:t>Establish a Pre-consultation </a:t>
            </a:r>
            <a:r>
              <a:rPr lang="en-US" sz="3200" b="1" dirty="0" smtClean="0"/>
              <a:t>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06433"/>
          </a:xfrm>
        </p:spPr>
        <p:txBody>
          <a:bodyPr/>
          <a:lstStyle/>
          <a:p>
            <a:r>
              <a:rPr lang="en-US" sz="2800" dirty="0" smtClean="0"/>
              <a:t>Think about how investing in a Pre-consultation (Pre-visit review and assistance) process could</a:t>
            </a:r>
          </a:p>
          <a:p>
            <a:pPr lvl="1"/>
            <a:r>
              <a:rPr lang="en-US" sz="2500" dirty="0" smtClean="0"/>
              <a:t> make the referral process more patient-centered </a:t>
            </a:r>
          </a:p>
          <a:p>
            <a:pPr lvl="1"/>
            <a:r>
              <a:rPr lang="en-US" sz="2500" dirty="0" smtClean="0"/>
              <a:t>at the same time save time &amp; effort (resources) for the practice.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800" dirty="0" smtClean="0"/>
              <a:t>Think about how you can “re-organize” for a Pre-consultation process with pre-visit preparation &amp; assistance to replace chaos at time of appointment &amp; the back-end burden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87680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Common scenario #1: </a:t>
            </a:r>
          </a:p>
          <a:p>
            <a:pPr lvl="1"/>
            <a:r>
              <a:rPr lang="en-US" sz="2400" dirty="0" smtClean="0"/>
              <a:t>60 </a:t>
            </a:r>
            <a:r>
              <a:rPr lang="en-US" sz="2400" dirty="0"/>
              <a:t>yo </a:t>
            </a:r>
            <a:r>
              <a:rPr lang="en-US" sz="2400" dirty="0" smtClean="0"/>
              <a:t>woman was referred to surgeon Dr. Z by another specialist for </a:t>
            </a:r>
            <a:r>
              <a:rPr lang="en-US" sz="2400" dirty="0"/>
              <a:t>a </a:t>
            </a:r>
            <a:r>
              <a:rPr lang="en-US" sz="2400" dirty="0" smtClean="0"/>
              <a:t>procedure. After a 3 month wait for the appointment, </a:t>
            </a:r>
            <a:r>
              <a:rPr lang="en-US" sz="2400" dirty="0"/>
              <a:t>Surgeon Z. read her records as he walked in the room saying “I don’t do that </a:t>
            </a:r>
            <a:r>
              <a:rPr lang="en-US" sz="2400" dirty="0" smtClean="0"/>
              <a:t>procedure. </a:t>
            </a:r>
            <a:r>
              <a:rPr lang="en-US" sz="2400" dirty="0"/>
              <a:t>You will need to go to XXX Clinic to get that done</a:t>
            </a:r>
            <a:r>
              <a:rPr lang="en-US" sz="2400" dirty="0" smtClean="0"/>
              <a:t>”.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4800" dirty="0" smtClean="0">
              <a:solidFill>
                <a:srgbClr val="C00000"/>
              </a:solidFill>
            </a:endParaRPr>
          </a:p>
          <a:p>
            <a:pPr lvl="1"/>
            <a:r>
              <a:rPr lang="en-US" sz="3200" dirty="0" smtClean="0"/>
              <a:t>Waste: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Delay</a:t>
            </a:r>
            <a:r>
              <a:rPr lang="en-US" sz="2800" dirty="0" smtClean="0"/>
              <a:t>: Progression of condition, harm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Non-value-added</a:t>
            </a:r>
            <a:r>
              <a:rPr lang="en-US" sz="2800" dirty="0" smtClean="0"/>
              <a:t> appointment for all in involved</a:t>
            </a:r>
          </a:p>
          <a:p>
            <a:pPr lvl="2"/>
            <a:endParaRPr lang="en-US" sz="22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3952"/>
            <a:ext cx="1905000" cy="15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21814</TotalTime>
  <Words>1674</Words>
  <Application>Microsoft Office PowerPoint</Application>
  <PresentationFormat>On-screen Show (4:3)</PresentationFormat>
  <Paragraphs>217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1_ACP Powerpoint 2014</vt:lpstr>
      <vt:lpstr>Connecting Care Ensuring Quality Referrals and Effective Care Coordination    </vt:lpstr>
      <vt:lpstr>Action Steps to Connected Care</vt:lpstr>
      <vt:lpstr>1st Define the Basic Elements of  the Referral Request </vt:lpstr>
      <vt:lpstr>Referral Information</vt:lpstr>
      <vt:lpstr>2nd Establish Referral Criteria / Guidelines</vt:lpstr>
      <vt:lpstr>Action Steps to Connected Care</vt:lpstr>
      <vt:lpstr>Connecting Care Ensuring Quality Referrals and Effective Care Coordination    </vt:lpstr>
      <vt:lpstr>As you listen…</vt:lpstr>
      <vt:lpstr>Antithesis of High Value Coordinated Care: </vt:lpstr>
      <vt:lpstr>Antithesis of High Value Coordinated Care: </vt:lpstr>
      <vt:lpstr>Pre-consultation to the rescue !</vt:lpstr>
      <vt:lpstr>What is Pre-consultation?</vt:lpstr>
      <vt:lpstr> Pre-consultation Request for Pre-visit  Advice and/or Assistance</vt:lpstr>
      <vt:lpstr>I am referring this patient for:</vt:lpstr>
      <vt:lpstr>Examples of Pre-consultation requests:</vt:lpstr>
      <vt:lpstr>Response to a Pre-consultation Request </vt:lpstr>
      <vt:lpstr>Pre-consultation Review (“working the referral”)</vt:lpstr>
      <vt:lpstr>How do you request missing information?</vt:lpstr>
      <vt:lpstr>Pre-consultation/ Pre-visit Review  Check-list</vt:lpstr>
      <vt:lpstr>Pre-consultation/ Pre-visit Review  Check-list</vt:lpstr>
      <vt:lpstr>Pre-consultation/ Pre-visit Review </vt:lpstr>
      <vt:lpstr>Antithesis of High Value Coordinated Care: </vt:lpstr>
      <vt:lpstr>Antithesis of High Value Coordinated Care: </vt:lpstr>
      <vt:lpstr>Put it into action….</vt:lpstr>
      <vt:lpstr>Leave in action….</vt:lpstr>
      <vt:lpstr>www.acponline.org/hvcc-training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Cheryl Rusten</cp:lastModifiedBy>
  <cp:revision>109</cp:revision>
  <dcterms:created xsi:type="dcterms:W3CDTF">2017-05-12T02:16:57Z</dcterms:created>
  <dcterms:modified xsi:type="dcterms:W3CDTF">2017-11-06T19:50:26Z</dcterms:modified>
</cp:coreProperties>
</file>