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9"/>
  </p:notesMasterIdLst>
  <p:sldIdLst>
    <p:sldId id="390" r:id="rId2"/>
    <p:sldId id="280" r:id="rId3"/>
    <p:sldId id="261" r:id="rId4"/>
    <p:sldId id="281" r:id="rId5"/>
    <p:sldId id="264" r:id="rId6"/>
    <p:sldId id="266" r:id="rId7"/>
    <p:sldId id="268" r:id="rId8"/>
    <p:sldId id="355" r:id="rId9"/>
    <p:sldId id="279" r:id="rId10"/>
    <p:sldId id="295" r:id="rId11"/>
    <p:sldId id="274" r:id="rId12"/>
    <p:sldId id="2088197888" r:id="rId13"/>
    <p:sldId id="381" r:id="rId14"/>
    <p:sldId id="275" r:id="rId15"/>
    <p:sldId id="2147470286" r:id="rId16"/>
    <p:sldId id="353" r:id="rId17"/>
    <p:sldId id="277" r:id="rId18"/>
    <p:sldId id="287" r:id="rId19"/>
    <p:sldId id="288" r:id="rId20"/>
    <p:sldId id="290" r:id="rId21"/>
    <p:sldId id="2088197887" r:id="rId22"/>
    <p:sldId id="356" r:id="rId23"/>
    <p:sldId id="357" r:id="rId24"/>
    <p:sldId id="359" r:id="rId25"/>
    <p:sldId id="2088197898" r:id="rId26"/>
    <p:sldId id="2088197899" r:id="rId27"/>
    <p:sldId id="358" r:id="rId28"/>
    <p:sldId id="2088197889" r:id="rId29"/>
    <p:sldId id="360" r:id="rId30"/>
    <p:sldId id="361" r:id="rId31"/>
    <p:sldId id="362" r:id="rId32"/>
    <p:sldId id="363" r:id="rId33"/>
    <p:sldId id="364" r:id="rId34"/>
    <p:sldId id="365" r:id="rId35"/>
    <p:sldId id="405" r:id="rId36"/>
    <p:sldId id="366" r:id="rId37"/>
    <p:sldId id="388" r:id="rId38"/>
    <p:sldId id="368" r:id="rId39"/>
    <p:sldId id="380" r:id="rId40"/>
    <p:sldId id="453" r:id="rId41"/>
    <p:sldId id="297" r:id="rId42"/>
    <p:sldId id="298" r:id="rId43"/>
    <p:sldId id="397" r:id="rId44"/>
    <p:sldId id="2088197903" r:id="rId45"/>
    <p:sldId id="2088197905" r:id="rId46"/>
    <p:sldId id="2147470290" r:id="rId47"/>
    <p:sldId id="2147470289" r:id="rId48"/>
    <p:sldId id="269" r:id="rId49"/>
    <p:sldId id="2088197908" r:id="rId50"/>
    <p:sldId id="285" r:id="rId51"/>
    <p:sldId id="384" r:id="rId52"/>
    <p:sldId id="2088197900" r:id="rId53"/>
    <p:sldId id="2147470281" r:id="rId54"/>
    <p:sldId id="291" r:id="rId55"/>
    <p:sldId id="292" r:id="rId56"/>
    <p:sldId id="293" r:id="rId57"/>
    <p:sldId id="294" r:id="rId58"/>
    <p:sldId id="306" r:id="rId59"/>
    <p:sldId id="307" r:id="rId60"/>
    <p:sldId id="308" r:id="rId61"/>
    <p:sldId id="382" r:id="rId62"/>
    <p:sldId id="310" r:id="rId63"/>
    <p:sldId id="312" r:id="rId64"/>
    <p:sldId id="2088197894" r:id="rId65"/>
    <p:sldId id="383" r:id="rId66"/>
    <p:sldId id="351" r:id="rId67"/>
    <p:sldId id="394" r:id="rId68"/>
    <p:sldId id="393" r:id="rId69"/>
    <p:sldId id="396" r:id="rId70"/>
    <p:sldId id="395" r:id="rId71"/>
    <p:sldId id="314" r:id="rId72"/>
    <p:sldId id="399" r:id="rId73"/>
    <p:sldId id="401" r:id="rId74"/>
    <p:sldId id="403" r:id="rId75"/>
    <p:sldId id="350" r:id="rId76"/>
    <p:sldId id="2088197896" r:id="rId77"/>
    <p:sldId id="2088197897" r:id="rId78"/>
    <p:sldId id="2147470295" r:id="rId79"/>
    <p:sldId id="373" r:id="rId80"/>
    <p:sldId id="374" r:id="rId81"/>
    <p:sldId id="375" r:id="rId82"/>
    <p:sldId id="2088197895" r:id="rId83"/>
    <p:sldId id="2147470283" r:id="rId84"/>
    <p:sldId id="2147470284" r:id="rId85"/>
    <p:sldId id="2147470285" r:id="rId86"/>
    <p:sldId id="318" r:id="rId87"/>
    <p:sldId id="319" r:id="rId88"/>
    <p:sldId id="321" r:id="rId89"/>
    <p:sldId id="322" r:id="rId90"/>
    <p:sldId id="323" r:id="rId91"/>
    <p:sldId id="324" r:id="rId92"/>
    <p:sldId id="325" r:id="rId93"/>
    <p:sldId id="328" r:id="rId94"/>
    <p:sldId id="367" r:id="rId95"/>
    <p:sldId id="300" r:id="rId96"/>
    <p:sldId id="391" r:id="rId97"/>
    <p:sldId id="392" r:id="rId98"/>
    <p:sldId id="2147470296" r:id="rId99"/>
    <p:sldId id="2147470293" r:id="rId100"/>
    <p:sldId id="2147470294" r:id="rId101"/>
    <p:sldId id="330" r:id="rId102"/>
    <p:sldId id="331" r:id="rId103"/>
    <p:sldId id="398" r:id="rId104"/>
    <p:sldId id="477" r:id="rId105"/>
    <p:sldId id="376" r:id="rId106"/>
    <p:sldId id="2147470287" r:id="rId107"/>
    <p:sldId id="2147470288"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1FCE6-129D-4622-B299-9FD79B5E034A}" v="7" dt="2023-08-28T20:13:34.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53" d="100"/>
          <a:sy n="53" d="100"/>
        </p:scale>
        <p:origin x="36" y="244"/>
      </p:cViewPr>
      <p:guideLst/>
    </p:cSldViewPr>
  </p:slideViewPr>
  <p:notesTextViewPr>
    <p:cViewPr>
      <p:scale>
        <a:sx n="20" d="100"/>
        <a:sy n="20" d="100"/>
      </p:scale>
      <p:origin x="0" y="0"/>
    </p:cViewPr>
  </p:notesTextViewPr>
  <p:sorterViewPr>
    <p:cViewPr>
      <p:scale>
        <a:sx n="100" d="100"/>
        <a:sy n="100" d="100"/>
      </p:scale>
      <p:origin x="0" y="-234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26037416414394"/>
          <c:y val="0.10249218119511679"/>
          <c:w val="0.84155787311246866"/>
          <c:h val="0.87407032024665843"/>
        </c:manualLayout>
      </c:layout>
      <c:barChart>
        <c:barDir val="bar"/>
        <c:grouping val="percentStacked"/>
        <c:varyColors val="0"/>
        <c:ser>
          <c:idx val="0"/>
          <c:order val="0"/>
          <c:tx>
            <c:strRef>
              <c:f>Sheet1!$B$1</c:f>
              <c:strCache>
                <c:ptCount val="1"/>
                <c:pt idx="0">
                  <c:v>Man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1983
(n=67)</c:v>
                </c:pt>
                <c:pt idx="1">
                  <c:v>2003
(n=99)</c:v>
                </c:pt>
                <c:pt idx="2">
                  <c:v>2023
(n=85)</c:v>
                </c:pt>
              </c:strCache>
            </c:strRef>
          </c:cat>
          <c:val>
            <c:numRef>
              <c:f>Sheet1!$B$2:$B$4</c:f>
              <c:numCache>
                <c:formatCode>0%</c:formatCode>
                <c:ptCount val="3"/>
                <c:pt idx="0">
                  <c:v>0.98509999999999998</c:v>
                </c:pt>
                <c:pt idx="1">
                  <c:v>0.82830000000000004</c:v>
                </c:pt>
                <c:pt idx="2">
                  <c:v>0.67059999999999997</c:v>
                </c:pt>
              </c:numCache>
            </c:numRef>
          </c:val>
          <c:extLst>
            <c:ext xmlns:c16="http://schemas.microsoft.com/office/drawing/2014/chart" uri="{C3380CC4-5D6E-409C-BE32-E72D297353CC}">
              <c16:uniqueId val="{00000000-44BE-4451-9138-C748087BB78C}"/>
            </c:ext>
          </c:extLst>
        </c:ser>
        <c:ser>
          <c:idx val="1"/>
          <c:order val="1"/>
          <c:tx>
            <c:strRef>
              <c:f>Sheet1!$C$1</c:f>
              <c:strCache>
                <c:ptCount val="1"/>
                <c:pt idx="0">
                  <c:v>Woman</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44BE-4451-9138-C748087BB78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1983
(n=67)</c:v>
                </c:pt>
                <c:pt idx="1">
                  <c:v>2003
(n=99)</c:v>
                </c:pt>
                <c:pt idx="2">
                  <c:v>2023
(n=85)</c:v>
                </c:pt>
              </c:strCache>
            </c:strRef>
          </c:cat>
          <c:val>
            <c:numRef>
              <c:f>Sheet1!$C$2:$C$4</c:f>
              <c:numCache>
                <c:formatCode>0%</c:formatCode>
                <c:ptCount val="3"/>
                <c:pt idx="0">
                  <c:v>0</c:v>
                </c:pt>
                <c:pt idx="1">
                  <c:v>0.1414</c:v>
                </c:pt>
                <c:pt idx="2">
                  <c:v>0.32940000000000003</c:v>
                </c:pt>
              </c:numCache>
            </c:numRef>
          </c:val>
          <c:extLst>
            <c:ext xmlns:c16="http://schemas.microsoft.com/office/drawing/2014/chart" uri="{C3380CC4-5D6E-409C-BE32-E72D297353CC}">
              <c16:uniqueId val="{00000001-44BE-4451-9138-C748087BB78C}"/>
            </c:ext>
          </c:extLst>
        </c:ser>
        <c:ser>
          <c:idx val="2"/>
          <c:order val="2"/>
          <c:tx>
            <c:strRef>
              <c:f>Sheet1!$D$1</c:f>
              <c:strCache>
                <c:ptCount val="1"/>
                <c:pt idx="0">
                  <c:v>Unspecified</c:v>
                </c:pt>
              </c:strCache>
            </c:strRef>
          </c:tx>
          <c:spPr>
            <a:solidFill>
              <a:schemeClr val="bg2"/>
            </a:solidFill>
            <a:ln>
              <a:noFill/>
            </a:ln>
            <a:effectLst/>
          </c:spPr>
          <c:invertIfNegative val="0"/>
          <c:dLbls>
            <c:dLbl>
              <c:idx val="0"/>
              <c:layout>
                <c:manualLayout>
                  <c:x val="2.09767289413305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A1-49BA-BED7-45F6BF245EF5}"/>
                </c:ext>
              </c:extLst>
            </c:dLbl>
            <c:dLbl>
              <c:idx val="1"/>
              <c:layout>
                <c:manualLayout>
                  <c:x val="1.3110455588331695E-3"/>
                  <c:y val="-8.593650196768675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A1-49BA-BED7-45F6BF245EF5}"/>
                </c:ext>
              </c:extLst>
            </c:dLbl>
            <c:dLbl>
              <c:idx val="2"/>
              <c:layout>
                <c:manualLayout>
                  <c:x val="1.966568338249754E-2"/>
                  <c:y val="-4.296825098384337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A1-49BA-BED7-45F6BF245EF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Medium Cond" panose="020B06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1983
(n=67)</c:v>
                </c:pt>
                <c:pt idx="1">
                  <c:v>2003
(n=99)</c:v>
                </c:pt>
                <c:pt idx="2">
                  <c:v>2023
(n=85)</c:v>
                </c:pt>
              </c:strCache>
            </c:strRef>
          </c:cat>
          <c:val>
            <c:numRef>
              <c:f>Sheet1!$D$2:$D$4</c:f>
              <c:numCache>
                <c:formatCode>0%</c:formatCode>
                <c:ptCount val="3"/>
                <c:pt idx="0">
                  <c:v>1.49E-2</c:v>
                </c:pt>
                <c:pt idx="1">
                  <c:v>3.0300000000000001E-2</c:v>
                </c:pt>
                <c:pt idx="2">
                  <c:v>1.18E-2</c:v>
                </c:pt>
              </c:numCache>
            </c:numRef>
          </c:val>
          <c:extLst>
            <c:ext xmlns:c16="http://schemas.microsoft.com/office/drawing/2014/chart" uri="{C3380CC4-5D6E-409C-BE32-E72D297353CC}">
              <c16:uniqueId val="{00000002-7BA1-49BA-BED7-45F6BF245EF5}"/>
            </c:ext>
          </c:extLst>
        </c:ser>
        <c:dLbls>
          <c:showLegendKey val="0"/>
          <c:showVal val="0"/>
          <c:showCatName val="0"/>
          <c:showSerName val="0"/>
          <c:showPercent val="0"/>
          <c:showBubbleSize val="0"/>
        </c:dLbls>
        <c:gapWidth val="150"/>
        <c:overlap val="100"/>
        <c:axId val="1824051536"/>
        <c:axId val="1807024928"/>
      </c:barChart>
      <c:catAx>
        <c:axId val="1824051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807024928"/>
        <c:crosses val="autoZero"/>
        <c:auto val="1"/>
        <c:lblAlgn val="ctr"/>
        <c:lblOffset val="100"/>
        <c:noMultiLvlLbl val="0"/>
      </c:catAx>
      <c:valAx>
        <c:axId val="1807024928"/>
        <c:scaling>
          <c:orientation val="minMax"/>
        </c:scaling>
        <c:delete val="1"/>
        <c:axPos val="b"/>
        <c:numFmt formatCode="0%" sourceLinked="1"/>
        <c:majorTickMark val="none"/>
        <c:minorTickMark val="none"/>
        <c:tickLblPos val="nextTo"/>
        <c:crossAx val="1824051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2F8EE-0771-47FD-893C-2368688F04A2}"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99F8F-6A7F-4402-94CC-7E42C6A46861}" type="slidenum">
              <a:rPr lang="en-US" smtClean="0"/>
              <a:t>‹#›</a:t>
            </a:fld>
            <a:endParaRPr lang="en-US"/>
          </a:p>
        </p:txBody>
      </p:sp>
    </p:spTree>
    <p:extLst>
      <p:ext uri="{BB962C8B-B14F-4D97-AF65-F5344CB8AC3E}">
        <p14:creationId xmlns:p14="http://schemas.microsoft.com/office/powerpoint/2010/main" val="290350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these updates, ACP hopes to reinforce its intent to welcome, consider, and respect the many diverse voices of internal medicine and its subspecialties. In addition, the updated Core Values emphasize that ACP's actions will reflect its embrace of diversity and inclusion to foster engagement, belonging, and respect, resulting in facilitation of a just and equitable culture. </a:t>
            </a:r>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43</a:t>
            </a:fld>
            <a:endParaRPr lang="en-US" dirty="0"/>
          </a:p>
        </p:txBody>
      </p:sp>
    </p:spTree>
    <p:extLst>
      <p:ext uri="{BB962C8B-B14F-4D97-AF65-F5344CB8AC3E}">
        <p14:creationId xmlns:p14="http://schemas.microsoft.com/office/powerpoint/2010/main" val="328701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47</a:t>
            </a:fld>
            <a:endParaRPr lang="en-US"/>
          </a:p>
        </p:txBody>
      </p:sp>
    </p:spTree>
    <p:extLst>
      <p:ext uri="{BB962C8B-B14F-4D97-AF65-F5344CB8AC3E}">
        <p14:creationId xmlns:p14="http://schemas.microsoft.com/office/powerpoint/2010/main" val="264380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first meeting, Helen </a:t>
            </a:r>
            <a:r>
              <a:rPr lang="en-US" dirty="0" err="1"/>
              <a:t>Smitt</a:t>
            </a:r>
            <a:r>
              <a:rPr lang="en-US" dirty="0"/>
              <a:t> was asked by</a:t>
            </a:r>
            <a:r>
              <a:rPr lang="en-US" baseline="0" dirty="0"/>
              <a:t> a committee member to get him a cup of coffee, assuming she was staff. This subcommittee morphed into the committee on underrepresented groups by 1986 at the suggestion of Dr. Mary Herald a member of the committee</a:t>
            </a:r>
          </a:p>
          <a:p>
            <a:r>
              <a:rPr lang="en-US" baseline="0" dirty="0"/>
              <a:t>Dr. </a:t>
            </a:r>
            <a:r>
              <a:rPr lang="en-US" baseline="0" dirty="0" err="1"/>
              <a:t>Smitt</a:t>
            </a:r>
            <a:r>
              <a:rPr lang="en-US" baseline="0" dirty="0"/>
              <a:t> also became a member of the BOR in 1991 and the first woman to chair The Joint Commission. </a:t>
            </a:r>
          </a:p>
          <a:p>
            <a:r>
              <a:rPr lang="en-US" baseline="0" dirty="0"/>
              <a:t>Dr. </a:t>
            </a:r>
            <a:r>
              <a:rPr lang="en-US" baseline="0" dirty="0" err="1"/>
              <a:t>Chrisitne</a:t>
            </a:r>
            <a:r>
              <a:rPr lang="en-US" baseline="0" dirty="0"/>
              <a:t> Cassel in 1996 was first woman President and there have been just 6 so far so there is room for you all. It took longer for the BOR to see the light with Dr. Mary Herald becoming the first woman Chair in 2003, 24 years after Dr. Dustan was the first woman elected to the BOR and just 14 years ago. </a:t>
            </a:r>
          </a:p>
          <a:p>
            <a:endParaRPr lang="en-US" baseline="0" dirty="0"/>
          </a:p>
          <a:p>
            <a:pPr defTabSz="467487">
              <a:defRPr/>
            </a:pPr>
            <a:r>
              <a:rPr lang="en-US" baseline="0" dirty="0"/>
              <a:t>First IMG President was Charles Martin from Montreal in 1928 and there were 2 other Canadians in 1933 (</a:t>
            </a:r>
            <a:r>
              <a:rPr lang="en-US" baseline="0" dirty="0" err="1"/>
              <a:t>Meakins</a:t>
            </a:r>
            <a:r>
              <a:rPr lang="en-US" baseline="0" dirty="0"/>
              <a:t>) and 1955 ( </a:t>
            </a:r>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48</a:t>
            </a:fld>
            <a:endParaRPr lang="en-US"/>
          </a:p>
        </p:txBody>
      </p:sp>
    </p:spTree>
    <p:extLst>
      <p:ext uri="{BB962C8B-B14F-4D97-AF65-F5344CB8AC3E}">
        <p14:creationId xmlns:p14="http://schemas.microsoft.com/office/powerpoint/2010/main" val="376382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105</a:t>
            </a:fld>
            <a:endParaRPr lang="en-US" dirty="0"/>
          </a:p>
        </p:txBody>
      </p:sp>
    </p:spTree>
    <p:extLst>
      <p:ext uri="{BB962C8B-B14F-4D97-AF65-F5344CB8AC3E}">
        <p14:creationId xmlns:p14="http://schemas.microsoft.com/office/powerpoint/2010/main" val="698597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1735288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8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368F55B-C676-4C3E-9CD9-E2A0D18FB35F}" type="datetimeFigureOut">
              <a:rPr lang="en-US"/>
              <a:pPr>
                <a:defRPr/>
              </a:pPr>
              <a:t>8/28/2023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19CAAE-F962-4BBF-AA73-E5698E57AD56}" type="slidenum">
              <a:rPr lang="en-US"/>
              <a:pPr>
                <a:defRPr/>
              </a:pPr>
              <a:t>‹#›</a:t>
            </a:fld>
            <a:endParaRPr lang="en-US" dirty="0"/>
          </a:p>
        </p:txBody>
      </p:sp>
    </p:spTree>
    <p:extLst>
      <p:ext uri="{BB962C8B-B14F-4D97-AF65-F5344CB8AC3E}">
        <p14:creationId xmlns:p14="http://schemas.microsoft.com/office/powerpoint/2010/main" val="11991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34920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2841845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7186718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3279588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37718997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286921033"/>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405057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55338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2242836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8" r:id="rId11"/>
  </p:sldLayoutIdLst>
  <p:hf hdr="0" ft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cponline.org/acp_policy/policies/acp_diversity_equity_inclusion_commitment_2020.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acponline.org/dei"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hyperlink" Target="https://www.ncbi.nlm.nih.gov/pmc/articles/PMC5757674/" TargetMode="Externa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impact4hc.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cwams.org/" TargetMode="External"/><Relationship Id="rId2" Type="http://schemas.openxmlformats.org/officeDocument/2006/relationships/hyperlink" Target="http://www.aamc.org/" TargetMode="External"/><Relationship Id="rId1" Type="http://schemas.openxmlformats.org/officeDocument/2006/relationships/slideLayout" Target="../slideLayouts/slideLayout2.xml"/><Relationship Id="rId5" Type="http://schemas.openxmlformats.org/officeDocument/2006/relationships/hyperlink" Target="http://www.jointcommission.org/" TargetMode="External"/><Relationship Id="rId4" Type="http://schemas.openxmlformats.org/officeDocument/2006/relationships/hyperlink" Target="http://www.acgme.org/"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p:txBody>
          <a:bodyPr/>
          <a:lstStyle/>
          <a:p>
            <a:r>
              <a:rPr lang="en-US" altLang="en-US" dirty="0"/>
              <a:t>I Cannot Be What I Cannot See: </a:t>
            </a:r>
            <a:br>
              <a:rPr lang="en-US" altLang="en-US" dirty="0"/>
            </a:br>
            <a:r>
              <a:rPr lang="en-US" altLang="en-US" dirty="0"/>
              <a:t>Time To Unleash A JEDI  Healthcare Environment</a:t>
            </a:r>
            <a:endParaRPr lang="en-US" dirty="0"/>
          </a:p>
        </p:txBody>
      </p:sp>
      <p:sp>
        <p:nvSpPr>
          <p:cNvPr id="3" name="Subtitle 2">
            <a:extLst>
              <a:ext uri="{FF2B5EF4-FFF2-40B4-BE49-F238E27FC236}">
                <a16:creationId xmlns:a16="http://schemas.microsoft.com/office/drawing/2014/main" id="{EB387AC6-B134-554C-BCF9-79A466827F02}"/>
              </a:ext>
            </a:extLst>
          </p:cNvPr>
          <p:cNvSpPr>
            <a:spLocks noGrp="1"/>
          </p:cNvSpPr>
          <p:nvPr>
            <p:ph type="subTitle" idx="1"/>
          </p:nvPr>
        </p:nvSpPr>
        <p:spPr/>
        <p:txBody>
          <a:bodyPr/>
          <a:lstStyle/>
          <a:p>
            <a:r>
              <a:rPr lang="en-US" altLang="en-US" dirty="0">
                <a:latin typeface="Calibri" pitchFamily="34" charset="0"/>
                <a:cs typeface="Calibri" pitchFamily="34" charset="0"/>
              </a:rPr>
              <a:t>Darilyn V. Moyer MD</a:t>
            </a:r>
            <a:r>
              <a:rPr lang="en-US" altLang="en-US">
                <a:latin typeface="Calibri" pitchFamily="34" charset="0"/>
                <a:cs typeface="Calibri" pitchFamily="34" charset="0"/>
              </a:rPr>
              <a:t>, MACP</a:t>
            </a:r>
            <a:r>
              <a:rPr lang="en-US" altLang="en-US" dirty="0">
                <a:latin typeface="Calibri" pitchFamily="34" charset="0"/>
                <a:cs typeface="Calibri" pitchFamily="34" charset="0"/>
              </a:rPr>
              <a:t>, FRCP, FIDSA</a:t>
            </a:r>
            <a:r>
              <a:rPr lang="en-US" altLang="en-US">
                <a:latin typeface="Calibri" pitchFamily="34" charset="0"/>
                <a:cs typeface="Calibri" pitchFamily="34" charset="0"/>
              </a:rPr>
              <a:t>, FAMWA, FEFIM</a:t>
            </a:r>
            <a:endParaRPr lang="en-US" altLang="en-US" dirty="0">
              <a:latin typeface="Calibri" pitchFamily="34" charset="0"/>
              <a:cs typeface="Calibri" pitchFamily="34" charset="0"/>
            </a:endParaRPr>
          </a:p>
          <a:p>
            <a:r>
              <a:rPr lang="en-US" altLang="en-US" dirty="0">
                <a:latin typeface="Calibri" pitchFamily="34" charset="0"/>
                <a:cs typeface="Calibri" pitchFamily="34" charset="0"/>
              </a:rPr>
              <a:t>EVP/CEO American College of Physicians</a:t>
            </a:r>
          </a:p>
        </p:txBody>
      </p:sp>
    </p:spTree>
    <p:extLst>
      <p:ext uri="{BB962C8B-B14F-4D97-AF65-F5344CB8AC3E}">
        <p14:creationId xmlns:p14="http://schemas.microsoft.com/office/powerpoint/2010/main" val="410601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p:txBody>
          <a:bodyPr>
            <a:normAutofit/>
          </a:bodyPr>
          <a:lstStyle/>
          <a:p>
            <a:r>
              <a:rPr lang="en-US" dirty="0"/>
              <a:t>The Crowded Intersection…</a:t>
            </a:r>
            <a:endParaRPr lang="en-US" dirty="0">
              <a:latin typeface="Calibri"/>
              <a:ea typeface="Calibri" pitchFamily="34" charset="0"/>
              <a:cs typeface="Calibri"/>
            </a:endParaRPr>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10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08662" y="1612426"/>
            <a:ext cx="7174675" cy="4016907"/>
          </a:xfrm>
          <a:prstGeom prst="rect">
            <a:avLst/>
          </a:prstGeom>
        </p:spPr>
      </p:pic>
    </p:spTree>
    <p:extLst>
      <p:ext uri="{BB962C8B-B14F-4D97-AF65-F5344CB8AC3E}">
        <p14:creationId xmlns:p14="http://schemas.microsoft.com/office/powerpoint/2010/main" val="30008167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D39A-89F9-88EE-10FB-84C3BD6BA8E3}"/>
              </a:ext>
            </a:extLst>
          </p:cNvPr>
          <p:cNvSpPr>
            <a:spLocks noGrp="1"/>
          </p:cNvSpPr>
          <p:nvPr>
            <p:ph type="title"/>
          </p:nvPr>
        </p:nvSpPr>
        <p:spPr/>
        <p:txBody>
          <a:bodyPr/>
          <a:lstStyle/>
          <a:p>
            <a:r>
              <a:rPr lang="en-US" dirty="0"/>
              <a:t>www.acponline.org/practiceresources/well-being</a:t>
            </a:r>
          </a:p>
        </p:txBody>
      </p:sp>
      <p:pic>
        <p:nvPicPr>
          <p:cNvPr id="6" name="Content Placeholder 5" descr="A close-up of a curriculum vitae&#10;&#10;Description automatically generated with low confidence">
            <a:extLst>
              <a:ext uri="{FF2B5EF4-FFF2-40B4-BE49-F238E27FC236}">
                <a16:creationId xmlns:a16="http://schemas.microsoft.com/office/drawing/2014/main" id="{8B2D8BEE-D28C-7617-CE40-26BF327107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5448" y="1188720"/>
            <a:ext cx="2746195" cy="5669280"/>
          </a:xfrm>
        </p:spPr>
      </p:pic>
      <p:sp>
        <p:nvSpPr>
          <p:cNvPr id="4" name="Slide Number Placeholder 3">
            <a:extLst>
              <a:ext uri="{FF2B5EF4-FFF2-40B4-BE49-F238E27FC236}">
                <a16:creationId xmlns:a16="http://schemas.microsoft.com/office/drawing/2014/main" id="{F8167A22-E648-DC23-4968-C84AF23A89B9}"/>
              </a:ext>
            </a:extLst>
          </p:cNvPr>
          <p:cNvSpPr>
            <a:spLocks noGrp="1"/>
          </p:cNvSpPr>
          <p:nvPr>
            <p:ph type="sldNum" sz="quarter" idx="10"/>
          </p:nvPr>
        </p:nvSpPr>
        <p:spPr/>
        <p:txBody>
          <a:bodyPr/>
          <a:lstStyle/>
          <a:p>
            <a:fld id="{461711D5-349D-4847-A71F-DCB6A6FF38BF}" type="slidenum">
              <a:rPr lang="en-US" smtClean="0"/>
              <a:pPr/>
              <a:t>100</a:t>
            </a:fld>
            <a:endParaRPr lang="en-US" dirty="0"/>
          </a:p>
        </p:txBody>
      </p:sp>
    </p:spTree>
    <p:extLst>
      <p:ext uri="{BB962C8B-B14F-4D97-AF65-F5344CB8AC3E}">
        <p14:creationId xmlns:p14="http://schemas.microsoft.com/office/powerpoint/2010/main" val="2774465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61711D5-349D-4847-A71F-DCB6A6FF38BF}" type="slidenum">
              <a:rPr lang="en-US" smtClean="0"/>
              <a:pPr/>
              <a:t>101</a:t>
            </a:fld>
            <a:endParaRPr lang="en-US" dirty="0"/>
          </a:p>
        </p:txBody>
      </p:sp>
      <p:pic>
        <p:nvPicPr>
          <p:cNvPr id="6" name="Content Placeholder 5" descr="Screen Shot 2017-09-10 at 10.59.06 AM.png"/>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2838926" y="1314799"/>
            <a:ext cx="6491288" cy="4424362"/>
          </a:xfrm>
        </p:spPr>
      </p:pic>
    </p:spTree>
    <p:extLst>
      <p:ext uri="{BB962C8B-B14F-4D97-AF65-F5344CB8AC3E}">
        <p14:creationId xmlns:p14="http://schemas.microsoft.com/office/powerpoint/2010/main" val="19042126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May The Force Be With All Of You!</a:t>
            </a:r>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145506" y="1589088"/>
            <a:ext cx="8128000" cy="4572000"/>
          </a:xfrm>
        </p:spPr>
      </p:pic>
      <p:sp>
        <p:nvSpPr>
          <p:cNvPr id="3" name="Slide Number Placeholder 2"/>
          <p:cNvSpPr>
            <a:spLocks noGrp="1"/>
          </p:cNvSpPr>
          <p:nvPr>
            <p:ph type="sldNum" sz="quarter" idx="10"/>
          </p:nvPr>
        </p:nvSpPr>
        <p:spPr/>
        <p:txBody>
          <a:bodyPr/>
          <a:lstStyle/>
          <a:p>
            <a:fld id="{461711D5-349D-4847-A71F-DCB6A6FF38BF}" type="slidenum">
              <a:rPr lang="en-US" smtClean="0"/>
              <a:pPr/>
              <a:t>102</a:t>
            </a:fld>
            <a:endParaRPr lang="en-US" dirty="0"/>
          </a:p>
        </p:txBody>
      </p:sp>
    </p:spTree>
    <p:extLst>
      <p:ext uri="{BB962C8B-B14F-4D97-AF65-F5344CB8AC3E}">
        <p14:creationId xmlns:p14="http://schemas.microsoft.com/office/powerpoint/2010/main" val="18091742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005888" y="6391275"/>
            <a:ext cx="3186112" cy="274638"/>
          </a:xfrm>
        </p:spPr>
        <p:txBody>
          <a:bodyPr/>
          <a:lstStyle/>
          <a:p>
            <a:fld id="{461711D5-349D-4847-A71F-DCB6A6FF38BF}" type="slidenum">
              <a:rPr lang="en-US" smtClean="0"/>
              <a:pPr/>
              <a:t>103</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2955636" y="-3209348"/>
            <a:ext cx="6210300" cy="13441363"/>
          </a:xfrm>
        </p:spPr>
      </p:pic>
    </p:spTree>
    <p:extLst>
      <p:ext uri="{BB962C8B-B14F-4D97-AF65-F5344CB8AC3E}">
        <p14:creationId xmlns:p14="http://schemas.microsoft.com/office/powerpoint/2010/main" val="34654007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And Miles To Go Before We Sleep….</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8736" y="1279525"/>
            <a:ext cx="3674527" cy="4897438"/>
          </a:xfrm>
        </p:spPr>
      </p:pic>
      <p:sp>
        <p:nvSpPr>
          <p:cNvPr id="4" name="Slide Number Placeholder 3"/>
          <p:cNvSpPr>
            <a:spLocks noGrp="1"/>
          </p:cNvSpPr>
          <p:nvPr>
            <p:ph type="sldNum" sz="quarter" idx="10"/>
          </p:nvPr>
        </p:nvSpPr>
        <p:spPr/>
        <p:txBody>
          <a:bodyPr/>
          <a:lstStyle/>
          <a:p>
            <a:fld id="{461711D5-349D-4847-A71F-DCB6A6FF38BF}" type="slidenum">
              <a:rPr lang="en-US" smtClean="0"/>
              <a:pPr/>
              <a:t>104</a:t>
            </a:fld>
            <a:endParaRPr lang="en-US" dirty="0"/>
          </a:p>
        </p:txBody>
      </p:sp>
    </p:spTree>
    <p:extLst>
      <p:ext uri="{BB962C8B-B14F-4D97-AF65-F5344CB8AC3E}">
        <p14:creationId xmlns:p14="http://schemas.microsoft.com/office/powerpoint/2010/main" val="23487274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Thank you . . . Follow us @</a:t>
            </a:r>
            <a:r>
              <a:rPr lang="en-US" dirty="0" err="1"/>
              <a:t>ACPinternists</a:t>
            </a:r>
            <a:r>
              <a:rPr lang="en-US" dirty="0"/>
              <a:t> @ </a:t>
            </a:r>
            <a:r>
              <a:rPr lang="en-US" dirty="0" err="1"/>
              <a:t>DarilynMoyer</a:t>
            </a:r>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105</a:t>
            </a:fld>
            <a:endParaRPr lang="en-US" dirty="0"/>
          </a:p>
        </p:txBody>
      </p:sp>
      <p:sp>
        <p:nvSpPr>
          <p:cNvPr id="6" name="Rectangle 5"/>
          <p:cNvSpPr/>
          <p:nvPr/>
        </p:nvSpPr>
        <p:spPr>
          <a:xfrm>
            <a:off x="1371600" y="1485899"/>
            <a:ext cx="9563100" cy="430887"/>
          </a:xfrm>
          <a:prstGeom prst="rect">
            <a:avLst/>
          </a:prstGeom>
        </p:spPr>
        <p:txBody>
          <a:bodyPr wrap="square">
            <a:spAutoFit/>
          </a:bodyPr>
          <a:lstStyle/>
          <a:p>
            <a:r>
              <a:rPr lang="en-US" sz="2200" b="1" dirty="0">
                <a:latin typeface="+mn-lt"/>
              </a:rPr>
              <a:t>…for your continued support of ACP and your commitment to internal medicine.</a:t>
            </a:r>
          </a:p>
        </p:txBody>
      </p:sp>
      <p:pic>
        <p:nvPicPr>
          <p:cNvPr id="17" name="Picture 16"/>
          <p:cNvPicPr>
            <a:picLocks noChangeAspect="1"/>
          </p:cNvPicPr>
          <p:nvPr/>
        </p:nvPicPr>
        <p:blipFill>
          <a:blip r:embed="rId3"/>
          <a:stretch>
            <a:fillRect/>
          </a:stretch>
        </p:blipFill>
        <p:spPr>
          <a:xfrm>
            <a:off x="3162708" y="2535838"/>
            <a:ext cx="5866583" cy="2599504"/>
          </a:xfrm>
          <a:prstGeom prst="rect">
            <a:avLst/>
          </a:prstGeom>
        </p:spPr>
      </p:pic>
    </p:spTree>
    <p:extLst>
      <p:ext uri="{BB962C8B-B14F-4D97-AF65-F5344CB8AC3E}">
        <p14:creationId xmlns:p14="http://schemas.microsoft.com/office/powerpoint/2010/main" val="33676511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EB6C3C-AE43-B4FC-6AAC-1EBFD057D869}"/>
              </a:ext>
            </a:extLst>
          </p:cNvPr>
          <p:cNvSpPr>
            <a:spLocks noGrp="1"/>
          </p:cNvSpPr>
          <p:nvPr>
            <p:ph type="title"/>
          </p:nvPr>
        </p:nvSpPr>
        <p:spPr/>
        <p:txBody>
          <a:bodyPr/>
          <a:lstStyle/>
          <a:p>
            <a:r>
              <a:rPr lang="en-US" dirty="0"/>
              <a:t>Gottlieb </a:t>
            </a:r>
            <a:r>
              <a:rPr lang="en-US"/>
              <a:t>Book Table</a:t>
            </a:r>
            <a:endParaRPr lang="en-US" dirty="0"/>
          </a:p>
        </p:txBody>
      </p:sp>
      <p:pic>
        <p:nvPicPr>
          <p:cNvPr id="10" name="Content Placeholder 9" descr="A page of a book&#10;&#10;Description automatically generated with medium confidence">
            <a:extLst>
              <a:ext uri="{FF2B5EF4-FFF2-40B4-BE49-F238E27FC236}">
                <a16:creationId xmlns:a16="http://schemas.microsoft.com/office/drawing/2014/main" id="{FDEFD000-BBE1-B530-9544-16AA868885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2335" y="1279525"/>
            <a:ext cx="5927329" cy="4897438"/>
          </a:xfrm>
        </p:spPr>
      </p:pic>
      <p:sp>
        <p:nvSpPr>
          <p:cNvPr id="4" name="Slide Number Placeholder 3">
            <a:extLst>
              <a:ext uri="{FF2B5EF4-FFF2-40B4-BE49-F238E27FC236}">
                <a16:creationId xmlns:a16="http://schemas.microsoft.com/office/drawing/2014/main" id="{7EB6330B-BB21-E377-7215-322ED88DD731}"/>
              </a:ext>
            </a:extLst>
          </p:cNvPr>
          <p:cNvSpPr>
            <a:spLocks noGrp="1"/>
          </p:cNvSpPr>
          <p:nvPr>
            <p:ph type="sldNum" sz="quarter" idx="10"/>
          </p:nvPr>
        </p:nvSpPr>
        <p:spPr/>
        <p:txBody>
          <a:bodyPr/>
          <a:lstStyle/>
          <a:p>
            <a:fld id="{461711D5-349D-4847-A71F-DCB6A6FF38BF}" type="slidenum">
              <a:rPr lang="en-US" smtClean="0"/>
              <a:pPr/>
              <a:t>106</a:t>
            </a:fld>
            <a:endParaRPr lang="en-US" dirty="0"/>
          </a:p>
        </p:txBody>
      </p:sp>
    </p:spTree>
    <p:extLst>
      <p:ext uri="{BB962C8B-B14F-4D97-AF65-F5344CB8AC3E}">
        <p14:creationId xmlns:p14="http://schemas.microsoft.com/office/powerpoint/2010/main" val="2865108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6387-34FF-2CCC-0F58-43183EEF15DF}"/>
              </a:ext>
            </a:extLst>
          </p:cNvPr>
          <p:cNvSpPr>
            <a:spLocks noGrp="1"/>
          </p:cNvSpPr>
          <p:nvPr>
            <p:ph type="title"/>
          </p:nvPr>
        </p:nvSpPr>
        <p:spPr/>
        <p:txBody>
          <a:bodyPr/>
          <a:lstStyle/>
          <a:p>
            <a:r>
              <a:rPr lang="en-US" dirty="0"/>
              <a:t>Gottlieb Book Table</a:t>
            </a:r>
          </a:p>
        </p:txBody>
      </p:sp>
      <p:pic>
        <p:nvPicPr>
          <p:cNvPr id="6" name="Content Placeholder 5" descr="A page of a book&#10;&#10;Description automatically generated with medium confidence">
            <a:extLst>
              <a:ext uri="{FF2B5EF4-FFF2-40B4-BE49-F238E27FC236}">
                <a16:creationId xmlns:a16="http://schemas.microsoft.com/office/drawing/2014/main" id="{ED6658A3-2C2D-4598-936D-0C717CA24AB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3758" y="1279525"/>
            <a:ext cx="6524484" cy="4897438"/>
          </a:xfrm>
        </p:spPr>
      </p:pic>
      <p:sp>
        <p:nvSpPr>
          <p:cNvPr id="4" name="Slide Number Placeholder 3">
            <a:extLst>
              <a:ext uri="{FF2B5EF4-FFF2-40B4-BE49-F238E27FC236}">
                <a16:creationId xmlns:a16="http://schemas.microsoft.com/office/drawing/2014/main" id="{F1DB0FEA-F4C7-1865-0103-972B530C2C91}"/>
              </a:ext>
            </a:extLst>
          </p:cNvPr>
          <p:cNvSpPr>
            <a:spLocks noGrp="1"/>
          </p:cNvSpPr>
          <p:nvPr>
            <p:ph type="sldNum" sz="quarter" idx="10"/>
          </p:nvPr>
        </p:nvSpPr>
        <p:spPr/>
        <p:txBody>
          <a:bodyPr/>
          <a:lstStyle/>
          <a:p>
            <a:fld id="{461711D5-349D-4847-A71F-DCB6A6FF38BF}" type="slidenum">
              <a:rPr lang="en-US" smtClean="0"/>
              <a:pPr/>
              <a:t>107</a:t>
            </a:fld>
            <a:endParaRPr lang="en-US" dirty="0"/>
          </a:p>
        </p:txBody>
      </p:sp>
    </p:spTree>
    <p:extLst>
      <p:ext uri="{BB962C8B-B14F-4D97-AF65-F5344CB8AC3E}">
        <p14:creationId xmlns:p14="http://schemas.microsoft.com/office/powerpoint/2010/main" val="299973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p:txBody>
          <a:bodyPr>
            <a:normAutofit/>
          </a:bodyPr>
          <a:lstStyle/>
          <a:p>
            <a:r>
              <a:rPr lang="en-US" dirty="0"/>
              <a:t>After Controlling For All Possible Factors…</a:t>
            </a:r>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11</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1045" y="1381691"/>
            <a:ext cx="8018551" cy="4825601"/>
          </a:xfrm>
          <a:prstGeom prst="rect">
            <a:avLst/>
          </a:prstGeom>
        </p:spPr>
      </p:pic>
    </p:spTree>
    <p:extLst>
      <p:ext uri="{BB962C8B-B14F-4D97-AF65-F5344CB8AC3E}">
        <p14:creationId xmlns:p14="http://schemas.microsoft.com/office/powerpoint/2010/main" val="109251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0AE978-1CE3-4B59-9ECC-142F33375803}"/>
              </a:ext>
            </a:extLst>
          </p:cNvPr>
          <p:cNvSpPr>
            <a:spLocks noGrp="1"/>
          </p:cNvSpPr>
          <p:nvPr>
            <p:ph type="title"/>
          </p:nvPr>
        </p:nvSpPr>
        <p:spPr/>
        <p:txBody>
          <a:bodyPr/>
          <a:lstStyle/>
          <a:p>
            <a:endParaRPr lang="en-US"/>
          </a:p>
        </p:txBody>
      </p:sp>
      <p:pic>
        <p:nvPicPr>
          <p:cNvPr id="9" name="Content Placeholder 8" descr="A picture containing text&#10;&#10;Description automatically generated">
            <a:extLst>
              <a:ext uri="{FF2B5EF4-FFF2-40B4-BE49-F238E27FC236}">
                <a16:creationId xmlns:a16="http://schemas.microsoft.com/office/drawing/2014/main" id="{7B5DD591-C429-4B2E-B0F0-3F673516940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30040" y="415901"/>
            <a:ext cx="3931920" cy="6026198"/>
          </a:xfrm>
        </p:spPr>
      </p:pic>
      <p:sp>
        <p:nvSpPr>
          <p:cNvPr id="5" name="Slide Number Placeholder 4">
            <a:extLst>
              <a:ext uri="{FF2B5EF4-FFF2-40B4-BE49-F238E27FC236}">
                <a16:creationId xmlns:a16="http://schemas.microsoft.com/office/drawing/2014/main" id="{C75BE59F-49F3-47F0-ABEC-F54E34ED7827}"/>
              </a:ext>
            </a:extLst>
          </p:cNvPr>
          <p:cNvSpPr>
            <a:spLocks noGrp="1"/>
          </p:cNvSpPr>
          <p:nvPr>
            <p:ph type="sldNum" sz="quarter" idx="10"/>
          </p:nvPr>
        </p:nvSpPr>
        <p:spPr/>
        <p:txBody>
          <a:bodyPr/>
          <a:lstStyle/>
          <a:p>
            <a:fld id="{461711D5-349D-4847-A71F-DCB6A6FF38BF}" type="slidenum">
              <a:rPr lang="en-US" smtClean="0"/>
              <a:pPr/>
              <a:t>12</a:t>
            </a:fld>
            <a:endParaRPr lang="en-US" dirty="0"/>
          </a:p>
        </p:txBody>
      </p:sp>
    </p:spTree>
    <p:extLst>
      <p:ext uri="{BB962C8B-B14F-4D97-AF65-F5344CB8AC3E}">
        <p14:creationId xmlns:p14="http://schemas.microsoft.com/office/powerpoint/2010/main" val="333942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rmAutofit fontScale="90000"/>
          </a:bodyPr>
          <a:lstStyle/>
          <a:p>
            <a:r>
              <a:rPr lang="en-US" dirty="0"/>
              <a:t>Compensation Disparities By Gender In Internal Medicine, Read et al, Annals of Internal Medicine, 11/18</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5"/>
            <a:ext cx="10515600" cy="1642351"/>
          </a:xfrm>
        </p:spPr>
        <p:txBody>
          <a:bodyPr>
            <a:normAutofit/>
          </a:bodyPr>
          <a:lstStyle/>
          <a:p>
            <a:pPr>
              <a:buFont typeface="+mj-lt"/>
              <a:buAutoNum type="arabicPeriod" startAt="8"/>
            </a:pPr>
            <a:r>
              <a:rPr lang="en-US" b="1" dirty="0"/>
              <a:t> Married/Partnered vs. Not Married/Partnered: </a:t>
            </a:r>
            <a:r>
              <a:rPr lang="en-US" dirty="0"/>
              <a:t>The salary for men was $50,000 higher than for women when physicians were married/partnered, and $52,500 higher when physicians were not married/partnered.</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13</a:t>
            </a:fld>
            <a:endParaRPr lang="en-US" dirty="0"/>
          </a:p>
        </p:txBody>
      </p:sp>
      <p:graphicFrame>
        <p:nvGraphicFramePr>
          <p:cNvPr id="6" name="Content Placeholder 3"/>
          <p:cNvGraphicFramePr>
            <a:graphicFrameLocks/>
          </p:cNvGraphicFramePr>
          <p:nvPr/>
        </p:nvGraphicFramePr>
        <p:xfrm>
          <a:off x="1387832" y="2915463"/>
          <a:ext cx="9017409" cy="2486854"/>
        </p:xfrm>
        <a:graphic>
          <a:graphicData uri="http://schemas.openxmlformats.org/drawingml/2006/table">
            <a:tbl>
              <a:tblPr firstRow="1" bandRow="1">
                <a:tableStyleId>{5C22544A-7EE6-4342-B048-85BDC9FD1C3A}</a:tableStyleId>
              </a:tblPr>
              <a:tblGrid>
                <a:gridCol w="3278761">
                  <a:extLst>
                    <a:ext uri="{9D8B030D-6E8A-4147-A177-3AD203B41FA5}">
                      <a16:colId xmlns:a16="http://schemas.microsoft.com/office/drawing/2014/main" val="20000"/>
                    </a:ext>
                  </a:extLst>
                </a:gridCol>
                <a:gridCol w="3269055">
                  <a:extLst>
                    <a:ext uri="{9D8B030D-6E8A-4147-A177-3AD203B41FA5}">
                      <a16:colId xmlns:a16="http://schemas.microsoft.com/office/drawing/2014/main" val="20001"/>
                    </a:ext>
                  </a:extLst>
                </a:gridCol>
                <a:gridCol w="2469593">
                  <a:extLst>
                    <a:ext uri="{9D8B030D-6E8A-4147-A177-3AD203B41FA5}">
                      <a16:colId xmlns:a16="http://schemas.microsoft.com/office/drawing/2014/main" val="20002"/>
                    </a:ext>
                  </a:extLst>
                </a:gridCol>
              </a:tblGrid>
              <a:tr h="621879">
                <a:tc>
                  <a:txBody>
                    <a:bodyPr/>
                    <a:lstStyle/>
                    <a:p>
                      <a:pPr algn="ctr"/>
                      <a:r>
                        <a:rPr lang="en-US" sz="1400" dirty="0"/>
                        <a:t>Currently Married or Partnered</a:t>
                      </a:r>
                    </a:p>
                    <a:p>
                      <a:pPr algn="ctr"/>
                      <a:endParaRPr lang="en-US" sz="1400" dirty="0"/>
                    </a:p>
                  </a:txBody>
                  <a:tcPr anchor="b"/>
                </a:tc>
                <a:tc>
                  <a:txBody>
                    <a:bodyPr/>
                    <a:lstStyle/>
                    <a:p>
                      <a:pPr algn="ctr"/>
                      <a:r>
                        <a:rPr lang="en-US" sz="1400" dirty="0"/>
                        <a:t>Women</a:t>
                      </a:r>
                    </a:p>
                    <a:p>
                      <a:pPr algn="ctr"/>
                      <a:r>
                        <a:rPr lang="en-US" sz="1400" dirty="0"/>
                        <a:t>(</a:t>
                      </a:r>
                      <a:r>
                        <a:rPr lang="en-US" sz="1400" i="1" dirty="0"/>
                        <a:t>n</a:t>
                      </a:r>
                      <a:r>
                        <a:rPr lang="en-US" sz="1400" i="0" dirty="0"/>
                        <a:t> = 120)</a:t>
                      </a:r>
                      <a:endParaRPr lang="en-US" sz="1400" dirty="0"/>
                    </a:p>
                  </a:txBody>
                  <a:tcPr marL="88031" marR="88031"/>
                </a:tc>
                <a:tc>
                  <a:txBody>
                    <a:bodyPr/>
                    <a:lstStyle/>
                    <a:p>
                      <a:pPr algn="ctr"/>
                      <a:r>
                        <a:rPr lang="en-US" sz="1400" dirty="0"/>
                        <a:t>Men</a:t>
                      </a:r>
                    </a:p>
                    <a:p>
                      <a:pPr algn="ctr"/>
                      <a:r>
                        <a:rPr lang="en-US" sz="1400" i="0" dirty="0"/>
                        <a:t>(</a:t>
                      </a:r>
                      <a:r>
                        <a:rPr lang="en-US" sz="1400" i="1" dirty="0"/>
                        <a:t>n</a:t>
                      </a:r>
                      <a:r>
                        <a:rPr lang="en-US" sz="1400" i="0" dirty="0"/>
                        <a:t> = 254)</a:t>
                      </a:r>
                    </a:p>
                  </a:txBody>
                  <a:tcPr marL="88031" marR="88031"/>
                </a:tc>
                <a:extLst>
                  <a:ext uri="{0D108BD9-81ED-4DB2-BD59-A6C34878D82A}">
                    <a16:rowId xmlns:a16="http://schemas.microsoft.com/office/drawing/2014/main" val="10000"/>
                  </a:ext>
                </a:extLst>
              </a:tr>
              <a:tr h="329230">
                <a:tc>
                  <a:txBody>
                    <a:bodyPr/>
                    <a:lstStyle/>
                    <a:p>
                      <a:pPr algn="ctr"/>
                      <a:r>
                        <a:rPr lang="en-US" sz="1200" dirty="0"/>
                        <a:t>Yes </a:t>
                      </a:r>
                      <a:endParaRPr lang="en-US" sz="1200" baseline="0" dirty="0"/>
                    </a:p>
                  </a:txBody>
                  <a:tcPr/>
                </a:tc>
                <a:tc>
                  <a:txBody>
                    <a:bodyPr/>
                    <a:lstStyle/>
                    <a:p>
                      <a:pPr algn="ctr"/>
                      <a:r>
                        <a:rPr lang="en-US" sz="1200" dirty="0"/>
                        <a:t>82%</a:t>
                      </a:r>
                    </a:p>
                  </a:txBody>
                  <a:tcPr anchor="b"/>
                </a:tc>
                <a:tc>
                  <a:txBody>
                    <a:bodyPr/>
                    <a:lstStyle/>
                    <a:p>
                      <a:pPr algn="ctr"/>
                      <a:r>
                        <a:rPr lang="en-US" sz="1200" dirty="0"/>
                        <a:t>92%</a:t>
                      </a:r>
                    </a:p>
                  </a:txBody>
                  <a:tcPr anchor="b"/>
                </a:tc>
                <a:extLst>
                  <a:ext uri="{0D108BD9-81ED-4DB2-BD59-A6C34878D82A}">
                    <a16:rowId xmlns:a16="http://schemas.microsoft.com/office/drawing/2014/main" val="10001"/>
                  </a:ext>
                </a:extLst>
              </a:tr>
              <a:tr h="607542">
                <a:tc>
                  <a:txBody>
                    <a:bodyPr/>
                    <a:lstStyle/>
                    <a:p>
                      <a:pPr algn="ctr"/>
                      <a:r>
                        <a:rPr lang="en-US" sz="1200" dirty="0"/>
                        <a:t>   Median</a:t>
                      </a:r>
                      <a:r>
                        <a:rPr lang="en-US" sz="1200" baseline="0" dirty="0"/>
                        <a:t> salary</a:t>
                      </a:r>
                    </a:p>
                    <a:p>
                      <a:pPr algn="ctr"/>
                      <a:r>
                        <a:rPr lang="en-US" sz="1200" baseline="0" dirty="0"/>
                        <a:t>   (IQR), </a:t>
                      </a:r>
                      <a:r>
                        <a:rPr lang="en-US" sz="1200" i="1" baseline="0" dirty="0"/>
                        <a:t>$</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200,000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(169,500 – 250,000)</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250,000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(200,000 – 300,000)</a:t>
                      </a:r>
                      <a:endParaRPr lang="en-US" sz="1200" dirty="0"/>
                    </a:p>
                  </a:txBody>
                  <a:tcPr/>
                </a:tc>
                <a:extLst>
                  <a:ext uri="{0D108BD9-81ED-4DB2-BD59-A6C34878D82A}">
                    <a16:rowId xmlns:a16="http://schemas.microsoft.com/office/drawing/2014/main" val="10002"/>
                  </a:ext>
                </a:extLst>
              </a:tr>
              <a:tr h="379486">
                <a:tc>
                  <a:txBody>
                    <a:bodyPr/>
                    <a:lstStyle/>
                    <a:p>
                      <a:pPr algn="ctr"/>
                      <a:r>
                        <a:rPr lang="en-US" sz="1200" dirty="0"/>
                        <a:t>No </a:t>
                      </a:r>
                      <a:endParaRPr lang="en-US" sz="1200" baseline="0" dirty="0"/>
                    </a:p>
                  </a:txBody>
                  <a:tcPr/>
                </a:tc>
                <a:tc>
                  <a:txBody>
                    <a:bodyPr/>
                    <a:lstStyle/>
                    <a:p>
                      <a:pPr algn="ctr"/>
                      <a:r>
                        <a:rPr lang="en-US" sz="1200" dirty="0"/>
                        <a:t>18%</a:t>
                      </a:r>
                    </a:p>
                  </a:txBody>
                  <a:tcPr anchor="b"/>
                </a:tc>
                <a:tc>
                  <a:txBody>
                    <a:bodyPr/>
                    <a:lstStyle/>
                    <a:p>
                      <a:pPr algn="ctr"/>
                      <a:r>
                        <a:rPr lang="en-US" sz="1200" dirty="0"/>
                        <a:t>8%</a:t>
                      </a:r>
                    </a:p>
                  </a:txBody>
                  <a:tcPr anchor="b"/>
                </a:tc>
                <a:extLst>
                  <a:ext uri="{0D108BD9-81ED-4DB2-BD59-A6C34878D82A}">
                    <a16:rowId xmlns:a16="http://schemas.microsoft.com/office/drawing/2014/main" val="10003"/>
                  </a:ext>
                </a:extLst>
              </a:tr>
              <a:tr h="548717">
                <a:tc>
                  <a:txBody>
                    <a:bodyPr/>
                    <a:lstStyle/>
                    <a:p>
                      <a:pPr algn="ctr"/>
                      <a:r>
                        <a:rPr lang="en-US" sz="1200" dirty="0"/>
                        <a:t>   Median</a:t>
                      </a:r>
                      <a:r>
                        <a:rPr lang="en-US" sz="1200" baseline="0" dirty="0"/>
                        <a:t> salary</a:t>
                      </a:r>
                    </a:p>
                    <a:p>
                      <a:pPr algn="ctr"/>
                      <a:r>
                        <a:rPr lang="en-US" sz="1200" baseline="0" dirty="0"/>
                        <a:t>   (IQR), </a:t>
                      </a:r>
                      <a:r>
                        <a:rPr lang="en-US" sz="1200" i="1" baseline="0" dirty="0"/>
                        <a:t>$</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197,500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(165,750 – 223,250)</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250,000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baseline="0" dirty="0">
                          <a:solidFill>
                            <a:schemeClr val="dk1"/>
                          </a:solidFill>
                          <a:latin typeface="+mn-lt"/>
                          <a:ea typeface="+mn-ea"/>
                          <a:cs typeface="+mn-cs"/>
                        </a:rPr>
                        <a:t>(206,250 – 315,000)</a:t>
                      </a:r>
                      <a:endParaRPr lang="en-US" sz="1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4706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p:txBody>
          <a:bodyPr>
            <a:normAutofit/>
          </a:bodyPr>
          <a:lstStyle/>
          <a:p>
            <a:r>
              <a:rPr lang="en-US" dirty="0"/>
              <a:t>2019 AAMC Faculty Salary Data</a:t>
            </a:r>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14</a:t>
            </a:fld>
            <a:endParaRPr lang="en-US" dirty="0"/>
          </a:p>
        </p:txBody>
      </p:sp>
      <p:pic>
        <p:nvPicPr>
          <p:cNvPr id="7"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781492" y="1445361"/>
            <a:ext cx="8629015" cy="4780458"/>
          </a:xfrm>
        </p:spPr>
      </p:pic>
    </p:spTree>
    <p:extLst>
      <p:ext uri="{BB962C8B-B14F-4D97-AF65-F5344CB8AC3E}">
        <p14:creationId xmlns:p14="http://schemas.microsoft.com/office/powerpoint/2010/main" val="60468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EA5EB8-7D51-3DE5-DD4E-4B9B7B533A02}"/>
              </a:ext>
            </a:extLst>
          </p:cNvPr>
          <p:cNvSpPr>
            <a:spLocks noGrp="1"/>
          </p:cNvSpPr>
          <p:nvPr>
            <p:ph type="sldNum" sz="quarter" idx="4294967295"/>
          </p:nvPr>
        </p:nvSpPr>
        <p:spPr>
          <a:xfrm>
            <a:off x="9005888" y="6391275"/>
            <a:ext cx="3186112" cy="274638"/>
          </a:xfrm>
        </p:spPr>
        <p:txBody>
          <a:bodyPr/>
          <a:lstStyle/>
          <a:p>
            <a:fld id="{461711D5-349D-4847-A71F-DCB6A6FF38BF}" type="slidenum">
              <a:rPr lang="en-US" smtClean="0"/>
              <a:pPr/>
              <a:t>15</a:t>
            </a:fld>
            <a:endParaRPr lang="en-US" dirty="0"/>
          </a:p>
        </p:txBody>
      </p:sp>
      <p:pic>
        <p:nvPicPr>
          <p:cNvPr id="9" name="Content Placeholder 8" descr="Text&#10;&#10;Description automatically generated">
            <a:extLst>
              <a:ext uri="{FF2B5EF4-FFF2-40B4-BE49-F238E27FC236}">
                <a16:creationId xmlns:a16="http://schemas.microsoft.com/office/drawing/2014/main" id="{346DEF6F-C1B5-E527-4A38-BA646B43FA5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01412" y="507206"/>
            <a:ext cx="5938838" cy="5843588"/>
          </a:xfrm>
        </p:spPr>
      </p:pic>
    </p:spTree>
    <p:extLst>
      <p:ext uri="{BB962C8B-B14F-4D97-AF65-F5344CB8AC3E}">
        <p14:creationId xmlns:p14="http://schemas.microsoft.com/office/powerpoint/2010/main" val="166191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The Inexorable Zero of US Medical School Faculty- #</a:t>
            </a:r>
            <a:r>
              <a:rPr lang="en-US" dirty="0" err="1"/>
              <a:t>HerTimeIsNow</a:t>
            </a:r>
            <a:r>
              <a:rPr lang="en-US" dirty="0"/>
              <a:t>, Julie Silver, 9/20, www.hertimeisnow.org </a:t>
            </a:r>
          </a:p>
        </p:txBody>
      </p:sp>
      <p:pic>
        <p:nvPicPr>
          <p:cNvPr id="8" name="Content Placeholder 7"/>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200" y="1623480"/>
            <a:ext cx="5181600" cy="4209528"/>
          </a:xfrm>
        </p:spPr>
      </p:pic>
      <p:pic>
        <p:nvPicPr>
          <p:cNvPr id="2" name="Content Placeholder 1"/>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642660"/>
            <a:ext cx="5181600" cy="4171167"/>
          </a:xfrm>
        </p:spPr>
      </p:pic>
      <p:sp>
        <p:nvSpPr>
          <p:cNvPr id="4" name="Slide Number Placeholder 3"/>
          <p:cNvSpPr>
            <a:spLocks noGrp="1"/>
          </p:cNvSpPr>
          <p:nvPr>
            <p:ph type="sldNum" sz="quarter" idx="10"/>
          </p:nvPr>
        </p:nvSpPr>
        <p:spPr/>
        <p:txBody>
          <a:bodyPr/>
          <a:lstStyle/>
          <a:p>
            <a:fld id="{461711D5-349D-4847-A71F-DCB6A6FF38BF}" type="slidenum">
              <a:rPr lang="en-US" smtClean="0"/>
              <a:pPr/>
              <a:t>16</a:t>
            </a:fld>
            <a:endParaRPr lang="en-US" dirty="0"/>
          </a:p>
        </p:txBody>
      </p:sp>
    </p:spTree>
    <p:extLst>
      <p:ext uri="{BB962C8B-B14F-4D97-AF65-F5344CB8AC3E}">
        <p14:creationId xmlns:p14="http://schemas.microsoft.com/office/powerpoint/2010/main" val="278633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61711D5-349D-4847-A71F-DCB6A6FF38BF}" type="slidenum">
              <a:rPr lang="en-US" smtClean="0"/>
              <a:pPr/>
              <a:t>17</a:t>
            </a:fld>
            <a:endParaRPr lang="en-US" dirty="0"/>
          </a:p>
        </p:txBody>
      </p:sp>
      <p:pic>
        <p:nvPicPr>
          <p:cNvPr id="6" name="Content Placeholder 4"/>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1937671" y="268624"/>
            <a:ext cx="7927402" cy="6260192"/>
          </a:xfrm>
        </p:spPr>
      </p:pic>
    </p:spTree>
    <p:extLst>
      <p:ext uri="{BB962C8B-B14F-4D97-AF65-F5344CB8AC3E}">
        <p14:creationId xmlns:p14="http://schemas.microsoft.com/office/powerpoint/2010/main" val="336565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p:txBody>
          <a:bodyPr>
            <a:normAutofit/>
          </a:bodyPr>
          <a:lstStyle/>
          <a:p>
            <a:r>
              <a:rPr lang="en-US" dirty="0"/>
              <a:t>Where Are The Women and Non-White Folks?</a:t>
            </a:r>
            <a:endParaRPr lang="en-US" dirty="0">
              <a:latin typeface="Calibri"/>
              <a:ea typeface="Calibri" pitchFamily="34" charset="0"/>
              <a:cs typeface="Calibri"/>
            </a:endParaRPr>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18</a:t>
            </a:fld>
            <a:endParaRPr lang="en-US" dirty="0"/>
          </a:p>
        </p:txBody>
      </p:sp>
      <p:pic>
        <p:nvPicPr>
          <p:cNvPr id="7" name="Picture 4" descr="A group of people sitting at a table&#10;&#10;Description generated with very high confidence">
            <a:extLst>
              <a:ext uri="{FF2B5EF4-FFF2-40B4-BE49-F238E27FC236}">
                <a16:creationId xmlns:a16="http://schemas.microsoft.com/office/drawing/2014/main" id="{A5DC5A78-5A34-4103-A9A6-5F798117BF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0675" y="1327025"/>
            <a:ext cx="7070650" cy="5017131"/>
          </a:xfrm>
          <a:prstGeom prst="rect">
            <a:avLst/>
          </a:prstGeom>
        </p:spPr>
      </p:pic>
    </p:spTree>
    <p:extLst>
      <p:ext uri="{BB962C8B-B14F-4D97-AF65-F5344CB8AC3E}">
        <p14:creationId xmlns:p14="http://schemas.microsoft.com/office/powerpoint/2010/main" val="383474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19</a:t>
            </a:fld>
            <a:endParaRPr lang="en-US" dirty="0"/>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a:ext>
            </a:extLst>
          </a:blip>
          <a:stretch>
            <a:fillRect/>
          </a:stretch>
        </p:blipFill>
        <p:spPr>
          <a:xfrm>
            <a:off x="2727255" y="1044787"/>
            <a:ext cx="6611056" cy="4958291"/>
          </a:xfrm>
        </p:spPr>
      </p:pic>
    </p:spTree>
    <p:extLst>
      <p:ext uri="{BB962C8B-B14F-4D97-AF65-F5344CB8AC3E}">
        <p14:creationId xmlns:p14="http://schemas.microsoft.com/office/powerpoint/2010/main" val="26938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2</a:t>
            </a:fld>
            <a:endParaRPr lang="en-US" dirty="0"/>
          </a:p>
        </p:txBody>
      </p:sp>
      <p:pic>
        <p:nvPicPr>
          <p:cNvPr id="4" name="Content Placeholder 3"/>
          <p:cNvPicPr>
            <a:picLocks noGrp="1" noChangeAspect="1"/>
          </p:cNvPicPr>
          <p:nvPr>
            <p:ph sz="quarter" idx="4294967295"/>
          </p:nvPr>
        </p:nvPicPr>
        <p:blipFill rotWithShape="1">
          <a:blip r:embed="rId2" cstate="email">
            <a:extLst>
              <a:ext uri="{28A0092B-C50C-407E-A947-70E740481C1C}">
                <a14:useLocalDpi xmlns:a14="http://schemas.microsoft.com/office/drawing/2010/main"/>
              </a:ext>
            </a:extLst>
          </a:blip>
          <a:srcRect/>
          <a:stretch/>
        </p:blipFill>
        <p:spPr>
          <a:xfrm>
            <a:off x="1463002" y="23525"/>
            <a:ext cx="9204998" cy="6797690"/>
          </a:xfrm>
        </p:spPr>
      </p:pic>
    </p:spTree>
    <p:extLst>
      <p:ext uri="{BB962C8B-B14F-4D97-AF65-F5344CB8AC3E}">
        <p14:creationId xmlns:p14="http://schemas.microsoft.com/office/powerpoint/2010/main" val="12147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20</a:t>
            </a:fld>
            <a:endParaRPr lang="en-US" dirty="0"/>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a:ext>
            </a:extLst>
          </a:blip>
          <a:stretch>
            <a:fillRect/>
          </a:stretch>
        </p:blipFill>
        <p:spPr>
          <a:xfrm rot="5400000">
            <a:off x="3443114" y="1485042"/>
            <a:ext cx="5152105" cy="3864078"/>
          </a:xfrm>
        </p:spPr>
      </p:pic>
    </p:spTree>
    <p:extLst>
      <p:ext uri="{BB962C8B-B14F-4D97-AF65-F5344CB8AC3E}">
        <p14:creationId xmlns:p14="http://schemas.microsoft.com/office/powerpoint/2010/main" val="182447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5F8B85-A163-4E25-B34D-ADF35F9E0C90}"/>
              </a:ext>
            </a:extLst>
          </p:cNvPr>
          <p:cNvSpPr>
            <a:spLocks noGrp="1"/>
          </p:cNvSpPr>
          <p:nvPr>
            <p:ph type="title" idx="4294967295"/>
          </p:nvPr>
        </p:nvSpPr>
        <p:spPr>
          <a:xfrm>
            <a:off x="0" y="341313"/>
            <a:ext cx="8458200" cy="1143000"/>
          </a:xfrm>
        </p:spPr>
        <p:txBody>
          <a:bodyPr>
            <a:noAutofit/>
          </a:bodyPr>
          <a:lstStyle/>
          <a:p>
            <a:r>
              <a:rPr lang="en-US" sz="2400" dirty="0"/>
              <a:t>Occupational Gender Segregation-</a:t>
            </a:r>
            <a:br>
              <a:rPr lang="en-US" sz="2400" dirty="0"/>
            </a:br>
            <a:r>
              <a:rPr lang="en-US" sz="2400" dirty="0"/>
              <a:t>While number of women physicians increased, gender segregation unchanged</a:t>
            </a:r>
            <a:br>
              <a:rPr lang="en-US" sz="2400" dirty="0"/>
            </a:br>
            <a:endParaRPr lang="en-US" sz="2400" dirty="0"/>
          </a:p>
        </p:txBody>
      </p:sp>
      <p:pic>
        <p:nvPicPr>
          <p:cNvPr id="8" name="Content Placeholder 7" descr="A picture containing text, antenna, screenshot&#10;&#10;Description automatically generated">
            <a:extLst>
              <a:ext uri="{FF2B5EF4-FFF2-40B4-BE49-F238E27FC236}">
                <a16:creationId xmlns:a16="http://schemas.microsoft.com/office/drawing/2014/main" id="{83050C0A-616E-4117-A276-4D727C6A90E8}"/>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1295400"/>
            <a:ext cx="5715000" cy="4818063"/>
          </a:xfrm>
        </p:spPr>
      </p:pic>
      <p:sp>
        <p:nvSpPr>
          <p:cNvPr id="12" name="TextBox 11">
            <a:extLst>
              <a:ext uri="{FF2B5EF4-FFF2-40B4-BE49-F238E27FC236}">
                <a16:creationId xmlns:a16="http://schemas.microsoft.com/office/drawing/2014/main" id="{6E7E3AEA-4227-4CF8-B539-40797B27EE35}"/>
              </a:ext>
            </a:extLst>
          </p:cNvPr>
          <p:cNvSpPr txBox="1"/>
          <p:nvPr/>
        </p:nvSpPr>
        <p:spPr>
          <a:xfrm>
            <a:off x="1524000" y="6347156"/>
            <a:ext cx="7603402" cy="307777"/>
          </a:xfrm>
          <a:prstGeom prst="rect">
            <a:avLst/>
          </a:prstGeom>
          <a:noFill/>
        </p:spPr>
        <p:txBody>
          <a:bodyPr wrap="square">
            <a:spAutoFit/>
          </a:bodyPr>
          <a:lstStyle/>
          <a:p>
            <a:r>
              <a:rPr lang="en-US" sz="1400" dirty="0"/>
              <a:t>Elaine Pelley, Molly Carnes: Academic Medicine, Vol. 95, No. 10 / October 2020</a:t>
            </a:r>
          </a:p>
        </p:txBody>
      </p:sp>
      <p:sp>
        <p:nvSpPr>
          <p:cNvPr id="13" name="TextBox 12">
            <a:extLst>
              <a:ext uri="{FF2B5EF4-FFF2-40B4-BE49-F238E27FC236}">
                <a16:creationId xmlns:a16="http://schemas.microsoft.com/office/drawing/2014/main" id="{D0B499AE-282A-4D1C-94AB-B9FC17DBD8BE}"/>
              </a:ext>
            </a:extLst>
          </p:cNvPr>
          <p:cNvSpPr txBox="1"/>
          <p:nvPr/>
        </p:nvSpPr>
        <p:spPr>
          <a:xfrm>
            <a:off x="8060225" y="1704795"/>
            <a:ext cx="2239224" cy="2308324"/>
          </a:xfrm>
          <a:prstGeom prst="rect">
            <a:avLst/>
          </a:prstGeom>
          <a:noFill/>
          <a:ln w="12700">
            <a:solidFill>
              <a:srgbClr val="CC0000"/>
            </a:solidFill>
          </a:ln>
        </p:spPr>
        <p:txBody>
          <a:bodyPr wrap="square" rtlCol="0">
            <a:spAutoFit/>
          </a:bodyPr>
          <a:lstStyle/>
          <a:p>
            <a:r>
              <a:rPr lang="en-US" i="1" dirty="0"/>
              <a:t>“Trainees continue to distribute into the specialties in ways that reinforce, rather than mitigate, pre-existing gender imbalances”</a:t>
            </a:r>
          </a:p>
          <a:p>
            <a:endParaRPr lang="en-US" dirty="0"/>
          </a:p>
        </p:txBody>
      </p:sp>
    </p:spTree>
    <p:extLst>
      <p:ext uri="{BB962C8B-B14F-4D97-AF65-F5344CB8AC3E}">
        <p14:creationId xmlns:p14="http://schemas.microsoft.com/office/powerpoint/2010/main" val="69130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t>
            </a:r>
            <a:r>
              <a:rPr lang="en-US" dirty="0" err="1"/>
              <a:t>HerTimeIsNow</a:t>
            </a:r>
            <a:r>
              <a:rPr lang="en-US" dirty="0"/>
              <a:t> 2020: Dr. Quinn Capers states…</a:t>
            </a:r>
          </a:p>
        </p:txBody>
      </p:sp>
      <p:sp>
        <p:nvSpPr>
          <p:cNvPr id="7" name="Content Placeholder 6"/>
          <p:cNvSpPr>
            <a:spLocks noGrp="1"/>
          </p:cNvSpPr>
          <p:nvPr>
            <p:ph idx="1"/>
          </p:nvPr>
        </p:nvSpPr>
        <p:spPr/>
        <p:txBody>
          <a:bodyPr/>
          <a:lstStyle/>
          <a:p>
            <a:pPr marL="0" indent="0">
              <a:buNone/>
            </a:pPr>
            <a:r>
              <a:rPr lang="en-US" sz="2400" b="1" i="1" dirty="0">
                <a:solidFill>
                  <a:srgbClr val="3D3D3D"/>
                </a:solidFill>
                <a:latin typeface="Open Sans"/>
              </a:rPr>
              <a:t>Academic medicine should be a meritocracy. It isn't. </a:t>
            </a:r>
            <a:r>
              <a:rPr lang="en-US" sz="2400" b="1" i="1" dirty="0">
                <a:solidFill>
                  <a:srgbClr val="FF0000"/>
                </a:solidFill>
                <a:latin typeface="Open Sans"/>
              </a:rPr>
              <a:t>Even if we ignore the preliminary data that, in some circumstances, women physicians have been shown to outperform men in terms of following evidence-based guidelines, there is no rational explanation for why so many brilliant women are underpaid and </a:t>
            </a:r>
            <a:r>
              <a:rPr lang="en-US" sz="2400" b="1" i="1" dirty="0" err="1">
                <a:solidFill>
                  <a:srgbClr val="FF0000"/>
                </a:solidFill>
                <a:latin typeface="Open Sans"/>
              </a:rPr>
              <a:t>underpromoted</a:t>
            </a:r>
            <a:r>
              <a:rPr lang="en-US" sz="2400" b="1" i="1" dirty="0">
                <a:solidFill>
                  <a:srgbClr val="FF0000"/>
                </a:solidFill>
                <a:latin typeface="Open Sans"/>
              </a:rPr>
              <a:t> in academia. </a:t>
            </a:r>
            <a:r>
              <a:rPr lang="en-US" sz="2400" b="1" i="1" dirty="0">
                <a:solidFill>
                  <a:srgbClr val="3D3D3D"/>
                </a:solidFill>
                <a:latin typeface="Open Sans"/>
              </a:rPr>
              <a:t>When institutional bias and racism are layered on top of gender disparities, it becomes a feat of heroic proportions for women of color to advance to the highest levels of medicine. Cities are burning, and the world is crying out for an end to racism and oppression on any basis. Academic medicine can heed this call by dismantling processes that frustrate her ability to thrive, grow, and lead. For the sake of our patients, #</a:t>
            </a:r>
            <a:r>
              <a:rPr lang="en-US" sz="2400" b="1" i="1" dirty="0" err="1">
                <a:solidFill>
                  <a:srgbClr val="3D3D3D"/>
                </a:solidFill>
                <a:latin typeface="Open Sans"/>
              </a:rPr>
              <a:t>HerTimeIsNow</a:t>
            </a:r>
            <a:r>
              <a:rPr lang="en-US" sz="2400" b="1" i="1" dirty="0">
                <a:solidFill>
                  <a:srgbClr val="3D3D3D"/>
                </a:solidFill>
                <a:latin typeface="Open Sans"/>
              </a:rPr>
              <a:t>." </a:t>
            </a:r>
            <a:endParaRPr lang="en-US" sz="2400" dirty="0"/>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22</a:t>
            </a:fld>
            <a:endParaRPr lang="en-US" dirty="0"/>
          </a:p>
        </p:txBody>
      </p:sp>
    </p:spTree>
    <p:extLst>
      <p:ext uri="{BB962C8B-B14F-4D97-AF65-F5344CB8AC3E}">
        <p14:creationId xmlns:p14="http://schemas.microsoft.com/office/powerpoint/2010/main" val="227380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t>A Strong Signal On Quality of Care of Women and URiM Physicians</a:t>
            </a:r>
          </a:p>
        </p:txBody>
      </p:sp>
      <p:sp>
        <p:nvSpPr>
          <p:cNvPr id="7" name="Content Placeholder 6"/>
          <p:cNvSpPr>
            <a:spLocks noGrp="1"/>
          </p:cNvSpPr>
          <p:nvPr>
            <p:ph idx="1"/>
          </p:nvPr>
        </p:nvSpPr>
        <p:spPr/>
        <p:txBody>
          <a:bodyPr>
            <a:normAutofit fontScale="77500" lnSpcReduction="20000"/>
          </a:bodyPr>
          <a:lstStyle/>
          <a:p>
            <a:r>
              <a:rPr lang="en-US" sz="2600" dirty="0"/>
              <a:t>Women and URiM physicians are  more likely to follow EBM Clinical Guidelines and provide care for underserved patients</a:t>
            </a:r>
          </a:p>
          <a:p>
            <a:r>
              <a:rPr lang="en-US" sz="2600" dirty="0"/>
              <a:t>Women physicians are more likely to provide patient-centered communication and health counseling, compared to male physicians</a:t>
            </a:r>
          </a:p>
          <a:p>
            <a:r>
              <a:rPr lang="en-US" sz="2600" dirty="0"/>
              <a:t>Patients with female practitioners were more likely to receive guideline-recommended treatment for heart failure and diabetes, and may have better clinical outcomes </a:t>
            </a:r>
          </a:p>
          <a:p>
            <a:r>
              <a:rPr lang="en-US" sz="2600" dirty="0"/>
              <a:t>Compared with majority group physicians, URiM physicians are more likely to care for the underserved, Medicaid, and poor patients</a:t>
            </a:r>
          </a:p>
          <a:p>
            <a:r>
              <a:rPr lang="en-US" sz="2600" dirty="0"/>
              <a:t>URM patients are more likely to consent to both preventive and health services if the recommending physician is also a URM</a:t>
            </a:r>
          </a:p>
          <a:p>
            <a:r>
              <a:rPr lang="en-US" sz="2600" dirty="0"/>
              <a:t>Wallis, et </a:t>
            </a:r>
            <a:r>
              <a:rPr lang="en-US" sz="2600" dirty="0" err="1"/>
              <a:t>al,JAMA</a:t>
            </a:r>
            <a:r>
              <a:rPr lang="en-US" sz="2600" dirty="0"/>
              <a:t> Surg 12/21- Disparate outcomes for female patients with male vs. female surgeons in post-op outcomes,  complications, death</a:t>
            </a:r>
          </a:p>
          <a:p>
            <a:pPr marL="0" indent="0">
              <a:buNone/>
            </a:pPr>
            <a:r>
              <a:rPr lang="en-US" dirty="0"/>
              <a:t> </a:t>
            </a:r>
          </a:p>
        </p:txBody>
      </p:sp>
      <p:sp>
        <p:nvSpPr>
          <p:cNvPr id="5" name="Slide Number Placeholder 4"/>
          <p:cNvSpPr>
            <a:spLocks noGrp="1"/>
          </p:cNvSpPr>
          <p:nvPr>
            <p:ph type="sldNum" sz="quarter" idx="10"/>
          </p:nvPr>
        </p:nvSpPr>
        <p:spPr/>
        <p:txBody>
          <a:bodyPr/>
          <a:lstStyle/>
          <a:p>
            <a:fld id="{461711D5-349D-4847-A71F-DCB6A6FF38BF}" type="slidenum">
              <a:rPr lang="en-US" smtClean="0"/>
              <a:pPr/>
              <a:t>23</a:t>
            </a:fld>
            <a:endParaRPr lang="en-US" dirty="0"/>
          </a:p>
        </p:txBody>
      </p:sp>
    </p:spTree>
    <p:extLst>
      <p:ext uri="{BB962C8B-B14F-4D97-AF65-F5344CB8AC3E}">
        <p14:creationId xmlns:p14="http://schemas.microsoft.com/office/powerpoint/2010/main" val="333641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61711D5-349D-4847-A71F-DCB6A6FF38BF}" type="slidenum">
              <a:rPr lang="en-US" smtClean="0"/>
              <a:pPr/>
              <a:t>24</a:t>
            </a:fld>
            <a:endParaRPr lang="en-US" dirty="0"/>
          </a:p>
        </p:txBody>
      </p:sp>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43802" y="808440"/>
            <a:ext cx="7540581" cy="529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3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432E6F-1826-4E37-84C4-5D7E8E430FA4}"/>
              </a:ext>
            </a:extLst>
          </p:cNvPr>
          <p:cNvSpPr>
            <a:spLocks noGrp="1"/>
          </p:cNvSpPr>
          <p:nvPr>
            <p:ph type="title"/>
          </p:nvPr>
        </p:nvSpPr>
        <p:spPr/>
        <p:txBody>
          <a:bodyPr>
            <a:normAutofit fontScale="90000"/>
          </a:bodyPr>
          <a:lstStyle/>
          <a:p>
            <a:r>
              <a:rPr lang="en-US" dirty="0"/>
              <a:t>Covid-related Work Stress and Work intentions in a Sample of U.S. HCPs, Linzer et al, </a:t>
            </a:r>
            <a:r>
              <a:rPr lang="en-US" dirty="0" err="1"/>
              <a:t>MayoClinicProc</a:t>
            </a:r>
            <a:r>
              <a:rPr lang="en-US" dirty="0"/>
              <a:t>, 12/21</a:t>
            </a:r>
          </a:p>
        </p:txBody>
      </p:sp>
      <p:sp>
        <p:nvSpPr>
          <p:cNvPr id="7" name="Content Placeholder 6">
            <a:extLst>
              <a:ext uri="{FF2B5EF4-FFF2-40B4-BE49-F238E27FC236}">
                <a16:creationId xmlns:a16="http://schemas.microsoft.com/office/drawing/2014/main" id="{F8AAD693-B7BE-4C57-BDED-8EB9A9360474}"/>
              </a:ext>
            </a:extLst>
          </p:cNvPr>
          <p:cNvSpPr>
            <a:spLocks noGrp="1"/>
          </p:cNvSpPr>
          <p:nvPr>
            <p:ph idx="1"/>
          </p:nvPr>
        </p:nvSpPr>
        <p:spPr/>
        <p:txBody>
          <a:bodyPr/>
          <a:lstStyle/>
          <a:p>
            <a:r>
              <a:rPr lang="en-US" dirty="0"/>
              <a:t>Survey of HCPs 7/1-12/31/20</a:t>
            </a:r>
          </a:p>
          <a:p>
            <a:r>
              <a:rPr lang="en-US" dirty="0"/>
              <a:t>20,665 respondents (response rate 34%) at 124 U.S. institutions surveyed for fear of viral exposure or transmission, COVID-19erelated anxiety or depression, work overload, burnout, and intentions to reduce hours or leave their jobs</a:t>
            </a:r>
          </a:p>
          <a:p>
            <a:r>
              <a:rPr lang="en-US" dirty="0"/>
              <a:t>Intention to reduce hours was highest among nurses (33.7%; n=776), physicians (31.4%; n=2914), and advanced practice providers (APPs; 28.9%; n=608) while lowest among clerical staff (13.6%; n=242) and administrators (6.8%; n=50)</a:t>
            </a:r>
          </a:p>
          <a:p>
            <a:r>
              <a:rPr lang="en-US" dirty="0">
                <a:solidFill>
                  <a:srgbClr val="FF0000"/>
                </a:solidFill>
              </a:rPr>
              <a:t>Approximately 1 in 3 physicians, APPs, and nurses surveyed intend to reduce work hours. One in 5 physicians and 2 in 5 nurses intend to leave their practice altogether</a:t>
            </a:r>
          </a:p>
          <a:p>
            <a:r>
              <a:rPr lang="en-US" dirty="0"/>
              <a:t>Reducing burnout and improving a sense of feeling valued may allow health care organizations to better maintain their workforce</a:t>
            </a:r>
          </a:p>
          <a:p>
            <a:endParaRPr lang="en-US" dirty="0"/>
          </a:p>
        </p:txBody>
      </p:sp>
      <p:sp>
        <p:nvSpPr>
          <p:cNvPr id="5" name="Slide Number Placeholder 4">
            <a:extLst>
              <a:ext uri="{FF2B5EF4-FFF2-40B4-BE49-F238E27FC236}">
                <a16:creationId xmlns:a16="http://schemas.microsoft.com/office/drawing/2014/main" id="{B4DB6199-7D27-4761-AF2B-7BFBFD6995DB}"/>
              </a:ext>
            </a:extLst>
          </p:cNvPr>
          <p:cNvSpPr>
            <a:spLocks noGrp="1"/>
          </p:cNvSpPr>
          <p:nvPr>
            <p:ph type="sldNum" sz="quarter" idx="10"/>
          </p:nvPr>
        </p:nvSpPr>
        <p:spPr/>
        <p:txBody>
          <a:bodyPr/>
          <a:lstStyle/>
          <a:p>
            <a:fld id="{461711D5-349D-4847-A71F-DCB6A6FF38BF}" type="slidenum">
              <a:rPr lang="en-US" smtClean="0"/>
              <a:pPr/>
              <a:t>25</a:t>
            </a:fld>
            <a:endParaRPr lang="en-US" dirty="0"/>
          </a:p>
        </p:txBody>
      </p:sp>
    </p:spTree>
    <p:extLst>
      <p:ext uri="{BB962C8B-B14F-4D97-AF65-F5344CB8AC3E}">
        <p14:creationId xmlns:p14="http://schemas.microsoft.com/office/powerpoint/2010/main" val="371207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7D72-0473-47ED-9AFA-64E2276D0403}"/>
              </a:ext>
            </a:extLst>
          </p:cNvPr>
          <p:cNvSpPr>
            <a:spLocks noGrp="1"/>
          </p:cNvSpPr>
          <p:nvPr>
            <p:ph type="title"/>
          </p:nvPr>
        </p:nvSpPr>
        <p:spPr/>
        <p:txBody>
          <a:bodyPr/>
          <a:lstStyle/>
          <a:p>
            <a:r>
              <a:rPr lang="en-US" dirty="0"/>
              <a:t>Linzer, et al</a:t>
            </a:r>
            <a:r>
              <a:rPr lang="en-US"/>
              <a:t>, continued</a:t>
            </a:r>
          </a:p>
        </p:txBody>
      </p:sp>
      <p:sp>
        <p:nvSpPr>
          <p:cNvPr id="3" name="Content Placeholder 2">
            <a:extLst>
              <a:ext uri="{FF2B5EF4-FFF2-40B4-BE49-F238E27FC236}">
                <a16:creationId xmlns:a16="http://schemas.microsoft.com/office/drawing/2014/main" id="{3C5D92C9-C7DB-43A0-89E9-B2C92D2968F1}"/>
              </a:ext>
            </a:extLst>
          </p:cNvPr>
          <p:cNvSpPr>
            <a:spLocks noGrp="1"/>
          </p:cNvSpPr>
          <p:nvPr>
            <p:ph idx="1"/>
          </p:nvPr>
        </p:nvSpPr>
        <p:spPr/>
        <p:txBody>
          <a:bodyPr/>
          <a:lstStyle/>
          <a:p>
            <a:r>
              <a:rPr lang="en-US" dirty="0"/>
              <a:t>Burnout in physicians is associated with higher rates of intention to reduce clinical effort, leave current practice, or leave medicine altogether</a:t>
            </a:r>
          </a:p>
          <a:p>
            <a:r>
              <a:rPr lang="en-US" dirty="0"/>
              <a:t>Longitudinal studies have found that burnout among physicians is associated with 1.5 to 2 times the likelihood of leaving an organization within 2 years</a:t>
            </a:r>
          </a:p>
          <a:p>
            <a:r>
              <a:rPr lang="en-US" dirty="0"/>
              <a:t> </a:t>
            </a:r>
            <a:r>
              <a:rPr lang="en-US" dirty="0">
                <a:solidFill>
                  <a:srgbClr val="FF0000"/>
                </a:solidFill>
              </a:rPr>
              <a:t>It is estimated that turnover and reduced clinical hours due to physician burnout in the United States cost $4.6 billion annually</a:t>
            </a:r>
          </a:p>
          <a:p>
            <a:r>
              <a:rPr lang="en-US" dirty="0"/>
              <a:t>Nurses with symptoms of burnout have been found to have greater absenteeism and poor work performance</a:t>
            </a:r>
          </a:p>
          <a:p>
            <a:r>
              <a:rPr lang="en-US" dirty="0"/>
              <a:t> Stressful work environments and burnout are among the top reasons nurses give for leaving their jobs</a:t>
            </a:r>
          </a:p>
        </p:txBody>
      </p:sp>
      <p:sp>
        <p:nvSpPr>
          <p:cNvPr id="4" name="Slide Number Placeholder 3">
            <a:extLst>
              <a:ext uri="{FF2B5EF4-FFF2-40B4-BE49-F238E27FC236}">
                <a16:creationId xmlns:a16="http://schemas.microsoft.com/office/drawing/2014/main" id="{AAD04E64-9908-415D-89C7-208CF2448D26}"/>
              </a:ext>
            </a:extLst>
          </p:cNvPr>
          <p:cNvSpPr>
            <a:spLocks noGrp="1"/>
          </p:cNvSpPr>
          <p:nvPr>
            <p:ph type="sldNum" sz="quarter" idx="10"/>
          </p:nvPr>
        </p:nvSpPr>
        <p:spPr/>
        <p:txBody>
          <a:bodyPr/>
          <a:lstStyle/>
          <a:p>
            <a:fld id="{461711D5-349D-4847-A71F-DCB6A6FF38BF}" type="slidenum">
              <a:rPr lang="en-US" smtClean="0"/>
              <a:pPr/>
              <a:t>26</a:t>
            </a:fld>
            <a:endParaRPr lang="en-US" dirty="0"/>
          </a:p>
        </p:txBody>
      </p:sp>
    </p:spTree>
    <p:extLst>
      <p:ext uri="{BB962C8B-B14F-4D97-AF65-F5344CB8AC3E}">
        <p14:creationId xmlns:p14="http://schemas.microsoft.com/office/powerpoint/2010/main" val="781620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Autofit/>
          </a:bodyPr>
          <a:lstStyle/>
          <a:p>
            <a:r>
              <a:rPr lang="en-US" dirty="0"/>
              <a:t>Gendered Expectations: Do They Contribute To High Burnout Among Female Physicians?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normAutofit lnSpcReduction="10000"/>
          </a:bodyPr>
          <a:lstStyle/>
          <a:p>
            <a:r>
              <a:rPr lang="en-US" sz="2400" dirty="0"/>
              <a:t>Female physicians have more female patients, and more patients with social complexity</a:t>
            </a:r>
          </a:p>
          <a:p>
            <a:r>
              <a:rPr lang="en-US" sz="2400" dirty="0">
                <a:solidFill>
                  <a:srgbClr val="FF0000"/>
                </a:solidFill>
              </a:rPr>
              <a:t>Up to a 60% excess in burnout in female vs. male physicians</a:t>
            </a:r>
          </a:p>
          <a:p>
            <a:r>
              <a:rPr lang="en-US" sz="2400" dirty="0"/>
              <a:t>Differing expectations in empathy, listening time, decisiveness which have implications for patient evaluations</a:t>
            </a:r>
          </a:p>
          <a:p>
            <a:r>
              <a:rPr lang="en-US" sz="2400" dirty="0"/>
              <a:t>Possible solutions- adjusting for patient gender in compensation plans, education, co-locating behavioral medicine specialists, adjusting visit times</a:t>
            </a:r>
          </a:p>
          <a:p>
            <a:r>
              <a:rPr lang="en-US" sz="2400" dirty="0" err="1">
                <a:solidFill>
                  <a:srgbClr val="FF0000"/>
                </a:solidFill>
              </a:rPr>
              <a:t>Ganguli</a:t>
            </a:r>
            <a:r>
              <a:rPr lang="en-US" sz="2400" dirty="0">
                <a:solidFill>
                  <a:srgbClr val="FF0000"/>
                </a:solidFill>
              </a:rPr>
              <a:t> et al, NEJM, 10/20, showed female PCPs generated less revenue than male colleagues due to lower visit volume, yet spent more time in direct patient care per visit, per day, and per year</a:t>
            </a:r>
          </a:p>
          <a:p>
            <a:pPr marL="0" indent="0">
              <a:buNone/>
            </a:pPr>
            <a:r>
              <a:rPr lang="en-US" sz="2400" dirty="0"/>
              <a:t>		- </a:t>
            </a:r>
            <a:r>
              <a:rPr lang="en-US" sz="2400" b="1" dirty="0"/>
              <a:t>Linzer et al, JGIM online, 2/18</a:t>
            </a:r>
          </a:p>
          <a:p>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27</a:t>
            </a:fld>
            <a:endParaRPr lang="en-US" dirty="0"/>
          </a:p>
        </p:txBody>
      </p:sp>
    </p:spTree>
    <p:extLst>
      <p:ext uri="{BB962C8B-B14F-4D97-AF65-F5344CB8AC3E}">
        <p14:creationId xmlns:p14="http://schemas.microsoft.com/office/powerpoint/2010/main" val="93766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F3DF3-9987-41EB-9B61-4A926C3A2E8C}"/>
              </a:ext>
            </a:extLst>
          </p:cNvPr>
          <p:cNvSpPr>
            <a:spLocks noGrp="1"/>
          </p:cNvSpPr>
          <p:nvPr>
            <p:ph type="ctrTitle"/>
          </p:nvPr>
        </p:nvSpPr>
        <p:spPr/>
        <p:txBody>
          <a:bodyPr/>
          <a:lstStyle/>
          <a:p>
            <a:r>
              <a:rPr lang="en-US" dirty="0"/>
              <a:t>If You Build It, Will They Show Up?</a:t>
            </a:r>
          </a:p>
        </p:txBody>
      </p:sp>
      <p:sp>
        <p:nvSpPr>
          <p:cNvPr id="7" name="Subtitle 6">
            <a:extLst>
              <a:ext uri="{FF2B5EF4-FFF2-40B4-BE49-F238E27FC236}">
                <a16:creationId xmlns:a16="http://schemas.microsoft.com/office/drawing/2014/main" id="{A0175B95-2059-47A8-95A8-978714BDD761}"/>
              </a:ext>
            </a:extLst>
          </p:cNvPr>
          <p:cNvSpPr>
            <a:spLocks noGrp="1"/>
          </p:cNvSpPr>
          <p:nvPr>
            <p:ph type="subTitle" idx="1"/>
          </p:nvPr>
        </p:nvSpPr>
        <p:spPr/>
        <p:txBody>
          <a:bodyPr/>
          <a:lstStyle/>
          <a:p>
            <a:r>
              <a:rPr lang="en-US" dirty="0"/>
              <a:t>A Case Study From CV Fellowship At Duke</a:t>
            </a:r>
          </a:p>
        </p:txBody>
      </p:sp>
      <p:sp>
        <p:nvSpPr>
          <p:cNvPr id="5" name="Slide Number Placeholder 4">
            <a:extLst>
              <a:ext uri="{FF2B5EF4-FFF2-40B4-BE49-F238E27FC236}">
                <a16:creationId xmlns:a16="http://schemas.microsoft.com/office/drawing/2014/main" id="{BA5EC22F-A9B7-4304-B513-43BB9323DADF}"/>
              </a:ext>
            </a:extLst>
          </p:cNvPr>
          <p:cNvSpPr>
            <a:spLocks noGrp="1"/>
          </p:cNvSpPr>
          <p:nvPr>
            <p:ph type="sldNum" sz="quarter" idx="4294967295"/>
          </p:nvPr>
        </p:nvSpPr>
        <p:spPr>
          <a:xfrm>
            <a:off x="9005888" y="6391275"/>
            <a:ext cx="3186112" cy="274638"/>
          </a:xfrm>
        </p:spPr>
        <p:txBody>
          <a:bodyPr/>
          <a:lstStyle/>
          <a:p>
            <a:fld id="{461711D5-349D-4847-A71F-DCB6A6FF38BF}" type="slidenum">
              <a:rPr lang="en-US" smtClean="0"/>
              <a:pPr/>
              <a:t>28</a:t>
            </a:fld>
            <a:endParaRPr lang="en-US" dirty="0"/>
          </a:p>
        </p:txBody>
      </p:sp>
    </p:spTree>
    <p:extLst>
      <p:ext uri="{BB962C8B-B14F-4D97-AF65-F5344CB8AC3E}">
        <p14:creationId xmlns:p14="http://schemas.microsoft.com/office/powerpoint/2010/main" val="1548459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 Cannot Be What I Cannot See…</a:t>
            </a:r>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19055" y="1279525"/>
            <a:ext cx="5541817" cy="5195166"/>
          </a:xfrm>
        </p:spPr>
      </p:pic>
      <p:sp>
        <p:nvSpPr>
          <p:cNvPr id="4" name="Slide Number Placeholder 3"/>
          <p:cNvSpPr>
            <a:spLocks noGrp="1"/>
          </p:cNvSpPr>
          <p:nvPr>
            <p:ph type="sldNum" sz="quarter" idx="10"/>
          </p:nvPr>
        </p:nvSpPr>
        <p:spPr/>
        <p:txBody>
          <a:bodyPr/>
          <a:lstStyle/>
          <a:p>
            <a:fld id="{461711D5-349D-4847-A71F-DCB6A6FF38BF}" type="slidenum">
              <a:rPr lang="en-US" smtClean="0"/>
              <a:pPr/>
              <a:t>29</a:t>
            </a:fld>
            <a:endParaRPr lang="en-US" dirty="0"/>
          </a:p>
        </p:txBody>
      </p:sp>
    </p:spTree>
    <p:extLst>
      <p:ext uri="{BB962C8B-B14F-4D97-AF65-F5344CB8AC3E}">
        <p14:creationId xmlns:p14="http://schemas.microsoft.com/office/powerpoint/2010/main" val="415019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3</a:t>
            </a:fld>
            <a:endParaRPr lang="en-US" dirty="0"/>
          </a:p>
        </p:txBody>
      </p:sp>
      <p:pic>
        <p:nvPicPr>
          <p:cNvPr id="7" name="Content Placeholder 3"/>
          <p:cNvPicPr>
            <a:picLocks noGrp="1" noChangeAspect="1"/>
          </p:cNvPicPr>
          <p:nvPr>
            <p:ph sz="quarter" idx="4294967295"/>
          </p:nvPr>
        </p:nvPicPr>
        <p:blipFill>
          <a:blip r:embed="rId2">
            <a:extLst>
              <a:ext uri="{28A0092B-C50C-407E-A947-70E740481C1C}">
                <a14:useLocalDpi xmlns:a14="http://schemas.microsoft.com/office/drawing/2010/main"/>
              </a:ext>
            </a:extLst>
          </a:blip>
          <a:stretch>
            <a:fillRect/>
          </a:stretch>
        </p:blipFill>
        <p:spPr>
          <a:xfrm>
            <a:off x="1746250" y="674255"/>
            <a:ext cx="8423836" cy="5227781"/>
          </a:xfrm>
        </p:spPr>
      </p:pic>
    </p:spTree>
    <p:extLst>
      <p:ext uri="{BB962C8B-B14F-4D97-AF65-F5344CB8AC3E}">
        <p14:creationId xmlns:p14="http://schemas.microsoft.com/office/powerpoint/2010/main" val="423188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It’s About the Patients…How Patient-Physician Racial and/or Gender Congruity Leads To Better Outcomes</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4287" y="1279525"/>
            <a:ext cx="3043425" cy="4897438"/>
          </a:xfrm>
        </p:spPr>
      </p:pic>
      <p:sp>
        <p:nvSpPr>
          <p:cNvPr id="5" name="Slide Number Placeholder 4"/>
          <p:cNvSpPr>
            <a:spLocks noGrp="1"/>
          </p:cNvSpPr>
          <p:nvPr>
            <p:ph type="sldNum" sz="quarter" idx="10"/>
          </p:nvPr>
        </p:nvSpPr>
        <p:spPr/>
        <p:txBody>
          <a:bodyPr/>
          <a:lstStyle/>
          <a:p>
            <a:fld id="{461711D5-349D-4847-A71F-DCB6A6FF38BF}" type="slidenum">
              <a:rPr lang="en-US" smtClean="0"/>
              <a:pPr/>
              <a:t>30</a:t>
            </a:fld>
            <a:endParaRPr lang="en-US" dirty="0"/>
          </a:p>
        </p:txBody>
      </p:sp>
    </p:spTree>
    <p:extLst>
      <p:ext uri="{BB962C8B-B14F-4D97-AF65-F5344CB8AC3E}">
        <p14:creationId xmlns:p14="http://schemas.microsoft.com/office/powerpoint/2010/main" val="418896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It’s About the Patients…How Patient-Physician Racial and/or Gender Congruity Leads To Better Outcomes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2280" y="1279525"/>
            <a:ext cx="4347439" cy="4897438"/>
          </a:xfrm>
        </p:spPr>
      </p:pic>
      <p:sp>
        <p:nvSpPr>
          <p:cNvPr id="4" name="Slide Number Placeholder 3"/>
          <p:cNvSpPr>
            <a:spLocks noGrp="1"/>
          </p:cNvSpPr>
          <p:nvPr>
            <p:ph type="sldNum" sz="quarter" idx="10"/>
          </p:nvPr>
        </p:nvSpPr>
        <p:spPr/>
        <p:txBody>
          <a:bodyPr/>
          <a:lstStyle/>
          <a:p>
            <a:fld id="{461711D5-349D-4847-A71F-DCB6A6FF38BF}" type="slidenum">
              <a:rPr lang="en-US" smtClean="0"/>
              <a:pPr/>
              <a:t>31</a:t>
            </a:fld>
            <a:endParaRPr lang="en-US" dirty="0"/>
          </a:p>
        </p:txBody>
      </p:sp>
    </p:spTree>
    <p:extLst>
      <p:ext uri="{BB962C8B-B14F-4D97-AF65-F5344CB8AC3E}">
        <p14:creationId xmlns:p14="http://schemas.microsoft.com/office/powerpoint/2010/main" val="2884134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Order To Know Where You Need To Go…Know Where You Are:</a:t>
            </a:r>
          </a:p>
        </p:txBody>
      </p:sp>
      <p:sp>
        <p:nvSpPr>
          <p:cNvPr id="3" name="Content Placeholder 2"/>
          <p:cNvSpPr>
            <a:spLocks noGrp="1"/>
          </p:cNvSpPr>
          <p:nvPr>
            <p:ph idx="1"/>
          </p:nvPr>
        </p:nvSpPr>
        <p:spPr/>
        <p:txBody>
          <a:bodyPr>
            <a:normAutofit/>
          </a:bodyPr>
          <a:lstStyle/>
          <a:p>
            <a:r>
              <a:rPr lang="en-US" sz="3200" dirty="0"/>
              <a:t>In 2015, 6% of Cardiology Fellows self </a:t>
            </a:r>
            <a:r>
              <a:rPr lang="en-US" sz="3200" dirty="0" err="1"/>
              <a:t>IDed</a:t>
            </a:r>
            <a:r>
              <a:rPr lang="en-US" sz="3200" dirty="0"/>
              <a:t> as URiM, 11.6% in 2018 </a:t>
            </a:r>
          </a:p>
          <a:p>
            <a:r>
              <a:rPr lang="en-US" sz="3200" dirty="0"/>
              <a:t>In the 2015 U.S. population, 17.6% Hispanic, 13.3% black, 1.2% Native American</a:t>
            </a:r>
          </a:p>
          <a:p>
            <a:r>
              <a:rPr lang="en-US" sz="3200" dirty="0"/>
              <a:t>12 question survey by the ACC CV Training Committee, administered in 2016</a:t>
            </a:r>
          </a:p>
          <a:p>
            <a:r>
              <a:rPr lang="en-US" sz="3200" dirty="0"/>
              <a:t>110/193 programs represented: </a:t>
            </a:r>
            <a:r>
              <a:rPr lang="en-US" sz="3200" dirty="0">
                <a:solidFill>
                  <a:srgbClr val="FF0000"/>
                </a:solidFill>
              </a:rPr>
              <a:t>84% said URiM were underrepresented at their institution</a:t>
            </a:r>
          </a:p>
          <a:p>
            <a:endParaRPr lang="en-US" dirty="0"/>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32</a:t>
            </a:fld>
            <a:endParaRPr lang="en-US" dirty="0"/>
          </a:p>
        </p:txBody>
      </p:sp>
    </p:spTree>
    <p:extLst>
      <p:ext uri="{BB962C8B-B14F-4D97-AF65-F5344CB8AC3E}">
        <p14:creationId xmlns:p14="http://schemas.microsoft.com/office/powerpoint/2010/main" val="1498950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Capers et al, JAHA, 8/2020</a:t>
            </a:r>
          </a:p>
        </p:txBody>
      </p:sp>
      <p:sp>
        <p:nvSpPr>
          <p:cNvPr id="3" name="Content Placeholder 2"/>
          <p:cNvSpPr>
            <a:spLocks noGrp="1"/>
          </p:cNvSpPr>
          <p:nvPr>
            <p:ph idx="1"/>
          </p:nvPr>
        </p:nvSpPr>
        <p:spPr/>
        <p:txBody>
          <a:bodyPr>
            <a:noAutofit/>
          </a:bodyPr>
          <a:lstStyle/>
          <a:p>
            <a:r>
              <a:rPr lang="en-US" sz="2800" dirty="0"/>
              <a:t>69% believed that the following statement was true: “Diversity is the driver of excellence in the healthcare setting”, 31% are uncertain or do not believe the statement</a:t>
            </a:r>
          </a:p>
          <a:p>
            <a:r>
              <a:rPr lang="en-US" sz="2800" dirty="0"/>
              <a:t>63% chose “our program is diverse already so diversity does not need to be increased”</a:t>
            </a:r>
          </a:p>
          <a:p>
            <a:r>
              <a:rPr lang="en-US" sz="2800" dirty="0"/>
              <a:t>37% want to increase diversity, </a:t>
            </a:r>
            <a:r>
              <a:rPr lang="en-US" sz="2800" dirty="0">
                <a:solidFill>
                  <a:srgbClr val="FF0000"/>
                </a:solidFill>
              </a:rPr>
              <a:t>but only 6% listed “diversity” as a top 3 priority when creating fellowship rank lists, and &lt; ½ had a plan to increase diversity</a:t>
            </a:r>
          </a:p>
          <a:p>
            <a:r>
              <a:rPr lang="en-US" sz="2800" dirty="0"/>
              <a:t>Clinical skills/acumen, ability to “fit in/team player”, research productivity are the top 3 priorities of CV fellowship ranking</a:t>
            </a:r>
          </a:p>
          <a:p>
            <a:endParaRPr lang="en-US" sz="2800"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33</a:t>
            </a:fld>
            <a:endParaRPr lang="en-US" dirty="0"/>
          </a:p>
        </p:txBody>
      </p:sp>
    </p:spTree>
    <p:extLst>
      <p:ext uri="{BB962C8B-B14F-4D97-AF65-F5344CB8AC3E}">
        <p14:creationId xmlns:p14="http://schemas.microsoft.com/office/powerpoint/2010/main" val="398775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of CV Training Programs-Fellowship Ranking Criteria</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1665" y="1279525"/>
            <a:ext cx="8608669" cy="4897438"/>
          </a:xfrm>
        </p:spPr>
      </p:pic>
      <p:sp>
        <p:nvSpPr>
          <p:cNvPr id="4" name="Slide Number Placeholder 3"/>
          <p:cNvSpPr>
            <a:spLocks noGrp="1"/>
          </p:cNvSpPr>
          <p:nvPr>
            <p:ph type="sldNum" sz="quarter" idx="10"/>
          </p:nvPr>
        </p:nvSpPr>
        <p:spPr/>
        <p:txBody>
          <a:bodyPr/>
          <a:lstStyle/>
          <a:p>
            <a:fld id="{461711D5-349D-4847-A71F-DCB6A6FF38BF}" type="slidenum">
              <a:rPr lang="en-US" smtClean="0"/>
              <a:pPr/>
              <a:t>34</a:t>
            </a:fld>
            <a:endParaRPr lang="en-US" dirty="0"/>
          </a:p>
        </p:txBody>
      </p:sp>
    </p:spTree>
    <p:extLst>
      <p:ext uri="{BB962C8B-B14F-4D97-AF65-F5344CB8AC3E}">
        <p14:creationId xmlns:p14="http://schemas.microsoft.com/office/powerpoint/2010/main" val="3858626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 We Get To A Better Place? GME Example from Duke </a:t>
            </a:r>
          </a:p>
        </p:txBody>
      </p:sp>
      <p:sp>
        <p:nvSpPr>
          <p:cNvPr id="3" name="Content Placeholder 2"/>
          <p:cNvSpPr>
            <a:spLocks noGrp="1"/>
          </p:cNvSpPr>
          <p:nvPr>
            <p:ph idx="1"/>
          </p:nvPr>
        </p:nvSpPr>
        <p:spPr/>
        <p:txBody>
          <a:bodyPr>
            <a:normAutofit fontScale="92500" lnSpcReduction="10000"/>
          </a:bodyPr>
          <a:lstStyle/>
          <a:p>
            <a:r>
              <a:rPr lang="en-US" dirty="0"/>
              <a:t>Evaluation of Women and UREG Representation in a General Cardiology Fellowship After a Systematic Recruitment Initiative, </a:t>
            </a:r>
            <a:r>
              <a:rPr lang="en-US" dirty="0" err="1"/>
              <a:t>Rymer</a:t>
            </a:r>
            <a:r>
              <a:rPr lang="en-US" dirty="0"/>
              <a:t> et al, JAMA Network Open, 1/21</a:t>
            </a:r>
          </a:p>
          <a:p>
            <a:r>
              <a:rPr lang="en-US" dirty="0">
                <a:solidFill>
                  <a:srgbClr val="FF0000"/>
                </a:solidFill>
              </a:rPr>
              <a:t>Multipronged initiative 2015-19 </a:t>
            </a:r>
            <a:r>
              <a:rPr lang="en-US" dirty="0"/>
              <a:t>that started with a CV Fellowship Diversity and Inclusivity TF which drafted recommendations including fellowship recruiting committee reorg, changes to fellowship applicant screening process, interview day, applicant ranking process, and post match interventions</a:t>
            </a:r>
          </a:p>
          <a:p>
            <a:r>
              <a:rPr lang="en-US" dirty="0"/>
              <a:t>5 Domains- Diversity as a priority, seeking out candidates, implementing inclusive recruitment practices, investing in trainee success, building the pathway/pipeline</a:t>
            </a:r>
          </a:p>
          <a:p>
            <a:r>
              <a:rPr lang="en-US" dirty="0">
                <a:solidFill>
                  <a:srgbClr val="FF0000"/>
                </a:solidFill>
              </a:rPr>
              <a:t>Post intervention, 25% increase in applications, interviewed applicants went from 20% to 35% women, 14% to 20% UREG</a:t>
            </a:r>
          </a:p>
          <a:p>
            <a:r>
              <a:rPr lang="en-US" dirty="0">
                <a:solidFill>
                  <a:srgbClr val="FF0000"/>
                </a:solidFill>
              </a:rPr>
              <a:t>Matriculated fellows (5 </a:t>
            </a:r>
            <a:r>
              <a:rPr lang="en-US" dirty="0" err="1">
                <a:solidFill>
                  <a:srgbClr val="FF0000"/>
                </a:solidFill>
              </a:rPr>
              <a:t>yr</a:t>
            </a:r>
            <a:r>
              <a:rPr lang="en-US" dirty="0">
                <a:solidFill>
                  <a:srgbClr val="FF0000"/>
                </a:solidFill>
              </a:rPr>
              <a:t> mean) went from 27% to 54% women, 6% to 33% UREG, and overall women and/or UREG, 28% to 67% with no significant changes nationally during intervention period</a:t>
            </a:r>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35</a:t>
            </a:fld>
            <a:endParaRPr lang="en-US" dirty="0"/>
          </a:p>
        </p:txBody>
      </p:sp>
    </p:spTree>
    <p:extLst>
      <p:ext uri="{BB962C8B-B14F-4D97-AF65-F5344CB8AC3E}">
        <p14:creationId xmlns:p14="http://schemas.microsoft.com/office/powerpoint/2010/main" val="122316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Cannot Be What I Cannot See…Silver, Walsh, Cho et al, JAMA IM 8/20</a:t>
            </a: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38200" y="1346006"/>
            <a:ext cx="5181600" cy="4764476"/>
          </a:xfrm>
        </p:spPr>
      </p:pic>
      <p:pic>
        <p:nvPicPr>
          <p:cNvPr id="7" name="Content Placeholder 6" descr="Text&#10;&#10;Description automatically generated">
            <a:extLst>
              <a:ext uri="{FF2B5EF4-FFF2-40B4-BE49-F238E27FC236}">
                <a16:creationId xmlns:a16="http://schemas.microsoft.com/office/drawing/2014/main" id="{3045BB4F-CA73-6390-48EC-4F9A45D0AC3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48275" y="1279525"/>
            <a:ext cx="4229450" cy="4897438"/>
          </a:xfrm>
        </p:spPr>
      </p:pic>
      <p:sp>
        <p:nvSpPr>
          <p:cNvPr id="4" name="Slide Number Placeholder 3"/>
          <p:cNvSpPr>
            <a:spLocks noGrp="1"/>
          </p:cNvSpPr>
          <p:nvPr>
            <p:ph type="sldNum" sz="quarter" idx="10"/>
          </p:nvPr>
        </p:nvSpPr>
        <p:spPr/>
        <p:txBody>
          <a:bodyPr/>
          <a:lstStyle/>
          <a:p>
            <a:fld id="{461711D5-349D-4847-A71F-DCB6A6FF38BF}" type="slidenum">
              <a:rPr lang="en-US" smtClean="0"/>
              <a:pPr/>
              <a:t>36</a:t>
            </a:fld>
            <a:endParaRPr lang="en-US" dirty="0"/>
          </a:p>
        </p:txBody>
      </p:sp>
    </p:spTree>
    <p:extLst>
      <p:ext uri="{BB962C8B-B14F-4D97-AF65-F5344CB8AC3E}">
        <p14:creationId xmlns:p14="http://schemas.microsoft.com/office/powerpoint/2010/main" val="1751709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Bridges Over Troubled Pathways For URiM Groups…</a:t>
            </a:r>
            <a:br>
              <a:rPr lang="en-US" dirty="0"/>
            </a:br>
            <a:r>
              <a:rPr lang="en-US" dirty="0"/>
              <a:t>Campbell et al JAMA Network Open 8/20</a:t>
            </a:r>
          </a:p>
        </p:txBody>
      </p:sp>
      <p:sp>
        <p:nvSpPr>
          <p:cNvPr id="3" name="Content Placeholder 2"/>
          <p:cNvSpPr>
            <a:spLocks noGrp="1"/>
          </p:cNvSpPr>
          <p:nvPr>
            <p:ph idx="1"/>
          </p:nvPr>
        </p:nvSpPr>
        <p:spPr/>
        <p:txBody>
          <a:bodyPr>
            <a:normAutofit fontScale="92500" lnSpcReduction="20000"/>
          </a:bodyPr>
          <a:lstStyle/>
          <a:p>
            <a:r>
              <a:rPr lang="en-US" dirty="0"/>
              <a:t>Blacks comprise ~13% of the U.S. </a:t>
            </a:r>
            <a:r>
              <a:rPr lang="en-US" dirty="0" err="1"/>
              <a:t>popn</a:t>
            </a:r>
            <a:r>
              <a:rPr lang="en-US" dirty="0"/>
              <a:t> only 5% of physicians and &lt; 7% of recent med school grads</a:t>
            </a:r>
          </a:p>
          <a:p>
            <a:r>
              <a:rPr lang="en-US" dirty="0"/>
              <a:t>4/13 HB Med Schools remained open after 1910 Flexner report</a:t>
            </a:r>
          </a:p>
          <a:p>
            <a:r>
              <a:rPr lang="en-US" dirty="0"/>
              <a:t>Extrapolation of data from schools that remained open</a:t>
            </a:r>
          </a:p>
          <a:p>
            <a:r>
              <a:rPr lang="en-US" dirty="0">
                <a:solidFill>
                  <a:srgbClr val="FF0000"/>
                </a:solidFill>
              </a:rPr>
              <a:t>5 of the closed med schools might have collectively provided training to an additional  35.5K graduates by 2019, ~29% increase in black physicians in 2019</a:t>
            </a:r>
          </a:p>
          <a:p>
            <a:r>
              <a:rPr lang="en-US" dirty="0">
                <a:solidFill>
                  <a:srgbClr val="FF0000"/>
                </a:solidFill>
              </a:rPr>
              <a:t>None of the 30 new medical schools opened since 2000 and associated with AAMC were located at HBCUs, and none specifically focused on health disparities</a:t>
            </a:r>
          </a:p>
          <a:p>
            <a:r>
              <a:rPr lang="en-US" dirty="0"/>
              <a:t>Cherokee Nation and Oklahoma State University established the OSU School of Osteopathic Medicine at the Cherokee Nation </a:t>
            </a:r>
          </a:p>
          <a:p>
            <a:r>
              <a:rPr lang="en-US" dirty="0"/>
              <a:t> Physicians from HB med schools disproportionately pursued clinical practice, research, and advocacy that target the needs of medically underserved communities</a:t>
            </a:r>
          </a:p>
          <a:p>
            <a:r>
              <a:rPr lang="en-US" dirty="0"/>
              <a:t> Need to review all opportunities including education beginning in preschool, access to SES resources/reduction of debt burden, address coaching, mentorship, sponsorship opportunities</a:t>
            </a:r>
          </a:p>
        </p:txBody>
      </p:sp>
      <p:sp>
        <p:nvSpPr>
          <p:cNvPr id="4" name="Slide Number Placeholder 3"/>
          <p:cNvSpPr>
            <a:spLocks noGrp="1"/>
          </p:cNvSpPr>
          <p:nvPr>
            <p:ph type="sldNum" sz="quarter" idx="10"/>
          </p:nvPr>
        </p:nvSpPr>
        <p:spPr/>
        <p:txBody>
          <a:bodyPr/>
          <a:lstStyle/>
          <a:p>
            <a:fld id="{461711D5-349D-4847-A71F-DCB6A6FF38BF}" type="slidenum">
              <a:rPr lang="en-US" smtClean="0"/>
              <a:pPr/>
              <a:t>37</a:t>
            </a:fld>
            <a:endParaRPr lang="en-US" dirty="0"/>
          </a:p>
        </p:txBody>
      </p:sp>
    </p:spTree>
    <p:extLst>
      <p:ext uri="{BB962C8B-B14F-4D97-AF65-F5344CB8AC3E}">
        <p14:creationId xmlns:p14="http://schemas.microsoft.com/office/powerpoint/2010/main" val="2036570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a:t>On The Important Role of Medical Societies and Academic Journals…</a:t>
            </a:r>
          </a:p>
        </p:txBody>
      </p:sp>
      <p:sp>
        <p:nvSpPr>
          <p:cNvPr id="8" name="Content Placeholder 7"/>
          <p:cNvSpPr>
            <a:spLocks noGrp="1"/>
          </p:cNvSpPr>
          <p:nvPr>
            <p:ph idx="1"/>
          </p:nvPr>
        </p:nvSpPr>
        <p:spPr/>
        <p:txBody>
          <a:bodyPr/>
          <a:lstStyle/>
          <a:p>
            <a:pPr marL="0" indent="0">
              <a:buNone/>
            </a:pPr>
            <a:r>
              <a:rPr lang="en-US" sz="2400" b="1" i="1" dirty="0">
                <a:solidFill>
                  <a:srgbClr val="3D3D3D"/>
                </a:solidFill>
                <a:latin typeface="Open Sans"/>
              </a:rPr>
              <a:t>For too long, the leadership of women in medicine has been limited by structural barriers. </a:t>
            </a:r>
            <a:r>
              <a:rPr lang="en-US" sz="2400" b="1" i="1" dirty="0">
                <a:solidFill>
                  <a:srgbClr val="FF0000"/>
                </a:solidFill>
                <a:latin typeface="Open Sans"/>
              </a:rPr>
              <a:t>The partnership of institutions, medical societies, and academic journals will be a pivotal step in ensuring systematic change that addresses gender equity within the full context of diversity, equity, and inclusion." </a:t>
            </a:r>
            <a:endParaRPr lang="en-US" sz="2400" dirty="0">
              <a:solidFill>
                <a:srgbClr val="FF0000"/>
              </a:solidFill>
              <a:latin typeface="Open Sans"/>
            </a:endParaRPr>
          </a:p>
          <a:p>
            <a:pPr marL="0" indent="0">
              <a:buNone/>
            </a:pPr>
            <a:r>
              <a:rPr lang="en-US" sz="2000" i="1" dirty="0">
                <a:solidFill>
                  <a:srgbClr val="3D3D3D"/>
                </a:solidFill>
                <a:latin typeface="Open Sans"/>
              </a:rPr>
              <a:t>Eliza Lo Chin, MD, MPH, FACP, FAMWA, Executive Director, American Medical Women's Association </a:t>
            </a:r>
            <a:endParaRPr lang="en-US" sz="2000" dirty="0"/>
          </a:p>
          <a:p>
            <a:endParaRPr lang="en-US" dirty="0"/>
          </a:p>
        </p:txBody>
      </p:sp>
      <p:sp>
        <p:nvSpPr>
          <p:cNvPr id="5" name="Slide Number Placeholder 4"/>
          <p:cNvSpPr>
            <a:spLocks noGrp="1"/>
          </p:cNvSpPr>
          <p:nvPr>
            <p:ph type="sldNum" sz="quarter" idx="10"/>
          </p:nvPr>
        </p:nvSpPr>
        <p:spPr/>
        <p:txBody>
          <a:bodyPr/>
          <a:lstStyle/>
          <a:p>
            <a:fld id="{461711D5-349D-4847-A71F-DCB6A6FF38BF}" type="slidenum">
              <a:rPr lang="en-US" smtClean="0"/>
              <a:pPr/>
              <a:t>38</a:t>
            </a:fld>
            <a:endParaRPr lang="en-US" dirty="0"/>
          </a:p>
        </p:txBody>
      </p:sp>
    </p:spTree>
    <p:extLst>
      <p:ext uri="{BB962C8B-B14F-4D97-AF65-F5344CB8AC3E}">
        <p14:creationId xmlns:p14="http://schemas.microsoft.com/office/powerpoint/2010/main" val="1020640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ACP’s Journal </a:t>
            </a:r>
            <a:r>
              <a:rPr lang="en-US" sz="3200" i="1" dirty="0"/>
              <a:t>Annals of Internal Medicine </a:t>
            </a:r>
            <a:r>
              <a:rPr lang="en-US" sz="3200" dirty="0"/>
              <a:t>Leads The Way ….</a:t>
            </a:r>
            <a:endParaRPr lang="en-US" sz="3200" i="1" dirty="0"/>
          </a:p>
        </p:txBody>
      </p:sp>
      <p:sp>
        <p:nvSpPr>
          <p:cNvPr id="3" name="Content Placeholder 2"/>
          <p:cNvSpPr>
            <a:spLocks noGrp="1"/>
          </p:cNvSpPr>
          <p:nvPr>
            <p:ph sz="half" idx="1"/>
          </p:nvPr>
        </p:nvSpPr>
        <p:spPr/>
        <p:txBody>
          <a:bodyPr>
            <a:normAutofit fontScale="85000" lnSpcReduction="20000"/>
          </a:bodyPr>
          <a:lstStyle/>
          <a:p>
            <a:r>
              <a:rPr lang="en-US" sz="3600" dirty="0"/>
              <a:t>Editor In Chief- Dr. Christine Laine</a:t>
            </a:r>
          </a:p>
          <a:p>
            <a:r>
              <a:rPr lang="en-US" sz="3600" dirty="0"/>
              <a:t>Deputy Editors- 3 women FTEs, 1.5 FTE men</a:t>
            </a:r>
          </a:p>
          <a:p>
            <a:r>
              <a:rPr lang="en-US" sz="3600" dirty="0"/>
              <a:t>Associate Editors- 7 Women, 13 men</a:t>
            </a:r>
          </a:p>
          <a:p>
            <a:r>
              <a:rPr lang="en-US" sz="3600" dirty="0"/>
              <a:t>Annals Editorial Board- 8 women, 7 men</a:t>
            </a:r>
          </a:p>
          <a:p>
            <a:r>
              <a:rPr lang="en-US" sz="3600" dirty="0"/>
              <a:t>Publication Committee- 9 women, 8 men</a:t>
            </a:r>
          </a:p>
        </p:txBody>
      </p:sp>
      <p:pic>
        <p:nvPicPr>
          <p:cNvPr id="7" name="Content Placeholder 6" descr="Graphical user interface, text, application&#10;&#10;Description automatically generated">
            <a:extLst>
              <a:ext uri="{FF2B5EF4-FFF2-40B4-BE49-F238E27FC236}">
                <a16:creationId xmlns:a16="http://schemas.microsoft.com/office/drawing/2014/main" id="{F4A4A052-7DB2-544E-7DE6-C9C27BB387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84830"/>
            <a:ext cx="5181600" cy="3686827"/>
          </a:xfrm>
        </p:spPr>
      </p:pic>
      <p:sp>
        <p:nvSpPr>
          <p:cNvPr id="4" name="Slide Number Placeholder 3"/>
          <p:cNvSpPr>
            <a:spLocks noGrp="1"/>
          </p:cNvSpPr>
          <p:nvPr>
            <p:ph type="sldNum" sz="quarter" idx="10"/>
          </p:nvPr>
        </p:nvSpPr>
        <p:spPr/>
        <p:txBody>
          <a:bodyPr/>
          <a:lstStyle/>
          <a:p>
            <a:fld id="{461711D5-349D-4847-A71F-DCB6A6FF38BF}" type="slidenum">
              <a:rPr lang="en-US" smtClean="0"/>
              <a:pPr/>
              <a:t>39</a:t>
            </a:fld>
            <a:endParaRPr lang="en-US" dirty="0"/>
          </a:p>
        </p:txBody>
      </p:sp>
    </p:spTree>
    <p:extLst>
      <p:ext uri="{BB962C8B-B14F-4D97-AF65-F5344CB8AC3E}">
        <p14:creationId xmlns:p14="http://schemas.microsoft.com/office/powerpoint/2010/main" val="400054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sz="2400" dirty="0"/>
              <a:t>I am a full time employee at the American College of Physicians</a:t>
            </a:r>
          </a:p>
          <a:p>
            <a:r>
              <a:rPr lang="en-US" sz="2400" dirty="0"/>
              <a:t>I am an Adjunct Professor of Medicine at the Lewis Katz School of Medicine at Temple University</a:t>
            </a:r>
          </a:p>
          <a:p>
            <a:r>
              <a:rPr lang="en-US" sz="2400" dirty="0"/>
              <a:t>I have no financial or IP conflicts to disclose</a:t>
            </a:r>
          </a:p>
          <a:p>
            <a:r>
              <a:rPr lang="en-US" sz="2400" dirty="0"/>
              <a:t>Many thanks to my physician colleagues and society/organizational staff for sharing content used in this presentation</a:t>
            </a:r>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4</a:t>
            </a:fld>
            <a:endParaRPr lang="en-US" dirty="0"/>
          </a:p>
        </p:txBody>
      </p:sp>
    </p:spTree>
    <p:extLst>
      <p:ext uri="{BB962C8B-B14F-4D97-AF65-F5344CB8AC3E}">
        <p14:creationId xmlns:p14="http://schemas.microsoft.com/office/powerpoint/2010/main" val="4076524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 Grew Up Poor and a First Generation College Graduate…</a:t>
            </a:r>
          </a:p>
        </p:txBody>
      </p:sp>
      <p:pic>
        <p:nvPicPr>
          <p:cNvPr id="5" name="Content Placeholder 3" descr="IMG_0460.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696244"/>
            <a:ext cx="3048000" cy="4064000"/>
          </a:xfrm>
        </p:spPr>
      </p:pic>
    </p:spTree>
    <p:extLst>
      <p:ext uri="{BB962C8B-B14F-4D97-AF65-F5344CB8AC3E}">
        <p14:creationId xmlns:p14="http://schemas.microsoft.com/office/powerpoint/2010/main" val="1140024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41</a:t>
            </a:fld>
            <a:endParaRPr lang="en-US" dirty="0"/>
          </a:p>
        </p:txBody>
      </p:sp>
      <p:pic>
        <p:nvPicPr>
          <p:cNvPr id="4" name="Picture 2" descr="A screenshot of a social media post&#10;&#10;Description generated with very high confidence">
            <a:extLst>
              <a:ext uri="{FF2B5EF4-FFF2-40B4-BE49-F238E27FC236}">
                <a16:creationId xmlns:a16="http://schemas.microsoft.com/office/drawing/2014/main" id="{92D980FE-682D-4F39-B764-5D21F8B3A3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3978" y="171713"/>
            <a:ext cx="7389627" cy="6494263"/>
          </a:xfrm>
          <a:prstGeom prst="rect">
            <a:avLst/>
          </a:prstGeom>
        </p:spPr>
      </p:pic>
    </p:spTree>
    <p:extLst>
      <p:ext uri="{BB962C8B-B14F-4D97-AF65-F5344CB8AC3E}">
        <p14:creationId xmlns:p14="http://schemas.microsoft.com/office/powerpoint/2010/main" val="2885910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Autofit/>
          </a:bodyPr>
          <a:lstStyle/>
          <a:p>
            <a:r>
              <a:rPr lang="en-US" dirty="0"/>
              <a:t>Achieving Gender Equity in Physician Compensation and Career Advancement</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Physician compensation</a:t>
            </a:r>
          </a:p>
          <a:p>
            <a:r>
              <a:rPr lang="en-US" sz="2400" dirty="0"/>
              <a:t>Family and medical leave</a:t>
            </a:r>
          </a:p>
          <a:p>
            <a:r>
              <a:rPr lang="en-US" sz="2400" dirty="0"/>
              <a:t>Leadership development</a:t>
            </a:r>
          </a:p>
          <a:p>
            <a:r>
              <a:rPr lang="en-US" sz="2400" dirty="0"/>
              <a:t>Unconscious bias training</a:t>
            </a:r>
          </a:p>
          <a:p>
            <a:r>
              <a:rPr lang="en-US" sz="2400" dirty="0"/>
              <a:t>Research on gender inequity</a:t>
            </a:r>
          </a:p>
          <a:p>
            <a:r>
              <a:rPr lang="en-US" sz="2400" dirty="0"/>
              <a:t>Oppose harassment, discrimination, and retaliation</a:t>
            </a:r>
          </a:p>
          <a:p>
            <a:endParaRPr lang="en-US" sz="900" dirty="0"/>
          </a:p>
          <a:p>
            <a:pPr marL="0" indent="0">
              <a:buNone/>
            </a:pPr>
            <a:endParaRPr lang="en-US" sz="1000" dirty="0"/>
          </a:p>
          <a:p>
            <a:pPr marL="0" indent="0">
              <a:buNone/>
            </a:pPr>
            <a:endParaRPr lang="en-US" sz="1000" dirty="0"/>
          </a:p>
          <a:p>
            <a:pPr marL="0" indent="0">
              <a:buNone/>
            </a:pPr>
            <a:r>
              <a:rPr lang="en-US" sz="1000" dirty="0"/>
              <a:t>Butkus R, </a:t>
            </a:r>
            <a:r>
              <a:rPr lang="en-US" sz="1000" dirty="0" err="1"/>
              <a:t>Serchen</a:t>
            </a:r>
            <a:r>
              <a:rPr lang="en-US" sz="1000" dirty="0"/>
              <a:t> J, Moyer DV, Bornstein SS, Hingle ST, for the Health and Public Policy Committee of the American College of Physicians. Achieving Gender Equity in Physician Compensation and Career Advancement: A Position Paper of the American College of Physicians. Ann Intern Med. ;168:721–723. </a:t>
            </a:r>
            <a:r>
              <a:rPr lang="en-US" sz="1000" dirty="0" err="1"/>
              <a:t>doi</a:t>
            </a:r>
            <a:r>
              <a:rPr lang="en-US" sz="1000" dirty="0"/>
              <a:t>: 10.7326/M17-3438</a:t>
            </a:r>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42</a:t>
            </a:fld>
            <a:endParaRPr lang="en-US" dirty="0"/>
          </a:p>
        </p:txBody>
      </p:sp>
    </p:spTree>
    <p:extLst>
      <p:ext uri="{BB962C8B-B14F-4D97-AF65-F5344CB8AC3E}">
        <p14:creationId xmlns:p14="http://schemas.microsoft.com/office/powerpoint/2010/main" val="2546196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rmAutofit fontScale="90000"/>
          </a:bodyPr>
          <a:lstStyle/>
          <a:p>
            <a:r>
              <a:rPr lang="en-US" dirty="0"/>
              <a:t>ACP Issues Organizational Commitment to be Anti-Racist, Diverse, Equitable, and Inclusive</a:t>
            </a:r>
            <a:br>
              <a:rPr lang="en-US" b="0" dirty="0"/>
            </a:br>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43</a:t>
            </a:fld>
            <a:endParaRPr lang="en-US" dirty="0"/>
          </a:p>
        </p:txBody>
      </p:sp>
      <p:sp>
        <p:nvSpPr>
          <p:cNvPr id="12" name="Content Placeholder 2"/>
          <p:cNvSpPr>
            <a:spLocks noGrp="1"/>
          </p:cNvSpPr>
          <p:nvPr>
            <p:ph sz="quarter" idx="1"/>
          </p:nvPr>
        </p:nvSpPr>
        <p:spPr>
          <a:xfrm>
            <a:off x="1504336" y="1413058"/>
            <a:ext cx="9438968" cy="5352572"/>
          </a:xfrm>
        </p:spPr>
        <p:txBody>
          <a:bodyPr>
            <a:normAutofit lnSpcReduction="10000"/>
          </a:bodyPr>
          <a:lstStyle/>
          <a:p>
            <a:r>
              <a:rPr lang="en-US" sz="2400" dirty="0"/>
              <a:t>ACP made an organizational </a:t>
            </a:r>
            <a:r>
              <a:rPr lang="en-US" sz="2400" dirty="0">
                <a:hlinkClick r:id="rId3"/>
              </a:rPr>
              <a:t>commitment</a:t>
            </a:r>
            <a:r>
              <a:rPr lang="en-US" sz="2400" dirty="0"/>
              <a:t> to being an anti-racist organization dedicated to policy, advocacy and action to confront and eliminate racism, racial disparities, discrimination, bias and inequities in health and health care and within its own organization. </a:t>
            </a:r>
          </a:p>
          <a:p>
            <a:r>
              <a:rPr lang="en-US" sz="2400" dirty="0"/>
              <a:t>ACP strives to embody a diverse, inclusive and equitable organization that facilitates effective and respectful interaction among individuals who hold a broad range of views, and respect, empathy and understanding of others. </a:t>
            </a:r>
          </a:p>
          <a:p>
            <a:r>
              <a:rPr lang="en-US" sz="2400" dirty="0"/>
              <a:t>ACP is studying, listening, and developing evidence-based solutions to create an equitable and inclusive organizational culture, and to guide its interactions with members, staff, and others.</a:t>
            </a:r>
          </a:p>
          <a:p>
            <a:pPr marL="0" indent="0" algn="ctr">
              <a:buNone/>
            </a:pPr>
            <a:r>
              <a:rPr lang="en-US" sz="2800" b="1" dirty="0"/>
              <a:t>Visit ACP’s Diversity, Equity and </a:t>
            </a:r>
            <a:r>
              <a:rPr lang="en-US" sz="2800" b="1"/>
              <a:t>Inclusion page at: </a:t>
            </a:r>
            <a:r>
              <a:rPr lang="en-US" sz="2400" b="1" u="sng">
                <a:hlinkClick r:id="rId4"/>
              </a:rPr>
              <a:t>https</a:t>
            </a:r>
            <a:r>
              <a:rPr lang="en-US" sz="2400" b="1" u="sng" dirty="0">
                <a:hlinkClick r:id="rId4"/>
              </a:rPr>
              <a:t>://www.acponline.org/dei</a:t>
            </a:r>
            <a:endParaRPr lang="en-US" sz="2400" b="1" dirty="0"/>
          </a:p>
          <a:p>
            <a:pPr marL="0" indent="0">
              <a:buNone/>
            </a:pPr>
            <a:endParaRPr lang="en-US" sz="2400" dirty="0"/>
          </a:p>
        </p:txBody>
      </p:sp>
    </p:spTree>
    <p:extLst>
      <p:ext uri="{BB962C8B-B14F-4D97-AF65-F5344CB8AC3E}">
        <p14:creationId xmlns:p14="http://schemas.microsoft.com/office/powerpoint/2010/main" val="2836710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Resources To Make ACP Policy Live…</a:t>
            </a:r>
          </a:p>
        </p:txBody>
      </p:sp>
      <p:pic>
        <p:nvPicPr>
          <p:cNvPr id="6"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42605" y="1440166"/>
            <a:ext cx="2572789" cy="4576156"/>
          </a:xfrm>
        </p:spPr>
      </p:pic>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44</a:t>
            </a:fld>
            <a:endParaRPr lang="en-US" dirty="0"/>
          </a:p>
        </p:txBody>
      </p:sp>
      <p:pic>
        <p:nvPicPr>
          <p:cNvPr id="7"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66093" y="1279525"/>
            <a:ext cx="2393814" cy="4897438"/>
          </a:xfrm>
        </p:spPr>
      </p:pic>
    </p:spTree>
    <p:extLst>
      <p:ext uri="{BB962C8B-B14F-4D97-AF65-F5344CB8AC3E}">
        <p14:creationId xmlns:p14="http://schemas.microsoft.com/office/powerpoint/2010/main" val="3856925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WIM: Membership in Medical Societies</a:t>
            </a:r>
          </a:p>
        </p:txBody>
      </p:sp>
      <p:sp>
        <p:nvSpPr>
          <p:cNvPr id="6" name="TextBox 5"/>
          <p:cNvSpPr txBox="1"/>
          <p:nvPr/>
        </p:nvSpPr>
        <p:spPr>
          <a:xfrm>
            <a:off x="1973944" y="1582057"/>
            <a:ext cx="4310743" cy="4524315"/>
          </a:xfrm>
          <a:prstGeom prst="rect">
            <a:avLst/>
          </a:prstGeom>
          <a:noFill/>
        </p:spPr>
        <p:txBody>
          <a:bodyPr wrap="square" rtlCol="0">
            <a:spAutoFit/>
          </a:bodyPr>
          <a:lstStyle/>
          <a:p>
            <a:r>
              <a:rPr lang="en-US" dirty="0">
                <a:latin typeface="Calibri" pitchFamily="34" charset="0"/>
              </a:rPr>
              <a:t>By the end of the 19</a:t>
            </a:r>
            <a:r>
              <a:rPr lang="en-US" baseline="30000" dirty="0">
                <a:latin typeface="Calibri" pitchFamily="34" charset="0"/>
              </a:rPr>
              <a:t>th</a:t>
            </a:r>
            <a:r>
              <a:rPr lang="en-US" dirty="0">
                <a:latin typeface="Calibri" pitchFamily="34" charset="0"/>
              </a:rPr>
              <a:t> century, the number of women physicians grew to almost 9,000</a:t>
            </a:r>
          </a:p>
          <a:p>
            <a:endParaRPr lang="en-US" dirty="0">
              <a:latin typeface="Calibri" pitchFamily="34" charset="0"/>
            </a:endParaRPr>
          </a:p>
          <a:p>
            <a:r>
              <a:rPr lang="en-US" dirty="0">
                <a:latin typeface="Calibri" pitchFamily="34" charset="0"/>
              </a:rPr>
              <a:t>Women physicians were excluded from memberships in medical organizations so they formed their own</a:t>
            </a:r>
          </a:p>
          <a:p>
            <a:endParaRPr lang="en-US" dirty="0">
              <a:latin typeface="Calibri" pitchFamily="34" charset="0"/>
            </a:endParaRPr>
          </a:p>
          <a:p>
            <a:r>
              <a:rPr lang="en-US" dirty="0">
                <a:latin typeface="Calibri" pitchFamily="34" charset="0"/>
              </a:rPr>
              <a:t>Thirty local women physician societies emerged around the country between 1870 and 1915 – when both the American Women’s Medical Association and the American College of Physicians were formed</a:t>
            </a:r>
          </a:p>
          <a:p>
            <a:endParaRPr lang="en-US" dirty="0">
              <a:latin typeface="Calibri" pitchFamily="34" charset="0"/>
            </a:endParaRPr>
          </a:p>
          <a:p>
            <a:r>
              <a:rPr lang="en-US" dirty="0">
                <a:latin typeface="Calibri" pitchFamily="34" charset="0"/>
              </a:rPr>
              <a:t>By 1937, there were 57 women physician members in ACP </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709" y="2162630"/>
            <a:ext cx="4078611" cy="3207657"/>
          </a:xfrm>
          <a:prstGeom prst="rect">
            <a:avLst/>
          </a:prstGeom>
          <a:effectLst>
            <a:outerShdw blurRad="50800" dist="38100" dir="8100000" sx="103000" sy="103000" algn="tr" rotWithShape="0">
              <a:prstClr val="black">
                <a:alpha val="20000"/>
              </a:prstClr>
            </a:outerShdw>
          </a:effectLst>
        </p:spPr>
      </p:pic>
    </p:spTree>
    <p:extLst>
      <p:ext uri="{BB962C8B-B14F-4D97-AF65-F5344CB8AC3E}">
        <p14:creationId xmlns:p14="http://schemas.microsoft.com/office/powerpoint/2010/main" val="2473426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p:txBody>
          <a:bodyPr>
            <a:normAutofit/>
          </a:bodyPr>
          <a:lstStyle/>
          <a:p>
            <a:r>
              <a:rPr lang="en-US" sz="3200" dirty="0">
                <a:latin typeface="Calibri"/>
                <a:ea typeface="Calibri" pitchFamily="34" charset="0"/>
                <a:cs typeface="Calibri"/>
              </a:rPr>
              <a:t>1982 ACP Board of Governors</a:t>
            </a:r>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46</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634" t="19330" r="15924" b="21900"/>
          <a:stretch/>
        </p:blipFill>
        <p:spPr>
          <a:xfrm>
            <a:off x="3248197" y="1498369"/>
            <a:ext cx="5977915" cy="4145972"/>
          </a:xfrm>
          <a:prstGeom prst="rect">
            <a:avLst/>
          </a:prstGeom>
        </p:spPr>
      </p:pic>
    </p:spTree>
    <p:extLst>
      <p:ext uri="{BB962C8B-B14F-4D97-AF65-F5344CB8AC3E}">
        <p14:creationId xmlns:p14="http://schemas.microsoft.com/office/powerpoint/2010/main" val="1721340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3C0CA7-BB01-455B-A2C1-45C90BFE998A}"/>
              </a:ext>
            </a:extLst>
          </p:cNvPr>
          <p:cNvSpPr>
            <a:spLocks noGrp="1"/>
          </p:cNvSpPr>
          <p:nvPr>
            <p:ph type="sldNum" sz="quarter" idx="10"/>
          </p:nvPr>
        </p:nvSpPr>
        <p:spPr/>
        <p:txBody>
          <a:bodyPr/>
          <a:lstStyle/>
          <a:p>
            <a:fld id="{461711D5-349D-4847-A71F-DCB6A6FF38BF}" type="slidenum">
              <a:rPr lang="en-US" smtClean="0"/>
              <a:pPr/>
              <a:t>47</a:t>
            </a:fld>
            <a:endParaRPr lang="en-US"/>
          </a:p>
        </p:txBody>
      </p:sp>
      <p:graphicFrame>
        <p:nvGraphicFramePr>
          <p:cNvPr id="6" name="Chart 5">
            <a:extLst>
              <a:ext uri="{FF2B5EF4-FFF2-40B4-BE49-F238E27FC236}">
                <a16:creationId xmlns:a16="http://schemas.microsoft.com/office/drawing/2014/main" id="{1217A5D8-E47C-46A9-A2C0-37827EF77AA5}"/>
              </a:ext>
            </a:extLst>
          </p:cNvPr>
          <p:cNvGraphicFramePr/>
          <p:nvPr/>
        </p:nvGraphicFramePr>
        <p:xfrm>
          <a:off x="1252538" y="972990"/>
          <a:ext cx="9686925"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7FCF6E46-BF53-1917-0412-88DC55522704}"/>
              </a:ext>
            </a:extLst>
          </p:cNvPr>
          <p:cNvSpPr>
            <a:spLocks noGrp="1"/>
          </p:cNvSpPr>
          <p:nvPr>
            <p:ph type="title"/>
          </p:nvPr>
        </p:nvSpPr>
        <p:spPr/>
        <p:txBody>
          <a:bodyPr>
            <a:normAutofit/>
          </a:bodyPr>
          <a:lstStyle/>
          <a:p>
            <a:r>
              <a:rPr lang="en-US" sz="2800" dirty="0"/>
              <a:t>Gender Identity – Full Board of Governors</a:t>
            </a:r>
          </a:p>
        </p:txBody>
      </p:sp>
      <p:sp>
        <p:nvSpPr>
          <p:cNvPr id="10" name="TextBox 9">
            <a:extLst>
              <a:ext uri="{FF2B5EF4-FFF2-40B4-BE49-F238E27FC236}">
                <a16:creationId xmlns:a16="http://schemas.microsoft.com/office/drawing/2014/main" id="{19AC2C09-4999-1C66-081B-E80AC32016F4}"/>
              </a:ext>
            </a:extLst>
          </p:cNvPr>
          <p:cNvSpPr txBox="1"/>
          <p:nvPr/>
        </p:nvSpPr>
        <p:spPr>
          <a:xfrm>
            <a:off x="3593307" y="1179545"/>
            <a:ext cx="1371600" cy="461665"/>
          </a:xfrm>
          <a:prstGeom prst="rect">
            <a:avLst/>
          </a:prstGeom>
          <a:noFill/>
        </p:spPr>
        <p:txBody>
          <a:bodyPr wrap="square" rtlCol="0">
            <a:spAutoFit/>
          </a:bodyPr>
          <a:lstStyle/>
          <a:p>
            <a:pPr algn="ctr"/>
            <a:r>
              <a:rPr lang="en-US" sz="2400">
                <a:solidFill>
                  <a:schemeClr val="accent1"/>
                </a:solidFill>
                <a:latin typeface="Franklin Gothic Medium Cond" panose="020B0606030402020204" pitchFamily="34" charset="0"/>
                <a:cs typeface="Calibri" panose="020F0502020204030204" pitchFamily="34" charset="0"/>
              </a:rPr>
              <a:t>Men</a:t>
            </a:r>
          </a:p>
        </p:txBody>
      </p:sp>
      <p:sp>
        <p:nvSpPr>
          <p:cNvPr id="11" name="TextBox 10">
            <a:extLst>
              <a:ext uri="{FF2B5EF4-FFF2-40B4-BE49-F238E27FC236}">
                <a16:creationId xmlns:a16="http://schemas.microsoft.com/office/drawing/2014/main" id="{C1480B80-572D-F2BD-74CA-762172BE1D15}"/>
              </a:ext>
            </a:extLst>
          </p:cNvPr>
          <p:cNvSpPr txBox="1"/>
          <p:nvPr/>
        </p:nvSpPr>
        <p:spPr>
          <a:xfrm>
            <a:off x="5782050" y="1179545"/>
            <a:ext cx="1371600" cy="461665"/>
          </a:xfrm>
          <a:prstGeom prst="rect">
            <a:avLst/>
          </a:prstGeom>
          <a:noFill/>
        </p:spPr>
        <p:txBody>
          <a:bodyPr wrap="square" rtlCol="0">
            <a:spAutoFit/>
          </a:bodyPr>
          <a:lstStyle/>
          <a:p>
            <a:pPr algn="ctr"/>
            <a:r>
              <a:rPr lang="en-US" sz="2400">
                <a:solidFill>
                  <a:schemeClr val="accent2"/>
                </a:solidFill>
                <a:latin typeface="Franklin Gothic Medium Cond" panose="020B0606030402020204" pitchFamily="34" charset="0"/>
                <a:cs typeface="Calibri" panose="020F0502020204030204" pitchFamily="34" charset="0"/>
              </a:rPr>
              <a:t>Women</a:t>
            </a:r>
          </a:p>
        </p:txBody>
      </p:sp>
      <p:sp>
        <p:nvSpPr>
          <p:cNvPr id="12" name="TextBox 11">
            <a:extLst>
              <a:ext uri="{FF2B5EF4-FFF2-40B4-BE49-F238E27FC236}">
                <a16:creationId xmlns:a16="http://schemas.microsoft.com/office/drawing/2014/main" id="{A77D62ED-0D60-E1B9-D54A-1B618CFB1680}"/>
              </a:ext>
            </a:extLst>
          </p:cNvPr>
          <p:cNvSpPr txBox="1"/>
          <p:nvPr/>
        </p:nvSpPr>
        <p:spPr>
          <a:xfrm>
            <a:off x="7970793" y="1179545"/>
            <a:ext cx="1644151" cy="461665"/>
          </a:xfrm>
          <a:prstGeom prst="rect">
            <a:avLst/>
          </a:prstGeom>
          <a:noFill/>
        </p:spPr>
        <p:txBody>
          <a:bodyPr wrap="square" rtlCol="0">
            <a:spAutoFit/>
          </a:bodyPr>
          <a:lstStyle/>
          <a:p>
            <a:pPr algn="ctr"/>
            <a:r>
              <a:rPr lang="en-US" sz="2400">
                <a:solidFill>
                  <a:schemeClr val="bg2">
                    <a:lumMod val="75000"/>
                  </a:schemeClr>
                </a:solidFill>
                <a:latin typeface="Franklin Gothic Medium Cond" panose="020B0606030402020204" pitchFamily="34" charset="0"/>
                <a:cs typeface="Calibri" panose="020F0502020204030204" pitchFamily="34" charset="0"/>
              </a:rPr>
              <a:t>Unknown</a:t>
            </a:r>
          </a:p>
        </p:txBody>
      </p:sp>
      <p:grpSp>
        <p:nvGrpSpPr>
          <p:cNvPr id="13" name="Group 12">
            <a:extLst>
              <a:ext uri="{FF2B5EF4-FFF2-40B4-BE49-F238E27FC236}">
                <a16:creationId xmlns:a16="http://schemas.microsoft.com/office/drawing/2014/main" id="{9335A05F-1926-828F-67C6-E3ECD5C152D7}"/>
              </a:ext>
            </a:extLst>
          </p:cNvPr>
          <p:cNvGrpSpPr/>
          <p:nvPr/>
        </p:nvGrpSpPr>
        <p:grpSpPr>
          <a:xfrm>
            <a:off x="3148013" y="1650706"/>
            <a:ext cx="6786562" cy="73230"/>
            <a:chOff x="3833813" y="1610783"/>
            <a:chExt cx="6786562" cy="73230"/>
          </a:xfrm>
        </p:grpSpPr>
        <p:sp>
          <p:nvSpPr>
            <p:cNvPr id="14" name="Rectangle 13">
              <a:extLst>
                <a:ext uri="{FF2B5EF4-FFF2-40B4-BE49-F238E27FC236}">
                  <a16:creationId xmlns:a16="http://schemas.microsoft.com/office/drawing/2014/main" id="{7C154202-3342-5C1B-840B-7D19F7869C1F}"/>
                </a:ext>
              </a:extLst>
            </p:cNvPr>
            <p:cNvSpPr/>
            <p:nvPr/>
          </p:nvSpPr>
          <p:spPr>
            <a:xfrm>
              <a:off x="3833813" y="1610783"/>
              <a:ext cx="2262188" cy="73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C65E08-6200-A4FF-D122-A4AE54E127E8}"/>
                </a:ext>
              </a:extLst>
            </p:cNvPr>
            <p:cNvSpPr/>
            <p:nvPr/>
          </p:nvSpPr>
          <p:spPr>
            <a:xfrm>
              <a:off x="6096000" y="1610783"/>
              <a:ext cx="2262188" cy="73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935449-DB9D-E8DE-4276-E775B9132DB8}"/>
                </a:ext>
              </a:extLst>
            </p:cNvPr>
            <p:cNvSpPr/>
            <p:nvPr/>
          </p:nvSpPr>
          <p:spPr>
            <a:xfrm>
              <a:off x="8358187" y="1610783"/>
              <a:ext cx="2262188" cy="732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8595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9567774"/>
              </p:ext>
            </p:extLst>
          </p:nvPr>
        </p:nvGraphicFramePr>
        <p:xfrm>
          <a:off x="1785258" y="221342"/>
          <a:ext cx="8665029" cy="6526289"/>
        </p:xfrm>
        <a:graphic>
          <a:graphicData uri="http://schemas.openxmlformats.org/drawingml/2006/table">
            <a:tbl>
              <a:tblPr firstRow="1" bandRow="1">
                <a:tableStyleId>{5C22544A-7EE6-4342-B048-85BDC9FD1C3A}</a:tableStyleId>
              </a:tblPr>
              <a:tblGrid>
                <a:gridCol w="800517">
                  <a:extLst>
                    <a:ext uri="{9D8B030D-6E8A-4147-A177-3AD203B41FA5}">
                      <a16:colId xmlns:a16="http://schemas.microsoft.com/office/drawing/2014/main" val="20000"/>
                    </a:ext>
                  </a:extLst>
                </a:gridCol>
                <a:gridCol w="7864512">
                  <a:extLst>
                    <a:ext uri="{9D8B030D-6E8A-4147-A177-3AD203B41FA5}">
                      <a16:colId xmlns:a16="http://schemas.microsoft.com/office/drawing/2014/main" val="20001"/>
                    </a:ext>
                  </a:extLst>
                </a:gridCol>
              </a:tblGrid>
              <a:tr h="576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rPr>
                        <a:t>ACP’s history of women “firsts”</a:t>
                      </a:r>
                      <a:endParaRPr lang="en-US"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55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latin typeface="Calibri" panose="020F0502020204030204" pitchFamily="34" charset="0"/>
                          <a:cs typeface="Calibri" panose="020F0502020204030204" pitchFamily="34" charset="0"/>
                        </a:rPr>
                        <a:t>1920 </a:t>
                      </a:r>
                      <a:endParaRPr lang="en-US" sz="1700" b="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a:latin typeface="Calibri" panose="020F0502020204030204" pitchFamily="34" charset="0"/>
                          <a:cs typeface="Calibri" panose="020F0502020204030204" pitchFamily="34" charset="0"/>
                        </a:rPr>
                        <a:t>Anna Weld MD, FACP </a:t>
                      </a:r>
                      <a:r>
                        <a:rPr lang="en-US" sz="1700" dirty="0">
                          <a:latin typeface="Calibri" panose="020F0502020204030204" pitchFamily="34" charset="0"/>
                          <a:cs typeface="Calibri" panose="020F0502020204030204" pitchFamily="34" charset="0"/>
                        </a:rPr>
                        <a:t>– one of the first 3 women elected to Fellowship</a:t>
                      </a:r>
                    </a:p>
                  </a:txBody>
                  <a:tcPr/>
                </a:tc>
                <a:extLst>
                  <a:ext uri="{0D108BD9-81ED-4DB2-BD59-A6C34878D82A}">
                    <a16:rowId xmlns:a16="http://schemas.microsoft.com/office/drawing/2014/main" val="10001"/>
                  </a:ext>
                </a:extLst>
              </a:tr>
              <a:tr h="412257">
                <a:tc>
                  <a:txBody>
                    <a:bodyPr/>
                    <a:lstStyle/>
                    <a:p>
                      <a:r>
                        <a:rPr lang="en-US" sz="1700" b="0" dirty="0">
                          <a:latin typeface="Calibri" panose="020F0502020204030204" pitchFamily="34" charset="0"/>
                          <a:cs typeface="Calibri" panose="020F0502020204030204" pitchFamily="34" charset="0"/>
                        </a:rPr>
                        <a:t>1972 </a:t>
                      </a:r>
                      <a:endParaRPr lang="en-US" sz="1700" b="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cs typeface="Calibri" panose="020F0502020204030204" pitchFamily="34" charset="0"/>
                        </a:rPr>
                        <a:t>Helen </a:t>
                      </a:r>
                      <a:r>
                        <a:rPr lang="en-US" sz="1700" dirty="0" err="1">
                          <a:latin typeface="Calibri" panose="020F0502020204030204" pitchFamily="34" charset="0"/>
                          <a:cs typeface="Calibri" panose="020F0502020204030204" pitchFamily="34" charset="0"/>
                        </a:rPr>
                        <a:t>Taussig</a:t>
                      </a:r>
                      <a:r>
                        <a:rPr lang="en-US" sz="1700" dirty="0">
                          <a:latin typeface="Calibri" panose="020F0502020204030204" pitchFamily="34" charset="0"/>
                          <a:cs typeface="Calibri" panose="020F0502020204030204" pitchFamily="34" charset="0"/>
                        </a:rPr>
                        <a:t> MD, MACP – first female MACP</a:t>
                      </a:r>
                    </a:p>
                  </a:txBody>
                  <a:tcPr/>
                </a:tc>
                <a:extLst>
                  <a:ext uri="{0D108BD9-81ED-4DB2-BD59-A6C34878D82A}">
                    <a16:rowId xmlns:a16="http://schemas.microsoft.com/office/drawing/2014/main" val="10002"/>
                  </a:ext>
                </a:extLst>
              </a:tr>
              <a:tr h="412257">
                <a:tc>
                  <a:txBody>
                    <a:bodyPr/>
                    <a:lstStyle/>
                    <a:p>
                      <a:r>
                        <a:rPr lang="en-US" sz="1700" b="0" dirty="0">
                          <a:latin typeface="Calibri" panose="020F0502020204030204" pitchFamily="34" charset="0"/>
                          <a:cs typeface="Calibri" panose="020F0502020204030204" pitchFamily="34" charset="0"/>
                        </a:rPr>
                        <a:t>1979</a:t>
                      </a:r>
                      <a:endParaRPr lang="en-US" sz="1700" b="0" dirty="0">
                        <a:latin typeface="Calibri" panose="020F0502020204030204" pitchFamily="34" charset="0"/>
                      </a:endParaRPr>
                    </a:p>
                  </a:txBody>
                  <a:tcPr/>
                </a:tc>
                <a:tc>
                  <a:txBody>
                    <a:bodyPr/>
                    <a:lstStyle/>
                    <a:p>
                      <a:r>
                        <a:rPr lang="en-US" sz="1700" dirty="0">
                          <a:latin typeface="Calibri" panose="020F0502020204030204" pitchFamily="34" charset="0"/>
                          <a:cs typeface="Calibri" panose="020F0502020204030204" pitchFamily="34" charset="0"/>
                        </a:rPr>
                        <a:t>Harriet Dustan MD, MACP – first woman elected to the BOR </a:t>
                      </a:r>
                      <a:endParaRPr lang="en-US" sz="1700" dirty="0">
                        <a:latin typeface="Calibri" panose="020F0502020204030204" pitchFamily="34" charset="0"/>
                      </a:endParaRPr>
                    </a:p>
                  </a:txBody>
                  <a:tcPr/>
                </a:tc>
                <a:extLst>
                  <a:ext uri="{0D108BD9-81ED-4DB2-BD59-A6C34878D82A}">
                    <a16:rowId xmlns:a16="http://schemas.microsoft.com/office/drawing/2014/main" val="10003"/>
                  </a:ext>
                </a:extLst>
              </a:tr>
              <a:tr h="412257">
                <a:tc>
                  <a:txBody>
                    <a:bodyPr/>
                    <a:lstStyle/>
                    <a:p>
                      <a:r>
                        <a:rPr lang="en-US" sz="1700" b="0" dirty="0">
                          <a:latin typeface="Calibri" panose="020F0502020204030204" pitchFamily="34" charset="0"/>
                          <a:cs typeface="Calibri" panose="020F0502020204030204" pitchFamily="34" charset="0"/>
                        </a:rPr>
                        <a:t>1984</a:t>
                      </a:r>
                      <a:endParaRPr lang="en-US" sz="1700" b="0" dirty="0">
                        <a:latin typeface="Calibri" panose="020F0502020204030204" pitchFamily="34" charset="0"/>
                      </a:endParaRPr>
                    </a:p>
                  </a:txBody>
                  <a:tcPr/>
                </a:tc>
                <a:tc>
                  <a:txBody>
                    <a:bodyPr/>
                    <a:lstStyle/>
                    <a:p>
                      <a:r>
                        <a:rPr lang="en-US" sz="1700" dirty="0">
                          <a:latin typeface="Calibri" panose="020F0502020204030204" pitchFamily="34" charset="0"/>
                          <a:cs typeface="Calibri" panose="020F0502020204030204" pitchFamily="34" charset="0"/>
                        </a:rPr>
                        <a:t>Helen </a:t>
                      </a:r>
                      <a:r>
                        <a:rPr lang="en-US" sz="1700" dirty="0" err="1">
                          <a:latin typeface="Calibri" panose="020F0502020204030204" pitchFamily="34" charset="0"/>
                          <a:cs typeface="Calibri" panose="020F0502020204030204" pitchFamily="34" charset="0"/>
                        </a:rPr>
                        <a:t>Smitt</a:t>
                      </a:r>
                      <a:r>
                        <a:rPr lang="en-US" sz="1700" dirty="0">
                          <a:latin typeface="Calibri" panose="020F0502020204030204" pitchFamily="34" charset="0"/>
                          <a:cs typeface="Calibri" panose="020F0502020204030204" pitchFamily="34" charset="0"/>
                        </a:rPr>
                        <a:t> MD, MACP – chair subcommittee on Women Physicians</a:t>
                      </a:r>
                      <a:endParaRPr lang="en-US" sz="1700" dirty="0">
                        <a:latin typeface="Calibri" panose="020F0502020204030204" pitchFamily="34" charset="0"/>
                      </a:endParaRPr>
                    </a:p>
                  </a:txBody>
                  <a:tcPr/>
                </a:tc>
                <a:extLst>
                  <a:ext uri="{0D108BD9-81ED-4DB2-BD59-A6C34878D82A}">
                    <a16:rowId xmlns:a16="http://schemas.microsoft.com/office/drawing/2014/main" val="10004"/>
                  </a:ext>
                </a:extLst>
              </a:tr>
              <a:tr h="412257">
                <a:tc>
                  <a:txBody>
                    <a:bodyPr/>
                    <a:lstStyle/>
                    <a:p>
                      <a:r>
                        <a:rPr lang="en-US" sz="1700" b="0" dirty="0">
                          <a:latin typeface="Calibri" panose="020F0502020204030204" pitchFamily="34" charset="0"/>
                          <a:cs typeface="Calibri" panose="020F0502020204030204" pitchFamily="34" charset="0"/>
                        </a:rPr>
                        <a:t>1989</a:t>
                      </a:r>
                      <a:endParaRPr lang="en-US" sz="1700" b="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cs typeface="Calibri" panose="020F0502020204030204" pitchFamily="34" charset="0"/>
                        </a:rPr>
                        <a:t>Linda Hawes-Clever MD, MACP – first woman to chair BOG</a:t>
                      </a:r>
                    </a:p>
                  </a:txBody>
                  <a:tcPr/>
                </a:tc>
                <a:extLst>
                  <a:ext uri="{0D108BD9-81ED-4DB2-BD59-A6C34878D82A}">
                    <a16:rowId xmlns:a16="http://schemas.microsoft.com/office/drawing/2014/main" val="10005"/>
                  </a:ext>
                </a:extLst>
              </a:tr>
              <a:tr h="864046">
                <a:tc>
                  <a:txBody>
                    <a:bodyPr/>
                    <a:lstStyle/>
                    <a:p>
                      <a:r>
                        <a:rPr lang="en-US" sz="1700" b="0" dirty="0">
                          <a:latin typeface="Calibri" panose="020F0502020204030204" pitchFamily="34" charset="0"/>
                          <a:cs typeface="Calibri" panose="020F0502020204030204" pitchFamily="34" charset="0"/>
                        </a:rPr>
                        <a:t>1996 </a:t>
                      </a:r>
                      <a:endParaRPr lang="en-US" sz="1700" b="0" dirty="0">
                        <a:latin typeface="Calibri" panose="020F0502020204030204" pitchFamily="34" charset="0"/>
                      </a:endParaRPr>
                    </a:p>
                  </a:txBody>
                  <a:tcPr/>
                </a:tc>
                <a:tc>
                  <a:txBody>
                    <a:bodyPr/>
                    <a:lstStyle/>
                    <a:p>
                      <a:r>
                        <a:rPr lang="en-US" sz="1700" dirty="0">
                          <a:latin typeface="Calibri" panose="020F0502020204030204" pitchFamily="34" charset="0"/>
                          <a:cs typeface="Calibri" panose="020F0502020204030204" pitchFamily="34" charset="0"/>
                        </a:rPr>
                        <a:t>Christine Cassel MD, MACP – first female ACP President, followed</a:t>
                      </a:r>
                      <a:r>
                        <a:rPr lang="en-US" sz="1700" baseline="0" dirty="0">
                          <a:latin typeface="Calibri" panose="020F0502020204030204" pitchFamily="34" charset="0"/>
                          <a:cs typeface="Calibri" panose="020F0502020204030204" pitchFamily="34" charset="0"/>
                        </a:rPr>
                        <a:t> by </a:t>
                      </a:r>
                      <a:r>
                        <a:rPr lang="sv-SE" sz="1700" dirty="0">
                          <a:latin typeface="Calibri" panose="020F0502020204030204" pitchFamily="34" charset="0"/>
                          <a:cs typeface="Calibri" panose="020F0502020204030204" pitchFamily="34" charset="0"/>
                        </a:rPr>
                        <a:t>Sandra Fryhofer, MD, MACP </a:t>
                      </a:r>
                      <a:r>
                        <a:rPr lang="en-US" sz="1700" dirty="0">
                          <a:latin typeface="Calibri" panose="020F0502020204030204" pitchFamily="34" charset="0"/>
                          <a:cs typeface="Calibri" panose="020F0502020204030204" pitchFamily="34" charset="0"/>
                        </a:rPr>
                        <a:t>(2000), Sara Walker, MD, MACP (2002), </a:t>
                      </a:r>
                      <a:r>
                        <a:rPr lang="nb-NO" sz="1700" dirty="0">
                          <a:latin typeface="Calibri" panose="020F0502020204030204" pitchFamily="34" charset="0"/>
                          <a:cs typeface="Calibri" panose="020F0502020204030204" pitchFamily="34" charset="0"/>
                        </a:rPr>
                        <a:t>Lynne Kirk, MD, MACP </a:t>
                      </a:r>
                      <a:r>
                        <a:rPr lang="en-US" sz="1700" dirty="0">
                          <a:latin typeface="Calibri" panose="020F0502020204030204" pitchFamily="34" charset="0"/>
                          <a:cs typeface="Calibri" panose="020F0502020204030204" pitchFamily="34" charset="0"/>
                        </a:rPr>
                        <a:t>(2006), Virginia Hood MBBS, MACP (2011), Molly Cooke, MD, MACP (2013), Ana Maria Lopez (2019), Jacqueline Fincher 202</a:t>
                      </a:r>
                    </a:p>
                  </a:txBody>
                  <a:tcPr/>
                </a:tc>
                <a:extLst>
                  <a:ext uri="{0D108BD9-81ED-4DB2-BD59-A6C34878D82A}">
                    <a16:rowId xmlns:a16="http://schemas.microsoft.com/office/drawing/2014/main" val="10006"/>
                  </a:ext>
                </a:extLst>
              </a:tr>
              <a:tr h="864046">
                <a:tc>
                  <a:txBody>
                    <a:bodyPr/>
                    <a:lstStyle/>
                    <a:p>
                      <a:r>
                        <a:rPr lang="en-US" sz="1700" b="0" dirty="0">
                          <a:latin typeface="Calibri" panose="020F0502020204030204" pitchFamily="34" charset="0"/>
                          <a:cs typeface="Calibri" panose="020F0502020204030204" pitchFamily="34" charset="0"/>
                        </a:rPr>
                        <a:t>2003 </a:t>
                      </a:r>
                      <a:endParaRPr lang="en-US" sz="1700" b="0" dirty="0">
                        <a:latin typeface="Calibri" panose="020F0502020204030204" pitchFamily="34" charset="0"/>
                      </a:endParaRPr>
                    </a:p>
                  </a:txBody>
                  <a:tcPr/>
                </a:tc>
                <a:tc>
                  <a:txBody>
                    <a:bodyPr/>
                    <a:lstStyle/>
                    <a:p>
                      <a:r>
                        <a:rPr lang="en-US" sz="1700" dirty="0">
                          <a:latin typeface="Calibri" panose="020F0502020204030204" pitchFamily="34" charset="0"/>
                          <a:cs typeface="Calibri" panose="020F0502020204030204" pitchFamily="34" charset="0"/>
                        </a:rPr>
                        <a:t>Mary Herald MD, MACP – first woman to Chair BOR,</a:t>
                      </a:r>
                      <a:r>
                        <a:rPr lang="en-US" sz="1700" baseline="0" dirty="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followed by Donna Sweet, MD, MACP (2005), Phyllis Guze, MD,</a:t>
                      </a:r>
                      <a:r>
                        <a:rPr lang="en-US" sz="1700" baseline="0" dirty="0">
                          <a:latin typeface="Calibri" panose="020F0502020204030204" pitchFamily="34" charset="0"/>
                          <a:cs typeface="Calibri" panose="020F0502020204030204" pitchFamily="34" charset="0"/>
                        </a:rPr>
                        <a:t> MACP</a:t>
                      </a:r>
                      <a:r>
                        <a:rPr lang="en-US" sz="1700" dirty="0">
                          <a:latin typeface="Calibri" panose="020F0502020204030204" pitchFamily="34" charset="0"/>
                          <a:cs typeface="Calibri" panose="020F0502020204030204" pitchFamily="34" charset="0"/>
                        </a:rPr>
                        <a:t> (2012),  Tanveer Mir,</a:t>
                      </a:r>
                      <a:r>
                        <a:rPr lang="en-US" sz="1700" baseline="0" dirty="0">
                          <a:latin typeface="Calibri" panose="020F0502020204030204" pitchFamily="34" charset="0"/>
                          <a:cs typeface="Calibri" panose="020F0502020204030204" pitchFamily="34" charset="0"/>
                        </a:rPr>
                        <a:t> MD, MACP </a:t>
                      </a:r>
                      <a:r>
                        <a:rPr lang="en-US" sz="1700" dirty="0">
                          <a:latin typeface="Calibri" panose="020F0502020204030204" pitchFamily="34" charset="0"/>
                          <a:cs typeface="Calibri" panose="020F0502020204030204" pitchFamily="34" charset="0"/>
                        </a:rPr>
                        <a:t>(2015), Susan Hingle, MD, FACP (2017), Heather Gantzer, MACP (2019), Sue Bornstein, MACP (2022)</a:t>
                      </a:r>
                    </a:p>
                  </a:txBody>
                  <a:tcPr/>
                </a:tc>
                <a:extLst>
                  <a:ext uri="{0D108BD9-81ED-4DB2-BD59-A6C34878D82A}">
                    <a16:rowId xmlns:a16="http://schemas.microsoft.com/office/drawing/2014/main" val="10007"/>
                  </a:ext>
                </a:extLst>
              </a:tr>
              <a:tr h="609915">
                <a:tc>
                  <a:txBody>
                    <a:bodyPr/>
                    <a:lstStyle/>
                    <a:p>
                      <a:r>
                        <a:rPr lang="en-US" sz="1700" b="0" dirty="0">
                          <a:latin typeface="Calibri" panose="020F0502020204030204" pitchFamily="34" charset="0"/>
                          <a:cs typeface="Calibri" panose="020F0502020204030204" pitchFamily="34" charset="0"/>
                        </a:rPr>
                        <a:t>2007</a:t>
                      </a:r>
                      <a:endParaRPr lang="en-US" sz="1700" b="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a:latin typeface="Calibri" panose="020F0502020204030204" pitchFamily="34" charset="0"/>
                          <a:cs typeface="Calibri" panose="020F0502020204030204" pitchFamily="34" charset="0"/>
                        </a:rPr>
                        <a:t>Jane F. </a:t>
                      </a:r>
                      <a:r>
                        <a:rPr lang="en-US" sz="1700" dirty="0" err="1">
                          <a:latin typeface="Calibri" panose="020F0502020204030204" pitchFamily="34" charset="0"/>
                          <a:cs typeface="Calibri" panose="020F0502020204030204" pitchFamily="34" charset="0"/>
                        </a:rPr>
                        <a:t>Desforges</a:t>
                      </a:r>
                      <a:r>
                        <a:rPr lang="en-US" sz="1700" dirty="0">
                          <a:latin typeface="Calibri" panose="020F0502020204030204" pitchFamily="34" charset="0"/>
                          <a:cs typeface="Calibri" panose="020F0502020204030204" pitchFamily="34" charset="0"/>
                        </a:rPr>
                        <a:t> Distinguished Teacher Award – first award named for a 	woman</a:t>
                      </a:r>
                      <a:r>
                        <a:rPr lang="en-US" sz="1700" baseline="0" dirty="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(Jane </a:t>
                      </a:r>
                      <a:r>
                        <a:rPr lang="en-US" sz="1700" dirty="0" err="1">
                          <a:latin typeface="Calibri" panose="020F0502020204030204" pitchFamily="34" charset="0"/>
                          <a:cs typeface="Calibri" panose="020F0502020204030204" pitchFamily="34" charset="0"/>
                        </a:rPr>
                        <a:t>Desforges</a:t>
                      </a:r>
                      <a:r>
                        <a:rPr lang="en-US" sz="1700" dirty="0">
                          <a:latin typeface="Calibri" panose="020F0502020204030204" pitchFamily="34" charset="0"/>
                          <a:cs typeface="Calibri" panose="020F0502020204030204" pitchFamily="34" charset="0"/>
                        </a:rPr>
                        <a:t>, MD, MACP was the first woman recipient of the award in 1988)</a:t>
                      </a:r>
                    </a:p>
                  </a:txBody>
                  <a:tcPr/>
                </a:tc>
                <a:extLst>
                  <a:ext uri="{0D108BD9-81ED-4DB2-BD59-A6C34878D82A}">
                    <a16:rowId xmlns:a16="http://schemas.microsoft.com/office/drawing/2014/main" val="10008"/>
                  </a:ext>
                </a:extLst>
              </a:tr>
              <a:tr h="412257">
                <a:tc>
                  <a:txBody>
                    <a:bodyPr/>
                    <a:lstStyle/>
                    <a:p>
                      <a:r>
                        <a:rPr lang="en-US" sz="1700" b="0" dirty="0">
                          <a:latin typeface="Calibri" panose="020F0502020204030204" pitchFamily="34" charset="0"/>
                          <a:cs typeface="Calibri" panose="020F0502020204030204" pitchFamily="34" charset="0"/>
                        </a:rPr>
                        <a:t>2009 </a:t>
                      </a:r>
                      <a:endParaRPr lang="en-US" sz="1700" b="0" dirty="0">
                        <a:latin typeface="Calibri" panose="020F0502020204030204" pitchFamily="34" charset="0"/>
                      </a:endParaRPr>
                    </a:p>
                  </a:txBody>
                  <a:tcPr/>
                </a:tc>
                <a:tc>
                  <a:txBody>
                    <a:bodyPr/>
                    <a:lstStyle/>
                    <a:p>
                      <a:r>
                        <a:rPr lang="en-US" sz="1700" spc="-60" dirty="0">
                          <a:latin typeface="Calibri" panose="020F0502020204030204" pitchFamily="34" charset="0"/>
                          <a:cs typeface="Calibri" panose="020F0502020204030204" pitchFamily="34" charset="0"/>
                        </a:rPr>
                        <a:t>Christine Laine, MD, MPH,</a:t>
                      </a:r>
                      <a:r>
                        <a:rPr lang="en-US" sz="1700" spc="-60" baseline="0" dirty="0">
                          <a:latin typeface="Calibri" panose="020F0502020204030204" pitchFamily="34" charset="0"/>
                          <a:cs typeface="Calibri" panose="020F0502020204030204" pitchFamily="34" charset="0"/>
                        </a:rPr>
                        <a:t> </a:t>
                      </a:r>
                      <a:r>
                        <a:rPr lang="en-US" sz="1700" spc="-60" dirty="0">
                          <a:latin typeface="Calibri" panose="020F0502020204030204" pitchFamily="34" charset="0"/>
                          <a:cs typeface="Calibri" panose="020F0502020204030204" pitchFamily="34" charset="0"/>
                        </a:rPr>
                        <a:t>FACP</a:t>
                      </a:r>
                      <a:r>
                        <a:rPr lang="en-US" sz="1700" spc="-60" baseline="0" dirty="0">
                          <a:latin typeface="Calibri" panose="020F0502020204030204" pitchFamily="34" charset="0"/>
                          <a:cs typeface="Calibri" panose="020F0502020204030204" pitchFamily="34" charset="0"/>
                        </a:rPr>
                        <a:t> </a:t>
                      </a:r>
                      <a:r>
                        <a:rPr lang="en-US" sz="1700" spc="-60" dirty="0">
                          <a:latin typeface="Calibri" panose="020F0502020204030204" pitchFamily="34" charset="0"/>
                          <a:cs typeface="Calibri" panose="020F0502020204030204" pitchFamily="34" charset="0"/>
                        </a:rPr>
                        <a:t>– first solo female Editor-in-Chief of </a:t>
                      </a:r>
                      <a:r>
                        <a:rPr lang="en-US" sz="1700" i="1" spc="-60" dirty="0">
                          <a:latin typeface="Calibri" panose="020F0502020204030204" pitchFamily="34" charset="0"/>
                          <a:cs typeface="Calibri" panose="020F0502020204030204" pitchFamily="34" charset="0"/>
                        </a:rPr>
                        <a:t>Annals of Internal Medicine</a:t>
                      </a:r>
                      <a:endParaRPr lang="en-US" sz="1700" spc="-60" dirty="0">
                        <a:latin typeface="Calibri" panose="020F0502020204030204" pitchFamily="34" charset="0"/>
                      </a:endParaRPr>
                    </a:p>
                  </a:txBody>
                  <a:tcPr/>
                </a:tc>
                <a:extLst>
                  <a:ext uri="{0D108BD9-81ED-4DB2-BD59-A6C34878D82A}">
                    <a16:rowId xmlns:a16="http://schemas.microsoft.com/office/drawing/2014/main" val="10009"/>
                  </a:ext>
                </a:extLst>
              </a:tr>
              <a:tr h="412257">
                <a:tc>
                  <a:txBody>
                    <a:bodyPr/>
                    <a:lstStyle/>
                    <a:p>
                      <a:r>
                        <a:rPr lang="en-US" sz="1700" b="0" dirty="0">
                          <a:latin typeface="Calibri" panose="020F0502020204030204" pitchFamily="34" charset="0"/>
                          <a:cs typeface="Calibri" panose="020F0502020204030204" pitchFamily="34" charset="0"/>
                        </a:rPr>
                        <a:t>2011</a:t>
                      </a:r>
                      <a:endParaRPr lang="en-US" sz="1700" b="0" dirty="0">
                        <a:latin typeface="Calibri" panose="020F0502020204030204" pitchFamily="34" charset="0"/>
                      </a:endParaRPr>
                    </a:p>
                  </a:txBody>
                  <a:tcPr/>
                </a:tc>
                <a:tc>
                  <a:txBody>
                    <a:bodyPr/>
                    <a:lstStyle/>
                    <a:p>
                      <a:r>
                        <a:rPr lang="en-US" sz="1700" dirty="0">
                          <a:latin typeface="Calibri" panose="020F0502020204030204" pitchFamily="34" charset="0"/>
                          <a:cs typeface="Calibri" panose="020F0502020204030204" pitchFamily="34" charset="0"/>
                        </a:rPr>
                        <a:t>Virginia Hood MBBS, MACP – first IMG woman President</a:t>
                      </a:r>
                      <a:endParaRPr lang="en-US" sz="1700" dirty="0">
                        <a:latin typeface="Calibri" panose="020F0502020204030204" pitchFamily="34" charset="0"/>
                      </a:endParaRPr>
                    </a:p>
                  </a:txBody>
                  <a:tcPr/>
                </a:tc>
                <a:extLst>
                  <a:ext uri="{0D108BD9-81ED-4DB2-BD59-A6C34878D82A}">
                    <a16:rowId xmlns:a16="http://schemas.microsoft.com/office/drawing/2014/main" val="10010"/>
                  </a:ext>
                </a:extLst>
              </a:tr>
              <a:tr h="412257">
                <a:tc>
                  <a:txBody>
                    <a:bodyPr/>
                    <a:lstStyle/>
                    <a:p>
                      <a:r>
                        <a:rPr lang="en-US" sz="1700" b="0" dirty="0">
                          <a:latin typeface="Calibri" panose="020F0502020204030204" pitchFamily="34" charset="0"/>
                          <a:cs typeface="Calibri" panose="020F0502020204030204" pitchFamily="34" charset="0"/>
                        </a:rPr>
                        <a:t>2016</a:t>
                      </a:r>
                      <a:endParaRPr lang="en-US" sz="1700" b="0" dirty="0">
                        <a:latin typeface="Calibri" panose="020F0502020204030204" pitchFamily="34" charset="0"/>
                      </a:endParaRPr>
                    </a:p>
                  </a:txBody>
                  <a:tcPr/>
                </a:tc>
                <a:tc>
                  <a:txBody>
                    <a:bodyPr/>
                    <a:lstStyle/>
                    <a:p>
                      <a:r>
                        <a:rPr lang="en-US" sz="1700" dirty="0">
                          <a:latin typeface="Calibri" panose="020F0502020204030204" pitchFamily="34" charset="0"/>
                          <a:cs typeface="Calibri" panose="020F0502020204030204" pitchFamily="34" charset="0"/>
                        </a:rPr>
                        <a:t>Darilyn Moyer MD, MACP – first woman CEO/EVP</a:t>
                      </a:r>
                      <a:endParaRPr lang="en-US" sz="1700" dirty="0">
                        <a:latin typeface="Calibri" panose="020F0502020204030204" pitchFamily="34" charset="0"/>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61131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Mentoring Monday: How Gender Diversity In The Boardroom Can Boost Philly’s Economy, F Hossain, </a:t>
            </a:r>
            <a:r>
              <a:rPr lang="en-US" sz="2800" dirty="0" err="1"/>
              <a:t>Phila</a:t>
            </a:r>
            <a:r>
              <a:rPr lang="en-US" sz="2800" dirty="0"/>
              <a:t> Business Journal, 3/17</a:t>
            </a:r>
          </a:p>
        </p:txBody>
      </p:sp>
      <p:sp>
        <p:nvSpPr>
          <p:cNvPr id="3" name="Content Placeholder 2"/>
          <p:cNvSpPr>
            <a:spLocks noGrp="1"/>
          </p:cNvSpPr>
          <p:nvPr>
            <p:ph idx="1"/>
          </p:nvPr>
        </p:nvSpPr>
        <p:spPr/>
        <p:txBody>
          <a:bodyPr>
            <a:normAutofit/>
          </a:bodyPr>
          <a:lstStyle/>
          <a:p>
            <a:r>
              <a:rPr lang="en-US" sz="2800" dirty="0"/>
              <a:t>Overwhelming data that companies on S&amp;P 500 and Russell 3000  with more women on Boards outperform other organizations</a:t>
            </a:r>
          </a:p>
          <a:p>
            <a:r>
              <a:rPr lang="en-US" sz="2800" dirty="0"/>
              <a:t> </a:t>
            </a:r>
            <a:r>
              <a:rPr lang="en-US" sz="2800" dirty="0">
                <a:solidFill>
                  <a:srgbClr val="FF0000"/>
                </a:solidFill>
              </a:rPr>
              <a:t>80% of HCPs in Philly are women, &lt; 20% of HC institution CEOs are women, &lt; 25% hospital/health system Boards are women</a:t>
            </a:r>
          </a:p>
          <a:p>
            <a:r>
              <a:rPr lang="en-US" sz="2800" dirty="0"/>
              <a:t> “Leaky pipelines and sluggish middles”</a:t>
            </a:r>
          </a:p>
          <a:p>
            <a:r>
              <a:rPr lang="en-US" sz="2800" dirty="0"/>
              <a:t> Governance rules matter- BoardSource-70% on nonprofit boards are self-sustaining and/or closed, less than 1/5 CEOs believed they had the right board members</a:t>
            </a:r>
          </a:p>
          <a:p>
            <a:r>
              <a:rPr lang="en-US" sz="2800" dirty="0"/>
              <a:t>“</a:t>
            </a:r>
            <a:r>
              <a:rPr lang="en-US" sz="2800" dirty="0" err="1"/>
              <a:t>Womenomics</a:t>
            </a:r>
            <a:r>
              <a:rPr lang="en-US" sz="2800" dirty="0"/>
              <a:t> for Philadelphia’s Sustainable Prosperity”</a:t>
            </a:r>
          </a:p>
        </p:txBody>
      </p:sp>
      <p:sp>
        <p:nvSpPr>
          <p:cNvPr id="4" name="Slide Number Placeholder 3"/>
          <p:cNvSpPr>
            <a:spLocks noGrp="1"/>
          </p:cNvSpPr>
          <p:nvPr>
            <p:ph type="sldNum" sz="quarter" idx="10"/>
          </p:nvPr>
        </p:nvSpPr>
        <p:spPr/>
        <p:txBody>
          <a:bodyPr/>
          <a:lstStyle/>
          <a:p>
            <a:fld id="{461711D5-349D-4847-A71F-DCB6A6FF38BF}" type="slidenum">
              <a:rPr lang="en-US" smtClean="0"/>
              <a:pPr/>
              <a:t>49</a:t>
            </a:fld>
            <a:endParaRPr lang="en-US" dirty="0"/>
          </a:p>
        </p:txBody>
      </p:sp>
    </p:spTree>
    <p:extLst>
      <p:ext uri="{BB962C8B-B14F-4D97-AF65-F5344CB8AC3E}">
        <p14:creationId xmlns:p14="http://schemas.microsoft.com/office/powerpoint/2010/main" val="232886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Educational Objectives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normAutofit/>
          </a:bodyPr>
          <a:lstStyle/>
          <a:p>
            <a:r>
              <a:rPr lang="en-US" sz="3200" dirty="0"/>
              <a:t>Review data germane to women in medicine including compensation and advancement</a:t>
            </a:r>
          </a:p>
          <a:p>
            <a:r>
              <a:rPr lang="en-US" sz="3200" dirty="0"/>
              <a:t> Define specific obstacles to achieving equity at the micro and macro level </a:t>
            </a:r>
          </a:p>
          <a:p>
            <a:r>
              <a:rPr lang="en-US" sz="3200" dirty="0"/>
              <a:t>Describe potential actionable interventions to work towards achieving equity at the micro and macro levels, not just for women, but for all underrepresented groups in healthcare</a:t>
            </a:r>
          </a:p>
          <a:p>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5</a:t>
            </a:fld>
            <a:endParaRPr lang="en-US" dirty="0"/>
          </a:p>
        </p:txBody>
      </p:sp>
    </p:spTree>
    <p:extLst>
      <p:ext uri="{BB962C8B-B14F-4D97-AF65-F5344CB8AC3E}">
        <p14:creationId xmlns:p14="http://schemas.microsoft.com/office/powerpoint/2010/main" val="2520681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a:xfrm>
            <a:off x="838200" y="365126"/>
            <a:ext cx="10515600" cy="1133243"/>
          </a:xfrm>
        </p:spPr>
        <p:txBody>
          <a:bodyPr>
            <a:normAutofit/>
          </a:bodyPr>
          <a:lstStyle/>
          <a:p>
            <a:r>
              <a:rPr lang="en-US" dirty="0"/>
              <a:t>Women Physicians Are Underrepresented in Recognition Awards</a:t>
            </a:r>
            <a:endParaRPr lang="en-US" dirty="0">
              <a:latin typeface="Calibri"/>
              <a:ea typeface="Calibri" pitchFamily="34" charset="0"/>
              <a:cs typeface="Calibri"/>
            </a:endParaRPr>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50</a:t>
            </a:fld>
            <a:endParaRPr lang="en-US" dirty="0"/>
          </a:p>
        </p:txBody>
      </p:sp>
      <p:pic>
        <p:nvPicPr>
          <p:cNvPr id="7"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6768" y="2071383"/>
            <a:ext cx="3332324" cy="3610018"/>
          </a:xfr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2112" y="2071383"/>
            <a:ext cx="3347776" cy="361001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8380" y="2071383"/>
            <a:ext cx="3215857" cy="3610018"/>
          </a:xfrm>
          <a:prstGeom prst="rect">
            <a:avLst/>
          </a:prstGeom>
        </p:spPr>
      </p:pic>
      <p:sp>
        <p:nvSpPr>
          <p:cNvPr id="10" name="Rectangle 9"/>
          <p:cNvSpPr/>
          <p:nvPr/>
        </p:nvSpPr>
        <p:spPr>
          <a:xfrm>
            <a:off x="5918426" y="6327422"/>
            <a:ext cx="5658665" cy="338554"/>
          </a:xfrm>
          <a:prstGeom prst="rect">
            <a:avLst/>
          </a:prstGeom>
        </p:spPr>
        <p:txBody>
          <a:bodyPr wrap="none">
            <a:spAutoFit/>
          </a:bodyPr>
          <a:lstStyle/>
          <a:p>
            <a:r>
              <a:rPr lang="en-US" sz="1600" dirty="0">
                <a:hlinkClick r:id="rId5"/>
              </a:rPr>
              <a:t>Julie Silver et al Am J Phys Med </a:t>
            </a:r>
            <a:r>
              <a:rPr lang="en-US" sz="1600" dirty="0" err="1">
                <a:hlinkClick r:id="rId5"/>
              </a:rPr>
              <a:t>Rehabil</a:t>
            </a:r>
            <a:r>
              <a:rPr lang="en-US" sz="1600" dirty="0"/>
              <a:t>. 2018 Jan; 97(1): 34–40. </a:t>
            </a:r>
          </a:p>
        </p:txBody>
      </p:sp>
    </p:spTree>
    <p:extLst>
      <p:ext uri="{BB962C8B-B14F-4D97-AF65-F5344CB8AC3E}">
        <p14:creationId xmlns:p14="http://schemas.microsoft.com/office/powerpoint/2010/main" val="507029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Seismic Shift in ACP Masterships and Awards for Women- A Case in Deliberate Practice</a:t>
            </a:r>
          </a:p>
        </p:txBody>
      </p:sp>
      <p:sp>
        <p:nvSpPr>
          <p:cNvPr id="3" name="Content Placeholder 2"/>
          <p:cNvSpPr>
            <a:spLocks noGrp="1"/>
          </p:cNvSpPr>
          <p:nvPr>
            <p:ph idx="1"/>
          </p:nvPr>
        </p:nvSpPr>
        <p:spPr>
          <a:xfrm>
            <a:off x="838200" y="1371599"/>
            <a:ext cx="10515600" cy="4805363"/>
          </a:xfrm>
        </p:spPr>
        <p:txBody>
          <a:bodyPr>
            <a:normAutofit lnSpcReduction="10000"/>
          </a:bodyPr>
          <a:lstStyle/>
          <a:p>
            <a:r>
              <a:rPr lang="en-US" sz="2400" dirty="0"/>
              <a:t>From 2007-2014, &lt; 10 women/year were nominated for MACP</a:t>
            </a:r>
          </a:p>
          <a:p>
            <a:r>
              <a:rPr lang="en-US" sz="2400" dirty="0"/>
              <a:t>In 2007-8, 4/80 MACP nominees were women, all were selected (9% of all MACPs)</a:t>
            </a:r>
          </a:p>
          <a:p>
            <a:r>
              <a:rPr lang="en-US" sz="2400" dirty="0">
                <a:solidFill>
                  <a:srgbClr val="FF0000"/>
                </a:solidFill>
              </a:rPr>
              <a:t>In 2019-20, 27/87 MACP nominees were women, 18/27 were selected (2/3</a:t>
            </a:r>
            <a:r>
              <a:rPr lang="en-US" sz="2400" baseline="30000" dirty="0">
                <a:solidFill>
                  <a:srgbClr val="FF0000"/>
                </a:solidFill>
              </a:rPr>
              <a:t>rd</a:t>
            </a:r>
            <a:r>
              <a:rPr lang="en-US" sz="2400" dirty="0">
                <a:solidFill>
                  <a:srgbClr val="FF0000"/>
                </a:solidFill>
              </a:rPr>
              <a:t> vs. 1/3</a:t>
            </a:r>
            <a:r>
              <a:rPr lang="en-US" sz="2400" baseline="30000" dirty="0">
                <a:solidFill>
                  <a:srgbClr val="FF0000"/>
                </a:solidFill>
              </a:rPr>
              <a:t>rd</a:t>
            </a:r>
            <a:r>
              <a:rPr lang="en-US" sz="2400" dirty="0">
                <a:solidFill>
                  <a:srgbClr val="FF0000"/>
                </a:solidFill>
              </a:rPr>
              <a:t>), representing 33.3% of MACPs</a:t>
            </a:r>
          </a:p>
          <a:p>
            <a:r>
              <a:rPr lang="en-US" sz="2400" dirty="0"/>
              <a:t>In 2007-15 &lt; 15 women/year nominated for ACP ~ 22-25 Awards, 26 nominated in 2019-20</a:t>
            </a:r>
          </a:p>
          <a:p>
            <a:r>
              <a:rPr lang="en-US" sz="2400" dirty="0"/>
              <a:t>In 2019-20, 8/26 or 31% of women nominated for ACP awards were selected, vs. 36% of overall group</a:t>
            </a:r>
          </a:p>
          <a:p>
            <a:r>
              <a:rPr lang="en-US" sz="2400" dirty="0">
                <a:solidFill>
                  <a:srgbClr val="FF0000"/>
                </a:solidFill>
              </a:rPr>
              <a:t>In 20-21, 32% of MACPs and 22% of Awardees are women</a:t>
            </a:r>
          </a:p>
          <a:p>
            <a:endParaRPr lang="en-US" sz="2800" dirty="0"/>
          </a:p>
          <a:p>
            <a:endParaRPr lang="en-US" dirty="0"/>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51</a:t>
            </a:fld>
            <a:endParaRPr lang="en-US" dirty="0"/>
          </a:p>
        </p:txBody>
      </p:sp>
    </p:spTree>
    <p:extLst>
      <p:ext uri="{BB962C8B-B14F-4D97-AF65-F5344CB8AC3E}">
        <p14:creationId xmlns:p14="http://schemas.microsoft.com/office/powerpoint/2010/main" val="816139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C1AC8D-8674-482D-9206-2D864792517B}"/>
              </a:ext>
            </a:extLst>
          </p:cNvPr>
          <p:cNvSpPr>
            <a:spLocks noGrp="1"/>
          </p:cNvSpPr>
          <p:nvPr>
            <p:ph type="title"/>
          </p:nvPr>
        </p:nvSpPr>
        <p:spPr/>
        <p:txBody>
          <a:bodyPr>
            <a:normAutofit/>
          </a:bodyPr>
          <a:lstStyle/>
          <a:p>
            <a:r>
              <a:rPr lang="en-US" sz="4400" dirty="0"/>
              <a:t>23-24 ACP Board of Regents Composition</a:t>
            </a:r>
          </a:p>
        </p:txBody>
      </p:sp>
      <p:sp>
        <p:nvSpPr>
          <p:cNvPr id="7" name="Content Placeholder 6">
            <a:extLst>
              <a:ext uri="{FF2B5EF4-FFF2-40B4-BE49-F238E27FC236}">
                <a16:creationId xmlns:a16="http://schemas.microsoft.com/office/drawing/2014/main" id="{111019BD-2FB1-44AF-AE26-5C8FCF7CFD59}"/>
              </a:ext>
            </a:extLst>
          </p:cNvPr>
          <p:cNvSpPr>
            <a:spLocks noGrp="1"/>
          </p:cNvSpPr>
          <p:nvPr>
            <p:ph idx="1"/>
          </p:nvPr>
        </p:nvSpPr>
        <p:spPr/>
        <p:txBody>
          <a:bodyPr>
            <a:normAutofit/>
          </a:bodyPr>
          <a:lstStyle/>
          <a:p>
            <a:r>
              <a:rPr lang="en-US" sz="4000" dirty="0"/>
              <a:t>16/25 Women</a:t>
            </a:r>
          </a:p>
          <a:p>
            <a:r>
              <a:rPr lang="en-US" sz="4000" dirty="0"/>
              <a:t>10/25 POC</a:t>
            </a:r>
          </a:p>
          <a:p>
            <a:r>
              <a:rPr lang="en-US" sz="4000" dirty="0"/>
              <a:t>4/25 IMG</a:t>
            </a:r>
          </a:p>
          <a:p>
            <a:r>
              <a:rPr lang="en-US" sz="4000" dirty="0"/>
              <a:t>6/25 under age 52</a:t>
            </a:r>
          </a:p>
          <a:p>
            <a:r>
              <a:rPr lang="en-US" sz="4000" dirty="0"/>
              <a:t>1/25 Openly LGBTQ</a:t>
            </a:r>
          </a:p>
          <a:p>
            <a:r>
              <a:rPr lang="en-US" sz="4000" dirty="0"/>
              <a:t>Marked geographic and practice setting diversity</a:t>
            </a:r>
          </a:p>
        </p:txBody>
      </p:sp>
      <p:sp>
        <p:nvSpPr>
          <p:cNvPr id="5" name="Slide Number Placeholder 4">
            <a:extLst>
              <a:ext uri="{FF2B5EF4-FFF2-40B4-BE49-F238E27FC236}">
                <a16:creationId xmlns:a16="http://schemas.microsoft.com/office/drawing/2014/main" id="{41CFE266-05FD-4152-93A6-246891E3E7CD}"/>
              </a:ext>
            </a:extLst>
          </p:cNvPr>
          <p:cNvSpPr>
            <a:spLocks noGrp="1"/>
          </p:cNvSpPr>
          <p:nvPr>
            <p:ph type="sldNum" sz="quarter" idx="10"/>
          </p:nvPr>
        </p:nvSpPr>
        <p:spPr/>
        <p:txBody>
          <a:bodyPr/>
          <a:lstStyle/>
          <a:p>
            <a:fld id="{461711D5-349D-4847-A71F-DCB6A6FF38BF}" type="slidenum">
              <a:rPr lang="en-US" smtClean="0"/>
              <a:pPr/>
              <a:t>52</a:t>
            </a:fld>
            <a:endParaRPr lang="en-US" dirty="0"/>
          </a:p>
        </p:txBody>
      </p:sp>
    </p:spTree>
    <p:extLst>
      <p:ext uri="{BB962C8B-B14F-4D97-AF65-F5344CB8AC3E}">
        <p14:creationId xmlns:p14="http://schemas.microsoft.com/office/powerpoint/2010/main" val="3912063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0A5D39-CF2B-4E89-8DBD-B86131CA9E4A}"/>
              </a:ext>
            </a:extLst>
          </p:cNvPr>
          <p:cNvSpPr>
            <a:spLocks noGrp="1"/>
          </p:cNvSpPr>
          <p:nvPr>
            <p:ph type="title"/>
          </p:nvPr>
        </p:nvSpPr>
        <p:spPr/>
        <p:txBody>
          <a:bodyPr>
            <a:noAutofit/>
          </a:bodyPr>
          <a:lstStyle/>
          <a:p>
            <a:r>
              <a:rPr lang="en-US" sz="6000" dirty="0"/>
              <a:t>                  CMSS BOD 2022</a:t>
            </a:r>
          </a:p>
        </p:txBody>
      </p:sp>
      <p:pic>
        <p:nvPicPr>
          <p:cNvPr id="6" name="Content Placeholder 5" descr="A group of people smiling&#10;&#10;Description automatically generated with low confidence">
            <a:extLst>
              <a:ext uri="{FF2B5EF4-FFF2-40B4-BE49-F238E27FC236}">
                <a16:creationId xmlns:a16="http://schemas.microsoft.com/office/drawing/2014/main" id="{5D57B9C5-7163-43C6-B165-C9C3343534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5172" y="1302419"/>
            <a:ext cx="3981655" cy="4851649"/>
          </a:xfrm>
        </p:spPr>
      </p:pic>
      <p:sp>
        <p:nvSpPr>
          <p:cNvPr id="4" name="Slide Number Placeholder 3">
            <a:extLst>
              <a:ext uri="{FF2B5EF4-FFF2-40B4-BE49-F238E27FC236}">
                <a16:creationId xmlns:a16="http://schemas.microsoft.com/office/drawing/2014/main" id="{1C22003B-D7D4-42EB-83A7-9B9D9A9286F9}"/>
              </a:ext>
            </a:extLst>
          </p:cNvPr>
          <p:cNvSpPr>
            <a:spLocks noGrp="1"/>
          </p:cNvSpPr>
          <p:nvPr>
            <p:ph type="sldNum" sz="quarter" idx="10"/>
          </p:nvPr>
        </p:nvSpPr>
        <p:spPr/>
        <p:txBody>
          <a:bodyPr/>
          <a:lstStyle/>
          <a:p>
            <a:fld id="{461711D5-349D-4847-A71F-DCB6A6FF38BF}" type="slidenum">
              <a:rPr lang="en-US" smtClean="0"/>
              <a:pPr/>
              <a:t>53</a:t>
            </a:fld>
            <a:endParaRPr lang="en-US" dirty="0"/>
          </a:p>
        </p:txBody>
      </p:sp>
    </p:spTree>
    <p:extLst>
      <p:ext uri="{BB962C8B-B14F-4D97-AF65-F5344CB8AC3E}">
        <p14:creationId xmlns:p14="http://schemas.microsoft.com/office/powerpoint/2010/main" val="2451342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rmAutofit/>
          </a:bodyPr>
          <a:lstStyle/>
          <a:p>
            <a:r>
              <a:rPr lang="en-US" dirty="0"/>
              <a:t>The Solution = Systematic Process + Metrics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normAutofit/>
          </a:bodyPr>
          <a:lstStyle/>
          <a:p>
            <a:pPr marL="457200" indent="-457200">
              <a:buFont typeface="+mj-lt"/>
              <a:buAutoNum type="arabicPeriod"/>
            </a:pPr>
            <a:r>
              <a:rPr lang="en-US" sz="2400" dirty="0"/>
              <a:t>Examine gender data through the lens of an organization’s mission, values, and ethical code of conduct. </a:t>
            </a:r>
          </a:p>
          <a:p>
            <a:pPr marL="457200" indent="-457200">
              <a:buFont typeface="+mj-lt"/>
              <a:buAutoNum type="arabicPeriod"/>
            </a:pPr>
            <a:r>
              <a:rPr lang="en-US" sz="2400" dirty="0"/>
              <a:t>Report the results transparently to all stakeholders. </a:t>
            </a:r>
          </a:p>
          <a:p>
            <a:pPr marL="457200" indent="-457200">
              <a:buFont typeface="+mj-lt"/>
              <a:buAutoNum type="arabicPeriod"/>
            </a:pPr>
            <a:r>
              <a:rPr lang="en-US" sz="2400" dirty="0"/>
              <a:t>Investigate causes of disparities. </a:t>
            </a:r>
          </a:p>
          <a:p>
            <a:pPr marL="457200" indent="-457200">
              <a:buFont typeface="+mj-lt"/>
              <a:buAutoNum type="arabicPeriod"/>
            </a:pPr>
            <a:r>
              <a:rPr lang="en-US" sz="2400" dirty="0"/>
              <a:t>Implement strategies to address disparities. </a:t>
            </a:r>
          </a:p>
          <a:p>
            <a:pPr marL="457200" indent="-457200">
              <a:buFont typeface="+mj-lt"/>
              <a:buAutoNum type="arabicPeriod"/>
            </a:pPr>
            <a:r>
              <a:rPr lang="en-US" sz="2400" dirty="0"/>
              <a:t>Track outcomes and adjust strategies as needed. </a:t>
            </a:r>
          </a:p>
          <a:p>
            <a:pPr marL="457200" indent="-457200">
              <a:buFont typeface="+mj-lt"/>
              <a:buAutoNum type="arabicPeriod"/>
            </a:pPr>
            <a:r>
              <a:rPr lang="en-US" sz="2400" dirty="0"/>
              <a:t>Report/publish results</a:t>
            </a:r>
          </a:p>
          <a:p>
            <a:pPr marL="0" indent="0">
              <a:buNone/>
            </a:pPr>
            <a:r>
              <a:rPr lang="en-US" sz="2400" dirty="0"/>
              <a:t>	- </a:t>
            </a:r>
            <a:r>
              <a:rPr lang="en-US" sz="1800" dirty="0"/>
              <a:t>Be Ethical, Julie Silver, 2018, sheleadshealthcare.com</a:t>
            </a:r>
          </a:p>
          <a:p>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54</a:t>
            </a:fld>
            <a:endParaRPr lang="en-US" dirty="0"/>
          </a:p>
        </p:txBody>
      </p:sp>
    </p:spTree>
    <p:extLst>
      <p:ext uri="{BB962C8B-B14F-4D97-AF65-F5344CB8AC3E}">
        <p14:creationId xmlns:p14="http://schemas.microsoft.com/office/powerpoint/2010/main" val="2929409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rmAutofit/>
          </a:bodyPr>
          <a:lstStyle/>
          <a:p>
            <a:r>
              <a:rPr lang="en-US" dirty="0"/>
              <a:t>Metrics For All Leaders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normAutofit/>
          </a:bodyPr>
          <a:lstStyle/>
          <a:p>
            <a:r>
              <a:rPr lang="en-US" sz="2400" dirty="0"/>
              <a:t>Compensation at all levels and across all domains </a:t>
            </a:r>
          </a:p>
          <a:p>
            <a:r>
              <a:rPr lang="en-US" sz="2400" dirty="0"/>
              <a:t>Hiring and/or promotion at all levels and across all domains </a:t>
            </a:r>
          </a:p>
          <a:p>
            <a:r>
              <a:rPr lang="en-US" sz="2400" dirty="0"/>
              <a:t>Executive and departmental leadership </a:t>
            </a:r>
          </a:p>
          <a:p>
            <a:r>
              <a:rPr lang="en-US" sz="2400" dirty="0">
                <a:solidFill>
                  <a:srgbClr val="FF0000"/>
                </a:solidFill>
              </a:rPr>
              <a:t>Board representation- and inclusion on impactful committees/initiatives </a:t>
            </a:r>
          </a:p>
          <a:p>
            <a:r>
              <a:rPr lang="en-US" sz="2400" dirty="0"/>
              <a:t>Newsletter, website, and press release content </a:t>
            </a:r>
          </a:p>
          <a:p>
            <a:r>
              <a:rPr lang="en-US" sz="2400" dirty="0"/>
              <a:t>Promotional materials </a:t>
            </a:r>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55</a:t>
            </a:fld>
            <a:endParaRPr lang="en-US" dirty="0"/>
          </a:p>
        </p:txBody>
      </p:sp>
    </p:spTree>
    <p:extLst>
      <p:ext uri="{BB962C8B-B14F-4D97-AF65-F5344CB8AC3E}">
        <p14:creationId xmlns:p14="http://schemas.microsoft.com/office/powerpoint/2010/main" val="719804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rmAutofit/>
          </a:bodyPr>
          <a:lstStyle/>
          <a:p>
            <a:r>
              <a:rPr lang="en-US" dirty="0"/>
              <a:t>Metrics For All Leaders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normAutofit/>
          </a:bodyPr>
          <a:lstStyle/>
          <a:p>
            <a:r>
              <a:rPr lang="en-US" sz="2400" dirty="0"/>
              <a:t>Introductions (e.g., biased language) </a:t>
            </a:r>
          </a:p>
          <a:p>
            <a:r>
              <a:rPr lang="en-US" sz="2400" dirty="0"/>
              <a:t>Space allocations (e.g., office, laboratory, clinic, reception) </a:t>
            </a:r>
          </a:p>
          <a:p>
            <a:r>
              <a:rPr lang="en-US" sz="2400" dirty="0"/>
              <a:t>Supplies (e.g., office, equipment, research) </a:t>
            </a:r>
          </a:p>
          <a:p>
            <a:r>
              <a:rPr lang="en-US" sz="2400" dirty="0">
                <a:solidFill>
                  <a:srgbClr val="FF0000"/>
                </a:solidFill>
              </a:rPr>
              <a:t>Financial allocation (i.e., size of budget) </a:t>
            </a:r>
          </a:p>
          <a:p>
            <a:r>
              <a:rPr lang="en-US" sz="2400" dirty="0">
                <a:solidFill>
                  <a:srgbClr val="FF0000"/>
                </a:solidFill>
              </a:rPr>
              <a:t>Financial control (i.e., independence in decision-making) </a:t>
            </a:r>
          </a:p>
          <a:p>
            <a:r>
              <a:rPr lang="en-US" sz="2400" dirty="0">
                <a:solidFill>
                  <a:srgbClr val="FF0000"/>
                </a:solidFill>
              </a:rPr>
              <a:t>Financial priority (e.g., President’s reception versus women’s task force)</a:t>
            </a:r>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56</a:t>
            </a:fld>
            <a:endParaRPr lang="en-US" dirty="0"/>
          </a:p>
        </p:txBody>
      </p:sp>
    </p:spTree>
    <p:extLst>
      <p:ext uri="{BB962C8B-B14F-4D97-AF65-F5344CB8AC3E}">
        <p14:creationId xmlns:p14="http://schemas.microsoft.com/office/powerpoint/2010/main" val="1505178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normAutofit/>
          </a:bodyPr>
          <a:lstStyle/>
          <a:p>
            <a:r>
              <a:rPr lang="en-US" dirty="0"/>
              <a:t>Metrics For All Leaders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normAutofit fontScale="92500" lnSpcReduction="10000"/>
          </a:bodyPr>
          <a:lstStyle/>
          <a:p>
            <a:r>
              <a:rPr lang="en-US" sz="2400" dirty="0">
                <a:solidFill>
                  <a:srgbClr val="FF0000"/>
                </a:solidFill>
              </a:rPr>
              <a:t>Assistant allocation (administrative, clinical, research) and other personnel support </a:t>
            </a:r>
          </a:p>
          <a:p>
            <a:r>
              <a:rPr lang="en-US" sz="2400" dirty="0"/>
              <a:t> Assistant type (e.g., full-time equivalent, shared with others) </a:t>
            </a:r>
          </a:p>
          <a:p>
            <a:r>
              <a:rPr lang="en-US" sz="2400" dirty="0"/>
              <a:t> Consultant budget (e.g., attorneys, accountants, advisors) </a:t>
            </a:r>
          </a:p>
          <a:p>
            <a:r>
              <a:rPr lang="en-US" sz="2400" dirty="0"/>
              <a:t> </a:t>
            </a:r>
            <a:r>
              <a:rPr lang="en-US" sz="2400" dirty="0">
                <a:solidFill>
                  <a:srgbClr val="FF0000"/>
                </a:solidFill>
              </a:rPr>
              <a:t>Training opportunities/programs (e.g., type, participants, directors, faculty, speakers) </a:t>
            </a:r>
          </a:p>
          <a:p>
            <a:r>
              <a:rPr lang="en-US" sz="2400" dirty="0"/>
              <a:t> Mentors/Mentees (e.g., assignments, success in publishing, satisfaction with relationship) </a:t>
            </a:r>
          </a:p>
          <a:p>
            <a:r>
              <a:rPr lang="en-US" sz="2400" dirty="0"/>
              <a:t> Amount of financial support going to organizations and businesses with a demonstrable track record of workforce equity and inequity (e.g., medical societies) </a:t>
            </a:r>
          </a:p>
          <a:p>
            <a:r>
              <a:rPr lang="en-US" sz="2400" dirty="0"/>
              <a:t> </a:t>
            </a:r>
            <a:r>
              <a:rPr lang="en-US" sz="2400" dirty="0">
                <a:solidFill>
                  <a:srgbClr val="FF0000"/>
                </a:solidFill>
              </a:rPr>
              <a:t>Formal complaints of harassment or mistreatment </a:t>
            </a:r>
          </a:p>
          <a:p>
            <a:r>
              <a:rPr lang="en-US" sz="2400" dirty="0">
                <a:solidFill>
                  <a:srgbClr val="FF0000"/>
                </a:solidFill>
              </a:rPr>
              <a:t> Workplace culture surveys </a:t>
            </a:r>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57</a:t>
            </a:fld>
            <a:endParaRPr lang="en-US" dirty="0"/>
          </a:p>
        </p:txBody>
      </p:sp>
    </p:spTree>
    <p:extLst>
      <p:ext uri="{BB962C8B-B14F-4D97-AF65-F5344CB8AC3E}">
        <p14:creationId xmlns:p14="http://schemas.microsoft.com/office/powerpoint/2010/main" val="1648836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p:txBody>
          <a:bodyPr/>
          <a:lstStyle/>
          <a:p>
            <a:pPr marL="9525">
              <a:spcBef>
                <a:spcPts val="953"/>
              </a:spcBef>
            </a:pPr>
            <a:r>
              <a:rPr lang="en-US" dirty="0">
                <a:cs typeface="Calibri"/>
              </a:rPr>
              <a:t>Equity In the Time Of COVID…</a:t>
            </a:r>
          </a:p>
        </p:txBody>
      </p:sp>
      <p:sp>
        <p:nvSpPr>
          <p:cNvPr id="3" name="Subtitle 2">
            <a:extLst>
              <a:ext uri="{FF2B5EF4-FFF2-40B4-BE49-F238E27FC236}">
                <a16:creationId xmlns:a16="http://schemas.microsoft.com/office/drawing/2014/main" id="{EB387AC6-B134-554C-BCF9-79A466827F02}"/>
              </a:ext>
            </a:extLst>
          </p:cNvPr>
          <p:cNvSpPr>
            <a:spLocks noGrp="1"/>
          </p:cNvSpPr>
          <p:nvPr>
            <p:ph type="subTitle" idx="1"/>
          </p:nvPr>
        </p:nvSpPr>
        <p:spPr/>
        <p:txBody>
          <a:bodyPr/>
          <a:lstStyle/>
          <a:p>
            <a:endParaRPr lang="en-US" altLang="en-US" dirty="0">
              <a:latin typeface="Calibri" pitchFamily="34" charset="0"/>
              <a:cs typeface="Calibri"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4690" y="2659880"/>
            <a:ext cx="4171950" cy="301466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1508" b="-29448"/>
          <a:stretch/>
        </p:blipFill>
        <p:spPr>
          <a:xfrm>
            <a:off x="7197090" y="2812280"/>
            <a:ext cx="769620" cy="3014663"/>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44690" y="676152"/>
            <a:ext cx="1031749" cy="3014663"/>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958167" y="712874"/>
            <a:ext cx="1031749" cy="3014663"/>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958166" y="-45469"/>
            <a:ext cx="1031749" cy="3014663"/>
          </a:xfrm>
          <a:prstGeom prst="rect">
            <a:avLst/>
          </a:prstGeom>
        </p:spPr>
      </p:pic>
    </p:spTree>
    <p:extLst>
      <p:ext uri="{BB962C8B-B14F-4D97-AF65-F5344CB8AC3E}">
        <p14:creationId xmlns:p14="http://schemas.microsoft.com/office/powerpoint/2010/main" val="1177173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59</a:t>
            </a:fld>
            <a:endParaRPr lang="en-US" dirty="0"/>
          </a:p>
        </p:txBody>
      </p:sp>
      <p:pic>
        <p:nvPicPr>
          <p:cNvPr id="4" name="34AFC5D6-2E75-4F00-848A-91533A51C2E8" descr="34AFC5D6-2E75-4F00-848A-91533A51C2E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74520" y="982980"/>
            <a:ext cx="80676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18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p:txBody>
          <a:bodyPr>
            <a:normAutofit/>
          </a:bodyPr>
          <a:lstStyle/>
          <a:p>
            <a:r>
              <a:rPr lang="en-US" dirty="0"/>
              <a:t>Not A Zero Sum Game…</a:t>
            </a:r>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6</a:t>
            </a:fld>
            <a:endParaRPr lang="en-US" dirty="0"/>
          </a:p>
        </p:txBody>
      </p:sp>
      <p:pic>
        <p:nvPicPr>
          <p:cNvPr id="7" name="Picture 2" descr="C:\Users\darilynm\Documents\GroupWise\real-life-pink-eleph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5019" y="1288173"/>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06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60</a:t>
            </a:fld>
            <a:endParaRPr lang="en-US" dirty="0"/>
          </a:p>
        </p:txBody>
      </p:sp>
      <p:pic>
        <p:nvPicPr>
          <p:cNvPr id="6" name="Content Placeholder 3"/>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2068124" y="846927"/>
            <a:ext cx="8158162" cy="4994786"/>
          </a:xfrm>
        </p:spPr>
      </p:pic>
    </p:spTree>
    <p:extLst>
      <p:ext uri="{BB962C8B-B14F-4D97-AF65-F5344CB8AC3E}">
        <p14:creationId xmlns:p14="http://schemas.microsoft.com/office/powerpoint/2010/main" val="1750834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rmAutofit/>
          </a:bodyPr>
          <a:lstStyle/>
          <a:p>
            <a:r>
              <a:rPr lang="en-US" dirty="0" err="1"/>
              <a:t>Covid</a:t>
            </a:r>
            <a:r>
              <a:rPr lang="en-US" dirty="0"/>
              <a:t> Conundrum: A Prescription For Inequities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Disproportionate impact on marginalized populations, essential workers, healthcare professionals (HCPs)</a:t>
            </a:r>
          </a:p>
          <a:p>
            <a:r>
              <a:rPr lang="en-US" sz="2400" dirty="0">
                <a:solidFill>
                  <a:srgbClr val="FF0000"/>
                </a:solidFill>
              </a:rPr>
              <a:t>75% of HCPs infected with </a:t>
            </a:r>
            <a:r>
              <a:rPr lang="en-US" sz="2400" dirty="0" err="1">
                <a:solidFill>
                  <a:srgbClr val="FF0000"/>
                </a:solidFill>
              </a:rPr>
              <a:t>Covid</a:t>
            </a:r>
            <a:r>
              <a:rPr lang="en-US" sz="2400" dirty="0">
                <a:solidFill>
                  <a:srgbClr val="FF0000"/>
                </a:solidFill>
              </a:rPr>
              <a:t> are women</a:t>
            </a:r>
          </a:p>
          <a:p>
            <a:r>
              <a:rPr lang="en-US" sz="2400" dirty="0"/>
              <a:t>Women physicians disproportionately working in communities hardest hit by </a:t>
            </a:r>
            <a:r>
              <a:rPr lang="en-US" sz="2400" dirty="0" err="1"/>
              <a:t>Covid</a:t>
            </a:r>
            <a:r>
              <a:rPr lang="en-US" sz="2400" dirty="0"/>
              <a:t> (both domain of practice and geography)</a:t>
            </a:r>
          </a:p>
          <a:p>
            <a:r>
              <a:rPr lang="en-US" sz="2400" dirty="0">
                <a:solidFill>
                  <a:srgbClr val="FF0000"/>
                </a:solidFill>
              </a:rPr>
              <a:t>Santhosh, Jain et al, “The Third Shift”, </a:t>
            </a:r>
            <a:r>
              <a:rPr lang="en-US" sz="2400" dirty="0" err="1">
                <a:solidFill>
                  <a:srgbClr val="FF0000"/>
                </a:solidFill>
              </a:rPr>
              <a:t>JWomensHealth</a:t>
            </a:r>
            <a:r>
              <a:rPr lang="en-US" sz="2400" dirty="0">
                <a:solidFill>
                  <a:srgbClr val="FF0000"/>
                </a:solidFill>
              </a:rPr>
              <a:t>, 2020- promotions and career advancement tied to clinical revenue and grants</a:t>
            </a:r>
          </a:p>
          <a:p>
            <a:r>
              <a:rPr lang="en-US" sz="2400" dirty="0"/>
              <a:t>Disproportionate role of women in med </a:t>
            </a:r>
            <a:r>
              <a:rPr lang="en-US" sz="2400" dirty="0" err="1"/>
              <a:t>ed</a:t>
            </a:r>
            <a:r>
              <a:rPr lang="en-US" sz="2400" dirty="0"/>
              <a:t> realm increased workload (conversion to virtual curriculum, etc)</a:t>
            </a:r>
          </a:p>
          <a:p>
            <a:pPr marL="0" indent="0">
              <a:buNone/>
            </a:pPr>
            <a:endParaRPr lang="en-US" sz="2400" dirty="0"/>
          </a:p>
          <a:p>
            <a:endParaRPr lang="en-US" sz="2400" dirty="0"/>
          </a:p>
          <a:p>
            <a:pPr marL="0" indent="0" algn="r">
              <a:buNone/>
            </a:pPr>
            <a:endParaRPr lang="en-US" sz="1800" dirty="0"/>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61</a:t>
            </a:fld>
            <a:endParaRPr lang="en-US" dirty="0"/>
          </a:p>
        </p:txBody>
      </p:sp>
    </p:spTree>
    <p:extLst>
      <p:ext uri="{BB962C8B-B14F-4D97-AF65-F5344CB8AC3E}">
        <p14:creationId xmlns:p14="http://schemas.microsoft.com/office/powerpoint/2010/main" val="3278281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Is Covid-19 Amplifying the Authorship Gender Gap in the Medical Literature?</a:t>
            </a:r>
          </a:p>
        </p:txBody>
      </p:sp>
      <p:pic>
        <p:nvPicPr>
          <p:cNvPr id="4" name="Content Placeholder 3"/>
          <p:cNvPicPr>
            <a:picLocks noGrp="1" noChangeAspect="1"/>
          </p:cNvPicPr>
          <p:nvPr>
            <p:ph sz="quarter" idx="1"/>
          </p:nvPr>
        </p:nvPicPr>
        <p:blipFill rotWithShape="1">
          <a:blip r:embed="rId2" cstate="email">
            <a:extLst>
              <a:ext uri="{28A0092B-C50C-407E-A947-70E740481C1C}">
                <a14:useLocalDpi xmlns:a14="http://schemas.microsoft.com/office/drawing/2010/main"/>
              </a:ext>
            </a:extLst>
          </a:blip>
          <a:srcRect/>
          <a:stretch/>
        </p:blipFill>
        <p:spPr>
          <a:xfrm>
            <a:off x="2096055" y="1585859"/>
            <a:ext cx="7999889" cy="4125702"/>
          </a:xfrm>
        </p:spPr>
      </p:pic>
      <p:sp>
        <p:nvSpPr>
          <p:cNvPr id="6" name="Text Placeholder 5"/>
          <p:cNvSpPr>
            <a:spLocks noGrp="1"/>
          </p:cNvSpPr>
          <p:nvPr>
            <p:ph type="body" sz="quarter" idx="4294967295"/>
          </p:nvPr>
        </p:nvSpPr>
        <p:spPr>
          <a:xfrm>
            <a:off x="4778842" y="6017895"/>
            <a:ext cx="5781367" cy="337185"/>
          </a:xfrm>
        </p:spPr>
        <p:txBody>
          <a:bodyPr>
            <a:noAutofit/>
          </a:bodyPr>
          <a:lstStyle/>
          <a:p>
            <a:pPr marL="0" indent="0" algn="r">
              <a:buNone/>
            </a:pPr>
            <a:r>
              <a:rPr lang="en-US" sz="1800" dirty="0"/>
              <a:t>Andersen et al, </a:t>
            </a:r>
            <a:r>
              <a:rPr lang="en-US" sz="1800" dirty="0" err="1"/>
              <a:t>arXiv</a:t>
            </a:r>
            <a:r>
              <a:rPr lang="en-US" sz="1800" dirty="0"/>
              <a:t>, May 2020</a:t>
            </a:r>
          </a:p>
        </p:txBody>
      </p:sp>
      <p:sp>
        <p:nvSpPr>
          <p:cNvPr id="3" name="Slide Number Placeholder 2"/>
          <p:cNvSpPr>
            <a:spLocks noGrp="1"/>
          </p:cNvSpPr>
          <p:nvPr>
            <p:ph type="sldNum" sz="quarter" idx="10"/>
          </p:nvPr>
        </p:nvSpPr>
        <p:spPr/>
        <p:txBody>
          <a:bodyPr/>
          <a:lstStyle/>
          <a:p>
            <a:fld id="{461711D5-349D-4847-A71F-DCB6A6FF38BF}" type="slidenum">
              <a:rPr lang="en-US" smtClean="0"/>
              <a:pPr/>
              <a:t>62</a:t>
            </a:fld>
            <a:endParaRPr lang="en-US" dirty="0"/>
          </a:p>
        </p:txBody>
      </p:sp>
    </p:spTree>
    <p:extLst>
      <p:ext uri="{BB962C8B-B14F-4D97-AF65-F5344CB8AC3E}">
        <p14:creationId xmlns:p14="http://schemas.microsoft.com/office/powerpoint/2010/main" val="3621648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4459" y="1628592"/>
            <a:ext cx="5043081" cy="4109268"/>
          </a:xfrm>
          <a:prstGeom prst="rect">
            <a:avLst/>
          </a:prstGeom>
        </p:spPr>
      </p:pic>
      <p:sp>
        <p:nvSpPr>
          <p:cNvPr id="5" name="Title 4"/>
          <p:cNvSpPr>
            <a:spLocks noGrp="1"/>
          </p:cNvSpPr>
          <p:nvPr>
            <p:ph type="title"/>
          </p:nvPr>
        </p:nvSpPr>
        <p:spPr/>
        <p:txBody>
          <a:bodyPr>
            <a:normAutofit/>
          </a:bodyPr>
          <a:lstStyle/>
          <a:p>
            <a:r>
              <a:rPr lang="en-US" dirty="0"/>
              <a:t>Fewer Projects Now… </a:t>
            </a:r>
            <a:r>
              <a:rPr lang="en-US" dirty="0" err="1"/>
              <a:t>Viglione</a:t>
            </a:r>
            <a:r>
              <a:rPr lang="en-US" dirty="0"/>
              <a:t>, Nature, May 2020</a:t>
            </a:r>
          </a:p>
        </p:txBody>
      </p:sp>
      <p:sp>
        <p:nvSpPr>
          <p:cNvPr id="2" name="Slide Number Placeholder 1"/>
          <p:cNvSpPr>
            <a:spLocks noGrp="1"/>
          </p:cNvSpPr>
          <p:nvPr>
            <p:ph type="sldNum" sz="quarter" idx="10"/>
          </p:nvPr>
        </p:nvSpPr>
        <p:spPr/>
        <p:txBody>
          <a:bodyPr/>
          <a:lstStyle/>
          <a:p>
            <a:fld id="{461711D5-349D-4847-A71F-DCB6A6FF38BF}" type="slidenum">
              <a:rPr lang="en-US" smtClean="0"/>
              <a:pPr/>
              <a:t>63</a:t>
            </a:fld>
            <a:endParaRPr lang="en-US" dirty="0"/>
          </a:p>
        </p:txBody>
      </p:sp>
    </p:spTree>
    <p:extLst>
      <p:ext uri="{BB962C8B-B14F-4D97-AF65-F5344CB8AC3E}">
        <p14:creationId xmlns:p14="http://schemas.microsoft.com/office/powerpoint/2010/main" val="3514977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7A77-5A8C-4395-82EE-F1883E533B5F}"/>
              </a:ext>
            </a:extLst>
          </p:cNvPr>
          <p:cNvSpPr>
            <a:spLocks noGrp="1"/>
          </p:cNvSpPr>
          <p:nvPr>
            <p:ph type="title"/>
          </p:nvPr>
        </p:nvSpPr>
        <p:spPr/>
        <p:txBody>
          <a:bodyPr>
            <a:noAutofit/>
          </a:bodyPr>
          <a:lstStyle/>
          <a:p>
            <a:r>
              <a:rPr lang="en-US" sz="2400" dirty="0"/>
              <a:t>Experiences of a Health System’s Faculty, Staff, and Trainees’ Career Development, Work Culture, and Childcare Needs During the Covid-19 Pandemic, Delaney et al, </a:t>
            </a:r>
            <a:r>
              <a:rPr lang="en-US" sz="2400" dirty="0" err="1"/>
              <a:t>JAMANetworkOpen</a:t>
            </a:r>
            <a:r>
              <a:rPr lang="en-US" sz="2400" dirty="0"/>
              <a:t>, 4/2021</a:t>
            </a:r>
          </a:p>
        </p:txBody>
      </p:sp>
      <p:sp>
        <p:nvSpPr>
          <p:cNvPr id="3" name="Content Placeholder 2">
            <a:extLst>
              <a:ext uri="{FF2B5EF4-FFF2-40B4-BE49-F238E27FC236}">
                <a16:creationId xmlns:a16="http://schemas.microsoft.com/office/drawing/2014/main" id="{C7BF3797-802C-4B41-9F5E-41100C79A2C7}"/>
              </a:ext>
            </a:extLst>
          </p:cNvPr>
          <p:cNvSpPr>
            <a:spLocks noGrp="1"/>
          </p:cNvSpPr>
          <p:nvPr>
            <p:ph idx="1"/>
          </p:nvPr>
        </p:nvSpPr>
        <p:spPr/>
        <p:txBody>
          <a:bodyPr/>
          <a:lstStyle/>
          <a:p>
            <a:r>
              <a:rPr lang="en-US" dirty="0"/>
              <a:t>U of Utah survey of all faculty, staff, trainees in 8/2020, with 27,200 participants (~18% participation rate)</a:t>
            </a:r>
          </a:p>
          <a:p>
            <a:r>
              <a:rPr lang="en-US" dirty="0"/>
              <a:t>Mean age 40 years, 75% respondents women, 86% white/European descent, , 11% Latina/</a:t>
            </a:r>
            <a:r>
              <a:rPr lang="en-US" dirty="0" err="1"/>
              <a:t>latino</a:t>
            </a:r>
            <a:r>
              <a:rPr lang="en-US" dirty="0"/>
              <a:t>, 6% Asian or Asian-American</a:t>
            </a:r>
          </a:p>
          <a:p>
            <a:r>
              <a:rPr lang="en-US" dirty="0"/>
              <a:t>51% had clinical responsibilities, 66% non-physician staff, 16% faculty, 13% trainees</a:t>
            </a:r>
          </a:p>
          <a:p>
            <a:r>
              <a:rPr lang="en-US" dirty="0"/>
              <a:t>Half of parents reported that parenting and managing virtual education were stressors</a:t>
            </a:r>
          </a:p>
          <a:p>
            <a:r>
              <a:rPr lang="en-US" dirty="0"/>
              <a:t>21% considered leaving the workforce,30% considered reducing hours</a:t>
            </a:r>
          </a:p>
          <a:p>
            <a:r>
              <a:rPr lang="en-US" dirty="0">
                <a:solidFill>
                  <a:srgbClr val="FF0000"/>
                </a:solidFill>
              </a:rPr>
              <a:t>60% of trainees and 55% of faculty perceived decreased productivity, and about half were worried about Covid-19 impacting career development</a:t>
            </a:r>
          </a:p>
          <a:p>
            <a:r>
              <a:rPr lang="en-US" dirty="0">
                <a:solidFill>
                  <a:srgbClr val="FF0000"/>
                </a:solidFill>
              </a:rPr>
              <a:t>Health systems must develop effective strategies to support their employees… but how?</a:t>
            </a:r>
          </a:p>
          <a:p>
            <a:pPr marL="0" indent="0">
              <a:buNone/>
            </a:pPr>
            <a:endParaRPr lang="en-US" dirty="0"/>
          </a:p>
        </p:txBody>
      </p:sp>
      <p:sp>
        <p:nvSpPr>
          <p:cNvPr id="4" name="Slide Number Placeholder 3">
            <a:extLst>
              <a:ext uri="{FF2B5EF4-FFF2-40B4-BE49-F238E27FC236}">
                <a16:creationId xmlns:a16="http://schemas.microsoft.com/office/drawing/2014/main" id="{A2E7F52E-BD02-4FB8-ADFD-93385B5A187F}"/>
              </a:ext>
            </a:extLst>
          </p:cNvPr>
          <p:cNvSpPr>
            <a:spLocks noGrp="1"/>
          </p:cNvSpPr>
          <p:nvPr>
            <p:ph type="sldNum" sz="quarter" idx="10"/>
          </p:nvPr>
        </p:nvSpPr>
        <p:spPr/>
        <p:txBody>
          <a:bodyPr/>
          <a:lstStyle/>
          <a:p>
            <a:fld id="{461711D5-349D-4847-A71F-DCB6A6FF38BF}" type="slidenum">
              <a:rPr lang="en-US" smtClean="0"/>
              <a:pPr/>
              <a:t>64</a:t>
            </a:fld>
            <a:endParaRPr lang="en-US" dirty="0"/>
          </a:p>
        </p:txBody>
      </p:sp>
    </p:spTree>
    <p:extLst>
      <p:ext uri="{BB962C8B-B14F-4D97-AF65-F5344CB8AC3E}">
        <p14:creationId xmlns:p14="http://schemas.microsoft.com/office/powerpoint/2010/main" val="2334158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Autofit/>
          </a:bodyPr>
          <a:lstStyle/>
          <a:p>
            <a:r>
              <a:rPr lang="en-US" sz="4000" dirty="0"/>
              <a:t>Can We Fill The Glass With </a:t>
            </a:r>
            <a:r>
              <a:rPr lang="en-US" sz="4000" dirty="0" err="1"/>
              <a:t>Covid</a:t>
            </a:r>
            <a:r>
              <a:rPr lang="en-US" sz="4000" dirty="0"/>
              <a:t> Activities? Arora, WIM Webinar- </a:t>
            </a:r>
            <a:r>
              <a:rPr lang="en-US" sz="4000" dirty="0" err="1"/>
              <a:t>Covid</a:t>
            </a:r>
            <a:r>
              <a:rPr lang="en-US" sz="4000" dirty="0"/>
              <a:t> and Gender Equity </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405890"/>
            <a:ext cx="10515600" cy="4985765"/>
          </a:xfrm>
        </p:spPr>
        <p:txBody>
          <a:bodyPr>
            <a:noAutofit/>
          </a:bodyPr>
          <a:lstStyle/>
          <a:p>
            <a:r>
              <a:rPr lang="en-US" sz="4000" dirty="0"/>
              <a:t>Promotion/ tenure clock stops and shifts</a:t>
            </a:r>
          </a:p>
          <a:p>
            <a:r>
              <a:rPr lang="en-US" sz="4000" dirty="0"/>
              <a:t>Credit for clinical, educational, service, media/advocacy, social media, research </a:t>
            </a:r>
          </a:p>
          <a:p>
            <a:r>
              <a:rPr lang="en-US" sz="4000" dirty="0"/>
              <a:t>Bridge funding</a:t>
            </a:r>
          </a:p>
          <a:p>
            <a:r>
              <a:rPr lang="en-US" sz="4000" dirty="0"/>
              <a:t>Facilitate group work dynamics</a:t>
            </a:r>
          </a:p>
          <a:p>
            <a:r>
              <a:rPr lang="en-US" sz="4000" dirty="0"/>
              <a:t>Capitalize on full on spotlight on inequities</a:t>
            </a:r>
          </a:p>
          <a:p>
            <a:endParaRPr lang="en-US" sz="2400" dirty="0"/>
          </a:p>
          <a:p>
            <a:pPr marL="0" indent="0" algn="r">
              <a:buNone/>
            </a:pPr>
            <a:endParaRPr lang="en-US" sz="2400" dirty="0"/>
          </a:p>
          <a:p>
            <a:pPr marL="0" indent="0" algn="r">
              <a:buNone/>
            </a:pPr>
            <a:endParaRPr lang="en-US" sz="1800" dirty="0"/>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65</a:t>
            </a:fld>
            <a:endParaRPr lang="en-US" dirty="0"/>
          </a:p>
        </p:txBody>
      </p:sp>
    </p:spTree>
    <p:extLst>
      <p:ext uri="{BB962C8B-B14F-4D97-AF65-F5344CB8AC3E}">
        <p14:creationId xmlns:p14="http://schemas.microsoft.com/office/powerpoint/2010/main" val="3600160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Documenting Academic Progress In The Time of Covid-Arora et al, WIM Summit Webinar 2020, JHM, 2021</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39578" y="1279525"/>
            <a:ext cx="7712843" cy="4897438"/>
          </a:xfrm>
        </p:spPr>
      </p:pic>
      <p:sp>
        <p:nvSpPr>
          <p:cNvPr id="4" name="Slide Number Placeholder 3"/>
          <p:cNvSpPr>
            <a:spLocks noGrp="1"/>
          </p:cNvSpPr>
          <p:nvPr>
            <p:ph type="sldNum" sz="quarter" idx="10"/>
          </p:nvPr>
        </p:nvSpPr>
        <p:spPr/>
        <p:txBody>
          <a:bodyPr/>
          <a:lstStyle/>
          <a:p>
            <a:fld id="{461711D5-349D-4847-A71F-DCB6A6FF38BF}" type="slidenum">
              <a:rPr lang="en-US" smtClean="0"/>
              <a:pPr/>
              <a:t>66</a:t>
            </a:fld>
            <a:endParaRPr lang="en-US" dirty="0"/>
          </a:p>
        </p:txBody>
      </p:sp>
    </p:spTree>
    <p:extLst>
      <p:ext uri="{BB962C8B-B14F-4D97-AF65-F5344CB8AC3E}">
        <p14:creationId xmlns:p14="http://schemas.microsoft.com/office/powerpoint/2010/main" val="2017623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Minding The Gap: Organizational Strategies to Promote Gender Equity During the COVID-19 Pandemic, Gottlieb et al, JGIM 10/20</a:t>
            </a:r>
          </a:p>
        </p:txBody>
      </p:sp>
      <p:sp>
        <p:nvSpPr>
          <p:cNvPr id="3" name="Content Placeholder 2"/>
          <p:cNvSpPr>
            <a:spLocks noGrp="1"/>
          </p:cNvSpPr>
          <p:nvPr>
            <p:ph idx="1"/>
          </p:nvPr>
        </p:nvSpPr>
        <p:spPr/>
        <p:txBody>
          <a:bodyPr>
            <a:normAutofit/>
          </a:bodyPr>
          <a:lstStyle/>
          <a:p>
            <a:pPr marL="0" indent="0">
              <a:buNone/>
            </a:pPr>
            <a:r>
              <a:rPr lang="en-US" sz="3500" dirty="0">
                <a:solidFill>
                  <a:srgbClr val="FF0000"/>
                </a:solidFill>
              </a:rPr>
              <a:t>Academic productivity</a:t>
            </a:r>
          </a:p>
          <a:p>
            <a:r>
              <a:rPr lang="en-US" dirty="0"/>
              <a:t>Capture Covid-19 contributions</a:t>
            </a:r>
          </a:p>
          <a:p>
            <a:r>
              <a:rPr lang="en-US" dirty="0"/>
              <a:t> Encourage inclusion of women on research teams and ensure sponsorship for COVID-19 research funding opportunities</a:t>
            </a:r>
          </a:p>
          <a:p>
            <a:r>
              <a:rPr lang="en-US" dirty="0"/>
              <a:t> Allow cancelled scholarly activities to be listed on CV</a:t>
            </a:r>
          </a:p>
          <a:p>
            <a:r>
              <a:rPr lang="en-US" dirty="0"/>
              <a:t>Ensure women are included in decision-making</a:t>
            </a:r>
          </a:p>
          <a:p>
            <a:r>
              <a:rPr lang="en-US" dirty="0"/>
              <a:t>Develop promotion structures that recognize Covid-19 teaching, clinical care leadership, administration and teaching</a:t>
            </a:r>
          </a:p>
          <a:p>
            <a:r>
              <a:rPr lang="en-US" dirty="0"/>
              <a:t>Extend promotion deadlines</a:t>
            </a:r>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67</a:t>
            </a:fld>
            <a:endParaRPr lang="en-US" dirty="0"/>
          </a:p>
        </p:txBody>
      </p:sp>
    </p:spTree>
    <p:extLst>
      <p:ext uri="{BB962C8B-B14F-4D97-AF65-F5344CB8AC3E}">
        <p14:creationId xmlns:p14="http://schemas.microsoft.com/office/powerpoint/2010/main" val="2685694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Minding The Gap: Organizational Strategies to Promote Gender Equity During the COVID-19 Pandemic, Gottlieb et al, JGIM 10/20</a:t>
            </a:r>
          </a:p>
        </p:txBody>
      </p:sp>
      <p:sp>
        <p:nvSpPr>
          <p:cNvPr id="3" name="Content Placeholder 2"/>
          <p:cNvSpPr>
            <a:spLocks noGrp="1"/>
          </p:cNvSpPr>
          <p:nvPr>
            <p:ph idx="1"/>
          </p:nvPr>
        </p:nvSpPr>
        <p:spPr/>
        <p:txBody>
          <a:bodyPr>
            <a:normAutofit fontScale="92500" lnSpcReduction="10000"/>
          </a:bodyPr>
          <a:lstStyle/>
          <a:p>
            <a:pPr marL="0" indent="0">
              <a:buNone/>
            </a:pPr>
            <a:r>
              <a:rPr lang="en-US" sz="3500" dirty="0">
                <a:solidFill>
                  <a:srgbClr val="FF0000"/>
                </a:solidFill>
              </a:rPr>
              <a:t>Compensation and Professional Effort </a:t>
            </a:r>
          </a:p>
          <a:p>
            <a:r>
              <a:rPr lang="en-US" dirty="0">
                <a:solidFill>
                  <a:srgbClr val="FF0000"/>
                </a:solidFill>
              </a:rPr>
              <a:t>Standardize how professional effort is calculated in 3 mission areas of education, research, and clinical care</a:t>
            </a:r>
          </a:p>
          <a:p>
            <a:r>
              <a:rPr lang="en-US" dirty="0"/>
              <a:t>Conduct total compensation audits and capture professional effort related to non-clinical activities</a:t>
            </a:r>
          </a:p>
          <a:p>
            <a:r>
              <a:rPr lang="en-US" dirty="0"/>
              <a:t>Evaluate and transparently share data, and provide forums for discussion and feedback BEFORE implementation</a:t>
            </a:r>
          </a:p>
          <a:p>
            <a:r>
              <a:rPr lang="en-US" dirty="0"/>
              <a:t>Ensure that women physicians participate in organizational decision-making around changes to total compensation during and after the pandemic </a:t>
            </a:r>
          </a:p>
          <a:p>
            <a:r>
              <a:rPr lang="en-US" dirty="0"/>
              <a:t>In the setting of pay freezes/salary reductions, consider pay equity in calculations</a:t>
            </a:r>
          </a:p>
          <a:p>
            <a:r>
              <a:rPr lang="en-US" dirty="0"/>
              <a:t>Consider awarding stipends to those redeployed to COVID-19 work</a:t>
            </a:r>
          </a:p>
        </p:txBody>
      </p:sp>
      <p:sp>
        <p:nvSpPr>
          <p:cNvPr id="4" name="Slide Number Placeholder 3"/>
          <p:cNvSpPr>
            <a:spLocks noGrp="1"/>
          </p:cNvSpPr>
          <p:nvPr>
            <p:ph type="sldNum" sz="quarter" idx="10"/>
          </p:nvPr>
        </p:nvSpPr>
        <p:spPr/>
        <p:txBody>
          <a:bodyPr/>
          <a:lstStyle/>
          <a:p>
            <a:fld id="{461711D5-349D-4847-A71F-DCB6A6FF38BF}" type="slidenum">
              <a:rPr lang="en-US" smtClean="0"/>
              <a:pPr/>
              <a:t>68</a:t>
            </a:fld>
            <a:endParaRPr lang="en-US" dirty="0"/>
          </a:p>
        </p:txBody>
      </p:sp>
    </p:spTree>
    <p:extLst>
      <p:ext uri="{BB962C8B-B14F-4D97-AF65-F5344CB8AC3E}">
        <p14:creationId xmlns:p14="http://schemas.microsoft.com/office/powerpoint/2010/main" val="3581520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Minding The Gap: Organizational Strategies to Promote Gender Equity During the COVID-19 Pandemic, Gottlieb et al, JGIM 10/20</a:t>
            </a:r>
          </a:p>
        </p:txBody>
      </p:sp>
      <p:sp>
        <p:nvSpPr>
          <p:cNvPr id="3" name="Content Placeholder 2"/>
          <p:cNvSpPr>
            <a:spLocks noGrp="1"/>
          </p:cNvSpPr>
          <p:nvPr>
            <p:ph idx="1"/>
          </p:nvPr>
        </p:nvSpPr>
        <p:spPr/>
        <p:txBody>
          <a:bodyPr/>
          <a:lstStyle/>
          <a:p>
            <a:pPr marL="0" indent="0">
              <a:buNone/>
            </a:pPr>
            <a:r>
              <a:rPr lang="en-US" sz="4000" dirty="0">
                <a:solidFill>
                  <a:srgbClr val="FF0000"/>
                </a:solidFill>
              </a:rPr>
              <a:t>Career development</a:t>
            </a:r>
          </a:p>
          <a:p>
            <a:r>
              <a:rPr lang="en-US" sz="2800" dirty="0"/>
              <a:t>Capitalize on medical society and medical organization programming</a:t>
            </a:r>
          </a:p>
          <a:p>
            <a:r>
              <a:rPr lang="en-US" sz="2800" dirty="0"/>
              <a:t>Maintain institutional funding streams for programming that support women’s career advancement and leadership development</a:t>
            </a:r>
          </a:p>
          <a:p>
            <a:r>
              <a:rPr lang="en-US" sz="2800" dirty="0"/>
              <a:t> Widely publicize organizational leadership opportunities</a:t>
            </a:r>
          </a:p>
          <a:p>
            <a:r>
              <a:rPr lang="en-US" sz="2800" dirty="0"/>
              <a:t>Ensure that women have strong representation on promotion and search committees</a:t>
            </a:r>
          </a:p>
          <a:p>
            <a:endParaRPr lang="en-US" sz="2800"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69</a:t>
            </a:fld>
            <a:endParaRPr lang="en-US" dirty="0"/>
          </a:p>
        </p:txBody>
      </p:sp>
    </p:spTree>
    <p:extLst>
      <p:ext uri="{BB962C8B-B14F-4D97-AF65-F5344CB8AC3E}">
        <p14:creationId xmlns:p14="http://schemas.microsoft.com/office/powerpoint/2010/main" val="410582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p:txBody>
          <a:bodyPr/>
          <a:lstStyle/>
          <a:p>
            <a:r>
              <a:rPr lang="en-US" dirty="0"/>
              <a:t>Gender Equity</a:t>
            </a:r>
          </a:p>
        </p:txBody>
      </p:sp>
      <p:sp>
        <p:nvSpPr>
          <p:cNvPr id="4" name="Content Placeholder 3">
            <a:extLst>
              <a:ext uri="{FF2B5EF4-FFF2-40B4-BE49-F238E27FC236}">
                <a16:creationId xmlns:a16="http://schemas.microsoft.com/office/drawing/2014/main" id="{C1113224-37AF-7B40-8CC3-5FEC2ABD5330}"/>
              </a:ext>
            </a:extLst>
          </p:cNvPr>
          <p:cNvSpPr>
            <a:spLocks noGrp="1"/>
          </p:cNvSpPr>
          <p:nvPr>
            <p:ph sz="half" idx="2"/>
          </p:nvPr>
        </p:nvSpPr>
        <p:spPr>
          <a:xfrm>
            <a:off x="769902" y="1386712"/>
            <a:ext cx="5181600" cy="4790252"/>
          </a:xfrm>
        </p:spPr>
        <p:txBody>
          <a:bodyPr/>
          <a:lstStyle/>
          <a:p>
            <a:r>
              <a:rPr lang="en-US" sz="2400" dirty="0"/>
              <a:t>Improves</a:t>
            </a:r>
          </a:p>
          <a:p>
            <a:pPr lvl="1"/>
            <a:r>
              <a:rPr lang="en-US" sz="2400" dirty="0"/>
              <a:t>Productivity</a:t>
            </a:r>
          </a:p>
          <a:p>
            <a:pPr lvl="1"/>
            <a:r>
              <a:rPr lang="en-US" sz="2400" dirty="0"/>
              <a:t>Creativity</a:t>
            </a:r>
          </a:p>
          <a:p>
            <a:pPr lvl="1"/>
            <a:r>
              <a:rPr lang="en-US" sz="2400" dirty="0"/>
              <a:t>Communication</a:t>
            </a:r>
          </a:p>
          <a:p>
            <a:pPr lvl="1"/>
            <a:r>
              <a:rPr lang="en-US" sz="2400" dirty="0"/>
              <a:t>Employment</a:t>
            </a:r>
          </a:p>
          <a:p>
            <a:pPr lvl="1"/>
            <a:r>
              <a:rPr lang="en-US" sz="2400" dirty="0"/>
              <a:t>Job satisfaction</a:t>
            </a:r>
          </a:p>
          <a:p>
            <a:pPr lvl="1"/>
            <a:r>
              <a:rPr lang="en-US" sz="2400" dirty="0"/>
              <a:t>Work engagement</a:t>
            </a:r>
          </a:p>
          <a:p>
            <a:pPr lvl="1"/>
            <a:r>
              <a:rPr lang="en-US" sz="2400" dirty="0"/>
              <a:t>Policy development</a:t>
            </a:r>
          </a:p>
          <a:p>
            <a:endParaRPr lang="en-US" dirty="0"/>
          </a:p>
          <a:p>
            <a:endParaRPr lang="en-US" dirty="0"/>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7</a:t>
            </a:fld>
            <a:endParaRPr lang="en-US" dirty="0"/>
          </a:p>
        </p:txBody>
      </p:sp>
      <p:pic>
        <p:nvPicPr>
          <p:cNvPr id="6" name="Content Placeholder 8" descr="Image result for not a zero sum game"/>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3238" y="353582"/>
            <a:ext cx="3556527" cy="2481808"/>
          </a:xfrm>
          <a:prstGeom prst="rect">
            <a:avLst/>
          </a:prstGeom>
          <a:noFill/>
          <a:ln>
            <a:noFill/>
          </a:ln>
        </p:spPr>
      </p:pic>
      <p:pic>
        <p:nvPicPr>
          <p:cNvPr id="8" name="Content Placeholder 7" descr="Related image"/>
          <p:cNvPicPr>
            <a:picLocks noGrp="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5951502" y="2942577"/>
            <a:ext cx="5080000" cy="3723399"/>
          </a:xfrm>
          <a:prstGeom prst="rect">
            <a:avLst/>
          </a:prstGeom>
          <a:noFill/>
          <a:ln>
            <a:noFill/>
          </a:ln>
        </p:spPr>
      </p:pic>
    </p:spTree>
    <p:extLst>
      <p:ext uri="{BB962C8B-B14F-4D97-AF65-F5344CB8AC3E}">
        <p14:creationId xmlns:p14="http://schemas.microsoft.com/office/powerpoint/2010/main" val="3126480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Minding The Gap: Organizational Strategies to Promote Gender Equity During the COVID-19 Pandemic, Gottlieb et al, JGIM 10/20</a:t>
            </a:r>
          </a:p>
        </p:txBody>
      </p:sp>
      <p:sp>
        <p:nvSpPr>
          <p:cNvPr id="3" name="Content Placeholder 2"/>
          <p:cNvSpPr>
            <a:spLocks noGrp="1"/>
          </p:cNvSpPr>
          <p:nvPr>
            <p:ph idx="1"/>
          </p:nvPr>
        </p:nvSpPr>
        <p:spPr/>
        <p:txBody>
          <a:bodyPr/>
          <a:lstStyle/>
          <a:p>
            <a:pPr marL="0" indent="0">
              <a:buNone/>
            </a:pPr>
            <a:r>
              <a:rPr lang="en-US" sz="3600" dirty="0">
                <a:solidFill>
                  <a:srgbClr val="FF0000"/>
                </a:solidFill>
              </a:rPr>
              <a:t>Family support</a:t>
            </a:r>
          </a:p>
          <a:p>
            <a:r>
              <a:rPr lang="en-US" sz="2800" dirty="0"/>
              <a:t>Alternate/flex work schedules</a:t>
            </a:r>
          </a:p>
          <a:p>
            <a:r>
              <a:rPr lang="en-US" sz="2800" dirty="0">
                <a:solidFill>
                  <a:srgbClr val="FF0000"/>
                </a:solidFill>
              </a:rPr>
              <a:t>Partner with local businesses to offer subsidize/bulk discounts for self and family care needs </a:t>
            </a:r>
          </a:p>
          <a:p>
            <a:r>
              <a:rPr lang="en-US" sz="2800" dirty="0"/>
              <a:t>Develop and promote efforts at varied institutional levels to vet and pool dependent care providers for sharing</a:t>
            </a:r>
          </a:p>
          <a:p>
            <a:r>
              <a:rPr lang="en-US" sz="2800" dirty="0">
                <a:solidFill>
                  <a:srgbClr val="FF0000"/>
                </a:solidFill>
              </a:rPr>
              <a:t>Collaborate with local organizations such as childcare providers, to create or reopen care centers for children of essential workers</a:t>
            </a:r>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70</a:t>
            </a:fld>
            <a:endParaRPr lang="en-US" dirty="0"/>
          </a:p>
        </p:txBody>
      </p:sp>
    </p:spTree>
    <p:extLst>
      <p:ext uri="{BB962C8B-B14F-4D97-AF65-F5344CB8AC3E}">
        <p14:creationId xmlns:p14="http://schemas.microsoft.com/office/powerpoint/2010/main" val="2889933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rmAutofit/>
          </a:bodyPr>
          <a:lstStyle/>
          <a:p>
            <a:r>
              <a:rPr lang="en-US" dirty="0"/>
              <a:t>Does Career “Flexibility” Exist?</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UC system has had flexible policies (family/ childbearing leaves, stop the tenure clock active service modifications) since 1988 but only 6.7% of women and 0% of men have used these policies</a:t>
            </a:r>
          </a:p>
          <a:p>
            <a:r>
              <a:rPr lang="en-US" sz="2400" dirty="0"/>
              <a:t>1/3</a:t>
            </a:r>
            <a:r>
              <a:rPr lang="en-US" sz="2400" baseline="30000" dirty="0"/>
              <a:t>rd</a:t>
            </a:r>
            <a:r>
              <a:rPr lang="en-US" sz="2400" dirty="0"/>
              <a:t> of those &lt; 50 years old wanted to use but did not make the request</a:t>
            </a:r>
          </a:p>
          <a:p>
            <a:r>
              <a:rPr lang="en-US" sz="2400" dirty="0">
                <a:solidFill>
                  <a:srgbClr val="FF0000"/>
                </a:solidFill>
              </a:rPr>
              <a:t>Concerns about burdening colleagues, perceptions that they were not committed combined with an unsupportive culture, career damage, limiting future opportunities, and face time bias</a:t>
            </a:r>
          </a:p>
          <a:p>
            <a:r>
              <a:rPr lang="en-US" sz="2400" dirty="0"/>
              <a:t>Flexibility should be mutually beneficial and result in superior outcomes for all parties</a:t>
            </a:r>
          </a:p>
          <a:p>
            <a:endParaRPr lang="en-US" sz="2400" dirty="0"/>
          </a:p>
          <a:p>
            <a:pPr marL="0" indent="0" algn="r">
              <a:buNone/>
            </a:pPr>
            <a:r>
              <a:rPr lang="en-US" sz="1800" dirty="0"/>
              <a:t>- Howell, </a:t>
            </a:r>
            <a:r>
              <a:rPr lang="en-US" sz="1800" dirty="0" err="1"/>
              <a:t>AcadMed</a:t>
            </a:r>
            <a:r>
              <a:rPr lang="en-US" sz="1800" dirty="0"/>
              <a:t>, 8/17</a:t>
            </a:r>
          </a:p>
          <a:p>
            <a:pPr marL="0" indent="0">
              <a:buNone/>
            </a:pPr>
            <a:endParaRPr lang="en-US" sz="2400" dirty="0"/>
          </a:p>
          <a:p>
            <a:pPr marL="0" indent="0" algn="r">
              <a:buNone/>
            </a:pPr>
            <a:endParaRPr lang="en-US" sz="1800" dirty="0"/>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71</a:t>
            </a:fld>
            <a:endParaRPr lang="en-US" dirty="0"/>
          </a:p>
        </p:txBody>
      </p:sp>
    </p:spTree>
    <p:extLst>
      <p:ext uri="{BB962C8B-B14F-4D97-AF65-F5344CB8AC3E}">
        <p14:creationId xmlns:p14="http://schemas.microsoft.com/office/powerpoint/2010/main" val="2997826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a:t>
            </a:r>
          </a:p>
        </p:txBody>
      </p:sp>
      <p:sp>
        <p:nvSpPr>
          <p:cNvPr id="3" name="Content Placeholder 2"/>
          <p:cNvSpPr>
            <a:spLocks noGrp="1"/>
          </p:cNvSpPr>
          <p:nvPr>
            <p:ph idx="1"/>
          </p:nvPr>
        </p:nvSpPr>
        <p:spPr/>
        <p:txBody>
          <a:bodyPr>
            <a:normAutofit fontScale="92500"/>
          </a:bodyPr>
          <a:lstStyle/>
          <a:p>
            <a:r>
              <a:rPr lang="en-US" dirty="0"/>
              <a:t>Women (and URiM/UREG) are recruited, evaluated, advanced, promoted, mentored, sponsored and compensated differently than those in majority power holding groups (UME, GME, practicing physicians, and patient satisfaction data)</a:t>
            </a:r>
          </a:p>
          <a:p>
            <a:r>
              <a:rPr lang="en-US" dirty="0"/>
              <a:t>Data around women conference introductions, speaking time, interruptions, appropriation of comments/contributions of women is quite concerning</a:t>
            </a:r>
          </a:p>
          <a:p>
            <a:r>
              <a:rPr lang="en-US" dirty="0"/>
              <a:t>Despite NASEM  requirements that AAMC affiliated hospitals/healthcare orgs maintain a clearly written bill of rights and responsibilities communicating a zero-tolerance policy for sexual harassment towards HCPs</a:t>
            </a:r>
            <a:r>
              <a:rPr lang="en-US" dirty="0">
                <a:solidFill>
                  <a:srgbClr val="FF0000"/>
                </a:solidFill>
              </a:rPr>
              <a:t>, 0/55 contained NASEM recommended specific language against patient perpetuated sexual harassment or abuse </a:t>
            </a:r>
            <a:r>
              <a:rPr lang="en-US" dirty="0"/>
              <a:t>(</a:t>
            </a:r>
            <a:r>
              <a:rPr lang="en-US" dirty="0" err="1"/>
              <a:t>Vigilanti</a:t>
            </a:r>
            <a:r>
              <a:rPr lang="en-US" dirty="0"/>
              <a:t> et al, JAMA Network Open, 9/20)</a:t>
            </a:r>
          </a:p>
          <a:p>
            <a:r>
              <a:rPr lang="en-US" dirty="0"/>
              <a:t>Emerging data around increasing prevalence of personal attacks and sexual harassment of physicians on Social Media(</a:t>
            </a:r>
            <a:r>
              <a:rPr lang="en-US" dirty="0" err="1"/>
              <a:t>SoMe</a:t>
            </a:r>
            <a:r>
              <a:rPr lang="en-US" dirty="0"/>
              <a:t>), with women reporting significantly more online sexual harassment than men 16.4 vs. 1.5% (</a:t>
            </a:r>
            <a:r>
              <a:rPr lang="en-US" dirty="0" err="1"/>
              <a:t>Pendergrast</a:t>
            </a:r>
            <a:r>
              <a:rPr lang="en-US" dirty="0"/>
              <a:t> et al, JAMA Network Open 1/21)- </a:t>
            </a:r>
            <a:r>
              <a:rPr lang="en-US" dirty="0">
                <a:hlinkClick r:id="rId2"/>
              </a:rPr>
              <a:t>www.impact4hc.com</a:t>
            </a:r>
            <a:endParaRPr lang="en-US" dirty="0"/>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72</a:t>
            </a:fld>
            <a:endParaRPr lang="en-US" dirty="0"/>
          </a:p>
        </p:txBody>
      </p:sp>
    </p:spTree>
    <p:extLst>
      <p:ext uri="{BB962C8B-B14F-4D97-AF65-F5344CB8AC3E}">
        <p14:creationId xmlns:p14="http://schemas.microsoft.com/office/powerpoint/2010/main" val="1531252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Resident Physician Experiences With and Responses to Biased Patients </a:t>
            </a:r>
            <a:r>
              <a:rPr lang="en-US" dirty="0" err="1"/>
              <a:t>Shalila</a:t>
            </a:r>
            <a:r>
              <a:rPr lang="en-US" dirty="0"/>
              <a:t> S. de </a:t>
            </a:r>
            <a:r>
              <a:rPr lang="en-US" dirty="0" err="1"/>
              <a:t>Bourmont</a:t>
            </a:r>
            <a:r>
              <a:rPr lang="en-US" dirty="0"/>
              <a:t>, et al, JAMA Network Open, 11/20</a:t>
            </a:r>
          </a:p>
        </p:txBody>
      </p:sp>
      <p:sp>
        <p:nvSpPr>
          <p:cNvPr id="4" name="Slide Number Placeholder 3"/>
          <p:cNvSpPr>
            <a:spLocks noGrp="1"/>
          </p:cNvSpPr>
          <p:nvPr>
            <p:ph type="sldNum" sz="quarter" idx="10"/>
          </p:nvPr>
        </p:nvSpPr>
        <p:spPr/>
        <p:txBody>
          <a:bodyPr/>
          <a:lstStyle/>
          <a:p>
            <a:fld id="{461711D5-349D-4847-A71F-DCB6A6FF38BF}" type="slidenum">
              <a:rPr lang="en-US" smtClean="0"/>
              <a:pPr/>
              <a:t>73</a:t>
            </a:fld>
            <a:endParaRPr lang="en-US" dirty="0"/>
          </a:p>
        </p:txBody>
      </p:sp>
      <p:pic>
        <p:nvPicPr>
          <p:cNvPr id="5" name="New picture"/>
          <p:cNvPicPr>
            <a:picLocks noGrp="1" noChangeAspect="1" noChangeArrowheads="1"/>
          </p:cNvPicPr>
          <p:nvPr>
            <p:ph idx="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838200" y="1552045"/>
            <a:ext cx="11038104"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001919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461711D5-349D-4847-A71F-DCB6A6FF38BF}" type="slidenum">
              <a:rPr lang="en-US" smtClean="0"/>
              <a:pPr/>
              <a:t>74</a:t>
            </a:fld>
            <a:endParaRPr lang="en-US" dirty="0"/>
          </a:p>
        </p:txBody>
      </p:sp>
      <p:pic>
        <p:nvPicPr>
          <p:cNvPr id="5" name="New picture"/>
          <p:cNvPicPr>
            <a:picLocks noGrp="1" noChangeAspect="1" noChangeArrowheads="1"/>
          </p:cNvPicPr>
          <p:nvPr>
            <p:ph idx="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606237" y="454864"/>
            <a:ext cx="10979526"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81093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Lies Beneath- The Catastrophic Iceberg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2291" y="1551709"/>
            <a:ext cx="6650182" cy="4424218"/>
          </a:xfrm>
        </p:spPr>
      </p:pic>
      <p:sp>
        <p:nvSpPr>
          <p:cNvPr id="4" name="Slide Number Placeholder 3"/>
          <p:cNvSpPr>
            <a:spLocks noGrp="1"/>
          </p:cNvSpPr>
          <p:nvPr>
            <p:ph type="sldNum" sz="quarter" idx="10"/>
          </p:nvPr>
        </p:nvSpPr>
        <p:spPr/>
        <p:txBody>
          <a:bodyPr/>
          <a:lstStyle/>
          <a:p>
            <a:fld id="{461711D5-349D-4847-A71F-DCB6A6FF38BF}" type="slidenum">
              <a:rPr lang="en-US" smtClean="0"/>
              <a:pPr/>
              <a:t>75</a:t>
            </a:fld>
            <a:endParaRPr lang="en-US" dirty="0"/>
          </a:p>
        </p:txBody>
      </p:sp>
    </p:spTree>
    <p:extLst>
      <p:ext uri="{BB962C8B-B14F-4D97-AF65-F5344CB8AC3E}">
        <p14:creationId xmlns:p14="http://schemas.microsoft.com/office/powerpoint/2010/main" val="33457515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294B-4695-433C-9646-05B2D64D33CB}"/>
              </a:ext>
            </a:extLst>
          </p:cNvPr>
          <p:cNvSpPr>
            <a:spLocks noGrp="1"/>
          </p:cNvSpPr>
          <p:nvPr>
            <p:ph type="title"/>
          </p:nvPr>
        </p:nvSpPr>
        <p:spPr/>
        <p:txBody>
          <a:bodyPr/>
          <a:lstStyle/>
          <a:p>
            <a:r>
              <a:rPr lang="en-US" dirty="0"/>
              <a:t>How Deep Does The Iceberg Go?</a:t>
            </a:r>
          </a:p>
        </p:txBody>
      </p:sp>
      <p:sp>
        <p:nvSpPr>
          <p:cNvPr id="3" name="Content Placeholder 2">
            <a:extLst>
              <a:ext uri="{FF2B5EF4-FFF2-40B4-BE49-F238E27FC236}">
                <a16:creationId xmlns:a16="http://schemas.microsoft.com/office/drawing/2014/main" id="{4D199E52-BA43-47BD-BA3E-4639FE62D142}"/>
              </a:ext>
            </a:extLst>
          </p:cNvPr>
          <p:cNvSpPr>
            <a:spLocks noGrp="1"/>
          </p:cNvSpPr>
          <p:nvPr>
            <p:ph idx="1"/>
          </p:nvPr>
        </p:nvSpPr>
        <p:spPr/>
        <p:txBody>
          <a:bodyPr>
            <a:normAutofit fontScale="92500" lnSpcReduction="10000"/>
          </a:bodyPr>
          <a:lstStyle/>
          <a:p>
            <a:r>
              <a:rPr lang="en-US" dirty="0"/>
              <a:t>Medscape Sexual Harassment 2018 online survey</a:t>
            </a:r>
          </a:p>
          <a:p>
            <a:r>
              <a:rPr lang="en-US" dirty="0"/>
              <a:t>6235 HCPs-3711 practicing physicians, 1007 nurses,440 physician trainees, 286 NPs, 791 Pas who responded in March-April 2018</a:t>
            </a:r>
          </a:p>
          <a:p>
            <a:r>
              <a:rPr lang="en-US" dirty="0">
                <a:solidFill>
                  <a:srgbClr val="FF0000"/>
                </a:solidFill>
              </a:rPr>
              <a:t>12% female physicians, 4% male physicians reported unwanted sexual behavior, only 405 of the harassing behaviors were reported</a:t>
            </a:r>
          </a:p>
          <a:p>
            <a:r>
              <a:rPr lang="en-US" dirty="0"/>
              <a:t>Amongst harassers, ~1/2 were physicians, 37% were in a superior organizational position, 20% in an equal or peer role, 37% in a subordinate role</a:t>
            </a:r>
          </a:p>
          <a:p>
            <a:r>
              <a:rPr lang="en-US" dirty="0"/>
              <a:t>30% of med students experienced unwanted advancements in a 2018 survey</a:t>
            </a:r>
          </a:p>
          <a:p>
            <a:r>
              <a:rPr lang="en-US" dirty="0"/>
              <a:t>11% of nurses, NPs, PAs reported sexual harassment in a 3 year period and 12% reported electronic harassment</a:t>
            </a:r>
          </a:p>
          <a:p>
            <a:r>
              <a:rPr lang="en-US" dirty="0">
                <a:solidFill>
                  <a:srgbClr val="FF0000"/>
                </a:solidFill>
              </a:rPr>
              <a:t>More than 50% of victims chose to remain silent, less than 25% of incidents reported were investigated</a:t>
            </a:r>
          </a:p>
          <a:p>
            <a:endParaRPr lang="en-US" dirty="0"/>
          </a:p>
        </p:txBody>
      </p:sp>
      <p:sp>
        <p:nvSpPr>
          <p:cNvPr id="4" name="Slide Number Placeholder 3">
            <a:extLst>
              <a:ext uri="{FF2B5EF4-FFF2-40B4-BE49-F238E27FC236}">
                <a16:creationId xmlns:a16="http://schemas.microsoft.com/office/drawing/2014/main" id="{83BB019B-AF6D-459F-AC6C-8C11FCB66A8E}"/>
              </a:ext>
            </a:extLst>
          </p:cNvPr>
          <p:cNvSpPr>
            <a:spLocks noGrp="1"/>
          </p:cNvSpPr>
          <p:nvPr>
            <p:ph type="sldNum" sz="quarter" idx="10"/>
          </p:nvPr>
        </p:nvSpPr>
        <p:spPr/>
        <p:txBody>
          <a:bodyPr/>
          <a:lstStyle/>
          <a:p>
            <a:fld id="{461711D5-349D-4847-A71F-DCB6A6FF38BF}" type="slidenum">
              <a:rPr lang="en-US" smtClean="0"/>
              <a:pPr/>
              <a:t>76</a:t>
            </a:fld>
            <a:endParaRPr lang="en-US" dirty="0"/>
          </a:p>
        </p:txBody>
      </p:sp>
    </p:spTree>
    <p:extLst>
      <p:ext uri="{BB962C8B-B14F-4D97-AF65-F5344CB8AC3E}">
        <p14:creationId xmlns:p14="http://schemas.microsoft.com/office/powerpoint/2010/main" val="1662810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10BD-C3CF-44C7-BB2E-5AD5B6D2A52F}"/>
              </a:ext>
            </a:extLst>
          </p:cNvPr>
          <p:cNvSpPr>
            <a:spLocks noGrp="1"/>
          </p:cNvSpPr>
          <p:nvPr>
            <p:ph type="title"/>
          </p:nvPr>
        </p:nvSpPr>
        <p:spPr/>
        <p:txBody>
          <a:bodyPr>
            <a:normAutofit fontScale="90000"/>
          </a:bodyPr>
          <a:lstStyle/>
          <a:p>
            <a:r>
              <a:rPr lang="en-US" dirty="0"/>
              <a:t>#MedToo: A Large Scale Examination of the Incidence and Impact of Sexual Harassment of Physicians and Other Faculty at an AHC, Jagsi et al, </a:t>
            </a:r>
            <a:r>
              <a:rPr lang="en-US" dirty="0" err="1"/>
              <a:t>JWomensHlth</a:t>
            </a:r>
            <a:r>
              <a:rPr lang="en-US" dirty="0"/>
              <a:t>, 2020</a:t>
            </a:r>
          </a:p>
        </p:txBody>
      </p:sp>
      <p:sp>
        <p:nvSpPr>
          <p:cNvPr id="3" name="Content Placeholder 2">
            <a:extLst>
              <a:ext uri="{FF2B5EF4-FFF2-40B4-BE49-F238E27FC236}">
                <a16:creationId xmlns:a16="http://schemas.microsoft.com/office/drawing/2014/main" id="{026934D4-A212-4B6E-925D-54B1019CD10D}"/>
              </a:ext>
            </a:extLst>
          </p:cNvPr>
          <p:cNvSpPr>
            <a:spLocks noGrp="1"/>
          </p:cNvSpPr>
          <p:nvPr>
            <p:ph idx="1"/>
          </p:nvPr>
        </p:nvSpPr>
        <p:spPr/>
        <p:txBody>
          <a:bodyPr>
            <a:normAutofit/>
          </a:bodyPr>
          <a:lstStyle/>
          <a:p>
            <a:r>
              <a:rPr lang="en-US" sz="2800" dirty="0"/>
              <a:t>20 min online survey administered to all faculty at U of Michigan Medical School for at least 1 year</a:t>
            </a:r>
          </a:p>
          <a:p>
            <a:r>
              <a:rPr lang="en-US" sz="2800" dirty="0">
                <a:solidFill>
                  <a:srgbClr val="FF0000"/>
                </a:solidFill>
              </a:rPr>
              <a:t>26% response rate, 82.5% of women and 65% of men reported at least 1 episode of SH from insiders in the past year, 64% of women and 44% of men reported harassment from patients and patients’ families</a:t>
            </a:r>
          </a:p>
          <a:p>
            <a:r>
              <a:rPr lang="en-US" sz="2800" dirty="0"/>
              <a:t>Increased experiences of harassment were independently associated with lower mental health, job satisfaction, sense of safety at work, and  increased turnover intentions </a:t>
            </a:r>
          </a:p>
        </p:txBody>
      </p:sp>
      <p:sp>
        <p:nvSpPr>
          <p:cNvPr id="4" name="Slide Number Placeholder 3">
            <a:extLst>
              <a:ext uri="{FF2B5EF4-FFF2-40B4-BE49-F238E27FC236}">
                <a16:creationId xmlns:a16="http://schemas.microsoft.com/office/drawing/2014/main" id="{7F35DA5F-3BE8-4523-8CF5-595A25620EC7}"/>
              </a:ext>
            </a:extLst>
          </p:cNvPr>
          <p:cNvSpPr>
            <a:spLocks noGrp="1"/>
          </p:cNvSpPr>
          <p:nvPr>
            <p:ph type="sldNum" sz="quarter" idx="10"/>
          </p:nvPr>
        </p:nvSpPr>
        <p:spPr/>
        <p:txBody>
          <a:bodyPr/>
          <a:lstStyle/>
          <a:p>
            <a:fld id="{461711D5-349D-4847-A71F-DCB6A6FF38BF}" type="slidenum">
              <a:rPr lang="en-US" smtClean="0"/>
              <a:pPr/>
              <a:t>77</a:t>
            </a:fld>
            <a:endParaRPr lang="en-US" dirty="0"/>
          </a:p>
        </p:txBody>
      </p:sp>
    </p:spTree>
    <p:extLst>
      <p:ext uri="{BB962C8B-B14F-4D97-AF65-F5344CB8AC3E}">
        <p14:creationId xmlns:p14="http://schemas.microsoft.com/office/powerpoint/2010/main" val="15131798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3FEC-A47A-7533-7919-5C26376F7998}"/>
              </a:ext>
            </a:extLst>
          </p:cNvPr>
          <p:cNvSpPr>
            <a:spLocks noGrp="1"/>
          </p:cNvSpPr>
          <p:nvPr>
            <p:ph type="title"/>
          </p:nvPr>
        </p:nvSpPr>
        <p:spPr/>
        <p:txBody>
          <a:bodyPr>
            <a:normAutofit fontScale="90000"/>
          </a:bodyPr>
          <a:lstStyle/>
          <a:p>
            <a:r>
              <a:rPr lang="en-US" dirty="0"/>
              <a:t>Environmental Survey Design, Survey Administration, and Acting on Results Are Key…..Valentine et al, </a:t>
            </a:r>
            <a:r>
              <a:rPr lang="en-US" dirty="0" err="1"/>
              <a:t>AcadMed</a:t>
            </a:r>
            <a:r>
              <a:rPr lang="en-US" dirty="0"/>
              <a:t>, 3/2022</a:t>
            </a:r>
          </a:p>
        </p:txBody>
      </p:sp>
      <p:pic>
        <p:nvPicPr>
          <p:cNvPr id="6" name="Content Placeholder 5" descr="A screenshot of a survey&#10;&#10;Description automatically generated with low confidence">
            <a:extLst>
              <a:ext uri="{FF2B5EF4-FFF2-40B4-BE49-F238E27FC236}">
                <a16:creationId xmlns:a16="http://schemas.microsoft.com/office/drawing/2014/main" id="{C2A6AFFA-C9BB-C659-EADD-59B1D8BBFB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97548" y="1279525"/>
            <a:ext cx="2996903" cy="4897438"/>
          </a:xfrm>
        </p:spPr>
      </p:pic>
      <p:sp>
        <p:nvSpPr>
          <p:cNvPr id="4" name="Slide Number Placeholder 3">
            <a:extLst>
              <a:ext uri="{FF2B5EF4-FFF2-40B4-BE49-F238E27FC236}">
                <a16:creationId xmlns:a16="http://schemas.microsoft.com/office/drawing/2014/main" id="{305D067E-EBFE-F599-BA75-A3FC87D0B4D5}"/>
              </a:ext>
            </a:extLst>
          </p:cNvPr>
          <p:cNvSpPr>
            <a:spLocks noGrp="1"/>
          </p:cNvSpPr>
          <p:nvPr>
            <p:ph type="sldNum" sz="quarter" idx="10"/>
          </p:nvPr>
        </p:nvSpPr>
        <p:spPr/>
        <p:txBody>
          <a:bodyPr/>
          <a:lstStyle/>
          <a:p>
            <a:fld id="{461711D5-349D-4847-A71F-DCB6A6FF38BF}" type="slidenum">
              <a:rPr lang="en-US" smtClean="0"/>
              <a:pPr/>
              <a:t>78</a:t>
            </a:fld>
            <a:endParaRPr lang="en-US" dirty="0"/>
          </a:p>
        </p:txBody>
      </p:sp>
    </p:spTree>
    <p:extLst>
      <p:ext uri="{BB962C8B-B14F-4D97-AF65-F5344CB8AC3E}">
        <p14:creationId xmlns:p14="http://schemas.microsoft.com/office/powerpoint/2010/main" val="21363022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Characteristics of Faculty Accused of Academic Sexual Misconduct In The Biomedical and Health Sciences</a:t>
            </a:r>
          </a:p>
        </p:txBody>
      </p:sp>
      <p:sp>
        <p:nvSpPr>
          <p:cNvPr id="3" name="Content Placeholder 2"/>
          <p:cNvSpPr>
            <a:spLocks noGrp="1"/>
          </p:cNvSpPr>
          <p:nvPr>
            <p:ph idx="1"/>
          </p:nvPr>
        </p:nvSpPr>
        <p:spPr/>
        <p:txBody>
          <a:bodyPr>
            <a:normAutofit/>
          </a:bodyPr>
          <a:lstStyle/>
          <a:p>
            <a:r>
              <a:rPr lang="en-US" sz="2800" dirty="0"/>
              <a:t>Characterized faculty accused of sexual misconduct resulting in institutional or legal actions that proved or supported guilt at U.S. higher educational institutions in biomedical/health services</a:t>
            </a:r>
          </a:p>
          <a:p>
            <a:r>
              <a:rPr lang="en-US" sz="2800" dirty="0">
                <a:solidFill>
                  <a:srgbClr val="FF0000"/>
                </a:solidFill>
              </a:rPr>
              <a:t>Authors performed internet searches of Misconduct database (https</a:t>
            </a:r>
            <a:r>
              <a:rPr lang="en-US" sz="2800">
                <a:solidFill>
                  <a:srgbClr val="FF0000"/>
                </a:solidFill>
              </a:rPr>
              <a:t>://academic-sexual-misconduct-database</a:t>
            </a:r>
            <a:r>
              <a:rPr lang="en-US" sz="2800" dirty="0">
                <a:solidFill>
                  <a:srgbClr val="FF0000"/>
                </a:solidFill>
              </a:rPr>
              <a:t>.org) and top 500 search results were reviewed 11/18-4/19</a:t>
            </a:r>
          </a:p>
          <a:p>
            <a:r>
              <a:rPr lang="en-US" sz="2800" dirty="0"/>
              <a:t>Authors abstracted characteristics of alleged perpetrators, their targets, and outcomes by “Assault”, “Harassment”, “Consensual Relationships”, “Exploitation”</a:t>
            </a:r>
          </a:p>
        </p:txBody>
      </p:sp>
      <p:sp>
        <p:nvSpPr>
          <p:cNvPr id="4" name="Slide Number Placeholder 3"/>
          <p:cNvSpPr>
            <a:spLocks noGrp="1"/>
          </p:cNvSpPr>
          <p:nvPr>
            <p:ph type="sldNum" sz="quarter" idx="10"/>
          </p:nvPr>
        </p:nvSpPr>
        <p:spPr/>
        <p:txBody>
          <a:bodyPr/>
          <a:lstStyle/>
          <a:p>
            <a:fld id="{461711D5-349D-4847-A71F-DCB6A6FF38BF}" type="slidenum">
              <a:rPr lang="en-US" smtClean="0"/>
              <a:pPr/>
              <a:t>79</a:t>
            </a:fld>
            <a:endParaRPr lang="en-US" dirty="0"/>
          </a:p>
        </p:txBody>
      </p:sp>
    </p:spTree>
    <p:extLst>
      <p:ext uri="{BB962C8B-B14F-4D97-AF65-F5344CB8AC3E}">
        <p14:creationId xmlns:p14="http://schemas.microsoft.com/office/powerpoint/2010/main" val="2350634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Dr. Carlos del Rio on the Need For Men To Get Engaged…</a:t>
            </a:r>
          </a:p>
        </p:txBody>
      </p:sp>
      <p:sp>
        <p:nvSpPr>
          <p:cNvPr id="9" name="Content Placeholder 8"/>
          <p:cNvSpPr>
            <a:spLocks noGrp="1"/>
          </p:cNvSpPr>
          <p:nvPr>
            <p:ph idx="1"/>
          </p:nvPr>
        </p:nvSpPr>
        <p:spPr/>
        <p:txBody>
          <a:bodyPr>
            <a:normAutofit lnSpcReduction="10000"/>
          </a:bodyPr>
          <a:lstStyle/>
          <a:p>
            <a:pPr marL="0" indent="0">
              <a:buNone/>
            </a:pPr>
            <a:r>
              <a:rPr lang="en-US" sz="2600" b="1" i="1" dirty="0">
                <a:solidFill>
                  <a:srgbClr val="211D1E"/>
                </a:solidFill>
                <a:latin typeface="Open Sans"/>
              </a:rPr>
              <a:t>"Over the past 40 years medical schools have achieved gender parity at the student level, but women physicians continue to remain underrepresented in the higher ranks of academic medicine and in healthcare leadership positions. Today women represent an unaccountably small proportion of full professors, department chairs, and deans. </a:t>
            </a:r>
            <a:r>
              <a:rPr lang="en-US" sz="2600" b="1" i="1" dirty="0">
                <a:solidFill>
                  <a:srgbClr val="FF0000"/>
                </a:solidFill>
                <a:latin typeface="Open Sans"/>
              </a:rPr>
              <a:t>Shattering this glass ceiling is an urgent priority and we cannot expect women to do it by themselves.</a:t>
            </a:r>
            <a:r>
              <a:rPr lang="en-US" sz="2600" b="1" i="1" dirty="0">
                <a:solidFill>
                  <a:srgbClr val="211D1E"/>
                </a:solidFill>
                <a:latin typeface="Open Sans"/>
              </a:rPr>
              <a:t> As men we need to work side-by-side with women colleagues pushing for gender equity. This is not only the right thing to do it is also the smart thing to do." </a:t>
            </a:r>
            <a:endParaRPr lang="en-US" sz="2600" dirty="0">
              <a:solidFill>
                <a:srgbClr val="211D1E"/>
              </a:solidFill>
              <a:latin typeface="Open Sans"/>
            </a:endParaRPr>
          </a:p>
          <a:p>
            <a:pPr marL="0" indent="0">
              <a:buNone/>
            </a:pPr>
            <a:r>
              <a:rPr lang="en-US" sz="1900" i="1" dirty="0">
                <a:solidFill>
                  <a:srgbClr val="3D3D3D"/>
                </a:solidFill>
                <a:latin typeface="Open Sans"/>
              </a:rPr>
              <a:t>Carlos del Rio, MD, FIDSA, Distinguished Professor for Emory Clinical and Academic Affairs at Grady, Professor of Medicine, Executive Associate Dean for Emory at Grady, Emory University School of Medicine, Professor of Global Health and Epidemiology, Rollins School of Public Health </a:t>
            </a:r>
            <a:endParaRPr lang="en-US" sz="1900" dirty="0"/>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8</a:t>
            </a:fld>
            <a:endParaRPr lang="en-US" dirty="0"/>
          </a:p>
        </p:txBody>
      </p:sp>
    </p:spTree>
    <p:extLst>
      <p:ext uri="{BB962C8B-B14F-4D97-AF65-F5344CB8AC3E}">
        <p14:creationId xmlns:p14="http://schemas.microsoft.com/office/powerpoint/2010/main" val="2548497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Characteristics of Faculty Accused of Academic Sexual Misconduct In The Biomedical and Health Sciences</a:t>
            </a:r>
          </a:p>
        </p:txBody>
      </p:sp>
      <p:sp>
        <p:nvSpPr>
          <p:cNvPr id="3" name="Content Placeholder 2"/>
          <p:cNvSpPr>
            <a:spLocks noGrp="1"/>
          </p:cNvSpPr>
          <p:nvPr>
            <p:ph idx="1"/>
          </p:nvPr>
        </p:nvSpPr>
        <p:spPr/>
        <p:txBody>
          <a:bodyPr/>
          <a:lstStyle/>
          <a:p>
            <a:r>
              <a:rPr lang="en-US" dirty="0"/>
              <a:t>Identified 125 faculty sexual misconducts in 1982-2019 affecting at least 1668 targets</a:t>
            </a:r>
          </a:p>
          <a:p>
            <a:r>
              <a:rPr lang="en-US" dirty="0"/>
              <a:t>34% in U.S. News and World Report top 50 rated colleges/universities</a:t>
            </a:r>
          </a:p>
          <a:p>
            <a:r>
              <a:rPr lang="en-US" dirty="0">
                <a:solidFill>
                  <a:srgbClr val="FF0000"/>
                </a:solidFill>
              </a:rPr>
              <a:t>98% perpetrators male, and 92% of targets were only females</a:t>
            </a:r>
          </a:p>
          <a:p>
            <a:r>
              <a:rPr lang="en-US" dirty="0">
                <a:solidFill>
                  <a:srgbClr val="FF0000"/>
                </a:solidFill>
              </a:rPr>
              <a:t>72% of perpetrators targeted subordinates</a:t>
            </a:r>
          </a:p>
          <a:p>
            <a:r>
              <a:rPr lang="en-US" dirty="0"/>
              <a:t>19% targeted clinical trainees</a:t>
            </a:r>
          </a:p>
          <a:p>
            <a:r>
              <a:rPr lang="en-US" dirty="0">
                <a:solidFill>
                  <a:srgbClr val="FF0000"/>
                </a:solidFill>
              </a:rPr>
              <a:t>51% Full Professors, 17% Department Chairs/Directors/Deans</a:t>
            </a:r>
          </a:p>
          <a:p>
            <a:r>
              <a:rPr lang="en-US" dirty="0">
                <a:solidFill>
                  <a:srgbClr val="FF0000"/>
                </a:solidFill>
              </a:rPr>
              <a:t>30% committed sexual assault, 56% sexual harassment</a:t>
            </a:r>
          </a:p>
          <a:p>
            <a:r>
              <a:rPr lang="en-US" dirty="0">
                <a:solidFill>
                  <a:srgbClr val="FF0000"/>
                </a:solidFill>
              </a:rPr>
              <a:t>49% resigned/retired, 21% terminated</a:t>
            </a:r>
            <a:r>
              <a:rPr lang="en-US" dirty="0"/>
              <a:t>, 9% sanctioned by funding sources or boards governing clinical practice</a:t>
            </a:r>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80</a:t>
            </a:fld>
            <a:endParaRPr lang="en-US" dirty="0"/>
          </a:p>
        </p:txBody>
      </p:sp>
    </p:spTree>
    <p:extLst>
      <p:ext uri="{BB962C8B-B14F-4D97-AF65-F5344CB8AC3E}">
        <p14:creationId xmlns:p14="http://schemas.microsoft.com/office/powerpoint/2010/main" val="387594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Characteristics of Faculty Accused of Academic Sexual Misconduct In The Biomedical and Health Sciences</a:t>
            </a:r>
            <a:endParaRPr lang="en-US" dirty="0"/>
          </a:p>
        </p:txBody>
      </p:sp>
      <p:sp>
        <p:nvSpPr>
          <p:cNvPr id="3" name="Content Placeholder 2"/>
          <p:cNvSpPr>
            <a:spLocks noGrp="1"/>
          </p:cNvSpPr>
          <p:nvPr>
            <p:ph idx="1"/>
          </p:nvPr>
        </p:nvSpPr>
        <p:spPr/>
        <p:txBody>
          <a:bodyPr>
            <a:normAutofit lnSpcReduction="10000"/>
          </a:bodyPr>
          <a:lstStyle/>
          <a:p>
            <a:r>
              <a:rPr lang="en-US" sz="3200" dirty="0">
                <a:solidFill>
                  <a:srgbClr val="FF0000"/>
                </a:solidFill>
              </a:rPr>
              <a:t>50 accused faculty remained in academia, 60% remained at same institution, 40% at a different institution</a:t>
            </a:r>
          </a:p>
          <a:p>
            <a:r>
              <a:rPr lang="en-US" sz="3200" dirty="0"/>
              <a:t>6/50 terminated by 1</a:t>
            </a:r>
            <a:r>
              <a:rPr lang="en-US" sz="3200" baseline="30000" dirty="0"/>
              <a:t>st</a:t>
            </a:r>
            <a:r>
              <a:rPr lang="en-US" sz="3200" dirty="0"/>
              <a:t> institution, 15/50 resigned or retired</a:t>
            </a:r>
          </a:p>
          <a:p>
            <a:r>
              <a:rPr lang="en-US" sz="3200" dirty="0"/>
              <a:t>Domains: 40 Research, 34 Medical, 30 Psychology, 6 Dental, 4 Nursing,11 “Other”</a:t>
            </a:r>
          </a:p>
          <a:p>
            <a:r>
              <a:rPr lang="en-US" sz="3200" dirty="0"/>
              <a:t>Limitations- lack of transparency/standardized database and reporting expectations</a:t>
            </a:r>
          </a:p>
          <a:p>
            <a:pPr marL="0" indent="0">
              <a:buNone/>
            </a:pPr>
            <a:r>
              <a:rPr lang="en-US" sz="3200" dirty="0"/>
              <a:t>       </a:t>
            </a:r>
            <a:r>
              <a:rPr lang="en-US" sz="2400" dirty="0"/>
              <a:t>-</a:t>
            </a:r>
            <a:r>
              <a:rPr lang="en-US" sz="2400" b="1" dirty="0"/>
              <a:t>Espinoza, </a:t>
            </a:r>
            <a:r>
              <a:rPr lang="en-US" sz="2400" b="1" dirty="0" err="1"/>
              <a:t>Hsiehchen</a:t>
            </a:r>
            <a:r>
              <a:rPr lang="en-US" sz="2400" b="1" dirty="0"/>
              <a:t>, JAMA,4/21/20</a:t>
            </a:r>
            <a:endParaRPr lang="en-US" sz="3200" b="1"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81</a:t>
            </a:fld>
            <a:endParaRPr lang="en-US" dirty="0"/>
          </a:p>
        </p:txBody>
      </p:sp>
    </p:spTree>
    <p:extLst>
      <p:ext uri="{BB962C8B-B14F-4D97-AF65-F5344CB8AC3E}">
        <p14:creationId xmlns:p14="http://schemas.microsoft.com/office/powerpoint/2010/main" val="2910524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7B0E-1A32-4AB2-B9CD-B587DFF4211E}"/>
              </a:ext>
            </a:extLst>
          </p:cNvPr>
          <p:cNvSpPr>
            <a:spLocks noGrp="1"/>
          </p:cNvSpPr>
          <p:nvPr>
            <p:ph type="title"/>
          </p:nvPr>
        </p:nvSpPr>
        <p:spPr/>
        <p:txBody>
          <a:bodyPr>
            <a:normAutofit fontScale="90000"/>
          </a:bodyPr>
          <a:lstStyle/>
          <a:p>
            <a:r>
              <a:rPr lang="en-US" dirty="0"/>
              <a:t>Addressing Sexual Harassment: An Institutional Approach, Noseworthy et al, </a:t>
            </a:r>
            <a:r>
              <a:rPr lang="en-US" dirty="0" err="1"/>
              <a:t>MayoClinicProceedings</a:t>
            </a:r>
            <a:r>
              <a:rPr lang="en-US" dirty="0"/>
              <a:t>, 4/2020</a:t>
            </a:r>
          </a:p>
        </p:txBody>
      </p:sp>
      <p:sp>
        <p:nvSpPr>
          <p:cNvPr id="3" name="Content Placeholder 2">
            <a:extLst>
              <a:ext uri="{FF2B5EF4-FFF2-40B4-BE49-F238E27FC236}">
                <a16:creationId xmlns:a16="http://schemas.microsoft.com/office/drawing/2014/main" id="{B17BF8AE-C81C-4B51-B1C6-25335B81BD39}"/>
              </a:ext>
            </a:extLst>
          </p:cNvPr>
          <p:cNvSpPr>
            <a:spLocks noGrp="1"/>
          </p:cNvSpPr>
          <p:nvPr>
            <p:ph idx="1"/>
          </p:nvPr>
        </p:nvSpPr>
        <p:spPr/>
        <p:txBody>
          <a:bodyPr>
            <a:normAutofit/>
          </a:bodyPr>
          <a:lstStyle/>
          <a:p>
            <a:r>
              <a:rPr lang="en-US" sz="2400" dirty="0"/>
              <a:t>Beyond reporting and developing systems to address sexual harassment, institutions must have a systematic method to thoroughly investigate allegations of sexual harassment</a:t>
            </a:r>
          </a:p>
          <a:p>
            <a:r>
              <a:rPr lang="en-US" sz="2400" dirty="0"/>
              <a:t>Impose fair and consistent corrective actions when allegations are substantiated</a:t>
            </a:r>
          </a:p>
          <a:p>
            <a:r>
              <a:rPr lang="en-US" sz="2400" dirty="0"/>
              <a:t>Develop a culture intolerant of sexually harassing behavior</a:t>
            </a:r>
          </a:p>
          <a:p>
            <a:r>
              <a:rPr lang="en-US" sz="2400" dirty="0"/>
              <a:t>In 2 years from late 2017-2019, 153 allegations, ~60% of investigations were substantiated, 30% of the accused were physicians or scientists</a:t>
            </a:r>
          </a:p>
          <a:p>
            <a:r>
              <a:rPr lang="en-US" sz="2400" dirty="0">
                <a:solidFill>
                  <a:srgbClr val="FF0000"/>
                </a:solidFill>
              </a:rPr>
              <a:t>Outline a 10 step institutional approach to sexual harassment allegations</a:t>
            </a:r>
          </a:p>
        </p:txBody>
      </p:sp>
      <p:sp>
        <p:nvSpPr>
          <p:cNvPr id="4" name="Slide Number Placeholder 3">
            <a:extLst>
              <a:ext uri="{FF2B5EF4-FFF2-40B4-BE49-F238E27FC236}">
                <a16:creationId xmlns:a16="http://schemas.microsoft.com/office/drawing/2014/main" id="{C595BAB9-7EB6-45A9-BC47-DB5C25A761A9}"/>
              </a:ext>
            </a:extLst>
          </p:cNvPr>
          <p:cNvSpPr>
            <a:spLocks noGrp="1"/>
          </p:cNvSpPr>
          <p:nvPr>
            <p:ph type="sldNum" sz="quarter" idx="10"/>
          </p:nvPr>
        </p:nvSpPr>
        <p:spPr/>
        <p:txBody>
          <a:bodyPr/>
          <a:lstStyle/>
          <a:p>
            <a:fld id="{461711D5-349D-4847-A71F-DCB6A6FF38BF}" type="slidenum">
              <a:rPr lang="en-US" smtClean="0"/>
              <a:pPr/>
              <a:t>82</a:t>
            </a:fld>
            <a:endParaRPr lang="en-US" dirty="0"/>
          </a:p>
        </p:txBody>
      </p:sp>
    </p:spTree>
    <p:extLst>
      <p:ext uri="{BB962C8B-B14F-4D97-AF65-F5344CB8AC3E}">
        <p14:creationId xmlns:p14="http://schemas.microsoft.com/office/powerpoint/2010/main" val="1730283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EB84-4B58-4D92-9D08-6F5417C4E126}"/>
              </a:ext>
            </a:extLst>
          </p:cNvPr>
          <p:cNvSpPr>
            <a:spLocks noGrp="1"/>
          </p:cNvSpPr>
          <p:nvPr>
            <p:ph type="title"/>
          </p:nvPr>
        </p:nvSpPr>
        <p:spPr/>
        <p:txBody>
          <a:bodyPr>
            <a:normAutofit fontScale="90000"/>
          </a:bodyPr>
          <a:lstStyle/>
          <a:p>
            <a:r>
              <a:rPr lang="en-US" sz="2700" b="1" i="0" dirty="0">
                <a:solidFill>
                  <a:srgbClr val="333333"/>
                </a:solidFill>
                <a:effectLst/>
                <a:latin typeface="Guardian TextSans Web"/>
              </a:rPr>
              <a:t>Implementation of an Online Reporting System to Identify Unprofessional Behaviors and Mistreatment Directed at Trainees at an Academic Medical Center- </a:t>
            </a:r>
            <a:r>
              <a:rPr lang="en-US" sz="2700" b="1" i="0" dirty="0" err="1">
                <a:solidFill>
                  <a:srgbClr val="333333"/>
                </a:solidFill>
                <a:effectLst/>
                <a:latin typeface="Guardian TextSans Web"/>
              </a:rPr>
              <a:t>Leitman</a:t>
            </a:r>
            <a:r>
              <a:rPr lang="en-US" sz="2700" b="1" i="0" dirty="0">
                <a:solidFill>
                  <a:srgbClr val="333333"/>
                </a:solidFill>
                <a:effectLst/>
                <a:latin typeface="Guardian TextSans Web"/>
              </a:rPr>
              <a:t> et al, 12/22, JAMA Open</a:t>
            </a:r>
            <a:br>
              <a:rPr lang="en-US" b="1" i="0" dirty="0">
                <a:solidFill>
                  <a:srgbClr val="333333"/>
                </a:solidFill>
                <a:effectLst/>
                <a:latin typeface="Guardian TextSans Web"/>
              </a:rPr>
            </a:br>
            <a:endParaRPr lang="en-US" dirty="0"/>
          </a:p>
        </p:txBody>
      </p:sp>
      <p:sp>
        <p:nvSpPr>
          <p:cNvPr id="3" name="Content Placeholder 2">
            <a:extLst>
              <a:ext uri="{FF2B5EF4-FFF2-40B4-BE49-F238E27FC236}">
                <a16:creationId xmlns:a16="http://schemas.microsoft.com/office/drawing/2014/main" id="{88207596-1814-4C16-8587-B36D2A44CEB5}"/>
              </a:ext>
            </a:extLst>
          </p:cNvPr>
          <p:cNvSpPr>
            <a:spLocks noGrp="1"/>
          </p:cNvSpPr>
          <p:nvPr>
            <p:ph idx="1"/>
          </p:nvPr>
        </p:nvSpPr>
        <p:spPr/>
        <p:txBody>
          <a:bodyPr>
            <a:normAutofit/>
          </a:bodyPr>
          <a:lstStyle/>
          <a:p>
            <a:r>
              <a:rPr lang="en-US" dirty="0"/>
              <a:t>Pool of ~ 4200 students, trainees, graduate students, postdoctoral fellows filed 196 reports 2019-2021 in Mt. Sinai online reporting system</a:t>
            </a:r>
          </a:p>
          <a:p>
            <a:pPr algn="l"/>
            <a:r>
              <a:rPr lang="en-US" b="0" i="0" dirty="0">
                <a:solidFill>
                  <a:srgbClr val="222222"/>
                </a:solidFill>
                <a:effectLst/>
                <a:latin typeface="BerninaSansWeb"/>
              </a:rPr>
              <a:t>Nearly 90% of the reports described unprofessional interactions, and over 60% described behavior from faculty, AAMC definition of mistreatment was used</a:t>
            </a:r>
          </a:p>
          <a:p>
            <a:pPr algn="l"/>
            <a:r>
              <a:rPr lang="en-US" b="0" i="0" dirty="0">
                <a:solidFill>
                  <a:srgbClr val="222222"/>
                </a:solidFill>
                <a:effectLst/>
                <a:latin typeface="BerninaSansWeb"/>
              </a:rPr>
              <a:t> Under 1% of the 2,900 faculty members who interact with trainees accounted for half of the reports describing unprofessional behavior</a:t>
            </a:r>
          </a:p>
          <a:p>
            <a:pPr algn="l"/>
            <a:r>
              <a:rPr lang="en-US" b="0" i="0" dirty="0">
                <a:solidFill>
                  <a:srgbClr val="222222"/>
                </a:solidFill>
                <a:effectLst/>
                <a:latin typeface="BerninaSansWeb"/>
              </a:rPr>
              <a:t>The most common reported behaviors were related to public embarrassment or humiliation (54.9%),offensive remarks related to gender, sexual orientation, national origin, race, color, or religion (32.9%), denial of opportunities like training or rewards on the basis of membership in a protected group (9.2%)</a:t>
            </a:r>
          </a:p>
          <a:p>
            <a:pPr algn="l"/>
            <a:endParaRPr lang="en-US" b="0" i="0" dirty="0">
              <a:solidFill>
                <a:srgbClr val="222222"/>
              </a:solidFill>
              <a:effectLst/>
              <a:latin typeface="BerninaSansWeb"/>
            </a:endParaRPr>
          </a:p>
          <a:p>
            <a:endParaRPr lang="en-US" dirty="0"/>
          </a:p>
        </p:txBody>
      </p:sp>
      <p:sp>
        <p:nvSpPr>
          <p:cNvPr id="4" name="Slide Number Placeholder 3">
            <a:extLst>
              <a:ext uri="{FF2B5EF4-FFF2-40B4-BE49-F238E27FC236}">
                <a16:creationId xmlns:a16="http://schemas.microsoft.com/office/drawing/2014/main" id="{83809D46-F7CA-4688-965E-519F256AAF00}"/>
              </a:ext>
            </a:extLst>
          </p:cNvPr>
          <p:cNvSpPr>
            <a:spLocks noGrp="1"/>
          </p:cNvSpPr>
          <p:nvPr>
            <p:ph type="sldNum" sz="quarter" idx="10"/>
          </p:nvPr>
        </p:nvSpPr>
        <p:spPr/>
        <p:txBody>
          <a:bodyPr/>
          <a:lstStyle/>
          <a:p>
            <a:fld id="{461711D5-349D-4847-A71F-DCB6A6FF38BF}" type="slidenum">
              <a:rPr lang="en-US" smtClean="0"/>
              <a:pPr/>
              <a:t>83</a:t>
            </a:fld>
            <a:endParaRPr lang="en-US" dirty="0"/>
          </a:p>
        </p:txBody>
      </p:sp>
    </p:spTree>
    <p:extLst>
      <p:ext uri="{BB962C8B-B14F-4D97-AF65-F5344CB8AC3E}">
        <p14:creationId xmlns:p14="http://schemas.microsoft.com/office/powerpoint/2010/main" val="4023968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D894-3120-4A28-B97C-660886982059}"/>
              </a:ext>
            </a:extLst>
          </p:cNvPr>
          <p:cNvSpPr>
            <a:spLocks noGrp="1"/>
          </p:cNvSpPr>
          <p:nvPr>
            <p:ph type="title"/>
          </p:nvPr>
        </p:nvSpPr>
        <p:spPr/>
        <p:txBody>
          <a:bodyPr>
            <a:noAutofit/>
          </a:bodyPr>
          <a:lstStyle/>
          <a:p>
            <a:r>
              <a:rPr lang="en-US" sz="2400" b="1" i="0" dirty="0">
                <a:solidFill>
                  <a:srgbClr val="333333"/>
                </a:solidFill>
                <a:effectLst/>
                <a:latin typeface="Guardian TextSans Web"/>
              </a:rPr>
              <a:t>Implementation of an Online Reporting System to Identify Unprofessional Behaviors and Mistreatment Directed at Trainees at an Academic Medical Center- </a:t>
            </a:r>
            <a:r>
              <a:rPr lang="en-US" sz="2400" b="1" i="0" dirty="0" err="1">
                <a:solidFill>
                  <a:srgbClr val="333333"/>
                </a:solidFill>
                <a:effectLst/>
                <a:latin typeface="Guardian TextSans Web"/>
              </a:rPr>
              <a:t>Leitman</a:t>
            </a:r>
            <a:r>
              <a:rPr lang="en-US" sz="2400" b="1" i="0" dirty="0">
                <a:solidFill>
                  <a:srgbClr val="333333"/>
                </a:solidFill>
                <a:effectLst/>
                <a:latin typeface="Guardian TextSans Web"/>
              </a:rPr>
              <a:t> et al, 12/22, JAMA Open</a:t>
            </a:r>
            <a:endParaRPr lang="en-US" sz="2400" dirty="0"/>
          </a:p>
        </p:txBody>
      </p:sp>
      <p:sp>
        <p:nvSpPr>
          <p:cNvPr id="3" name="Content Placeholder 2">
            <a:extLst>
              <a:ext uri="{FF2B5EF4-FFF2-40B4-BE49-F238E27FC236}">
                <a16:creationId xmlns:a16="http://schemas.microsoft.com/office/drawing/2014/main" id="{09D72796-B8B0-4005-9FE3-FB5AA7BF19B0}"/>
              </a:ext>
            </a:extLst>
          </p:cNvPr>
          <p:cNvSpPr>
            <a:spLocks noGrp="1"/>
          </p:cNvSpPr>
          <p:nvPr>
            <p:ph idx="1"/>
          </p:nvPr>
        </p:nvSpPr>
        <p:spPr/>
        <p:txBody>
          <a:bodyPr/>
          <a:lstStyle/>
          <a:p>
            <a:r>
              <a:rPr lang="en-US" b="0" i="0" dirty="0">
                <a:solidFill>
                  <a:srgbClr val="222222"/>
                </a:solidFill>
                <a:effectLst/>
                <a:latin typeface="BerninaSansWeb"/>
              </a:rPr>
              <a:t>The vast majority of the reports (94%) were handled by a discussion with the subject. Ten reports were escalated to a written warning or change in duties, and 14 reported faculty were referred for a physician wellness evaluation</a:t>
            </a:r>
          </a:p>
          <a:p>
            <a:r>
              <a:rPr lang="en-US" b="0" i="0" dirty="0">
                <a:solidFill>
                  <a:srgbClr val="222222"/>
                </a:solidFill>
                <a:effectLst/>
                <a:latin typeface="BerninaSansWeb"/>
              </a:rPr>
              <a:t>Residents and fellows were the most frequent reporters, at 55.5% of all reports</a:t>
            </a:r>
          </a:p>
          <a:p>
            <a:r>
              <a:rPr lang="en-US" b="0" i="0" dirty="0">
                <a:solidFill>
                  <a:srgbClr val="222222"/>
                </a:solidFill>
                <a:effectLst/>
                <a:latin typeface="BerninaSansWeb"/>
              </a:rPr>
              <a:t>Complaints were directed at faculty in 61.3% of cases and residents and fellows in 13.9%</a:t>
            </a:r>
          </a:p>
          <a:p>
            <a:r>
              <a:rPr lang="en-US" b="0" i="0" dirty="0">
                <a:solidFill>
                  <a:srgbClr val="FF0000"/>
                </a:solidFill>
                <a:effectLst/>
                <a:latin typeface="BerninaSansWeb"/>
              </a:rPr>
              <a:t>The majority of negative feedback was centered around just 20 faculty members</a:t>
            </a:r>
          </a:p>
          <a:p>
            <a:r>
              <a:rPr lang="en-US" b="0" i="0" dirty="0">
                <a:solidFill>
                  <a:srgbClr val="222222"/>
                </a:solidFill>
                <a:effectLst/>
                <a:latin typeface="BerninaSansWeb"/>
              </a:rPr>
              <a:t>Leading up to the implementation of the new tool, a group of stakeholder representatives met for 12 months and designed the feedback form and protocol for triaging reports, providing feedback, disclosing aggregate data publicly, and addressing problems via remediation, formal investigation, or disciplinary action.</a:t>
            </a:r>
          </a:p>
          <a:p>
            <a:endParaRPr lang="en-US" dirty="0"/>
          </a:p>
        </p:txBody>
      </p:sp>
      <p:sp>
        <p:nvSpPr>
          <p:cNvPr id="4" name="Slide Number Placeholder 3">
            <a:extLst>
              <a:ext uri="{FF2B5EF4-FFF2-40B4-BE49-F238E27FC236}">
                <a16:creationId xmlns:a16="http://schemas.microsoft.com/office/drawing/2014/main" id="{D2829D2C-EC90-4A74-8811-F6E4E04253D4}"/>
              </a:ext>
            </a:extLst>
          </p:cNvPr>
          <p:cNvSpPr>
            <a:spLocks noGrp="1"/>
          </p:cNvSpPr>
          <p:nvPr>
            <p:ph type="sldNum" sz="quarter" idx="10"/>
          </p:nvPr>
        </p:nvSpPr>
        <p:spPr/>
        <p:txBody>
          <a:bodyPr/>
          <a:lstStyle/>
          <a:p>
            <a:fld id="{461711D5-349D-4847-A71F-DCB6A6FF38BF}" type="slidenum">
              <a:rPr lang="en-US" smtClean="0"/>
              <a:pPr/>
              <a:t>84</a:t>
            </a:fld>
            <a:endParaRPr lang="en-US" dirty="0"/>
          </a:p>
        </p:txBody>
      </p:sp>
    </p:spTree>
    <p:extLst>
      <p:ext uri="{BB962C8B-B14F-4D97-AF65-F5344CB8AC3E}">
        <p14:creationId xmlns:p14="http://schemas.microsoft.com/office/powerpoint/2010/main" val="2282006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FAC0-BACE-4005-B28D-07E8D58F9D9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AC08414-974D-4E26-873F-9DD1BD812D8C}"/>
              </a:ext>
            </a:extLst>
          </p:cNvPr>
          <p:cNvSpPr>
            <a:spLocks noGrp="1"/>
          </p:cNvSpPr>
          <p:nvPr>
            <p:ph idx="1"/>
          </p:nvPr>
        </p:nvSpPr>
        <p:spPr/>
        <p:txBody>
          <a:bodyPr>
            <a:normAutofit lnSpcReduction="10000"/>
          </a:bodyPr>
          <a:lstStyle/>
          <a:p>
            <a:r>
              <a:rPr lang="en-US" b="0" i="0" dirty="0">
                <a:solidFill>
                  <a:srgbClr val="222222"/>
                </a:solidFill>
                <a:effectLst/>
                <a:latin typeface="BerninaSansWeb"/>
              </a:rPr>
              <a:t> </a:t>
            </a:r>
            <a:r>
              <a:rPr lang="en-US" sz="5400" b="0" i="0" dirty="0">
                <a:solidFill>
                  <a:srgbClr val="222222"/>
                </a:solidFill>
                <a:effectLst/>
                <a:latin typeface="BerninaSansWeb"/>
              </a:rPr>
              <a:t>"Some institutions may think they don't have a problem with trainee mistreatment -- but this goes to show that if you make it easier to hear about bad behavior, you'll hear about it."</a:t>
            </a:r>
            <a:endParaRPr lang="en-US" sz="5400" dirty="0"/>
          </a:p>
        </p:txBody>
      </p:sp>
      <p:sp>
        <p:nvSpPr>
          <p:cNvPr id="4" name="Slide Number Placeholder 3">
            <a:extLst>
              <a:ext uri="{FF2B5EF4-FFF2-40B4-BE49-F238E27FC236}">
                <a16:creationId xmlns:a16="http://schemas.microsoft.com/office/drawing/2014/main" id="{BB58B1C9-1A53-4C93-84FC-A60E9738695F}"/>
              </a:ext>
            </a:extLst>
          </p:cNvPr>
          <p:cNvSpPr>
            <a:spLocks noGrp="1"/>
          </p:cNvSpPr>
          <p:nvPr>
            <p:ph type="sldNum" sz="quarter" idx="10"/>
          </p:nvPr>
        </p:nvSpPr>
        <p:spPr/>
        <p:txBody>
          <a:bodyPr/>
          <a:lstStyle/>
          <a:p>
            <a:fld id="{461711D5-349D-4847-A71F-DCB6A6FF38BF}" type="slidenum">
              <a:rPr lang="en-US" smtClean="0"/>
              <a:pPr/>
              <a:t>85</a:t>
            </a:fld>
            <a:endParaRPr lang="en-US" dirty="0"/>
          </a:p>
        </p:txBody>
      </p:sp>
    </p:spTree>
    <p:extLst>
      <p:ext uri="{BB962C8B-B14F-4D97-AF65-F5344CB8AC3E}">
        <p14:creationId xmlns:p14="http://schemas.microsoft.com/office/powerpoint/2010/main" val="4690505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Autofit/>
          </a:bodyPr>
          <a:lstStyle/>
          <a:p>
            <a:r>
              <a:rPr lang="en-US" dirty="0"/>
              <a:t>Role Of U.S. Healthcare Accreditation, Credentialing, Licensing, and Rating Organizations</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AAMC’s commitment to DEI and gender equity- GWIMS and now CWAMS- </a:t>
            </a:r>
            <a:r>
              <a:rPr lang="en-US" sz="2400" dirty="0">
                <a:hlinkClick r:id="rId2"/>
              </a:rPr>
              <a:t>www.aamc.org</a:t>
            </a:r>
            <a:r>
              <a:rPr lang="en-US" sz="2400" dirty="0"/>
              <a:t>, </a:t>
            </a:r>
            <a:r>
              <a:rPr lang="en-US" sz="2400" dirty="0">
                <a:hlinkClick r:id="rId3"/>
              </a:rPr>
              <a:t>www.cwams.org</a:t>
            </a:r>
            <a:endParaRPr lang="en-US" sz="2400" dirty="0"/>
          </a:p>
          <a:p>
            <a:r>
              <a:rPr lang="en-US" sz="2400" dirty="0"/>
              <a:t>ACGME 2019 Common Program Requirements and CLER requirements around DEI and training environments free of harassment and discrimination- </a:t>
            </a:r>
            <a:r>
              <a:rPr lang="en-US" sz="2400" dirty="0">
                <a:hlinkClick r:id="rId4"/>
              </a:rPr>
              <a:t>www.acgme.org</a:t>
            </a:r>
            <a:endParaRPr lang="en-US" sz="2400" dirty="0"/>
          </a:p>
          <a:p>
            <a:r>
              <a:rPr lang="en-US" sz="2400" dirty="0"/>
              <a:t>The Joint Commission’s commitment to quality and safety of patient care - </a:t>
            </a:r>
            <a:r>
              <a:rPr lang="en-US" sz="2400" dirty="0">
                <a:hlinkClick r:id="rId5"/>
              </a:rPr>
              <a:t>www.jointcommission.org</a:t>
            </a:r>
            <a:r>
              <a:rPr lang="en-US" sz="2400" dirty="0"/>
              <a:t> </a:t>
            </a:r>
          </a:p>
          <a:p>
            <a:r>
              <a:rPr lang="en-US" sz="2400" dirty="0"/>
              <a:t>Roles of state licensing and health boards</a:t>
            </a:r>
          </a:p>
          <a:p>
            <a:r>
              <a:rPr lang="en-US" sz="2400" dirty="0"/>
              <a:t>Role of healthcare institutional rating systems</a:t>
            </a:r>
          </a:p>
          <a:p>
            <a:r>
              <a:rPr lang="en-US" sz="2400" dirty="0"/>
              <a:t>Role of other credentialing organizations</a:t>
            </a:r>
          </a:p>
          <a:p>
            <a:endParaRPr lang="en-US" sz="2400" dirty="0"/>
          </a:p>
          <a:p>
            <a:pPr marL="0" indent="0" algn="r">
              <a:buNone/>
            </a:pPr>
            <a:endParaRPr lang="en-US" sz="2400" dirty="0"/>
          </a:p>
          <a:p>
            <a:pPr marL="0" indent="0" algn="r">
              <a:buNone/>
            </a:pPr>
            <a:endParaRPr lang="en-US" sz="1800" dirty="0"/>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86</a:t>
            </a:fld>
            <a:endParaRPr lang="en-US" dirty="0"/>
          </a:p>
        </p:txBody>
      </p:sp>
    </p:spTree>
    <p:extLst>
      <p:ext uri="{BB962C8B-B14F-4D97-AF65-F5344CB8AC3E}">
        <p14:creationId xmlns:p14="http://schemas.microsoft.com/office/powerpoint/2010/main" val="4290071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rmAutofit/>
          </a:bodyPr>
          <a:lstStyle/>
          <a:p>
            <a:r>
              <a:rPr lang="en-US" dirty="0"/>
              <a:t>ACGME CPRs 2019</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Section I.C. discusses diverse/inclusive aims –”The program, in partnership with its Sponsoring Institution, must engage in practices that focus on mission-driven, ongoing, systematic recruitment and retention of a diverse and inclusive workforce of residents, fellows (if present), faculty members, senior administrative staff members, and other relevant members of its academic community. (Core)”</a:t>
            </a:r>
          </a:p>
          <a:p>
            <a:r>
              <a:rPr lang="en-US" sz="2400" dirty="0"/>
              <a:t>Section I.D.2.includes the requirement for lactation facilities and disabilities accommodation- “clean and private facilities for lactation that have refrigeration capabilities, with proximity appropriate for safe patient care; (Core)” and  “accommodations for residents with disabilities consistent with the Sponsoring Institution’s policy. (Core)” </a:t>
            </a:r>
          </a:p>
          <a:p>
            <a:endParaRPr lang="en-US" sz="2400" dirty="0"/>
          </a:p>
          <a:p>
            <a:pPr marL="0" indent="0" algn="r">
              <a:buNone/>
            </a:pPr>
            <a:endParaRPr lang="en-US" sz="2400" dirty="0"/>
          </a:p>
          <a:p>
            <a:pPr marL="0" indent="0" algn="r">
              <a:buNone/>
            </a:pPr>
            <a:endParaRPr lang="en-US" sz="1800" dirty="0"/>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87</a:t>
            </a:fld>
            <a:endParaRPr lang="en-US" dirty="0"/>
          </a:p>
        </p:txBody>
      </p:sp>
    </p:spTree>
    <p:extLst>
      <p:ext uri="{BB962C8B-B14F-4D97-AF65-F5344CB8AC3E}">
        <p14:creationId xmlns:p14="http://schemas.microsoft.com/office/powerpoint/2010/main" val="3785779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Championing A Cause…Bellini et al, Jwomen’sHealth,2018</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4218039" y="1661653"/>
            <a:ext cx="2772696" cy="4188541"/>
          </a:xfrm>
        </p:spPr>
      </p:pic>
      <p:sp>
        <p:nvSpPr>
          <p:cNvPr id="3" name="Slide Number Placeholder 2"/>
          <p:cNvSpPr>
            <a:spLocks noGrp="1"/>
          </p:cNvSpPr>
          <p:nvPr>
            <p:ph type="sldNum" sz="quarter" idx="10"/>
          </p:nvPr>
        </p:nvSpPr>
        <p:spPr/>
        <p:txBody>
          <a:bodyPr/>
          <a:lstStyle/>
          <a:p>
            <a:fld id="{461711D5-349D-4847-A71F-DCB6A6FF38BF}" type="slidenum">
              <a:rPr lang="en-US" smtClean="0"/>
              <a:pPr/>
              <a:t>88</a:t>
            </a:fld>
            <a:endParaRPr lang="en-US" dirty="0"/>
          </a:p>
        </p:txBody>
      </p:sp>
    </p:spTree>
    <p:extLst>
      <p:ext uri="{BB962C8B-B14F-4D97-AF65-F5344CB8AC3E}">
        <p14:creationId xmlns:p14="http://schemas.microsoft.com/office/powerpoint/2010/main" val="16418401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rmAutofit/>
          </a:bodyPr>
          <a:lstStyle/>
          <a:p>
            <a:r>
              <a:rPr lang="en-US" dirty="0"/>
              <a:t>ACGME CPRs 2019</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Section VI. has a strong introduction about the learning/working environment with specific details in VI.C on wellbeing-”evaluating workplace safety data and addressing the safety of residents and faculty members; (Core) </a:t>
            </a:r>
          </a:p>
          <a:p>
            <a:r>
              <a:rPr lang="en-US" sz="2400" dirty="0"/>
              <a:t>Background and Intent: This requirement emphasizes the responsibility shared by the Sponsoring Institution and its programs to gather information and utilize systems that monitor and enhance resident and faculty member safety, including physical safety. Issues to be addressed include, but are not limited to, monitoring of workplace injuries, physical or emotional violence, vehicle collisions, and emotional well-being after adverse events”</a:t>
            </a:r>
            <a:endParaRPr lang="en-US" sz="1800" dirty="0"/>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89</a:t>
            </a:fld>
            <a:endParaRPr lang="en-US" dirty="0"/>
          </a:p>
        </p:txBody>
      </p:sp>
    </p:spTree>
    <p:extLst>
      <p:ext uri="{BB962C8B-B14F-4D97-AF65-F5344CB8AC3E}">
        <p14:creationId xmlns:p14="http://schemas.microsoft.com/office/powerpoint/2010/main" val="361094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61711D5-349D-4847-A71F-DCB6A6FF38BF}" type="slidenum">
              <a:rPr lang="en-US" smtClean="0"/>
              <a:pPr/>
              <a:t>9</a:t>
            </a:fld>
            <a:endParaRPr lang="en-US" dirty="0"/>
          </a:p>
        </p:txBody>
      </p:sp>
      <p:pic>
        <p:nvPicPr>
          <p:cNvPr id="6" name="Picture 5" descr="Screen Shot 2018-04-10 at 9.51.17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61545" y="359613"/>
            <a:ext cx="7173687" cy="5190051"/>
          </a:xfrm>
          <a:prstGeom prst="rect">
            <a:avLst/>
          </a:prstGeom>
        </p:spPr>
      </p:pic>
      <p:sp>
        <p:nvSpPr>
          <p:cNvPr id="7" name="Title 1">
            <a:extLst>
              <a:ext uri="{FF2B5EF4-FFF2-40B4-BE49-F238E27FC236}">
                <a16:creationId xmlns:a16="http://schemas.microsoft.com/office/drawing/2014/main" id="{320F4A9A-2B79-AB4D-88CF-5DB90A2A08C7}"/>
              </a:ext>
            </a:extLst>
          </p:cNvPr>
          <p:cNvSpPr txBox="1">
            <a:spLocks/>
          </p:cNvSpPr>
          <p:nvPr/>
        </p:nvSpPr>
        <p:spPr>
          <a:xfrm>
            <a:off x="7903779" y="5657060"/>
            <a:ext cx="3518338" cy="914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a:lstStyle>
          <a:p>
            <a:r>
              <a:rPr lang="en-US" sz="1900" b="0" dirty="0">
                <a:solidFill>
                  <a:schemeClr val="tx1"/>
                </a:solidFill>
              </a:rPr>
              <a:t>By Paul North</a:t>
            </a:r>
          </a:p>
          <a:p>
            <a:r>
              <a:rPr lang="en-US" sz="1900" b="0" dirty="0">
                <a:solidFill>
                  <a:schemeClr val="tx1"/>
                </a:solidFill>
              </a:rPr>
              <a:t>The New Yorker</a:t>
            </a:r>
          </a:p>
        </p:txBody>
      </p:sp>
    </p:spTree>
    <p:extLst>
      <p:ext uri="{BB962C8B-B14F-4D97-AF65-F5344CB8AC3E}">
        <p14:creationId xmlns:p14="http://schemas.microsoft.com/office/powerpoint/2010/main" val="38998358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rmAutofit/>
          </a:bodyPr>
          <a:lstStyle/>
          <a:p>
            <a:r>
              <a:rPr lang="en-US" dirty="0"/>
              <a:t>ACGME CLER 2019</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pPr marL="0" indent="0">
              <a:buNone/>
            </a:pPr>
            <a:r>
              <a:rPr lang="en-US" sz="2400" dirty="0">
                <a:solidFill>
                  <a:srgbClr val="2A599C"/>
                </a:solidFill>
                <a:latin typeface="Akzidenz Grotesk BE Cn"/>
              </a:rPr>
              <a:t>Professionalism Finding 1 </a:t>
            </a:r>
          </a:p>
          <a:p>
            <a:pPr marL="0" indent="0">
              <a:buNone/>
            </a:pPr>
            <a:r>
              <a:rPr lang="en-US" sz="2400" dirty="0">
                <a:solidFill>
                  <a:srgbClr val="211D1E"/>
                </a:solidFill>
                <a:latin typeface="Akzidenz Grotesk BE"/>
              </a:rPr>
              <a:t>In many clinical learning environments, graduate medical education and executive leadership expressed intolerance for behaviors that are considered unprofessional. Across some clinical learning environments, residents, fellows, and clinical staff described witnessing or experiencing incidents of disrespectful or disruptive behavior on the part of attending physicians, residents, fellows, nurses, or other clinical staff. These findings ranged from descriptions of isolated incidents to reports of disrespectful behavior that was persistent or chronic in nature. </a:t>
            </a:r>
            <a:endParaRPr lang="en-US" sz="2400" dirty="0"/>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90</a:t>
            </a:fld>
            <a:endParaRPr lang="en-US" dirty="0"/>
          </a:p>
        </p:txBody>
      </p:sp>
    </p:spTree>
    <p:extLst>
      <p:ext uri="{BB962C8B-B14F-4D97-AF65-F5344CB8AC3E}">
        <p14:creationId xmlns:p14="http://schemas.microsoft.com/office/powerpoint/2010/main" val="4768837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rmAutofit/>
          </a:bodyPr>
          <a:lstStyle/>
          <a:p>
            <a:r>
              <a:rPr lang="en-US" dirty="0"/>
              <a:t>Joint Commission</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LD.03.01.01 EP 5:  Leaders create and implement a process for managing behaviors that undermine a culture of safety. </a:t>
            </a:r>
          </a:p>
          <a:p>
            <a:r>
              <a:rPr lang="en-US" sz="2400" dirty="0"/>
              <a:t>EC.02.01.01 EP 1:  The hospital implements its process to identify safety and security risks associated with the environment of care that could affect patients, staff, and other people coming to the hospital's facilities. Note: Risks are identified from internal sources such as ongoing monitoring of the environment, results of root cause analyses, results of proactive risk assessments of high-risk processes, and from credible external sources such as Sentinel Event Alerts. </a:t>
            </a:r>
          </a:p>
          <a:p>
            <a:r>
              <a:rPr lang="en-US" sz="2400" dirty="0"/>
              <a:t>EC.02.01.01 EP 3:  The hospital takes action to minimize or eliminate identified safety and security risks in the physical environment.</a:t>
            </a:r>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91</a:t>
            </a:fld>
            <a:endParaRPr lang="en-US" dirty="0"/>
          </a:p>
        </p:txBody>
      </p:sp>
    </p:spTree>
    <p:extLst>
      <p:ext uri="{BB962C8B-B14F-4D97-AF65-F5344CB8AC3E}">
        <p14:creationId xmlns:p14="http://schemas.microsoft.com/office/powerpoint/2010/main" val="20591185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Safety and Quality Are Inextricably Linked With An Organization’s Culture</a:t>
            </a:r>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5153252" y="1589088"/>
            <a:ext cx="2112508" cy="4572000"/>
          </a:xfrm>
        </p:spPr>
      </p:pic>
      <p:sp>
        <p:nvSpPr>
          <p:cNvPr id="3" name="Slide Number Placeholder 2"/>
          <p:cNvSpPr>
            <a:spLocks noGrp="1"/>
          </p:cNvSpPr>
          <p:nvPr>
            <p:ph type="sldNum" sz="quarter" idx="10"/>
          </p:nvPr>
        </p:nvSpPr>
        <p:spPr/>
        <p:txBody>
          <a:bodyPr/>
          <a:lstStyle/>
          <a:p>
            <a:fld id="{461711D5-349D-4847-A71F-DCB6A6FF38BF}" type="slidenum">
              <a:rPr lang="en-US" smtClean="0"/>
              <a:pPr/>
              <a:t>92</a:t>
            </a:fld>
            <a:endParaRPr lang="en-US" dirty="0"/>
          </a:p>
        </p:txBody>
      </p:sp>
    </p:spTree>
    <p:extLst>
      <p:ext uri="{BB962C8B-B14F-4D97-AF65-F5344CB8AC3E}">
        <p14:creationId xmlns:p14="http://schemas.microsoft.com/office/powerpoint/2010/main" val="27604228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Putting Teeth Into Racial Justice and Equity</a:t>
            </a:r>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5067428" y="1589088"/>
            <a:ext cx="2284159" cy="4572000"/>
          </a:xfrm>
        </p:spPr>
      </p:pic>
      <p:sp>
        <p:nvSpPr>
          <p:cNvPr id="3" name="Slide Number Placeholder 2"/>
          <p:cNvSpPr>
            <a:spLocks noGrp="1"/>
          </p:cNvSpPr>
          <p:nvPr>
            <p:ph type="sldNum" sz="quarter" idx="10"/>
          </p:nvPr>
        </p:nvSpPr>
        <p:spPr/>
        <p:txBody>
          <a:bodyPr/>
          <a:lstStyle/>
          <a:p>
            <a:fld id="{461711D5-349D-4847-A71F-DCB6A6FF38BF}" type="slidenum">
              <a:rPr lang="en-US" smtClean="0"/>
              <a:pPr/>
              <a:t>93</a:t>
            </a:fld>
            <a:endParaRPr lang="en-US" dirty="0"/>
          </a:p>
        </p:txBody>
      </p:sp>
    </p:spTree>
    <p:extLst>
      <p:ext uri="{BB962C8B-B14F-4D97-AF65-F5344CB8AC3E}">
        <p14:creationId xmlns:p14="http://schemas.microsoft.com/office/powerpoint/2010/main" val="3227157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Dr. Quentin Youmans… “</a:t>
            </a:r>
            <a:r>
              <a:rPr lang="en-US" dirty="0" err="1"/>
              <a:t>Allyship</a:t>
            </a:r>
            <a:r>
              <a:rPr lang="en-US" dirty="0"/>
              <a:t> Is No Longer An Option”</a:t>
            </a:r>
          </a:p>
        </p:txBody>
      </p:sp>
      <p:sp>
        <p:nvSpPr>
          <p:cNvPr id="9" name="Content Placeholder 8"/>
          <p:cNvSpPr>
            <a:spLocks noGrp="1"/>
          </p:cNvSpPr>
          <p:nvPr>
            <p:ph idx="1"/>
          </p:nvPr>
        </p:nvSpPr>
        <p:spPr/>
        <p:txBody>
          <a:bodyPr/>
          <a:lstStyle/>
          <a:p>
            <a:pPr marL="0" indent="0">
              <a:buNone/>
            </a:pPr>
            <a:r>
              <a:rPr lang="en-US" sz="2400" b="1" i="1" dirty="0">
                <a:solidFill>
                  <a:srgbClr val="211D1E"/>
                </a:solidFill>
                <a:latin typeface="Open Sans"/>
              </a:rPr>
              <a:t>“Ensuring gender equity must be a goal for all of us in medicine, not solely a select few. This requires that we all lend both our voices and our influence in support of women colleagues when we see or hear of inequities. </a:t>
            </a:r>
            <a:r>
              <a:rPr lang="en-US" sz="2400" b="1" i="1" dirty="0" err="1">
                <a:solidFill>
                  <a:srgbClr val="FF0000"/>
                </a:solidFill>
                <a:latin typeface="Open Sans"/>
              </a:rPr>
              <a:t>Allyship</a:t>
            </a:r>
            <a:r>
              <a:rPr lang="en-US" sz="2400" b="1" i="1" dirty="0">
                <a:solidFill>
                  <a:srgbClr val="FF0000"/>
                </a:solidFill>
                <a:latin typeface="Open Sans"/>
              </a:rPr>
              <a:t> can no longer be an option, but an imperative.” </a:t>
            </a:r>
            <a:endParaRPr lang="en-US" sz="2400" dirty="0">
              <a:solidFill>
                <a:srgbClr val="FF0000"/>
              </a:solidFill>
              <a:latin typeface="Open Sans"/>
            </a:endParaRPr>
          </a:p>
          <a:p>
            <a:pPr marL="0" indent="0">
              <a:buNone/>
            </a:pPr>
            <a:r>
              <a:rPr lang="en-US" sz="2000" i="1" dirty="0">
                <a:solidFill>
                  <a:srgbClr val="3D3D3D"/>
                </a:solidFill>
                <a:latin typeface="Open Sans"/>
              </a:rPr>
              <a:t>Quentin R. </a:t>
            </a:r>
            <a:r>
              <a:rPr lang="en-US" sz="2000" i="1" dirty="0" err="1">
                <a:solidFill>
                  <a:srgbClr val="3D3D3D"/>
                </a:solidFill>
                <a:latin typeface="Open Sans"/>
              </a:rPr>
              <a:t>Youmans</a:t>
            </a:r>
            <a:r>
              <a:rPr lang="en-US" sz="2000" i="1" dirty="0">
                <a:solidFill>
                  <a:srgbClr val="3D3D3D"/>
                </a:solidFill>
                <a:latin typeface="Open Sans"/>
              </a:rPr>
              <a:t>, MD Fellow, Cardiovascular Disease Northwestern University Feinberg School of Medicine</a:t>
            </a:r>
            <a:endParaRPr lang="en-US" sz="2000" dirty="0"/>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94</a:t>
            </a:fld>
            <a:endParaRPr lang="en-US" dirty="0"/>
          </a:p>
        </p:txBody>
      </p:sp>
    </p:spTree>
    <p:extLst>
      <p:ext uri="{BB962C8B-B14F-4D97-AF65-F5344CB8AC3E}">
        <p14:creationId xmlns:p14="http://schemas.microsoft.com/office/powerpoint/2010/main" val="33177329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a:xfrm>
            <a:off x="838200" y="365126"/>
            <a:ext cx="10515600" cy="914399"/>
          </a:xfrm>
        </p:spPr>
        <p:txBody>
          <a:bodyPr>
            <a:normAutofit/>
          </a:bodyPr>
          <a:lstStyle/>
          <a:p>
            <a:r>
              <a:rPr lang="en-US" dirty="0"/>
              <a:t>7 Tips For Men Who Want To Support Equality</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a:xfrm>
            <a:off x="838200" y="1279524"/>
            <a:ext cx="10515600" cy="5112131"/>
          </a:xfrm>
        </p:spPr>
        <p:txBody>
          <a:bodyPr>
            <a:noAutofit/>
          </a:bodyPr>
          <a:lstStyle/>
          <a:p>
            <a:r>
              <a:rPr lang="en-US" sz="2400" dirty="0"/>
              <a:t>Challenge the likability penalty</a:t>
            </a:r>
          </a:p>
          <a:p>
            <a:r>
              <a:rPr lang="en-US" sz="2400" dirty="0"/>
              <a:t>Evaluate performance fairly</a:t>
            </a:r>
          </a:p>
          <a:p>
            <a:r>
              <a:rPr lang="en-US" sz="2400" dirty="0"/>
              <a:t>Give women credit</a:t>
            </a:r>
          </a:p>
          <a:p>
            <a:r>
              <a:rPr lang="en-US" sz="2400" dirty="0"/>
              <a:t>Get the most out of meetings</a:t>
            </a:r>
          </a:p>
          <a:p>
            <a:r>
              <a:rPr lang="en-US" sz="2400" dirty="0"/>
              <a:t>Share the office housework</a:t>
            </a:r>
          </a:p>
          <a:p>
            <a:r>
              <a:rPr lang="en-US" sz="2400" dirty="0"/>
              <a:t>Make work </a:t>
            </a:r>
            <a:r>
              <a:rPr lang="en-US" sz="2400" dirty="0" err="1"/>
              <a:t>work</a:t>
            </a:r>
            <a:r>
              <a:rPr lang="en-US" sz="2400" dirty="0"/>
              <a:t> for parents</a:t>
            </a:r>
          </a:p>
          <a:p>
            <a:r>
              <a:rPr lang="en-US" sz="2400" dirty="0"/>
              <a:t>Mentor women and offer equal access</a:t>
            </a:r>
          </a:p>
          <a:p>
            <a:endParaRPr lang="en-US" sz="2400" dirty="0"/>
          </a:p>
          <a:p>
            <a:pPr marL="0" indent="0" algn="r">
              <a:buNone/>
            </a:pPr>
            <a:r>
              <a:rPr lang="en-US" sz="1800" dirty="0"/>
              <a:t>www.leanin.org</a:t>
            </a:r>
          </a:p>
          <a:p>
            <a:endParaRPr lang="en-US" sz="2400"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fld id="{461711D5-349D-4847-A71F-DCB6A6FF38BF}" type="slidenum">
              <a:rPr lang="en-US" smtClean="0"/>
              <a:pPr/>
              <a:t>95</a:t>
            </a:fld>
            <a:endParaRPr lang="en-US" dirty="0"/>
          </a:p>
        </p:txBody>
      </p:sp>
    </p:spTree>
    <p:extLst>
      <p:ext uri="{BB962C8B-B14F-4D97-AF65-F5344CB8AC3E}">
        <p14:creationId xmlns:p14="http://schemas.microsoft.com/office/powerpoint/2010/main" val="39327170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Ten Catalyzers To Get To A JEDI Healthcare Environment And Become An Antiracist Organization</a:t>
            </a:r>
          </a:p>
        </p:txBody>
      </p:sp>
      <p:sp>
        <p:nvSpPr>
          <p:cNvPr id="3" name="Content Placeholder 2"/>
          <p:cNvSpPr>
            <a:spLocks noGrp="1"/>
          </p:cNvSpPr>
          <p:nvPr>
            <p:ph idx="1"/>
          </p:nvPr>
        </p:nvSpPr>
        <p:spPr/>
        <p:txBody>
          <a:bodyPr/>
          <a:lstStyle/>
          <a:p>
            <a:r>
              <a:rPr lang="en-US" sz="1800" dirty="0">
                <a:solidFill>
                  <a:srgbClr val="FF0000"/>
                </a:solidFill>
              </a:rPr>
              <a:t>Perform foundational work- </a:t>
            </a:r>
            <a:r>
              <a:rPr lang="en-US" sz="1800" dirty="0"/>
              <a:t>review your organization’s mission, vision, and goals with a JEDI and anti-racist lens, modify accordingly, discuss and publicize the elevator story widely</a:t>
            </a:r>
          </a:p>
          <a:p>
            <a:r>
              <a:rPr lang="en-US" sz="1800" dirty="0">
                <a:solidFill>
                  <a:srgbClr val="FF0000"/>
                </a:solidFill>
              </a:rPr>
              <a:t>Review your policies and procedures for governance of your organization to remove explicit and implicit bias in all recruitment, retention, appointment, promotion, leadership, educational, and advancement processes</a:t>
            </a:r>
          </a:p>
          <a:p>
            <a:r>
              <a:rPr lang="en-US" sz="1800" dirty="0"/>
              <a:t>Ensure that your organization has JEDI,  </a:t>
            </a:r>
            <a:r>
              <a:rPr lang="en-US" sz="1800" dirty="0">
                <a:solidFill>
                  <a:srgbClr val="FF0000"/>
                </a:solidFill>
              </a:rPr>
              <a:t>anti-harassment and discrimination policies </a:t>
            </a:r>
            <a:r>
              <a:rPr lang="en-US" sz="1800" dirty="0"/>
              <a:t>(including those for patients/family members/visitors) and </a:t>
            </a:r>
            <a:r>
              <a:rPr lang="en-US" sz="1800" dirty="0">
                <a:solidFill>
                  <a:srgbClr val="FF0000"/>
                </a:solidFill>
              </a:rPr>
              <a:t>accessible mechanisms for  activation of processes </a:t>
            </a:r>
            <a:r>
              <a:rPr lang="en-US" sz="1800" dirty="0"/>
              <a:t>to enforce these policies. Get granular</a:t>
            </a:r>
          </a:p>
          <a:p>
            <a:r>
              <a:rPr lang="en-US" sz="1800" dirty="0">
                <a:solidFill>
                  <a:srgbClr val="FF0000"/>
                </a:solidFill>
              </a:rPr>
              <a:t>Establish a body for ensuring a JEDI/ anti-racist in your organization </a:t>
            </a:r>
            <a:r>
              <a:rPr lang="en-US" sz="1800" dirty="0"/>
              <a:t>that is empowered, has teeth in education and enforcement, can actively intervene in a rapid response fashion with individual , group and  </a:t>
            </a:r>
            <a:r>
              <a:rPr lang="en-US" sz="1800" dirty="0" err="1"/>
              <a:t>allyship</a:t>
            </a:r>
            <a:r>
              <a:rPr lang="en-US" sz="1800" dirty="0"/>
              <a:t> training, as well as have oversight with all governance and other germane policies relevant to establishing and maintaining a JEDI/Anti-racist environment</a:t>
            </a:r>
          </a:p>
          <a:p>
            <a:r>
              <a:rPr lang="en-US" sz="1800" dirty="0">
                <a:solidFill>
                  <a:srgbClr val="FF0000"/>
                </a:solidFill>
              </a:rPr>
              <a:t>Review the allocation and prioritization of financial and other critical supporting resources </a:t>
            </a:r>
            <a:r>
              <a:rPr lang="en-US" sz="1800" dirty="0"/>
              <a:t>to ensure that allocations prioritize creating/sustaining/augmenting a JEDI/anti-racist environment</a:t>
            </a:r>
          </a:p>
          <a:p>
            <a:endParaRPr lang="en-US" dirty="0"/>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96</a:t>
            </a:fld>
            <a:endParaRPr lang="en-US" dirty="0"/>
          </a:p>
        </p:txBody>
      </p:sp>
    </p:spTree>
    <p:extLst>
      <p:ext uri="{BB962C8B-B14F-4D97-AF65-F5344CB8AC3E}">
        <p14:creationId xmlns:p14="http://schemas.microsoft.com/office/powerpoint/2010/main" val="3188493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Ten Catalyzers To Get To A JEDI Healthcare Environment And Become An Antiracist Organization</a:t>
            </a: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Institute deliberate practice in transparent data collection </a:t>
            </a:r>
            <a:r>
              <a:rPr lang="en-US" dirty="0"/>
              <a:t>and review to assess your organization’s cultural environment, with a focus on safety, quality, JEDI and anti-racist principles, get specific and granular and avoid broad statements about harassment and discrimination</a:t>
            </a:r>
          </a:p>
          <a:p>
            <a:r>
              <a:rPr lang="en-US" dirty="0">
                <a:solidFill>
                  <a:srgbClr val="FF0000"/>
                </a:solidFill>
              </a:rPr>
              <a:t>Review and actively track total compensation, recruitment, appointment, advancement, awards and leadership positions and benchmark to rank and file of your organization and patient characteristics (if applicable)</a:t>
            </a:r>
          </a:p>
          <a:p>
            <a:r>
              <a:rPr lang="en-US" dirty="0">
                <a:solidFill>
                  <a:srgbClr val="FF0000"/>
                </a:solidFill>
              </a:rPr>
              <a:t>Transparently publicize your organization’s data </a:t>
            </a:r>
            <a:r>
              <a:rPr lang="en-US" dirty="0"/>
              <a:t>regarding your review of data in total compensation, recruitment, appointment, advancement and leadership in your organization</a:t>
            </a:r>
          </a:p>
          <a:p>
            <a:r>
              <a:rPr lang="en-US" dirty="0">
                <a:solidFill>
                  <a:srgbClr val="FF0000"/>
                </a:solidFill>
              </a:rPr>
              <a:t>Educate all in the organization regarding the benefits of a JEDI/anti-racist environment </a:t>
            </a:r>
            <a:r>
              <a:rPr lang="en-US" dirty="0"/>
              <a:t>in terms of human and financial outcomes, safety and quality. Start with your organization’s Board</a:t>
            </a:r>
          </a:p>
          <a:p>
            <a:r>
              <a:rPr lang="en-US" dirty="0">
                <a:solidFill>
                  <a:srgbClr val="FF0000"/>
                </a:solidFill>
              </a:rPr>
              <a:t>Review all local, regional, national licensing, accreditation, certification JEDI/anti-racist standards and ensure that your organization is adhering to them</a:t>
            </a:r>
            <a:r>
              <a:rPr lang="en-US" dirty="0"/>
              <a:t> (eg AAMC, ACGME, Joint Commission, state/local licensing boards and health departments)</a:t>
            </a:r>
          </a:p>
          <a:p>
            <a:endParaRPr lang="en-US" dirty="0"/>
          </a:p>
        </p:txBody>
      </p:sp>
      <p:sp>
        <p:nvSpPr>
          <p:cNvPr id="4" name="Slide Number Placeholder 3"/>
          <p:cNvSpPr>
            <a:spLocks noGrp="1"/>
          </p:cNvSpPr>
          <p:nvPr>
            <p:ph type="sldNum" sz="quarter" idx="10"/>
          </p:nvPr>
        </p:nvSpPr>
        <p:spPr/>
        <p:txBody>
          <a:bodyPr/>
          <a:lstStyle/>
          <a:p>
            <a:fld id="{461711D5-349D-4847-A71F-DCB6A6FF38BF}" type="slidenum">
              <a:rPr lang="en-US" smtClean="0"/>
              <a:pPr/>
              <a:t>97</a:t>
            </a:fld>
            <a:endParaRPr lang="en-US" dirty="0"/>
          </a:p>
        </p:txBody>
      </p:sp>
    </p:spTree>
    <p:extLst>
      <p:ext uri="{BB962C8B-B14F-4D97-AF65-F5344CB8AC3E}">
        <p14:creationId xmlns:p14="http://schemas.microsoft.com/office/powerpoint/2010/main" val="2838158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3936D-EE8F-1932-FC7C-925E64B2274C}"/>
              </a:ext>
            </a:extLst>
          </p:cNvPr>
          <p:cNvSpPr>
            <a:spLocks noGrp="1"/>
          </p:cNvSpPr>
          <p:nvPr>
            <p:ph type="title"/>
          </p:nvPr>
        </p:nvSpPr>
        <p:spPr/>
        <p:txBody>
          <a:bodyPr/>
          <a:lstStyle/>
          <a:p>
            <a:r>
              <a:rPr lang="en-US" dirty="0"/>
              <a:t>Encourage Your Academic Organizations To Join GEMS Alliance…</a:t>
            </a:r>
          </a:p>
        </p:txBody>
      </p:sp>
      <p:pic>
        <p:nvPicPr>
          <p:cNvPr id="9" name="Content Placeholder 8" descr="A black background with white text&#10;&#10;Description automatically generated">
            <a:extLst>
              <a:ext uri="{FF2B5EF4-FFF2-40B4-BE49-F238E27FC236}">
                <a16:creationId xmlns:a16="http://schemas.microsoft.com/office/drawing/2014/main" id="{D49ED18F-965D-6144-99E1-52DE54E66C0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72314"/>
            <a:ext cx="5181600" cy="2311859"/>
          </a:xfrm>
        </p:spPr>
      </p:pic>
      <p:pic>
        <p:nvPicPr>
          <p:cNvPr id="11" name="Content Placeholder 10" descr="A screenshot of a cell phone&#10;&#10;Description automatically generated">
            <a:extLst>
              <a:ext uri="{FF2B5EF4-FFF2-40B4-BE49-F238E27FC236}">
                <a16:creationId xmlns:a16="http://schemas.microsoft.com/office/drawing/2014/main" id="{7C9DEA8C-293D-DDFF-A3A3-629A8D31B1F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43865" y="1279525"/>
            <a:ext cx="3038270" cy="4897438"/>
          </a:xfrm>
        </p:spPr>
      </p:pic>
      <p:sp>
        <p:nvSpPr>
          <p:cNvPr id="4" name="Slide Number Placeholder 3">
            <a:extLst>
              <a:ext uri="{FF2B5EF4-FFF2-40B4-BE49-F238E27FC236}">
                <a16:creationId xmlns:a16="http://schemas.microsoft.com/office/drawing/2014/main" id="{5B6F2A5E-942F-E274-0F91-B5CFD5137FDB}"/>
              </a:ext>
            </a:extLst>
          </p:cNvPr>
          <p:cNvSpPr>
            <a:spLocks noGrp="1"/>
          </p:cNvSpPr>
          <p:nvPr>
            <p:ph type="sldNum" sz="quarter" idx="10"/>
          </p:nvPr>
        </p:nvSpPr>
        <p:spPr/>
        <p:txBody>
          <a:bodyPr/>
          <a:lstStyle/>
          <a:p>
            <a:fld id="{461711D5-349D-4847-A71F-DCB6A6FF38BF}" type="slidenum">
              <a:rPr lang="en-US" smtClean="0"/>
              <a:pPr/>
              <a:t>98</a:t>
            </a:fld>
            <a:endParaRPr lang="en-US" dirty="0"/>
          </a:p>
        </p:txBody>
      </p:sp>
    </p:spTree>
    <p:extLst>
      <p:ext uri="{BB962C8B-B14F-4D97-AF65-F5344CB8AC3E}">
        <p14:creationId xmlns:p14="http://schemas.microsoft.com/office/powerpoint/2010/main" val="15002017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Resources To Make ACP Policy Live…</a:t>
            </a:r>
          </a:p>
        </p:txBody>
      </p:sp>
      <p:pic>
        <p:nvPicPr>
          <p:cNvPr id="6"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42605" y="1440166"/>
            <a:ext cx="2572789" cy="4576156"/>
          </a:xfrm>
        </p:spPr>
      </p:pic>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p:txBody>
          <a:bodyPr/>
          <a:lstStyle/>
          <a:p>
            <a:fld id="{461711D5-349D-4847-A71F-DCB6A6FF38BF}" type="slidenum">
              <a:rPr lang="en-US" smtClean="0"/>
              <a:pPr/>
              <a:t>99</a:t>
            </a:fld>
            <a:endParaRPr lang="en-US" dirty="0"/>
          </a:p>
        </p:txBody>
      </p:sp>
      <p:pic>
        <p:nvPicPr>
          <p:cNvPr id="7"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66093" y="1279525"/>
            <a:ext cx="2393814" cy="4897438"/>
          </a:xfrm>
        </p:spPr>
      </p:pic>
    </p:spTree>
    <p:extLst>
      <p:ext uri="{BB962C8B-B14F-4D97-AF65-F5344CB8AC3E}">
        <p14:creationId xmlns:p14="http://schemas.microsoft.com/office/powerpoint/2010/main" val="3653337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esentation20" id="{1AE50A13-3CEB-0A40-89E5-78235275D451}" vid="{3140EEA8-1926-614D-8800-DE2A86D20B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6813</Words>
  <Application>Microsoft Office PowerPoint</Application>
  <PresentationFormat>Widescreen</PresentationFormat>
  <Paragraphs>536</Paragraphs>
  <Slides>107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107</vt:i4>
      </vt:variant>
    </vt:vector>
  </HeadingPairs>
  <TitlesOfParts>
    <vt:vector size="116" baseType="lpstr">
      <vt:lpstr>Akzidenz Grotesk BE</vt:lpstr>
      <vt:lpstr>Akzidenz Grotesk BE Cn</vt:lpstr>
      <vt:lpstr>Arial</vt:lpstr>
      <vt:lpstr>BerninaSansWeb</vt:lpstr>
      <vt:lpstr>Calibri</vt:lpstr>
      <vt:lpstr>Franklin Gothic Medium Cond</vt:lpstr>
      <vt:lpstr>Guardian TextSans Web</vt:lpstr>
      <vt:lpstr>Open Sans</vt:lpstr>
      <vt:lpstr>Custom Design</vt:lpstr>
      <vt:lpstr>I Cannot Be What I Cannot See:  Time To Unleash A JEDI  Healthcare Environment</vt:lpstr>
      <vt:lpstr>PowerPoint Presentation</vt:lpstr>
      <vt:lpstr>PowerPoint Presentation</vt:lpstr>
      <vt:lpstr>Disclosures</vt:lpstr>
      <vt:lpstr>Educational Objectives</vt:lpstr>
      <vt:lpstr>Not A Zero Sum Game…</vt:lpstr>
      <vt:lpstr>Gender Equity</vt:lpstr>
      <vt:lpstr>Dr. Carlos del Rio on the Need For Men To Get Engaged…</vt:lpstr>
      <vt:lpstr>PowerPoint Presentation</vt:lpstr>
      <vt:lpstr>The Crowded Intersection…</vt:lpstr>
      <vt:lpstr>After Controlling For All Possible Factors…</vt:lpstr>
      <vt:lpstr>PowerPoint Presentation</vt:lpstr>
      <vt:lpstr>Compensation Disparities By Gender In Internal Medicine, Read et al, Annals of Internal Medicine, 11/18</vt:lpstr>
      <vt:lpstr>2019 AAMC Faculty Salary Data</vt:lpstr>
      <vt:lpstr>PowerPoint Presentation</vt:lpstr>
      <vt:lpstr>The Inexorable Zero of US Medical School Faculty- #HerTimeIsNow, Julie Silver, 9/20, www.hertimeisnow.org </vt:lpstr>
      <vt:lpstr>PowerPoint Presentation</vt:lpstr>
      <vt:lpstr>Where Are The Women and Non-White Folks?</vt:lpstr>
      <vt:lpstr>PowerPoint Presentation</vt:lpstr>
      <vt:lpstr>PowerPoint Presentation</vt:lpstr>
      <vt:lpstr>Occupational Gender Segregation- While number of women physicians increased, gender segregation unchanged </vt:lpstr>
      <vt:lpstr>#HerTimeIsNow 2020: Dr. Quinn Capers states…</vt:lpstr>
      <vt:lpstr>A Strong Signal On Quality of Care of Women and URiM Physicians</vt:lpstr>
      <vt:lpstr>PowerPoint Presentation</vt:lpstr>
      <vt:lpstr>Covid-related Work Stress and Work intentions in a Sample of U.S. HCPs, Linzer et al, MayoClinicProc, 12/21</vt:lpstr>
      <vt:lpstr>Linzer, et al, continued</vt:lpstr>
      <vt:lpstr>Gendered Expectations: Do They Contribute To High Burnout Among Female Physicians?</vt:lpstr>
      <vt:lpstr>If You Build It, Will They Show Up?</vt:lpstr>
      <vt:lpstr>I Cannot Be What I Cannot See…</vt:lpstr>
      <vt:lpstr>It’s About the Patients…How Patient-Physician Racial and/or Gender Congruity Leads To Better Outcomes</vt:lpstr>
      <vt:lpstr>It’s About the Patients…How Patient-Physician Racial and/or Gender Congruity Leads To Better Outcomes</vt:lpstr>
      <vt:lpstr>In Order To Know Where You Need To Go…Know Where You Are:</vt:lpstr>
      <vt:lpstr>Capers et al, JAHA, 8/2020</vt:lpstr>
      <vt:lpstr>Survey of CV Training Programs-Fellowship Ranking Criteria</vt:lpstr>
      <vt:lpstr>So How Do We Get To A Better Place? GME Example from Duke </vt:lpstr>
      <vt:lpstr>I Cannot Be What I Cannot See…Silver, Walsh, Cho et al, JAMA IM 8/20</vt:lpstr>
      <vt:lpstr>Building Bridges Over Troubled Pathways For URiM Groups… Campbell et al JAMA Network Open 8/20</vt:lpstr>
      <vt:lpstr>On The Important Role of Medical Societies and Academic Journals…</vt:lpstr>
      <vt:lpstr>ACP’s Journal Annals of Internal Medicine Leads The Way ….</vt:lpstr>
      <vt:lpstr>I Grew Up Poor and a First Generation College Graduate…</vt:lpstr>
      <vt:lpstr>PowerPoint Presentation</vt:lpstr>
      <vt:lpstr>Achieving Gender Equity in Physician Compensation and Career Advancement</vt:lpstr>
      <vt:lpstr>ACP Issues Organizational Commitment to be Anti-Racist, Diverse, Equitable, and Inclusive </vt:lpstr>
      <vt:lpstr>Free  Resources To Make ACP Policy Live…</vt:lpstr>
      <vt:lpstr>WIM: Membership in Medical Societies</vt:lpstr>
      <vt:lpstr>1982 ACP Board of Governors</vt:lpstr>
      <vt:lpstr>Gender Identity – Full Board of Governors</vt:lpstr>
      <vt:lpstr>PowerPoint Presentation</vt:lpstr>
      <vt:lpstr>Mentoring Monday: How Gender Diversity In The Boardroom Can Boost Philly’s Economy, F Hossain, Phila Business Journal, 3/17</vt:lpstr>
      <vt:lpstr>Women Physicians Are Underrepresented in Recognition Awards</vt:lpstr>
      <vt:lpstr>Seismic Shift in ACP Masterships and Awards for Women- A Case in Deliberate Practice</vt:lpstr>
      <vt:lpstr>23-24 ACP Board of Regents Composition</vt:lpstr>
      <vt:lpstr>                  CMSS BOD 2022</vt:lpstr>
      <vt:lpstr>The Solution = Systematic Process + Metrics</vt:lpstr>
      <vt:lpstr>Metrics For All Leaders</vt:lpstr>
      <vt:lpstr>Metrics For All Leaders</vt:lpstr>
      <vt:lpstr>Metrics For All Leaders</vt:lpstr>
      <vt:lpstr>Equity In the Time Of COVID…</vt:lpstr>
      <vt:lpstr>PowerPoint Presentation</vt:lpstr>
      <vt:lpstr>PowerPoint Presentation</vt:lpstr>
      <vt:lpstr>Covid Conundrum: A Prescription For Inequities</vt:lpstr>
      <vt:lpstr>Is Covid-19 Amplifying the Authorship Gender Gap in the Medical Literature?</vt:lpstr>
      <vt:lpstr>Fewer Projects Now… Viglione, Nature, May 2020</vt:lpstr>
      <vt:lpstr>Experiences of a Health System’s Faculty, Staff, and Trainees’ Career Development, Work Culture, and Childcare Needs During the Covid-19 Pandemic, Delaney et al, JAMANetworkOpen, 4/2021</vt:lpstr>
      <vt:lpstr>Can We Fill The Glass With Covid Activities? Arora, WIM Webinar- Covid and Gender Equity </vt:lpstr>
      <vt:lpstr>Documenting Academic Progress In The Time of Covid-Arora et al, WIM Summit Webinar 2020, JHM, 2021</vt:lpstr>
      <vt:lpstr>Minding The Gap: Organizational Strategies to Promote Gender Equity During the COVID-19 Pandemic, Gottlieb et al, JGIM 10/20</vt:lpstr>
      <vt:lpstr>Minding The Gap: Organizational Strategies to Promote Gender Equity During the COVID-19 Pandemic, Gottlieb et al, JGIM 10/20</vt:lpstr>
      <vt:lpstr>Minding The Gap: Organizational Strategies to Promote Gender Equity During the COVID-19 Pandemic, Gottlieb et al, JGIM 10/20</vt:lpstr>
      <vt:lpstr>Minding The Gap: Organizational Strategies to Promote Gender Equity During the COVID-19 Pandemic, Gottlieb et al, JGIM 10/20</vt:lpstr>
      <vt:lpstr>Does Career “Flexibility” Exist?</vt:lpstr>
      <vt:lpstr>What We Know…</vt:lpstr>
      <vt:lpstr>Resident Physician Experiences With and Responses to Biased Patients Shalila S. de Bourmont, et al, JAMA Network Open, 11/20</vt:lpstr>
      <vt:lpstr>PowerPoint Presentation</vt:lpstr>
      <vt:lpstr>What Lies Beneath- The Catastrophic Iceberg</vt:lpstr>
      <vt:lpstr>How Deep Does The Iceberg Go?</vt:lpstr>
      <vt:lpstr>#MedToo: A Large Scale Examination of the Incidence and Impact of Sexual Harassment of Physicians and Other Faculty at an AHC, Jagsi et al, JWomensHlth, 2020</vt:lpstr>
      <vt:lpstr>Environmental Survey Design, Survey Administration, and Acting on Results Are Key…..Valentine et al, AcadMed, 3/2022</vt:lpstr>
      <vt:lpstr>Characteristics of Faculty Accused of Academic Sexual Misconduct In The Biomedical and Health Sciences</vt:lpstr>
      <vt:lpstr>Characteristics of Faculty Accused of Academic Sexual Misconduct In The Biomedical and Health Sciences</vt:lpstr>
      <vt:lpstr>Characteristics of Faculty Accused of Academic Sexual Misconduct In The Biomedical and Health Sciences</vt:lpstr>
      <vt:lpstr>Addressing Sexual Harassment: An Institutional Approach, Noseworthy et al, MayoClinicProceedings, 4/2020</vt:lpstr>
      <vt:lpstr>Implementation of an Online Reporting System to Identify Unprofessional Behaviors and Mistreatment Directed at Trainees at an Academic Medical Center- Leitman et al, 12/22, JAMA Open </vt:lpstr>
      <vt:lpstr>Implementation of an Online Reporting System to Identify Unprofessional Behaviors and Mistreatment Directed at Trainees at an Academic Medical Center- Leitman et al, 12/22, JAMA Open</vt:lpstr>
      <vt:lpstr>PowerPoint Presentation</vt:lpstr>
      <vt:lpstr>Role Of U.S. Healthcare Accreditation, Credentialing, Licensing, and Rating Organizations</vt:lpstr>
      <vt:lpstr>ACGME CPRs 2019</vt:lpstr>
      <vt:lpstr>Championing A Cause…Bellini et al, Jwomen’sHealth,2018</vt:lpstr>
      <vt:lpstr>ACGME CPRs 2019</vt:lpstr>
      <vt:lpstr>ACGME CLER 2019</vt:lpstr>
      <vt:lpstr>Joint Commission</vt:lpstr>
      <vt:lpstr>Safety and Quality Are Inextricably Linked With An Organization’s Culture</vt:lpstr>
      <vt:lpstr>Putting Teeth Into Racial Justice and Equity</vt:lpstr>
      <vt:lpstr>Dr. Quentin Youmans… “Allyship Is No Longer An Option”</vt:lpstr>
      <vt:lpstr>7 Tips For Men Who Want To Support Equality</vt:lpstr>
      <vt:lpstr>Top Ten Catalyzers To Get To A JEDI Healthcare Environment And Become An Antiracist Organization</vt:lpstr>
      <vt:lpstr>Top Ten Catalyzers To Get To A JEDI Healthcare Environment And Become An Antiracist Organization</vt:lpstr>
      <vt:lpstr>Encourage Your Academic Organizations To Join GEMS Alliance…</vt:lpstr>
      <vt:lpstr>Free  Resources To Make ACP Policy Live…</vt:lpstr>
      <vt:lpstr>www.acponline.org/practiceresources/well-being</vt:lpstr>
      <vt:lpstr>PowerPoint Presentation</vt:lpstr>
      <vt:lpstr>And May The Force Be With All Of You!</vt:lpstr>
      <vt:lpstr>PowerPoint Presentation</vt:lpstr>
      <vt:lpstr>And Miles To Go Before We Sleep….</vt:lpstr>
      <vt:lpstr>Thank you . . . Follow us @ACPinternists @ DarilynMoyer</vt:lpstr>
      <vt:lpstr>Gottlieb Book Table</vt:lpstr>
      <vt:lpstr>Gottlieb Book Table</vt:lpstr>
    </vt:vector>
  </TitlesOfParts>
  <Company>ACP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Medicine:  Creating A JEDI  Healthcare System</dc:title>
  <dc:creator>Rebecca Mclaren</dc:creator>
  <cp:lastModifiedBy>Darilyn Moyer</cp:lastModifiedBy>
  <cp:revision>151</cp:revision>
  <dcterms:created xsi:type="dcterms:W3CDTF">2020-06-10T14:11:40Z</dcterms:created>
  <dcterms:modified xsi:type="dcterms:W3CDTF">2023-08-28T20:14:05Z</dcterms:modified>
</cp:coreProperties>
</file>