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256" r:id="rId2"/>
    <p:sldId id="411" r:id="rId3"/>
    <p:sldId id="409" r:id="rId4"/>
    <p:sldId id="261" r:id="rId5"/>
    <p:sldId id="277" r:id="rId6"/>
    <p:sldId id="415" r:id="rId7"/>
    <p:sldId id="296" r:id="rId8"/>
    <p:sldId id="333" r:id="rId9"/>
    <p:sldId id="366" r:id="rId10"/>
    <p:sldId id="379" r:id="rId11"/>
    <p:sldId id="421" r:id="rId12"/>
    <p:sldId id="368" r:id="rId13"/>
    <p:sldId id="360" r:id="rId14"/>
    <p:sldId id="376" r:id="rId15"/>
    <p:sldId id="355" r:id="rId16"/>
    <p:sldId id="348" r:id="rId17"/>
    <p:sldId id="419" r:id="rId18"/>
    <p:sldId id="343" r:id="rId19"/>
    <p:sldId id="367" r:id="rId20"/>
    <p:sldId id="305" r:id="rId21"/>
    <p:sldId id="341" r:id="rId22"/>
    <p:sldId id="339" r:id="rId23"/>
    <p:sldId id="337" r:id="rId24"/>
    <p:sldId id="382" r:id="rId25"/>
    <p:sldId id="274" r:id="rId26"/>
    <p:sldId id="349" r:id="rId27"/>
    <p:sldId id="380" r:id="rId28"/>
    <p:sldId id="385" r:id="rId29"/>
    <p:sldId id="289" r:id="rId30"/>
    <p:sldId id="369" r:id="rId31"/>
    <p:sldId id="370" r:id="rId32"/>
    <p:sldId id="371" r:id="rId33"/>
    <p:sldId id="372" r:id="rId34"/>
    <p:sldId id="373" r:id="rId35"/>
    <p:sldId id="374" r:id="rId36"/>
    <p:sldId id="375" r:id="rId37"/>
    <p:sldId id="317" r:id="rId38"/>
    <p:sldId id="417" r:id="rId39"/>
    <p:sldId id="423" r:id="rId40"/>
    <p:sldId id="416" r:id="rId41"/>
    <p:sldId id="414" r:id="rId42"/>
    <p:sldId id="331" r:id="rId43"/>
    <p:sldId id="299" r:id="rId44"/>
    <p:sldId id="286" r:id="rId45"/>
    <p:sldId id="323" r:id="rId46"/>
    <p:sldId id="321" r:id="rId47"/>
    <p:sldId id="300" r:id="rId48"/>
    <p:sldId id="288" r:id="rId49"/>
    <p:sldId id="304" r:id="rId50"/>
    <p:sldId id="290" r:id="rId51"/>
    <p:sldId id="307" r:id="rId52"/>
    <p:sldId id="292" r:id="rId53"/>
    <p:sldId id="356" r:id="rId54"/>
    <p:sldId id="365" r:id="rId55"/>
    <p:sldId id="310" r:id="rId56"/>
    <p:sldId id="311" r:id="rId57"/>
    <p:sldId id="312" r:id="rId58"/>
    <p:sldId id="313" r:id="rId59"/>
    <p:sldId id="314" r:id="rId60"/>
    <p:sldId id="315" r:id="rId61"/>
    <p:sldId id="324" r:id="rId62"/>
    <p:sldId id="320" r:id="rId63"/>
    <p:sldId id="293" r:id="rId64"/>
    <p:sldId id="318" r:id="rId65"/>
    <p:sldId id="291" r:id="rId66"/>
    <p:sldId id="377" r:id="rId67"/>
    <p:sldId id="306" r:id="rId68"/>
    <p:sldId id="392" r:id="rId69"/>
    <p:sldId id="393" r:id="rId70"/>
    <p:sldId id="394" r:id="rId71"/>
    <p:sldId id="395" r:id="rId72"/>
    <p:sldId id="396" r:id="rId73"/>
    <p:sldId id="378" r:id="rId74"/>
    <p:sldId id="406" r:id="rId75"/>
    <p:sldId id="408" r:id="rId76"/>
    <p:sldId id="422" r:id="rId77"/>
    <p:sldId id="361" r:id="rId78"/>
    <p:sldId id="297" r:id="rId79"/>
    <p:sldId id="319" r:id="rId80"/>
    <p:sldId id="424" r:id="rId81"/>
    <p:sldId id="335" r:id="rId82"/>
    <p:sldId id="412" r:id="rId83"/>
    <p:sldId id="410" r:id="rId84"/>
    <p:sldId id="405" r:id="rId85"/>
    <p:sldId id="400" r:id="rId86"/>
    <p:sldId id="346" r:id="rId87"/>
    <p:sldId id="363" r:id="rId88"/>
    <p:sldId id="397" r:id="rId89"/>
    <p:sldId id="386" r:id="rId90"/>
    <p:sldId id="387" r:id="rId91"/>
    <p:sldId id="388" r:id="rId92"/>
    <p:sldId id="389" r:id="rId93"/>
    <p:sldId id="390" r:id="rId94"/>
    <p:sldId id="391" r:id="rId95"/>
    <p:sldId id="328" r:id="rId96"/>
    <p:sldId id="329" r:id="rId97"/>
    <p:sldId id="330" r:id="rId98"/>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5B7B4"/>
    <a:srgbClr val="FFC82E"/>
    <a:srgbClr val="007E66"/>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30" autoAdjust="0"/>
  </p:normalViewPr>
  <p:slideViewPr>
    <p:cSldViewPr snapToGrid="0">
      <p:cViewPr varScale="1">
        <p:scale>
          <a:sx n="75" d="100"/>
          <a:sy n="75" d="100"/>
        </p:scale>
        <p:origin x="-811"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2029EC8-69E6-4122-B0A1-EDC22C5BB906}"/>
    <pc:docChg chg="addSld delSld modSld">
      <pc:chgData name="" userId="" providerId="" clId="Web-{B2029EC8-69E6-4122-B0A1-EDC22C5BB906}" dt="2018-04-24T18:10:12.962" v="101"/>
      <pc:docMkLst>
        <pc:docMk/>
      </pc:docMkLst>
      <pc:sldChg chg="addSp delSp modSp">
        <pc:chgData name="" userId="" providerId="" clId="Web-{B2029EC8-69E6-4122-B0A1-EDC22C5BB906}" dt="2018-04-24T18:02:45.969" v="11"/>
        <pc:sldMkLst>
          <pc:docMk/>
          <pc:sldMk cId="2228889984" sldId="291"/>
        </pc:sldMkLst>
        <pc:spChg chg="del">
          <ac:chgData name="" userId="" providerId="" clId="Web-{B2029EC8-69E6-4122-B0A1-EDC22C5BB906}" dt="2018-04-24T18:01:06.686" v="4"/>
          <ac:spMkLst>
            <pc:docMk/>
            <pc:sldMk cId="2228889984" sldId="291"/>
            <ac:spMk id="3" creationId="{00000000-0000-0000-0000-000000000000}"/>
          </ac:spMkLst>
        </pc:spChg>
        <pc:picChg chg="add mod">
          <ac:chgData name="" userId="" providerId="" clId="Web-{B2029EC8-69E6-4122-B0A1-EDC22C5BB906}" dt="2018-04-24T18:02:45.969" v="11"/>
          <ac:picMkLst>
            <pc:docMk/>
            <pc:sldMk cId="2228889984" sldId="291"/>
            <ac:picMk id="4" creationId="{A5DC5A78-5A34-4103-A9A6-5F798117BFA0}"/>
          </ac:picMkLst>
        </pc:picChg>
        <pc:picChg chg="del">
          <ac:chgData name="" userId="" providerId="" clId="Web-{B2029EC8-69E6-4122-B0A1-EDC22C5BB906}" dt="2018-04-24T18:01:19.624" v="5"/>
          <ac:picMkLst>
            <pc:docMk/>
            <pc:sldMk cId="2228889984" sldId="291"/>
            <ac:picMk id="1032" creationId="{00000000-0000-0000-0000-000000000000}"/>
          </ac:picMkLst>
        </pc:picChg>
      </pc:sldChg>
      <pc:sldChg chg="addSp delSp modSp">
        <pc:chgData name="" userId="" providerId="" clId="Web-{B2029EC8-69E6-4122-B0A1-EDC22C5BB906}" dt="2018-04-24T17:59:54.216" v="3"/>
        <pc:sldMkLst>
          <pc:docMk/>
          <pc:sldMk cId="2470081518" sldId="356"/>
        </pc:sldMkLst>
        <pc:picChg chg="add mod">
          <ac:chgData name="" userId="" providerId="" clId="Web-{B2029EC8-69E6-4122-B0A1-EDC22C5BB906}" dt="2018-04-24T17:59:54.216" v="3"/>
          <ac:picMkLst>
            <pc:docMk/>
            <pc:sldMk cId="2470081518" sldId="356"/>
            <ac:picMk id="2" creationId="{92D980FE-682D-4F39-B764-5D21F8B3A355}"/>
          </ac:picMkLst>
        </pc:picChg>
        <pc:picChg chg="del">
          <ac:chgData name="" userId="" providerId="" clId="Web-{B2029EC8-69E6-4122-B0A1-EDC22C5BB906}" dt="2018-04-24T17:59:38.778" v="0"/>
          <ac:picMkLst>
            <pc:docMk/>
            <pc:sldMk cId="2470081518" sldId="356"/>
            <ac:picMk id="5" creationId="{00000000-0000-0000-0000-000000000000}"/>
          </ac:picMkLst>
        </pc:picChg>
      </pc:sldChg>
      <pc:sldChg chg="del">
        <pc:chgData name="" userId="" providerId="" clId="Web-{B2029EC8-69E6-4122-B0A1-EDC22C5BB906}" dt="2018-04-24T18:08:28.867" v="81"/>
        <pc:sldMkLst>
          <pc:docMk/>
          <pc:sldMk cId="1891672617" sldId="357"/>
        </pc:sldMkLst>
      </pc:sldChg>
      <pc:sldChg chg="addSp delSp modSp new">
        <pc:chgData name="" userId="" providerId="" clId="Web-{B2029EC8-69E6-4122-B0A1-EDC22C5BB906}" dt="2018-04-24T18:09:10.055" v="88"/>
        <pc:sldMkLst>
          <pc:docMk/>
          <pc:sldMk cId="22591786" sldId="358"/>
        </pc:sldMkLst>
        <pc:graphicFrameChg chg="add mod modGraphic">
          <ac:chgData name="" userId="" providerId="" clId="Web-{B2029EC8-69E6-4122-B0A1-EDC22C5BB906}" dt="2018-04-24T18:08:19.867" v="80"/>
          <ac:graphicFrameMkLst>
            <pc:docMk/>
            <pc:sldMk cId="22591786" sldId="358"/>
            <ac:graphicFrameMk id="9" creationId="{428759E0-88E7-4592-84F3-5DB9362EB457}"/>
          </ac:graphicFrameMkLst>
        </pc:graphicFrameChg>
        <pc:picChg chg="add mod">
          <ac:chgData name="" userId="" providerId="" clId="Web-{B2029EC8-69E6-4122-B0A1-EDC22C5BB906}" dt="2018-04-24T18:08:14.960" v="79"/>
          <ac:picMkLst>
            <pc:docMk/>
            <pc:sldMk cId="22591786" sldId="358"/>
            <ac:picMk id="2" creationId="{2525C579-E716-4F9C-AD54-5151FC059557}"/>
          </ac:picMkLst>
        </pc:picChg>
        <pc:picChg chg="add del mod">
          <ac:chgData name="" userId="" providerId="" clId="Web-{B2029EC8-69E6-4122-B0A1-EDC22C5BB906}" dt="2018-04-24T18:05:50.989" v="17"/>
          <ac:picMkLst>
            <pc:docMk/>
            <pc:sldMk cId="22591786" sldId="358"/>
            <ac:picMk id="4" creationId="{B1B3852B-D861-4995-B560-262A3F417596}"/>
          </ac:picMkLst>
        </pc:picChg>
        <pc:picChg chg="add mod">
          <ac:chgData name="" userId="" providerId="" clId="Web-{B2029EC8-69E6-4122-B0A1-EDC22C5BB906}" dt="2018-04-24T18:07:19.568" v="70"/>
          <ac:picMkLst>
            <pc:docMk/>
            <pc:sldMk cId="22591786" sldId="358"/>
            <ac:picMk id="6" creationId="{C3483DD7-717E-465E-B112-8A2392178C75}"/>
          </ac:picMkLst>
        </pc:picChg>
        <pc:picChg chg="add mod">
          <ac:chgData name="" userId="" providerId="" clId="Web-{B2029EC8-69E6-4122-B0A1-EDC22C5BB906}" dt="2018-04-24T18:09:10.055" v="88"/>
          <ac:picMkLst>
            <pc:docMk/>
            <pc:sldMk cId="22591786" sldId="358"/>
            <ac:picMk id="10" creationId="{6506661B-3D36-4E8A-A5AE-6A62E236E372}"/>
          </ac:picMkLst>
        </pc:picChg>
        <pc:picChg chg="add mod">
          <ac:chgData name="" userId="" providerId="" clId="Web-{B2029EC8-69E6-4122-B0A1-EDC22C5BB906}" dt="2018-04-24T18:09:01.399" v="86"/>
          <ac:picMkLst>
            <pc:docMk/>
            <pc:sldMk cId="22591786" sldId="358"/>
            <ac:picMk id="12" creationId="{6CAFCDB3-B180-49CB-8ADD-EBB4E6AB3D0F}"/>
          </ac:picMkLst>
        </pc:picChg>
      </pc:sldChg>
      <pc:sldChg chg="addSp modSp new">
        <pc:chgData name="" userId="" providerId="" clId="Web-{B2029EC8-69E6-4122-B0A1-EDC22C5BB906}" dt="2018-04-24T18:10:12.962" v="101"/>
        <pc:sldMkLst>
          <pc:docMk/>
          <pc:sldMk cId="1436991855" sldId="359"/>
        </pc:sldMkLst>
        <pc:picChg chg="add mod">
          <ac:chgData name="" userId="" providerId="" clId="Web-{B2029EC8-69E6-4122-B0A1-EDC22C5BB906}" dt="2018-04-24T18:10:12.962" v="101"/>
          <ac:picMkLst>
            <pc:docMk/>
            <pc:sldMk cId="1436991855" sldId="359"/>
            <ac:picMk id="2" creationId="{CCCA68C1-C107-4FC0-ABE8-097F96C72D3E}"/>
          </ac:picMkLst>
        </pc:picChg>
        <pc:picChg chg="add mod">
          <ac:chgData name="" userId="" providerId="" clId="Web-{B2029EC8-69E6-4122-B0A1-EDC22C5BB906}" dt="2018-04-24T18:09:55.431" v="98"/>
          <ac:picMkLst>
            <pc:docMk/>
            <pc:sldMk cId="1436991855" sldId="359"/>
            <ac:picMk id="4" creationId="{D7349295-2A2A-4C79-B61D-AE3888D36809}"/>
          </ac:picMkLst>
        </pc:picChg>
      </pc:sldChg>
    </pc:docChg>
  </pc:docChgLst>
  <pc:docChgLst>
    <pc:chgData clId="Web-{46FB6F88-4C68-4EE1-8289-E246B4B6C4F9}"/>
    <pc:docChg chg="sldOrd">
      <pc:chgData name="" userId="" providerId="" clId="Web-{46FB6F88-4C68-4EE1-8289-E246B4B6C4F9}" dt="2018-04-24T18:30:23.626" v="0"/>
      <pc:docMkLst>
        <pc:docMk/>
      </pc:docMkLst>
      <pc:sldChg chg="ord">
        <pc:chgData name="" userId="" providerId="" clId="Web-{46FB6F88-4C68-4EE1-8289-E246B4B6C4F9}" dt="2018-04-24T18:30:23.626" v="0"/>
        <pc:sldMkLst>
          <pc:docMk/>
          <pc:sldMk cId="1436991855" sldId="3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4/30/2019</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4/30/2019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a:t>
            </a:fld>
            <a:endParaRPr lang="en-US"/>
          </a:p>
        </p:txBody>
      </p:sp>
    </p:spTree>
    <p:extLst>
      <p:ext uri="{BB962C8B-B14F-4D97-AF65-F5344CB8AC3E}">
        <p14:creationId xmlns:p14="http://schemas.microsoft.com/office/powerpoint/2010/main" val="293853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100 years since women got the vote (!(!(), please don’t let it be more than 100 years until we step up and do what’s right to fix this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19</a:t>
            </a:fld>
            <a:endParaRPr lang="en-US"/>
          </a:p>
        </p:txBody>
      </p:sp>
    </p:spTree>
    <p:extLst>
      <p:ext uri="{BB962C8B-B14F-4D97-AF65-F5344CB8AC3E}">
        <p14:creationId xmlns:p14="http://schemas.microsoft.com/office/powerpoint/2010/main" val="215109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Jena’s seminal 2016 study</a:t>
            </a:r>
          </a:p>
          <a:p>
            <a:r>
              <a:rPr lang="en-US" dirty="0" smtClean="0"/>
              <a:t>Calling Lilly Ledbetter- US Supreme Court case against Goodyear tire- crucial decision-</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20</a:t>
            </a:fld>
            <a:endParaRPr lang="en-US"/>
          </a:p>
        </p:txBody>
      </p:sp>
    </p:spTree>
    <p:extLst>
      <p:ext uri="{BB962C8B-B14F-4D97-AF65-F5344CB8AC3E}">
        <p14:creationId xmlns:p14="http://schemas.microsoft.com/office/powerpoint/2010/main" val="342859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40042" y="930910"/>
            <a:ext cx="4171548" cy="319192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904" tIns="41952" rIns="83904" bIns="41952" anchor="ctr"/>
          <a:lstStyle/>
          <a:p>
            <a:pPr>
              <a:defRPr/>
            </a:pPr>
            <a:endParaRPr lang="en-US">
              <a:latin typeface="Calibri" charset="0"/>
              <a:ea typeface="ＭＳ Ｐゴシック" charset="0"/>
              <a:cs typeface="Arial" charset="0"/>
            </a:endParaRPr>
          </a:p>
        </p:txBody>
      </p:sp>
      <p:sp>
        <p:nvSpPr>
          <p:cNvPr id="4098" name="Text Box 2"/>
          <p:cNvSpPr>
            <a:spLocks noGrp="1" noChangeArrowheads="1"/>
          </p:cNvSpPr>
          <p:nvPr>
            <p:ph type="body"/>
          </p:nvPr>
        </p:nvSpPr>
        <p:spPr bwMode="auto">
          <a:xfrm>
            <a:off x="1075950" y="4431520"/>
            <a:ext cx="4906262" cy="3541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7654" indent="-87654" eaLnBrk="1" hangingPunct="1">
              <a:lnSpc>
                <a:spcPct val="93000"/>
              </a:lnSpc>
              <a:spcBef>
                <a:spcPct val="0"/>
              </a:spcBef>
              <a:buSzPct val="45000"/>
              <a:tabLst>
                <a:tab pos="740188" algn="l"/>
                <a:tab pos="1480376" algn="l"/>
                <a:tab pos="2220563" algn="l"/>
                <a:tab pos="2960751" algn="l"/>
                <a:tab pos="3700939" algn="l"/>
                <a:tab pos="4441127" algn="l"/>
                <a:tab pos="5181314" algn="l"/>
              </a:tabLst>
            </a:pPr>
            <a:r>
              <a:rPr lang="en-GB" altLang="en-US" dirty="0">
                <a:solidFill>
                  <a:srgbClr val="000000"/>
                </a:solidFill>
                <a:latin typeface="Arial" pitchFamily="34" charset="0"/>
              </a:rPr>
              <a:t>Physician Starting Salaries Over Time, Mean And Controlling For Observable Characteristics, By Gender, Selected Years </a:t>
            </a:r>
            <a:r>
              <a:rPr lang="en-GB" altLang="en-US" dirty="0" smtClean="0">
                <a:solidFill>
                  <a:srgbClr val="000000"/>
                </a:solidFill>
                <a:latin typeface="Arial" pitchFamily="34" charset="0"/>
              </a:rPr>
              <a:t>1999–2008</a:t>
            </a:r>
          </a:p>
          <a:p>
            <a:pPr marL="87654" indent="-87654" eaLnBrk="1" hangingPunct="1">
              <a:lnSpc>
                <a:spcPct val="93000"/>
              </a:lnSpc>
              <a:spcBef>
                <a:spcPct val="0"/>
              </a:spcBef>
              <a:buSzPct val="45000"/>
              <a:tabLst>
                <a:tab pos="740188" algn="l"/>
                <a:tab pos="1480376" algn="l"/>
                <a:tab pos="2220563" algn="l"/>
                <a:tab pos="2960751" algn="l"/>
                <a:tab pos="3700939" algn="l"/>
                <a:tab pos="4441127" algn="l"/>
                <a:tab pos="5181314" algn="l"/>
              </a:tabLst>
            </a:pPr>
            <a:r>
              <a:rPr lang="en-GB" altLang="en-US" dirty="0" smtClean="0">
                <a:solidFill>
                  <a:srgbClr val="000000"/>
                </a:solidFill>
                <a:latin typeface="Arial" pitchFamily="34" charset="0"/>
              </a:rPr>
              <a:t>This is crucial as initial salary predicts lifetime of wage earnings and could result in significant lost compensation over time</a:t>
            </a:r>
            <a:endParaRPr lang="en-GB" altLang="en-US" dirty="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 2018 study</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24</a:t>
            </a:fld>
            <a:endParaRPr lang="en-US"/>
          </a:p>
        </p:txBody>
      </p:sp>
    </p:spTree>
    <p:extLst>
      <p:ext uri="{BB962C8B-B14F-4D97-AF65-F5344CB8AC3E}">
        <p14:creationId xmlns:p14="http://schemas.microsoft.com/office/powerpoint/2010/main" val="334317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specialties are &gt; 50%</a:t>
            </a:r>
            <a:r>
              <a:rPr lang="en-US" baseline="0" dirty="0" smtClean="0"/>
              <a:t> women many approaching 50%</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25</a:t>
            </a:fld>
            <a:endParaRPr lang="en-US"/>
          </a:p>
        </p:txBody>
      </p:sp>
    </p:spTree>
    <p:extLst>
      <p:ext uri="{BB962C8B-B14F-4D97-AF65-F5344CB8AC3E}">
        <p14:creationId xmlns:p14="http://schemas.microsoft.com/office/powerpoint/2010/main" val="159749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change in progression of female </a:t>
            </a:r>
            <a:r>
              <a:rPr lang="en-US" dirty="0" err="1" smtClean="0"/>
              <a:t>Asst</a:t>
            </a:r>
            <a:r>
              <a:rPr lang="en-US" baseline="0" dirty="0" smtClean="0"/>
              <a:t> Professors to Full Professors/Chairs/Deans in the decade from 2003-2004</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28</a:t>
            </a:fld>
            <a:endParaRPr lang="en-US"/>
          </a:p>
        </p:txBody>
      </p:sp>
    </p:spTree>
    <p:extLst>
      <p:ext uri="{BB962C8B-B14F-4D97-AF65-F5344CB8AC3E}">
        <p14:creationId xmlns:p14="http://schemas.microsoft.com/office/powerpoint/2010/main" val="179377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Deans tend to be </a:t>
            </a:r>
            <a:r>
              <a:rPr lang="en-US" dirty="0" err="1" smtClean="0"/>
              <a:t>cohorted</a:t>
            </a:r>
            <a:r>
              <a:rPr lang="en-US" dirty="0" smtClean="0"/>
              <a:t> in the “</a:t>
            </a:r>
            <a:r>
              <a:rPr lang="en-US" dirty="0" err="1" smtClean="0"/>
              <a:t>Caref</a:t>
            </a:r>
            <a:r>
              <a:rPr lang="en-US" dirty="0" smtClean="0"/>
              <a:t>\giver” positions such as Med</a:t>
            </a:r>
            <a:r>
              <a:rPr lang="en-US" baseline="0" dirty="0" smtClean="0"/>
              <a:t> Ed, Student </a:t>
            </a:r>
            <a:r>
              <a:rPr lang="en-US" baseline="0" dirty="0" err="1" smtClean="0"/>
              <a:t>Affairs,Admissions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29</a:t>
            </a:fld>
            <a:endParaRPr lang="en-US"/>
          </a:p>
        </p:txBody>
      </p:sp>
    </p:spTree>
    <p:extLst>
      <p:ext uri="{BB962C8B-B14F-4D97-AF65-F5344CB8AC3E}">
        <p14:creationId xmlns:p14="http://schemas.microsoft.com/office/powerpoint/2010/main" val="273319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disparities across the board</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30</a:t>
            </a:fld>
            <a:endParaRPr lang="en-US"/>
          </a:p>
        </p:txBody>
      </p:sp>
    </p:spTree>
    <p:extLst>
      <p:ext uri="{BB962C8B-B14F-4D97-AF65-F5344CB8AC3E}">
        <p14:creationId xmlns:p14="http://schemas.microsoft.com/office/powerpoint/2010/main" val="376547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97207" y="1007850"/>
            <a:ext cx="4623913" cy="345276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751" tIns="45875" rIns="91751" bIns="45875" anchor="ctr"/>
          <a:lstStyle/>
          <a:p>
            <a:endParaRPr lang="en-US"/>
          </a:p>
        </p:txBody>
      </p:sp>
      <p:sp>
        <p:nvSpPr>
          <p:cNvPr id="4098" name="Text Box 2"/>
          <p:cNvSpPr txBox="1">
            <a:spLocks noGrp="1" noChangeArrowheads="1"/>
          </p:cNvSpPr>
          <p:nvPr>
            <p:ph type="body"/>
          </p:nvPr>
        </p:nvSpPr>
        <p:spPr bwMode="auto">
          <a:xfrm>
            <a:off x="1193114" y="4794441"/>
            <a:ext cx="5440085" cy="38311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6016" indent="-86016">
              <a:lnSpc>
                <a:spcPct val="93000"/>
              </a:lnSpc>
              <a:spcBef>
                <a:spcPct val="0"/>
              </a:spcBef>
              <a:buSzPct val="45000"/>
              <a:tabLst>
                <a:tab pos="726361" algn="l"/>
                <a:tab pos="1452723" algn="l"/>
                <a:tab pos="2179084" algn="l"/>
                <a:tab pos="2905445" algn="l"/>
                <a:tab pos="3631806" algn="l"/>
                <a:tab pos="4358168" algn="l"/>
                <a:tab pos="5084529" algn="l"/>
              </a:tabLst>
            </a:pPr>
            <a:r>
              <a:rPr lang="en-GB" altLang="en-US" dirty="0">
                <a:latin typeface="Arial" panose="020B0604020202020204" pitchFamily="34" charset="0"/>
                <a:ea typeface="msgothic" charset="0"/>
                <a:cs typeface="msgothic" charset="0"/>
              </a:rPr>
              <a:t>Boxplots of new project application volume, funding rates, and score percentiles, by gender and cohort. Markers indicate means; bars indicate medians. Red cohort labels indicate statistically significant gender differences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 0.05, Wilcoxon rank-sum test, two-tailed). Outliers are not shown. (</a:t>
            </a:r>
            <a:r>
              <a:rPr lang="en-GB" altLang="en-US" i="1" dirty="0">
                <a:latin typeface="Arial" panose="020B0604020202020204" pitchFamily="34" charset="0"/>
                <a:ea typeface="msgothic" charset="0"/>
                <a:cs typeface="msgothic" charset="0"/>
              </a:rPr>
              <a:t>A</a:t>
            </a:r>
            <a:r>
              <a:rPr lang="en-GB" altLang="en-US" dirty="0">
                <a:latin typeface="Arial" panose="020B0604020202020204" pitchFamily="34" charset="0"/>
                <a:ea typeface="msgothic" charset="0"/>
                <a:cs typeface="msgothic" charset="0"/>
              </a:rPr>
              <a:t>) Women submitted slightly fewer new applications per year than men overall and within each cohort (1991–1995: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2,192;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5,539; W = 6,383,318,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&lt; 0.001; 1996–2000: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2,436;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5,876; W = 7,802,511,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&lt; 0.001; 2001–2005: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2,690;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6,068; W = 8,868,382,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&lt; 0.001; 2006–2010: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3,342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6,627; W = 11,865,699,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&lt; 0.001). (</a:t>
            </a:r>
            <a:r>
              <a:rPr lang="en-GB" altLang="en-US" i="1" dirty="0">
                <a:latin typeface="Arial" panose="020B0604020202020204" pitchFamily="34" charset="0"/>
                <a:ea typeface="msgothic" charset="0"/>
                <a:cs typeface="msgothic" charset="0"/>
              </a:rPr>
              <a:t>B</a:t>
            </a:r>
            <a:r>
              <a:rPr lang="en-GB" altLang="en-US" dirty="0">
                <a:latin typeface="Arial" panose="020B0604020202020204" pitchFamily="34" charset="0"/>
                <a:ea typeface="msgothic" charset="0"/>
                <a:cs typeface="msgothic" charset="0"/>
              </a:rPr>
              <a:t>) While average funding rates were no different between the genders overall, women had a slightly lower funding rate in the 1991–1995 cohort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1,551;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4,032; W = 3,235,387,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 0.04). (</a:t>
            </a:r>
            <a:r>
              <a:rPr lang="en-GB" altLang="en-US" i="1" dirty="0">
                <a:latin typeface="Arial" panose="020B0604020202020204" pitchFamily="34" charset="0"/>
                <a:ea typeface="msgothic" charset="0"/>
                <a:cs typeface="msgothic" charset="0"/>
              </a:rPr>
              <a:t>C</a:t>
            </a:r>
            <a:r>
              <a:rPr lang="en-GB" altLang="en-US" dirty="0">
                <a:latin typeface="Arial" panose="020B0604020202020204" pitchFamily="34" charset="0"/>
                <a:ea typeface="msgothic" charset="0"/>
                <a:cs typeface="msgothic" charset="0"/>
              </a:rPr>
              <a:t>) While women and men’s average score percentiles were not statistically different overall, in the 2006–2010 cohort, women scored slightly better on average than men (women,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1,501; men, </a:t>
            </a:r>
            <a:r>
              <a:rPr lang="en-GB" altLang="en-US" i="1" dirty="0">
                <a:latin typeface="Arial" panose="020B0604020202020204" pitchFamily="34" charset="0"/>
                <a:ea typeface="msgothic" charset="0"/>
                <a:cs typeface="msgothic" charset="0"/>
              </a:rPr>
              <a:t>n</a:t>
            </a:r>
            <a:r>
              <a:rPr lang="en-GB" altLang="en-US" dirty="0">
                <a:latin typeface="Arial" panose="020B0604020202020204" pitchFamily="34" charset="0"/>
                <a:ea typeface="msgothic" charset="0"/>
                <a:cs typeface="msgothic" charset="0"/>
              </a:rPr>
              <a:t> = 3,175; W = 2,487,779, </a:t>
            </a:r>
            <a:r>
              <a:rPr lang="en-GB" altLang="en-US" i="1" dirty="0">
                <a:latin typeface="Arial" panose="020B0604020202020204" pitchFamily="34" charset="0"/>
                <a:ea typeface="msgothic" charset="0"/>
                <a:cs typeface="msgothic" charset="0"/>
              </a:rPr>
              <a:t>P</a:t>
            </a:r>
            <a:r>
              <a:rPr lang="en-GB" altLang="en-US" dirty="0">
                <a:latin typeface="Arial" panose="020B0604020202020204" pitchFamily="34" charset="0"/>
                <a:ea typeface="msgothic" charset="0"/>
                <a:cs typeface="msgothic" charset="0"/>
              </a:rPr>
              <a:t> = 0.02).</a:t>
            </a:r>
          </a:p>
        </p:txBody>
      </p:sp>
    </p:spTree>
    <p:extLst>
      <p:ext uri="{BB962C8B-B14F-4D97-AF65-F5344CB8AC3E}">
        <p14:creationId xmlns:p14="http://schemas.microsoft.com/office/powerpoint/2010/main" val="3407603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and senior authorships lag far behind- tied</a:t>
            </a:r>
            <a:r>
              <a:rPr lang="en-US" baseline="0" dirty="0" smtClean="0"/>
              <a:t> into research funding issues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32</a:t>
            </a:fld>
            <a:endParaRPr lang="en-US"/>
          </a:p>
        </p:txBody>
      </p:sp>
    </p:spTree>
    <p:extLst>
      <p:ext uri="{BB962C8B-B14F-4D97-AF65-F5344CB8AC3E}">
        <p14:creationId xmlns:p14="http://schemas.microsoft.com/office/powerpoint/2010/main" val="29971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42C83AD-3445-4DF5-B5B0-5BEEF24D6E9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941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start to track your own data- quite revealing</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34</a:t>
            </a:fld>
            <a:endParaRPr lang="en-US"/>
          </a:p>
        </p:txBody>
      </p:sp>
    </p:spTree>
    <p:extLst>
      <p:ext uri="{BB962C8B-B14F-4D97-AF65-F5344CB8AC3E}">
        <p14:creationId xmlns:p14="http://schemas.microsoft.com/office/powerpoint/2010/main" val="365899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65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Per survey data 64% of respondents to a survey were</a:t>
            </a:r>
            <a:r>
              <a:rPr lang="en-US" baseline="0" dirty="0" smtClean="0"/>
              <a:t> women.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38</a:t>
            </a:fld>
            <a:endParaRPr lang="en-US"/>
          </a:p>
        </p:txBody>
      </p:sp>
    </p:spTree>
    <p:extLst>
      <p:ext uri="{BB962C8B-B14F-4D97-AF65-F5344CB8AC3E}">
        <p14:creationId xmlns:p14="http://schemas.microsoft.com/office/powerpoint/2010/main" val="351474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40</a:t>
            </a:fld>
            <a:endParaRPr lang="en-US"/>
          </a:p>
        </p:txBody>
      </p:sp>
    </p:spTree>
    <p:extLst>
      <p:ext uri="{BB962C8B-B14F-4D97-AF65-F5344CB8AC3E}">
        <p14:creationId xmlns:p14="http://schemas.microsoft.com/office/powerpoint/2010/main" val="3095045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42C83AD-3445-4DF5-B5B0-5BEEF24D6E9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0396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My Professor</a:t>
            </a:r>
            <a:r>
              <a:rPr lang="en-US" baseline="0" dirty="0"/>
              <a:t> from Northeastern U Professor Benjamin Schmidt, NYT 2/15</a:t>
            </a:r>
          </a:p>
          <a:p>
            <a:r>
              <a:rPr lang="en-US" baseline="0" dirty="0" err="1"/>
              <a:t>Issac</a:t>
            </a:r>
            <a:r>
              <a:rPr lang="en-US" baseline="0" dirty="0"/>
              <a:t> study- text analysis of 297 MSPEs, only female students had “Family medicine” correlating with “standout” adjectives</a:t>
            </a:r>
          </a:p>
          <a:p>
            <a:endParaRPr lang="en-US" baseline="0" dirty="0"/>
          </a:p>
          <a:p>
            <a:r>
              <a:rPr lang="en-US" baseline="0" dirty="0"/>
              <a:t>Arora et al is a qualitative study PGY-3 EM resident evaluations “Gender Differences in Attending Physicians feedback” found that men received more consistent and women more discordant feedback. Autonomy was thought to be a leadership characteristic for men but not women. Women more likely to be characterized as “argumentative”.</a:t>
            </a:r>
          </a:p>
          <a:p>
            <a:r>
              <a:rPr lang="en-US" baseline="0" dirty="0"/>
              <a:t>Carnes et al included best practices to avoid job descriptions that prime the male gender (strong, charismatic, leader) and avoid male suffixes such as “Chairman” in job titles, work towards an applicant pool that has at least 25% women, do not ask about parenthood status.</a:t>
            </a:r>
          </a:p>
          <a:p>
            <a:r>
              <a:rPr lang="en-US" baseline="0" dirty="0"/>
              <a:t>Code leadership- 25 medical residents from 9 programs, no perceived differences in leadership effectiveness, code leadership=highly agentic, </a:t>
            </a:r>
            <a:r>
              <a:rPr lang="en-US" baseline="0" dirty="0" err="1"/>
              <a:t>counternormative</a:t>
            </a:r>
            <a:r>
              <a:rPr lang="en-US" baseline="0" dirty="0"/>
              <a:t> and stressful for female residents</a:t>
            </a:r>
          </a:p>
          <a:p>
            <a:r>
              <a:rPr lang="en-US" baseline="0" dirty="0"/>
              <a:t>“Agentic” specialties male dominated and  correlated with higher “status” (procedures, higher rank, tenured)within specialties whereas communal specialties (</a:t>
            </a:r>
            <a:r>
              <a:rPr lang="en-US" baseline="0" dirty="0" err="1"/>
              <a:t>Peds</a:t>
            </a:r>
            <a:r>
              <a:rPr lang="en-US" baseline="0" dirty="0"/>
              <a:t>, GIM, Geri, FM) lower status and more education, service, lower rank and non-tenured</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47</a:t>
            </a:fld>
            <a:endParaRPr lang="en-US"/>
          </a:p>
        </p:txBody>
      </p:sp>
    </p:spTree>
    <p:extLst>
      <p:ext uri="{BB962C8B-B14F-4D97-AF65-F5344CB8AC3E}">
        <p14:creationId xmlns:p14="http://schemas.microsoft.com/office/powerpoint/2010/main" val="3306609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article (Arora, Choo, JGME 10/17)about how an</a:t>
            </a:r>
            <a:r>
              <a:rPr lang="en-US" baseline="0" dirty="0" smtClean="0"/>
              <a:t> institution addressed that their male trainees were getting more </a:t>
            </a:r>
            <a:r>
              <a:rPr lang="en-US" baseline="0" dirty="0" err="1" smtClean="0"/>
              <a:t>shoutouts</a:t>
            </a:r>
            <a:r>
              <a:rPr lang="en-US" baseline="0" dirty="0" smtClean="0"/>
              <a:t> regarding their scholarly work than women. They instituted a monthly publication that systematically reviewed all trainees recent scholarly work.</a:t>
            </a:r>
          </a:p>
          <a:p>
            <a:r>
              <a:rPr lang="en-US" baseline="0" dirty="0" smtClean="0"/>
              <a:t>Others actively review their speaker lists to ensure they are achieving equity and getting equal podium time for all.</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51</a:t>
            </a:fld>
            <a:endParaRPr lang="en-US"/>
          </a:p>
        </p:txBody>
      </p:sp>
    </p:spTree>
    <p:extLst>
      <p:ext uri="{BB962C8B-B14F-4D97-AF65-F5344CB8AC3E}">
        <p14:creationId xmlns:p14="http://schemas.microsoft.com/office/powerpoint/2010/main" val="349314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Amplification</a:t>
            </a:r>
            <a:r>
              <a:rPr lang="en-US" baseline="0" dirty="0"/>
              <a:t> was used successfully in the Obama White House when initially West Wing women staffers were outnumbered by male staffers 2:1. They worked together to actively amplify each other in meetings and discuss other women’s accomplishments. By the end of the 8 year term, women in the West Wing outnumbered men 2:1</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55</a:t>
            </a:fld>
            <a:endParaRPr lang="en-US"/>
          </a:p>
        </p:txBody>
      </p:sp>
    </p:spTree>
    <p:extLst>
      <p:ext uri="{BB962C8B-B14F-4D97-AF65-F5344CB8AC3E}">
        <p14:creationId xmlns:p14="http://schemas.microsoft.com/office/powerpoint/2010/main" val="2133241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63</a:t>
            </a:fld>
            <a:endParaRPr lang="en-US"/>
          </a:p>
        </p:txBody>
      </p:sp>
    </p:spTree>
    <p:extLst>
      <p:ext uri="{BB962C8B-B14F-4D97-AF65-F5344CB8AC3E}">
        <p14:creationId xmlns:p14="http://schemas.microsoft.com/office/powerpoint/2010/main" val="1391125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76</a:t>
            </a:fld>
            <a:endParaRPr lang="en-US"/>
          </a:p>
        </p:txBody>
      </p:sp>
    </p:spTree>
    <p:extLst>
      <p:ext uri="{BB962C8B-B14F-4D97-AF65-F5344CB8AC3E}">
        <p14:creationId xmlns:p14="http://schemas.microsoft.com/office/powerpoint/2010/main" val="336792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Pink</a:t>
            </a:r>
            <a:r>
              <a:rPr lang="en-US" baseline="0" dirty="0" smtClean="0"/>
              <a:t> Elephant symbolizes that this is an important subject we all need to work on together- our physician pipeline and patients are counting on it!</a:t>
            </a:r>
          </a:p>
          <a:p>
            <a:r>
              <a:rPr lang="en-US" baseline="0" dirty="0" smtClean="0"/>
              <a:t>And we can’t continue to do business as usual as over 50% of the entering classes of med schools are women. Most of the newly minted physicians have partners who work outside of the home. We need to change inherent systemic structures that don’t allow us to maximize the potential of our increasingly diverse physician workforce.</a:t>
            </a:r>
          </a:p>
          <a:p>
            <a:r>
              <a:rPr lang="en-US" baseline="0" dirty="0" smtClean="0"/>
              <a:t>A call out to all who are in positions to engage in these important actions and to move from unbiased passivity to activation and engagement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8</a:t>
            </a:fld>
            <a:endParaRPr lang="en-US"/>
          </a:p>
        </p:txBody>
      </p:sp>
    </p:spTree>
    <p:extLst>
      <p:ext uri="{BB962C8B-B14F-4D97-AF65-F5344CB8AC3E}">
        <p14:creationId xmlns:p14="http://schemas.microsoft.com/office/powerpoint/2010/main" val="165722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data that the collaborative environment created by teams with more women  results in more</a:t>
            </a:r>
            <a:r>
              <a:rPr lang="en-US" baseline="0" dirty="0" smtClean="0"/>
              <a:t> cooperative behavior in the OR, as documented by a recent study.</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78</a:t>
            </a:fld>
            <a:endParaRPr lang="en-US"/>
          </a:p>
        </p:txBody>
      </p:sp>
    </p:spTree>
    <p:extLst>
      <p:ext uri="{BB962C8B-B14F-4D97-AF65-F5344CB8AC3E}">
        <p14:creationId xmlns:p14="http://schemas.microsoft.com/office/powerpoint/2010/main" val="154097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line is that more diverse organizations have better outcomes</a:t>
            </a:r>
            <a:r>
              <a:rPr lang="en-US" baseline="0" dirty="0" smtClean="0"/>
              <a:t> in multiple domains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9</a:t>
            </a:fld>
            <a:endParaRPr lang="en-US"/>
          </a:p>
        </p:txBody>
      </p:sp>
    </p:spTree>
    <p:extLst>
      <p:ext uri="{BB962C8B-B14F-4D97-AF65-F5344CB8AC3E}">
        <p14:creationId xmlns:p14="http://schemas.microsoft.com/office/powerpoint/2010/main" val="344024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12</a:t>
            </a:fld>
            <a:endParaRPr lang="en-US"/>
          </a:p>
        </p:txBody>
      </p:sp>
    </p:spTree>
    <p:extLst>
      <p:ext uri="{BB962C8B-B14F-4D97-AF65-F5344CB8AC3E}">
        <p14:creationId xmlns:p14="http://schemas.microsoft.com/office/powerpoint/2010/main" val="122377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burnout in</a:t>
            </a:r>
            <a:r>
              <a:rPr lang="en-US" baseline="0" dirty="0" smtClean="0"/>
              <a:t> all underrepresented groups in healthcare</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14</a:t>
            </a:fld>
            <a:endParaRPr lang="en-US"/>
          </a:p>
        </p:txBody>
      </p:sp>
    </p:spTree>
    <p:extLst>
      <p:ext uri="{BB962C8B-B14F-4D97-AF65-F5344CB8AC3E}">
        <p14:creationId xmlns:p14="http://schemas.microsoft.com/office/powerpoint/2010/main" val="19320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 dissatisfaction has big consequences and a human and financial toll. We know that women and</a:t>
            </a:r>
            <a:r>
              <a:rPr lang="en-US" baseline="0" dirty="0" smtClean="0"/>
              <a:t> physicians serving vulnerable </a:t>
            </a:r>
            <a:r>
              <a:rPr lang="en-US" baseline="0" dirty="0" err="1" smtClean="0"/>
              <a:t>pt</a:t>
            </a:r>
            <a:r>
              <a:rPr lang="en-US" baseline="0" dirty="0" smtClean="0"/>
              <a:t> </a:t>
            </a:r>
            <a:r>
              <a:rPr lang="en-US" baseline="0" dirty="0" err="1" smtClean="0"/>
              <a:t>popns</a:t>
            </a:r>
            <a:r>
              <a:rPr lang="en-US" baseline="0" dirty="0" smtClean="0"/>
              <a:t> have higher rates of burnout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16</a:t>
            </a:fld>
            <a:endParaRPr lang="en-US"/>
          </a:p>
        </p:txBody>
      </p:sp>
    </p:spTree>
    <p:extLst>
      <p:ext uri="{BB962C8B-B14F-4D97-AF65-F5344CB8AC3E}">
        <p14:creationId xmlns:p14="http://schemas.microsoft.com/office/powerpoint/2010/main" val="108961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17</a:t>
            </a:fld>
            <a:endParaRPr lang="en-US"/>
          </a:p>
        </p:txBody>
      </p:sp>
    </p:spTree>
    <p:extLst>
      <p:ext uri="{BB962C8B-B14F-4D97-AF65-F5344CB8AC3E}">
        <p14:creationId xmlns:p14="http://schemas.microsoft.com/office/powerpoint/2010/main" val="202477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a:t>
            </a:r>
            <a:r>
              <a:rPr lang="en-US" altLang="en-US" dirty="0" smtClean="0"/>
              <a:t>jamanetwork.com/journals/jamainternalmedicine/article-abstract/2593255</a:t>
            </a:r>
          </a:p>
          <a:p>
            <a:r>
              <a:rPr lang="en-US" altLang="en-US" dirty="0" smtClean="0"/>
              <a:t>Newer data in the </a:t>
            </a:r>
            <a:r>
              <a:rPr lang="en-US" altLang="en-US" dirty="0" err="1" smtClean="0"/>
              <a:t>surg</a:t>
            </a:r>
            <a:r>
              <a:rPr lang="en-US" altLang="en-US" dirty="0" smtClean="0"/>
              <a:t> literature for better outcomes for women surgeons whose</a:t>
            </a:r>
            <a:r>
              <a:rPr lang="en-US" altLang="en-US" baseline="0" dirty="0" smtClean="0"/>
              <a:t> pts were less likely to die within the next 30 days</a:t>
            </a:r>
          </a:p>
          <a:p>
            <a:r>
              <a:rPr lang="en-US" altLang="en-US" baseline="0" dirty="0" smtClean="0"/>
              <a:t>Recent study of over 500K heart attack  pts  found that ANY </a:t>
            </a:r>
            <a:r>
              <a:rPr lang="en-US" altLang="en-US" baseline="0" dirty="0" err="1" smtClean="0"/>
              <a:t>pt</a:t>
            </a:r>
            <a:r>
              <a:rPr lang="en-US" altLang="en-US" baseline="0" dirty="0" smtClean="0"/>
              <a:t> treated by a female physician was more likely to survive, compared to those treated by a male physician. And strong evidence that the effect was particularly pronounced for female pts.</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291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368F55B-C676-4C3E-9CD9-E2A0D18FB35F}" type="datetimeFigureOut">
              <a:rPr lang="en-US"/>
              <a:pPr>
                <a:defRPr/>
              </a:pPr>
              <a:t>4/30/2019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603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D6C4FE13-D3A9-420C-B6A9-D1AE299F4721}" type="slidenum">
              <a:rPr lang="en-US"/>
              <a:pPr>
                <a:defRPr/>
              </a:pPr>
              <a:t>‹#›</a:t>
            </a:fld>
            <a:endParaRPr lang="en-US" dirty="0"/>
          </a:p>
        </p:txBody>
      </p:sp>
    </p:spTree>
    <p:extLst>
      <p:ext uri="{BB962C8B-B14F-4D97-AF65-F5344CB8AC3E}">
        <p14:creationId xmlns:p14="http://schemas.microsoft.com/office/powerpoint/2010/main" val="26787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564A139B-9C2F-4C58-B4C2-2D1A7A325A39}" type="slidenum">
              <a:rPr lang="en-US"/>
              <a:pPr>
                <a:defRPr/>
              </a:pPr>
              <a:t>‹#›</a:t>
            </a:fld>
            <a:endParaRPr lang="en-US" dirty="0"/>
          </a:p>
        </p:txBody>
      </p:sp>
    </p:spTree>
    <p:extLst>
      <p:ext uri="{BB962C8B-B14F-4D97-AF65-F5344CB8AC3E}">
        <p14:creationId xmlns:p14="http://schemas.microsoft.com/office/powerpoint/2010/main" val="20539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1"/>
            </a:lvl1pPr>
          </a:lstStyle>
          <a:p>
            <a:r>
              <a:rPr lang="en-US"/>
              <a:t>Click to edit Master title style</a:t>
            </a:r>
            <a:endParaRPr lang="en-US" dirty="0"/>
          </a:p>
        </p:txBody>
      </p:sp>
      <p:sp>
        <p:nvSpPr>
          <p:cNvPr id="3" name="Text Placeholder 2"/>
          <p:cNvSpPr>
            <a:spLocks noGrp="1"/>
          </p:cNvSpPr>
          <p:nvPr>
            <p:ph type="body" idx="2"/>
          </p:nvPr>
        </p:nvSpPr>
        <p:spPr>
          <a:xfrm>
            <a:off x="609600" y="1752600"/>
            <a:ext cx="1600200" cy="4343400"/>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smtClean="0">
                <a:solidFill>
                  <a:srgbClr val="FFFFFF"/>
                </a:solidFill>
              </a:defRPr>
            </a:lvl1pPr>
          </a:lstStyle>
          <a:p>
            <a:pPr>
              <a:defRPr/>
            </a:pPr>
            <a:fld id="{5B0280DC-E516-4875-86CC-8997A57A8F62}" type="slidenum">
              <a:rPr lang="en-US"/>
              <a:pPr>
                <a:defRPr/>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9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D7B0F8-65B5-4FD7-95A0-B26F1E8998B7}"/>
              </a:ext>
            </a:extLst>
          </p:cNvPr>
          <p:cNvSpPr>
            <a:spLocks noGrp="1"/>
          </p:cNvSpPr>
          <p:nvPr>
            <p:ph type="title"/>
          </p:nvPr>
        </p:nvSpPr>
        <p:spPr>
          <a:xfrm>
            <a:off x="216568" y="349084"/>
            <a:ext cx="8650706" cy="453022"/>
          </a:xfrm>
          <a:prstGeom prst="rect">
            <a:avLst/>
          </a:prstGeom>
        </p:spPr>
        <p:txBody>
          <a:bodyPr anchor="b"/>
          <a:lstStyle>
            <a:lvl1pPr>
              <a:defRPr b="0">
                <a:solidFill>
                  <a:srgbClr val="555759"/>
                </a:solidFill>
                <a:latin typeface="Arial Narrow" panose="020B0606020202030204" pitchFamily="34" charset="0"/>
              </a:defRPr>
            </a:lvl1pPr>
          </a:lstStyle>
          <a:p>
            <a:r>
              <a:rPr lang="en-US" dirty="0"/>
              <a:t>Click to edit Master title style</a:t>
            </a:r>
          </a:p>
        </p:txBody>
      </p:sp>
      <p:sp>
        <p:nvSpPr>
          <p:cNvPr id="3" name="Slide Number Placeholder 2">
            <a:extLst>
              <a:ext uri="{FF2B5EF4-FFF2-40B4-BE49-F238E27FC236}">
                <a16:creationId xmlns="" xmlns:a16="http://schemas.microsoft.com/office/drawing/2014/main" id="{D5AA01B2-8F7B-4B2D-B5CF-2F4BBE3913BF}"/>
              </a:ext>
            </a:extLst>
          </p:cNvPr>
          <p:cNvSpPr>
            <a:spLocks noGrp="1"/>
          </p:cNvSpPr>
          <p:nvPr>
            <p:ph type="sldNum" sz="quarter" idx="10"/>
          </p:nvPr>
        </p:nvSpPr>
        <p:spPr/>
        <p:txBody>
          <a:bodyPr/>
          <a:lstStyle/>
          <a:p>
            <a:pPr>
              <a:defRPr/>
            </a:pPr>
            <a:fld id="{7A9DA1D8-4FBB-469D-83AB-5F598A6D8711}" type="slidenum">
              <a:rPr lang="en-US" smtClean="0"/>
              <a:pPr>
                <a:defRPr/>
              </a:pPr>
              <a:t>‹#›</a:t>
            </a:fld>
            <a:endParaRPr lang="en-US" dirty="0"/>
          </a:p>
        </p:txBody>
      </p:sp>
      <p:sp>
        <p:nvSpPr>
          <p:cNvPr id="5" name="Content Placeholder 4">
            <a:extLst>
              <a:ext uri="{FF2B5EF4-FFF2-40B4-BE49-F238E27FC236}">
                <a16:creationId xmlns="" xmlns:a16="http://schemas.microsoft.com/office/drawing/2014/main" id="{7DB4075C-CCF6-43D8-9CFD-5A86F9B1C12B}"/>
              </a:ext>
            </a:extLst>
          </p:cNvPr>
          <p:cNvSpPr>
            <a:spLocks noGrp="1"/>
          </p:cNvSpPr>
          <p:nvPr>
            <p:ph sz="quarter" idx="11"/>
          </p:nvPr>
        </p:nvSpPr>
        <p:spPr>
          <a:xfrm>
            <a:off x="638176" y="1143594"/>
            <a:ext cx="7985522" cy="4904281"/>
          </a:xfrm>
          <a:prstGeom prst="rect">
            <a:avLst/>
          </a:prstGeom>
        </p:spPr>
        <p:txBody>
          <a:bodyPr/>
          <a:lstStyle>
            <a:lvl1pPr marL="287331" indent="-287331">
              <a:buClr>
                <a:srgbClr val="555759"/>
              </a:buClr>
              <a:buSzPct val="100000"/>
              <a:buFont typeface="Symbol" panose="05050102010706020507" pitchFamily="18" charset="2"/>
              <a:buChar char="·"/>
              <a:defRPr>
                <a:solidFill>
                  <a:srgbClr val="555759"/>
                </a:solidFill>
              </a:defRPr>
            </a:lvl1pPr>
            <a:lvl2pPr>
              <a:buClr>
                <a:srgbClr val="555759"/>
              </a:buClr>
              <a:defRPr>
                <a:solidFill>
                  <a:srgbClr val="555759"/>
                </a:solidFill>
              </a:defRPr>
            </a:lvl2pPr>
            <a:lvl3pPr>
              <a:buClr>
                <a:srgbClr val="555759"/>
              </a:buClr>
              <a:defRPr sz="1500">
                <a:solidFill>
                  <a:srgbClr val="555759"/>
                </a:solidFill>
              </a:defRPr>
            </a:lvl3pPr>
            <a:lvl4pPr>
              <a:buClr>
                <a:srgbClr val="555759"/>
              </a:buClr>
              <a:defRPr sz="1400">
                <a:solidFill>
                  <a:srgbClr val="555759"/>
                </a:solidFill>
              </a:defRPr>
            </a:lvl4pPr>
            <a:lvl5pPr marL="1652588" indent="-165100">
              <a:buClr>
                <a:srgbClr val="555759"/>
              </a:buClr>
              <a:buSzPct val="100000"/>
              <a:buFont typeface="Symbol" panose="05050102010706020507" pitchFamily="18" charset="2"/>
              <a:buChar char="·"/>
              <a:defRPr sz="1400">
                <a:solidFill>
                  <a:srgbClr val="5557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 xmlns:a16="http://schemas.microsoft.com/office/drawing/2014/main" id="{B2AC2CA4-B406-499C-B36E-E2322DB0292C}"/>
              </a:ext>
            </a:extLst>
          </p:cNvPr>
          <p:cNvSpPr>
            <a:spLocks noGrp="1"/>
          </p:cNvSpPr>
          <p:nvPr>
            <p:ph type="body" sz="quarter" idx="12"/>
          </p:nvPr>
        </p:nvSpPr>
        <p:spPr>
          <a:xfrm>
            <a:off x="638175" y="6267583"/>
            <a:ext cx="7949427" cy="306889"/>
          </a:xfrm>
          <a:prstGeom prst="rect">
            <a:avLst/>
          </a:prstGeom>
        </p:spPr>
        <p:txBody>
          <a:bodyPr/>
          <a:lstStyle>
            <a:lvl1pPr marL="0" indent="0">
              <a:buNone/>
              <a:defRPr sz="1100">
                <a:solidFill>
                  <a:srgbClr val="555759"/>
                </a:solidFill>
              </a:defRPr>
            </a:lvl1pPr>
          </a:lstStyle>
          <a:p>
            <a:pPr lvl="0"/>
            <a:r>
              <a:rPr lang="en-US"/>
              <a:t>Edit Master text styles</a:t>
            </a:r>
          </a:p>
        </p:txBody>
      </p:sp>
    </p:spTree>
    <p:extLst>
      <p:ext uri="{BB962C8B-B14F-4D97-AF65-F5344CB8AC3E}">
        <p14:creationId xmlns:p14="http://schemas.microsoft.com/office/powerpoint/2010/main" val="217094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pPr>
                <a:defRPr/>
              </a:pPr>
              <a:t>4/30/2019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pic>
        <p:nvPicPr>
          <p:cNvPr id="1036" name="Picture 14" descr="acp.logo2.1c.w.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9" r:id="rId4"/>
    <p:sldLayoutId id="2147483680" r:id="rId5"/>
    <p:sldLayoutId id="2147483681" r:id="rId6"/>
    <p:sldLayoutId id="2147483682" r:id="rId7"/>
    <p:sldLayoutId id="2147483683" r:id="rId8"/>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members.aamc.org/eweb/upload/The%20State%20of%20Women%20in%20Academic%20Medicine%202013-2014%20FINAL.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science/journal/15508579/8/6" TargetMode="External"/><Relationship Id="rId2" Type="http://schemas.openxmlformats.org/officeDocument/2006/relationships/hyperlink" Target="https://www.sciencedirect.com/science/journal/1550857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mc/articles/PMC5757674/" TargetMode="External"/><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freshlook.annals.org/2018/09/advancing-careers-of-women.html" TargetMode="External"/><Relationship Id="rId2" Type="http://schemas.openxmlformats.org/officeDocument/2006/relationships/hyperlink" Target="http://freshlook.annals.org/p/blog-editors-authors.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s://www.ncbi.nlm.nih.gov/entrez/eutils/elink.fcgi?dbfrom=pubmed&amp;retmode=ref&amp;cmd=prlinks&amp;id=23018337"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www.aauw.org/" TargetMode="External"/><Relationship Id="rId2" Type="http://schemas.openxmlformats.org/officeDocument/2006/relationships/hyperlink" Target="http://www.aamc.or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www.catalyst.org/knowledge/day-day-experiences-workplace-inclusion-and-exclusion" TargetMode="External"/><Relationship Id="rId3" Type="http://schemas.openxmlformats.org/officeDocument/2006/relationships/hyperlink" Target="http://www.catalyst.org/knowledge/cascading-gender-biases-compounding-effects-assessment-talent-management-systems" TargetMode="External"/><Relationship Id="rId7" Type="http://schemas.openxmlformats.org/officeDocument/2006/relationships/hyperlink" Target="http://www.catalyst.org/knowledge/feeling-different-being-other-us-workplaces" TargetMode="External"/><Relationship Id="rId2" Type="http://schemas.openxmlformats.org/officeDocument/2006/relationships/hyperlink" Target="http://www.catalyst.org/knowledge/women-take-care-men-take-charge-stereotyping-us-business-leaders-exposed" TargetMode="External"/><Relationship Id="rId1" Type="http://schemas.openxmlformats.org/officeDocument/2006/relationships/slideLayout" Target="../slideLayouts/slideLayout7.xml"/><Relationship Id="rId6" Type="http://schemas.openxmlformats.org/officeDocument/2006/relationships/hyperlink" Target="http://www.catalyst.org/knowledge/good-intentions-imperfect-execution-women-get-fewer-hot-jobs-needed-advance" TargetMode="External"/><Relationship Id="rId5" Type="http://schemas.openxmlformats.org/officeDocument/2006/relationships/hyperlink" Target="http://www.catalyst.org/knowledge/myth-ideal-worker-does-doing-all-right-things-really-get-women-ahead" TargetMode="External"/><Relationship Id="rId4" Type="http://schemas.openxmlformats.org/officeDocument/2006/relationships/hyperlink" Target="http://www.catalyst.org/knowledge/double-bind-dilemma-women-leadership-damned-if-you-do-doomed-if-you-don%E2%80%99t"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225" y="1233488"/>
            <a:ext cx="6829425" cy="1828800"/>
          </a:xfrm>
        </p:spPr>
        <p:txBody>
          <a:bodyPr/>
          <a:lstStyle/>
          <a:p>
            <a:r>
              <a:rPr lang="en-US" altLang="en-US" dirty="0">
                <a:latin typeface="Calibri" pitchFamily="34" charset="0"/>
                <a:cs typeface="Calibri" pitchFamily="34" charset="0"/>
              </a:rPr>
              <a:t>Women In Medicine: Creating </a:t>
            </a:r>
            <a:r>
              <a:rPr lang="en-US" altLang="en-US" dirty="0" smtClean="0">
                <a:latin typeface="Calibri" pitchFamily="34" charset="0"/>
                <a:cs typeface="Calibri" pitchFamily="34" charset="0"/>
              </a:rPr>
              <a:t>A JEDI  </a:t>
            </a:r>
            <a:r>
              <a:rPr lang="en-US" altLang="en-US" dirty="0">
                <a:latin typeface="Calibri" pitchFamily="34" charset="0"/>
                <a:cs typeface="Calibri" pitchFamily="34" charset="0"/>
              </a:rPr>
              <a:t>Healthcare System</a:t>
            </a:r>
          </a:p>
        </p:txBody>
      </p:sp>
      <p:sp>
        <p:nvSpPr>
          <p:cNvPr id="8195" name="Subtitle 2"/>
          <p:cNvSpPr>
            <a:spLocks noGrp="1"/>
          </p:cNvSpPr>
          <p:nvPr>
            <p:ph type="subTitle" idx="1"/>
          </p:nvPr>
        </p:nvSpPr>
        <p:spPr>
          <a:xfrm>
            <a:off x="2514600" y="6019800"/>
            <a:ext cx="5830888" cy="592138"/>
          </a:xfrm>
        </p:spPr>
        <p:txBody>
          <a:bodyPr>
            <a:normAutofit fontScale="62500" lnSpcReduction="20000"/>
          </a:bodyPr>
          <a:lstStyle/>
          <a:p>
            <a:r>
              <a:rPr lang="en-US" altLang="en-US" dirty="0">
                <a:latin typeface="Calibri" pitchFamily="34" charset="0"/>
                <a:cs typeface="Calibri" pitchFamily="34" charset="0"/>
              </a:rPr>
              <a:t>Darilyn V. Moyer MD, FACP</a:t>
            </a:r>
          </a:p>
          <a:p>
            <a:r>
              <a:rPr lang="en-US" altLang="en-US" dirty="0">
                <a:latin typeface="Calibri" pitchFamily="34" charset="0"/>
                <a:cs typeface="Calibri" pitchFamily="34" charset="0"/>
              </a:rPr>
              <a:t>EVP/CEO American College of Physicians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FAA5C-6F04-B24E-8C10-B2B871CD5E62}"/>
              </a:ext>
            </a:extLst>
          </p:cNvPr>
          <p:cNvSpPr>
            <a:spLocks noGrp="1"/>
          </p:cNvSpPr>
          <p:nvPr>
            <p:ph type="title"/>
          </p:nvPr>
        </p:nvSpPr>
        <p:spPr/>
        <p:txBody>
          <a:bodyPr/>
          <a:lstStyle/>
          <a:p>
            <a:r>
              <a:rPr lang="en-US" dirty="0"/>
              <a:t>Innovation, Diversity, and Market Growth</a:t>
            </a:r>
          </a:p>
        </p:txBody>
      </p:sp>
      <p:sp>
        <p:nvSpPr>
          <p:cNvPr id="3" name="Content Placeholder 2">
            <a:extLst>
              <a:ext uri="{FF2B5EF4-FFF2-40B4-BE49-F238E27FC236}">
                <a16:creationId xmlns="" xmlns:a16="http://schemas.microsoft.com/office/drawing/2014/main" id="{8203FC76-039F-5240-A6FE-AA89FAF82BA2}"/>
              </a:ext>
            </a:extLst>
          </p:cNvPr>
          <p:cNvSpPr>
            <a:spLocks noGrp="1"/>
          </p:cNvSpPr>
          <p:nvPr>
            <p:ph idx="1"/>
          </p:nvPr>
        </p:nvSpPr>
        <p:spPr/>
        <p:txBody>
          <a:bodyPr/>
          <a:lstStyle/>
          <a:p>
            <a:r>
              <a:rPr lang="en-US" sz="2000" dirty="0"/>
              <a:t>2015, McKinsey and Company-“Companies in the top quartile for racial and ethnic diversity are 35% more likely to have financial returns above their respective national industry medians</a:t>
            </a:r>
            <a:r>
              <a:rPr lang="en-US" sz="2000" dirty="0" smtClean="0"/>
              <a:t>.”</a:t>
            </a:r>
          </a:p>
          <a:p>
            <a:r>
              <a:rPr lang="en-US" sz="2000" dirty="0" smtClean="0"/>
              <a:t>2014</a:t>
            </a:r>
            <a:r>
              <a:rPr lang="en-US" sz="2000" dirty="0"/>
              <a:t>, Stephen Frost-“…discriminating against women, homosexuals, and disabled people is costing $64 billion dollars a year in the U.S. </a:t>
            </a:r>
            <a:r>
              <a:rPr lang="en-US" sz="2000" dirty="0" smtClean="0"/>
              <a:t>alone”</a:t>
            </a:r>
            <a:endParaRPr lang="en-US" sz="2000" dirty="0"/>
          </a:p>
          <a:p>
            <a:r>
              <a:rPr lang="en-US" sz="2000" dirty="0" smtClean="0"/>
              <a:t>2013</a:t>
            </a:r>
            <a:r>
              <a:rPr lang="en-US" sz="2000" dirty="0"/>
              <a:t>, Center for Talent and </a:t>
            </a:r>
            <a:r>
              <a:rPr lang="en-US" sz="2000" dirty="0" smtClean="0"/>
              <a:t>Innovation-Companies </a:t>
            </a:r>
            <a:r>
              <a:rPr lang="en-US" sz="2000" dirty="0"/>
              <a:t>with inherent and acquired diversity</a:t>
            </a:r>
          </a:p>
          <a:p>
            <a:pPr lvl="1"/>
            <a:r>
              <a:rPr lang="en-US" sz="2000" dirty="0"/>
              <a:t>70% more likely to capture a new market</a:t>
            </a:r>
          </a:p>
          <a:p>
            <a:pPr lvl="1"/>
            <a:r>
              <a:rPr lang="en-US" sz="2000" dirty="0"/>
              <a:t>75% more likely for ideas to get to production</a:t>
            </a:r>
          </a:p>
          <a:p>
            <a:pPr lvl="1"/>
            <a:r>
              <a:rPr lang="en-US" sz="2000" dirty="0"/>
              <a:t>158% more likely to understand their target population and innovate </a:t>
            </a:r>
            <a:r>
              <a:rPr lang="en-US" sz="2000" dirty="0" smtClean="0"/>
              <a:t>effectively</a:t>
            </a:r>
          </a:p>
          <a:p>
            <a:pPr lvl="1"/>
            <a:endParaRPr lang="en-US" sz="2000" dirty="0"/>
          </a:p>
          <a:p>
            <a:pPr marL="365125" lvl="1" indent="0">
              <a:buNone/>
            </a:pPr>
            <a:endParaRPr lang="en-US" sz="2000" dirty="0"/>
          </a:p>
        </p:txBody>
      </p:sp>
    </p:spTree>
    <p:extLst>
      <p:ext uri="{BB962C8B-B14F-4D97-AF65-F5344CB8AC3E}">
        <p14:creationId xmlns:p14="http://schemas.microsoft.com/office/powerpoint/2010/main" val="2701223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fontScale="90000"/>
          </a:bodyPr>
          <a:lstStyle/>
          <a:p>
            <a:r>
              <a:rPr lang="en-US" dirty="0"/>
              <a:t>The Facts About Women In Business Leadership</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sz="2400" dirty="0"/>
              <a:t>When women lead, performance improves</a:t>
            </a:r>
          </a:p>
          <a:p>
            <a:r>
              <a:rPr lang="en-US" sz="2400" dirty="0"/>
              <a:t>Startups led by women are more likely to succeed, but VC funding challenging  for women’s businesses </a:t>
            </a:r>
          </a:p>
          <a:p>
            <a:r>
              <a:rPr lang="en-US" sz="2400" dirty="0"/>
              <a:t>Innovative companies with more women in top management are more profitable</a:t>
            </a:r>
          </a:p>
          <a:p>
            <a:r>
              <a:rPr lang="en-US" sz="2400" dirty="0"/>
              <a:t>Companies with more gender diversity had more revenue, customers, market share and profits</a:t>
            </a:r>
          </a:p>
          <a:p>
            <a:r>
              <a:rPr lang="en-US" sz="2400" dirty="0"/>
              <a:t>“To break down barriers that hold women back it’s not enough spread awareness. If we don’t reinforce that people need-and want to- overcome their biases, we end up silently condoning the status quo” </a:t>
            </a:r>
          </a:p>
        </p:txBody>
      </p:sp>
    </p:spTree>
    <p:extLst>
      <p:ext uri="{BB962C8B-B14F-4D97-AF65-F5344CB8AC3E}">
        <p14:creationId xmlns:p14="http://schemas.microsoft.com/office/powerpoint/2010/main" val="2445505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Gender pay gap in medic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838" y="90205"/>
            <a:ext cx="3701415" cy="6675120"/>
          </a:xfrm>
          <a:prstGeom prst="rect">
            <a:avLst/>
          </a:prstGeom>
          <a:noFill/>
          <a:ln>
            <a:noFill/>
          </a:ln>
        </p:spPr>
      </p:pic>
      <p:sp>
        <p:nvSpPr>
          <p:cNvPr id="6" name="Rectangle 5"/>
          <p:cNvSpPr/>
          <p:nvPr/>
        </p:nvSpPr>
        <p:spPr>
          <a:xfrm>
            <a:off x="5995473" y="6395993"/>
            <a:ext cx="3121367" cy="369332"/>
          </a:xfrm>
          <a:prstGeom prst="rect">
            <a:avLst/>
          </a:prstGeom>
        </p:spPr>
        <p:txBody>
          <a:bodyPr wrap="none">
            <a:spAutoFit/>
          </a:bodyPr>
          <a:lstStyle/>
          <a:p>
            <a:pPr algn="ctr"/>
            <a:r>
              <a:rPr lang="en-US" dirty="0"/>
              <a:t>AAMC GWIMS database 2016</a:t>
            </a:r>
          </a:p>
        </p:txBody>
      </p:sp>
    </p:spTree>
    <p:extLst>
      <p:ext uri="{BB962C8B-B14F-4D97-AF65-F5344CB8AC3E}">
        <p14:creationId xmlns:p14="http://schemas.microsoft.com/office/powerpoint/2010/main" val="1324019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10 at 9.51.17 PM.png"/>
          <p:cNvPicPr>
            <a:picLocks noChangeAspect="1"/>
          </p:cNvPicPr>
          <p:nvPr/>
        </p:nvPicPr>
        <p:blipFill rotWithShape="1">
          <a:blip r:embed="rId2">
            <a:extLst>
              <a:ext uri="{28A0092B-C50C-407E-A947-70E740481C1C}">
                <a14:useLocalDpi xmlns:a14="http://schemas.microsoft.com/office/drawing/2010/main" val="0"/>
              </a:ext>
            </a:extLst>
          </a:blip>
          <a:srcRect t="16055" r="37420" b="11503"/>
          <a:stretch/>
        </p:blipFill>
        <p:spPr>
          <a:xfrm>
            <a:off x="900312" y="548797"/>
            <a:ext cx="7173687" cy="5190051"/>
          </a:xfrm>
          <a:prstGeom prst="rect">
            <a:avLst/>
          </a:prstGeom>
        </p:spPr>
      </p:pic>
      <p:sp>
        <p:nvSpPr>
          <p:cNvPr id="5" name="TextBox 4"/>
          <p:cNvSpPr txBox="1"/>
          <p:nvPr/>
        </p:nvSpPr>
        <p:spPr>
          <a:xfrm>
            <a:off x="5502862" y="5927006"/>
            <a:ext cx="2853335" cy="646331"/>
          </a:xfrm>
          <a:prstGeom prst="rect">
            <a:avLst/>
          </a:prstGeom>
          <a:noFill/>
        </p:spPr>
        <p:txBody>
          <a:bodyPr wrap="square" rtlCol="0">
            <a:spAutoFit/>
          </a:bodyPr>
          <a:lstStyle/>
          <a:p>
            <a:r>
              <a:rPr lang="en-US" dirty="0" smtClean="0"/>
              <a:t>By Paul North</a:t>
            </a:r>
          </a:p>
          <a:p>
            <a:r>
              <a:rPr lang="en-US" dirty="0" smtClean="0"/>
              <a:t>The New Yorker</a:t>
            </a:r>
            <a:endParaRPr lang="en-US" dirty="0"/>
          </a:p>
        </p:txBody>
      </p:sp>
    </p:spTree>
    <p:extLst>
      <p:ext uri="{BB962C8B-B14F-4D97-AF65-F5344CB8AC3E}">
        <p14:creationId xmlns:p14="http://schemas.microsoft.com/office/powerpoint/2010/main" val="1140986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44"/>
            <a:ext cx="8153400" cy="1128889"/>
          </a:xfrm>
        </p:spPr>
        <p:txBody>
          <a:bodyPr>
            <a:normAutofit fontScale="90000"/>
          </a:bodyPr>
          <a:lstStyle/>
          <a:p>
            <a:pPr algn="ctr"/>
            <a:r>
              <a:rPr lang="en-US" dirty="0"/>
              <a:t/>
            </a:r>
            <a:br>
              <a:rPr lang="en-US" dirty="0"/>
            </a:br>
            <a:r>
              <a:rPr lang="en-US" dirty="0"/>
              <a:t>ISSUES THAT MAY BE TIED TO WOMEN PHYSICIANS </a:t>
            </a:r>
            <a:r>
              <a:rPr lang="en-US" dirty="0" smtClean="0"/>
              <a:t>AND PROFESSIONAL DISTRESS</a:t>
            </a:r>
            <a:endParaRPr lang="en-US" dirty="0"/>
          </a:p>
        </p:txBody>
      </p:sp>
      <p:sp>
        <p:nvSpPr>
          <p:cNvPr id="3" name="Content Placeholder 2"/>
          <p:cNvSpPr>
            <a:spLocks noGrp="1"/>
          </p:cNvSpPr>
          <p:nvPr>
            <p:ph idx="1"/>
          </p:nvPr>
        </p:nvSpPr>
        <p:spPr/>
        <p:txBody>
          <a:bodyPr/>
          <a:lstStyle/>
          <a:p>
            <a:r>
              <a:rPr lang="en-US" dirty="0" smtClean="0"/>
              <a:t>Imposter </a:t>
            </a:r>
            <a:r>
              <a:rPr lang="en-US" dirty="0"/>
              <a:t>syndrome/stereotype perception</a:t>
            </a:r>
          </a:p>
          <a:p>
            <a:r>
              <a:rPr lang="en-US" dirty="0"/>
              <a:t>Gendered expectations/external demands</a:t>
            </a:r>
          </a:p>
          <a:p>
            <a:r>
              <a:rPr lang="fr-FR" dirty="0" err="1"/>
              <a:t>Sexual</a:t>
            </a:r>
            <a:r>
              <a:rPr lang="fr-FR" dirty="0"/>
              <a:t> </a:t>
            </a:r>
            <a:r>
              <a:rPr lang="fr-FR" dirty="0" err="1"/>
              <a:t>harassment</a:t>
            </a:r>
            <a:r>
              <a:rPr lang="fr-FR" dirty="0"/>
              <a:t>/(un)</a:t>
            </a:r>
            <a:r>
              <a:rPr lang="fr-FR" dirty="0" err="1"/>
              <a:t>conscious</a:t>
            </a:r>
            <a:r>
              <a:rPr lang="fr-FR" dirty="0"/>
              <a:t> </a:t>
            </a:r>
            <a:r>
              <a:rPr lang="fr-FR" dirty="0" err="1"/>
              <a:t>gender</a:t>
            </a:r>
            <a:r>
              <a:rPr lang="fr-FR" dirty="0"/>
              <a:t> </a:t>
            </a:r>
            <a:r>
              <a:rPr lang="fr-FR" dirty="0" err="1" smtClean="0"/>
              <a:t>bias</a:t>
            </a:r>
            <a:endParaRPr lang="fr-FR" dirty="0" smtClean="0"/>
          </a:p>
          <a:p>
            <a:r>
              <a:rPr lang="en-US" dirty="0"/>
              <a:t>Communication styles/interpersonal interactions</a:t>
            </a:r>
          </a:p>
          <a:p>
            <a:endParaRPr lang="fr-FR" dirty="0"/>
          </a:p>
        </p:txBody>
      </p:sp>
    </p:spTree>
    <p:extLst>
      <p:ext uri="{BB962C8B-B14F-4D97-AF65-F5344CB8AC3E}">
        <p14:creationId xmlns:p14="http://schemas.microsoft.com/office/powerpoint/2010/main" val="113285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Gendered Expectations: Do They Contribute To High Burnout Among Female Physicians?</a:t>
            </a:r>
          </a:p>
        </p:txBody>
      </p:sp>
      <p:sp>
        <p:nvSpPr>
          <p:cNvPr id="3" name="Content Placeholder 2"/>
          <p:cNvSpPr>
            <a:spLocks noGrp="1"/>
          </p:cNvSpPr>
          <p:nvPr>
            <p:ph sz="quarter" idx="1"/>
          </p:nvPr>
        </p:nvSpPr>
        <p:spPr/>
        <p:txBody>
          <a:bodyPr/>
          <a:lstStyle/>
          <a:p>
            <a:r>
              <a:rPr lang="en-US" sz="2400" dirty="0"/>
              <a:t>Female physicians have more female patients, and more patients with social complexity</a:t>
            </a:r>
          </a:p>
          <a:p>
            <a:r>
              <a:rPr lang="en-US" sz="2400" dirty="0"/>
              <a:t>Up to a 60% excess in burnout in female vs. male physicians</a:t>
            </a:r>
          </a:p>
          <a:p>
            <a:r>
              <a:rPr lang="en-US" sz="2400" dirty="0"/>
              <a:t>Differing expectations in empathy, listening time, decisiveness which have implications for patient evaluations</a:t>
            </a:r>
          </a:p>
          <a:p>
            <a:r>
              <a:rPr lang="en-US" sz="2400" dirty="0"/>
              <a:t>Possible solutions- adjusting for patient gender in compensation plans, education, co-locating behavioral medicine specialists, adjusting visit times</a:t>
            </a:r>
          </a:p>
          <a:p>
            <a:pPr marL="0" indent="0">
              <a:buNone/>
            </a:pPr>
            <a:r>
              <a:rPr lang="en-US" sz="2400" dirty="0"/>
              <a:t>		- </a:t>
            </a:r>
            <a:r>
              <a:rPr lang="en-US" sz="2400" b="1" dirty="0"/>
              <a:t>Linzer et al, JGIM online, 2/18</a:t>
            </a:r>
          </a:p>
          <a:p>
            <a:pPr marL="0" indent="0">
              <a:buNone/>
            </a:pPr>
            <a:r>
              <a:rPr lang="en-US" sz="2400" dirty="0"/>
              <a:t>		</a:t>
            </a:r>
          </a:p>
          <a:p>
            <a:endParaRPr lang="en-US" dirty="0"/>
          </a:p>
          <a:p>
            <a:endParaRPr lang="en-US" dirty="0"/>
          </a:p>
          <a:p>
            <a:endParaRPr lang="en-US" dirty="0"/>
          </a:p>
        </p:txBody>
      </p:sp>
    </p:spTree>
    <p:extLst>
      <p:ext uri="{BB962C8B-B14F-4D97-AF65-F5344CB8AC3E}">
        <p14:creationId xmlns:p14="http://schemas.microsoft.com/office/powerpoint/2010/main" val="101159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64" t="30338" r="29325" b="15775"/>
          <a:stretch/>
        </p:blipFill>
        <p:spPr bwMode="auto">
          <a:xfrm>
            <a:off x="904081" y="892520"/>
            <a:ext cx="7151505" cy="51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1978" y="6400800"/>
            <a:ext cx="4667003" cy="400110"/>
          </a:xfrm>
          <a:prstGeom prst="rect">
            <a:avLst/>
          </a:prstGeom>
          <a:noFill/>
        </p:spPr>
        <p:txBody>
          <a:bodyPr wrap="square" rtlCol="0">
            <a:spAutoFit/>
          </a:bodyPr>
          <a:lstStyle/>
          <a:p>
            <a:r>
              <a:rPr lang="en-US" sz="2000" b="1" dirty="0">
                <a:solidFill>
                  <a:schemeClr val="tx2">
                    <a:lumMod val="50000"/>
                  </a:schemeClr>
                </a:solidFill>
              </a:rPr>
              <a:t>Source: California HealthCare Foundation</a:t>
            </a:r>
          </a:p>
        </p:txBody>
      </p:sp>
    </p:spTree>
    <p:extLst>
      <p:ext uri="{BB962C8B-B14F-4D97-AF65-F5344CB8AC3E}">
        <p14:creationId xmlns:p14="http://schemas.microsoft.com/office/powerpoint/2010/main" val="4147020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0908"/>
            <a:ext cx="6802467" cy="1975228"/>
          </a:xfrm>
        </p:spPr>
        <p:txBody>
          <a:bodyPr>
            <a:normAutofit/>
          </a:bodyPr>
          <a:lstStyle/>
          <a:p>
            <a:r>
              <a:rPr lang="en-US" dirty="0" smtClean="0"/>
              <a:t>Assess- </a:t>
            </a:r>
            <a:r>
              <a:rPr lang="en-US" b="0" dirty="0" smtClean="0"/>
              <a:t>Confidence Gap and Valuation</a:t>
            </a:r>
            <a:endParaRPr lang="en-US" b="0" dirty="0"/>
          </a:p>
        </p:txBody>
      </p:sp>
      <p:sp>
        <p:nvSpPr>
          <p:cNvPr id="3" name="Content Placeholder 2"/>
          <p:cNvSpPr>
            <a:spLocks noGrp="1"/>
          </p:cNvSpPr>
          <p:nvPr>
            <p:ph sz="quarter" idx="1"/>
          </p:nvPr>
        </p:nvSpPr>
        <p:spPr/>
        <p:txBody>
          <a:bodyPr/>
          <a:lstStyle/>
          <a:p>
            <a:r>
              <a:rPr lang="en-US" dirty="0" smtClean="0"/>
              <a:t>Men overestimate their abilities and performance and women underestimate both</a:t>
            </a:r>
          </a:p>
          <a:p>
            <a:r>
              <a:rPr lang="en-US" dirty="0" smtClean="0"/>
              <a:t>Men apply for jobs when they meet 60% of qualifications, women when they meet 100%</a:t>
            </a:r>
          </a:p>
          <a:p>
            <a:r>
              <a:rPr lang="en-US" dirty="0" smtClean="0"/>
              <a:t>Men initiate salary negotiations 4X more often than women and when women do negotiate, they ask for 30% less money than men</a:t>
            </a:r>
          </a:p>
          <a:p>
            <a:pPr marL="0" indent="0">
              <a:buNone/>
            </a:pPr>
            <a:endParaRPr lang="en-US" dirty="0"/>
          </a:p>
          <a:p>
            <a:pPr marL="0" indent="0">
              <a:buNone/>
            </a:pPr>
            <a:r>
              <a:rPr lang="en-US" dirty="0" smtClean="0"/>
              <a:t>		-</a:t>
            </a:r>
            <a:r>
              <a:rPr lang="en-US" sz="1350" b="1" dirty="0"/>
              <a:t>The Confidence Code, </a:t>
            </a:r>
            <a:r>
              <a:rPr lang="en-US" sz="1350" b="1" dirty="0" err="1"/>
              <a:t>Katty</a:t>
            </a:r>
            <a:r>
              <a:rPr lang="en-US" sz="1350" b="1" dirty="0"/>
              <a:t> Kay and Claire Shipman </a:t>
            </a:r>
          </a:p>
          <a:p>
            <a:endParaRPr lang="en-US" dirty="0"/>
          </a:p>
        </p:txBody>
      </p:sp>
    </p:spTree>
    <p:extLst>
      <p:ext uri="{BB962C8B-B14F-4D97-AF65-F5344CB8AC3E}">
        <p14:creationId xmlns:p14="http://schemas.microsoft.com/office/powerpoint/2010/main" val="3369014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Content Placeholder 3" descr="Screen Shot 2017-09-10 at 10.49.3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699" t="14069" r="28603" b="3940"/>
          <a:stretch/>
        </p:blipFill>
        <p:spPr>
          <a:xfrm>
            <a:off x="1920239" y="822960"/>
            <a:ext cx="5315021" cy="4023360"/>
          </a:xfrm>
        </p:spPr>
      </p:pic>
    </p:spTree>
    <p:extLst>
      <p:ext uri="{BB962C8B-B14F-4D97-AF65-F5344CB8AC3E}">
        <p14:creationId xmlns:p14="http://schemas.microsoft.com/office/powerpoint/2010/main" val="1339035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Gender pay gap in medicine"/>
          <p:cNvPicPr/>
          <p:nvPr/>
        </p:nvPicPr>
        <p:blipFill>
          <a:blip r:embed="rId3">
            <a:extLst>
              <a:ext uri="{28A0092B-C50C-407E-A947-70E740481C1C}">
                <a14:useLocalDpi xmlns:a14="http://schemas.microsoft.com/office/drawing/2010/main" val="0"/>
              </a:ext>
            </a:extLst>
          </a:blip>
          <a:srcRect/>
          <a:stretch>
            <a:fillRect/>
          </a:stretch>
        </p:blipFill>
        <p:spPr bwMode="auto">
          <a:xfrm>
            <a:off x="2010966" y="107092"/>
            <a:ext cx="4352765" cy="6647935"/>
          </a:xfrm>
          <a:prstGeom prst="rect">
            <a:avLst/>
          </a:prstGeom>
          <a:noFill/>
          <a:ln>
            <a:noFill/>
          </a:ln>
        </p:spPr>
      </p:pic>
      <p:sp>
        <p:nvSpPr>
          <p:cNvPr id="3" name="TextBox 2"/>
          <p:cNvSpPr txBox="1"/>
          <p:nvPr/>
        </p:nvSpPr>
        <p:spPr>
          <a:xfrm>
            <a:off x="6079525" y="6231807"/>
            <a:ext cx="2761735" cy="738664"/>
          </a:xfrm>
          <a:prstGeom prst="rect">
            <a:avLst/>
          </a:prstGeom>
          <a:noFill/>
        </p:spPr>
        <p:txBody>
          <a:bodyPr wrap="square" rtlCol="0">
            <a:spAutoFit/>
          </a:bodyPr>
          <a:lstStyle/>
          <a:p>
            <a:pPr algn="ctr"/>
            <a:r>
              <a:rPr lang="en-US" sz="1400" dirty="0" smtClean="0"/>
              <a:t>Institute for Women’s Policy Research </a:t>
            </a:r>
          </a:p>
          <a:p>
            <a:pPr algn="ctr"/>
            <a:r>
              <a:rPr lang="en-US" sz="1400" dirty="0" smtClean="0"/>
              <a:t>March 2017</a:t>
            </a:r>
            <a:endParaRPr lang="en-US" sz="1400" dirty="0"/>
          </a:p>
        </p:txBody>
      </p:sp>
    </p:spTree>
    <p:extLst>
      <p:ext uri="{BB962C8B-B14F-4D97-AF65-F5344CB8AC3E}">
        <p14:creationId xmlns:p14="http://schemas.microsoft.com/office/powerpoint/2010/main" val="155336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998" y="23523"/>
            <a:ext cx="9204998" cy="6903749"/>
          </a:xfrm>
        </p:spPr>
      </p:pic>
    </p:spTree>
    <p:extLst>
      <p:ext uri="{BB962C8B-B14F-4D97-AF65-F5344CB8AC3E}">
        <p14:creationId xmlns:p14="http://schemas.microsoft.com/office/powerpoint/2010/main" val="1971060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a:bodyPr>
          <a:lstStyle/>
          <a:p>
            <a:r>
              <a:rPr lang="en-US" dirty="0"/>
              <a:t>		“Dr. Paid Less”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599522" y="1427922"/>
            <a:ext cx="8153400" cy="4495800"/>
          </a:xfrm>
        </p:spPr>
        <p:txBody>
          <a:bodyPr/>
          <a:lstStyle/>
          <a:p>
            <a:pPr fontAlgn="auto">
              <a:spcAft>
                <a:spcPts val="0"/>
              </a:spcAft>
              <a:buFont typeface="Arial"/>
              <a:buChar char="•"/>
              <a:defRPr/>
            </a:pPr>
            <a:r>
              <a:rPr lang="en-US" sz="2800" dirty="0"/>
              <a:t>“Dr. Paid Less”- on average, a $20,000 gap in salaries at med schools, unadjusted was ~$51,000</a:t>
            </a:r>
          </a:p>
          <a:p>
            <a:pPr fontAlgn="auto">
              <a:spcAft>
                <a:spcPts val="0"/>
              </a:spcAft>
              <a:buFont typeface="Arial"/>
              <a:buChar char="•"/>
              <a:defRPr/>
            </a:pPr>
            <a:r>
              <a:rPr lang="en-US" sz="2800" dirty="0"/>
              <a:t>Full female Professors ($251K) made roughly the same amount as male Associate Professors ($247K)</a:t>
            </a:r>
          </a:p>
          <a:p>
            <a:pPr fontAlgn="auto">
              <a:spcAft>
                <a:spcPts val="0"/>
              </a:spcAft>
              <a:buFont typeface="Arial"/>
              <a:buChar char="•"/>
              <a:defRPr/>
            </a:pPr>
            <a:r>
              <a:rPr lang="en-US" sz="2800" dirty="0"/>
              <a:t>At some schools, there was no gender pay gap</a:t>
            </a:r>
          </a:p>
          <a:p>
            <a:pPr fontAlgn="auto">
              <a:spcAft>
                <a:spcPts val="0"/>
              </a:spcAft>
              <a:buFont typeface="Arial"/>
              <a:buChar char="•"/>
              <a:defRPr/>
            </a:pPr>
            <a:r>
              <a:rPr lang="en-US" sz="2800" dirty="0"/>
              <a:t>Also concerns of administrative burden/assistance, grants, lab space…</a:t>
            </a:r>
          </a:p>
          <a:p>
            <a:pPr fontAlgn="auto">
              <a:spcAft>
                <a:spcPts val="0"/>
              </a:spcAft>
              <a:buFont typeface="Arial"/>
              <a:buChar char="•"/>
              <a:defRPr/>
            </a:pPr>
            <a:r>
              <a:rPr lang="en-US" sz="2800" dirty="0"/>
              <a:t>Call the question- “Am I in line with other members of the group?”</a:t>
            </a:r>
          </a:p>
          <a:p>
            <a:pPr fontAlgn="auto">
              <a:spcAft>
                <a:spcPts val="0"/>
              </a:spcAft>
              <a:buFont typeface="Arial"/>
              <a:buChar char="•"/>
              <a:defRPr/>
            </a:pPr>
            <a:r>
              <a:rPr lang="en-US" sz="2800" dirty="0"/>
              <a:t>Barriers to reporting</a:t>
            </a:r>
          </a:p>
        </p:txBody>
      </p:sp>
    </p:spTree>
    <p:extLst>
      <p:ext uri="{BB962C8B-B14F-4D97-AF65-F5344CB8AC3E}">
        <p14:creationId xmlns:p14="http://schemas.microsoft.com/office/powerpoint/2010/main" val="2575641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0"/>
            <a:ext cx="91440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802921" y="3191774"/>
            <a:ext cx="370936" cy="138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800000">
            <a:off x="6931325" y="3191774"/>
            <a:ext cx="301924" cy="138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E645344-4344-4FCF-A7C6-30FF139FEAAB}" type="slidenum">
              <a:rPr lang="en-US" altLang="en-US" smtClean="0"/>
              <a:pPr/>
              <a:t>21</a:t>
            </a:fld>
            <a:endParaRPr lang="en-US" altLang="en-US"/>
          </a:p>
        </p:txBody>
      </p:sp>
      <p:sp>
        <p:nvSpPr>
          <p:cNvPr id="6" name="Date Placeholder 5"/>
          <p:cNvSpPr>
            <a:spLocks noGrp="1"/>
          </p:cNvSpPr>
          <p:nvPr>
            <p:ph type="dt" sz="half" idx="4294967295"/>
          </p:nvPr>
        </p:nvSpPr>
        <p:spPr>
          <a:xfrm>
            <a:off x="457200" y="6356350"/>
            <a:ext cx="2133600" cy="365125"/>
          </a:xfrm>
          <a:prstGeom prst="rect">
            <a:avLst/>
          </a:prstGeom>
        </p:spPr>
        <p:txBody>
          <a:bodyPr/>
          <a:lstStyle/>
          <a:p>
            <a:endParaRPr lang="en-US" altLang="en-US"/>
          </a:p>
        </p:txBody>
      </p:sp>
    </p:spTree>
    <p:extLst>
      <p:ext uri="{BB962C8B-B14F-4D97-AF65-F5344CB8AC3E}">
        <p14:creationId xmlns:p14="http://schemas.microsoft.com/office/powerpoint/2010/main" val="128424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en-US" altLang="en-US" sz="1800">
              <a:solidFill>
                <a:srgbClr val="FFFFFF"/>
              </a:solidFill>
            </a:endParaRPr>
          </a:p>
        </p:txBody>
      </p:sp>
      <p:sp>
        <p:nvSpPr>
          <p:cNvPr id="50178"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solidFill>
                  <a:srgbClr val="999999"/>
                </a:solidFill>
                <a:latin typeface="Helvetica" pitchFamily="2" charset="0"/>
              </a:rPr>
              <a:t>Date of download:  9/9/2017</a:t>
            </a:r>
          </a:p>
        </p:txBody>
      </p:sp>
      <p:sp>
        <p:nvSpPr>
          <p:cNvPr id="50179"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100" dirty="0">
                <a:solidFill>
                  <a:srgbClr val="999999"/>
                </a:solidFill>
                <a:latin typeface="Helvetica" pitchFamily="2" charset="0"/>
              </a:rPr>
              <a:t>Copyright © 2016 American Medical Association. All rights reserved.</a:t>
            </a:r>
          </a:p>
        </p:txBody>
      </p:sp>
      <p:sp>
        <p:nvSpPr>
          <p:cNvPr id="50180"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300" dirty="0">
                <a:latin typeface="Helvetica" pitchFamily="2" charset="0"/>
              </a:rPr>
              <a:t>From: </a:t>
            </a:r>
            <a:r>
              <a:rPr lang="en-US" altLang="en-US" sz="1300" b="1" dirty="0">
                <a:latin typeface="Helvetica" pitchFamily="2" charset="0"/>
              </a:rPr>
              <a:t>Sex Differences in Physician Salary in US Public Medical Schools</a:t>
            </a:r>
          </a:p>
        </p:txBody>
      </p:sp>
      <p:cxnSp>
        <p:nvCxnSpPr>
          <p:cNvPr id="50181"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a14="http://schemas.microsoft.com/office/drawing/2010/main">
                <a:noFill/>
              </a14:hiddenFill>
            </a:ext>
          </a:extLst>
        </p:spPr>
      </p:cxnSp>
      <p:sp>
        <p:nvSpPr>
          <p:cNvPr id="50182"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dirty="0">
                <a:latin typeface="Helvetica" pitchFamily="2" charset="0"/>
              </a:rPr>
              <a:t>JAMA Intern Med. 2016;176(9):1294-1304. doi:10.1001/jamainternmed.2016.3284</a:t>
            </a:r>
          </a:p>
        </p:txBody>
      </p:sp>
      <p:sp>
        <p:nvSpPr>
          <p:cNvPr id="50183"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20000"/>
              </a:spcBef>
            </a:pPr>
            <a:r>
              <a:rPr lang="en-US" altLang="en-US" sz="1200" dirty="0">
                <a:latin typeface="Helvetica" pitchFamily="2" charset="0"/>
              </a:rPr>
              <a:t>Sex Differences in Salary According to Medical School School-specific sex differences in salary were estimated using a multivariable linear regression of salary as a function of age, years of experience, sex (interacted with school), National Institutes of Health funding, publication count (total as well as being first or last author on publications), clinical trial participation, and Medicare payments. See the Salary Data subsection of the Methods section for a list of the included schools. Limit lines indicate 95% CI.
</a:t>
            </a:r>
          </a:p>
        </p:txBody>
      </p:sp>
      <p:sp>
        <p:nvSpPr>
          <p:cNvPr id="50184" name="TextBox 11"/>
          <p:cNvSpPr txBox="1">
            <a:spLocks noChangeArrowheads="1"/>
          </p:cNvSpPr>
          <p:nvPr/>
        </p:nvSpPr>
        <p:spPr bwMode="auto">
          <a:xfrm>
            <a:off x="0" y="530542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dirty="0"/>
              <a:t>Figure Legend: </a:t>
            </a:r>
          </a:p>
        </p:txBody>
      </p:sp>
      <p:cxnSp>
        <p:nvCxnSpPr>
          <p:cNvPr id="50185"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50186"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574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3E645344-4344-4FCF-A7C6-30FF139FEAAB}" type="slidenum">
              <a:rPr lang="en-US" altLang="en-US" smtClean="0"/>
              <a:pPr/>
              <a:t>22</a:t>
            </a:fld>
            <a:endParaRPr lang="en-US" altLang="en-US"/>
          </a:p>
        </p:txBody>
      </p:sp>
      <p:sp>
        <p:nvSpPr>
          <p:cNvPr id="3" name="Date Placeholder 2"/>
          <p:cNvSpPr>
            <a:spLocks noGrp="1"/>
          </p:cNvSpPr>
          <p:nvPr>
            <p:ph type="dt" sz="half" idx="4294967295"/>
          </p:nvPr>
        </p:nvSpPr>
        <p:spPr>
          <a:xfrm>
            <a:off x="457200" y="6356350"/>
            <a:ext cx="2133600" cy="365125"/>
          </a:xfrm>
          <a:prstGeom prst="rect">
            <a:avLst/>
          </a:prstGeom>
        </p:spPr>
        <p:txBody>
          <a:bodyPr/>
          <a:lstStyle/>
          <a:p>
            <a:endParaRPr lang="en-US" altLang="en-US"/>
          </a:p>
        </p:txBody>
      </p:sp>
    </p:spTree>
    <p:extLst>
      <p:ext uri="{BB962C8B-B14F-4D97-AF65-F5344CB8AC3E}">
        <p14:creationId xmlns:p14="http://schemas.microsoft.com/office/powerpoint/2010/main" val="1782100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itchFamily="34" charset="0"/>
                <a:ea typeface="MS PGothic" pitchFamily="34" charset="-128"/>
              </a:defRPr>
            </a:lvl9pPr>
          </a:lstStyle>
          <a:p>
            <a:pPr algn="ctr" eaLnBrk="1" hangingPunct="1"/>
            <a:r>
              <a:rPr lang="en-GB" altLang="en-US" sz="1500" b="1" dirty="0">
                <a:solidFill>
                  <a:srgbClr val="000000"/>
                </a:solidFill>
                <a:latin typeface="Arial" pitchFamily="34" charset="0"/>
              </a:rPr>
              <a:t>Physician Starting Salaries Over Time, Mean And Controlling For Observable Characteristics, By Gender, Selected Years 1999–2008.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6205538"/>
            <a:ext cx="1900237" cy="379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941513"/>
            <a:ext cx="7804150" cy="296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5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dirty="0">
                <a:latin typeface="Arial" charset="0"/>
              </a:rPr>
              <a:t>Anthony T. Lo </a:t>
            </a:r>
            <a:r>
              <a:rPr lang="en-GB" sz="1100" b="1" dirty="0" err="1">
                <a:latin typeface="Arial" charset="0"/>
              </a:rPr>
              <a:t>Sasso</a:t>
            </a:r>
            <a:r>
              <a:rPr lang="en-GB" sz="1100" b="1" dirty="0">
                <a:latin typeface="Arial" charset="0"/>
              </a:rPr>
              <a:t> et al. Health Aff 2011;30:193-201</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endParaRPr lang="en-US" altLang="en-US" dirty="0"/>
          </a:p>
        </p:txBody>
      </p:sp>
      <p:sp>
        <p:nvSpPr>
          <p:cNvPr id="3" name="Date Placeholder 2"/>
          <p:cNvSpPr>
            <a:spLocks noGrp="1"/>
          </p:cNvSpPr>
          <p:nvPr>
            <p:ph type="dt" sz="half" idx="4294967295"/>
          </p:nvPr>
        </p:nvSpPr>
        <p:spPr>
          <a:xfrm>
            <a:off x="457200" y="6356350"/>
            <a:ext cx="2133600" cy="365125"/>
          </a:xfrm>
          <a:prstGeom prst="rect">
            <a:avLst/>
          </a:prstGeom>
        </p:spPr>
        <p:txBody>
          <a:bodyPr/>
          <a:lstStyle/>
          <a:p>
            <a:endParaRPr lang="en-US" altLang="en-US" dirty="0"/>
          </a:p>
        </p:txBody>
      </p:sp>
    </p:spTree>
    <p:extLst>
      <p:ext uri="{BB962C8B-B14F-4D97-AF65-F5344CB8AC3E}">
        <p14:creationId xmlns:p14="http://schemas.microsoft.com/office/powerpoint/2010/main" val="11717303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txBox="1">
            <a:spLocks noGrp="1"/>
          </p:cNvSpPr>
          <p:nvPr/>
        </p:nvSpPr>
        <p:spPr bwMode="auto">
          <a:xfrm>
            <a:off x="376881" y="6400802"/>
            <a:ext cx="154459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dirty="0">
                <a:solidFill>
                  <a:srgbClr val="898989"/>
                </a:solidFill>
              </a:rPr>
              <a:t>Date of download:  10/15/2018</a:t>
            </a:r>
          </a:p>
        </p:txBody>
      </p:sp>
      <p:sp>
        <p:nvSpPr>
          <p:cNvPr id="15363" name="Footer Placeholder 4"/>
          <p:cNvSpPr txBox="1">
            <a:spLocks noGrp="1"/>
          </p:cNvSpPr>
          <p:nvPr/>
        </p:nvSpPr>
        <p:spPr bwMode="auto">
          <a:xfrm>
            <a:off x="3028950" y="6324600"/>
            <a:ext cx="440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100">
              <a:solidFill>
                <a:srgbClr val="898989"/>
              </a:solidFill>
            </a:endParaRPr>
          </a:p>
        </p:txBody>
      </p:sp>
      <p:sp>
        <p:nvSpPr>
          <p:cNvPr id="15364" name="Text Placeholder 2"/>
          <p:cNvSpPr txBox="1">
            <a:spLocks/>
          </p:cNvSpPr>
          <p:nvPr/>
        </p:nvSpPr>
        <p:spPr bwMode="auto">
          <a:xfrm>
            <a:off x="78026" y="562991"/>
            <a:ext cx="3686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b="1" dirty="0"/>
              <a:t>From: Compensation Disparities by Gender in Internal Medicine</a:t>
            </a:r>
          </a:p>
        </p:txBody>
      </p:sp>
      <p:cxnSp>
        <p:nvCxnSpPr>
          <p:cNvPr id="15365" name="Straight Connector 8"/>
          <p:cNvCxnSpPr>
            <a:cxnSpLocks noChangeShapeType="1"/>
          </p:cNvCxnSpPr>
          <p:nvPr/>
        </p:nvCxnSpPr>
        <p:spPr bwMode="auto">
          <a:xfrm>
            <a:off x="1428750" y="6248400"/>
            <a:ext cx="62865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5366" name="Text Placeholder 2"/>
          <p:cNvSpPr txBox="1">
            <a:spLocks/>
          </p:cNvSpPr>
          <p:nvPr/>
        </p:nvSpPr>
        <p:spPr bwMode="auto">
          <a:xfrm>
            <a:off x="169905" y="925513"/>
            <a:ext cx="286058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800" b="1"/>
              <a:t>Ann Intern Med. Published online  August 07, 2018. doi:10.7326/M18-0693</a:t>
            </a:r>
          </a:p>
        </p:txBody>
      </p:sp>
      <p:sp>
        <p:nvSpPr>
          <p:cNvPr id="15367" name="Text Placeholder 2"/>
          <p:cNvSpPr txBox="1">
            <a:spLocks/>
          </p:cNvSpPr>
          <p:nvPr/>
        </p:nvSpPr>
        <p:spPr bwMode="auto">
          <a:xfrm>
            <a:off x="2514600" y="1420813"/>
            <a:ext cx="5314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US" altLang="en-US" sz="1200" b="1"/>
          </a:p>
        </p:txBody>
      </p:sp>
      <p:sp>
        <p:nvSpPr>
          <p:cNvPr id="15368" name="Text Placeholder 2"/>
          <p:cNvSpPr txBox="1">
            <a:spLocks/>
          </p:cNvSpPr>
          <p:nvPr/>
        </p:nvSpPr>
        <p:spPr bwMode="auto">
          <a:xfrm>
            <a:off x="1600200" y="5562600"/>
            <a:ext cx="6115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600" b="1"/>
          </a:p>
        </p:txBody>
      </p:sp>
      <p:sp>
        <p:nvSpPr>
          <p:cNvPr id="15369" name="TextBox 11"/>
          <p:cNvSpPr txBox="1">
            <a:spLocks noChangeArrowheads="1"/>
          </p:cNvSpPr>
          <p:nvPr/>
        </p:nvSpPr>
        <p:spPr bwMode="auto">
          <a:xfrm>
            <a:off x="1600200" y="52863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b="1"/>
          </a:p>
        </p:txBody>
      </p:sp>
      <p:pic>
        <p:nvPicPr>
          <p:cNvPr id="153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2" y="239142"/>
            <a:ext cx="244197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054" y="101030"/>
            <a:ext cx="4122523" cy="6620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1150" y="1862955"/>
            <a:ext cx="3686900" cy="923330"/>
          </a:xfrm>
          <a:prstGeom prst="rect">
            <a:avLst/>
          </a:prstGeom>
          <a:noFill/>
        </p:spPr>
        <p:txBody>
          <a:bodyPr wrap="square" rtlCol="0">
            <a:spAutoFit/>
          </a:bodyPr>
          <a:lstStyle/>
          <a:p>
            <a:r>
              <a:rPr lang="en-US" dirty="0" smtClean="0"/>
              <a:t>Median annual income $227,500</a:t>
            </a:r>
          </a:p>
          <a:p>
            <a:r>
              <a:rPr lang="en-US" dirty="0" smtClean="0"/>
              <a:t>Women $200,00</a:t>
            </a:r>
          </a:p>
          <a:p>
            <a:r>
              <a:rPr lang="en-US" dirty="0" smtClean="0"/>
              <a:t>Men $250,000</a:t>
            </a:r>
            <a:endParaRPr lang="en-US" dirty="0"/>
          </a:p>
        </p:txBody>
      </p:sp>
    </p:spTree>
    <p:extLst>
      <p:ext uri="{BB962C8B-B14F-4D97-AF65-F5344CB8AC3E}">
        <p14:creationId xmlns:p14="http://schemas.microsoft.com/office/powerpoint/2010/main" val="46731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932" y="1350044"/>
            <a:ext cx="574357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66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Content Placeholder 3" descr="AAMC1.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581" r="10938"/>
          <a:stretch/>
        </p:blipFill>
        <p:spPr>
          <a:xfrm>
            <a:off x="804672" y="1141984"/>
            <a:ext cx="7954963" cy="4575175"/>
          </a:xfrm>
        </p:spPr>
      </p:pic>
    </p:spTree>
    <p:extLst>
      <p:ext uri="{BB962C8B-B14F-4D97-AF65-F5344CB8AC3E}">
        <p14:creationId xmlns:p14="http://schemas.microsoft.com/office/powerpoint/2010/main" val="3586618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mage result for Gender pay gap in medic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838" y="90205"/>
            <a:ext cx="3701415" cy="6675120"/>
          </a:xfrm>
          <a:prstGeom prst="rect">
            <a:avLst/>
          </a:prstGeom>
          <a:noFill/>
          <a:ln>
            <a:noFill/>
          </a:ln>
        </p:spPr>
      </p:pic>
      <p:sp>
        <p:nvSpPr>
          <p:cNvPr id="6" name="Rectangle 5"/>
          <p:cNvSpPr/>
          <p:nvPr/>
        </p:nvSpPr>
        <p:spPr>
          <a:xfrm>
            <a:off x="5995473" y="6395993"/>
            <a:ext cx="3121367" cy="369332"/>
          </a:xfrm>
          <a:prstGeom prst="rect">
            <a:avLst/>
          </a:prstGeom>
        </p:spPr>
        <p:txBody>
          <a:bodyPr wrap="none">
            <a:spAutoFit/>
          </a:bodyPr>
          <a:lstStyle/>
          <a:p>
            <a:pPr algn="ctr"/>
            <a:r>
              <a:rPr lang="en-US" dirty="0"/>
              <a:t>AAMC GWIMS database 2016</a:t>
            </a:r>
          </a:p>
        </p:txBody>
      </p:sp>
    </p:spTree>
    <p:extLst>
      <p:ext uri="{BB962C8B-B14F-4D97-AF65-F5344CB8AC3E}">
        <p14:creationId xmlns:p14="http://schemas.microsoft.com/office/powerpoint/2010/main" val="867212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Top Corners Rounded 15">
            <a:extLst>
              <a:ext uri="{FF2B5EF4-FFF2-40B4-BE49-F238E27FC236}">
                <a16:creationId xmlns="" xmlns:a16="http://schemas.microsoft.com/office/drawing/2014/main" id="{F2D949DF-27DF-4F35-9B20-1EE32B36E363}"/>
              </a:ext>
            </a:extLst>
          </p:cNvPr>
          <p:cNvSpPr/>
          <p:nvPr/>
        </p:nvSpPr>
        <p:spPr bwMode="auto">
          <a:xfrm>
            <a:off x="523116" y="1121440"/>
            <a:ext cx="8010314" cy="750729"/>
          </a:xfrm>
          <a:prstGeom prst="round2SameRect">
            <a:avLst/>
          </a:prstGeom>
          <a:solidFill>
            <a:srgbClr val="003D79"/>
          </a:solidFill>
          <a:ln w="28575" cap="sq" cmpd="sng" algn="ctr">
            <a:solidFill>
              <a:srgbClr val="006699"/>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dirty="0">
              <a:ln>
                <a:noFill/>
              </a:ln>
              <a:solidFill>
                <a:schemeClr val="bg1"/>
              </a:solidFill>
              <a:effectLst/>
              <a:latin typeface="Arial" charset="0"/>
            </a:endParaRPr>
          </a:p>
        </p:txBody>
      </p:sp>
      <p:sp>
        <p:nvSpPr>
          <p:cNvPr id="2" name="Title 1">
            <a:extLst>
              <a:ext uri="{FF2B5EF4-FFF2-40B4-BE49-F238E27FC236}">
                <a16:creationId xmlns="" xmlns:a16="http://schemas.microsoft.com/office/drawing/2014/main" id="{0B4D642D-1096-4EAB-9E1A-8A5AEFA1A1FC}"/>
              </a:ext>
            </a:extLst>
          </p:cNvPr>
          <p:cNvSpPr>
            <a:spLocks noGrp="1"/>
          </p:cNvSpPr>
          <p:nvPr>
            <p:ph type="title" idx="4294967295"/>
          </p:nvPr>
        </p:nvSpPr>
        <p:spPr>
          <a:xfrm>
            <a:off x="0" y="430213"/>
            <a:ext cx="8651875" cy="452437"/>
          </a:xfrm>
        </p:spPr>
        <p:txBody>
          <a:bodyPr>
            <a:noAutofit/>
          </a:bodyPr>
          <a:lstStyle/>
          <a:p>
            <a:pPr algn="ctr"/>
            <a:r>
              <a:rPr lang="en-US" sz="2800" dirty="0"/>
              <a:t>Medical schools are making modest progress in moving women physicians into positions of academic </a:t>
            </a:r>
            <a:r>
              <a:rPr lang="en-US" sz="2800" dirty="0" smtClean="0"/>
              <a:t>leadership</a:t>
            </a:r>
            <a:endParaRPr lang="en-US" sz="2800" dirty="0"/>
          </a:p>
        </p:txBody>
      </p:sp>
      <p:sp>
        <p:nvSpPr>
          <p:cNvPr id="5" name="Text Placeholder 4">
            <a:extLst>
              <a:ext uri="{FF2B5EF4-FFF2-40B4-BE49-F238E27FC236}">
                <a16:creationId xmlns="" xmlns:a16="http://schemas.microsoft.com/office/drawing/2014/main" id="{316F0548-EB44-471C-90AF-5939CA21DD6E}"/>
              </a:ext>
            </a:extLst>
          </p:cNvPr>
          <p:cNvSpPr>
            <a:spLocks noGrp="1"/>
          </p:cNvSpPr>
          <p:nvPr>
            <p:ph type="body" sz="quarter" idx="4294967295"/>
          </p:nvPr>
        </p:nvSpPr>
        <p:spPr>
          <a:xfrm>
            <a:off x="1193800" y="6207125"/>
            <a:ext cx="7950200" cy="307975"/>
          </a:xfrm>
        </p:spPr>
        <p:txBody>
          <a:bodyPr>
            <a:normAutofit fontScale="25000" lnSpcReduction="20000"/>
          </a:bodyPr>
          <a:lstStyle/>
          <a:p>
            <a:pPr marL="509588" indent="-509588"/>
            <a:r>
              <a:rPr lang="en-US" dirty="0"/>
              <a:t>Source: AAMC, “The State of Women in Academic Medicine, 2013-14”, </a:t>
            </a:r>
            <a:r>
              <a:rPr lang="en-US" dirty="0">
                <a:hlinkClick r:id="rId3"/>
              </a:rPr>
              <a:t>https://members.aamc.org/eweb/upload/The%20State%20of%20Women%20in%20Academic%20Medicine%202013-2014%20FINAL.pdf</a:t>
            </a:r>
            <a:r>
              <a:rPr lang="en-US" dirty="0"/>
              <a:t>  </a:t>
            </a:r>
          </a:p>
        </p:txBody>
      </p:sp>
      <p:sp>
        <p:nvSpPr>
          <p:cNvPr id="18" name="TextBox 17">
            <a:extLst>
              <a:ext uri="{FF2B5EF4-FFF2-40B4-BE49-F238E27FC236}">
                <a16:creationId xmlns="" xmlns:a16="http://schemas.microsoft.com/office/drawing/2014/main" id="{2F35FAFE-DE5C-4A72-A5F7-986DB86EF917}"/>
              </a:ext>
            </a:extLst>
          </p:cNvPr>
          <p:cNvSpPr txBox="1"/>
          <p:nvPr/>
        </p:nvSpPr>
        <p:spPr>
          <a:xfrm>
            <a:off x="6225517" y="1520831"/>
            <a:ext cx="987771" cy="369332"/>
          </a:xfrm>
          <a:prstGeom prst="rect">
            <a:avLst/>
          </a:prstGeom>
          <a:noFill/>
        </p:spPr>
        <p:txBody>
          <a:bodyPr wrap="none" rtlCol="0">
            <a:spAutoFit/>
          </a:bodyPr>
          <a:lstStyle/>
          <a:p>
            <a:r>
              <a:rPr lang="en-US" b="1" dirty="0">
                <a:solidFill>
                  <a:schemeClr val="bg1"/>
                </a:solidFill>
              </a:rPr>
              <a:t>2013-14</a:t>
            </a:r>
          </a:p>
        </p:txBody>
      </p:sp>
      <p:sp>
        <p:nvSpPr>
          <p:cNvPr id="19" name="TextBox 18">
            <a:extLst>
              <a:ext uri="{FF2B5EF4-FFF2-40B4-BE49-F238E27FC236}">
                <a16:creationId xmlns="" xmlns:a16="http://schemas.microsoft.com/office/drawing/2014/main" id="{F539A494-9D77-4288-BD3B-964C02F1ED9E}"/>
              </a:ext>
            </a:extLst>
          </p:cNvPr>
          <p:cNvSpPr txBox="1"/>
          <p:nvPr/>
        </p:nvSpPr>
        <p:spPr>
          <a:xfrm>
            <a:off x="2897600" y="1501180"/>
            <a:ext cx="987771" cy="369332"/>
          </a:xfrm>
          <a:prstGeom prst="rect">
            <a:avLst/>
          </a:prstGeom>
          <a:noFill/>
        </p:spPr>
        <p:txBody>
          <a:bodyPr wrap="none" rtlCol="0">
            <a:spAutoFit/>
          </a:bodyPr>
          <a:lstStyle/>
          <a:p>
            <a:r>
              <a:rPr lang="en-US" b="1" dirty="0">
                <a:solidFill>
                  <a:schemeClr val="bg1"/>
                </a:solidFill>
              </a:rPr>
              <a:t>2003-04</a:t>
            </a:r>
          </a:p>
        </p:txBody>
      </p:sp>
      <p:sp>
        <p:nvSpPr>
          <p:cNvPr id="20" name="TextBox 19">
            <a:extLst>
              <a:ext uri="{FF2B5EF4-FFF2-40B4-BE49-F238E27FC236}">
                <a16:creationId xmlns="" xmlns:a16="http://schemas.microsoft.com/office/drawing/2014/main" id="{7427C663-B71B-4E27-87F2-4C2E4F4A0E21}"/>
              </a:ext>
            </a:extLst>
          </p:cNvPr>
          <p:cNvSpPr txBox="1"/>
          <p:nvPr/>
        </p:nvSpPr>
        <p:spPr>
          <a:xfrm>
            <a:off x="3503204" y="1169249"/>
            <a:ext cx="3423501" cy="369332"/>
          </a:xfrm>
          <a:prstGeom prst="rect">
            <a:avLst/>
          </a:prstGeom>
          <a:noFill/>
        </p:spPr>
        <p:txBody>
          <a:bodyPr wrap="none" rtlCol="0">
            <a:spAutoFit/>
          </a:bodyPr>
          <a:lstStyle/>
          <a:p>
            <a:r>
              <a:rPr lang="en-US" b="1" dirty="0">
                <a:solidFill>
                  <a:schemeClr val="bg1"/>
                </a:solidFill>
              </a:rPr>
              <a:t>% Position Incumbents by Gender</a:t>
            </a:r>
          </a:p>
        </p:txBody>
      </p:sp>
      <p:pic>
        <p:nvPicPr>
          <p:cNvPr id="7" name="Picture 6">
            <a:extLst>
              <a:ext uri="{FF2B5EF4-FFF2-40B4-BE49-F238E27FC236}">
                <a16:creationId xmlns="" xmlns:a16="http://schemas.microsoft.com/office/drawing/2014/main" id="{BD0E32A9-CEF8-40CF-A664-D6E182B0CF7D}"/>
              </a:ext>
            </a:extLst>
          </p:cNvPr>
          <p:cNvPicPr>
            <a:picLocks noChangeAspect="1"/>
          </p:cNvPicPr>
          <p:nvPr/>
        </p:nvPicPr>
        <p:blipFill>
          <a:blip r:embed="rId4"/>
          <a:stretch>
            <a:fillRect/>
          </a:stretch>
        </p:blipFill>
        <p:spPr>
          <a:xfrm>
            <a:off x="523115" y="1887159"/>
            <a:ext cx="4499917" cy="4239784"/>
          </a:xfrm>
          <a:prstGeom prst="rect">
            <a:avLst/>
          </a:prstGeom>
        </p:spPr>
      </p:pic>
      <p:pic>
        <p:nvPicPr>
          <p:cNvPr id="9" name="Picture 8">
            <a:extLst>
              <a:ext uri="{FF2B5EF4-FFF2-40B4-BE49-F238E27FC236}">
                <a16:creationId xmlns="" xmlns:a16="http://schemas.microsoft.com/office/drawing/2014/main" id="{F701E194-8058-4346-9234-D7D1BE683AE8}"/>
              </a:ext>
            </a:extLst>
          </p:cNvPr>
          <p:cNvPicPr>
            <a:picLocks noChangeAspect="1"/>
          </p:cNvPicPr>
          <p:nvPr/>
        </p:nvPicPr>
        <p:blipFill>
          <a:blip r:embed="rId5"/>
          <a:stretch>
            <a:fillRect/>
          </a:stretch>
        </p:blipFill>
        <p:spPr>
          <a:xfrm>
            <a:off x="4976683" y="1919977"/>
            <a:ext cx="3556746" cy="4206966"/>
          </a:xfrm>
          <a:prstGeom prst="rect">
            <a:avLst/>
          </a:prstGeom>
        </p:spPr>
      </p:pic>
    </p:spTree>
    <p:extLst>
      <p:ext uri="{BB962C8B-B14F-4D97-AF65-F5344CB8AC3E}">
        <p14:creationId xmlns:p14="http://schemas.microsoft.com/office/powerpoint/2010/main" val="2072174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fontScale="90000"/>
          </a:bodyPr>
          <a:lstStyle/>
          <a:p>
            <a:r>
              <a:rPr lang="en-US" dirty="0"/>
              <a:t>The Decanal Divide: Women In Decanal Positions in US Medical Schools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sz="2800" dirty="0"/>
              <a:t>9/16 study of US allopathic schools</a:t>
            </a:r>
          </a:p>
          <a:p>
            <a:r>
              <a:rPr lang="en-US" sz="2800" dirty="0"/>
              <a:t>22/149 deans/interim deans are women</a:t>
            </a:r>
          </a:p>
          <a:p>
            <a:r>
              <a:rPr lang="en-US" sz="2800" dirty="0"/>
              <a:t>Women most prevalent in positions focusing on medical education and least prevalent in those focused on strategy, finance, and government relations </a:t>
            </a:r>
          </a:p>
          <a:p>
            <a:r>
              <a:rPr lang="en-US" sz="2800" dirty="0"/>
              <a:t>54% (vs 44%) of decanal level administrators below the rank of dean if the institution was led by a woman dean or vice dean</a:t>
            </a:r>
          </a:p>
          <a:p>
            <a:pPr marL="0" indent="0">
              <a:buNone/>
            </a:pPr>
            <a:endParaRPr lang="en-US" sz="2800" dirty="0"/>
          </a:p>
          <a:p>
            <a:pPr marL="0" indent="0">
              <a:buNone/>
            </a:pPr>
            <a:r>
              <a:rPr lang="en-US" sz="2800" dirty="0"/>
              <a:t>			-</a:t>
            </a:r>
            <a:r>
              <a:rPr lang="en-US" sz="2800" dirty="0" err="1"/>
              <a:t>Schor</a:t>
            </a:r>
            <a:r>
              <a:rPr lang="en-US" sz="2800" dirty="0"/>
              <a:t>, </a:t>
            </a:r>
            <a:r>
              <a:rPr lang="en-US" sz="2800" dirty="0" err="1"/>
              <a:t>AcadMed</a:t>
            </a:r>
            <a:r>
              <a:rPr lang="en-US" sz="2800" dirty="0"/>
              <a:t>, 8/17</a:t>
            </a:r>
          </a:p>
        </p:txBody>
      </p:sp>
    </p:spTree>
    <p:extLst>
      <p:ext uri="{BB962C8B-B14F-4D97-AF65-F5344CB8AC3E}">
        <p14:creationId xmlns:p14="http://schemas.microsoft.com/office/powerpoint/2010/main" val="3132230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22250" y="674254"/>
            <a:ext cx="8423836" cy="5227781"/>
          </a:xfrm>
        </p:spPr>
      </p:pic>
    </p:spTree>
    <p:extLst>
      <p:ext uri="{BB962C8B-B14F-4D97-AF65-F5344CB8AC3E}">
        <p14:creationId xmlns:p14="http://schemas.microsoft.com/office/powerpoint/2010/main" val="2464832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19" y="0"/>
            <a:ext cx="6099022" cy="6818812"/>
          </a:xfrm>
          <a:prstGeom prst="rect">
            <a:avLst/>
          </a:prstGeom>
        </p:spPr>
      </p:pic>
      <p:sp>
        <p:nvSpPr>
          <p:cNvPr id="3" name="TextBox 2"/>
          <p:cNvSpPr txBox="1"/>
          <p:nvPr/>
        </p:nvSpPr>
        <p:spPr>
          <a:xfrm>
            <a:off x="7722973" y="6400800"/>
            <a:ext cx="1371600" cy="369332"/>
          </a:xfrm>
          <a:prstGeom prst="rect">
            <a:avLst/>
          </a:prstGeom>
          <a:noFill/>
        </p:spPr>
        <p:txBody>
          <a:bodyPr wrap="square" rtlCol="0">
            <a:spAutoFit/>
          </a:bodyPr>
          <a:lstStyle/>
          <a:p>
            <a:r>
              <a:rPr lang="en-US" dirty="0" smtClean="0"/>
              <a:t>JAMA 2015</a:t>
            </a:r>
            <a:endParaRPr lang="en-US" dirty="0"/>
          </a:p>
        </p:txBody>
      </p:sp>
    </p:spTree>
    <p:extLst>
      <p:ext uri="{BB962C8B-B14F-4D97-AF65-F5344CB8AC3E}">
        <p14:creationId xmlns:p14="http://schemas.microsoft.com/office/powerpoint/2010/main" val="248473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86746" y="381641"/>
            <a:ext cx="6370509"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Boxplots of new project application volume, funding rates, and score percentiles, by gender and cohort.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370" y="6002551"/>
            <a:ext cx="1493797" cy="6336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74" y="2664281"/>
            <a:ext cx="5854214" cy="1523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45973" y="5972308"/>
            <a:ext cx="2938989"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Lisa A. Hechtman et al. PNAS doi:10.1073/pnas.1800615115</a:t>
            </a:r>
          </a:p>
        </p:txBody>
      </p:sp>
      <p:sp>
        <p:nvSpPr>
          <p:cNvPr id="3077" name="Text Box 5"/>
          <p:cNvSpPr txBox="1">
            <a:spLocks noChangeArrowheads="1"/>
          </p:cNvSpPr>
          <p:nvPr/>
        </p:nvSpPr>
        <p:spPr bwMode="auto">
          <a:xfrm>
            <a:off x="1216088" y="6613175"/>
            <a:ext cx="3698309"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©2018 by National Academy of Sciences</a:t>
            </a:r>
          </a:p>
        </p:txBody>
      </p:sp>
    </p:spTree>
    <p:extLst>
      <p:ext uri="{BB962C8B-B14F-4D97-AF65-F5344CB8AC3E}">
        <p14:creationId xmlns:p14="http://schemas.microsoft.com/office/powerpoint/2010/main" val="2388851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702" y="-227998"/>
            <a:ext cx="7886700" cy="1325563"/>
          </a:xfrm>
        </p:spPr>
        <p:txBody>
          <a:bodyPr/>
          <a:lstStyle/>
          <a:p>
            <a:pPr algn="ctr"/>
            <a:r>
              <a:rPr lang="en-US" dirty="0" smtClean="0"/>
              <a:t>   Gender and Authorship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54359"/>
            <a:ext cx="3128963" cy="26955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433" y="823435"/>
            <a:ext cx="5696206" cy="6199322"/>
          </a:xfrm>
          <a:prstGeom prst="rect">
            <a:avLst/>
          </a:prstGeom>
        </p:spPr>
      </p:pic>
    </p:spTree>
    <p:extLst>
      <p:ext uri="{BB962C8B-B14F-4D97-AF65-F5344CB8AC3E}">
        <p14:creationId xmlns:p14="http://schemas.microsoft.com/office/powerpoint/2010/main" val="181060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Editors and Editorial Boards</a:t>
            </a:r>
            <a:endParaRPr lang="en-US" dirty="0"/>
          </a:p>
        </p:txBody>
      </p:sp>
      <p:sp>
        <p:nvSpPr>
          <p:cNvPr id="3" name="Content Placeholder 2"/>
          <p:cNvSpPr>
            <a:spLocks noGrp="1"/>
          </p:cNvSpPr>
          <p:nvPr>
            <p:ph idx="1"/>
          </p:nvPr>
        </p:nvSpPr>
        <p:spPr>
          <a:xfrm>
            <a:off x="628650" y="1825625"/>
            <a:ext cx="7886700" cy="5032375"/>
          </a:xfrm>
        </p:spPr>
        <p:txBody>
          <a:bodyPr>
            <a:normAutofit/>
          </a:bodyPr>
          <a:lstStyle/>
          <a:p>
            <a:endParaRPr lang="en-US" dirty="0" smtClean="0"/>
          </a:p>
          <a:p>
            <a:r>
              <a:rPr lang="en-US" dirty="0" smtClean="0"/>
              <a:t>Editors</a:t>
            </a:r>
          </a:p>
          <a:p>
            <a:pPr lvl="1"/>
            <a:r>
              <a:rPr lang="en-US" dirty="0" smtClean="0"/>
              <a:t>10/63 women (16%)</a:t>
            </a:r>
          </a:p>
          <a:p>
            <a:pPr marL="457200" lvl="1" indent="0">
              <a:buNone/>
            </a:pPr>
            <a:endParaRPr lang="en-US" dirty="0" smtClean="0"/>
          </a:p>
          <a:p>
            <a:r>
              <a:rPr lang="en-US" dirty="0" smtClean="0"/>
              <a:t>Editorial Boards</a:t>
            </a:r>
          </a:p>
          <a:p>
            <a:pPr lvl="1"/>
            <a:r>
              <a:rPr lang="en-US" dirty="0"/>
              <a:t>719/4112 women (17.5</a:t>
            </a:r>
            <a:r>
              <a:rPr lang="en-US" dirty="0" smtClean="0"/>
              <a:t>%)</a:t>
            </a:r>
          </a:p>
          <a:p>
            <a:pPr lvl="1"/>
            <a:endParaRPr lang="en-US" dirty="0"/>
          </a:p>
          <a:p>
            <a:pPr marL="2148840" lvl="6" indent="0">
              <a:buNone/>
            </a:pPr>
            <a:r>
              <a:rPr lang="en-US" dirty="0">
                <a:hlinkClick r:id="rId2" tooltip="Go to Gender Medicine on ScienceDirect"/>
              </a:rPr>
              <a:t>-</a:t>
            </a:r>
            <a:r>
              <a:rPr lang="en-US" sz="1800" dirty="0" err="1" smtClean="0">
                <a:hlinkClick r:id="rId2" tooltip="Go to Gender Medicine on ScienceDirect"/>
              </a:rPr>
              <a:t>Amrein</a:t>
            </a:r>
            <a:r>
              <a:rPr lang="en-US" sz="1800" dirty="0" smtClean="0">
                <a:hlinkClick r:id="rId2" tooltip="Go to Gender Medicine on ScienceDirect"/>
              </a:rPr>
              <a:t> </a:t>
            </a:r>
            <a:r>
              <a:rPr lang="en-US" sz="1800" dirty="0">
                <a:hlinkClick r:id="rId2" tooltip="Go to Gender Medicine on ScienceDirect"/>
              </a:rPr>
              <a:t>et al Gender Medicine</a:t>
            </a:r>
            <a:r>
              <a:rPr lang="en-US" sz="1800" dirty="0"/>
              <a:t> </a:t>
            </a:r>
            <a:r>
              <a:rPr lang="en-US" sz="1800" dirty="0">
                <a:hlinkClick r:id="rId3" tooltip="Go to table of contents for this volume/issue"/>
              </a:rPr>
              <a:t>Volume 8, Issue 6</a:t>
            </a:r>
            <a:r>
              <a:rPr lang="en-US" sz="1800" dirty="0"/>
              <a:t>, December 2011, Pages 378-387</a:t>
            </a:r>
          </a:p>
          <a:p>
            <a:pPr lvl="1"/>
            <a:endParaRPr lang="en-US" dirty="0"/>
          </a:p>
          <a:p>
            <a:pPr marL="914400" lvl="2" indent="0">
              <a:buNone/>
            </a:pPr>
            <a:endParaRPr lang="en-US" sz="1200" dirty="0" smtClean="0">
              <a:hlinkClick r:id="rId2" tooltip="Go to Gender Medicine on ScienceDirect"/>
            </a:endParaRPr>
          </a:p>
          <a:p>
            <a:pPr marL="914400" lvl="2" indent="0">
              <a:buNone/>
            </a:pPr>
            <a:endParaRPr lang="en-US" sz="1200" dirty="0">
              <a:hlinkClick r:id="rId2" tooltip="Go to Gender Medicine on ScienceDirect"/>
            </a:endParaRPr>
          </a:p>
          <a:p>
            <a:pPr marL="914400" lvl="2" indent="0">
              <a:buNone/>
            </a:pPr>
            <a:endParaRPr lang="en-US" sz="1200" dirty="0" smtClean="0">
              <a:hlinkClick r:id="rId2" tooltip="Go to Gender Medicine on ScienceDirect"/>
            </a:endParaRPr>
          </a:p>
          <a:p>
            <a:pPr marL="914400" lvl="2" indent="0">
              <a:buNone/>
            </a:pPr>
            <a:endParaRPr lang="en-US" sz="1200" dirty="0">
              <a:hlinkClick r:id="rId2" tooltip="Go to Gender Medicine on ScienceDirect"/>
            </a:endParaRPr>
          </a:p>
          <a:p>
            <a:pPr marL="914400" lvl="2" indent="0">
              <a:buNone/>
            </a:pPr>
            <a:endParaRPr lang="en-US" sz="1200" dirty="0" smtClean="0">
              <a:hlinkClick r:id="rId2" tooltip="Go to Gender Medicine on ScienceDirect"/>
            </a:endParaRPr>
          </a:p>
          <a:p>
            <a:pPr lvl="8"/>
            <a:endParaRPr lang="en-US" dirty="0"/>
          </a:p>
        </p:txBody>
      </p:sp>
    </p:spTree>
    <p:extLst>
      <p:ext uri="{BB962C8B-B14F-4D97-AF65-F5344CB8AC3E}">
        <p14:creationId xmlns:p14="http://schemas.microsoft.com/office/powerpoint/2010/main" val="3786150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278026" y="287338"/>
            <a:ext cx="6858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16387" name="Date Placeholder 3"/>
          <p:cNvSpPr txBox="1">
            <a:spLocks noGrp="1"/>
          </p:cNvSpPr>
          <p:nvPr/>
        </p:nvSpPr>
        <p:spPr bwMode="auto">
          <a:xfrm>
            <a:off x="-24713" y="6387756"/>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dirty="0">
                <a:solidFill>
                  <a:srgbClr val="999999"/>
                </a:solidFill>
                <a:latin typeface="Helvetica" panose="020B0604020202020204" pitchFamily="34" charset="0"/>
              </a:rPr>
              <a:t>Date of download:  10/16/2018</a:t>
            </a:r>
          </a:p>
        </p:txBody>
      </p:sp>
      <p:sp>
        <p:nvSpPr>
          <p:cNvPr id="16388" name="Footer Placeholder 4"/>
          <p:cNvSpPr txBox="1">
            <a:spLocks noGrp="1"/>
          </p:cNvSpPr>
          <p:nvPr/>
        </p:nvSpPr>
        <p:spPr bwMode="auto">
          <a:xfrm>
            <a:off x="5466320" y="6387756"/>
            <a:ext cx="362825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100">
                <a:solidFill>
                  <a:srgbClr val="999999"/>
                </a:solidFill>
                <a:latin typeface="Helvetica" panose="020B0604020202020204" pitchFamily="34" charset="0"/>
              </a:rPr>
              <a:t>Copyright 2017 American Medical Association. All Rights Reserved.</a:t>
            </a:r>
          </a:p>
        </p:txBody>
      </p:sp>
      <p:sp>
        <p:nvSpPr>
          <p:cNvPr id="16389" name="Text Placeholder 2"/>
          <p:cNvSpPr txBox="1">
            <a:spLocks noChangeArrowheads="1"/>
          </p:cNvSpPr>
          <p:nvPr/>
        </p:nvSpPr>
        <p:spPr bwMode="auto">
          <a:xfrm>
            <a:off x="-57150" y="62383"/>
            <a:ext cx="685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dirty="0">
                <a:latin typeface="Helvetica" panose="020B0604020202020204" pitchFamily="34" charset="0"/>
              </a:rPr>
              <a:t>From: </a:t>
            </a:r>
            <a:r>
              <a:rPr lang="en-US" altLang="en-US" sz="1300" b="1" dirty="0">
                <a:latin typeface="Helvetica" panose="020B0604020202020204" pitchFamily="34" charset="0"/>
              </a:rPr>
              <a:t>Representation of Women Among Academic Grand Rounds Speakers</a:t>
            </a:r>
          </a:p>
        </p:txBody>
      </p:sp>
      <p:cxnSp>
        <p:nvCxnSpPr>
          <p:cNvPr id="16390" name="Straight Connector 8"/>
          <p:cNvCxnSpPr>
            <a:cxnSpLocks noChangeShapeType="1"/>
          </p:cNvCxnSpPr>
          <p:nvPr/>
        </p:nvCxnSpPr>
        <p:spPr bwMode="auto">
          <a:xfrm flipV="1">
            <a:off x="1143000" y="6213602"/>
            <a:ext cx="6166022" cy="9401"/>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p:cNvSpPr txBox="1">
            <a:spLocks noChangeArrowheads="1"/>
          </p:cNvSpPr>
          <p:nvPr/>
        </p:nvSpPr>
        <p:spPr bwMode="auto">
          <a:xfrm>
            <a:off x="210065" y="427038"/>
            <a:ext cx="685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smtClean="0">
                <a:latin typeface="Helvetica" panose="020B0604020202020204" pitchFamily="34" charset="0"/>
              </a:rPr>
              <a:t>JAMA Intern Med. 2017;177(5):722-724. doi:10.1001/jamainternmed.2016.9646</a:t>
            </a:r>
            <a:endParaRPr lang="en-US" altLang="en-US" sz="1200" dirty="0">
              <a:latin typeface="Helvetica" panose="020B0604020202020204" pitchFamily="34" charset="0"/>
            </a:endParaRPr>
          </a:p>
        </p:txBody>
      </p:sp>
      <p:sp>
        <p:nvSpPr>
          <p:cNvPr id="16392" name="Text Placeholder 2"/>
          <p:cNvSpPr txBox="1">
            <a:spLocks noChangeArrowheads="1"/>
          </p:cNvSpPr>
          <p:nvPr/>
        </p:nvSpPr>
        <p:spPr bwMode="auto">
          <a:xfrm>
            <a:off x="210065" y="710083"/>
            <a:ext cx="685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latin typeface="Helvetica" panose="020B0604020202020204" pitchFamily="34" charset="0"/>
            </a:endParaRPr>
          </a:p>
        </p:txBody>
      </p:sp>
      <p:cxnSp>
        <p:nvCxnSpPr>
          <p:cNvPr id="16394" name="Straight Connector 5"/>
          <p:cNvCxnSpPr>
            <a:cxnSpLocks noChangeShapeType="1"/>
          </p:cNvCxnSpPr>
          <p:nvPr/>
        </p:nvCxnSpPr>
        <p:spPr bwMode="auto">
          <a:xfrm>
            <a:off x="0" y="0"/>
            <a:ext cx="1"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6397"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47" y="691287"/>
            <a:ext cx="6842054" cy="586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42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Women Physicians Are Underrepresented in Recognition Awards</a:t>
            </a:r>
            <a:br>
              <a:rPr lang="en-US" b="1"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06" y="1945653"/>
            <a:ext cx="2743200" cy="2971800"/>
          </a:xfrm>
        </p:spPr>
      </p:pic>
      <p:sp>
        <p:nvSpPr>
          <p:cNvPr id="4" name="Rectangle 3"/>
          <p:cNvSpPr/>
          <p:nvPr/>
        </p:nvSpPr>
        <p:spPr>
          <a:xfrm>
            <a:off x="3356904" y="6342981"/>
            <a:ext cx="5658665" cy="338554"/>
          </a:xfrm>
          <a:prstGeom prst="rect">
            <a:avLst/>
          </a:prstGeom>
        </p:spPr>
        <p:txBody>
          <a:bodyPr wrap="none">
            <a:spAutoFit/>
          </a:bodyPr>
          <a:lstStyle/>
          <a:p>
            <a:r>
              <a:rPr lang="en-US" sz="1600" dirty="0" smtClean="0">
                <a:hlinkClick r:id="rId3"/>
              </a:rPr>
              <a:t>Julie Silver et al Am </a:t>
            </a:r>
            <a:r>
              <a:rPr lang="en-US" sz="1600" dirty="0">
                <a:hlinkClick r:id="rId3"/>
              </a:rPr>
              <a:t>J Phys Med </a:t>
            </a:r>
            <a:r>
              <a:rPr lang="en-US" sz="1600" dirty="0" err="1">
                <a:hlinkClick r:id="rId3"/>
              </a:rPr>
              <a:t>Rehabil</a:t>
            </a:r>
            <a:r>
              <a:rPr lang="en-US" sz="1600" dirty="0"/>
              <a:t>. 2018 Jan; 97(1): 34–40.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949958"/>
            <a:ext cx="2743200" cy="29580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551" y="1945653"/>
            <a:ext cx="2743200" cy="3079428"/>
          </a:xfrm>
          <a:prstGeom prst="rect">
            <a:avLst/>
          </a:prstGeom>
        </p:spPr>
      </p:pic>
    </p:spTree>
    <p:extLst>
      <p:ext uri="{BB962C8B-B14F-4D97-AF65-F5344CB8AC3E}">
        <p14:creationId xmlns:p14="http://schemas.microsoft.com/office/powerpoint/2010/main" val="2339833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ACP National Awards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15484894"/>
              </p:ext>
            </p:extLst>
          </p:nvPr>
        </p:nvGraphicFramePr>
        <p:xfrm>
          <a:off x="409071" y="1121265"/>
          <a:ext cx="8421131" cy="5107452"/>
        </p:xfrm>
        <a:graphic>
          <a:graphicData uri="http://schemas.openxmlformats.org/drawingml/2006/table">
            <a:tbl>
              <a:tblPr>
                <a:tableStyleId>{5C22544A-7EE6-4342-B048-85BDC9FD1C3A}</a:tableStyleId>
              </a:tblPr>
              <a:tblGrid>
                <a:gridCol w="3989473">
                  <a:extLst>
                    <a:ext uri="{9D8B030D-6E8A-4147-A177-3AD203B41FA5}">
                      <a16:colId xmlns="" xmlns:a16="http://schemas.microsoft.com/office/drawing/2014/main" val="20000"/>
                    </a:ext>
                  </a:extLst>
                </a:gridCol>
                <a:gridCol w="402878">
                  <a:extLst>
                    <a:ext uri="{9D8B030D-6E8A-4147-A177-3AD203B41FA5}">
                      <a16:colId xmlns="" xmlns:a16="http://schemas.microsoft.com/office/drawing/2014/main" val="20001"/>
                    </a:ext>
                  </a:extLst>
                </a:gridCol>
                <a:gridCol w="402878">
                  <a:extLst>
                    <a:ext uri="{9D8B030D-6E8A-4147-A177-3AD203B41FA5}">
                      <a16:colId xmlns="" xmlns:a16="http://schemas.microsoft.com/office/drawing/2014/main" val="20002"/>
                    </a:ext>
                  </a:extLst>
                </a:gridCol>
                <a:gridCol w="402878">
                  <a:extLst>
                    <a:ext uri="{9D8B030D-6E8A-4147-A177-3AD203B41FA5}">
                      <a16:colId xmlns="" xmlns:a16="http://schemas.microsoft.com/office/drawing/2014/main" val="20003"/>
                    </a:ext>
                  </a:extLst>
                </a:gridCol>
                <a:gridCol w="402878">
                  <a:extLst>
                    <a:ext uri="{9D8B030D-6E8A-4147-A177-3AD203B41FA5}">
                      <a16:colId xmlns="" xmlns:a16="http://schemas.microsoft.com/office/drawing/2014/main" val="20004"/>
                    </a:ext>
                  </a:extLst>
                </a:gridCol>
                <a:gridCol w="402878">
                  <a:extLst>
                    <a:ext uri="{9D8B030D-6E8A-4147-A177-3AD203B41FA5}">
                      <a16:colId xmlns="" xmlns:a16="http://schemas.microsoft.com/office/drawing/2014/main" val="20005"/>
                    </a:ext>
                  </a:extLst>
                </a:gridCol>
                <a:gridCol w="402878">
                  <a:extLst>
                    <a:ext uri="{9D8B030D-6E8A-4147-A177-3AD203B41FA5}">
                      <a16:colId xmlns="" xmlns:a16="http://schemas.microsoft.com/office/drawing/2014/main" val="20006"/>
                    </a:ext>
                  </a:extLst>
                </a:gridCol>
                <a:gridCol w="402878">
                  <a:extLst>
                    <a:ext uri="{9D8B030D-6E8A-4147-A177-3AD203B41FA5}">
                      <a16:colId xmlns="" xmlns:a16="http://schemas.microsoft.com/office/drawing/2014/main" val="20007"/>
                    </a:ext>
                  </a:extLst>
                </a:gridCol>
                <a:gridCol w="402878">
                  <a:extLst>
                    <a:ext uri="{9D8B030D-6E8A-4147-A177-3AD203B41FA5}">
                      <a16:colId xmlns="" xmlns:a16="http://schemas.microsoft.com/office/drawing/2014/main" val="20008"/>
                    </a:ext>
                  </a:extLst>
                </a:gridCol>
                <a:gridCol w="402878">
                  <a:extLst>
                    <a:ext uri="{9D8B030D-6E8A-4147-A177-3AD203B41FA5}">
                      <a16:colId xmlns="" xmlns:a16="http://schemas.microsoft.com/office/drawing/2014/main" val="20009"/>
                    </a:ext>
                  </a:extLst>
                </a:gridCol>
                <a:gridCol w="402878">
                  <a:extLst>
                    <a:ext uri="{9D8B030D-6E8A-4147-A177-3AD203B41FA5}">
                      <a16:colId xmlns="" xmlns:a16="http://schemas.microsoft.com/office/drawing/2014/main" val="20010"/>
                    </a:ext>
                  </a:extLst>
                </a:gridCol>
                <a:gridCol w="402878">
                  <a:extLst>
                    <a:ext uri="{9D8B030D-6E8A-4147-A177-3AD203B41FA5}">
                      <a16:colId xmlns="" xmlns:a16="http://schemas.microsoft.com/office/drawing/2014/main" val="20011"/>
                    </a:ext>
                  </a:extLst>
                </a:gridCol>
              </a:tblGrid>
              <a:tr h="364818">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2007-08</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2008-09</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2009-10</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2010-11</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2011-12</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2012-13</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2013-14</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2014-15</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2015-16</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a:effectLst/>
                        </a:rPr>
                        <a:t>2016-17</a:t>
                      </a:r>
                      <a:endParaRPr lang="en-US" sz="1100" b="1" i="0" u="sng"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sng" strike="noStrike" dirty="0">
                          <a:effectLst/>
                        </a:rPr>
                        <a:t>2017-18</a:t>
                      </a:r>
                      <a:endParaRPr lang="en-US" sz="1100" b="1" i="0" u="sng"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0"/>
                  </a:ext>
                </a:extLst>
              </a:tr>
              <a:tr h="364818">
                <a:tc>
                  <a:txBody>
                    <a:bodyPr/>
                    <a:lstStyle/>
                    <a:p>
                      <a:pPr algn="l" fontAlgn="b"/>
                      <a:r>
                        <a:rPr lang="en-US" sz="1100" b="1" u="sng" strike="noStrike" dirty="0">
                          <a:effectLst/>
                        </a:rPr>
                        <a:t>Women - Masters</a:t>
                      </a:r>
                      <a:endParaRPr lang="en-US" sz="1100" b="1" i="0" u="sng" strike="noStrike" dirty="0">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1"/>
                  </a:ext>
                </a:extLst>
              </a:tr>
              <a:tr h="364818">
                <a:tc>
                  <a:txBody>
                    <a:bodyPr/>
                    <a:lstStyle/>
                    <a:p>
                      <a:pPr algn="l" fontAlgn="b"/>
                      <a:r>
                        <a:rPr lang="en-US" sz="1100" u="none" strike="noStrike">
                          <a:effectLst/>
                        </a:rPr>
                        <a:t>Nominees</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2"/>
                  </a:ext>
                </a:extLst>
              </a:tr>
              <a:tr h="364818">
                <a:tc>
                  <a:txBody>
                    <a:bodyPr/>
                    <a:lstStyle/>
                    <a:p>
                      <a:pPr algn="l" fontAlgn="b"/>
                      <a:r>
                        <a:rPr lang="en-US" sz="1100" u="none" strike="noStrike">
                          <a:effectLst/>
                        </a:rPr>
                        <a:t>Percentage of Total Nominees</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5.0%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5.0%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5.7%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5.9%</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9.8%</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a:effectLst/>
                        </a:rPr>
                        <a:t>6.9%</a:t>
                      </a:r>
                      <a:endParaRPr lang="en-US" sz="1100" b="1"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a:effectLst/>
                        </a:rPr>
                        <a:t>11.8%</a:t>
                      </a:r>
                      <a:endParaRPr lang="en-US" sz="1100" b="1"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a:effectLst/>
                        </a:rPr>
                        <a:t>16.3%</a:t>
                      </a:r>
                      <a:endParaRPr lang="en-US" sz="1100" b="1"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18.3%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23.5%</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27.0%</a:t>
                      </a:r>
                      <a:endParaRPr lang="en-US" sz="1100" b="1" i="0" u="none"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3"/>
                  </a:ext>
                </a:extLst>
              </a:tr>
              <a:tr h="364818">
                <a:tc>
                  <a:txBody>
                    <a:bodyPr/>
                    <a:lstStyle/>
                    <a:p>
                      <a:pPr algn="l" fontAlgn="b"/>
                      <a:r>
                        <a:rPr lang="en-US" sz="1100" u="none" strike="noStrike" dirty="0">
                          <a:effectLst/>
                        </a:rPr>
                        <a:t>Selected</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4"/>
                  </a:ext>
                </a:extLst>
              </a:tr>
              <a:tr h="364818">
                <a:tc>
                  <a:txBody>
                    <a:bodyPr/>
                    <a:lstStyle/>
                    <a:p>
                      <a:pPr algn="l" fontAlgn="b"/>
                      <a:r>
                        <a:rPr lang="en-US" sz="1100" u="none" strike="noStrike">
                          <a:effectLst/>
                        </a:rPr>
                        <a:t>Percentage of Total Selected</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8.7%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8.3%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10.0%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10.0%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16.3%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10.6%</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16.7%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14.5%</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21.2%</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22.6%</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32.2%</a:t>
                      </a:r>
                      <a:endParaRPr lang="en-US" sz="1100" b="1" i="0" u="none"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5"/>
                  </a:ext>
                </a:extLst>
              </a:tr>
              <a:tr h="364818">
                <a:tc>
                  <a:txBody>
                    <a:bodyPr/>
                    <a:lstStyle/>
                    <a:p>
                      <a:pPr algn="l" fontAlgn="b"/>
                      <a:r>
                        <a:rPr lang="en-US" sz="1100" u="none" strike="noStrike">
                          <a:effectLst/>
                        </a:rPr>
                        <a:t>Percentage of Those Nominated in Subset Selected</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87.5%</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87.5%</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53.3%</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64.7%</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52.2%</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70.4%</a:t>
                      </a:r>
                      <a:endParaRPr lang="en-US" sz="1100" b="0" i="1"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6"/>
                  </a:ext>
                </a:extLst>
              </a:tr>
              <a:tr h="36481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7"/>
                  </a:ext>
                </a:extLst>
              </a:tr>
              <a:tr h="364818">
                <a:tc>
                  <a:txBody>
                    <a:bodyPr/>
                    <a:lstStyle/>
                    <a:p>
                      <a:pPr algn="l" fontAlgn="b"/>
                      <a:r>
                        <a:rPr lang="en-US" sz="1100" b="1" u="sng" strike="noStrike" dirty="0">
                          <a:effectLst/>
                        </a:rPr>
                        <a:t>Women - Awardees</a:t>
                      </a:r>
                      <a:endParaRPr lang="en-US" sz="1100" b="1" i="0" u="sng" strike="noStrike" dirty="0">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8"/>
                  </a:ext>
                </a:extLst>
              </a:tr>
              <a:tr h="364818">
                <a:tc>
                  <a:txBody>
                    <a:bodyPr/>
                    <a:lstStyle/>
                    <a:p>
                      <a:pPr algn="l" fontAlgn="b"/>
                      <a:r>
                        <a:rPr lang="en-US" sz="1100" u="none" strike="noStrike" dirty="0">
                          <a:effectLst/>
                        </a:rPr>
                        <a:t>Nominees</a:t>
                      </a:r>
                      <a:endParaRPr lang="en-US" sz="1100" b="0"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09"/>
                  </a:ext>
                </a:extLst>
              </a:tr>
              <a:tr h="364818">
                <a:tc>
                  <a:txBody>
                    <a:bodyPr/>
                    <a:lstStyle/>
                    <a:p>
                      <a:pPr algn="l" fontAlgn="b"/>
                      <a:r>
                        <a:rPr lang="en-US" sz="1100" u="none" strike="noStrike">
                          <a:effectLst/>
                        </a:rPr>
                        <a:t>Percentage of Total Nominees</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20.3%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20.3%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14.9%</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14.9%</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15.1%</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20.9%</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30.0%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16.7%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22.2%</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20.2%</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21.5%</a:t>
                      </a:r>
                      <a:endParaRPr lang="en-US" sz="1100" b="1" i="0" u="none"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10"/>
                  </a:ext>
                </a:extLst>
              </a:tr>
              <a:tr h="364818">
                <a:tc>
                  <a:txBody>
                    <a:bodyPr/>
                    <a:lstStyle/>
                    <a:p>
                      <a:pPr algn="l" fontAlgn="b"/>
                      <a:r>
                        <a:rPr lang="en-US" sz="1100" u="none" strike="noStrike">
                          <a:effectLst/>
                        </a:rPr>
                        <a:t>Selected</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11"/>
                  </a:ext>
                </a:extLst>
              </a:tr>
              <a:tr h="364818">
                <a:tc>
                  <a:txBody>
                    <a:bodyPr/>
                    <a:lstStyle/>
                    <a:p>
                      <a:pPr algn="l" fontAlgn="b"/>
                      <a:r>
                        <a:rPr lang="en-US" sz="1100" u="none" strike="noStrike">
                          <a:effectLst/>
                        </a:rPr>
                        <a:t>Percentage of Total Selected</a:t>
                      </a:r>
                      <a:endParaRPr lang="en-US" sz="1100" b="0" i="0"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18.8%</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35.3%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16.7%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26.3%</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21.1%</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15.8%</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29.4%</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22.2%</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30.0%</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22.7%</a:t>
                      </a:r>
                      <a:endParaRPr lang="en-US" sz="1100" b="1" i="0" u="none" strike="noStrike" dirty="0">
                        <a:solidFill>
                          <a:srgbClr val="000000"/>
                        </a:solidFill>
                        <a:effectLst/>
                        <a:latin typeface="Calibri" panose="020F0502020204030204" pitchFamily="34" charset="0"/>
                      </a:endParaRPr>
                    </a:p>
                  </a:txBody>
                  <a:tcPr marL="6902" marR="6902" marT="9203" marB="0" anchor="b"/>
                </a:tc>
                <a:tc>
                  <a:txBody>
                    <a:bodyPr/>
                    <a:lstStyle/>
                    <a:p>
                      <a:pPr algn="r" fontAlgn="b"/>
                      <a:r>
                        <a:rPr lang="en-US" sz="1100" b="1" u="none" strike="noStrike" dirty="0">
                          <a:effectLst/>
                        </a:rPr>
                        <a:t>23.8%</a:t>
                      </a:r>
                      <a:endParaRPr lang="en-US" sz="1100" b="1" i="0" u="none"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12"/>
                  </a:ext>
                </a:extLst>
              </a:tr>
              <a:tr h="364818">
                <a:tc>
                  <a:txBody>
                    <a:bodyPr/>
                    <a:lstStyle/>
                    <a:p>
                      <a:pPr algn="l" fontAlgn="b"/>
                      <a:r>
                        <a:rPr lang="en-US" sz="1100" u="none" strike="noStrike">
                          <a:effectLst/>
                        </a:rPr>
                        <a:t>Percentage of Those Nominated in Subset Selected</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25.0%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46.2%</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30.0%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33.3%</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55.6%</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50.0%</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42.9%</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a:effectLst/>
                        </a:rPr>
                        <a:t>29.4%</a:t>
                      </a:r>
                      <a:endParaRPr lang="en-US" sz="1100" b="0" i="1" u="none" strike="noStrike">
                        <a:solidFill>
                          <a:srgbClr val="000000"/>
                        </a:solidFill>
                        <a:effectLst/>
                        <a:latin typeface="Calibri" panose="020F0502020204030204" pitchFamily="34" charset="0"/>
                      </a:endParaRPr>
                    </a:p>
                  </a:txBody>
                  <a:tcPr marL="6902" marR="6902" marT="9203" marB="0" anchor="b"/>
                </a:tc>
                <a:tc>
                  <a:txBody>
                    <a:bodyPr/>
                    <a:lstStyle/>
                    <a:p>
                      <a:pPr algn="r" fontAlgn="b"/>
                      <a:r>
                        <a:rPr lang="en-US" sz="1100" u="none" strike="noStrike" dirty="0">
                          <a:effectLst/>
                        </a:rPr>
                        <a:t>29.4%</a:t>
                      </a:r>
                      <a:endParaRPr lang="en-US" sz="1100" b="0" i="1" u="none" strike="noStrike" dirty="0">
                        <a:solidFill>
                          <a:srgbClr val="000000"/>
                        </a:solidFill>
                        <a:effectLst/>
                        <a:latin typeface="Calibri" panose="020F0502020204030204" pitchFamily="34" charset="0"/>
                      </a:endParaRPr>
                    </a:p>
                  </a:txBody>
                  <a:tcPr marL="6902" marR="6902" marT="9203" marB="0" anchor="b"/>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399054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34" t="19330" r="15924" b="21900"/>
          <a:stretch/>
        </p:blipFill>
        <p:spPr>
          <a:xfrm>
            <a:off x="1693717" y="1589809"/>
            <a:ext cx="5977915" cy="4145972"/>
          </a:xfrm>
          <a:prstGeom prst="rect">
            <a:avLst/>
          </a:prstGeom>
        </p:spPr>
      </p:pic>
      <p:sp>
        <p:nvSpPr>
          <p:cNvPr id="2" name="Content Placeholder 1"/>
          <p:cNvSpPr>
            <a:spLocks noGrp="1"/>
          </p:cNvSpPr>
          <p:nvPr>
            <p:ph sz="quarter" idx="1"/>
          </p:nvPr>
        </p:nvSpPr>
        <p:spPr>
          <a:xfrm>
            <a:off x="309443" y="1693718"/>
            <a:ext cx="8440616" cy="4384964"/>
          </a:xfrm>
        </p:spPr>
        <p:txBody>
          <a:bodyPr/>
          <a:lstStyle/>
          <a:p>
            <a:pPr marL="0" indent="0">
              <a:buNone/>
            </a:pPr>
            <a:endParaRPr lang="en-US" sz="3200" dirty="0">
              <a:latin typeface="Calibri" pitchFamily="34" charset="0"/>
              <a:cs typeface="Calibri" pitchFamily="34" charset="0"/>
            </a:endParaRPr>
          </a:p>
          <a:p>
            <a:endParaRPr lang="en-US" sz="2800" dirty="0"/>
          </a:p>
          <a:p>
            <a:endParaRPr lang="en-US" sz="2800" dirty="0"/>
          </a:p>
        </p:txBody>
      </p:sp>
      <p:sp>
        <p:nvSpPr>
          <p:cNvPr id="6" name="TextBox 5"/>
          <p:cNvSpPr txBox="1"/>
          <p:nvPr/>
        </p:nvSpPr>
        <p:spPr>
          <a:xfrm>
            <a:off x="324492" y="224135"/>
            <a:ext cx="7347140" cy="923330"/>
          </a:xfrm>
          <a:prstGeom prst="rect">
            <a:avLst/>
          </a:prstGeom>
          <a:noFill/>
        </p:spPr>
        <p:txBody>
          <a:bodyPr wrap="none" rtlCol="0">
            <a:spAutoFit/>
          </a:bodyPr>
          <a:lstStyle/>
          <a:p>
            <a:r>
              <a:rPr lang="en-US" sz="5400" b="1" dirty="0">
                <a:solidFill>
                  <a:srgbClr val="007E66"/>
                </a:solidFill>
                <a:latin typeface="Calibri"/>
                <a:ea typeface="Calibri" pitchFamily="34" charset="0"/>
                <a:cs typeface="Calibri"/>
              </a:rPr>
              <a:t>1982 Board of Governors</a:t>
            </a:r>
          </a:p>
        </p:txBody>
      </p:sp>
    </p:spTree>
    <p:extLst>
      <p:ext uri="{BB962C8B-B14F-4D97-AF65-F5344CB8AC3E}">
        <p14:creationId xmlns:p14="http://schemas.microsoft.com/office/powerpoint/2010/main" val="4082055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0"/>
            <a:ext cx="6107112" cy="1794957"/>
          </a:xfrm>
        </p:spPr>
        <p:txBody>
          <a:bodyPr>
            <a:noAutofit/>
          </a:bodyPr>
          <a:lstStyle/>
          <a:p>
            <a:pPr algn="ctr"/>
            <a:r>
              <a:rPr lang="en-US" sz="2800" dirty="0" smtClean="0">
                <a:effectLst>
                  <a:outerShdw blurRad="38100" dist="38100" dir="2700000" algn="tl">
                    <a:srgbClr val="000000">
                      <a:alpha val="43137"/>
                    </a:srgbClr>
                  </a:outerShdw>
                </a:effectLst>
              </a:rPr>
              <a:t>Professional </a:t>
            </a:r>
            <a:r>
              <a:rPr lang="en-US" sz="2800" dirty="0">
                <a:effectLst>
                  <a:outerShdw blurRad="38100" dist="38100" dir="2700000" algn="tl">
                    <a:srgbClr val="000000">
                      <a:alpha val="43137"/>
                    </a:srgbClr>
                  </a:outerShdw>
                </a:effectLst>
              </a:rPr>
              <a:t>Society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Boards of </a:t>
            </a:r>
            <a:r>
              <a:rPr lang="en-US" sz="2800" dirty="0" smtClean="0">
                <a:effectLst>
                  <a:outerShdw blurRad="38100" dist="38100" dir="2700000" algn="tl">
                    <a:srgbClr val="000000">
                      <a:alpha val="43137"/>
                    </a:srgbClr>
                  </a:outerShdw>
                </a:effectLst>
              </a:rPr>
              <a:t>Trustees/Regents/Directors</a:t>
            </a:r>
            <a:endParaRPr lang="en-US" sz="28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11112"/>
              </p:ext>
            </p:extLst>
          </p:nvPr>
        </p:nvGraphicFramePr>
        <p:xfrm>
          <a:off x="1360311" y="2327809"/>
          <a:ext cx="6436734" cy="2919978"/>
        </p:xfrm>
        <a:graphic>
          <a:graphicData uri="http://schemas.openxmlformats.org/drawingml/2006/table">
            <a:tbl>
              <a:tblPr firstRow="1" bandRow="1">
                <a:tableStyleId>{5C22544A-7EE6-4342-B048-85BDC9FD1C3A}</a:tableStyleId>
              </a:tblPr>
              <a:tblGrid>
                <a:gridCol w="1599168">
                  <a:extLst>
                    <a:ext uri="{9D8B030D-6E8A-4147-A177-3AD203B41FA5}">
                      <a16:colId xmlns="" xmlns:a16="http://schemas.microsoft.com/office/drawing/2014/main" val="20000"/>
                    </a:ext>
                  </a:extLst>
                </a:gridCol>
                <a:gridCol w="1612522">
                  <a:extLst>
                    <a:ext uri="{9D8B030D-6E8A-4147-A177-3AD203B41FA5}">
                      <a16:colId xmlns="" xmlns:a16="http://schemas.microsoft.com/office/drawing/2014/main" val="20001"/>
                    </a:ext>
                  </a:extLst>
                </a:gridCol>
                <a:gridCol w="1612522">
                  <a:extLst>
                    <a:ext uri="{9D8B030D-6E8A-4147-A177-3AD203B41FA5}">
                      <a16:colId xmlns="" xmlns:a16="http://schemas.microsoft.com/office/drawing/2014/main" val="20002"/>
                    </a:ext>
                  </a:extLst>
                </a:gridCol>
                <a:gridCol w="1612522">
                  <a:extLst>
                    <a:ext uri="{9D8B030D-6E8A-4147-A177-3AD203B41FA5}">
                      <a16:colId xmlns="" xmlns:a16="http://schemas.microsoft.com/office/drawing/2014/main" val="20003"/>
                    </a:ext>
                  </a:extLst>
                </a:gridCol>
              </a:tblGrid>
              <a:tr h="324442">
                <a:tc>
                  <a:txBody>
                    <a:bodyPr/>
                    <a:lstStyle/>
                    <a:p>
                      <a:pPr algn="ctr"/>
                      <a:r>
                        <a:rPr lang="en-US" sz="1100" dirty="0" smtClean="0"/>
                        <a:t>Organization</a:t>
                      </a:r>
                      <a:endParaRPr lang="en-US" sz="1100" dirty="0"/>
                    </a:p>
                  </a:txBody>
                  <a:tcPr marL="51435" marR="51435" marT="25718" marB="25718">
                    <a:lnL w="57150" cap="flat" cmpd="sng" algn="ctr">
                      <a:solidFill>
                        <a:srgbClr val="7030A0"/>
                      </a:solidFill>
                      <a:prstDash val="solid"/>
                      <a:round/>
                      <a:headEnd type="none" w="med" len="med"/>
                      <a:tailEnd type="none" w="med" len="med"/>
                    </a:lnL>
                    <a:lnT w="57150" cap="flat" cmpd="sng" algn="ctr">
                      <a:solidFill>
                        <a:srgbClr val="7030A0"/>
                      </a:solidFill>
                      <a:prstDash val="solid"/>
                      <a:round/>
                      <a:headEnd type="none" w="med" len="med"/>
                      <a:tailEnd type="none" w="med" len="med"/>
                    </a:lnT>
                  </a:tcPr>
                </a:tc>
                <a:tc>
                  <a:txBody>
                    <a:bodyPr/>
                    <a:lstStyle/>
                    <a:p>
                      <a:pPr algn="ctr"/>
                      <a:r>
                        <a:rPr lang="en-US" sz="1100" dirty="0" smtClean="0"/>
                        <a:t>Number of Women</a:t>
                      </a:r>
                      <a:endParaRPr lang="en-US" sz="1100" dirty="0"/>
                    </a:p>
                  </a:txBody>
                  <a:tcPr marL="51435" marR="51435" marT="25718" marB="25718">
                    <a:lnT w="57150" cap="flat" cmpd="sng" algn="ctr">
                      <a:solidFill>
                        <a:srgbClr val="7030A0"/>
                      </a:solidFill>
                      <a:prstDash val="solid"/>
                      <a:round/>
                      <a:headEnd type="none" w="med" len="med"/>
                      <a:tailEnd type="none" w="med" len="med"/>
                    </a:lnT>
                  </a:tcPr>
                </a:tc>
                <a:tc>
                  <a:txBody>
                    <a:bodyPr/>
                    <a:lstStyle/>
                    <a:p>
                      <a:pPr algn="ctr"/>
                      <a:r>
                        <a:rPr lang="en-US" sz="1100" dirty="0" smtClean="0"/>
                        <a:t>Number of Men</a:t>
                      </a:r>
                      <a:endParaRPr lang="en-US" sz="1100" dirty="0"/>
                    </a:p>
                  </a:txBody>
                  <a:tcPr marL="51435" marR="51435" marT="25718" marB="25718">
                    <a:lnT w="57150" cap="flat" cmpd="sng" algn="ctr">
                      <a:solidFill>
                        <a:srgbClr val="7030A0"/>
                      </a:solidFill>
                      <a:prstDash val="solid"/>
                      <a:round/>
                      <a:headEnd type="none" w="med" len="med"/>
                      <a:tailEnd type="none" w="med" len="med"/>
                    </a:lnT>
                  </a:tcPr>
                </a:tc>
                <a:tc>
                  <a:txBody>
                    <a:bodyPr/>
                    <a:lstStyle/>
                    <a:p>
                      <a:pPr algn="ctr"/>
                      <a:r>
                        <a:rPr lang="en-US" sz="1100" dirty="0" smtClean="0"/>
                        <a:t>Percentage of Women</a:t>
                      </a:r>
                      <a:endParaRPr lang="en-US" sz="1100" dirty="0"/>
                    </a:p>
                  </a:txBody>
                  <a:tcPr marL="51435" marR="51435" marT="25718" marB="25718">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tcPr>
                </a:tc>
                <a:extLst>
                  <a:ext uri="{0D108BD9-81ED-4DB2-BD59-A6C34878D82A}">
                    <a16:rowId xmlns="" xmlns:a16="http://schemas.microsoft.com/office/drawing/2014/main" val="10000"/>
                  </a:ext>
                </a:extLst>
              </a:tr>
              <a:tr h="324442">
                <a:tc>
                  <a:txBody>
                    <a:bodyPr/>
                    <a:lstStyle/>
                    <a:p>
                      <a:pPr algn="ctr"/>
                      <a:r>
                        <a:rPr lang="en-US" sz="1100" dirty="0" smtClean="0"/>
                        <a:t>AMA</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6</a:t>
                      </a:r>
                      <a:endParaRPr lang="en-US" sz="1100" dirty="0"/>
                    </a:p>
                  </a:txBody>
                  <a:tcPr marL="51435" marR="51435" marT="25718" marB="25718"/>
                </a:tc>
                <a:tc>
                  <a:txBody>
                    <a:bodyPr/>
                    <a:lstStyle/>
                    <a:p>
                      <a:pPr algn="ctr"/>
                      <a:r>
                        <a:rPr lang="en-US" sz="1100" dirty="0" smtClean="0"/>
                        <a:t>15</a:t>
                      </a:r>
                      <a:endParaRPr lang="en-US" sz="1100" dirty="0"/>
                    </a:p>
                  </a:txBody>
                  <a:tcPr marL="51435" marR="51435" marT="25718" marB="25718"/>
                </a:tc>
                <a:tc>
                  <a:txBody>
                    <a:bodyPr/>
                    <a:lstStyle/>
                    <a:p>
                      <a:pPr algn="ctr"/>
                      <a:r>
                        <a:rPr lang="en-US" sz="1100" dirty="0" smtClean="0"/>
                        <a:t>28.5%</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1"/>
                  </a:ext>
                </a:extLst>
              </a:tr>
              <a:tr h="324442">
                <a:tc>
                  <a:txBody>
                    <a:bodyPr/>
                    <a:lstStyle/>
                    <a:p>
                      <a:pPr algn="ctr"/>
                      <a:r>
                        <a:rPr lang="en-US" sz="1100" dirty="0" smtClean="0"/>
                        <a:t>ACP</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6</a:t>
                      </a:r>
                      <a:endParaRPr lang="en-US" sz="1100" dirty="0"/>
                    </a:p>
                  </a:txBody>
                  <a:tcPr marL="51435" marR="51435" marT="25718" marB="25718"/>
                </a:tc>
                <a:tc>
                  <a:txBody>
                    <a:bodyPr/>
                    <a:lstStyle/>
                    <a:p>
                      <a:pPr algn="ctr"/>
                      <a:r>
                        <a:rPr lang="en-US" sz="1100" dirty="0" smtClean="0"/>
                        <a:t>14</a:t>
                      </a:r>
                      <a:endParaRPr lang="en-US" sz="1100" dirty="0"/>
                    </a:p>
                  </a:txBody>
                  <a:tcPr marL="51435" marR="51435" marT="25718" marB="25718"/>
                </a:tc>
                <a:tc>
                  <a:txBody>
                    <a:bodyPr/>
                    <a:lstStyle/>
                    <a:p>
                      <a:pPr algn="ctr"/>
                      <a:r>
                        <a:rPr lang="en-US" sz="1100" dirty="0" smtClean="0"/>
                        <a:t>30%</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2"/>
                  </a:ext>
                </a:extLst>
              </a:tr>
              <a:tr h="324442">
                <a:tc>
                  <a:txBody>
                    <a:bodyPr/>
                    <a:lstStyle/>
                    <a:p>
                      <a:pPr algn="ctr"/>
                      <a:r>
                        <a:rPr lang="en-US" sz="1100" dirty="0" smtClean="0"/>
                        <a:t>ACS</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6</a:t>
                      </a:r>
                      <a:endParaRPr lang="en-US" sz="1100" dirty="0"/>
                    </a:p>
                  </a:txBody>
                  <a:tcPr marL="51435" marR="51435" marT="25718" marB="25718"/>
                </a:tc>
                <a:tc>
                  <a:txBody>
                    <a:bodyPr/>
                    <a:lstStyle/>
                    <a:p>
                      <a:pPr algn="ctr"/>
                      <a:r>
                        <a:rPr lang="en-US" sz="1100" dirty="0" smtClean="0"/>
                        <a:t>26</a:t>
                      </a:r>
                      <a:endParaRPr lang="en-US" sz="1100" dirty="0"/>
                    </a:p>
                  </a:txBody>
                  <a:tcPr marL="51435" marR="51435" marT="25718" marB="25718"/>
                </a:tc>
                <a:tc>
                  <a:txBody>
                    <a:bodyPr/>
                    <a:lstStyle/>
                    <a:p>
                      <a:pPr algn="ctr"/>
                      <a:r>
                        <a:rPr lang="en-US" sz="1100" dirty="0" smtClean="0"/>
                        <a:t>18.7%</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3"/>
                  </a:ext>
                </a:extLst>
              </a:tr>
              <a:tr h="324442">
                <a:tc>
                  <a:txBody>
                    <a:bodyPr/>
                    <a:lstStyle/>
                    <a:p>
                      <a:pPr algn="ctr"/>
                      <a:r>
                        <a:rPr lang="en-US" sz="1100" dirty="0" smtClean="0"/>
                        <a:t>ACOG</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13</a:t>
                      </a:r>
                      <a:endParaRPr lang="en-US" sz="1100" dirty="0"/>
                    </a:p>
                  </a:txBody>
                  <a:tcPr marL="51435" marR="51435" marT="25718" marB="25718"/>
                </a:tc>
                <a:tc>
                  <a:txBody>
                    <a:bodyPr/>
                    <a:lstStyle/>
                    <a:p>
                      <a:pPr algn="ctr"/>
                      <a:r>
                        <a:rPr lang="en-US" sz="1100" dirty="0" smtClean="0"/>
                        <a:t>17</a:t>
                      </a:r>
                      <a:endParaRPr lang="en-US" sz="1100" dirty="0"/>
                    </a:p>
                  </a:txBody>
                  <a:tcPr marL="51435" marR="51435" marT="25718" marB="25718"/>
                </a:tc>
                <a:tc>
                  <a:txBody>
                    <a:bodyPr/>
                    <a:lstStyle/>
                    <a:p>
                      <a:pPr algn="ctr"/>
                      <a:r>
                        <a:rPr lang="en-US" sz="1100" dirty="0" smtClean="0"/>
                        <a:t>43.3%</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4"/>
                  </a:ext>
                </a:extLst>
              </a:tr>
              <a:tr h="324442">
                <a:tc>
                  <a:txBody>
                    <a:bodyPr/>
                    <a:lstStyle/>
                    <a:p>
                      <a:pPr algn="ctr"/>
                      <a:r>
                        <a:rPr lang="en-US" sz="1100" dirty="0" smtClean="0"/>
                        <a:t>AAFP</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4</a:t>
                      </a:r>
                      <a:endParaRPr lang="en-US" sz="1100" dirty="0"/>
                    </a:p>
                  </a:txBody>
                  <a:tcPr marL="51435" marR="51435" marT="25718" marB="25718"/>
                </a:tc>
                <a:tc>
                  <a:txBody>
                    <a:bodyPr/>
                    <a:lstStyle/>
                    <a:p>
                      <a:pPr algn="ctr"/>
                      <a:r>
                        <a:rPr lang="en-US" sz="1100" dirty="0" smtClean="0"/>
                        <a:t>12</a:t>
                      </a:r>
                      <a:endParaRPr lang="en-US" sz="1100" dirty="0"/>
                    </a:p>
                  </a:txBody>
                  <a:tcPr marL="51435" marR="51435" marT="25718" marB="25718"/>
                </a:tc>
                <a:tc>
                  <a:txBody>
                    <a:bodyPr/>
                    <a:lstStyle/>
                    <a:p>
                      <a:pPr algn="ctr"/>
                      <a:r>
                        <a:rPr lang="en-US" sz="1100" dirty="0" smtClean="0"/>
                        <a:t>25%</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5"/>
                  </a:ext>
                </a:extLst>
              </a:tr>
              <a:tr h="324442">
                <a:tc>
                  <a:txBody>
                    <a:bodyPr/>
                    <a:lstStyle/>
                    <a:p>
                      <a:pPr algn="ctr"/>
                      <a:r>
                        <a:rPr lang="en-US" sz="1100" dirty="0" smtClean="0"/>
                        <a:t>AAP</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7</a:t>
                      </a:r>
                      <a:endParaRPr lang="en-US" sz="1100" dirty="0"/>
                    </a:p>
                  </a:txBody>
                  <a:tcPr marL="51435" marR="51435" marT="25718" marB="25718"/>
                </a:tc>
                <a:tc>
                  <a:txBody>
                    <a:bodyPr/>
                    <a:lstStyle/>
                    <a:p>
                      <a:pPr algn="ctr"/>
                      <a:r>
                        <a:rPr lang="en-US" sz="1100" dirty="0" smtClean="0"/>
                        <a:t>7</a:t>
                      </a:r>
                      <a:endParaRPr lang="en-US" sz="1100" dirty="0"/>
                    </a:p>
                  </a:txBody>
                  <a:tcPr marL="51435" marR="51435" marT="25718" marB="25718"/>
                </a:tc>
                <a:tc>
                  <a:txBody>
                    <a:bodyPr/>
                    <a:lstStyle/>
                    <a:p>
                      <a:pPr algn="ctr"/>
                      <a:r>
                        <a:rPr lang="en-US" sz="1100" dirty="0" smtClean="0"/>
                        <a:t>50%</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6"/>
                  </a:ext>
                </a:extLst>
              </a:tr>
              <a:tr h="324442">
                <a:tc>
                  <a:txBody>
                    <a:bodyPr/>
                    <a:lstStyle/>
                    <a:p>
                      <a:pPr algn="ctr"/>
                      <a:r>
                        <a:rPr lang="en-US" sz="1100" dirty="0" smtClean="0"/>
                        <a:t>APA</a:t>
                      </a:r>
                      <a:endParaRPr lang="en-US" sz="1100" dirty="0"/>
                    </a:p>
                  </a:txBody>
                  <a:tcPr marL="51435" marR="51435" marT="25718" marB="25718">
                    <a:lnL w="57150" cap="flat" cmpd="sng" algn="ctr">
                      <a:solidFill>
                        <a:srgbClr val="7030A0"/>
                      </a:solidFill>
                      <a:prstDash val="solid"/>
                      <a:round/>
                      <a:headEnd type="none" w="med" len="med"/>
                      <a:tailEnd type="none" w="med" len="med"/>
                    </a:lnL>
                  </a:tcPr>
                </a:tc>
                <a:tc>
                  <a:txBody>
                    <a:bodyPr/>
                    <a:lstStyle/>
                    <a:p>
                      <a:pPr algn="ctr"/>
                      <a:r>
                        <a:rPr lang="en-US" sz="1100" dirty="0" smtClean="0"/>
                        <a:t>12</a:t>
                      </a:r>
                      <a:endParaRPr lang="en-US" sz="1100" dirty="0"/>
                    </a:p>
                  </a:txBody>
                  <a:tcPr marL="51435" marR="51435" marT="25718" marB="25718"/>
                </a:tc>
                <a:tc>
                  <a:txBody>
                    <a:bodyPr/>
                    <a:lstStyle/>
                    <a:p>
                      <a:pPr algn="ctr"/>
                      <a:r>
                        <a:rPr lang="en-US" sz="1100" dirty="0" smtClean="0"/>
                        <a:t>10</a:t>
                      </a:r>
                      <a:endParaRPr lang="en-US" sz="1100" dirty="0"/>
                    </a:p>
                  </a:txBody>
                  <a:tcPr marL="51435" marR="51435" marT="25718" marB="25718"/>
                </a:tc>
                <a:tc>
                  <a:txBody>
                    <a:bodyPr/>
                    <a:lstStyle/>
                    <a:p>
                      <a:pPr algn="ctr"/>
                      <a:r>
                        <a:rPr lang="en-US" sz="1100" dirty="0" smtClean="0"/>
                        <a:t>54.5%</a:t>
                      </a:r>
                      <a:endParaRPr lang="en-US" sz="1100" dirty="0"/>
                    </a:p>
                  </a:txBody>
                  <a:tcPr marL="51435" marR="51435" marT="25718" marB="25718">
                    <a:lnR w="57150" cap="flat" cmpd="sng" algn="ctr">
                      <a:solidFill>
                        <a:srgbClr val="7030A0"/>
                      </a:solidFill>
                      <a:prstDash val="solid"/>
                      <a:round/>
                      <a:headEnd type="none" w="med" len="med"/>
                      <a:tailEnd type="none" w="med" len="med"/>
                    </a:lnR>
                  </a:tcPr>
                </a:tc>
                <a:extLst>
                  <a:ext uri="{0D108BD9-81ED-4DB2-BD59-A6C34878D82A}">
                    <a16:rowId xmlns="" xmlns:a16="http://schemas.microsoft.com/office/drawing/2014/main" val="10007"/>
                  </a:ext>
                </a:extLst>
              </a:tr>
              <a:tr h="324442">
                <a:tc>
                  <a:txBody>
                    <a:bodyPr/>
                    <a:lstStyle/>
                    <a:p>
                      <a:pPr algn="ctr"/>
                      <a:r>
                        <a:rPr lang="en-US" sz="1100" b="1" dirty="0" smtClean="0"/>
                        <a:t>AAHPM</a:t>
                      </a:r>
                      <a:endParaRPr lang="en-US" sz="1100" b="1" dirty="0"/>
                    </a:p>
                  </a:txBody>
                  <a:tcPr marL="51435" marR="51435" marT="25718" marB="25718">
                    <a:lnL w="57150" cap="flat" cmpd="sng" algn="ctr">
                      <a:solidFill>
                        <a:srgbClr val="7030A0"/>
                      </a:solidFill>
                      <a:prstDash val="solid"/>
                      <a:round/>
                      <a:headEnd type="none" w="med" len="med"/>
                      <a:tailEnd type="none" w="med" len="med"/>
                    </a:lnL>
                    <a:lnB w="57150" cap="flat" cmpd="sng" algn="ctr">
                      <a:solidFill>
                        <a:srgbClr val="7030A0"/>
                      </a:solidFill>
                      <a:prstDash val="solid"/>
                      <a:round/>
                      <a:headEnd type="none" w="med" len="med"/>
                      <a:tailEnd type="none" w="med" len="med"/>
                    </a:lnB>
                  </a:tcPr>
                </a:tc>
                <a:tc>
                  <a:txBody>
                    <a:bodyPr/>
                    <a:lstStyle/>
                    <a:p>
                      <a:pPr algn="ctr"/>
                      <a:r>
                        <a:rPr lang="en-US" sz="1100" b="1" dirty="0" smtClean="0"/>
                        <a:t>10</a:t>
                      </a:r>
                      <a:endParaRPr lang="en-US" sz="1100" b="1" dirty="0"/>
                    </a:p>
                  </a:txBody>
                  <a:tcPr marL="51435" marR="51435" marT="25718" marB="25718">
                    <a:lnB w="57150" cap="flat" cmpd="sng" algn="ctr">
                      <a:solidFill>
                        <a:srgbClr val="7030A0"/>
                      </a:solidFill>
                      <a:prstDash val="solid"/>
                      <a:round/>
                      <a:headEnd type="none" w="med" len="med"/>
                      <a:tailEnd type="none" w="med" len="med"/>
                    </a:lnB>
                  </a:tcPr>
                </a:tc>
                <a:tc>
                  <a:txBody>
                    <a:bodyPr/>
                    <a:lstStyle/>
                    <a:p>
                      <a:pPr algn="ctr"/>
                      <a:r>
                        <a:rPr lang="en-US" sz="1100" b="1" dirty="0" smtClean="0"/>
                        <a:t>8</a:t>
                      </a:r>
                      <a:endParaRPr lang="en-US" sz="1100" b="1" dirty="0"/>
                    </a:p>
                  </a:txBody>
                  <a:tcPr marL="51435" marR="51435" marT="25718" marB="25718">
                    <a:lnB w="57150" cap="flat" cmpd="sng" algn="ctr">
                      <a:solidFill>
                        <a:srgbClr val="7030A0"/>
                      </a:solidFill>
                      <a:prstDash val="solid"/>
                      <a:round/>
                      <a:headEnd type="none" w="med" len="med"/>
                      <a:tailEnd type="none" w="med" len="med"/>
                    </a:lnB>
                  </a:tcPr>
                </a:tc>
                <a:tc>
                  <a:txBody>
                    <a:bodyPr/>
                    <a:lstStyle/>
                    <a:p>
                      <a:pPr algn="ctr"/>
                      <a:r>
                        <a:rPr lang="en-US" sz="1100" b="1" dirty="0" smtClean="0"/>
                        <a:t>55.5%</a:t>
                      </a:r>
                      <a:endParaRPr lang="en-US" sz="1100" b="1" dirty="0"/>
                    </a:p>
                  </a:txBody>
                  <a:tcPr marL="51435" marR="51435" marT="25718" marB="25718">
                    <a:lnR w="57150" cap="flat" cmpd="sng" algn="ctr">
                      <a:solidFill>
                        <a:srgbClr val="7030A0"/>
                      </a:solidFill>
                      <a:prstDash val="solid"/>
                      <a:round/>
                      <a:headEnd type="none" w="med" len="med"/>
                      <a:tailEnd type="none" w="med" len="med"/>
                    </a:lnR>
                    <a:lnB w="57150" cap="flat" cmpd="sng" algn="ctr">
                      <a:solidFill>
                        <a:srgbClr val="7030A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824965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Presidential Leadership of National Medical Professional Societies Over Decade 2007-2017</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85382606"/>
              </p:ext>
            </p:extLst>
          </p:nvPr>
        </p:nvGraphicFramePr>
        <p:xfrm>
          <a:off x="606425" y="1589088"/>
          <a:ext cx="8158164" cy="3672840"/>
        </p:xfrm>
        <a:graphic>
          <a:graphicData uri="http://schemas.openxmlformats.org/drawingml/2006/table">
            <a:tbl>
              <a:tblPr firstRow="1" bandRow="1">
                <a:tableStyleId>{5C22544A-7EE6-4342-B048-85BDC9FD1C3A}</a:tableStyleId>
              </a:tblPr>
              <a:tblGrid>
                <a:gridCol w="4079082"/>
                <a:gridCol w="4079082"/>
              </a:tblGrid>
              <a:tr h="370840">
                <a:tc>
                  <a:txBody>
                    <a:bodyPr/>
                    <a:lstStyle/>
                    <a:p>
                      <a:r>
                        <a:rPr lang="en-US" dirty="0" smtClean="0"/>
                        <a:t>Society/Societies</a:t>
                      </a:r>
                      <a:endParaRPr lang="en-US" dirty="0"/>
                    </a:p>
                  </a:txBody>
                  <a:tcPr/>
                </a:tc>
                <a:tc>
                  <a:txBody>
                    <a:bodyPr/>
                    <a:lstStyle/>
                    <a:p>
                      <a:r>
                        <a:rPr lang="en-US" dirty="0" smtClean="0"/>
                        <a:t>% Women Presidents</a:t>
                      </a:r>
                      <a:endParaRPr lang="en-US" dirty="0"/>
                    </a:p>
                  </a:txBody>
                  <a:tcPr/>
                </a:tc>
              </a:tr>
              <a:tr h="370840">
                <a:tc>
                  <a:txBody>
                    <a:bodyPr/>
                    <a:lstStyle/>
                    <a:p>
                      <a:r>
                        <a:rPr lang="en-US" dirty="0" smtClean="0"/>
                        <a:t>AGS, APA</a:t>
                      </a:r>
                      <a:endParaRPr lang="en-US" dirty="0"/>
                    </a:p>
                  </a:txBody>
                  <a:tcPr/>
                </a:tc>
                <a:tc>
                  <a:txBody>
                    <a:bodyPr/>
                    <a:lstStyle/>
                    <a:p>
                      <a:r>
                        <a:rPr lang="en-US" dirty="0" smtClean="0"/>
                        <a:t>50-60%</a:t>
                      </a:r>
                      <a:endParaRPr lang="en-US" dirty="0"/>
                    </a:p>
                  </a:txBody>
                  <a:tcPr/>
                </a:tc>
              </a:tr>
              <a:tr h="370840">
                <a:tc>
                  <a:txBody>
                    <a:bodyPr/>
                    <a:lstStyle/>
                    <a:p>
                      <a:r>
                        <a:rPr lang="en-US" dirty="0" smtClean="0"/>
                        <a:t>ASNR, SCCM</a:t>
                      </a:r>
                      <a:endParaRPr lang="en-US" dirty="0"/>
                    </a:p>
                  </a:txBody>
                  <a:tcPr/>
                </a:tc>
                <a:tc>
                  <a:txBody>
                    <a:bodyPr/>
                    <a:lstStyle/>
                    <a:p>
                      <a:r>
                        <a:rPr lang="en-US" dirty="0" smtClean="0"/>
                        <a:t>40%</a:t>
                      </a:r>
                      <a:endParaRPr lang="en-US" dirty="0"/>
                    </a:p>
                  </a:txBody>
                  <a:tcPr/>
                </a:tc>
              </a:tr>
              <a:tr h="370840">
                <a:tc>
                  <a:txBody>
                    <a:bodyPr/>
                    <a:lstStyle/>
                    <a:p>
                      <a:r>
                        <a:rPr lang="en-US" dirty="0" smtClean="0"/>
                        <a:t>AACAP, ACEP, ASH, ASN, AAP, ATS, ACR, RSNA</a:t>
                      </a:r>
                      <a:endParaRPr lang="en-US" dirty="0"/>
                    </a:p>
                  </a:txBody>
                  <a:tcPr/>
                </a:tc>
                <a:tc>
                  <a:txBody>
                    <a:bodyPr/>
                    <a:lstStyle/>
                    <a:p>
                      <a:r>
                        <a:rPr lang="en-US" dirty="0" smtClean="0"/>
                        <a:t>30%</a:t>
                      </a:r>
                      <a:endParaRPr lang="en-US" dirty="0"/>
                    </a:p>
                  </a:txBody>
                  <a:tcPr/>
                </a:tc>
              </a:tr>
              <a:tr h="370840">
                <a:tc>
                  <a:txBody>
                    <a:bodyPr/>
                    <a:lstStyle/>
                    <a:p>
                      <a:r>
                        <a:rPr lang="en-US" dirty="0" smtClean="0"/>
                        <a:t>ACP, AAFP,ACS, IDSA, AAO, AAOHNS, AAPM&amp;R, ACPM,</a:t>
                      </a:r>
                      <a:endParaRPr lang="en-US" dirty="0"/>
                    </a:p>
                  </a:txBody>
                  <a:tcPr/>
                </a:tc>
                <a:tc>
                  <a:txBody>
                    <a:bodyPr/>
                    <a:lstStyle/>
                    <a:p>
                      <a:r>
                        <a:rPr lang="en-US" dirty="0" smtClean="0"/>
                        <a:t>20%</a:t>
                      </a:r>
                      <a:endParaRPr lang="en-US" dirty="0"/>
                    </a:p>
                  </a:txBody>
                  <a:tcPr/>
                </a:tc>
              </a:tr>
              <a:tr h="370840">
                <a:tc>
                  <a:txBody>
                    <a:bodyPr/>
                    <a:lstStyle/>
                    <a:p>
                      <a:r>
                        <a:rPr lang="en-US" dirty="0" smtClean="0"/>
                        <a:t>AAAAI, ASA, AACE, ACG, ACOG, ASPS, ASTRO, SVS</a:t>
                      </a:r>
                      <a:endParaRPr lang="en-US" dirty="0"/>
                    </a:p>
                  </a:txBody>
                  <a:tcPr/>
                </a:tc>
                <a:tc>
                  <a:txBody>
                    <a:bodyPr/>
                    <a:lstStyle/>
                    <a:p>
                      <a:r>
                        <a:rPr lang="en-US" dirty="0" smtClean="0"/>
                        <a:t>10%</a:t>
                      </a:r>
                      <a:endParaRPr lang="en-US" dirty="0"/>
                    </a:p>
                  </a:txBody>
                  <a:tcPr/>
                </a:tc>
              </a:tr>
              <a:tr h="370840">
                <a:tc>
                  <a:txBody>
                    <a:bodyPr/>
                    <a:lstStyle/>
                    <a:p>
                      <a:r>
                        <a:rPr lang="en-US" dirty="0" smtClean="0"/>
                        <a:t>CAP,AAD,SCAI,AANS, AAN, AAOS, AAPM, AATS, AUA, SIR</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80501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dirty="0"/>
              <a:t>Disclosures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dirty="0"/>
              <a:t>I am a full time employee at the American College of Physicians</a:t>
            </a:r>
          </a:p>
          <a:p>
            <a:r>
              <a:rPr lang="en-US" dirty="0"/>
              <a:t>I am an Adjunct Professor of Medicine at the Lewis Katz School of Medicine at Temple University</a:t>
            </a:r>
          </a:p>
          <a:p>
            <a:r>
              <a:rPr lang="en-US" dirty="0"/>
              <a:t>I have no financial or IP conflicts to </a:t>
            </a:r>
            <a:r>
              <a:rPr lang="en-US" dirty="0" smtClean="0"/>
              <a:t>disclose</a:t>
            </a:r>
          </a:p>
          <a:p>
            <a:r>
              <a:rPr lang="en-US" dirty="0" smtClean="0"/>
              <a:t>Many thanks to my physician colleagues and society/organizational staff for sharing content used in this presentation</a:t>
            </a:r>
            <a:endParaRPr lang="en-US" dirty="0"/>
          </a:p>
        </p:txBody>
      </p:sp>
    </p:spTree>
    <p:extLst>
      <p:ext uri="{BB962C8B-B14F-4D97-AF65-F5344CB8AC3E}">
        <p14:creationId xmlns:p14="http://schemas.microsoft.com/office/powerpoint/2010/main" val="3404107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27" y="788168"/>
            <a:ext cx="4596045" cy="4584338"/>
          </a:xfrm>
          <a:prstGeom prst="rect">
            <a:avLst/>
          </a:prstGeom>
        </p:spPr>
      </p:pic>
      <p:sp>
        <p:nvSpPr>
          <p:cNvPr id="5" name="TextBox 4"/>
          <p:cNvSpPr txBox="1"/>
          <p:nvPr/>
        </p:nvSpPr>
        <p:spPr>
          <a:xfrm>
            <a:off x="5455572" y="4726175"/>
            <a:ext cx="5643805" cy="646331"/>
          </a:xfrm>
          <a:prstGeom prst="rect">
            <a:avLst/>
          </a:prstGeom>
          <a:noFill/>
        </p:spPr>
        <p:txBody>
          <a:bodyPr wrap="square" rtlCol="0">
            <a:spAutoFit/>
          </a:bodyPr>
          <a:lstStyle/>
          <a:p>
            <a:r>
              <a:rPr lang="en-US" dirty="0" err="1">
                <a:solidFill>
                  <a:schemeClr val="bg1"/>
                </a:solidFill>
              </a:rPr>
              <a:t>Boatright</a:t>
            </a:r>
            <a:r>
              <a:rPr lang="en-US" dirty="0">
                <a:solidFill>
                  <a:schemeClr val="bg1"/>
                </a:solidFill>
              </a:rPr>
              <a:t> et al. Jama Internal </a:t>
            </a:r>
            <a:endParaRPr lang="en-US" dirty="0" smtClean="0">
              <a:solidFill>
                <a:schemeClr val="bg1"/>
              </a:solidFill>
            </a:endParaRPr>
          </a:p>
          <a:p>
            <a:r>
              <a:rPr lang="en-US" dirty="0" smtClean="0">
                <a:solidFill>
                  <a:schemeClr val="bg1"/>
                </a:solidFill>
              </a:rPr>
              <a:t>Medicine </a:t>
            </a:r>
            <a:r>
              <a:rPr lang="en-US" dirty="0">
                <a:solidFill>
                  <a:schemeClr val="bg1"/>
                </a:solidFill>
              </a:rPr>
              <a:t>2017; 177(5): 659-665</a:t>
            </a:r>
          </a:p>
        </p:txBody>
      </p:sp>
    </p:spTree>
    <p:extLst>
      <p:ext uri="{BB962C8B-B14F-4D97-AF65-F5344CB8AC3E}">
        <p14:creationId xmlns:p14="http://schemas.microsoft.com/office/powerpoint/2010/main" val="154835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Calibri" pitchFamily="34" charset="0"/>
                <a:cs typeface="Calibri" pitchFamily="34" charset="0"/>
              </a:rPr>
              <a:t>ACP Senior Staff</a:t>
            </a:r>
            <a:endParaRPr lang="en-US" dirty="0">
              <a:latin typeface="Calibri" pitchFamily="34" charset="0"/>
              <a:cs typeface="Calibri" pitchFamily="34" charset="0"/>
            </a:endParaRPr>
          </a:p>
        </p:txBody>
      </p:sp>
      <p:pic>
        <p:nvPicPr>
          <p:cNvPr id="3093" name="Picture 1" descr="https://d1grfy39ztai4o.cloudfront.net/sites/default/files/dchic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9" y="1591319"/>
            <a:ext cx="1418431" cy="14184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4" descr="https://d1grfy39ztai4o.cloudfront.net/sites/default/files/lain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662" y="1589633"/>
            <a:ext cx="1434033" cy="14340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1" name="Picture 5" descr="https://d1grfy39ztai4o.cloudfront.net/sites/default/files/scott-licht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14" y="1601266"/>
            <a:ext cx="1422400" cy="1422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7" descr="https://d1grfy39ztai4o.cloudfront.net/sites/default/files/erickson17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7718" y="1578110"/>
            <a:ext cx="1409701" cy="14097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9" name="Picture 8" descr="https://d1grfy39ztai4o.cloudfront.net/sites/default/files/a-ew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07" y="3970763"/>
            <a:ext cx="1435293" cy="14352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0" descr="https://d1grfy39ztai4o.cloudfront.net/sites/default/files/salam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106" y="3983654"/>
            <a:ext cx="1407729" cy="14077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2"/>
          <p:cNvSpPr>
            <a:spLocks noChangeArrowheads="1"/>
          </p:cNvSpPr>
          <p:nvPr/>
        </p:nvSpPr>
        <p:spPr bwMode="auto">
          <a:xfrm>
            <a:off x="444500" y="105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https://d1grfy39ztai4o.cloudfront.net/sites/default/files/smith2.jpg"/>
          <p:cNvPicPr/>
          <p:nvPr/>
        </p:nvPicPr>
        <p:blipFill>
          <a:blip r:embed="rId9">
            <a:extLst>
              <a:ext uri="{28A0092B-C50C-407E-A947-70E740481C1C}">
                <a14:useLocalDpi xmlns:a14="http://schemas.microsoft.com/office/drawing/2010/main" val="0"/>
              </a:ext>
            </a:extLst>
          </a:blip>
          <a:srcRect/>
          <a:stretch>
            <a:fillRect/>
          </a:stretch>
        </p:blipFill>
        <p:spPr bwMode="auto">
          <a:xfrm>
            <a:off x="5042242" y="3968983"/>
            <a:ext cx="1385386" cy="1437073"/>
          </a:xfrm>
          <a:prstGeom prst="rect">
            <a:avLst/>
          </a:prstGeom>
          <a:noFill/>
          <a:ln>
            <a:noFill/>
          </a:ln>
          <a:effectLst>
            <a:outerShdw blurRad="50800" dist="38100" dir="2700000" algn="tl" rotWithShape="0">
              <a:prstClr val="black">
                <a:alpha val="40000"/>
              </a:prstClr>
            </a:outerShdw>
          </a:effectLst>
        </p:spPr>
      </p:pic>
      <p:pic>
        <p:nvPicPr>
          <p:cNvPr id="25" name="Picture 24" descr="https://d1grfy39ztai4o.cloudfront.net/sites/default/files/matthews2.jpg"/>
          <p:cNvPicPr/>
          <p:nvPr/>
        </p:nvPicPr>
        <p:blipFill>
          <a:blip r:embed="rId10">
            <a:extLst>
              <a:ext uri="{28A0092B-C50C-407E-A947-70E740481C1C}">
                <a14:useLocalDpi xmlns:a14="http://schemas.microsoft.com/office/drawing/2010/main" val="0"/>
              </a:ext>
            </a:extLst>
          </a:blip>
          <a:srcRect/>
          <a:stretch>
            <a:fillRect/>
          </a:stretch>
        </p:blipFill>
        <p:spPr bwMode="auto">
          <a:xfrm>
            <a:off x="7247466" y="3994232"/>
            <a:ext cx="1367372" cy="1408238"/>
          </a:xfrm>
          <a:prstGeom prst="rect">
            <a:avLst/>
          </a:prstGeom>
          <a:noFill/>
          <a:ln>
            <a:noFill/>
          </a:ln>
          <a:effectLst>
            <a:outerShdw blurRad="50800" dist="38100" dir="2700000" algn="tl" rotWithShape="0">
              <a:prstClr val="black">
                <a:alpha val="40000"/>
              </a:prstClr>
            </a:outerShdw>
          </a:effectLst>
        </p:spPr>
      </p:pic>
      <p:sp>
        <p:nvSpPr>
          <p:cNvPr id="17" name="TextBox 16"/>
          <p:cNvSpPr txBox="1"/>
          <p:nvPr/>
        </p:nvSpPr>
        <p:spPr>
          <a:xfrm>
            <a:off x="0" y="3028392"/>
            <a:ext cx="1999456" cy="738664"/>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Davoren Chick, </a:t>
            </a:r>
          </a:p>
          <a:p>
            <a:pPr algn="ctr"/>
            <a:r>
              <a:rPr lang="en-US" sz="1400" dirty="0" smtClean="0">
                <a:latin typeface="Segoe UI" panose="020B0502040204020203" pitchFamily="34" charset="0"/>
                <a:cs typeface="Segoe UI" panose="020B0502040204020203" pitchFamily="34" charset="0"/>
              </a:rPr>
              <a:t>Senior VP Medical Education</a:t>
            </a:r>
            <a:endParaRPr lang="en-US" sz="1400" dirty="0">
              <a:latin typeface="Segoe UI" panose="020B0502040204020203" pitchFamily="34" charset="0"/>
              <a:cs typeface="Segoe UI" panose="020B0502040204020203" pitchFamily="34" charset="0"/>
            </a:endParaRPr>
          </a:p>
        </p:txBody>
      </p:sp>
      <p:sp>
        <p:nvSpPr>
          <p:cNvPr id="29" name="TextBox 28"/>
          <p:cNvSpPr txBox="1"/>
          <p:nvPr/>
        </p:nvSpPr>
        <p:spPr>
          <a:xfrm>
            <a:off x="2107010" y="3023666"/>
            <a:ext cx="2304256" cy="738664"/>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Christine Laine</a:t>
            </a:r>
            <a:r>
              <a:rPr lang="en-US" sz="1400" dirty="0" smtClean="0">
                <a:latin typeface="Segoe UI" panose="020B0502040204020203" pitchFamily="34" charset="0"/>
                <a:cs typeface="Segoe UI" panose="020B0502040204020203" pitchFamily="34" charset="0"/>
              </a:rPr>
              <a:t>, </a:t>
            </a:r>
          </a:p>
          <a:p>
            <a:pPr algn="ctr"/>
            <a:r>
              <a:rPr lang="en-US" sz="1400" dirty="0" smtClean="0">
                <a:latin typeface="Segoe UI" panose="020B0502040204020203" pitchFamily="34" charset="0"/>
                <a:cs typeface="Segoe UI" panose="020B0502040204020203" pitchFamily="34" charset="0"/>
              </a:rPr>
              <a:t>Senior VP/Editor in Chief, </a:t>
            </a:r>
            <a:r>
              <a:rPr lang="en-US" sz="1400" i="1" dirty="0" smtClean="0">
                <a:latin typeface="Segoe UI" panose="020B0502040204020203" pitchFamily="34" charset="0"/>
                <a:cs typeface="Segoe UI" panose="020B0502040204020203" pitchFamily="34" charset="0"/>
              </a:rPr>
              <a:t>Annals of Internal Medicine</a:t>
            </a:r>
            <a:endParaRPr lang="en-US" sz="1400" i="1" dirty="0">
              <a:latin typeface="Segoe UI" panose="020B0502040204020203" pitchFamily="34" charset="0"/>
              <a:cs typeface="Segoe UI" panose="020B0502040204020203" pitchFamily="34" charset="0"/>
            </a:endParaRPr>
          </a:p>
        </p:txBody>
      </p:sp>
      <p:sp>
        <p:nvSpPr>
          <p:cNvPr id="31" name="TextBox 30"/>
          <p:cNvSpPr txBox="1"/>
          <p:nvPr/>
        </p:nvSpPr>
        <p:spPr>
          <a:xfrm>
            <a:off x="4677569" y="3100375"/>
            <a:ext cx="2056606" cy="523220"/>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Diane Scott-</a:t>
            </a:r>
            <a:r>
              <a:rPr lang="en-US" sz="1400" b="1" dirty="0" err="1" smtClean="0">
                <a:latin typeface="Segoe UI" panose="020B0502040204020203" pitchFamily="34" charset="0"/>
                <a:cs typeface="Segoe UI" panose="020B0502040204020203" pitchFamily="34" charset="0"/>
              </a:rPr>
              <a:t>Licther</a:t>
            </a:r>
            <a:r>
              <a:rPr lang="en-US" sz="1400" dirty="0" smtClean="0">
                <a:latin typeface="Segoe UI" panose="020B0502040204020203" pitchFamily="34" charset="0"/>
                <a:cs typeface="Segoe UI" panose="020B0502040204020203" pitchFamily="34" charset="0"/>
              </a:rPr>
              <a:t>, Senior VP Publishing</a:t>
            </a:r>
            <a:endParaRPr lang="en-US" sz="1400" dirty="0">
              <a:latin typeface="Segoe UI" panose="020B0502040204020203" pitchFamily="34" charset="0"/>
              <a:cs typeface="Segoe UI" panose="020B0502040204020203" pitchFamily="34" charset="0"/>
            </a:endParaRPr>
          </a:p>
        </p:txBody>
      </p:sp>
      <p:sp>
        <p:nvSpPr>
          <p:cNvPr id="32" name="TextBox 31"/>
          <p:cNvSpPr txBox="1"/>
          <p:nvPr/>
        </p:nvSpPr>
        <p:spPr>
          <a:xfrm>
            <a:off x="6832600" y="2957888"/>
            <a:ext cx="2197105" cy="954107"/>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Shari Erickson</a:t>
            </a:r>
            <a:r>
              <a:rPr lang="en-US" sz="1400" dirty="0" smtClean="0">
                <a:latin typeface="Segoe UI" panose="020B0502040204020203" pitchFamily="34" charset="0"/>
                <a:cs typeface="Segoe UI" panose="020B0502040204020203" pitchFamily="34" charset="0"/>
              </a:rPr>
              <a:t>, </a:t>
            </a:r>
          </a:p>
          <a:p>
            <a:pPr algn="ctr"/>
            <a:r>
              <a:rPr lang="en-US" sz="1400" dirty="0" smtClean="0">
                <a:latin typeface="Segoe UI" panose="020B0502040204020203" pitchFamily="34" charset="0"/>
                <a:cs typeface="Segoe UI" panose="020B0502040204020203" pitchFamily="34" charset="0"/>
              </a:rPr>
              <a:t>Senior VP Governmental Affairs &amp; Medical Practice</a:t>
            </a:r>
            <a:endParaRPr lang="en-US" sz="1400" dirty="0">
              <a:latin typeface="Segoe UI" panose="020B0502040204020203" pitchFamily="34" charset="0"/>
              <a:cs typeface="Segoe UI" panose="020B0502040204020203" pitchFamily="34" charset="0"/>
            </a:endParaRPr>
          </a:p>
        </p:txBody>
      </p:sp>
      <p:sp>
        <p:nvSpPr>
          <p:cNvPr id="33" name="TextBox 32"/>
          <p:cNvSpPr txBox="1"/>
          <p:nvPr/>
        </p:nvSpPr>
        <p:spPr>
          <a:xfrm>
            <a:off x="35179" y="5406056"/>
            <a:ext cx="1860591" cy="738664"/>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Allison Ewing</a:t>
            </a:r>
            <a:r>
              <a:rPr lang="en-US" sz="1400" dirty="0" smtClean="0">
                <a:latin typeface="Segoe UI" panose="020B0502040204020203" pitchFamily="34" charset="0"/>
                <a:cs typeface="Segoe UI" panose="020B0502040204020203" pitchFamily="34" charset="0"/>
              </a:rPr>
              <a:t>, </a:t>
            </a:r>
          </a:p>
          <a:p>
            <a:pPr algn="ctr"/>
            <a:r>
              <a:rPr lang="en-US" sz="1400" dirty="0" smtClean="0">
                <a:latin typeface="Segoe UI" panose="020B0502040204020203" pitchFamily="34" charset="0"/>
                <a:cs typeface="Segoe UI" panose="020B0502040204020203" pitchFamily="34" charset="0"/>
              </a:rPr>
              <a:t>VP Public Relations &amp; Marketing </a:t>
            </a:r>
            <a:endParaRPr lang="en-US" sz="1400" dirty="0">
              <a:latin typeface="Segoe UI" panose="020B0502040204020203" pitchFamily="34" charset="0"/>
              <a:cs typeface="Segoe UI" panose="020B0502040204020203" pitchFamily="34" charset="0"/>
            </a:endParaRPr>
          </a:p>
        </p:txBody>
      </p:sp>
      <p:sp>
        <p:nvSpPr>
          <p:cNvPr id="34" name="TextBox 33"/>
          <p:cNvSpPr txBox="1"/>
          <p:nvPr/>
        </p:nvSpPr>
        <p:spPr>
          <a:xfrm>
            <a:off x="2432412" y="5407151"/>
            <a:ext cx="1831105" cy="738664"/>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Tabassum Salam</a:t>
            </a:r>
            <a:r>
              <a:rPr lang="en-US" sz="1400" dirty="0" smtClean="0">
                <a:latin typeface="Segoe UI" panose="020B0502040204020203" pitchFamily="34" charset="0"/>
                <a:cs typeface="Segoe UI" panose="020B0502040204020203" pitchFamily="34" charset="0"/>
              </a:rPr>
              <a:t>, </a:t>
            </a:r>
          </a:p>
          <a:p>
            <a:pPr algn="ctr"/>
            <a:r>
              <a:rPr lang="en-US" sz="1400" dirty="0" smtClean="0">
                <a:latin typeface="Segoe UI" panose="020B0502040204020203" pitchFamily="34" charset="0"/>
                <a:cs typeface="Segoe UI" panose="020B0502040204020203" pitchFamily="34" charset="0"/>
              </a:rPr>
              <a:t>VP Medical Education </a:t>
            </a:r>
            <a:endParaRPr lang="en-US" sz="1400" dirty="0">
              <a:latin typeface="Segoe UI" panose="020B0502040204020203" pitchFamily="34" charset="0"/>
              <a:cs typeface="Segoe UI" panose="020B0502040204020203" pitchFamily="34" charset="0"/>
            </a:endParaRPr>
          </a:p>
        </p:txBody>
      </p:sp>
      <p:sp>
        <p:nvSpPr>
          <p:cNvPr id="35" name="TextBox 34"/>
          <p:cNvSpPr txBox="1"/>
          <p:nvPr/>
        </p:nvSpPr>
        <p:spPr>
          <a:xfrm>
            <a:off x="4800159" y="5461126"/>
            <a:ext cx="1857370" cy="523220"/>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Daisy Smith</a:t>
            </a:r>
            <a:r>
              <a:rPr lang="en-US" sz="1400" dirty="0" smtClean="0">
                <a:latin typeface="Segoe UI" panose="020B0502040204020203" pitchFamily="34" charset="0"/>
                <a:cs typeface="Segoe UI" panose="020B0502040204020203" pitchFamily="34" charset="0"/>
              </a:rPr>
              <a:t>, </a:t>
            </a:r>
          </a:p>
          <a:p>
            <a:pPr algn="ctr"/>
            <a:r>
              <a:rPr lang="en-US" sz="1400" dirty="0" smtClean="0">
                <a:latin typeface="Segoe UI" panose="020B0502040204020203" pitchFamily="34" charset="0"/>
                <a:cs typeface="Segoe UI" panose="020B0502040204020203" pitchFamily="34" charset="0"/>
              </a:rPr>
              <a:t>VP Clinical Program </a:t>
            </a:r>
            <a:endParaRPr lang="en-US" sz="1400" dirty="0">
              <a:latin typeface="Segoe UI" panose="020B0502040204020203" pitchFamily="34" charset="0"/>
              <a:cs typeface="Segoe UI" panose="020B0502040204020203" pitchFamily="34" charset="0"/>
            </a:endParaRPr>
          </a:p>
        </p:txBody>
      </p:sp>
      <p:sp>
        <p:nvSpPr>
          <p:cNvPr id="36" name="TextBox 35"/>
          <p:cNvSpPr txBox="1"/>
          <p:nvPr/>
        </p:nvSpPr>
        <p:spPr>
          <a:xfrm>
            <a:off x="6950379" y="5461126"/>
            <a:ext cx="1961546" cy="738664"/>
          </a:xfrm>
          <a:prstGeom prst="rect">
            <a:avLst/>
          </a:prstGeom>
          <a:noFill/>
        </p:spPr>
        <p:txBody>
          <a:bodyPr wrap="square" rtlCol="0">
            <a:spAutoFit/>
          </a:bodyPr>
          <a:lstStyle/>
          <a:p>
            <a:pPr algn="ctr"/>
            <a:r>
              <a:rPr lang="en-US" sz="1400" b="1" dirty="0" smtClean="0">
                <a:latin typeface="Segoe UI" panose="020B0502040204020203" pitchFamily="34" charset="0"/>
                <a:cs typeface="Segoe UI" panose="020B0502040204020203" pitchFamily="34" charset="0"/>
              </a:rPr>
              <a:t>Nancy Matthews</a:t>
            </a:r>
            <a:r>
              <a:rPr lang="en-US" sz="1400" dirty="0" smtClean="0">
                <a:latin typeface="Segoe UI" panose="020B0502040204020203" pitchFamily="34" charset="0"/>
                <a:cs typeface="Segoe UI" panose="020B0502040204020203" pitchFamily="34" charset="0"/>
              </a:rPr>
              <a:t>, Senior Advisor, Business Development</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2325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 Macro Level Concerns-Culture And So Much More…</a:t>
            </a:r>
          </a:p>
        </p:txBody>
      </p:sp>
      <p:sp>
        <p:nvSpPr>
          <p:cNvPr id="3" name="Content Placeholder 2"/>
          <p:cNvSpPr>
            <a:spLocks noGrp="1"/>
          </p:cNvSpPr>
          <p:nvPr>
            <p:ph sz="quarter" idx="1"/>
          </p:nvPr>
        </p:nvSpPr>
        <p:spPr/>
        <p:txBody>
          <a:bodyPr/>
          <a:lstStyle/>
          <a:p>
            <a:r>
              <a:rPr lang="en-US" dirty="0"/>
              <a:t>Total </a:t>
            </a:r>
            <a:r>
              <a:rPr lang="en-US" dirty="0" smtClean="0"/>
              <a:t>compensation-salary/stipends/bonuses, clinical/research administrative resources/support</a:t>
            </a:r>
            <a:endParaRPr lang="en-US" dirty="0"/>
          </a:p>
          <a:p>
            <a:r>
              <a:rPr lang="en-US" dirty="0"/>
              <a:t>Advancement</a:t>
            </a:r>
          </a:p>
          <a:p>
            <a:r>
              <a:rPr lang="en-US" dirty="0"/>
              <a:t>Global Evaluations</a:t>
            </a:r>
          </a:p>
          <a:p>
            <a:r>
              <a:rPr lang="en-US" dirty="0"/>
              <a:t>Structural overt and implicit bias </a:t>
            </a:r>
          </a:p>
          <a:p>
            <a:r>
              <a:rPr lang="en-US" dirty="0"/>
              <a:t>Workforce implications</a:t>
            </a:r>
          </a:p>
          <a:p>
            <a:r>
              <a:rPr lang="en-US" dirty="0"/>
              <a:t>Human toll and financial cost to organizations and systems</a:t>
            </a:r>
          </a:p>
          <a:p>
            <a:endParaRPr lang="en-US" dirty="0"/>
          </a:p>
          <a:p>
            <a:endParaRPr lang="en-US" dirty="0"/>
          </a:p>
        </p:txBody>
      </p:sp>
    </p:spTree>
    <p:extLst>
      <p:ext uri="{BB962C8B-B14F-4D97-AF65-F5344CB8AC3E}">
        <p14:creationId xmlns:p14="http://schemas.microsoft.com/office/powerpoint/2010/main" val="85464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a:latin typeface="Arial" pitchFamily="34" charset="0"/>
              </a:rPr>
              <a:t>Lots Of Challenges…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altLang="en-US" dirty="0">
                <a:latin typeface="Arial" pitchFamily="34" charset="0"/>
              </a:rPr>
              <a:t>Imposter syndrome/</a:t>
            </a:r>
            <a:r>
              <a:rPr lang="en-US" altLang="en-US" dirty="0" err="1">
                <a:latin typeface="Arial" pitchFamily="34" charset="0"/>
              </a:rPr>
              <a:t>pygmalion</a:t>
            </a:r>
            <a:r>
              <a:rPr lang="en-US" altLang="en-US" dirty="0">
                <a:latin typeface="Arial" pitchFamily="34" charset="0"/>
              </a:rPr>
              <a:t> effect</a:t>
            </a:r>
          </a:p>
          <a:p>
            <a:r>
              <a:rPr lang="en-US" altLang="en-US" dirty="0">
                <a:latin typeface="Arial" pitchFamily="34" charset="0"/>
              </a:rPr>
              <a:t>Lexicon of gender descriptors/stereotypes</a:t>
            </a:r>
          </a:p>
          <a:p>
            <a:r>
              <a:rPr lang="en-US" altLang="en-US" dirty="0">
                <a:latin typeface="Arial" pitchFamily="34" charset="0"/>
              </a:rPr>
              <a:t>Implicit bias- informing attitudes and decisions without rising to the level of consciousness</a:t>
            </a:r>
          </a:p>
          <a:p>
            <a:r>
              <a:rPr lang="en-US" altLang="en-US" dirty="0">
                <a:latin typeface="Arial" pitchFamily="34" charset="0"/>
              </a:rPr>
              <a:t>Time…</a:t>
            </a:r>
          </a:p>
          <a:p>
            <a:r>
              <a:rPr lang="en-US" altLang="en-US" dirty="0">
                <a:latin typeface="Arial" pitchFamily="34" charset="0"/>
              </a:rPr>
              <a:t>Confidence and concerns about active or passive retaliation</a:t>
            </a:r>
          </a:p>
          <a:p>
            <a:r>
              <a:rPr lang="en-US" altLang="en-US" dirty="0">
                <a:latin typeface="Arial" pitchFamily="34" charset="0"/>
              </a:rPr>
              <a:t>Identifying Coaches, Mentors, and </a:t>
            </a:r>
            <a:r>
              <a:rPr lang="en-US" altLang="en-US" dirty="0" smtClean="0">
                <a:latin typeface="Arial" pitchFamily="34" charset="0"/>
              </a:rPr>
              <a:t>Sponsors/Champions</a:t>
            </a:r>
            <a:endParaRPr lang="en-US" altLang="en-US" dirty="0">
              <a:latin typeface="Arial" pitchFamily="34" charset="0"/>
            </a:endParaRPr>
          </a:p>
        </p:txBody>
      </p:sp>
    </p:spTree>
    <p:extLst>
      <p:ext uri="{BB962C8B-B14F-4D97-AF65-F5344CB8AC3E}">
        <p14:creationId xmlns:p14="http://schemas.microsoft.com/office/powerpoint/2010/main" val="1720237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fontScale="90000"/>
          </a:bodyPr>
          <a:lstStyle/>
          <a:p>
            <a:r>
              <a:rPr lang="en-US" dirty="0"/>
              <a:t>The Facts About Women In Business Leadership</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sz="2400" dirty="0"/>
              <a:t>When women lead, performance improves</a:t>
            </a:r>
          </a:p>
          <a:p>
            <a:r>
              <a:rPr lang="en-US" sz="2400" dirty="0"/>
              <a:t>Startups led by women are more likely to succeed, but VC funding challenging  for women’s businesses </a:t>
            </a:r>
          </a:p>
          <a:p>
            <a:r>
              <a:rPr lang="en-US" sz="2400" dirty="0"/>
              <a:t>Innovative companies with more women in top management are more profitable</a:t>
            </a:r>
          </a:p>
          <a:p>
            <a:r>
              <a:rPr lang="en-US" sz="2400" dirty="0"/>
              <a:t>Companies with more gender diversity had more revenue, customers, market share and profits</a:t>
            </a:r>
          </a:p>
          <a:p>
            <a:r>
              <a:rPr lang="en-US" sz="2400" dirty="0"/>
              <a:t>“To break down barriers that hold women back it’s not enough spread awareness. If we don’t reinforce that people need-and want to- overcome their biases, we end up silently condoning the status quo” </a:t>
            </a:r>
          </a:p>
        </p:txBody>
      </p:sp>
    </p:spTree>
    <p:extLst>
      <p:ext uri="{BB962C8B-B14F-4D97-AF65-F5344CB8AC3E}">
        <p14:creationId xmlns:p14="http://schemas.microsoft.com/office/powerpoint/2010/main" val="2743205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a:bodyPr>
          <a:lstStyle/>
          <a:p>
            <a:r>
              <a:rPr lang="en-US" altLang="en-US" dirty="0">
                <a:ea typeface="ＭＳ Ｐゴシック" pitchFamily="34" charset="-128"/>
              </a:rPr>
              <a:t> Micro/Individual Level Challenges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altLang="en-US" sz="2400" dirty="0">
                <a:ea typeface="ＭＳ Ｐゴシック" pitchFamily="34" charset="-128"/>
              </a:rPr>
              <a:t>Socialized in a male-dominated society</a:t>
            </a:r>
          </a:p>
          <a:p>
            <a:r>
              <a:rPr lang="en-US" altLang="en-US" sz="2400" dirty="0">
                <a:ea typeface="ＭＳ Ｐゴシック" pitchFamily="34" charset="-128"/>
              </a:rPr>
              <a:t>Women underestimate their worth, are out of traditional loops, have fewer coaches/mentors/sponsors, and fold more readily</a:t>
            </a:r>
          </a:p>
          <a:p>
            <a:r>
              <a:rPr lang="en-US" altLang="en-US" sz="2400" dirty="0">
                <a:ea typeface="ＭＳ Ｐゴシック" pitchFamily="34" charset="-128"/>
              </a:rPr>
              <a:t>Pink elephants in the room- concepts of “scarcity”, “DIY Bootstraps”, “frenemies”</a:t>
            </a:r>
          </a:p>
          <a:p>
            <a:r>
              <a:rPr lang="en-US" altLang="en-US" sz="2400" dirty="0">
                <a:ea typeface="ＭＳ Ｐゴシック" pitchFamily="34" charset="-128"/>
              </a:rPr>
              <a:t>More susceptible to burnout</a:t>
            </a:r>
          </a:p>
          <a:p>
            <a:r>
              <a:rPr lang="en-US" altLang="en-US" sz="2400" dirty="0">
                <a:ea typeface="ＭＳ Ｐゴシック" pitchFamily="34" charset="-128"/>
              </a:rPr>
              <a:t>Uncertain how to react to structural inequities- compensation, advancement, evaluations, governance, processes</a:t>
            </a:r>
          </a:p>
          <a:p>
            <a:r>
              <a:rPr lang="en-US" altLang="en-US" sz="2400" dirty="0">
                <a:ea typeface="ＭＳ Ｐゴシック" pitchFamily="34" charset="-128"/>
              </a:rPr>
              <a:t>Concern for retaliation</a:t>
            </a:r>
          </a:p>
        </p:txBody>
      </p:sp>
    </p:spTree>
    <p:extLst>
      <p:ext uri="{BB962C8B-B14F-4D97-AF65-F5344CB8AC3E}">
        <p14:creationId xmlns:p14="http://schemas.microsoft.com/office/powerpoint/2010/main" val="574701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Differentiating Coaches, Mentors, and Sponsors…</a:t>
            </a:r>
          </a:p>
        </p:txBody>
      </p:sp>
      <p:sp>
        <p:nvSpPr>
          <p:cNvPr id="3" name="Content Placeholder 2"/>
          <p:cNvSpPr>
            <a:spLocks noGrp="1"/>
          </p:cNvSpPr>
          <p:nvPr>
            <p:ph sz="quarter" idx="1"/>
          </p:nvPr>
        </p:nvSpPr>
        <p:spPr/>
        <p:txBody>
          <a:bodyPr/>
          <a:lstStyle/>
          <a:p>
            <a:r>
              <a:rPr lang="en-US" dirty="0"/>
              <a:t>A </a:t>
            </a:r>
            <a:r>
              <a:rPr lang="en-US" b="1" dirty="0"/>
              <a:t>Coach </a:t>
            </a:r>
            <a:r>
              <a:rPr lang="en-US" dirty="0"/>
              <a:t>talks </a:t>
            </a:r>
            <a:r>
              <a:rPr lang="en-US" b="1" dirty="0"/>
              <a:t>to</a:t>
            </a:r>
            <a:r>
              <a:rPr lang="en-US" dirty="0"/>
              <a:t> you</a:t>
            </a:r>
          </a:p>
          <a:p>
            <a:r>
              <a:rPr lang="en-US" dirty="0"/>
              <a:t>A </a:t>
            </a:r>
            <a:r>
              <a:rPr lang="en-US" b="1" dirty="0"/>
              <a:t>Mentor</a:t>
            </a:r>
            <a:r>
              <a:rPr lang="en-US" dirty="0"/>
              <a:t> talks </a:t>
            </a:r>
            <a:r>
              <a:rPr lang="en-US" b="1" dirty="0"/>
              <a:t>with</a:t>
            </a:r>
            <a:r>
              <a:rPr lang="en-US" dirty="0"/>
              <a:t> you</a:t>
            </a:r>
          </a:p>
          <a:p>
            <a:r>
              <a:rPr lang="en-US" dirty="0"/>
              <a:t>A </a:t>
            </a:r>
            <a:r>
              <a:rPr lang="en-US" b="1" dirty="0"/>
              <a:t>Sponsor</a:t>
            </a:r>
            <a:r>
              <a:rPr lang="en-US" dirty="0"/>
              <a:t> talks </a:t>
            </a:r>
            <a:r>
              <a:rPr lang="en-US" b="1" dirty="0"/>
              <a:t>about</a:t>
            </a:r>
            <a:r>
              <a:rPr lang="en-US" dirty="0"/>
              <a:t> you- Sponsorship is public support for the advancement of someone with untapped leadership potential</a:t>
            </a:r>
          </a:p>
          <a:p>
            <a:pPr marL="0" indent="0">
              <a:buNone/>
            </a:pPr>
            <a:endParaRPr lang="en-US" dirty="0"/>
          </a:p>
          <a:p>
            <a:pPr marL="0" indent="0">
              <a:buNone/>
            </a:pPr>
            <a:r>
              <a:rPr lang="en-US" dirty="0"/>
              <a:t>	-</a:t>
            </a:r>
            <a:r>
              <a:rPr lang="en-US" sz="2400" b="1" dirty="0"/>
              <a:t>Travis et al, </a:t>
            </a:r>
            <a:r>
              <a:rPr lang="en-US" sz="2400" b="1" dirty="0" err="1"/>
              <a:t>Sponsorship:A</a:t>
            </a:r>
            <a:r>
              <a:rPr lang="en-US" sz="2400" b="1" dirty="0"/>
              <a:t> Path To The Academic C-	suite for Women Faculty? </a:t>
            </a:r>
            <a:r>
              <a:rPr lang="en-US" sz="2400" b="1" dirty="0" err="1"/>
              <a:t>AcadMed</a:t>
            </a:r>
            <a:r>
              <a:rPr lang="en-US" sz="2400" b="1" dirty="0"/>
              <a:t>, 2/13</a:t>
            </a:r>
          </a:p>
        </p:txBody>
      </p:sp>
    </p:spTree>
    <p:extLst>
      <p:ext uri="{BB962C8B-B14F-4D97-AF65-F5344CB8AC3E}">
        <p14:creationId xmlns:p14="http://schemas.microsoft.com/office/powerpoint/2010/main" val="3155199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a:t>Words Matter-Is The Professor Bossy Or Brilliant?</a:t>
            </a:r>
            <a:endParaRPr lang="en-US" altLang="en-US" dirty="0">
              <a:latin typeface="Calibri" pitchFamily="34" charset="0"/>
              <a:cs typeface="Calibri" pitchFamily="34" charset="0"/>
            </a:endParaRPr>
          </a:p>
        </p:txBody>
      </p:sp>
      <p:sp>
        <p:nvSpPr>
          <p:cNvPr id="9219" name="Content Placeholder 2"/>
          <p:cNvSpPr>
            <a:spLocks noGrp="1"/>
          </p:cNvSpPr>
          <p:nvPr>
            <p:ph sz="quarter" idx="1"/>
          </p:nvPr>
        </p:nvSpPr>
        <p:spPr/>
        <p:txBody>
          <a:bodyPr/>
          <a:lstStyle/>
          <a:p>
            <a:pPr fontAlgn="auto">
              <a:spcAft>
                <a:spcPts val="0"/>
              </a:spcAft>
              <a:buFont typeface="Arial"/>
              <a:buChar char="•"/>
              <a:defRPr/>
            </a:pPr>
            <a:r>
              <a:rPr lang="en-US" sz="2400" dirty="0"/>
              <a:t>Rate My Professor-Women are more likely to be described as nice, bossy, disorganized, helpful, annoying or playing favorites and men are likely to be described as a star, knowledgeable, awesome, or the best professor</a:t>
            </a:r>
          </a:p>
          <a:p>
            <a:pPr fontAlgn="auto">
              <a:spcAft>
                <a:spcPts val="0"/>
              </a:spcAft>
              <a:buFont typeface="Arial"/>
              <a:buChar char="•"/>
              <a:defRPr/>
            </a:pPr>
            <a:r>
              <a:rPr lang="en-US" sz="2400" dirty="0"/>
              <a:t>Impact on evaluations including MSPEs, resident evaluations and code leadership, position descriptions and hiring</a:t>
            </a:r>
          </a:p>
          <a:p>
            <a:pPr marL="0" indent="0" fontAlgn="auto">
              <a:spcAft>
                <a:spcPts val="0"/>
              </a:spcAft>
              <a:buNone/>
              <a:defRPr/>
            </a:pPr>
            <a:r>
              <a:rPr lang="en-US" dirty="0"/>
              <a:t>		</a:t>
            </a:r>
            <a:r>
              <a:rPr lang="en-US" sz="2000" dirty="0"/>
              <a:t>-</a:t>
            </a:r>
            <a:r>
              <a:rPr lang="en-US" sz="2000" b="1" dirty="0"/>
              <a:t>Isaac et al, </a:t>
            </a:r>
            <a:r>
              <a:rPr lang="en-US" sz="2000" b="1" dirty="0" err="1"/>
              <a:t>Acad</a:t>
            </a:r>
            <a:r>
              <a:rPr lang="en-US" sz="2000" b="1" dirty="0"/>
              <a:t> Med, 2011</a:t>
            </a:r>
          </a:p>
          <a:p>
            <a:pPr marL="0" indent="0" fontAlgn="auto">
              <a:spcAft>
                <a:spcPts val="0"/>
              </a:spcAft>
              <a:buNone/>
              <a:defRPr/>
            </a:pPr>
            <a:r>
              <a:rPr lang="en-US" sz="2000" b="1" dirty="0"/>
              <a:t>		-Arora et al, JGME, 2017</a:t>
            </a:r>
          </a:p>
          <a:p>
            <a:pPr marL="0" indent="0" fontAlgn="auto">
              <a:spcAft>
                <a:spcPts val="0"/>
              </a:spcAft>
              <a:buNone/>
              <a:defRPr/>
            </a:pPr>
            <a:r>
              <a:rPr lang="en-US" sz="2000" b="1" dirty="0"/>
              <a:t>		-Carnes et al, </a:t>
            </a:r>
            <a:r>
              <a:rPr lang="en-US" sz="2000" b="1" dirty="0" err="1"/>
              <a:t>Acad</a:t>
            </a:r>
            <a:r>
              <a:rPr lang="en-US" sz="2000" b="1" dirty="0"/>
              <a:t> Med </a:t>
            </a:r>
            <a:r>
              <a:rPr lang="en-US" sz="2000" b="1" dirty="0" smtClean="0"/>
              <a:t>2009,2015	</a:t>
            </a:r>
          </a:p>
          <a:p>
            <a:pPr marL="0" indent="0" fontAlgn="auto">
              <a:spcAft>
                <a:spcPts val="0"/>
              </a:spcAft>
              <a:buNone/>
              <a:defRPr/>
            </a:pPr>
            <a:r>
              <a:rPr lang="en-US" sz="2000" b="1" dirty="0"/>
              <a:t>	</a:t>
            </a:r>
            <a:r>
              <a:rPr lang="en-US" sz="2000" b="1" dirty="0" smtClean="0"/>
              <a:t>	-www.catalyst.org/</a:t>
            </a:r>
            <a:r>
              <a:rPr lang="en-US" sz="2000" b="1" dirty="0" err="1" smtClean="0"/>
              <a:t>biascorrect</a:t>
            </a:r>
            <a:endParaRPr lang="en-US" sz="2000" b="1" dirty="0"/>
          </a:p>
          <a:p>
            <a:pPr marL="0" indent="0" fontAlgn="auto">
              <a:spcAft>
                <a:spcPts val="0"/>
              </a:spcAft>
              <a:buNone/>
              <a:defRPr/>
            </a:pPr>
            <a:endParaRPr lang="en-US" sz="2400" b="1" dirty="0"/>
          </a:p>
          <a:p>
            <a:pPr fontAlgn="auto">
              <a:spcAft>
                <a:spcPts val="0"/>
              </a:spcAft>
              <a:buFont typeface="Arial"/>
              <a:buChar char="•"/>
              <a:defRPr/>
            </a:pPr>
            <a:endParaRPr lang="en-US" dirty="0"/>
          </a:p>
          <a:p>
            <a:pPr fontAlgn="auto">
              <a:spcAft>
                <a:spcPts val="0"/>
              </a:spcAft>
              <a:buFont typeface="Arial"/>
              <a:buChar char="•"/>
              <a:defRPr/>
            </a:pPr>
            <a:endParaRPr lang="en-US" dirty="0"/>
          </a:p>
          <a:p>
            <a:pPr fontAlgn="auto">
              <a:spcAft>
                <a:spcPts val="0"/>
              </a:spcAft>
              <a:buFont typeface="Arial"/>
              <a:buChar char="•"/>
              <a:defRPr/>
            </a:pPr>
            <a:endParaRPr lang="en-US" dirty="0"/>
          </a:p>
          <a:p>
            <a:pPr lvl="8">
              <a:buFont typeface="Arial"/>
              <a:buChar char="•"/>
              <a:defRPr/>
            </a:pPr>
            <a:endParaRPr lang="en-US" dirty="0"/>
          </a:p>
        </p:txBody>
      </p:sp>
    </p:spTree>
    <p:extLst>
      <p:ext uri="{BB962C8B-B14F-4D97-AF65-F5344CB8AC3E}">
        <p14:creationId xmlns:p14="http://schemas.microsoft.com/office/powerpoint/2010/main" val="3649376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a:bodyPr>
          <a:lstStyle/>
          <a:p>
            <a:r>
              <a:rPr lang="en-US" dirty="0"/>
              <a:t>Does Career “Flexibility” Exist?</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24807" y="1419726"/>
            <a:ext cx="8153400" cy="4752474"/>
          </a:xfrm>
        </p:spPr>
        <p:txBody>
          <a:bodyPr/>
          <a:lstStyle/>
          <a:p>
            <a:r>
              <a:rPr lang="en-US" sz="2400" dirty="0"/>
              <a:t>UC system has had flexible policies (family/ childbearing leaves, stop the tenure clock active service modifications) since 1988 but only 6.7% of women and 0% of men have used these policies</a:t>
            </a:r>
          </a:p>
          <a:p>
            <a:r>
              <a:rPr lang="en-US" sz="2400" dirty="0"/>
              <a:t>1/3</a:t>
            </a:r>
            <a:r>
              <a:rPr lang="en-US" sz="2400" baseline="30000" dirty="0"/>
              <a:t>rd</a:t>
            </a:r>
            <a:r>
              <a:rPr lang="en-US" sz="2400" dirty="0"/>
              <a:t> of those &lt; 50 years old wanted to use but did not make the request</a:t>
            </a:r>
          </a:p>
          <a:p>
            <a:r>
              <a:rPr lang="en-US" sz="2400" dirty="0"/>
              <a:t>Concerns about burdening colleagues, perceptions that they were not committed combined with an unsupportive culture, career damage, limiting future opportunities, and facetime bias</a:t>
            </a:r>
          </a:p>
          <a:p>
            <a:r>
              <a:rPr lang="en-US" sz="2400" dirty="0"/>
              <a:t>Flexibility should be mutually beneficial and result in superior outcomes for all parties</a:t>
            </a:r>
          </a:p>
          <a:p>
            <a:pPr marL="0" indent="0">
              <a:buNone/>
            </a:pPr>
            <a:r>
              <a:rPr lang="en-US" sz="2400" dirty="0"/>
              <a:t>			- Howell, </a:t>
            </a:r>
            <a:r>
              <a:rPr lang="en-US" sz="2400" dirty="0" err="1"/>
              <a:t>AcadMed</a:t>
            </a:r>
            <a:r>
              <a:rPr lang="en-US" sz="2400" dirty="0"/>
              <a:t>, 8/17</a:t>
            </a:r>
          </a:p>
        </p:txBody>
      </p:sp>
    </p:spTree>
    <p:extLst>
      <p:ext uri="{BB962C8B-B14F-4D97-AF65-F5344CB8AC3E}">
        <p14:creationId xmlns:p14="http://schemas.microsoft.com/office/powerpoint/2010/main" val="4261117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a:bodyPr>
          <a:lstStyle/>
          <a:p>
            <a:r>
              <a:rPr lang="en-US" sz="2800" dirty="0">
                <a:ea typeface="ＭＳ Ｐゴシック" charset="0"/>
                <a:cs typeface="Arial"/>
              </a:rPr>
              <a:t>I Wish I Could Say That We Don’t Need Just To Be Better </a:t>
            </a:r>
            <a:r>
              <a:rPr lang="en-US" sz="2800" dirty="0" smtClean="0">
                <a:ea typeface="ＭＳ Ｐゴシック" charset="0"/>
                <a:cs typeface="Arial"/>
              </a:rPr>
              <a:t>Negotiators…Who, When, What, Where, How</a:t>
            </a:r>
            <a:endParaRPr lang="en-US" altLang="en-US" sz="2800"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altLang="en-US" sz="2400" dirty="0">
                <a:latin typeface="Arial" pitchFamily="34" charset="0"/>
                <a:ea typeface="MS PGothic" pitchFamily="34" charset="-128"/>
                <a:cs typeface="Arial" pitchFamily="34" charset="0"/>
              </a:rPr>
              <a:t>Understand what they want out of the negotiation- </a:t>
            </a:r>
            <a:r>
              <a:rPr lang="en-US" altLang="en-US" sz="2400" dirty="0" err="1">
                <a:latin typeface="Arial" pitchFamily="34" charset="0"/>
                <a:ea typeface="MS PGothic" pitchFamily="34" charset="-128"/>
                <a:cs typeface="Arial" pitchFamily="34" charset="0"/>
              </a:rPr>
              <a:t>eg</a:t>
            </a:r>
            <a:r>
              <a:rPr lang="en-US" altLang="en-US" sz="2400" dirty="0">
                <a:latin typeface="Arial" pitchFamily="34" charset="0"/>
                <a:ea typeface="MS PGothic" pitchFamily="34" charset="-128"/>
                <a:cs typeface="Arial" pitchFamily="34" charset="0"/>
              </a:rPr>
              <a:t> what</a:t>
            </a:r>
            <a:r>
              <a:rPr lang="ja-JP" altLang="en-US" sz="2400" dirty="0">
                <a:latin typeface="Arial" pitchFamily="34" charset="0"/>
                <a:cs typeface="Arial" pitchFamily="34" charset="0"/>
              </a:rPr>
              <a:t>’</a:t>
            </a:r>
            <a:r>
              <a:rPr lang="en-US" altLang="ja-JP" sz="2400" dirty="0">
                <a:latin typeface="Arial" pitchFamily="34" charset="0"/>
                <a:cs typeface="Arial" pitchFamily="34" charset="0"/>
              </a:rPr>
              <a:t>s the big picture, how are you compensated and what are the criteria for advancement?</a:t>
            </a:r>
            <a:endParaRPr lang="en-US" altLang="en-US" sz="2400" dirty="0">
              <a:latin typeface="Arial" pitchFamily="34" charset="0"/>
              <a:ea typeface="MS PGothic" pitchFamily="34" charset="-128"/>
              <a:cs typeface="Arial" pitchFamily="34" charset="0"/>
            </a:endParaRPr>
          </a:p>
          <a:p>
            <a:r>
              <a:rPr lang="en-US" altLang="en-US" sz="2400" dirty="0">
                <a:latin typeface="Arial" pitchFamily="34" charset="0"/>
                <a:ea typeface="MS PGothic" pitchFamily="34" charset="-128"/>
                <a:cs typeface="Arial" pitchFamily="34" charset="0"/>
              </a:rPr>
              <a:t>Try to discover the party you are negotiating with learning and negotiation </a:t>
            </a:r>
            <a:r>
              <a:rPr lang="en-US" altLang="en-US" sz="2400" dirty="0" smtClean="0">
                <a:latin typeface="Arial" pitchFamily="34" charset="0"/>
                <a:ea typeface="MS PGothic" pitchFamily="34" charset="-128"/>
                <a:cs typeface="Arial" pitchFamily="34" charset="0"/>
              </a:rPr>
              <a:t>style, arm yourself with data, understand what you bring to the position</a:t>
            </a:r>
            <a:endParaRPr lang="en-US" altLang="ja-JP" sz="2400" dirty="0">
              <a:latin typeface="Arial" pitchFamily="34" charset="0"/>
              <a:cs typeface="Arial" pitchFamily="34" charset="0"/>
            </a:endParaRPr>
          </a:p>
          <a:p>
            <a:r>
              <a:rPr lang="en-US" altLang="en-US" sz="2400" dirty="0">
                <a:latin typeface="Arial" pitchFamily="34" charset="0"/>
                <a:ea typeface="MS PGothic" pitchFamily="34" charset="-128"/>
                <a:cs typeface="Arial" pitchFamily="34" charset="0"/>
              </a:rPr>
              <a:t>Get the facts- is my compensation and growth trajectory in line with other members of my group?</a:t>
            </a:r>
          </a:p>
          <a:p>
            <a:r>
              <a:rPr lang="en-US" altLang="en-US" sz="2400" dirty="0">
                <a:latin typeface="Arial" pitchFamily="34" charset="0"/>
                <a:ea typeface="MS PGothic" pitchFamily="34" charset="-128"/>
                <a:cs typeface="Arial" pitchFamily="34" charset="0"/>
              </a:rPr>
              <a:t>Play out scenarios and Practice…</a:t>
            </a:r>
          </a:p>
          <a:p>
            <a:r>
              <a:rPr lang="en-US" altLang="en-US" sz="2400" dirty="0">
                <a:latin typeface="Arial" pitchFamily="34" charset="0"/>
                <a:ea typeface="MS PGothic" pitchFamily="34" charset="-128"/>
                <a:cs typeface="Arial" pitchFamily="34" charset="0"/>
              </a:rPr>
              <a:t>What is your BATNA</a:t>
            </a:r>
            <a:r>
              <a:rPr lang="en-US" altLang="en-US" sz="2400" dirty="0" smtClean="0">
                <a:latin typeface="Arial" pitchFamily="34" charset="0"/>
                <a:ea typeface="MS PGothic" pitchFamily="34" charset="-128"/>
                <a:cs typeface="Arial" pitchFamily="34" charset="0"/>
              </a:rPr>
              <a:t>?</a:t>
            </a:r>
          </a:p>
          <a:p>
            <a:r>
              <a:rPr lang="en-US" altLang="en-US" sz="2400" dirty="0" smtClean="0">
                <a:latin typeface="Arial" pitchFamily="34" charset="0"/>
                <a:ea typeface="MS PGothic" pitchFamily="34" charset="-128"/>
                <a:cs typeface="Arial" pitchFamily="34" charset="0"/>
              </a:rPr>
              <a:t>What is your documented follow up?</a:t>
            </a:r>
            <a:endParaRPr lang="en-US" altLang="en-US" sz="2400" dirty="0">
              <a:latin typeface="Arial" pitchFamily="34" charset="0"/>
              <a:ea typeface="MS PGothic" pitchFamily="34" charset="-128"/>
              <a:cs typeface="Arial" pitchFamily="34" charset="0"/>
            </a:endParaRPr>
          </a:p>
          <a:p>
            <a:endParaRPr lang="en-US" altLang="en-US" sz="28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942968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Women in ACP </a:t>
            </a:r>
            <a:r>
              <a:rPr lang="en-US" sz="3200" dirty="0" smtClean="0"/>
              <a:t>Leadership 2018-2019</a:t>
            </a:r>
            <a:endParaRPr lang="en-US" sz="3200" dirty="0"/>
          </a:p>
        </p:txBody>
      </p:sp>
      <p:sp>
        <p:nvSpPr>
          <p:cNvPr id="7" name="TextBox 6"/>
          <p:cNvSpPr txBox="1"/>
          <p:nvPr/>
        </p:nvSpPr>
        <p:spPr>
          <a:xfrm>
            <a:off x="487111" y="4789713"/>
            <a:ext cx="3888336" cy="984885"/>
          </a:xfrm>
          <a:prstGeom prst="rect">
            <a:avLst/>
          </a:prstGeom>
          <a:noFill/>
        </p:spPr>
        <p:txBody>
          <a:bodyPr wrap="square" rtlCol="0">
            <a:spAutoFit/>
          </a:bodyPr>
          <a:lstStyle/>
          <a:p>
            <a:pPr algn="ctr"/>
            <a:r>
              <a:rPr lang="en-US" sz="2000" b="1" dirty="0">
                <a:latin typeface="Calibri" pitchFamily="34" charset="0"/>
              </a:rPr>
              <a:t>Susan Thompson </a:t>
            </a:r>
            <a:r>
              <a:rPr lang="en-US" sz="2000" b="1" dirty="0" err="1">
                <a:latin typeface="Calibri" pitchFamily="34" charset="0"/>
              </a:rPr>
              <a:t>Hingle</a:t>
            </a:r>
            <a:r>
              <a:rPr lang="en-US" sz="2000" b="1" dirty="0">
                <a:latin typeface="Calibri" pitchFamily="34" charset="0"/>
              </a:rPr>
              <a:t>, MD, MACP</a:t>
            </a:r>
          </a:p>
          <a:p>
            <a:pPr algn="ctr"/>
            <a:r>
              <a:rPr lang="en-US" dirty="0" smtClean="0"/>
              <a:t> </a:t>
            </a:r>
            <a:r>
              <a:rPr lang="en-US" dirty="0"/>
              <a:t>Past Chair, Board of Regents</a:t>
            </a:r>
          </a:p>
        </p:txBody>
      </p:sp>
      <p:sp>
        <p:nvSpPr>
          <p:cNvPr id="9" name="TextBox 8"/>
          <p:cNvSpPr txBox="1"/>
          <p:nvPr/>
        </p:nvSpPr>
        <p:spPr>
          <a:xfrm>
            <a:off x="4527176" y="4765119"/>
            <a:ext cx="3863789" cy="1231106"/>
          </a:xfrm>
          <a:prstGeom prst="rect">
            <a:avLst/>
          </a:prstGeom>
          <a:noFill/>
        </p:spPr>
        <p:txBody>
          <a:bodyPr wrap="square" rtlCol="0">
            <a:spAutoFit/>
          </a:bodyPr>
          <a:lstStyle/>
          <a:p>
            <a:pPr algn="ctr"/>
            <a:r>
              <a:rPr lang="es-ES" sz="2000" b="1" dirty="0">
                <a:latin typeface="Calibri" pitchFamily="34" charset="0"/>
              </a:rPr>
              <a:t>Ana María López, MD, MPH, FACP</a:t>
            </a:r>
          </a:p>
          <a:p>
            <a:pPr algn="ctr"/>
            <a:r>
              <a:rPr lang="en-US" dirty="0">
                <a:latin typeface="Calibri" pitchFamily="34" charset="0"/>
              </a:rPr>
              <a:t>President</a:t>
            </a:r>
          </a:p>
          <a:p>
            <a:endParaRPr lang="en-US" b="1" dirty="0">
              <a:solidFill>
                <a:srgbClr val="007E66"/>
              </a:solidFill>
            </a:endParaRPr>
          </a:p>
          <a:p>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249635" y="1612495"/>
            <a:ext cx="2522100" cy="3152624"/>
          </a:xfrm>
        </p:spPr>
      </p:pic>
      <p:pic>
        <p:nvPicPr>
          <p:cNvPr id="6" name="Content Placeholder 5"/>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077065" y="1689731"/>
            <a:ext cx="2764009" cy="3075388"/>
          </a:xfrm>
        </p:spPr>
      </p:pic>
    </p:spTree>
    <p:extLst>
      <p:ext uri="{BB962C8B-B14F-4D97-AF65-F5344CB8AC3E}">
        <p14:creationId xmlns:p14="http://schemas.microsoft.com/office/powerpoint/2010/main" val="351028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Hit Reset</a:t>
            </a:r>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74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I/WE CAN </a:t>
            </a:r>
            <a:r>
              <a:rPr lang="en-US" b="0" dirty="0"/>
              <a:t>With Deliberative Practice-</a:t>
            </a:r>
            <a:br>
              <a:rPr lang="en-US" b="0" dirty="0"/>
            </a:br>
            <a:r>
              <a:rPr lang="en-US" b="0" dirty="0"/>
              <a:t>System Level Recommendations </a:t>
            </a:r>
          </a:p>
        </p:txBody>
      </p:sp>
      <p:sp>
        <p:nvSpPr>
          <p:cNvPr id="3" name="Content Placeholder 2"/>
          <p:cNvSpPr>
            <a:spLocks noGrp="1"/>
          </p:cNvSpPr>
          <p:nvPr>
            <p:ph sz="quarter" idx="1"/>
          </p:nvPr>
        </p:nvSpPr>
        <p:spPr/>
        <p:txBody>
          <a:bodyPr/>
          <a:lstStyle/>
          <a:p>
            <a:r>
              <a:rPr lang="en-US" sz="2000" dirty="0"/>
              <a:t>Get expertise in understanding </a:t>
            </a:r>
            <a:r>
              <a:rPr lang="en-US" sz="2000" b="1" dirty="0"/>
              <a:t>I CAN- </a:t>
            </a:r>
            <a:r>
              <a:rPr lang="en-US" sz="2000" dirty="0"/>
              <a:t>Inclusiveness, Comprehensiveness, Accountability, Networking</a:t>
            </a:r>
          </a:p>
          <a:p>
            <a:r>
              <a:rPr lang="en-US" sz="2000" dirty="0"/>
              <a:t>Transparent assessment of baseline data and needs assessment-tell everyone how compensation and advancement is determined and demonstrate it</a:t>
            </a:r>
          </a:p>
          <a:p>
            <a:r>
              <a:rPr lang="en-US" sz="2000" dirty="0"/>
              <a:t>Actively address inclusiveness at every level of your institution and understand the cost to your organization in terms of productivity, PTSD, job satisfaction/commitment, health</a:t>
            </a:r>
          </a:p>
          <a:p>
            <a:r>
              <a:rPr lang="en-US" sz="2000" dirty="0"/>
              <a:t>Ensure comprehensive approaches and combine solutions- leadership, governance, system and grass roots (culture and informal system issues)</a:t>
            </a:r>
          </a:p>
          <a:p>
            <a:r>
              <a:rPr lang="en-US" sz="2000" dirty="0"/>
              <a:t>Measure the results and share with others</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99629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ACP Diversity and Inclusion Task Force:</a:t>
            </a:r>
            <a:br>
              <a:rPr lang="en-US" dirty="0"/>
            </a:br>
            <a:r>
              <a:rPr lang="en-US" dirty="0"/>
              <a:t>A Case Study In Deliberative Practice</a:t>
            </a:r>
          </a:p>
        </p:txBody>
      </p:sp>
      <p:sp>
        <p:nvSpPr>
          <p:cNvPr id="3" name="Content Placeholder 2"/>
          <p:cNvSpPr>
            <a:spLocks noGrp="1"/>
          </p:cNvSpPr>
          <p:nvPr>
            <p:ph sz="quarter" idx="1"/>
          </p:nvPr>
        </p:nvSpPr>
        <p:spPr/>
        <p:txBody>
          <a:bodyPr/>
          <a:lstStyle/>
          <a:p>
            <a:r>
              <a:rPr lang="en-US" sz="2400" dirty="0"/>
              <a:t>Convened in July 2017 to create a strategic plan to increase diversity and inclusion in ACP</a:t>
            </a:r>
            <a:br>
              <a:rPr lang="en-US" sz="2400" dirty="0"/>
            </a:br>
            <a:endParaRPr lang="en-US" sz="2400" dirty="0"/>
          </a:p>
          <a:p>
            <a:r>
              <a:rPr lang="en-US" sz="2400" dirty="0"/>
              <a:t>Recommended establishing a </a:t>
            </a:r>
            <a:r>
              <a:rPr lang="en-US" sz="2400" b="1" dirty="0"/>
              <a:t>Diversity and Inclusion Subcommittee</a:t>
            </a:r>
            <a:r>
              <a:rPr lang="en-US" sz="2400" dirty="0"/>
              <a:t> of the Governance Committee to achieve the following goals:</a:t>
            </a:r>
          </a:p>
          <a:p>
            <a:pPr lvl="1"/>
            <a:r>
              <a:rPr lang="en-US" sz="2000" dirty="0"/>
              <a:t>Provide a sustainable commitment to developing effective strategies to assure integration of diversity and inclusion across the College’s governance and membership that is adaptable to the changing environment and membership demographics</a:t>
            </a:r>
          </a:p>
          <a:p>
            <a:pPr lvl="1"/>
            <a:r>
              <a:rPr lang="en-US" sz="2000" dirty="0"/>
              <a:t>Establish a dedicated body within the College’s governance structure with appropriate resources and staff support</a:t>
            </a:r>
          </a:p>
          <a:p>
            <a:endParaRPr lang="en-US" dirty="0"/>
          </a:p>
        </p:txBody>
      </p:sp>
    </p:spTree>
    <p:extLst>
      <p:ext uri="{BB962C8B-B14F-4D97-AF65-F5344CB8AC3E}">
        <p14:creationId xmlns:p14="http://schemas.microsoft.com/office/powerpoint/2010/main" val="121067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 xmlns:a16="http://schemas.microsoft.com/office/drawing/2014/main" id="{92D980FE-682D-4F39-B764-5D21F8B3A355}"/>
              </a:ext>
            </a:extLst>
          </p:cNvPr>
          <p:cNvPicPr>
            <a:picLocks noChangeAspect="1"/>
          </p:cNvPicPr>
          <p:nvPr/>
        </p:nvPicPr>
        <p:blipFill>
          <a:blip r:embed="rId2"/>
          <a:stretch>
            <a:fillRect/>
          </a:stretch>
        </p:blipFill>
        <p:spPr>
          <a:xfrm>
            <a:off x="903768" y="203133"/>
            <a:ext cx="7389627" cy="6494263"/>
          </a:xfrm>
          <a:prstGeom prst="rect">
            <a:avLst/>
          </a:prstGeom>
        </p:spPr>
      </p:pic>
    </p:spTree>
    <p:extLst>
      <p:ext uri="{BB962C8B-B14F-4D97-AF65-F5344CB8AC3E}">
        <p14:creationId xmlns:p14="http://schemas.microsoft.com/office/powerpoint/2010/main" val="24700815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52B29BE-3453-044E-8741-6B76608DBC81}"/>
              </a:ext>
            </a:extLst>
          </p:cNvPr>
          <p:cNvSpPr>
            <a:spLocks noGrp="1"/>
          </p:cNvSpPr>
          <p:nvPr>
            <p:ph type="title"/>
          </p:nvPr>
        </p:nvSpPr>
        <p:spPr/>
        <p:txBody>
          <a:bodyPr>
            <a:normAutofit fontScale="90000"/>
          </a:bodyPr>
          <a:lstStyle/>
          <a:p>
            <a:r>
              <a:rPr lang="en-US" dirty="0"/>
              <a:t>Achieving Gender Equity in Physician Compensation and Career Advancement</a:t>
            </a:r>
          </a:p>
        </p:txBody>
      </p:sp>
      <p:sp>
        <p:nvSpPr>
          <p:cNvPr id="3" name="Content Placeholder 2">
            <a:extLst>
              <a:ext uri="{FF2B5EF4-FFF2-40B4-BE49-F238E27FC236}">
                <a16:creationId xmlns="" xmlns:a16="http://schemas.microsoft.com/office/drawing/2014/main" id="{11829DC1-0C99-C844-8B62-EBE660638878}"/>
              </a:ext>
            </a:extLst>
          </p:cNvPr>
          <p:cNvSpPr>
            <a:spLocks noGrp="1"/>
          </p:cNvSpPr>
          <p:nvPr>
            <p:ph sz="quarter" idx="1"/>
          </p:nvPr>
        </p:nvSpPr>
        <p:spPr>
          <a:xfrm>
            <a:off x="606153" y="1219200"/>
            <a:ext cx="8159002" cy="4942367"/>
          </a:xfrm>
        </p:spPr>
        <p:txBody>
          <a:bodyPr/>
          <a:lstStyle/>
          <a:p>
            <a:endParaRPr lang="en-US" sz="2400" dirty="0"/>
          </a:p>
          <a:p>
            <a:r>
              <a:rPr lang="en-US" sz="2400" dirty="0"/>
              <a:t>Physician compensation</a:t>
            </a:r>
          </a:p>
          <a:p>
            <a:r>
              <a:rPr lang="en-US" sz="2400" dirty="0"/>
              <a:t>Family and medical leave</a:t>
            </a:r>
          </a:p>
          <a:p>
            <a:r>
              <a:rPr lang="en-US" sz="2400" dirty="0"/>
              <a:t>Leadership development</a:t>
            </a:r>
          </a:p>
          <a:p>
            <a:r>
              <a:rPr lang="en-US" sz="2400" dirty="0"/>
              <a:t>Unconscious bias training</a:t>
            </a:r>
          </a:p>
          <a:p>
            <a:r>
              <a:rPr lang="en-US" sz="2400" dirty="0"/>
              <a:t>Research on gender inequity</a:t>
            </a:r>
          </a:p>
          <a:p>
            <a:r>
              <a:rPr lang="en-US" sz="2400" dirty="0"/>
              <a:t>Oppose harassment, discrimination, and retaliation</a:t>
            </a:r>
          </a:p>
          <a:p>
            <a:endParaRPr lang="en-US" sz="1000" dirty="0"/>
          </a:p>
          <a:p>
            <a:endParaRPr lang="en-US" sz="1000" dirty="0"/>
          </a:p>
          <a:p>
            <a:endParaRPr lang="en-US" sz="1000" dirty="0"/>
          </a:p>
          <a:p>
            <a:endParaRPr lang="en-US" sz="1000" dirty="0"/>
          </a:p>
          <a:p>
            <a:pPr marL="0" indent="0">
              <a:buNone/>
            </a:pPr>
            <a:endParaRPr lang="en-US" sz="1000" dirty="0"/>
          </a:p>
          <a:p>
            <a:pPr marL="0" indent="0">
              <a:buNone/>
            </a:pPr>
            <a:r>
              <a:rPr lang="en-US" sz="1000" dirty="0"/>
              <a:t>Butkus R, </a:t>
            </a:r>
            <a:r>
              <a:rPr lang="en-US" sz="1000" dirty="0" err="1"/>
              <a:t>Serchen</a:t>
            </a:r>
            <a:r>
              <a:rPr lang="en-US" sz="1000" dirty="0"/>
              <a:t> J, Moyer DV, Bornstein SS, </a:t>
            </a:r>
            <a:r>
              <a:rPr lang="en-US" sz="1000" dirty="0" err="1"/>
              <a:t>Hingle</a:t>
            </a:r>
            <a:r>
              <a:rPr lang="en-US" sz="1000" dirty="0"/>
              <a:t> ST, for the Health and Public Policy Committee of the American College of Physicians. Achieving Gender Equity in Physician Compensation and Career Advancement: A Position Paper of the American College of Physicians. Ann Intern Med. ;168:721–723. </a:t>
            </a:r>
            <a:r>
              <a:rPr lang="en-US" sz="1000" dirty="0" err="1"/>
              <a:t>doi</a:t>
            </a:r>
            <a:r>
              <a:rPr lang="en-US" sz="1000" dirty="0"/>
              <a:t>: 10.7326/M17-3438</a:t>
            </a:r>
          </a:p>
        </p:txBody>
      </p:sp>
    </p:spTree>
    <p:extLst>
      <p:ext uri="{BB962C8B-B14F-4D97-AF65-F5344CB8AC3E}">
        <p14:creationId xmlns:p14="http://schemas.microsoft.com/office/powerpoint/2010/main" val="3972757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 CAN </a:t>
            </a:r>
            <a:r>
              <a:rPr lang="en-US" dirty="0"/>
              <a:t>MAP…</a:t>
            </a:r>
          </a:p>
        </p:txBody>
      </p:sp>
      <p:sp>
        <p:nvSpPr>
          <p:cNvPr id="3" name="Content Placeholder 2"/>
          <p:cNvSpPr>
            <a:spLocks noGrp="1"/>
          </p:cNvSpPr>
          <p:nvPr>
            <p:ph sz="quarter" idx="1"/>
          </p:nvPr>
        </p:nvSpPr>
        <p:spPr/>
        <p:txBody>
          <a:bodyPr/>
          <a:lstStyle/>
          <a:p>
            <a:r>
              <a:rPr lang="en-US" b="1" dirty="0"/>
              <a:t>M</a:t>
            </a:r>
            <a:r>
              <a:rPr lang="en-US" dirty="0"/>
              <a:t>entor- find and be a mentor</a:t>
            </a:r>
          </a:p>
          <a:p>
            <a:r>
              <a:rPr lang="en-US" b="1" dirty="0"/>
              <a:t>A</a:t>
            </a:r>
            <a:r>
              <a:rPr lang="en-US" dirty="0"/>
              <a:t>mplify- comments, accomplishments</a:t>
            </a:r>
          </a:p>
          <a:p>
            <a:r>
              <a:rPr lang="en-US" b="1" dirty="0"/>
              <a:t>P</a:t>
            </a:r>
            <a:r>
              <a:rPr lang="en-US" dirty="0"/>
              <a:t>romote- sponsorship, propensities that defy biases, equitable power dynamics, candidacies, awards, named </a:t>
            </a:r>
            <a:r>
              <a:rPr lang="en-US" dirty="0" err="1"/>
              <a:t>whatevers</a:t>
            </a:r>
            <a:r>
              <a:rPr lang="en-US" dirty="0"/>
              <a:t>… no “women left on the rim”</a:t>
            </a:r>
          </a:p>
        </p:txBody>
      </p:sp>
    </p:spTree>
    <p:extLst>
      <p:ext uri="{BB962C8B-B14F-4D97-AF65-F5344CB8AC3E}">
        <p14:creationId xmlns:p14="http://schemas.microsoft.com/office/powerpoint/2010/main" val="1858426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1" descr="That's an excellent suggesti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0"/>
            <a:ext cx="855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0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I CAN MAP </a:t>
            </a:r>
            <a:r>
              <a:rPr lang="en-US" dirty="0"/>
              <a:t>CPR</a:t>
            </a:r>
            <a:r>
              <a:rPr lang="en-US" b="0" dirty="0"/>
              <a:t>- Strategies For The Micro/Individual Level</a:t>
            </a:r>
            <a:endParaRPr lang="en-US" dirty="0"/>
          </a:p>
        </p:txBody>
      </p:sp>
      <p:sp>
        <p:nvSpPr>
          <p:cNvPr id="3" name="Content Placeholder 2"/>
          <p:cNvSpPr>
            <a:spLocks noGrp="1"/>
          </p:cNvSpPr>
          <p:nvPr>
            <p:ph sz="quarter" idx="1"/>
          </p:nvPr>
        </p:nvSpPr>
        <p:spPr/>
        <p:txBody>
          <a:bodyPr/>
          <a:lstStyle/>
          <a:p>
            <a:r>
              <a:rPr lang="en-US" sz="2400" dirty="0"/>
              <a:t>HBR 5/17- “How To React To Biased Comments At Work”</a:t>
            </a:r>
          </a:p>
          <a:p>
            <a:r>
              <a:rPr lang="en-US" sz="2400" dirty="0"/>
              <a:t>The totality of micro aggressions can be “soul destroying” and need to be actively addressed</a:t>
            </a:r>
          </a:p>
          <a:p>
            <a:r>
              <a:rPr lang="en-US" sz="2400" dirty="0"/>
              <a:t>Concern that victims don’t want to accused of playing the diversity card</a:t>
            </a:r>
          </a:p>
          <a:p>
            <a:r>
              <a:rPr lang="en-US" sz="2400" dirty="0"/>
              <a:t>Power dynamic</a:t>
            </a:r>
          </a:p>
          <a:p>
            <a:r>
              <a:rPr lang="en-US" sz="2400" dirty="0"/>
              <a:t>Retaliation concerns</a:t>
            </a:r>
          </a:p>
          <a:p>
            <a:r>
              <a:rPr lang="en-US" sz="2400" dirty="0"/>
              <a:t>Seed the soil for improvement with </a:t>
            </a:r>
            <a:r>
              <a:rPr lang="en-US" sz="2400" b="1" dirty="0"/>
              <a:t>CPR</a:t>
            </a:r>
            <a:r>
              <a:rPr lang="en-US" sz="2400" dirty="0"/>
              <a:t>-</a:t>
            </a:r>
            <a:r>
              <a:rPr lang="en-US" sz="2400" b="1" dirty="0"/>
              <a:t>C</a:t>
            </a:r>
            <a:r>
              <a:rPr lang="en-US" sz="2400" dirty="0"/>
              <a:t>ontext, </a:t>
            </a:r>
            <a:r>
              <a:rPr lang="en-US" sz="2400" b="1" dirty="0"/>
              <a:t>P</a:t>
            </a:r>
            <a:r>
              <a:rPr lang="en-US" sz="2400" dirty="0"/>
              <a:t>attern, </a:t>
            </a:r>
            <a:r>
              <a:rPr lang="en-US" sz="2400" b="1" dirty="0"/>
              <a:t>R</a:t>
            </a:r>
            <a:r>
              <a:rPr lang="en-US" sz="2400" dirty="0"/>
              <a:t>elationship considerations</a:t>
            </a:r>
          </a:p>
          <a:p>
            <a:endParaRPr lang="en-US" dirty="0"/>
          </a:p>
        </p:txBody>
      </p:sp>
    </p:spTree>
    <p:extLst>
      <p:ext uri="{BB962C8B-B14F-4D97-AF65-F5344CB8AC3E}">
        <p14:creationId xmlns:p14="http://schemas.microsoft.com/office/powerpoint/2010/main" val="2440686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Seed The Soil With CPR, Know Your Goal, Make It Safe</a:t>
            </a:r>
          </a:p>
        </p:txBody>
      </p:sp>
      <p:sp>
        <p:nvSpPr>
          <p:cNvPr id="3" name="Content Placeholder 2"/>
          <p:cNvSpPr>
            <a:spLocks noGrp="1"/>
          </p:cNvSpPr>
          <p:nvPr>
            <p:ph sz="quarter" idx="1"/>
          </p:nvPr>
        </p:nvSpPr>
        <p:spPr/>
        <p:txBody>
          <a:bodyPr/>
          <a:lstStyle/>
          <a:p>
            <a:r>
              <a:rPr lang="en-US" b="1" dirty="0"/>
              <a:t>C</a:t>
            </a:r>
            <a:r>
              <a:rPr lang="en-US" dirty="0"/>
              <a:t>ontent- egregious, subtle or somewhere in between</a:t>
            </a:r>
          </a:p>
          <a:p>
            <a:r>
              <a:rPr lang="en-US" b="1" dirty="0"/>
              <a:t>P</a:t>
            </a:r>
            <a:r>
              <a:rPr lang="en-US" dirty="0"/>
              <a:t>attern- multiple subtle occurrences- gather more data until a pattern emerges</a:t>
            </a:r>
          </a:p>
          <a:p>
            <a:r>
              <a:rPr lang="en-US" b="1" dirty="0"/>
              <a:t>R</a:t>
            </a:r>
            <a:r>
              <a:rPr lang="en-US" dirty="0"/>
              <a:t>elationship- cumulative impact on trust </a:t>
            </a:r>
          </a:p>
          <a:p>
            <a:endParaRPr lang="en-US" dirty="0"/>
          </a:p>
        </p:txBody>
      </p:sp>
    </p:spTree>
    <p:extLst>
      <p:ext uri="{BB962C8B-B14F-4D97-AF65-F5344CB8AC3E}">
        <p14:creationId xmlns:p14="http://schemas.microsoft.com/office/powerpoint/2010/main" val="1660977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Goal…</a:t>
            </a:r>
          </a:p>
        </p:txBody>
      </p:sp>
      <p:sp>
        <p:nvSpPr>
          <p:cNvPr id="3" name="Content Placeholder 2"/>
          <p:cNvSpPr>
            <a:spLocks noGrp="1"/>
          </p:cNvSpPr>
          <p:nvPr>
            <p:ph sz="quarter" idx="1"/>
          </p:nvPr>
        </p:nvSpPr>
        <p:spPr/>
        <p:txBody>
          <a:bodyPr/>
          <a:lstStyle/>
          <a:p>
            <a:r>
              <a:rPr lang="en-US" dirty="0"/>
              <a:t>Before you speak up, think about what to achieve- apology, punishment, improved relationship</a:t>
            </a:r>
          </a:p>
          <a:p>
            <a:r>
              <a:rPr lang="en-US" dirty="0"/>
              <a:t>State your take without being accusatory and describe what really happened- “ … and here’s what I heard you say and I’m not sure you understand how it came across”</a:t>
            </a:r>
          </a:p>
          <a:p>
            <a:r>
              <a:rPr lang="en-US" dirty="0"/>
              <a:t>Make it safe- acknowledge that everyone has unconscious biases</a:t>
            </a:r>
          </a:p>
        </p:txBody>
      </p:sp>
    </p:spTree>
    <p:extLst>
      <p:ext uri="{BB962C8B-B14F-4D97-AF65-F5344CB8AC3E}">
        <p14:creationId xmlns:p14="http://schemas.microsoft.com/office/powerpoint/2010/main" val="4193059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Calibri" pitchFamily="34" charset="0"/>
                <a:cs typeface="Calibri" pitchFamily="34" charset="0"/>
              </a:rPr>
              <a:t>Women In ACP Leadership 2019-2020</a:t>
            </a:r>
            <a:endParaRPr lang="en-US" dirty="0">
              <a:latin typeface="Calibri" pitchFamily="34" charset="0"/>
              <a:cs typeface="Calibri" pitchFamily="34" charset="0"/>
            </a:endParaRPr>
          </a:p>
        </p:txBody>
      </p:sp>
      <p:sp>
        <p:nvSpPr>
          <p:cNvPr id="3" name="Rectangle 22"/>
          <p:cNvSpPr>
            <a:spLocks noChangeArrowheads="1"/>
          </p:cNvSpPr>
          <p:nvPr/>
        </p:nvSpPr>
        <p:spPr bwMode="auto">
          <a:xfrm>
            <a:off x="444500" y="105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4228314"/>
            <a:ext cx="2489435" cy="1200329"/>
          </a:xfrm>
          <a:prstGeom prst="rect">
            <a:avLst/>
          </a:prstGeom>
          <a:noFill/>
        </p:spPr>
        <p:txBody>
          <a:bodyPr wrap="square" rtlCol="0">
            <a:spAutoFit/>
          </a:bodyPr>
          <a:lstStyle/>
          <a:p>
            <a:pPr algn="ctr"/>
            <a:r>
              <a:rPr lang="en-US" b="1" dirty="0" smtClean="0">
                <a:latin typeface="Segoe UI" panose="020B0502040204020203" pitchFamily="34" charset="0"/>
                <a:cs typeface="Segoe UI" panose="020B0502040204020203" pitchFamily="34" charset="0"/>
              </a:rPr>
              <a:t>Ana Maria Lopez, MD, MPH, MACP</a:t>
            </a:r>
          </a:p>
          <a:p>
            <a:pPr algn="ctr"/>
            <a:r>
              <a:rPr lang="en-US" dirty="0" smtClean="0">
                <a:latin typeface="Segoe UI" panose="020B0502040204020203" pitchFamily="34" charset="0"/>
                <a:cs typeface="Segoe UI" panose="020B0502040204020203" pitchFamily="34" charset="0"/>
              </a:rPr>
              <a:t>Immediate Past President</a:t>
            </a:r>
            <a:endParaRPr lang="en-US" dirty="0">
              <a:latin typeface="Segoe UI" panose="020B0502040204020203" pitchFamily="34" charset="0"/>
              <a:cs typeface="Segoe UI" panose="020B0502040204020203" pitchFamily="34" charset="0"/>
            </a:endParaRPr>
          </a:p>
        </p:txBody>
      </p:sp>
      <p:sp>
        <p:nvSpPr>
          <p:cNvPr id="29" name="TextBox 28"/>
          <p:cNvSpPr txBox="1"/>
          <p:nvPr/>
        </p:nvSpPr>
        <p:spPr>
          <a:xfrm>
            <a:off x="2615010" y="4283899"/>
            <a:ext cx="2706290" cy="923330"/>
          </a:xfrm>
          <a:prstGeom prst="rect">
            <a:avLst/>
          </a:prstGeom>
          <a:noFill/>
        </p:spPr>
        <p:txBody>
          <a:bodyPr wrap="square" rtlCol="0">
            <a:spAutoFit/>
          </a:bodyPr>
          <a:lstStyle/>
          <a:p>
            <a:pPr algn="ctr"/>
            <a:r>
              <a:rPr lang="en-US" b="1" dirty="0" smtClean="0">
                <a:latin typeface="Segoe UI" panose="020B0502040204020203" pitchFamily="34" charset="0"/>
                <a:cs typeface="Segoe UI" panose="020B0502040204020203" pitchFamily="34" charset="0"/>
              </a:rPr>
              <a:t>Jacqueline Fincher, MD, MACP</a:t>
            </a:r>
            <a:endParaRPr lang="en-US" dirty="0" smtClean="0">
              <a:latin typeface="Segoe UI" panose="020B0502040204020203" pitchFamily="34" charset="0"/>
              <a:cs typeface="Segoe UI" panose="020B0502040204020203" pitchFamily="34" charset="0"/>
            </a:endParaRPr>
          </a:p>
          <a:p>
            <a:pPr algn="ctr"/>
            <a:r>
              <a:rPr lang="en-US" dirty="0" smtClean="0">
                <a:latin typeface="Segoe UI" panose="020B0502040204020203" pitchFamily="34" charset="0"/>
                <a:cs typeface="Segoe UI" panose="020B0502040204020203" pitchFamily="34" charset="0"/>
              </a:rPr>
              <a:t>President-elect</a:t>
            </a:r>
            <a:endParaRPr lang="en-US" i="1" dirty="0">
              <a:latin typeface="Segoe UI" panose="020B0502040204020203" pitchFamily="34" charset="0"/>
              <a:cs typeface="Segoe UI" panose="020B0502040204020203" pitchFamily="34" charset="0"/>
            </a:endParaRPr>
          </a:p>
        </p:txBody>
      </p:sp>
      <p:sp>
        <p:nvSpPr>
          <p:cNvPr id="31" name="TextBox 30"/>
          <p:cNvSpPr txBox="1"/>
          <p:nvPr/>
        </p:nvSpPr>
        <p:spPr>
          <a:xfrm>
            <a:off x="5957094" y="4228314"/>
            <a:ext cx="2374106" cy="1200329"/>
          </a:xfrm>
          <a:prstGeom prst="rect">
            <a:avLst/>
          </a:prstGeom>
          <a:noFill/>
        </p:spPr>
        <p:txBody>
          <a:bodyPr wrap="square" rtlCol="0">
            <a:spAutoFit/>
          </a:bodyPr>
          <a:lstStyle/>
          <a:p>
            <a:pPr algn="ctr"/>
            <a:r>
              <a:rPr lang="en-US" b="1" smtClean="0">
                <a:latin typeface="Segoe UI" panose="020B0502040204020203" pitchFamily="34" charset="0"/>
                <a:cs typeface="Segoe UI" panose="020B0502040204020203" pitchFamily="34" charset="0"/>
              </a:rPr>
              <a:t>Heather </a:t>
            </a:r>
            <a:r>
              <a:rPr lang="en-US" b="1" dirty="0" err="1" smtClean="0">
                <a:latin typeface="Segoe UI" panose="020B0502040204020203" pitchFamily="34" charset="0"/>
                <a:cs typeface="Segoe UI" panose="020B0502040204020203" pitchFamily="34" charset="0"/>
              </a:rPr>
              <a:t>Gantzer</a:t>
            </a:r>
            <a:r>
              <a:rPr lang="en-US" b="1" dirty="0" smtClean="0">
                <a:latin typeface="Segoe UI" panose="020B0502040204020203" pitchFamily="34" charset="0"/>
                <a:cs typeface="Segoe UI" panose="020B0502040204020203" pitchFamily="34" charset="0"/>
              </a:rPr>
              <a:t>, MD, FACP</a:t>
            </a:r>
            <a:r>
              <a:rPr lang="en-US" dirty="0" smtClean="0">
                <a:latin typeface="Segoe UI" panose="020B0502040204020203" pitchFamily="34" charset="0"/>
                <a:cs typeface="Segoe UI" panose="020B0502040204020203" pitchFamily="34" charset="0"/>
              </a:rPr>
              <a:t> </a:t>
            </a:r>
          </a:p>
          <a:p>
            <a:pPr algn="ctr"/>
            <a:r>
              <a:rPr lang="en-US" dirty="0" smtClean="0">
                <a:latin typeface="Segoe UI" panose="020B0502040204020203" pitchFamily="34" charset="0"/>
                <a:cs typeface="Segoe UI" panose="020B0502040204020203" pitchFamily="34" charset="0"/>
              </a:rPr>
              <a:t>Chair-elect Board of Regents </a:t>
            </a:r>
            <a:endParaRPr lang="en-US" dirty="0">
              <a:latin typeface="Segoe UI" panose="020B0502040204020203" pitchFamily="34" charset="0"/>
              <a:cs typeface="Segoe UI" panose="020B0502040204020203" pitchFamily="34" charset="0"/>
            </a:endParaRPr>
          </a:p>
        </p:txBody>
      </p:sp>
      <p:pic>
        <p:nvPicPr>
          <p:cNvPr id="1026" name="Picture 2" descr="https://d1grfy39ztai4o.cloudfront.net/sites/default/files/lopez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992687"/>
            <a:ext cx="1809824" cy="1809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1grfy39ztai4o.cloudfront.net/sites/default/files/finch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888" y="1992686"/>
            <a:ext cx="1809824" cy="1809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1grfy39ztai4o.cloudfront.net/sites/default/files/gantz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277" y="1992687"/>
            <a:ext cx="1809823" cy="18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8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Everyone Should Address The Pink Elephants In The Room…</a:t>
            </a:r>
          </a:p>
        </p:txBody>
      </p:sp>
      <p:sp>
        <p:nvSpPr>
          <p:cNvPr id="3" name="Content Placeholder 2"/>
          <p:cNvSpPr>
            <a:spLocks noGrp="1"/>
          </p:cNvSpPr>
          <p:nvPr>
            <p:ph sz="quarter" idx="1"/>
          </p:nvPr>
        </p:nvSpPr>
        <p:spPr/>
        <p:txBody>
          <a:bodyPr/>
          <a:lstStyle/>
          <a:p>
            <a:r>
              <a:rPr lang="en-US" dirty="0"/>
              <a:t>Scarcity bias</a:t>
            </a:r>
          </a:p>
          <a:p>
            <a:r>
              <a:rPr lang="en-US" dirty="0"/>
              <a:t>DIY </a:t>
            </a:r>
            <a:r>
              <a:rPr lang="en-US" dirty="0" smtClean="0"/>
              <a:t>“Pull </a:t>
            </a:r>
            <a:r>
              <a:rPr lang="en-US" dirty="0"/>
              <a:t>Yourself Up By Your </a:t>
            </a:r>
            <a:r>
              <a:rPr lang="en-US" dirty="0" smtClean="0"/>
              <a:t>Bootstraps” </a:t>
            </a:r>
            <a:r>
              <a:rPr lang="en-US" dirty="0"/>
              <a:t>b</a:t>
            </a:r>
            <a:r>
              <a:rPr lang="en-US" dirty="0" smtClean="0"/>
              <a:t>ias</a:t>
            </a:r>
            <a:endParaRPr lang="en-US" dirty="0"/>
          </a:p>
          <a:p>
            <a:r>
              <a:rPr lang="en-US" dirty="0"/>
              <a:t>Pull </a:t>
            </a:r>
            <a:r>
              <a:rPr lang="en-US" dirty="0" smtClean="0"/>
              <a:t>everyone </a:t>
            </a:r>
            <a:r>
              <a:rPr lang="en-US" dirty="0"/>
              <a:t>in with </a:t>
            </a:r>
            <a:r>
              <a:rPr lang="en-US" dirty="0" smtClean="0"/>
              <a:t>gratitude</a:t>
            </a:r>
            <a:endParaRPr lang="en-US" dirty="0"/>
          </a:p>
          <a:p>
            <a:r>
              <a:rPr lang="en-US" dirty="0"/>
              <a:t>Move to Meaningful Coaching, Mentorship and </a:t>
            </a:r>
            <a:r>
              <a:rPr lang="en-US" dirty="0" smtClean="0"/>
              <a:t>Sponsorship</a:t>
            </a:r>
          </a:p>
          <a:p>
            <a:r>
              <a:rPr lang="en-US" dirty="0" smtClean="0"/>
              <a:t>Engage those in positions to affect </a:t>
            </a:r>
            <a:r>
              <a:rPr lang="en-US" dirty="0"/>
              <a:t>c</a:t>
            </a:r>
            <a:r>
              <a:rPr lang="en-US" dirty="0" smtClean="0"/>
              <a:t>hange</a:t>
            </a:r>
            <a:endParaRPr lang="en-US" dirty="0"/>
          </a:p>
        </p:txBody>
      </p:sp>
    </p:spTree>
    <p:extLst>
      <p:ext uri="{BB962C8B-B14F-4D97-AF65-F5344CB8AC3E}">
        <p14:creationId xmlns:p14="http://schemas.microsoft.com/office/powerpoint/2010/main" val="115648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a:bodyPr>
          <a:lstStyle/>
          <a:p>
            <a:r>
              <a:rPr lang="en-US" dirty="0"/>
              <a:t>Getting Mentors, Sponsors, Coaches…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pPr fontAlgn="auto">
              <a:spcAft>
                <a:spcPts val="0"/>
              </a:spcAft>
              <a:buFont typeface="Arial"/>
              <a:buChar char="•"/>
              <a:defRPr/>
            </a:pPr>
            <a:r>
              <a:rPr lang="en-US" sz="2800" dirty="0"/>
              <a:t>Peek around the corners-find your “go to” people</a:t>
            </a:r>
          </a:p>
          <a:p>
            <a:pPr fontAlgn="auto">
              <a:spcAft>
                <a:spcPts val="0"/>
              </a:spcAft>
              <a:buFont typeface="Arial"/>
              <a:buChar char="•"/>
              <a:defRPr/>
            </a:pPr>
            <a:r>
              <a:rPr lang="en-US" sz="2800" dirty="0"/>
              <a:t>Ask others for their stories</a:t>
            </a:r>
          </a:p>
          <a:p>
            <a:pPr fontAlgn="auto">
              <a:spcAft>
                <a:spcPts val="0"/>
              </a:spcAft>
              <a:buFont typeface="Arial"/>
              <a:buChar char="•"/>
              <a:defRPr/>
            </a:pPr>
            <a:r>
              <a:rPr lang="en-US" sz="2800" dirty="0"/>
              <a:t>Be gender blind-encourage men in equitable mentoring</a:t>
            </a:r>
          </a:p>
          <a:p>
            <a:pPr fontAlgn="auto">
              <a:spcAft>
                <a:spcPts val="0"/>
              </a:spcAft>
              <a:buFont typeface="Arial"/>
              <a:buChar char="•"/>
              <a:defRPr/>
            </a:pPr>
            <a:r>
              <a:rPr lang="en-US" sz="2800" dirty="0"/>
              <a:t>Look to younger folks and non-traditional peers</a:t>
            </a:r>
          </a:p>
          <a:p>
            <a:pPr fontAlgn="auto">
              <a:spcAft>
                <a:spcPts val="0"/>
              </a:spcAft>
              <a:buFont typeface="Arial"/>
              <a:buChar char="•"/>
              <a:defRPr/>
            </a:pPr>
            <a:r>
              <a:rPr lang="en-US" sz="2800" dirty="0"/>
              <a:t>Don’t be afraid to show that you are human</a:t>
            </a:r>
          </a:p>
          <a:p>
            <a:pPr fontAlgn="auto">
              <a:spcAft>
                <a:spcPts val="0"/>
              </a:spcAft>
              <a:buFont typeface="Arial"/>
              <a:buChar char="•"/>
              <a:defRPr/>
            </a:pPr>
            <a:r>
              <a:rPr lang="en-US" sz="2800" dirty="0"/>
              <a:t>Interventions are particularly effective when initiated by men in male dominated fields</a:t>
            </a:r>
          </a:p>
          <a:p>
            <a:pPr fontAlgn="auto">
              <a:spcAft>
                <a:spcPts val="0"/>
              </a:spcAft>
              <a:buFont typeface="Arial"/>
              <a:buChar char="•"/>
              <a:defRPr/>
            </a:pPr>
            <a:endParaRPr lang="en-US" sz="2800" dirty="0"/>
          </a:p>
        </p:txBody>
      </p:sp>
    </p:spTree>
    <p:extLst>
      <p:ext uri="{BB962C8B-B14F-4D97-AF65-F5344CB8AC3E}">
        <p14:creationId xmlns:p14="http://schemas.microsoft.com/office/powerpoint/2010/main" val="4070411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a:latin typeface="Arial" pitchFamily="34" charset="0"/>
              </a:rPr>
              <a:t>And Opportunities…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pPr fontAlgn="auto">
              <a:spcAft>
                <a:spcPts val="0"/>
              </a:spcAft>
              <a:buFont typeface="Arial"/>
              <a:buChar char="•"/>
              <a:defRPr/>
            </a:pPr>
            <a:r>
              <a:rPr lang="en-US" sz="2400" dirty="0"/>
              <a:t>Unleash a new lexicon-words matter</a:t>
            </a:r>
          </a:p>
          <a:p>
            <a:pPr fontAlgn="auto">
              <a:spcAft>
                <a:spcPts val="0"/>
              </a:spcAft>
              <a:buFont typeface="Arial"/>
              <a:buChar char="•"/>
              <a:defRPr/>
            </a:pPr>
            <a:r>
              <a:rPr lang="en-US" sz="2400" dirty="0"/>
              <a:t>Learn how to address varied scenarios, negotiate, </a:t>
            </a:r>
            <a:r>
              <a:rPr lang="en-US" sz="2400" dirty="0" smtClean="0"/>
              <a:t>practice, address systemic issues </a:t>
            </a:r>
            <a:r>
              <a:rPr lang="en-US" sz="2400" dirty="0"/>
              <a:t>and play them out</a:t>
            </a:r>
          </a:p>
          <a:p>
            <a:pPr fontAlgn="auto">
              <a:spcAft>
                <a:spcPts val="0"/>
              </a:spcAft>
              <a:buFont typeface="Arial"/>
              <a:buChar char="•"/>
              <a:defRPr/>
            </a:pPr>
            <a:r>
              <a:rPr lang="en-US" sz="2400" dirty="0"/>
              <a:t>Shake off confirmation bias-walk down new hallways with others</a:t>
            </a:r>
          </a:p>
          <a:p>
            <a:pPr fontAlgn="auto">
              <a:spcAft>
                <a:spcPts val="0"/>
              </a:spcAft>
              <a:buFont typeface="Arial"/>
              <a:buChar char="•"/>
              <a:defRPr/>
            </a:pPr>
            <a:r>
              <a:rPr lang="en-US" sz="2400" dirty="0"/>
              <a:t>Let implicit bias motivate you to educate</a:t>
            </a:r>
          </a:p>
          <a:p>
            <a:pPr fontAlgn="auto">
              <a:spcAft>
                <a:spcPts val="0"/>
              </a:spcAft>
              <a:buFont typeface="Arial"/>
              <a:buChar char="•"/>
              <a:defRPr/>
            </a:pPr>
            <a:r>
              <a:rPr lang="en-US" sz="2400" dirty="0"/>
              <a:t>Be gracious and pull others up with you-it makes you more powerful</a:t>
            </a:r>
          </a:p>
          <a:p>
            <a:pPr fontAlgn="auto">
              <a:spcAft>
                <a:spcPts val="0"/>
              </a:spcAft>
              <a:buFont typeface="Arial"/>
              <a:buChar char="•"/>
              <a:defRPr/>
            </a:pPr>
            <a:r>
              <a:rPr lang="en-US" sz="2400" dirty="0"/>
              <a:t>Listen to others and tell your story </a:t>
            </a:r>
          </a:p>
        </p:txBody>
      </p:sp>
    </p:spTree>
    <p:extLst>
      <p:ext uri="{BB962C8B-B14F-4D97-AF65-F5344CB8AC3E}">
        <p14:creationId xmlns:p14="http://schemas.microsoft.com/office/powerpoint/2010/main" val="2365747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a:t> Opportunities for Macro and Micro Levels…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dirty="0"/>
              <a:t>Start the conversation with opportunities in challenges for your processes around hiring and advancement, </a:t>
            </a:r>
            <a:r>
              <a:rPr lang="en-US" dirty="0" smtClean="0"/>
              <a:t>appointments, awards, recognition, governance </a:t>
            </a:r>
            <a:r>
              <a:rPr lang="en-US" dirty="0"/>
              <a:t>structure</a:t>
            </a:r>
          </a:p>
          <a:p>
            <a:pPr eaLnBrk="1" fontAlgn="auto" hangingPunct="1">
              <a:spcAft>
                <a:spcPts val="0"/>
              </a:spcAft>
              <a:buFont typeface="Arial"/>
              <a:buChar char="•"/>
              <a:defRPr/>
            </a:pPr>
            <a:r>
              <a:rPr lang="en-US" dirty="0"/>
              <a:t>Start somewhere/everywhere- local hospital, practice, academic healthcare network committee or group</a:t>
            </a:r>
          </a:p>
          <a:p>
            <a:pPr eaLnBrk="1" fontAlgn="auto" hangingPunct="1">
              <a:spcAft>
                <a:spcPts val="0"/>
              </a:spcAft>
              <a:buFont typeface="Arial"/>
              <a:buChar char="•"/>
              <a:defRPr/>
            </a:pPr>
            <a:r>
              <a:rPr lang="en-US" dirty="0"/>
              <a:t>Actively address wording for job descriptions/performance, a composition for the search committee, program planning committee, task force, </a:t>
            </a:r>
            <a:r>
              <a:rPr lang="en-US" dirty="0" smtClean="0"/>
              <a:t>speakers, panels, </a:t>
            </a:r>
            <a:r>
              <a:rPr lang="en-US" dirty="0" err="1" smtClean="0"/>
              <a:t>etc</a:t>
            </a:r>
            <a:endParaRPr lang="en-US" dirty="0"/>
          </a:p>
          <a:p>
            <a:pPr eaLnBrk="1" fontAlgn="auto" hangingPunct="1">
              <a:spcAft>
                <a:spcPts val="0"/>
              </a:spcAft>
              <a:buFont typeface="Arial"/>
              <a:buChar char="•"/>
              <a:defRPr/>
            </a:pPr>
            <a:r>
              <a:rPr lang="en-US" dirty="0"/>
              <a:t>Look for and develop benchmarking tools…and publicize/publish them</a:t>
            </a: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2627015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Randomized Controlled Trial To Improve The Success of Women Assistant Professors</a:t>
            </a:r>
          </a:p>
        </p:txBody>
      </p:sp>
      <p:sp>
        <p:nvSpPr>
          <p:cNvPr id="3" name="Content Placeholder 2"/>
          <p:cNvSpPr>
            <a:spLocks noGrp="1"/>
          </p:cNvSpPr>
          <p:nvPr>
            <p:ph sz="quarter" idx="1"/>
          </p:nvPr>
        </p:nvSpPr>
        <p:spPr/>
        <p:txBody>
          <a:bodyPr/>
          <a:lstStyle/>
          <a:p>
            <a:r>
              <a:rPr lang="en-US" sz="2400" dirty="0"/>
              <a:t>3 levels of intervention- development of WAPs, changes at the </a:t>
            </a:r>
            <a:r>
              <a:rPr lang="en-US" sz="2400" dirty="0" err="1"/>
              <a:t>dept</a:t>
            </a:r>
            <a:r>
              <a:rPr lang="en-US" sz="2400" dirty="0"/>
              <a:t>/division level through faculty-led task forces, engagement of institutional leaders (used Total Leadership Program)</a:t>
            </a:r>
          </a:p>
          <a:p>
            <a:r>
              <a:rPr lang="en-US" sz="2400" dirty="0"/>
              <a:t>Academic productivity and work-self efficacy improved over the 3 </a:t>
            </a:r>
            <a:r>
              <a:rPr lang="en-US" sz="2400" dirty="0" err="1"/>
              <a:t>yr</a:t>
            </a:r>
            <a:r>
              <a:rPr lang="en-US" sz="2400" dirty="0"/>
              <a:t> trial in both intervention and control groups in PhDs, not MDs</a:t>
            </a:r>
          </a:p>
          <a:p>
            <a:r>
              <a:rPr lang="en-US" sz="2400" dirty="0" err="1"/>
              <a:t>Avg</a:t>
            </a:r>
            <a:r>
              <a:rPr lang="en-US" sz="2400" dirty="0"/>
              <a:t> work </a:t>
            </a:r>
            <a:r>
              <a:rPr lang="en-US" sz="2400" dirty="0" err="1"/>
              <a:t>hrs</a:t>
            </a:r>
            <a:r>
              <a:rPr lang="en-US" sz="2400" dirty="0"/>
              <a:t>/</a:t>
            </a:r>
            <a:r>
              <a:rPr lang="en-US" sz="2400" dirty="0" err="1"/>
              <a:t>wk</a:t>
            </a:r>
            <a:r>
              <a:rPr lang="en-US" sz="2400" dirty="0"/>
              <a:t> declined sig more for faculty in the intervention group (-3.8 vs. -1.4)</a:t>
            </a:r>
          </a:p>
          <a:p>
            <a:pPr lvl="3"/>
            <a:r>
              <a:rPr lang="en-US" sz="1500" b="1" dirty="0" err="1"/>
              <a:t>Abbuhl</a:t>
            </a:r>
            <a:r>
              <a:rPr lang="en-US" sz="1500" b="1" dirty="0"/>
              <a:t> et al, </a:t>
            </a:r>
            <a:r>
              <a:rPr lang="en-US" sz="1500" b="1" dirty="0" err="1"/>
              <a:t>JWomen’s</a:t>
            </a:r>
            <a:r>
              <a:rPr lang="en-US" sz="1500" b="1" dirty="0"/>
              <a:t> Health, 26, 2017. pp1-9</a:t>
            </a:r>
          </a:p>
          <a:p>
            <a:endParaRPr lang="en-US" dirty="0"/>
          </a:p>
        </p:txBody>
      </p:sp>
    </p:spTree>
    <p:extLst>
      <p:ext uri="{BB962C8B-B14F-4D97-AF65-F5344CB8AC3E}">
        <p14:creationId xmlns:p14="http://schemas.microsoft.com/office/powerpoint/2010/main" val="3521996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Women?</a:t>
            </a:r>
          </a:p>
        </p:txBody>
      </p:sp>
      <p:pic>
        <p:nvPicPr>
          <p:cNvPr id="4" name="Picture 4" descr="A group of people sitting at a table&#10;&#10;Description generated with very high confidence">
            <a:extLst>
              <a:ext uri="{FF2B5EF4-FFF2-40B4-BE49-F238E27FC236}">
                <a16:creationId xmlns="" xmlns:a16="http://schemas.microsoft.com/office/drawing/2014/main" id="{A5DC5A78-5A34-4103-A9A6-5F798117BFA0}"/>
              </a:ext>
            </a:extLst>
          </p:cNvPr>
          <p:cNvPicPr>
            <a:picLocks noChangeAspect="1"/>
          </p:cNvPicPr>
          <p:nvPr/>
        </p:nvPicPr>
        <p:blipFill>
          <a:blip r:embed="rId2"/>
          <a:stretch>
            <a:fillRect/>
          </a:stretch>
        </p:blipFill>
        <p:spPr>
          <a:xfrm>
            <a:off x="978195" y="1101187"/>
            <a:ext cx="7070650" cy="5017131"/>
          </a:xfrm>
          <a:prstGeom prst="rect">
            <a:avLst/>
          </a:prstGeom>
        </p:spPr>
      </p:pic>
    </p:spTree>
    <p:extLst>
      <p:ext uri="{BB962C8B-B14F-4D97-AF65-F5344CB8AC3E}">
        <p14:creationId xmlns:p14="http://schemas.microsoft.com/office/powerpoint/2010/main" val="2228889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78" y="1312652"/>
            <a:ext cx="4508810" cy="39797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22" y="3755168"/>
            <a:ext cx="2857500" cy="26003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693" y="-951092"/>
            <a:ext cx="4272559" cy="3801005"/>
          </a:xfrm>
          <a:prstGeom prst="rect">
            <a:avLst/>
          </a:prstGeom>
        </p:spPr>
      </p:pic>
      <p:sp>
        <p:nvSpPr>
          <p:cNvPr id="5" name="Rectangle 4"/>
          <p:cNvSpPr/>
          <p:nvPr/>
        </p:nvSpPr>
        <p:spPr>
          <a:xfrm>
            <a:off x="1087287" y="6170826"/>
            <a:ext cx="3586046" cy="369332"/>
          </a:xfrm>
          <a:prstGeom prst="rect">
            <a:avLst/>
          </a:prstGeom>
        </p:spPr>
        <p:txBody>
          <a:bodyPr wrap="none">
            <a:spAutoFit/>
          </a:bodyPr>
          <a:lstStyle/>
          <a:p>
            <a:r>
              <a:rPr lang="en-US" dirty="0"/>
              <a:t>https://implicit.harvard.edu/implicit/</a:t>
            </a:r>
          </a:p>
        </p:txBody>
      </p:sp>
    </p:spTree>
    <p:extLst>
      <p:ext uri="{BB962C8B-B14F-4D97-AF65-F5344CB8AC3E}">
        <p14:creationId xmlns:p14="http://schemas.microsoft.com/office/powerpoint/2010/main" val="781217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a:latin typeface="Arial" pitchFamily="34" charset="0"/>
              </a:rPr>
              <a:t>Begin With An End In Mind…</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altLang="en-US" dirty="0">
                <a:latin typeface="Arial" pitchFamily="34" charset="0"/>
              </a:rPr>
              <a:t>Need crucial conversations, transparency, tools, metrics, best practices</a:t>
            </a:r>
          </a:p>
          <a:p>
            <a:r>
              <a:rPr lang="en-US" altLang="en-US" dirty="0">
                <a:latin typeface="Arial" pitchFamily="34" charset="0"/>
              </a:rPr>
              <a:t>Need collaboration</a:t>
            </a:r>
          </a:p>
          <a:p>
            <a:r>
              <a:rPr lang="en-US" altLang="en-US" dirty="0">
                <a:latin typeface="Arial" pitchFamily="34" charset="0"/>
              </a:rPr>
              <a:t>How can this group be the change we want to see?</a:t>
            </a:r>
          </a:p>
          <a:p>
            <a:pPr marL="0" indent="0">
              <a:buNone/>
            </a:pPr>
            <a:endParaRPr lang="en-US" altLang="en-US" dirty="0">
              <a:latin typeface="Arial" pitchFamily="34" charset="0"/>
            </a:endParaRPr>
          </a:p>
        </p:txBody>
      </p:sp>
    </p:spTree>
    <p:extLst>
      <p:ext uri="{BB962C8B-B14F-4D97-AF65-F5344CB8AC3E}">
        <p14:creationId xmlns:p14="http://schemas.microsoft.com/office/powerpoint/2010/main" val="11005403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0867" y="242256"/>
            <a:ext cx="8592328" cy="994172"/>
          </a:xfrm>
        </p:spPr>
        <p:txBody>
          <a:bodyPr>
            <a:normAutofit fontScale="90000"/>
          </a:bodyPr>
          <a:lstStyle/>
          <a:p>
            <a:pPr algn="ctr"/>
            <a:r>
              <a:rPr lang="en-US" sz="3675" dirty="0">
                <a:effectLst>
                  <a:outerShdw blurRad="38100" dist="38100" dir="2700000" algn="tl">
                    <a:srgbClr val="000000">
                      <a:alpha val="43137"/>
                    </a:srgbClr>
                  </a:outerShdw>
                </a:effectLst>
              </a:rPr>
              <a:t>Top 10 Things You Can Do to Impact </a:t>
            </a:r>
            <a:br>
              <a:rPr lang="en-US" sz="3675" dirty="0">
                <a:effectLst>
                  <a:outerShdw blurRad="38100" dist="38100" dir="2700000" algn="tl">
                    <a:srgbClr val="000000">
                      <a:alpha val="43137"/>
                    </a:srgbClr>
                  </a:outerShdw>
                </a:effectLst>
              </a:rPr>
            </a:br>
            <a:r>
              <a:rPr lang="en-US" sz="3675" dirty="0">
                <a:effectLst>
                  <a:outerShdw blurRad="38100" dist="38100" dir="2700000" algn="tl">
                    <a:srgbClr val="000000">
                      <a:alpha val="43137"/>
                    </a:srgbClr>
                  </a:outerShdw>
                </a:effectLst>
              </a:rPr>
              <a:t>Gender Equity in Medicine</a:t>
            </a:r>
            <a:r>
              <a:rPr lang="en-US" dirty="0"/>
              <a:t/>
            </a:r>
            <a:br>
              <a:rPr lang="en-US" dirty="0"/>
            </a:br>
            <a:endParaRPr lang="en-US" dirty="0"/>
          </a:p>
        </p:txBody>
      </p:sp>
      <p:sp>
        <p:nvSpPr>
          <p:cNvPr id="3" name="Content Placeholder 2"/>
          <p:cNvSpPr>
            <a:spLocks noGrp="1"/>
          </p:cNvSpPr>
          <p:nvPr>
            <p:ph idx="1"/>
          </p:nvPr>
        </p:nvSpPr>
        <p:spPr>
          <a:xfrm>
            <a:off x="490194" y="1649691"/>
            <a:ext cx="7993930" cy="4458878"/>
          </a:xfrm>
        </p:spPr>
        <p:txBody>
          <a:bodyPr>
            <a:normAutofit fontScale="62500" lnSpcReduction="20000"/>
          </a:bodyPr>
          <a:lstStyle/>
          <a:p>
            <a:pPr marL="385763" indent="-385763">
              <a:buFont typeface="+mj-lt"/>
              <a:buAutoNum type="arabicPeriod"/>
            </a:pPr>
            <a:r>
              <a:rPr lang="en-US" b="1" i="1" u="sng" dirty="0"/>
              <a:t>Advocate</a:t>
            </a:r>
            <a:r>
              <a:rPr lang="en-US" dirty="0"/>
              <a:t>: Advocate for family, maternity, and paternity leave. Caregiving, whether of children or of parents, still primarily falls on women. Advocate for education that supports whole-woman care, including contraception and family planning. Advocate for inclusion of more women in clinical trials. Advocate for institutional requirements for hiring and promotion that address and fix inequities. Advocate for equal gender representation on search committees and in applicants. Advocate for recognition of all types of work, including committees, task forces, and comprehensive, complex patient care, and advocate for payment for all work.</a:t>
            </a:r>
          </a:p>
          <a:p>
            <a:pPr marL="385763" indent="-385763">
              <a:buFont typeface="+mj-lt"/>
              <a:buAutoNum type="arabicPeriod"/>
            </a:pPr>
            <a:r>
              <a:rPr lang="en-US" b="1" i="1" u="sng" dirty="0"/>
              <a:t>Amplify</a:t>
            </a:r>
            <a:r>
              <a:rPr lang="en-US" dirty="0"/>
              <a:t>: Amplify the accomplishments of women. Give credit when it is due. Don’t take credit away from the woman who speaks up.</a:t>
            </a:r>
          </a:p>
          <a:p>
            <a:pPr marL="385763" indent="-385763">
              <a:buFont typeface="+mj-lt"/>
              <a:buAutoNum type="arabicPeriod"/>
            </a:pPr>
            <a:r>
              <a:rPr lang="en-US" b="1" i="1" u="sng" dirty="0"/>
              <a:t>Celebrate, Honor, and Support</a:t>
            </a:r>
            <a:r>
              <a:rPr lang="en-US" dirty="0"/>
              <a:t>: Celebrate positive examples and experiences. Celebrate differences. Honor female leaders by promoting them to positions of leadership within your professional community and nominate them for deserving acknowledgments and awards. Find allies with influence. Be an ally with influence. Believe in yourself and in other women. Support each other. Support choices that may not always validate our own.</a:t>
            </a:r>
          </a:p>
          <a:p>
            <a:pPr marL="0" indent="0">
              <a:buNone/>
            </a:pPr>
            <a:endParaRPr lang="en-US" dirty="0"/>
          </a:p>
        </p:txBody>
      </p:sp>
    </p:spTree>
    <p:extLst>
      <p:ext uri="{BB962C8B-B14F-4D97-AF65-F5344CB8AC3E}">
        <p14:creationId xmlns:p14="http://schemas.microsoft.com/office/powerpoint/2010/main" val="40756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524" y="512817"/>
            <a:ext cx="8446416" cy="5661740"/>
          </a:xfrm>
        </p:spPr>
        <p:txBody>
          <a:bodyPr>
            <a:normAutofit fontScale="70000" lnSpcReduction="20000"/>
          </a:bodyPr>
          <a:lstStyle/>
          <a:p>
            <a:pPr marL="0" indent="0">
              <a:buNone/>
            </a:pPr>
            <a:r>
              <a:rPr lang="en-US" i="1" dirty="0" smtClean="0"/>
              <a:t>	4</a:t>
            </a:r>
            <a:r>
              <a:rPr lang="en-US" b="1" i="1" u="sng" dirty="0" smtClean="0"/>
              <a:t>. Engage</a:t>
            </a:r>
            <a:r>
              <a:rPr lang="en-US" dirty="0"/>
              <a:t>: Engage everyone, including leadership and men, to </a:t>
            </a:r>
            <a:r>
              <a:rPr lang="en-US" dirty="0" smtClean="0"/>
              <a:t>	make </a:t>
            </a:r>
            <a:r>
              <a:rPr lang="en-US" dirty="0"/>
              <a:t>gender equity a priority. Engage minority females to ensure </a:t>
            </a:r>
            <a:r>
              <a:rPr lang="en-US" dirty="0" smtClean="0"/>
              <a:t>	we </a:t>
            </a:r>
            <a:r>
              <a:rPr lang="en-US" dirty="0"/>
              <a:t>are looking out for all women—African American, Hispanic, </a:t>
            </a:r>
            <a:r>
              <a:rPr lang="en-US" dirty="0" smtClean="0"/>
              <a:t>	Asian </a:t>
            </a:r>
            <a:r>
              <a:rPr lang="en-US" dirty="0"/>
              <a:t>American/Native Hawaiian/Pacific Islander, and Native </a:t>
            </a:r>
            <a:r>
              <a:rPr lang="en-US" dirty="0" smtClean="0"/>
              <a:t>	American </a:t>
            </a:r>
            <a:r>
              <a:rPr lang="en-US" dirty="0"/>
              <a:t>women, as well as LGTBQ and those with disabilities</a:t>
            </a:r>
            <a:r>
              <a:rPr lang="en-US" dirty="0" smtClean="0"/>
              <a:t>—	whose </a:t>
            </a:r>
            <a:r>
              <a:rPr lang="en-US" dirty="0"/>
              <a:t>pay gap and leadership gap issues are worse. Demand </a:t>
            </a:r>
            <a:r>
              <a:rPr lang="en-US" dirty="0" smtClean="0"/>
              <a:t>	prompt </a:t>
            </a:r>
            <a:r>
              <a:rPr lang="en-US" dirty="0"/>
              <a:t>and non-retaliatory corrective actions in response to </a:t>
            </a:r>
            <a:r>
              <a:rPr lang="en-US" dirty="0" smtClean="0"/>
              <a:t>	gender </a:t>
            </a:r>
            <a:r>
              <a:rPr lang="en-US" dirty="0"/>
              <a:t>bias, harassment, or discrimination. Insist on gender pay </a:t>
            </a:r>
            <a:r>
              <a:rPr lang="en-US" dirty="0" smtClean="0"/>
              <a:t>	equity</a:t>
            </a:r>
            <a:r>
              <a:rPr lang="en-US" dirty="0"/>
              <a:t>.</a:t>
            </a:r>
          </a:p>
          <a:p>
            <a:pPr marL="0" indent="0">
              <a:buNone/>
            </a:pPr>
            <a:r>
              <a:rPr lang="en-US" i="1" dirty="0" smtClean="0"/>
              <a:t>	5. </a:t>
            </a:r>
            <a:r>
              <a:rPr lang="en-US" b="1" i="1" u="sng" dirty="0" smtClean="0"/>
              <a:t>Help</a:t>
            </a:r>
            <a:r>
              <a:rPr lang="en-US" dirty="0"/>
              <a:t>: Offer to help. Be available. Offer opportunities. Help </a:t>
            </a:r>
            <a:r>
              <a:rPr lang="en-US" dirty="0" smtClean="0"/>
              <a:t>	make </a:t>
            </a:r>
            <a:r>
              <a:rPr lang="en-US" dirty="0"/>
              <a:t>connections. Write letters of support and recommendation </a:t>
            </a:r>
            <a:r>
              <a:rPr lang="en-US" dirty="0" smtClean="0"/>
              <a:t>	that </a:t>
            </a:r>
            <a:r>
              <a:rPr lang="en-US" dirty="0"/>
              <a:t>overcome gendered language and expectations. Teach </a:t>
            </a:r>
            <a:r>
              <a:rPr lang="en-US" dirty="0" smtClean="0"/>
              <a:t>	negotiation </a:t>
            </a:r>
            <a:r>
              <a:rPr lang="en-US" dirty="0"/>
              <a:t>skills. Help by urging women who are busy but </a:t>
            </a:r>
            <a:r>
              <a:rPr lang="en-US" dirty="0" smtClean="0"/>
              <a:t>	uninvolved </a:t>
            </a:r>
            <a:r>
              <a:rPr lang="en-US" dirty="0"/>
              <a:t>professionals to join organized medicine in this fight.</a:t>
            </a:r>
          </a:p>
          <a:p>
            <a:pPr marL="0" indent="0">
              <a:buNone/>
            </a:pPr>
            <a:r>
              <a:rPr lang="en-US" i="1" dirty="0" smtClean="0"/>
              <a:t>	6. </a:t>
            </a:r>
            <a:r>
              <a:rPr lang="en-US" b="1" i="1" u="sng" dirty="0" smtClean="0"/>
              <a:t>Measure</a:t>
            </a:r>
            <a:r>
              <a:rPr lang="en-US" dirty="0"/>
              <a:t>: Make measurement a priority. Insist that institutions </a:t>
            </a:r>
            <a:r>
              <a:rPr lang="en-US" dirty="0" smtClean="0"/>
              <a:t>	include </a:t>
            </a:r>
            <a:r>
              <a:rPr lang="en-US" dirty="0"/>
              <a:t>markers to address leadership and pay gaps. Make sure </a:t>
            </a:r>
            <a:r>
              <a:rPr lang="en-US" dirty="0" smtClean="0"/>
              <a:t>	these </a:t>
            </a:r>
            <a:r>
              <a:rPr lang="en-US" dirty="0"/>
              <a:t>measurements include underrepresented minorities.</a:t>
            </a:r>
          </a:p>
          <a:p>
            <a:pPr marL="0" indent="0">
              <a:buNone/>
            </a:pPr>
            <a:r>
              <a:rPr lang="en-US" i="1" dirty="0" smtClean="0"/>
              <a:t>	7. </a:t>
            </a:r>
            <a:r>
              <a:rPr lang="en-US" b="1" i="1" u="sng" dirty="0" smtClean="0"/>
              <a:t>Mentor</a:t>
            </a:r>
            <a:r>
              <a:rPr lang="en-US" dirty="0"/>
              <a:t>: Be a mentor and look for mentors.</a:t>
            </a:r>
          </a:p>
          <a:p>
            <a:endParaRPr lang="en-US" dirty="0"/>
          </a:p>
        </p:txBody>
      </p:sp>
    </p:spTree>
    <p:extLst>
      <p:ext uri="{BB962C8B-B14F-4D97-AF65-F5344CB8AC3E}">
        <p14:creationId xmlns:p14="http://schemas.microsoft.com/office/powerpoint/2010/main" val="1514816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sz="quarter" idx="1"/>
          </p:nvPr>
        </p:nvSpPr>
        <p:spPr/>
        <p:txBody>
          <a:bodyPr/>
          <a:lstStyle/>
          <a:p>
            <a:r>
              <a:rPr lang="en-US" dirty="0"/>
              <a:t>Review data germane to women in medicine including compensation and advancement</a:t>
            </a:r>
          </a:p>
          <a:p>
            <a:r>
              <a:rPr lang="en-US" dirty="0"/>
              <a:t> Define specific obstacles to achieving equity at the micro and macro level </a:t>
            </a:r>
          </a:p>
          <a:p>
            <a:r>
              <a:rPr lang="en-US" dirty="0"/>
              <a:t>Describe potential actionable interventions to work towards achieving equity at the micro and macro levels</a:t>
            </a:r>
          </a:p>
        </p:txBody>
      </p:sp>
    </p:spTree>
    <p:extLst>
      <p:ext uri="{BB962C8B-B14F-4D97-AF65-F5344CB8AC3E}">
        <p14:creationId xmlns:p14="http://schemas.microsoft.com/office/powerpoint/2010/main" val="1885562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069"/>
            <a:ext cx="7886700" cy="5023247"/>
          </a:xfrm>
        </p:spPr>
        <p:txBody>
          <a:bodyPr>
            <a:normAutofit fontScale="77500" lnSpcReduction="20000"/>
          </a:bodyPr>
          <a:lstStyle/>
          <a:p>
            <a:pPr marL="0" indent="0">
              <a:buNone/>
            </a:pPr>
            <a:endParaRPr lang="en-US" i="1" dirty="0" smtClean="0"/>
          </a:p>
          <a:p>
            <a:pPr marL="0" indent="0">
              <a:buNone/>
            </a:pPr>
            <a:r>
              <a:rPr lang="en-US" i="1" dirty="0" smtClean="0"/>
              <a:t>	8. </a:t>
            </a:r>
            <a:r>
              <a:rPr lang="en-US" b="1" i="1" u="sng" dirty="0" smtClean="0"/>
              <a:t>Promote</a:t>
            </a:r>
            <a:r>
              <a:rPr lang="en-US" dirty="0" smtClean="0"/>
              <a:t>: Promote practices that push away biases and create 	more equity. Use gender-neutral language in position 	descriptions, conversations, evaluations, and promotion criteria. 	Promote diversity and inclusion for search committees, task 	forces, and standing committees. Promote gender inequity 	awareness at meetings by making it an agenda item.</a:t>
            </a:r>
          </a:p>
          <a:p>
            <a:pPr marL="0" indent="0">
              <a:buNone/>
            </a:pPr>
            <a:r>
              <a:rPr lang="en-US" i="1" dirty="0" smtClean="0"/>
              <a:t>	9. </a:t>
            </a:r>
            <a:r>
              <a:rPr lang="en-US" b="1" i="1" u="sng" dirty="0" smtClean="0"/>
              <a:t>Respect</a:t>
            </a:r>
            <a:r>
              <a:rPr lang="en-US" dirty="0"/>
              <a:t>: Respect the person—regardless of gender, cultural, </a:t>
            </a:r>
            <a:r>
              <a:rPr lang="en-US" dirty="0" smtClean="0"/>
              <a:t>	or </a:t>
            </a:r>
            <a:r>
              <a:rPr lang="en-US" dirty="0"/>
              <a:t>other identity. Respect the role that the physician has in your </a:t>
            </a:r>
            <a:r>
              <a:rPr lang="en-US" dirty="0" smtClean="0"/>
              <a:t>	organization </a:t>
            </a:r>
            <a:r>
              <a:rPr lang="en-US" dirty="0"/>
              <a:t>and/or wants to have. Respect one’s ideology.</a:t>
            </a:r>
          </a:p>
          <a:p>
            <a:pPr marL="0" indent="0">
              <a:buNone/>
            </a:pPr>
            <a:r>
              <a:rPr lang="en-US" i="1" dirty="0" smtClean="0"/>
              <a:t>	10. </a:t>
            </a:r>
            <a:r>
              <a:rPr lang="en-US" b="1" i="1" u="sng" dirty="0" smtClean="0"/>
              <a:t>Share </a:t>
            </a:r>
            <a:r>
              <a:rPr lang="en-US" b="1" i="1" u="sng" dirty="0"/>
              <a:t>and Solicit</a:t>
            </a:r>
            <a:r>
              <a:rPr lang="en-US" dirty="0"/>
              <a:t>: Share what makes you successful, share </a:t>
            </a:r>
            <a:r>
              <a:rPr lang="en-US" dirty="0" smtClean="0"/>
              <a:t>	what </a:t>
            </a:r>
            <a:r>
              <a:rPr lang="en-US" dirty="0"/>
              <a:t>you know. Share unwritten rules and unspoken knowledge. </a:t>
            </a:r>
            <a:r>
              <a:rPr lang="en-US" dirty="0" smtClean="0"/>
              <a:t>	Solicit </a:t>
            </a:r>
            <a:r>
              <a:rPr lang="en-US" dirty="0"/>
              <a:t>female role models to visit your institutions</a:t>
            </a:r>
            <a:r>
              <a:rPr lang="en-US" dirty="0" smtClean="0"/>
              <a:t>.</a:t>
            </a:r>
          </a:p>
          <a:p>
            <a:pPr marL="0" indent="0">
              <a:buNone/>
            </a:pPr>
            <a:endParaRPr lang="en-US" sz="1100" b="1" dirty="0"/>
          </a:p>
          <a:p>
            <a:pPr marL="0" indent="0" eaLnBrk="0" hangingPunct="0">
              <a:spcBef>
                <a:spcPct val="0"/>
              </a:spcBef>
              <a:buNone/>
            </a:pPr>
            <a:endParaRPr lang="en-US" altLang="en-US" sz="1100" b="1" dirty="0" smtClean="0">
              <a:latin typeface="Arial" panose="020B0604020202020204" pitchFamily="34" charset="0"/>
            </a:endParaRPr>
          </a:p>
          <a:p>
            <a:pPr marL="0" indent="0" eaLnBrk="0" hangingPunct="0">
              <a:spcBef>
                <a:spcPct val="0"/>
              </a:spcBef>
              <a:buNone/>
            </a:pPr>
            <a:r>
              <a:rPr lang="en-US" altLang="en-US" sz="1100" b="1" dirty="0" smtClean="0">
                <a:latin typeface="Arial" panose="020B0604020202020204" pitchFamily="34" charset="0"/>
              </a:rPr>
              <a:t>Advancing </a:t>
            </a:r>
            <a:r>
              <a:rPr lang="en-US" altLang="en-US" sz="1100" b="1" dirty="0">
                <a:latin typeface="Arial" panose="020B0604020202020204" pitchFamily="34" charset="0"/>
              </a:rPr>
              <a:t>the Careers of Women: What ACP’s Female Leaders Think Annals Fresh Look Blog</a:t>
            </a:r>
          </a:p>
          <a:p>
            <a:pPr marL="0" indent="0" eaLnBrk="0" hangingPunct="0">
              <a:spcBef>
                <a:spcPct val="0"/>
              </a:spcBef>
              <a:buNone/>
            </a:pPr>
            <a:r>
              <a:rPr lang="en-US" altLang="en-US" sz="1100" b="1" dirty="0" smtClean="0">
                <a:latin typeface="Arial" panose="020B0604020202020204" pitchFamily="34" charset="0"/>
                <a:hlinkClick r:id="rId2" tooltip="Fatima Z. Syed, MD, MSc"/>
              </a:rPr>
              <a:t>Fatima </a:t>
            </a:r>
            <a:r>
              <a:rPr lang="en-US" altLang="en-US" sz="1100" b="1" dirty="0">
                <a:latin typeface="Arial" panose="020B0604020202020204" pitchFamily="34" charset="0"/>
                <a:hlinkClick r:id="rId2" tooltip="Fatima Z. Syed, MD, MSc"/>
              </a:rPr>
              <a:t>Z. Syed, MD, MSc </a:t>
            </a:r>
            <a:r>
              <a:rPr lang="en-US" altLang="en-US" sz="1100" b="1" dirty="0">
                <a:latin typeface="Arial" panose="020B0604020202020204" pitchFamily="34" charset="0"/>
                <a:hlinkClick r:id="rId3" tooltip="permanent link"/>
              </a:rPr>
              <a:t>9/26/2018</a:t>
            </a:r>
            <a:r>
              <a:rPr lang="en-US" altLang="en-US" sz="1100" b="1" dirty="0">
                <a:latin typeface="Arial" panose="020B0604020202020204" pitchFamily="34" charset="0"/>
              </a:rPr>
              <a:t> </a:t>
            </a:r>
          </a:p>
          <a:p>
            <a:pPr marL="0" indent="0">
              <a:buNone/>
            </a:pPr>
            <a:endParaRPr lang="en-US" dirty="0"/>
          </a:p>
          <a:p>
            <a:endParaRPr lang="en-US" dirty="0"/>
          </a:p>
        </p:txBody>
      </p:sp>
    </p:spTree>
    <p:extLst>
      <p:ext uri="{BB962C8B-B14F-4D97-AF65-F5344CB8AC3E}">
        <p14:creationId xmlns:p14="http://schemas.microsoft.com/office/powerpoint/2010/main" val="2289127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100D900-3370-4CC0-AAFB-B2BC29967128}"/>
              </a:ext>
            </a:extLst>
          </p:cNvPr>
          <p:cNvSpPr>
            <a:spLocks noGrp="1"/>
          </p:cNvSpPr>
          <p:nvPr>
            <p:ph type="sldNum" sz="quarter" idx="4294967295"/>
          </p:nvPr>
        </p:nvSpPr>
        <p:spPr>
          <a:xfrm>
            <a:off x="6457950" y="5624513"/>
            <a:ext cx="2057400" cy="273844"/>
          </a:xfrm>
          <a:prstGeom prst="rect">
            <a:avLst/>
          </a:prstGeom>
        </p:spPr>
        <p:txBody>
          <a:bodyPr>
            <a:normAutofit fontScale="92500" lnSpcReduction="10000"/>
          </a:bodyPr>
          <a:lstStyle/>
          <a:p>
            <a:pPr>
              <a:defRPr/>
            </a:pPr>
            <a:fld id="{7A9DA1D8-4FBB-469D-83AB-5F598A6D8711}" type="slidenum">
              <a:rPr lang="en-US" smtClean="0"/>
              <a:pPr>
                <a:defRPr/>
              </a:pPr>
              <a:t>71</a:t>
            </a:fld>
            <a:endParaRPr lang="en-US" dirty="0"/>
          </a:p>
        </p:txBody>
      </p:sp>
      <p:graphicFrame>
        <p:nvGraphicFramePr>
          <p:cNvPr id="6" name="Content Placeholder 5">
            <a:extLst>
              <a:ext uri="{FF2B5EF4-FFF2-40B4-BE49-F238E27FC236}">
                <a16:creationId xmlns="" xmlns:a16="http://schemas.microsoft.com/office/drawing/2014/main" id="{BD670CEF-1A9D-4AF9-9242-947C07B39274}"/>
              </a:ext>
            </a:extLst>
          </p:cNvPr>
          <p:cNvGraphicFramePr>
            <a:graphicFrameLocks noGrp="1"/>
          </p:cNvGraphicFramePr>
          <p:nvPr>
            <p:ph sz="quarter" idx="4294967295"/>
            <p:extLst/>
          </p:nvPr>
        </p:nvGraphicFramePr>
        <p:xfrm>
          <a:off x="420291" y="1053704"/>
          <a:ext cx="8723545" cy="4795044"/>
        </p:xfrm>
        <a:graphic>
          <a:graphicData uri="http://schemas.openxmlformats.org/drawingml/2006/table">
            <a:tbl>
              <a:tblPr firstRow="1" bandRow="1">
                <a:tableStyleId>{5C22544A-7EE6-4342-B048-85BDC9FD1C3A}</a:tableStyleId>
              </a:tblPr>
              <a:tblGrid>
                <a:gridCol w="2404721">
                  <a:extLst>
                    <a:ext uri="{9D8B030D-6E8A-4147-A177-3AD203B41FA5}">
                      <a16:colId xmlns="" xmlns:a16="http://schemas.microsoft.com/office/drawing/2014/main" val="2698314695"/>
                    </a:ext>
                  </a:extLst>
                </a:gridCol>
                <a:gridCol w="6318824">
                  <a:extLst>
                    <a:ext uri="{9D8B030D-6E8A-4147-A177-3AD203B41FA5}">
                      <a16:colId xmlns="" xmlns:a16="http://schemas.microsoft.com/office/drawing/2014/main" val="3479737620"/>
                    </a:ext>
                  </a:extLst>
                </a:gridCol>
              </a:tblGrid>
              <a:tr h="366878">
                <a:tc>
                  <a:txBody>
                    <a:bodyPr/>
                    <a:lstStyle/>
                    <a:p>
                      <a:pPr algn="ctr"/>
                      <a:r>
                        <a:rPr lang="en-US" sz="1400" i="1" dirty="0"/>
                        <a:t>Organization</a:t>
                      </a:r>
                    </a:p>
                  </a:txBody>
                  <a:tcPr marL="68580" marR="68580" marT="34290" marB="34290">
                    <a:solidFill>
                      <a:schemeClr val="tx2"/>
                    </a:solidFill>
                  </a:tcPr>
                </a:tc>
                <a:tc>
                  <a:txBody>
                    <a:bodyPr/>
                    <a:lstStyle/>
                    <a:p>
                      <a:pPr algn="ctr"/>
                      <a:r>
                        <a:rPr lang="en-US" sz="1400" i="1" dirty="0"/>
                        <a:t>Sample Initiatives</a:t>
                      </a:r>
                    </a:p>
                  </a:txBody>
                  <a:tcPr marL="68580" marR="68580" marT="34290" marB="34290">
                    <a:solidFill>
                      <a:schemeClr val="tx2"/>
                    </a:solidFill>
                  </a:tcPr>
                </a:tc>
                <a:extLst>
                  <a:ext uri="{0D108BD9-81ED-4DB2-BD59-A6C34878D82A}">
                    <a16:rowId xmlns="" xmlns:a16="http://schemas.microsoft.com/office/drawing/2014/main" val="1713644421"/>
                  </a:ext>
                </a:extLst>
              </a:tr>
              <a:tr h="572933">
                <a:tc>
                  <a:txBody>
                    <a:bodyPr/>
                    <a:lstStyle/>
                    <a:p>
                      <a:r>
                        <a:rPr lang="en-US" sz="1200" dirty="0" smtClean="0"/>
                        <a:t>University of Chicago</a:t>
                      </a:r>
                      <a:endParaRPr lang="en-US" sz="1200" dirty="0"/>
                    </a:p>
                  </a:txBody>
                  <a:tcPr marL="68580" marR="68580" marT="34290" marB="34290">
                    <a:solidFill>
                      <a:schemeClr val="tx2">
                        <a:lumMod val="20000"/>
                        <a:lumOff val="80000"/>
                      </a:schemeClr>
                    </a:solidFill>
                  </a:tcPr>
                </a:tc>
                <a:tc>
                  <a:txBody>
                    <a:bodyPr/>
                    <a:lstStyle/>
                    <a:p>
                      <a:pPr marL="223838" indent="-223838">
                        <a:buFont typeface="Symbol" panose="05050102010706020507" pitchFamily="18" charset="2"/>
                        <a:buChar char="·"/>
                      </a:pPr>
                      <a:r>
                        <a:rPr lang="en-US" sz="1200" dirty="0"/>
                        <a:t>Senior leadership </a:t>
                      </a:r>
                      <a:r>
                        <a:rPr lang="en-US" sz="1200" dirty="0">
                          <a:solidFill>
                            <a:srgbClr val="FF00FF"/>
                          </a:solidFill>
                        </a:rPr>
                        <a:t>compensation review committee </a:t>
                      </a:r>
                      <a:r>
                        <a:rPr lang="en-US" sz="1200" dirty="0"/>
                        <a:t>ensures objective comp for top </a:t>
                      </a:r>
                      <a:r>
                        <a:rPr lang="en-US" sz="1200" dirty="0" smtClean="0"/>
                        <a:t>20 </a:t>
                      </a:r>
                      <a:r>
                        <a:rPr lang="en-US" sz="1200" dirty="0"/>
                        <a:t>positions</a:t>
                      </a:r>
                    </a:p>
                  </a:txBody>
                  <a:tcPr marL="68580" marR="68580" marT="34290" marB="34290">
                    <a:solidFill>
                      <a:schemeClr val="tx2">
                        <a:lumMod val="20000"/>
                        <a:lumOff val="80000"/>
                      </a:schemeClr>
                    </a:solidFill>
                  </a:tcPr>
                </a:tc>
                <a:extLst>
                  <a:ext uri="{0D108BD9-81ED-4DB2-BD59-A6C34878D82A}">
                    <a16:rowId xmlns="" xmlns:a16="http://schemas.microsoft.com/office/drawing/2014/main" val="2696467560"/>
                  </a:ext>
                </a:extLst>
              </a:tr>
              <a:tr h="572933">
                <a:tc>
                  <a:txBody>
                    <a:bodyPr/>
                    <a:lstStyle/>
                    <a:p>
                      <a:r>
                        <a:rPr lang="en-US" sz="1200" dirty="0"/>
                        <a:t>City of Hope</a:t>
                      </a:r>
                    </a:p>
                  </a:txBody>
                  <a:tcPr marL="68580" marR="68580" marT="34290" marB="34290">
                    <a:solidFill>
                      <a:schemeClr val="tx2">
                        <a:lumMod val="20000"/>
                        <a:lumOff val="80000"/>
                      </a:schemeClr>
                    </a:solidFill>
                  </a:tcPr>
                </a:tc>
                <a:tc>
                  <a:txBody>
                    <a:bodyPr/>
                    <a:lstStyle/>
                    <a:p>
                      <a:pPr marL="223838" indent="-223838">
                        <a:buFont typeface="Symbol" panose="05050102010706020507" pitchFamily="18" charset="2"/>
                        <a:buChar char="·"/>
                      </a:pPr>
                      <a:r>
                        <a:rPr lang="en-US" sz="1200" dirty="0"/>
                        <a:t>Promoting </a:t>
                      </a:r>
                      <a:r>
                        <a:rPr lang="en-US" sz="1200" dirty="0">
                          <a:solidFill>
                            <a:srgbClr val="FF00FF"/>
                          </a:solidFill>
                        </a:rPr>
                        <a:t>data transparency </a:t>
                      </a:r>
                      <a:r>
                        <a:rPr lang="en-US" sz="1200" dirty="0"/>
                        <a:t>on diversity and inclusion, including developing </a:t>
                      </a:r>
                      <a:r>
                        <a:rPr lang="en-US" sz="1200" dirty="0">
                          <a:solidFill>
                            <a:srgbClr val="FF00FF"/>
                          </a:solidFill>
                        </a:rPr>
                        <a:t>dashboards</a:t>
                      </a:r>
                      <a:r>
                        <a:rPr lang="en-US" sz="1200" dirty="0"/>
                        <a:t> for FY19</a:t>
                      </a:r>
                    </a:p>
                  </a:txBody>
                  <a:tcPr marL="68580" marR="68580" marT="34290" marB="34290">
                    <a:solidFill>
                      <a:schemeClr val="tx2">
                        <a:lumMod val="20000"/>
                        <a:lumOff val="80000"/>
                      </a:schemeClr>
                    </a:solidFill>
                  </a:tcPr>
                </a:tc>
                <a:extLst>
                  <a:ext uri="{0D108BD9-81ED-4DB2-BD59-A6C34878D82A}">
                    <a16:rowId xmlns="" xmlns:a16="http://schemas.microsoft.com/office/drawing/2014/main" val="2938626921"/>
                  </a:ext>
                </a:extLst>
              </a:tr>
              <a:tr h="366878">
                <a:tc>
                  <a:txBody>
                    <a:bodyPr/>
                    <a:lstStyle/>
                    <a:p>
                      <a:r>
                        <a:rPr lang="en-US" sz="1200" dirty="0"/>
                        <a:t>Cleveland Clinic</a:t>
                      </a:r>
                    </a:p>
                  </a:txBody>
                  <a:tcPr marL="68580" marR="68580" marT="34290" marB="34290">
                    <a:solidFill>
                      <a:schemeClr val="tx2">
                        <a:lumMod val="20000"/>
                        <a:lumOff val="80000"/>
                      </a:schemeClr>
                    </a:solidFill>
                  </a:tcPr>
                </a:tc>
                <a:tc>
                  <a:txBody>
                    <a:bodyPr/>
                    <a:lstStyle/>
                    <a:p>
                      <a:pPr marL="223838" indent="-223838">
                        <a:buFont typeface="Symbol" panose="05050102010706020507" pitchFamily="18" charset="2"/>
                        <a:buChar char="·"/>
                      </a:pPr>
                      <a:r>
                        <a:rPr lang="en-US" sz="1200" dirty="0"/>
                        <a:t>Enterprise-wide </a:t>
                      </a:r>
                      <a:r>
                        <a:rPr lang="en-US" sz="1200" dirty="0">
                          <a:solidFill>
                            <a:srgbClr val="FF00FF"/>
                          </a:solidFill>
                        </a:rPr>
                        <a:t>performance management initiative </a:t>
                      </a:r>
                      <a:r>
                        <a:rPr lang="en-US" sz="1200" dirty="0"/>
                        <a:t>for top 40 executives</a:t>
                      </a:r>
                    </a:p>
                  </a:txBody>
                  <a:tcPr marL="68580" marR="68580" marT="34290" marB="34290">
                    <a:solidFill>
                      <a:schemeClr val="tx2">
                        <a:lumMod val="20000"/>
                        <a:lumOff val="80000"/>
                      </a:schemeClr>
                    </a:solidFill>
                  </a:tcPr>
                </a:tc>
                <a:extLst>
                  <a:ext uri="{0D108BD9-81ED-4DB2-BD59-A6C34878D82A}">
                    <a16:rowId xmlns="" xmlns:a16="http://schemas.microsoft.com/office/drawing/2014/main" val="3451836196"/>
                  </a:ext>
                </a:extLst>
              </a:tr>
              <a:tr h="572933">
                <a:tc>
                  <a:txBody>
                    <a:bodyPr/>
                    <a:lstStyle/>
                    <a:p>
                      <a:r>
                        <a:rPr lang="en-US" sz="1200" dirty="0"/>
                        <a:t>Rush Health System</a:t>
                      </a:r>
                    </a:p>
                  </a:txBody>
                  <a:tcPr marL="68580" marR="68580" marT="34290" marB="34290">
                    <a:solidFill>
                      <a:schemeClr val="tx2">
                        <a:lumMod val="20000"/>
                        <a:lumOff val="80000"/>
                      </a:schemeClr>
                    </a:solidFill>
                  </a:tcPr>
                </a:tc>
                <a:tc>
                  <a:txBody>
                    <a:bodyPr/>
                    <a:lstStyle/>
                    <a:p>
                      <a:pPr marL="223838" marR="0" lvl="0" indent="-223838" algn="l" defTabSz="91437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rgbClr val="FF00FF"/>
                          </a:solidFill>
                        </a:rPr>
                        <a:t>Women’s Leadership Council reviews annual HR benefits reviews</a:t>
                      </a:r>
                      <a:r>
                        <a:rPr lang="en-US" sz="1200" dirty="0"/>
                        <a:t> and helps identify adverse effects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solidFill>
                      <a:schemeClr val="tx2">
                        <a:lumMod val="20000"/>
                        <a:lumOff val="80000"/>
                      </a:schemeClr>
                    </a:solidFill>
                  </a:tcPr>
                </a:tc>
                <a:extLst>
                  <a:ext uri="{0D108BD9-81ED-4DB2-BD59-A6C34878D82A}">
                    <a16:rowId xmlns="" xmlns:a16="http://schemas.microsoft.com/office/drawing/2014/main" val="3097775316"/>
                  </a:ext>
                </a:extLst>
              </a:tr>
              <a:tr h="572933">
                <a:tc>
                  <a:txBody>
                    <a:bodyPr/>
                    <a:lstStyle/>
                    <a:p>
                      <a:r>
                        <a:rPr lang="en-US" sz="1200" dirty="0"/>
                        <a:t>Advocate Aurora Health</a:t>
                      </a:r>
                    </a:p>
                  </a:txBody>
                  <a:tcPr marL="68580" marR="68580" marT="34290" marB="34290">
                    <a:solidFill>
                      <a:schemeClr val="tx2">
                        <a:lumMod val="20000"/>
                        <a:lumOff val="80000"/>
                      </a:schemeClr>
                    </a:solidFill>
                  </a:tcPr>
                </a:tc>
                <a:tc>
                  <a:txBody>
                    <a:bodyPr/>
                    <a:lstStyle/>
                    <a:p>
                      <a:pPr marL="285750" indent="-285750">
                        <a:buFont typeface="Arial" panose="020B0604020202020204" pitchFamily="34" charset="0"/>
                        <a:buChar char="•"/>
                      </a:pPr>
                      <a:r>
                        <a:rPr lang="en-US" sz="1200" dirty="0" smtClean="0"/>
                        <a:t>Talent </a:t>
                      </a:r>
                      <a:r>
                        <a:rPr lang="en-US" sz="1200" dirty="0"/>
                        <a:t>Review Board </a:t>
                      </a:r>
                      <a:r>
                        <a:rPr lang="en-US" sz="1200" dirty="0">
                          <a:solidFill>
                            <a:srgbClr val="FF00FF"/>
                          </a:solidFill>
                        </a:rPr>
                        <a:t>mandates a diverse slate of candidates</a:t>
                      </a:r>
                      <a:r>
                        <a:rPr lang="en-US" sz="1200" dirty="0"/>
                        <a:t> and manages </a:t>
                      </a:r>
                      <a:r>
                        <a:rPr lang="en-US" sz="1200" dirty="0">
                          <a:solidFill>
                            <a:srgbClr val="FF00FF"/>
                          </a:solidFill>
                        </a:rPr>
                        <a:t>annual review process</a:t>
                      </a:r>
                    </a:p>
                  </a:txBody>
                  <a:tcPr marL="68580" marR="68580" marT="34290" marB="34290">
                    <a:solidFill>
                      <a:schemeClr val="tx2">
                        <a:lumMod val="20000"/>
                        <a:lumOff val="80000"/>
                      </a:schemeClr>
                    </a:solidFill>
                  </a:tcPr>
                </a:tc>
                <a:extLst>
                  <a:ext uri="{0D108BD9-81ED-4DB2-BD59-A6C34878D82A}">
                    <a16:rowId xmlns="" xmlns:a16="http://schemas.microsoft.com/office/drawing/2014/main" val="3638358620"/>
                  </a:ext>
                </a:extLst>
              </a:tr>
              <a:tr h="437682">
                <a:tc>
                  <a:txBody>
                    <a:bodyPr/>
                    <a:lstStyle/>
                    <a:p>
                      <a:r>
                        <a:rPr lang="en-US" sz="1200" dirty="0"/>
                        <a:t>Geisinger </a:t>
                      </a:r>
                    </a:p>
                  </a:txBody>
                  <a:tcPr marL="68580" marR="68580" marT="34290" marB="34290">
                    <a:solidFill>
                      <a:schemeClr val="tx2">
                        <a:lumMod val="20000"/>
                        <a:lumOff val="80000"/>
                      </a:schemeClr>
                    </a:solidFill>
                  </a:tcPr>
                </a:tc>
                <a:tc>
                  <a:txBody>
                    <a:bodyPr/>
                    <a:lstStyle/>
                    <a:p>
                      <a:pPr marL="223838" indent="-223838">
                        <a:buFont typeface="Symbol" panose="05050102010706020507" pitchFamily="18" charset="2"/>
                        <a:buChar char="·"/>
                      </a:pPr>
                      <a:r>
                        <a:rPr lang="en-US" sz="1200" dirty="0"/>
                        <a:t>“Women That Lead” </a:t>
                      </a:r>
                      <a:r>
                        <a:rPr lang="en-US" sz="1200" dirty="0">
                          <a:solidFill>
                            <a:srgbClr val="FF00FF"/>
                          </a:solidFill>
                        </a:rPr>
                        <a:t>employee resource </a:t>
                      </a:r>
                      <a:r>
                        <a:rPr lang="en-US" sz="1200" dirty="0" smtClean="0">
                          <a:solidFill>
                            <a:srgbClr val="FF00FF"/>
                          </a:solidFill>
                        </a:rPr>
                        <a:t>group</a:t>
                      </a:r>
                      <a:endParaRPr lang="en-US" sz="1200" dirty="0">
                        <a:solidFill>
                          <a:srgbClr val="FF00FF"/>
                        </a:solidFill>
                      </a:endParaRPr>
                    </a:p>
                  </a:txBody>
                  <a:tcPr marL="68580" marR="68580" marT="34290" marB="34290">
                    <a:solidFill>
                      <a:schemeClr val="tx2">
                        <a:lumMod val="20000"/>
                        <a:lumOff val="80000"/>
                      </a:schemeClr>
                    </a:solidFill>
                  </a:tcPr>
                </a:tc>
                <a:extLst>
                  <a:ext uri="{0D108BD9-81ED-4DB2-BD59-A6C34878D82A}">
                    <a16:rowId xmlns="" xmlns:a16="http://schemas.microsoft.com/office/drawing/2014/main" val="344889383"/>
                  </a:ext>
                </a:extLst>
              </a:tr>
              <a:tr h="424105">
                <a:tc>
                  <a:txBody>
                    <a:bodyPr/>
                    <a:lstStyle/>
                    <a:p>
                      <a:r>
                        <a:rPr lang="en-US" sz="1200" dirty="0" smtClean="0"/>
                        <a:t>Ohio State University</a:t>
                      </a:r>
                      <a:endParaRPr lang="en-US" sz="1200" dirty="0"/>
                    </a:p>
                  </a:txBody>
                  <a:tcPr marL="68580" marR="68580" marT="34290" marB="34290">
                    <a:solidFill>
                      <a:schemeClr val="tx2">
                        <a:lumMod val="20000"/>
                        <a:lumOff val="80000"/>
                      </a:schemeClr>
                    </a:solidFill>
                  </a:tcPr>
                </a:tc>
                <a:tc>
                  <a:txBody>
                    <a:bodyPr/>
                    <a:lstStyle/>
                    <a:p>
                      <a:pPr marL="223838" indent="-223838">
                        <a:buFont typeface="Symbol" panose="05050102010706020507" pitchFamily="18" charset="2"/>
                        <a:buChar char="·"/>
                      </a:pPr>
                      <a:r>
                        <a:rPr lang="en-US" sz="1200" dirty="0" smtClean="0">
                          <a:solidFill>
                            <a:srgbClr val="FF00FF"/>
                          </a:solidFill>
                        </a:rPr>
                        <a:t>Implicit bias testing </a:t>
                      </a:r>
                      <a:r>
                        <a:rPr lang="en-US" sz="1200" dirty="0" smtClean="0"/>
                        <a:t>required for members of search committees</a:t>
                      </a:r>
                      <a:r>
                        <a:rPr lang="en-US" sz="1200" baseline="0" dirty="0" smtClean="0"/>
                        <a:t> and </a:t>
                      </a:r>
                      <a:r>
                        <a:rPr lang="en-US" sz="1200" dirty="0" smtClean="0"/>
                        <a:t>admissions committee</a:t>
                      </a:r>
                      <a:endParaRPr lang="en-US" sz="1200" dirty="0"/>
                    </a:p>
                  </a:txBody>
                  <a:tcPr marL="68580" marR="68580" marT="34290" marB="34290">
                    <a:solidFill>
                      <a:schemeClr val="tx2">
                        <a:lumMod val="20000"/>
                        <a:lumOff val="80000"/>
                      </a:schemeClr>
                    </a:solidFill>
                  </a:tcPr>
                </a:tc>
                <a:extLst>
                  <a:ext uri="{0D108BD9-81ED-4DB2-BD59-A6C34878D82A}">
                    <a16:rowId xmlns="" xmlns:a16="http://schemas.microsoft.com/office/drawing/2014/main" val="10007"/>
                  </a:ext>
                </a:extLst>
              </a:tr>
              <a:tr h="907769">
                <a:tc>
                  <a:txBody>
                    <a:bodyPr/>
                    <a:lstStyle/>
                    <a:p>
                      <a:r>
                        <a:rPr lang="en-US" sz="1200" dirty="0" smtClean="0"/>
                        <a:t>University of Pennsylvania</a:t>
                      </a:r>
                    </a:p>
                    <a:p>
                      <a:endParaRPr lang="en-US" sz="1200" dirty="0" smtClean="0"/>
                    </a:p>
                    <a:p>
                      <a:r>
                        <a:rPr lang="en-US" sz="1200" dirty="0" smtClean="0"/>
                        <a:t>Southern Illinois University School</a:t>
                      </a:r>
                      <a:r>
                        <a:rPr lang="en-US" sz="1200" baseline="0" dirty="0" smtClean="0"/>
                        <a:t> of Medicine</a:t>
                      </a:r>
                      <a:endParaRPr lang="en-US" sz="1200" dirty="0"/>
                    </a:p>
                  </a:txBody>
                  <a:tcPr marL="68580" marR="68580" marT="34290" marB="34290">
                    <a:solidFill>
                      <a:schemeClr val="tx2">
                        <a:lumMod val="20000"/>
                        <a:lumOff val="80000"/>
                      </a:schemeClr>
                    </a:solidFill>
                  </a:tcPr>
                </a:tc>
                <a:tc>
                  <a:txBody>
                    <a:bodyPr/>
                    <a:lstStyle/>
                    <a:p>
                      <a:pPr marL="223838" marR="0" lvl="0" indent="-22383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b="0" dirty="0" smtClean="0"/>
                    </a:p>
                    <a:p>
                      <a:pPr marL="223838" marR="0" lvl="0" indent="-22383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0" dirty="0" smtClean="0">
                          <a:solidFill>
                            <a:srgbClr val="FF00FF"/>
                          </a:solidFill>
                        </a:rPr>
                        <a:t>Culture Conducive to Women’s Academic Success survey</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0" dirty="0" smtClean="0"/>
                        <a:t>(Westring et al. </a:t>
                      </a:r>
                      <a:r>
                        <a:rPr lang="en-US" sz="1200" dirty="0" err="1" smtClean="0">
                          <a:hlinkClick r:id="rId2"/>
                        </a:rPr>
                        <a:t>Acad</a:t>
                      </a:r>
                      <a:r>
                        <a:rPr lang="en-US" sz="1200" dirty="0" smtClean="0">
                          <a:hlinkClick r:id="rId2"/>
                        </a:rPr>
                        <a:t> Med. 2012 Nov; 87(11): 1622–1631. </a:t>
                      </a:r>
                      <a:endParaRPr lang="en-US" sz="1200" b="0" dirty="0" smtClean="0"/>
                    </a:p>
                    <a:p>
                      <a:pPr marL="0" indent="0">
                        <a:buFont typeface="Symbol" panose="05050102010706020507" pitchFamily="18" charset="2"/>
                        <a:buNone/>
                      </a:pPr>
                      <a:endParaRPr lang="en-US" sz="1200" dirty="0"/>
                    </a:p>
                  </a:txBody>
                  <a:tcPr marL="68580" marR="68580" marT="34290" marB="34290">
                    <a:solidFill>
                      <a:schemeClr val="tx2">
                        <a:lumMod val="20000"/>
                        <a:lumOff val="8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1280758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1275" y="857250"/>
            <a:ext cx="3975052" cy="5143500"/>
          </a:xfrm>
          <a:prstGeom prst="rect">
            <a:avLst/>
          </a:prstGeom>
        </p:spPr>
      </p:pic>
    </p:spTree>
    <p:extLst>
      <p:ext uri="{BB962C8B-B14F-4D97-AF65-F5344CB8AC3E}">
        <p14:creationId xmlns:p14="http://schemas.microsoft.com/office/powerpoint/2010/main" val="42367537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err="1" smtClean="0"/>
              <a:t>HeForShe</a:t>
            </a:r>
            <a:endParaRPr lang="en-US" dirty="0"/>
          </a:p>
        </p:txBody>
      </p:sp>
      <p:sp>
        <p:nvSpPr>
          <p:cNvPr id="3" name="Content Placeholder 2"/>
          <p:cNvSpPr>
            <a:spLocks noGrp="1"/>
          </p:cNvSpPr>
          <p:nvPr>
            <p:ph idx="1"/>
          </p:nvPr>
        </p:nvSpPr>
        <p:spPr>
          <a:xfrm>
            <a:off x="61783" y="1825625"/>
            <a:ext cx="8453567" cy="4351338"/>
          </a:xfrm>
        </p:spPr>
        <p:txBody>
          <a:bodyPr/>
          <a:lstStyle/>
          <a:p>
            <a:pPr marL="0" indent="0">
              <a:buNone/>
            </a:pPr>
            <a:r>
              <a:rPr lang="en-US" dirty="0" err="1" smtClean="0"/>
              <a:t>HeForShe</a:t>
            </a:r>
            <a:r>
              <a:rPr lang="en-US" dirty="0" smtClean="0"/>
              <a:t> </a:t>
            </a:r>
            <a:r>
              <a:rPr lang="en-US" dirty="0"/>
              <a:t>is a solidarity campaign for </a:t>
            </a:r>
            <a:r>
              <a:rPr lang="en-US" dirty="0" smtClean="0"/>
              <a:t>the </a:t>
            </a:r>
            <a:r>
              <a:rPr lang="en-US" dirty="0"/>
              <a:t>advancement of gender equality, initiated by UN. Its goal is to achieve equality by encouraging both genders to partake as agents of change and take action against negative stereotypes and behaviors, faced by </a:t>
            </a:r>
            <a:r>
              <a:rPr lang="en-US" dirty="0" smtClean="0"/>
              <a:t>women.</a:t>
            </a:r>
            <a:endParaRPr lang="en-US" dirty="0"/>
          </a:p>
        </p:txBody>
      </p:sp>
      <p:pic>
        <p:nvPicPr>
          <p:cNvPr id="5" name="Picture 4" descr="Image result for HeforSh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71" y="4182891"/>
            <a:ext cx="3085624" cy="2314575"/>
          </a:xfrm>
          <a:prstGeom prst="rect">
            <a:avLst/>
          </a:prstGeom>
          <a:noFill/>
          <a:ln>
            <a:noFill/>
          </a:ln>
        </p:spPr>
      </p:pic>
      <p:pic>
        <p:nvPicPr>
          <p:cNvPr id="6" name="Picture 5" descr="Image result for HeforShe"/>
          <p:cNvPicPr/>
          <p:nvPr/>
        </p:nvPicPr>
        <p:blipFill>
          <a:blip r:embed="rId3">
            <a:extLst>
              <a:ext uri="{28A0092B-C50C-407E-A947-70E740481C1C}">
                <a14:useLocalDpi xmlns:a14="http://schemas.microsoft.com/office/drawing/2010/main" val="0"/>
              </a:ext>
            </a:extLst>
          </a:blip>
          <a:srcRect/>
          <a:stretch>
            <a:fillRect/>
          </a:stretch>
        </p:blipFill>
        <p:spPr bwMode="auto">
          <a:xfrm>
            <a:off x="4862764" y="4211053"/>
            <a:ext cx="2677026" cy="2232526"/>
          </a:xfrm>
          <a:prstGeom prst="rect">
            <a:avLst/>
          </a:prstGeom>
          <a:noFill/>
          <a:ln>
            <a:noFill/>
          </a:ln>
        </p:spPr>
      </p:pic>
    </p:spTree>
    <p:extLst>
      <p:ext uri="{BB962C8B-B14F-4D97-AF65-F5344CB8AC3E}">
        <p14:creationId xmlns:p14="http://schemas.microsoft.com/office/powerpoint/2010/main" val="319979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Times Up Is An Opportunity</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400274" y="1589088"/>
            <a:ext cx="2570464" cy="4572000"/>
          </a:xfrm>
        </p:spPr>
      </p:pic>
    </p:spTree>
    <p:extLst>
      <p:ext uri="{BB962C8B-B14F-4D97-AF65-F5344CB8AC3E}">
        <p14:creationId xmlns:p14="http://schemas.microsoft.com/office/powerpoint/2010/main" val="41075959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114133" y="-461818"/>
            <a:ext cx="4792444" cy="8525163"/>
          </a:xfrm>
        </p:spPr>
      </p:pic>
    </p:spTree>
    <p:extLst>
      <p:ext uri="{BB962C8B-B14F-4D97-AF65-F5344CB8AC3E}">
        <p14:creationId xmlns:p14="http://schemas.microsoft.com/office/powerpoint/2010/main" val="1832631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 to ASSERT Yourself</a:t>
            </a:r>
            <a:endParaRPr lang="en-US" dirty="0"/>
          </a:p>
        </p:txBody>
      </p:sp>
      <p:sp>
        <p:nvSpPr>
          <p:cNvPr id="3" name="Content Placeholder 2"/>
          <p:cNvSpPr>
            <a:spLocks noGrp="1"/>
          </p:cNvSpPr>
          <p:nvPr>
            <p:ph sz="quarter" idx="1"/>
          </p:nvPr>
        </p:nvSpPr>
        <p:spPr/>
        <p:txBody>
          <a:bodyPr/>
          <a:lstStyle/>
          <a:p>
            <a:r>
              <a:rPr lang="en-US" sz="1800" b="1" dirty="0"/>
              <a:t>A</a:t>
            </a:r>
            <a:r>
              <a:rPr lang="en-US" sz="1800" dirty="0"/>
              <a:t>ssess- Confidence Gap and Valuation</a:t>
            </a:r>
          </a:p>
          <a:p>
            <a:r>
              <a:rPr lang="en-US" sz="1800" b="1" dirty="0"/>
              <a:t>S</a:t>
            </a:r>
            <a:r>
              <a:rPr lang="en-US" sz="1800" dirty="0"/>
              <a:t>tyle- Know your and the other party’s leadership and negotiation style </a:t>
            </a:r>
          </a:p>
          <a:p>
            <a:r>
              <a:rPr lang="en-US" sz="1800" b="1" dirty="0"/>
              <a:t>S</a:t>
            </a:r>
            <a:r>
              <a:rPr lang="en-US" sz="1800" dirty="0"/>
              <a:t>et the stage-use gender-based style in your favor</a:t>
            </a:r>
          </a:p>
          <a:p>
            <a:r>
              <a:rPr lang="en-US" sz="1800" b="1" dirty="0"/>
              <a:t>E</a:t>
            </a:r>
            <a:r>
              <a:rPr lang="en-US" sz="1800" dirty="0"/>
              <a:t>ngage- recognize factors that would truly engage the other party</a:t>
            </a:r>
          </a:p>
          <a:p>
            <a:r>
              <a:rPr lang="en-US" sz="1800" b="1" dirty="0"/>
              <a:t>R</a:t>
            </a:r>
            <a:r>
              <a:rPr lang="en-US" sz="1800" dirty="0"/>
              <a:t>evisit- remember to recognize that there could be an opportunity to continue/revisit the negotiation</a:t>
            </a:r>
          </a:p>
          <a:p>
            <a:r>
              <a:rPr lang="en-US" sz="1800" b="1" dirty="0"/>
              <a:t>T</a:t>
            </a:r>
            <a:r>
              <a:rPr lang="en-US" sz="1800" dirty="0"/>
              <a:t>enacity and </a:t>
            </a:r>
            <a:r>
              <a:rPr lang="en-US" sz="1800" b="1" dirty="0"/>
              <a:t>T</a:t>
            </a:r>
            <a:r>
              <a:rPr lang="en-US" sz="1800" dirty="0"/>
              <a:t>hanks- use them and memorialize the negotiation(s)</a:t>
            </a:r>
          </a:p>
          <a:p>
            <a:endParaRPr lang="en-US" dirty="0" smtClean="0"/>
          </a:p>
          <a:p>
            <a:endParaRPr lang="en-US" dirty="0" smtClean="0"/>
          </a:p>
          <a:p>
            <a:endParaRPr lang="en-US" dirty="0"/>
          </a:p>
        </p:txBody>
      </p:sp>
    </p:spTree>
    <p:extLst>
      <p:ext uri="{BB962C8B-B14F-4D97-AF65-F5344CB8AC3E}">
        <p14:creationId xmlns:p14="http://schemas.microsoft.com/office/powerpoint/2010/main" val="381712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Tips For Men Who Want To Support Equality</a:t>
            </a:r>
            <a:endParaRPr lang="en-US" dirty="0"/>
          </a:p>
        </p:txBody>
      </p:sp>
      <p:sp>
        <p:nvSpPr>
          <p:cNvPr id="3" name="Content Placeholder 2"/>
          <p:cNvSpPr>
            <a:spLocks noGrp="1"/>
          </p:cNvSpPr>
          <p:nvPr>
            <p:ph sz="quarter" idx="1"/>
          </p:nvPr>
        </p:nvSpPr>
        <p:spPr/>
        <p:txBody>
          <a:bodyPr/>
          <a:lstStyle/>
          <a:p>
            <a:r>
              <a:rPr lang="en-US" dirty="0" smtClean="0"/>
              <a:t>Challenge the likability penalty</a:t>
            </a:r>
          </a:p>
          <a:p>
            <a:r>
              <a:rPr lang="en-US" dirty="0" smtClean="0"/>
              <a:t>Evaluate performance fairly</a:t>
            </a:r>
          </a:p>
          <a:p>
            <a:r>
              <a:rPr lang="en-US" dirty="0" smtClean="0"/>
              <a:t>Give women credit</a:t>
            </a:r>
          </a:p>
          <a:p>
            <a:r>
              <a:rPr lang="en-US" dirty="0" smtClean="0"/>
              <a:t>Get the most out of meetings</a:t>
            </a:r>
          </a:p>
          <a:p>
            <a:r>
              <a:rPr lang="en-US" dirty="0" smtClean="0"/>
              <a:t>Share the office housework</a:t>
            </a:r>
          </a:p>
          <a:p>
            <a:r>
              <a:rPr lang="en-US" dirty="0" smtClean="0"/>
              <a:t>Make work </a:t>
            </a:r>
            <a:r>
              <a:rPr lang="en-US" dirty="0" err="1" smtClean="0"/>
              <a:t>work</a:t>
            </a:r>
            <a:r>
              <a:rPr lang="en-US" dirty="0" smtClean="0"/>
              <a:t> for parents</a:t>
            </a:r>
          </a:p>
          <a:p>
            <a:r>
              <a:rPr lang="en-US" dirty="0" smtClean="0"/>
              <a:t>Mentor women and offer equal access</a:t>
            </a:r>
          </a:p>
          <a:p>
            <a:endParaRPr lang="en-US" dirty="0"/>
          </a:p>
          <a:p>
            <a:endParaRPr lang="en-US" dirty="0" smtClean="0"/>
          </a:p>
          <a:p>
            <a:pPr lvl="8"/>
            <a:r>
              <a:rPr lang="en-US" dirty="0" smtClean="0"/>
              <a:t>www.leanin.org</a:t>
            </a:r>
            <a:endParaRPr lang="en-US" dirty="0"/>
          </a:p>
        </p:txBody>
      </p:sp>
    </p:spTree>
    <p:extLst>
      <p:ext uri="{BB962C8B-B14F-4D97-AF65-F5344CB8AC3E}">
        <p14:creationId xmlns:p14="http://schemas.microsoft.com/office/powerpoint/2010/main" val="40632013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dirty="0"/>
              <a:t>“In The Company Of Givers And Takers”</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pPr fontAlgn="auto">
              <a:spcAft>
                <a:spcPts val="0"/>
              </a:spcAft>
              <a:buFont typeface="Arial"/>
              <a:buChar char="•"/>
              <a:defRPr/>
            </a:pPr>
            <a:r>
              <a:rPr lang="en-US" dirty="0"/>
              <a:t>Adam Grant- HBR 2013</a:t>
            </a:r>
          </a:p>
          <a:p>
            <a:pPr fontAlgn="auto">
              <a:spcAft>
                <a:spcPts val="0"/>
              </a:spcAft>
              <a:buFont typeface="Arial"/>
              <a:buChar char="•"/>
              <a:defRPr/>
            </a:pPr>
            <a:r>
              <a:rPr lang="en-US" dirty="0"/>
              <a:t>Givers, takers and matchers</a:t>
            </a:r>
          </a:p>
          <a:p>
            <a:pPr fontAlgn="auto">
              <a:spcAft>
                <a:spcPts val="0"/>
              </a:spcAft>
              <a:buFont typeface="Arial"/>
              <a:buChar char="•"/>
              <a:defRPr/>
            </a:pPr>
            <a:r>
              <a:rPr lang="en-US" dirty="0"/>
              <a:t>Givers more assertive if acting as an agent on behalf of others</a:t>
            </a:r>
          </a:p>
          <a:p>
            <a:pPr fontAlgn="auto">
              <a:spcAft>
                <a:spcPts val="0"/>
              </a:spcAft>
              <a:buFont typeface="Arial"/>
              <a:buChar char="•"/>
              <a:defRPr/>
            </a:pPr>
            <a:r>
              <a:rPr lang="en-US" dirty="0"/>
              <a:t>Majority of people are matchers- influenced by the work culture</a:t>
            </a:r>
          </a:p>
          <a:p>
            <a:pPr fontAlgn="auto">
              <a:spcAft>
                <a:spcPts val="0"/>
              </a:spcAft>
              <a:buFont typeface="Arial"/>
              <a:buChar char="•"/>
              <a:defRPr/>
            </a:pPr>
            <a:r>
              <a:rPr lang="en-US" dirty="0"/>
              <a:t>Key is promoting a giving culture and an atmosphere of generosity toward each other</a:t>
            </a:r>
          </a:p>
        </p:txBody>
      </p:sp>
    </p:spTree>
    <p:extLst>
      <p:ext uri="{BB962C8B-B14F-4D97-AF65-F5344CB8AC3E}">
        <p14:creationId xmlns:p14="http://schemas.microsoft.com/office/powerpoint/2010/main" val="199285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normAutofit fontScale="90000"/>
          </a:bodyPr>
          <a:lstStyle/>
          <a:p>
            <a:r>
              <a:rPr lang="en-US" dirty="0"/>
              <a:t>Adam Grant’s One Sentence Classroom Experiment…</a:t>
            </a:r>
            <a:endParaRPr lang="en-US" altLang="en-US" dirty="0">
              <a:latin typeface="Calibri" pitchFamily="34" charset="0"/>
              <a:cs typeface="Calibri" pitchFamily="34" charset="0"/>
            </a:endParaRPr>
          </a:p>
        </p:txBody>
      </p:sp>
      <p:sp>
        <p:nvSpPr>
          <p:cNvPr id="9219" name="Content Placeholder 2"/>
          <p:cNvSpPr>
            <a:spLocks noGrp="1"/>
          </p:cNvSpPr>
          <p:nvPr>
            <p:ph sz="quarter" idx="4294967295"/>
          </p:nvPr>
        </p:nvSpPr>
        <p:spPr>
          <a:xfrm>
            <a:off x="612775" y="1600200"/>
            <a:ext cx="8153400" cy="4495800"/>
          </a:xfrm>
        </p:spPr>
        <p:txBody>
          <a:bodyPr/>
          <a:lstStyle/>
          <a:p>
            <a:r>
              <a:rPr lang="en-US" sz="2800" dirty="0"/>
              <a:t>Presented data to his classes regarding the underrepresentation of women in leadership roles and discussed the factors that held women back</a:t>
            </a:r>
          </a:p>
          <a:p>
            <a:r>
              <a:rPr lang="en-US" sz="2800" dirty="0"/>
              <a:t>During the next semester, there was no change in the % of female MBA students who applied for leadership positions on campus</a:t>
            </a:r>
          </a:p>
          <a:p>
            <a:r>
              <a:rPr lang="en-US" sz="2800" dirty="0"/>
              <a:t>The next year, he added one sentence asking people to do something about diversity in leadership, and saw that women applying for leadership increased by 65%</a:t>
            </a:r>
          </a:p>
        </p:txBody>
      </p:sp>
    </p:spTree>
    <p:extLst>
      <p:ext uri="{BB962C8B-B14F-4D97-AF65-F5344CB8AC3E}">
        <p14:creationId xmlns:p14="http://schemas.microsoft.com/office/powerpoint/2010/main" val="2869252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ilynm\Documents\GroupWise\real-life-pink-eleph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62089"/>
            <a:ext cx="8153400" cy="990600"/>
          </a:xfrm>
        </p:spPr>
        <p:txBody>
          <a:bodyPr>
            <a:normAutofit/>
          </a:bodyPr>
          <a:lstStyle/>
          <a:p>
            <a:r>
              <a:rPr lang="en-US" sz="2800" dirty="0" smtClean="0"/>
              <a:t>Not A Zero Sum Game…</a:t>
            </a:r>
            <a:endParaRPr lang="en-US" sz="2800"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3057634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818444" y="541867"/>
            <a:ext cx="7956785" cy="5967588"/>
          </a:xfrm>
        </p:spPr>
      </p:pic>
    </p:spTree>
    <p:extLst>
      <p:ext uri="{BB962C8B-B14F-4D97-AF65-F5344CB8AC3E}">
        <p14:creationId xmlns:p14="http://schemas.microsoft.com/office/powerpoint/2010/main" val="157383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5" descr="Screen Shot 2017-09-10 at 10.59.06 AM.png"/>
          <p:cNvPicPr>
            <a:picLocks noGrp="1" noChangeAspect="1"/>
          </p:cNvPicPr>
          <p:nvPr>
            <p:ph idx="4294967295"/>
          </p:nvPr>
        </p:nvPicPr>
        <p:blipFill>
          <a:blip r:embed="rId2">
            <a:extLst>
              <a:ext uri="{28A0092B-C50C-407E-A947-70E740481C1C}">
                <a14:useLocalDpi xmlns:a14="http://schemas.microsoft.com/office/drawing/2010/main" val="0"/>
              </a:ext>
            </a:extLst>
          </a:blip>
          <a:srcRect l="14148" t="38503" r="49303" b="22995"/>
          <a:stretch>
            <a:fillRect/>
          </a:stretch>
        </p:blipFill>
        <p:spPr>
          <a:xfrm>
            <a:off x="1435608" y="1309307"/>
            <a:ext cx="6491288" cy="4424362"/>
          </a:xfrm>
        </p:spPr>
      </p:pic>
    </p:spTree>
    <p:extLst>
      <p:ext uri="{BB962C8B-B14F-4D97-AF65-F5344CB8AC3E}">
        <p14:creationId xmlns:p14="http://schemas.microsoft.com/office/powerpoint/2010/main" val="39087268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998" y="23523"/>
            <a:ext cx="9204998" cy="6903749"/>
          </a:xfrm>
        </p:spPr>
      </p:pic>
    </p:spTree>
    <p:extLst>
      <p:ext uri="{BB962C8B-B14F-4D97-AF65-F5344CB8AC3E}">
        <p14:creationId xmlns:p14="http://schemas.microsoft.com/office/powerpoint/2010/main" val="31615133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57357" y="1265238"/>
            <a:ext cx="7932462" cy="4174980"/>
          </a:xfrm>
        </p:spPr>
      </p:pic>
    </p:spTree>
    <p:extLst>
      <p:ext uri="{BB962C8B-B14F-4D97-AF65-F5344CB8AC3E}">
        <p14:creationId xmlns:p14="http://schemas.microsoft.com/office/powerpoint/2010/main" val="23117060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49382" y="1088014"/>
            <a:ext cx="8608291" cy="4842164"/>
          </a:xfrm>
        </p:spPr>
      </p:pic>
    </p:spTree>
    <p:extLst>
      <p:ext uri="{BB962C8B-B14F-4D97-AF65-F5344CB8AC3E}">
        <p14:creationId xmlns:p14="http://schemas.microsoft.com/office/powerpoint/2010/main" val="3445448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989" y="50800"/>
            <a:ext cx="5429250" cy="83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375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sz="quarter" idx="1"/>
          </p:nvPr>
        </p:nvSpPr>
        <p:spPr/>
        <p:txBody>
          <a:bodyPr/>
          <a:lstStyle/>
          <a:p>
            <a:r>
              <a:rPr lang="en-US" dirty="0" smtClean="0">
                <a:hlinkClick r:id="rId2"/>
              </a:rPr>
              <a:t>www.acponline.org/wim</a:t>
            </a:r>
          </a:p>
          <a:p>
            <a:r>
              <a:rPr lang="en-US" dirty="0" smtClean="0">
                <a:hlinkClick r:id="rId2"/>
              </a:rPr>
              <a:t>www.aamc.org</a:t>
            </a:r>
            <a:endParaRPr lang="en-US" dirty="0"/>
          </a:p>
          <a:p>
            <a:r>
              <a:rPr lang="en-US" dirty="0">
                <a:hlinkClick r:id="rId3"/>
              </a:rPr>
              <a:t>www.aauw.org</a:t>
            </a:r>
            <a:endParaRPr lang="en-US" dirty="0"/>
          </a:p>
          <a:p>
            <a:endParaRPr lang="en-US" dirty="0"/>
          </a:p>
        </p:txBody>
      </p:sp>
    </p:spTree>
    <p:extLst>
      <p:ext uri="{BB962C8B-B14F-4D97-AF65-F5344CB8AC3E}">
        <p14:creationId xmlns:p14="http://schemas.microsoft.com/office/powerpoint/2010/main" val="692048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D6D8848-8CE7-4B46-ADE9-700E875B986A}"/>
              </a:ext>
            </a:extLst>
          </p:cNvPr>
          <p:cNvSpPr/>
          <p:nvPr/>
        </p:nvSpPr>
        <p:spPr>
          <a:xfrm>
            <a:off x="529390" y="486649"/>
            <a:ext cx="8085221" cy="6678751"/>
          </a:xfrm>
          <a:prstGeom prst="rect">
            <a:avLst/>
          </a:prstGeom>
        </p:spPr>
        <p:txBody>
          <a:bodyPr wrap="square">
            <a:spAutoFit/>
          </a:bodyPr>
          <a:lstStyle/>
          <a:p>
            <a:r>
              <a:rPr lang="en-US" sz="2800" b="1" dirty="0">
                <a:solidFill>
                  <a:srgbClr val="000000"/>
                </a:solidFill>
              </a:rPr>
              <a:t>Get the Facts With Catalyst Reports </a:t>
            </a:r>
            <a:r>
              <a:rPr lang="en-US" sz="2800" b="1" i="1" dirty="0">
                <a:solidFill>
                  <a:srgbClr val="000000"/>
                </a:solidFill>
              </a:rPr>
              <a:t>www.catalyst.org</a:t>
            </a:r>
            <a:endParaRPr lang="en-US" sz="2800" b="1" dirty="0">
              <a:solidFill>
                <a:srgbClr val="000000"/>
              </a:solidFill>
            </a:endParaRPr>
          </a:p>
          <a:p>
            <a:r>
              <a:rPr lang="en-US" sz="2000" dirty="0">
                <a:solidFill>
                  <a:srgbClr val="3B3B3B"/>
                </a:solidFill>
              </a:rPr>
              <a:t>Catalyst reports expose the existence of stereotypes and bias, and the pernicious effect they have on opportunities for advancement for women, people of color, and others.</a:t>
            </a:r>
          </a:p>
          <a:p>
            <a:pPr>
              <a:buFont typeface="Arial" panose="020B0604020202020204" pitchFamily="34" charset="0"/>
              <a:buChar char="•"/>
            </a:pPr>
            <a:r>
              <a:rPr lang="en-US" sz="2000" i="1" dirty="0">
                <a:solidFill>
                  <a:srgbClr val="0C2AFA"/>
                </a:solidFill>
                <a:hlinkClick r:id="rId2"/>
              </a:rPr>
              <a:t>Women “Take Care,” Men “Take Charge”: Stereotyping of U.S. Business Leaders Exposed</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3"/>
              </a:rPr>
              <a:t>Cascading Gender Biases, Compounding Effects: An Assessment of Talent Management Systems</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4"/>
              </a:rPr>
              <a:t>The Double-Bind Dilemma For Women In Leadership: Damned If You Do, Doomed If You Don’t</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5"/>
              </a:rPr>
              <a:t>The Myth Of The Ideal Worker: Does Doing All The Right Things Really Get Women Ahead?</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6"/>
              </a:rPr>
              <a:t>Good Intentions, Imperfect Execution? Women Get Fewer Of The “Hot Jobs” Needed To Advance</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7"/>
              </a:rPr>
              <a:t>Feeling Different: Being the “Other” in US Workplaces</a:t>
            </a:r>
            <a:endParaRPr lang="en-US" sz="2000" dirty="0">
              <a:solidFill>
                <a:srgbClr val="3B3B3B"/>
              </a:solidFill>
            </a:endParaRPr>
          </a:p>
          <a:p>
            <a:pPr>
              <a:buFont typeface="Arial" panose="020B0604020202020204" pitchFamily="34" charset="0"/>
              <a:buChar char="•"/>
            </a:pPr>
            <a:r>
              <a:rPr lang="en-US" sz="2000" i="1" dirty="0">
                <a:solidFill>
                  <a:srgbClr val="0C2AFA"/>
                </a:solidFill>
                <a:hlinkClick r:id="rId8"/>
              </a:rPr>
              <a:t>The Day to Day Experiences of Workplace Inclusion and Exclusion</a:t>
            </a:r>
            <a:endParaRPr lang="en-US" sz="2000" i="1" dirty="0">
              <a:solidFill>
                <a:srgbClr val="0C2AFA"/>
              </a:solidFill>
            </a:endParaRPr>
          </a:p>
          <a:p>
            <a:pPr>
              <a:buFont typeface="Arial" panose="020B0604020202020204" pitchFamily="34" charset="0"/>
              <a:buChar char="•"/>
            </a:pPr>
            <a:endParaRPr lang="en-US" sz="2000" b="0" i="1" dirty="0">
              <a:solidFill>
                <a:srgbClr val="0C2AFA"/>
              </a:solidFill>
              <a:effectLst/>
            </a:endParaRPr>
          </a:p>
          <a:p>
            <a:pPr>
              <a:buFont typeface="Arial" panose="020B0604020202020204" pitchFamily="34" charset="0"/>
              <a:buChar char="•"/>
            </a:pPr>
            <a:endParaRPr lang="en-US" sz="2000" i="1" dirty="0">
              <a:solidFill>
                <a:srgbClr val="0C2AFA"/>
              </a:solidFill>
            </a:endParaRPr>
          </a:p>
          <a:p>
            <a:pPr>
              <a:buFont typeface="Arial" panose="020B0604020202020204" pitchFamily="34" charset="0"/>
              <a:buChar char="•"/>
            </a:pPr>
            <a:endParaRPr lang="en-US" sz="2000" b="0" i="1" dirty="0">
              <a:solidFill>
                <a:srgbClr val="0C2AFA"/>
              </a:solidFill>
              <a:effectLst/>
            </a:endParaRPr>
          </a:p>
          <a:p>
            <a:pPr>
              <a:buFont typeface="Arial" panose="020B0604020202020204" pitchFamily="34" charset="0"/>
              <a:buChar char="•"/>
            </a:pPr>
            <a:endParaRPr lang="en-US" sz="2000" i="1" dirty="0">
              <a:solidFill>
                <a:srgbClr val="0C2AFA"/>
              </a:solidFill>
            </a:endParaRPr>
          </a:p>
          <a:p>
            <a:pPr>
              <a:buFont typeface="Arial" panose="020B0604020202020204" pitchFamily="34" charset="0"/>
              <a:buChar char="•"/>
            </a:pPr>
            <a:endParaRPr lang="en-US" sz="2000" b="0" i="0" dirty="0">
              <a:solidFill>
                <a:srgbClr val="3B3B3B"/>
              </a:solidFill>
              <a:effectLst/>
            </a:endParaRPr>
          </a:p>
        </p:txBody>
      </p:sp>
    </p:spTree>
    <p:extLst>
      <p:ext uri="{BB962C8B-B14F-4D97-AF65-F5344CB8AC3E}">
        <p14:creationId xmlns:p14="http://schemas.microsoft.com/office/powerpoint/2010/main" val="2593590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45487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One: Case Study</a:t>
            </a:r>
          </a:p>
        </p:txBody>
      </p:sp>
      <p:graphicFrame>
        <p:nvGraphicFramePr>
          <p:cNvPr id="2" name="Content Placeholder 1"/>
          <p:cNvGraphicFramePr>
            <a:graphicFrameLocks noGrp="1"/>
          </p:cNvGraphicFramePr>
          <p:nvPr>
            <p:ph sz="quarter" idx="4294967295"/>
            <p:extLst/>
          </p:nvPr>
        </p:nvGraphicFramePr>
        <p:xfrm>
          <a:off x="263525" y="1600200"/>
          <a:ext cx="8740776" cy="402844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Dr. W is a third-year resident in internal medicine who</a:t>
                      </a:r>
                      <a:r>
                        <a:rPr lang="en-US" baseline="0" dirty="0" smtClean="0"/>
                        <a:t> </a:t>
                      </a:r>
                      <a:r>
                        <a:rPr lang="en-US" dirty="0" smtClean="0"/>
                        <a:t>is exploring her career options after residency. She</a:t>
                      </a:r>
                      <a:r>
                        <a:rPr lang="en-US" baseline="0" dirty="0" smtClean="0"/>
                        <a:t> </a:t>
                      </a:r>
                      <a:r>
                        <a:rPr lang="en-US" dirty="0" smtClean="0"/>
                        <a:t>is very interested in returning to her hometown to</a:t>
                      </a:r>
                      <a:r>
                        <a:rPr lang="en-US" baseline="0" dirty="0" smtClean="0"/>
                        <a:t> </a:t>
                      </a:r>
                      <a:r>
                        <a:rPr lang="en-US" dirty="0" smtClean="0"/>
                        <a:t>serve the indigent where she was raised. She knows</a:t>
                      </a:r>
                      <a:r>
                        <a:rPr lang="en-US" baseline="0" dirty="0" smtClean="0"/>
                        <a:t> </a:t>
                      </a:r>
                      <a:r>
                        <a:rPr lang="en-US" dirty="0" smtClean="0"/>
                        <a:t>that there is a dearth of African American</a:t>
                      </a:r>
                      <a:r>
                        <a:rPr lang="en-US" baseline="0" dirty="0" smtClean="0"/>
                        <a:t> </a:t>
                      </a:r>
                      <a:r>
                        <a:rPr lang="en-US" dirty="0" smtClean="0"/>
                        <a:t>physician</a:t>
                      </a:r>
                      <a:r>
                        <a:rPr lang="en-US" baseline="0" dirty="0" smtClean="0"/>
                        <a:t> </a:t>
                      </a:r>
                      <a:r>
                        <a:rPr lang="en-US" dirty="0" smtClean="0"/>
                        <a:t>role models so is excited to return home. As she is</a:t>
                      </a:r>
                      <a:r>
                        <a:rPr lang="en-US" baseline="0" dirty="0" smtClean="0"/>
                        <a:t> </a:t>
                      </a:r>
                      <a:r>
                        <a:rPr lang="en-US" dirty="0" smtClean="0"/>
                        <a:t>discussing her contract with a colleague who is also</a:t>
                      </a:r>
                      <a:r>
                        <a:rPr lang="en-US" baseline="0" dirty="0" smtClean="0"/>
                        <a:t> </a:t>
                      </a:r>
                      <a:r>
                        <a:rPr lang="en-US" dirty="0" smtClean="0"/>
                        <a:t>interested in working for the same clinic with</a:t>
                      </a:r>
                      <a:r>
                        <a:rPr lang="en-US" baseline="0" dirty="0" smtClean="0"/>
                        <a:t> </a:t>
                      </a:r>
                      <a:r>
                        <a:rPr lang="en-US" dirty="0" smtClean="0"/>
                        <a:t>identical experience and position description, she is</a:t>
                      </a:r>
                      <a:r>
                        <a:rPr lang="en-US" baseline="0" dirty="0" smtClean="0"/>
                        <a:t> </a:t>
                      </a:r>
                      <a:r>
                        <a:rPr lang="en-US" dirty="0" smtClean="0"/>
                        <a:t>made aware that her contract offer is 30% less than</a:t>
                      </a:r>
                      <a:r>
                        <a:rPr lang="en-US" baseline="0" dirty="0" smtClean="0"/>
                        <a:t> </a:t>
                      </a:r>
                      <a:r>
                        <a:rPr lang="en-US" dirty="0" smtClean="0"/>
                        <a:t>that of her white male colleague.</a:t>
                      </a:r>
                      <a:endParaRPr lang="en-US" dirty="0"/>
                    </a:p>
                  </a:txBody>
                  <a:tcPr/>
                </a:tc>
                <a:tc>
                  <a:txBody>
                    <a:bodyPr/>
                    <a:lstStyle/>
                    <a:p>
                      <a:r>
                        <a:rPr lang="en-US" dirty="0" smtClean="0"/>
                        <a:t>Recognizing Dr. W's valid concerns, Dr. W's</a:t>
                      </a:r>
                      <a:r>
                        <a:rPr lang="en-US" baseline="0" dirty="0" smtClean="0"/>
                        <a:t> </a:t>
                      </a:r>
                      <a:r>
                        <a:rPr lang="en-US" dirty="0" smtClean="0"/>
                        <a:t>potential new boss looks into it and finds out</a:t>
                      </a:r>
                      <a:r>
                        <a:rPr lang="en-US" baseline="0" dirty="0" smtClean="0"/>
                        <a:t> </a:t>
                      </a:r>
                      <a:r>
                        <a:rPr lang="en-US" dirty="0" smtClean="0"/>
                        <a:t>that she is correct. The offer is changed so</a:t>
                      </a:r>
                      <a:r>
                        <a:rPr lang="en-US" baseline="0" dirty="0" smtClean="0"/>
                        <a:t> </a:t>
                      </a:r>
                      <a:r>
                        <a:rPr lang="en-US" dirty="0" smtClean="0"/>
                        <a:t>that</a:t>
                      </a:r>
                      <a:r>
                        <a:rPr lang="en-US" baseline="0" dirty="0" smtClean="0"/>
                        <a:t> </a:t>
                      </a:r>
                      <a:r>
                        <a:rPr lang="en-US" dirty="0" smtClean="0"/>
                        <a:t>she is offered the same as her male</a:t>
                      </a:r>
                      <a:r>
                        <a:rPr lang="en-US" baseline="0" dirty="0" smtClean="0"/>
                        <a:t> </a:t>
                      </a:r>
                      <a:r>
                        <a:rPr lang="en-US" dirty="0" smtClean="0"/>
                        <a:t>colleague.</a:t>
                      </a:r>
                      <a:r>
                        <a:rPr lang="en-US" baseline="0" dirty="0" smtClean="0"/>
                        <a:t> </a:t>
                      </a:r>
                      <a:r>
                        <a:rPr lang="en-US" dirty="0" smtClean="0"/>
                        <a:t>In addition, he begins routinely and</a:t>
                      </a:r>
                      <a:r>
                        <a:rPr lang="en-US" baseline="0" dirty="0" smtClean="0"/>
                        <a:t> </a:t>
                      </a:r>
                      <a:r>
                        <a:rPr lang="en-US" dirty="0" smtClean="0"/>
                        <a:t>transparently providing </a:t>
                      </a:r>
                      <a:r>
                        <a:rPr lang="en-US" dirty="0" err="1" smtClean="0"/>
                        <a:t>deidentified</a:t>
                      </a:r>
                      <a:r>
                        <a:rPr lang="en-US" baseline="0" dirty="0" smtClean="0"/>
                        <a:t> </a:t>
                      </a:r>
                      <a:r>
                        <a:rPr lang="en-US" dirty="0" smtClean="0"/>
                        <a:t>data</a:t>
                      </a:r>
                      <a:r>
                        <a:rPr lang="en-US" baseline="0" dirty="0" smtClean="0"/>
                        <a:t> </a:t>
                      </a:r>
                      <a:r>
                        <a:rPr lang="en-US" dirty="0" smtClean="0"/>
                        <a:t>about compensation, stratified for rank and</a:t>
                      </a:r>
                      <a:r>
                        <a:rPr lang="en-US" baseline="0" dirty="0" smtClean="0"/>
                        <a:t> </a:t>
                      </a:r>
                      <a:r>
                        <a:rPr lang="en-US" dirty="0" smtClean="0"/>
                        <a:t>time in rank, for both new hires and current</a:t>
                      </a:r>
                      <a:r>
                        <a:rPr lang="en-US" baseline="0" dirty="0" smtClean="0"/>
                        <a:t> </a:t>
                      </a:r>
                      <a:r>
                        <a:rPr lang="en-US" dirty="0" smtClean="0"/>
                        <a:t>faculty. This is shared with every faculty</a:t>
                      </a:r>
                      <a:r>
                        <a:rPr lang="en-US" baseline="0" dirty="0" smtClean="0"/>
                        <a:t> </a:t>
                      </a:r>
                      <a:r>
                        <a:rPr lang="en-US" dirty="0" smtClean="0"/>
                        <a:t>member during the hiring and annual faculty</a:t>
                      </a:r>
                      <a:r>
                        <a:rPr lang="en-US" baseline="0" dirty="0" smtClean="0"/>
                        <a:t> </a:t>
                      </a:r>
                      <a:r>
                        <a:rPr lang="en-US" dirty="0" smtClean="0"/>
                        <a:t>review process.</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0052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0" y="1"/>
            <a:ext cx="7886700" cy="1325563"/>
          </a:xfrm>
        </p:spPr>
        <p:txBody>
          <a:bodyPr/>
          <a:lstStyle/>
          <a:p>
            <a:r>
              <a:rPr lang="en-US" dirty="0" smtClean="0"/>
              <a:t>Gender Equity</a:t>
            </a:r>
            <a:endParaRPr lang="en-US" dirty="0"/>
          </a:p>
        </p:txBody>
      </p:sp>
      <p:sp>
        <p:nvSpPr>
          <p:cNvPr id="6" name="Content Placeholder 5"/>
          <p:cNvSpPr>
            <a:spLocks noGrp="1"/>
          </p:cNvSpPr>
          <p:nvPr>
            <p:ph sz="half" idx="1"/>
          </p:nvPr>
        </p:nvSpPr>
        <p:spPr/>
        <p:txBody>
          <a:bodyPr/>
          <a:lstStyle/>
          <a:p>
            <a:r>
              <a:rPr lang="en-US" dirty="0" smtClean="0"/>
              <a:t>Improves</a:t>
            </a:r>
          </a:p>
          <a:p>
            <a:pPr lvl="1"/>
            <a:r>
              <a:rPr lang="en-US" dirty="0" smtClean="0"/>
              <a:t>Productivity</a:t>
            </a:r>
          </a:p>
          <a:p>
            <a:pPr lvl="1"/>
            <a:r>
              <a:rPr lang="en-US" dirty="0" smtClean="0"/>
              <a:t>Creativity</a:t>
            </a:r>
          </a:p>
          <a:p>
            <a:pPr lvl="1"/>
            <a:r>
              <a:rPr lang="en-US" dirty="0" smtClean="0"/>
              <a:t>Communication</a:t>
            </a:r>
          </a:p>
          <a:p>
            <a:pPr lvl="1"/>
            <a:r>
              <a:rPr lang="en-US" dirty="0" smtClean="0"/>
              <a:t>Employment</a:t>
            </a:r>
          </a:p>
          <a:p>
            <a:pPr lvl="1"/>
            <a:r>
              <a:rPr lang="en-US" dirty="0" smtClean="0"/>
              <a:t>Job satisfaction</a:t>
            </a:r>
          </a:p>
          <a:p>
            <a:pPr lvl="1"/>
            <a:r>
              <a:rPr lang="en-US" dirty="0" smtClean="0"/>
              <a:t>Work engagement</a:t>
            </a:r>
          </a:p>
          <a:p>
            <a:pPr lvl="1"/>
            <a:r>
              <a:rPr lang="en-US" dirty="0" smtClean="0"/>
              <a:t>Policy development</a:t>
            </a:r>
          </a:p>
          <a:p>
            <a:pPr lvl="1"/>
            <a:endParaRPr lang="en-US" dirty="0"/>
          </a:p>
        </p:txBody>
      </p:sp>
      <p:pic>
        <p:nvPicPr>
          <p:cNvPr id="9" name="Content Placeholder 8" descr="Image result for not a zero sum game"/>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09070" y="433431"/>
            <a:ext cx="2724666" cy="2784389"/>
          </a:xfrm>
          <a:prstGeom prst="rect">
            <a:avLst/>
          </a:prstGeom>
          <a:noFill/>
          <a:ln>
            <a:noFill/>
          </a:ln>
        </p:spPr>
      </p:pic>
      <p:pic>
        <p:nvPicPr>
          <p:cNvPr id="10" name="Picture 9"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4609072" y="3682314"/>
            <a:ext cx="2724665" cy="2782974"/>
          </a:xfrm>
          <a:prstGeom prst="rect">
            <a:avLst/>
          </a:prstGeom>
          <a:noFill/>
          <a:ln>
            <a:noFill/>
          </a:ln>
        </p:spPr>
      </p:pic>
    </p:spTree>
    <p:extLst>
      <p:ext uri="{BB962C8B-B14F-4D97-AF65-F5344CB8AC3E}">
        <p14:creationId xmlns:p14="http://schemas.microsoft.com/office/powerpoint/2010/main" val="528748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Three: Case Study</a:t>
            </a:r>
          </a:p>
        </p:txBody>
      </p:sp>
      <p:sp>
        <p:nvSpPr>
          <p:cNvPr id="9219" name="Content Placeholder 2"/>
          <p:cNvSpPr>
            <a:spLocks noGrp="1"/>
          </p:cNvSpPr>
          <p:nvPr>
            <p:ph sz="quarter" idx="4294967295"/>
          </p:nvPr>
        </p:nvSpPr>
        <p:spPr>
          <a:xfrm>
            <a:off x="278968" y="1600200"/>
            <a:ext cx="8648055" cy="4495800"/>
          </a:xfrm>
        </p:spPr>
        <p:txBody>
          <a:bodyPr/>
          <a:lstStyle/>
          <a:p>
            <a:pPr marL="514350" indent="-514350">
              <a:buFont typeface="+mj-lt"/>
              <a:buAutoNum type="alphaLcPeriod" startAt="6"/>
            </a:pPr>
            <a:r>
              <a:rPr lang="en-US" altLang="en-US" dirty="0" smtClean="0">
                <a:latin typeface="Calibri" pitchFamily="34" charset="0"/>
                <a:cs typeface="Calibri" pitchFamily="34" charset="0"/>
              </a:rPr>
              <a:t>Medical </a:t>
            </a:r>
            <a:r>
              <a:rPr lang="en-US" altLang="en-US" dirty="0">
                <a:latin typeface="Calibri" pitchFamily="34" charset="0"/>
                <a:cs typeface="Calibri" pitchFamily="34" charset="0"/>
              </a:rPr>
              <a:t>specialty boards should be flexible in</a:t>
            </a:r>
          </a:p>
          <a:p>
            <a:pPr marL="0" indent="0">
              <a:buNone/>
            </a:pPr>
            <a:r>
              <a:rPr lang="en-US" altLang="en-US" dirty="0">
                <a:latin typeface="Calibri" pitchFamily="34" charset="0"/>
                <a:cs typeface="Calibri" pitchFamily="34" charset="0"/>
              </a:rPr>
              <a:t>their requirements for board eligibility in circumstances</a:t>
            </a:r>
          </a:p>
          <a:p>
            <a:pPr marL="0" indent="0">
              <a:buNone/>
            </a:pPr>
            <a:r>
              <a:rPr lang="en-US" altLang="en-US" dirty="0">
                <a:latin typeface="Calibri" pitchFamily="34" charset="0"/>
                <a:cs typeface="Calibri" pitchFamily="34" charset="0"/>
              </a:rPr>
              <a:t>when trainees took family or medical leave.</a:t>
            </a:r>
          </a:p>
          <a:p>
            <a:pPr marL="0" indent="0">
              <a:buNone/>
            </a:pPr>
            <a:endParaRPr lang="en-US" altLang="en-US" dirty="0">
              <a:latin typeface="Calibri" pitchFamily="34" charset="0"/>
              <a:cs typeface="Calibri" pitchFamily="34" charset="0"/>
            </a:endParaRPr>
          </a:p>
        </p:txBody>
      </p:sp>
      <p:graphicFrame>
        <p:nvGraphicFramePr>
          <p:cNvPr id="4" name="Content Placeholder 1"/>
          <p:cNvGraphicFramePr>
            <a:graphicFrameLocks noGrp="1"/>
          </p:cNvGraphicFramePr>
          <p:nvPr>
            <p:ph sz="quarter" idx="4294967295"/>
            <p:extLst/>
          </p:nvPr>
        </p:nvGraphicFramePr>
        <p:xfrm>
          <a:off x="263525" y="1600200"/>
          <a:ext cx="8740776" cy="265684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Dr. H is an early-career physician. After she and her</a:t>
                      </a:r>
                      <a:r>
                        <a:rPr lang="en-US" baseline="0" dirty="0" smtClean="0"/>
                        <a:t> </a:t>
                      </a:r>
                      <a:r>
                        <a:rPr lang="en-US" dirty="0" smtClean="0"/>
                        <a:t>husband adopt an infant son, she</a:t>
                      </a:r>
                      <a:r>
                        <a:rPr lang="en-US" baseline="0" dirty="0" smtClean="0"/>
                        <a:t> </a:t>
                      </a:r>
                      <a:r>
                        <a:rPr lang="en-US" dirty="0" smtClean="0"/>
                        <a:t>takes 6 weeks of</a:t>
                      </a:r>
                      <a:r>
                        <a:rPr lang="en-US" baseline="0" dirty="0" smtClean="0"/>
                        <a:t> </a:t>
                      </a:r>
                      <a:r>
                        <a:rPr lang="en-US" dirty="0" smtClean="0"/>
                        <a:t>family leave. Upon</a:t>
                      </a:r>
                      <a:r>
                        <a:rPr lang="en-US" baseline="0" dirty="0" smtClean="0"/>
                        <a:t> </a:t>
                      </a:r>
                      <a:r>
                        <a:rPr lang="en-US" dirty="0" smtClean="0"/>
                        <a:t>returning, she is informed that the</a:t>
                      </a:r>
                      <a:r>
                        <a:rPr lang="en-US" baseline="0" dirty="0" smtClean="0"/>
                        <a:t> </a:t>
                      </a:r>
                      <a:r>
                        <a:rPr lang="en-US" dirty="0" smtClean="0"/>
                        <a:t>leave was</a:t>
                      </a:r>
                      <a:r>
                        <a:rPr lang="en-US" baseline="0" dirty="0" smtClean="0"/>
                        <a:t> </a:t>
                      </a:r>
                      <a:r>
                        <a:rPr lang="en-US" dirty="0" smtClean="0"/>
                        <a:t>unpaid because institutional policy treats</a:t>
                      </a:r>
                      <a:r>
                        <a:rPr lang="en-US" baseline="0" dirty="0" smtClean="0"/>
                        <a:t> </a:t>
                      </a:r>
                      <a:r>
                        <a:rPr lang="en-US" dirty="0" smtClean="0"/>
                        <a:t>adoption as family leave, which is unpaid.</a:t>
                      </a:r>
                      <a:r>
                        <a:rPr lang="en-US" baseline="0" dirty="0" smtClean="0"/>
                        <a:t> </a:t>
                      </a:r>
                      <a:r>
                        <a:rPr lang="en-US" dirty="0" smtClean="0"/>
                        <a:t>Had the</a:t>
                      </a:r>
                      <a:r>
                        <a:rPr lang="en-US" baseline="0" dirty="0" smtClean="0"/>
                        <a:t> </a:t>
                      </a:r>
                      <a:r>
                        <a:rPr lang="en-US" dirty="0" smtClean="0"/>
                        <a:t>leave been maternity leave, it would</a:t>
                      </a:r>
                      <a:r>
                        <a:rPr lang="en-US" baseline="0" dirty="0" smtClean="0"/>
                        <a:t> </a:t>
                      </a:r>
                      <a:r>
                        <a:rPr lang="en-US" dirty="0" smtClean="0"/>
                        <a:t>have been paid.</a:t>
                      </a:r>
                      <a:endParaRPr lang="en-US" dirty="0"/>
                    </a:p>
                  </a:txBody>
                  <a:tcPr/>
                </a:tc>
                <a:tc>
                  <a:txBody>
                    <a:bodyPr/>
                    <a:lstStyle/>
                    <a:p>
                      <a:r>
                        <a:rPr lang="en-US" dirty="0" smtClean="0"/>
                        <a:t>Dr. H and Dr. L, a colleague from pediatrics who</a:t>
                      </a:r>
                      <a:r>
                        <a:rPr lang="en-US" baseline="0" dirty="0" smtClean="0"/>
                        <a:t> </a:t>
                      </a:r>
                      <a:r>
                        <a:rPr lang="en-US" dirty="0" smtClean="0"/>
                        <a:t>experienced the same challenge, work with</a:t>
                      </a:r>
                      <a:r>
                        <a:rPr lang="en-US" baseline="0" dirty="0" smtClean="0"/>
                        <a:t> </a:t>
                      </a:r>
                      <a:r>
                        <a:rPr lang="en-US" dirty="0" smtClean="0"/>
                        <a:t>their employer to change the policy. The</a:t>
                      </a:r>
                    </a:p>
                    <a:p>
                      <a:r>
                        <a:rPr lang="en-US" dirty="0" smtClean="0"/>
                        <a:t>policy now allows for 6 weeks of paid leave for</a:t>
                      </a:r>
                      <a:r>
                        <a:rPr lang="en-US" baseline="0" dirty="0" smtClean="0"/>
                        <a:t> </a:t>
                      </a:r>
                      <a:r>
                        <a:rPr lang="en-US" dirty="0" smtClean="0"/>
                        <a:t>maternity leave, which includes adoption of a</a:t>
                      </a:r>
                      <a:r>
                        <a:rPr lang="en-US" baseline="0" dirty="0" smtClean="0"/>
                        <a:t> </a:t>
                      </a:r>
                      <a:r>
                        <a:rPr lang="en-US" dirty="0" smtClean="0"/>
                        <a:t>child. They are continuing to work on changes</a:t>
                      </a:r>
                      <a:r>
                        <a:rPr lang="en-US" baseline="0" dirty="0" smtClean="0"/>
                        <a:t> </a:t>
                      </a:r>
                      <a:r>
                        <a:rPr lang="en-US" dirty="0" smtClean="0"/>
                        <a:t>that will expand it to a parental leave policy</a:t>
                      </a:r>
                      <a:r>
                        <a:rPr lang="en-US" baseline="0" dirty="0" smtClean="0"/>
                        <a:t> </a:t>
                      </a:r>
                      <a:r>
                        <a:rPr lang="en-US" dirty="0" smtClean="0"/>
                        <a:t>that includes fathers.</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976823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Four: Case Study</a:t>
            </a:r>
          </a:p>
        </p:txBody>
      </p:sp>
      <p:sp>
        <p:nvSpPr>
          <p:cNvPr id="9219" name="Content Placeholder 2"/>
          <p:cNvSpPr>
            <a:spLocks noGrp="1"/>
          </p:cNvSpPr>
          <p:nvPr>
            <p:ph sz="quarter" idx="4294967295"/>
          </p:nvPr>
        </p:nvSpPr>
        <p:spPr>
          <a:xfrm>
            <a:off x="325464" y="1600200"/>
            <a:ext cx="8440711" cy="4495800"/>
          </a:xfrm>
        </p:spPr>
        <p:txBody>
          <a:bodyPr/>
          <a:lstStyle/>
          <a:p>
            <a:pPr marL="0" indent="0">
              <a:buNone/>
            </a:pPr>
            <a:r>
              <a:rPr lang="en-US" altLang="en-US" dirty="0">
                <a:latin typeface="Calibri" pitchFamily="34" charset="0"/>
                <a:cs typeface="Calibri" pitchFamily="34" charset="0"/>
              </a:rPr>
              <a:t>ACP supports the provision of programs in leadership</a:t>
            </a:r>
          </a:p>
          <a:p>
            <a:pPr marL="0" indent="0">
              <a:buNone/>
            </a:pPr>
            <a:r>
              <a:rPr lang="en-US" altLang="en-US" dirty="0">
                <a:latin typeface="Calibri" pitchFamily="34" charset="0"/>
                <a:cs typeface="Calibri" pitchFamily="34" charset="0"/>
              </a:rPr>
              <a:t>development, negotiation, and career development</a:t>
            </a:r>
          </a:p>
          <a:p>
            <a:pPr marL="0" indent="0">
              <a:buNone/>
            </a:pPr>
            <a:r>
              <a:rPr lang="en-US" altLang="en-US" dirty="0">
                <a:latin typeface="Calibri" pitchFamily="34" charset="0"/>
                <a:cs typeface="Calibri" pitchFamily="34" charset="0"/>
              </a:rPr>
              <a:t>for all physicians and physicians-in-training.</a:t>
            </a:r>
            <a:endParaRPr lang="en-US" altLang="en-US" dirty="0" smtClean="0">
              <a:latin typeface="Calibri" pitchFamily="34" charset="0"/>
              <a:cs typeface="Calibri" pitchFamily="34" charset="0"/>
            </a:endParaRPr>
          </a:p>
        </p:txBody>
      </p:sp>
      <p:graphicFrame>
        <p:nvGraphicFramePr>
          <p:cNvPr id="4" name="Content Placeholder 1"/>
          <p:cNvGraphicFramePr>
            <a:graphicFrameLocks noGrp="1"/>
          </p:cNvGraphicFramePr>
          <p:nvPr>
            <p:ph sz="quarter" idx="4294967295"/>
            <p:extLst/>
          </p:nvPr>
        </p:nvGraphicFramePr>
        <p:xfrm>
          <a:off x="263525" y="1600200"/>
          <a:ext cx="8740776" cy="375412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Dr. J is a successful academic physician who has</a:t>
                      </a:r>
                      <a:r>
                        <a:rPr lang="en-US" baseline="0" dirty="0" smtClean="0"/>
                        <a:t> </a:t>
                      </a:r>
                      <a:r>
                        <a:rPr lang="en-US" dirty="0" smtClean="0"/>
                        <a:t>achieved the status of full professor and who serves</a:t>
                      </a:r>
                      <a:r>
                        <a:rPr lang="en-US" baseline="0" dirty="0" smtClean="0"/>
                        <a:t> </a:t>
                      </a:r>
                      <a:r>
                        <a:rPr lang="en-US" dirty="0" smtClean="0"/>
                        <a:t>as chair of the Department of Medicine as well as</a:t>
                      </a:r>
                      <a:r>
                        <a:rPr lang="en-US" baseline="0" dirty="0" smtClean="0"/>
                        <a:t> </a:t>
                      </a:r>
                      <a:r>
                        <a:rPr lang="en-US" dirty="0" smtClean="0"/>
                        <a:t>chair of the Board of Directors of a prominent</a:t>
                      </a:r>
                      <a:r>
                        <a:rPr lang="en-US" baseline="0" dirty="0" smtClean="0"/>
                        <a:t> </a:t>
                      </a:r>
                      <a:r>
                        <a:rPr lang="en-US" dirty="0" smtClean="0"/>
                        <a:t>national medical organization. Despite these</a:t>
                      </a:r>
                      <a:r>
                        <a:rPr lang="en-US" baseline="0" dirty="0" smtClean="0"/>
                        <a:t> </a:t>
                      </a:r>
                      <a:r>
                        <a:rPr lang="en-US" dirty="0" smtClean="0"/>
                        <a:t>remarkable accomplishments, she shies away from</a:t>
                      </a:r>
                      <a:r>
                        <a:rPr lang="en-US" baseline="0" dirty="0" smtClean="0"/>
                        <a:t> </a:t>
                      </a:r>
                      <a:r>
                        <a:rPr lang="en-US" dirty="0" smtClean="0"/>
                        <a:t>attention and often passes up opportunities</a:t>
                      </a:r>
                      <a:r>
                        <a:rPr lang="en-US" baseline="0" dirty="0" smtClean="0"/>
                        <a:t> </a:t>
                      </a:r>
                      <a:r>
                        <a:rPr lang="en-US" dirty="0" smtClean="0"/>
                        <a:t>for fear</a:t>
                      </a:r>
                      <a:r>
                        <a:rPr lang="en-US" baseline="0" dirty="0" smtClean="0"/>
                        <a:t> </a:t>
                      </a:r>
                      <a:r>
                        <a:rPr lang="en-US" dirty="0" smtClean="0"/>
                        <a:t>of being </a:t>
                      </a:r>
                      <a:r>
                        <a:rPr lang="en-US" dirty="0" err="1" smtClean="0"/>
                        <a:t>underqualified</a:t>
                      </a:r>
                      <a:r>
                        <a:rPr lang="en-US" dirty="0" smtClean="0"/>
                        <a:t> for the next step. She is</a:t>
                      </a:r>
                      <a:r>
                        <a:rPr lang="en-US" baseline="0" dirty="0" smtClean="0"/>
                        <a:t> </a:t>
                      </a:r>
                      <a:r>
                        <a:rPr lang="en-US" dirty="0" smtClean="0"/>
                        <a:t>concerned that a next step could be a glass cliff and</a:t>
                      </a:r>
                      <a:r>
                        <a:rPr lang="en-US" baseline="0" dirty="0" smtClean="0"/>
                        <a:t> </a:t>
                      </a:r>
                      <a:r>
                        <a:rPr lang="en-US" dirty="0" smtClean="0"/>
                        <a:t>does not want to worsen</a:t>
                      </a:r>
                      <a:r>
                        <a:rPr lang="en-US" baseline="0" dirty="0" smtClean="0"/>
                        <a:t> </a:t>
                      </a:r>
                      <a:r>
                        <a:rPr lang="en-US" dirty="0" smtClean="0"/>
                        <a:t>the cause for women in</a:t>
                      </a:r>
                      <a:r>
                        <a:rPr lang="en-US" baseline="0" dirty="0" smtClean="0"/>
                        <a:t> </a:t>
                      </a:r>
                      <a:r>
                        <a:rPr lang="en-US" dirty="0" smtClean="0"/>
                        <a:t>medicine by failing.</a:t>
                      </a:r>
                      <a:endParaRPr lang="en-US" dirty="0"/>
                    </a:p>
                  </a:txBody>
                  <a:tcPr/>
                </a:tc>
                <a:tc>
                  <a:txBody>
                    <a:bodyPr/>
                    <a:lstStyle/>
                    <a:p>
                      <a:r>
                        <a:rPr lang="en-US" dirty="0" smtClean="0"/>
                        <a:t>Dr. J believes that the best approach to her</a:t>
                      </a:r>
                      <a:r>
                        <a:rPr lang="en-US" baseline="0" dirty="0" smtClean="0"/>
                        <a:t> </a:t>
                      </a:r>
                      <a:r>
                        <a:rPr lang="en-US" dirty="0" smtClean="0"/>
                        <a:t>personal and organizational concerns will</a:t>
                      </a:r>
                      <a:r>
                        <a:rPr lang="en-US" baseline="0" dirty="0" smtClean="0"/>
                        <a:t> </a:t>
                      </a:r>
                      <a:r>
                        <a:rPr lang="en-US" dirty="0" smtClean="0"/>
                        <a:t>require multilevel interventions. She meets</a:t>
                      </a:r>
                      <a:r>
                        <a:rPr lang="en-US" baseline="0" dirty="0" smtClean="0"/>
                        <a:t> </a:t>
                      </a:r>
                      <a:r>
                        <a:rPr lang="en-US" dirty="0" smtClean="0"/>
                        <a:t>with her faculty development dean to review</a:t>
                      </a:r>
                      <a:r>
                        <a:rPr lang="en-US" baseline="0" dirty="0" smtClean="0"/>
                        <a:t> </a:t>
                      </a:r>
                      <a:r>
                        <a:rPr lang="en-US" dirty="0" smtClean="0"/>
                        <a:t>how other institutions have addressed the</a:t>
                      </a:r>
                    </a:p>
                    <a:p>
                      <a:r>
                        <a:rPr lang="en-US" dirty="0" smtClean="0"/>
                        <a:t>imposter syndrome and glass cliff barriers.</a:t>
                      </a:r>
                    </a:p>
                    <a:p>
                      <a:r>
                        <a:rPr lang="en-US" dirty="0" smtClean="0"/>
                        <a:t>They obtain information and actionable</a:t>
                      </a:r>
                    </a:p>
                    <a:p>
                      <a:r>
                        <a:rPr lang="en-US" dirty="0" smtClean="0"/>
                        <a:t>practices from other institutions and</a:t>
                      </a:r>
                    </a:p>
                    <a:p>
                      <a:r>
                        <a:rPr lang="en-US" dirty="0" smtClean="0"/>
                        <a:t>implement programs to improve the</a:t>
                      </a:r>
                    </a:p>
                    <a:p>
                      <a:r>
                        <a:rPr lang="en-US" dirty="0" smtClean="0"/>
                        <a:t>confidence, skills, and leadership qualities of</a:t>
                      </a:r>
                    </a:p>
                    <a:p>
                      <a:r>
                        <a:rPr lang="en-US" dirty="0" smtClean="0"/>
                        <a:t>individual faculty.</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9407236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Five: Case Study</a:t>
            </a:r>
          </a:p>
        </p:txBody>
      </p:sp>
      <p:sp>
        <p:nvSpPr>
          <p:cNvPr id="9219" name="Content Placeholder 2"/>
          <p:cNvSpPr>
            <a:spLocks noGrp="1"/>
          </p:cNvSpPr>
          <p:nvPr>
            <p:ph sz="quarter" idx="4294967295"/>
          </p:nvPr>
        </p:nvSpPr>
        <p:spPr>
          <a:xfrm>
            <a:off x="263471" y="1600200"/>
            <a:ext cx="8710048" cy="4495800"/>
          </a:xfrm>
        </p:spPr>
        <p:txBody>
          <a:bodyPr/>
          <a:lstStyle/>
          <a:p>
            <a:pPr marL="0" indent="0">
              <a:buNone/>
            </a:pPr>
            <a:r>
              <a:rPr lang="en-US" altLang="en-US" dirty="0">
                <a:latin typeface="Calibri" pitchFamily="34" charset="0"/>
                <a:cs typeface="Calibri" pitchFamily="34" charset="0"/>
              </a:rPr>
              <a:t>ACP supports the provision of regular and recurring</a:t>
            </a:r>
          </a:p>
          <a:p>
            <a:pPr marL="0" indent="0">
              <a:buNone/>
            </a:pPr>
            <a:r>
              <a:rPr lang="en-US" altLang="en-US" dirty="0">
                <a:latin typeface="Calibri" pitchFamily="34" charset="0"/>
                <a:cs typeface="Calibri" pitchFamily="34" charset="0"/>
              </a:rPr>
              <a:t>implicit bias training by all organizations that employ</a:t>
            </a:r>
          </a:p>
          <a:p>
            <a:pPr marL="0" indent="0">
              <a:buNone/>
            </a:pPr>
            <a:r>
              <a:rPr lang="en-US" altLang="en-US" dirty="0">
                <a:latin typeface="Calibri" pitchFamily="34" charset="0"/>
                <a:cs typeface="Calibri" pitchFamily="34" charset="0"/>
              </a:rPr>
              <a:t>physicians. Organizational policies and procedures</a:t>
            </a:r>
          </a:p>
          <a:p>
            <a:pPr marL="0" indent="0">
              <a:buNone/>
            </a:pPr>
            <a:r>
              <a:rPr lang="en-US" altLang="en-US" dirty="0">
                <a:latin typeface="Calibri" pitchFamily="34" charset="0"/>
                <a:cs typeface="Calibri" pitchFamily="34" charset="0"/>
              </a:rPr>
              <a:t>should be implemented that address implicit bias.</a:t>
            </a:r>
            <a:endParaRPr lang="en-US" altLang="en-US" dirty="0" smtClean="0">
              <a:latin typeface="Calibri" pitchFamily="34" charset="0"/>
              <a:cs typeface="Calibri" pitchFamily="34" charset="0"/>
            </a:endParaRPr>
          </a:p>
        </p:txBody>
      </p:sp>
      <p:graphicFrame>
        <p:nvGraphicFramePr>
          <p:cNvPr id="4" name="Content Placeholder 1"/>
          <p:cNvGraphicFramePr>
            <a:graphicFrameLocks noGrp="1"/>
          </p:cNvGraphicFramePr>
          <p:nvPr>
            <p:ph sz="quarter" idx="4294967295"/>
            <p:extLst/>
          </p:nvPr>
        </p:nvGraphicFramePr>
        <p:xfrm>
          <a:off x="263525" y="1600200"/>
          <a:ext cx="8740776" cy="265684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Curious that the Department of Medicine</a:t>
                      </a:r>
                      <a:r>
                        <a:rPr lang="en-US" baseline="0" dirty="0" smtClean="0"/>
                        <a:t> </a:t>
                      </a:r>
                      <a:r>
                        <a:rPr lang="en-US" dirty="0" smtClean="0"/>
                        <a:t>Promotion</a:t>
                      </a:r>
                      <a:r>
                        <a:rPr lang="en-US" baseline="0" dirty="0" smtClean="0"/>
                        <a:t> </a:t>
                      </a:r>
                      <a:r>
                        <a:rPr lang="en-US" dirty="0" smtClean="0"/>
                        <a:t>and Tenure Committee has only 1</a:t>
                      </a:r>
                      <a:r>
                        <a:rPr lang="en-US" baseline="0" dirty="0" smtClean="0"/>
                        <a:t> </a:t>
                      </a:r>
                      <a:r>
                        <a:rPr lang="en-US" dirty="0" smtClean="0"/>
                        <a:t>woman and 1</a:t>
                      </a:r>
                      <a:r>
                        <a:rPr lang="en-US" baseline="0" dirty="0" smtClean="0"/>
                        <a:t> </a:t>
                      </a:r>
                      <a:r>
                        <a:rPr lang="en-US" dirty="0" smtClean="0"/>
                        <a:t>underrepresented minority, Dr.</a:t>
                      </a:r>
                      <a:r>
                        <a:rPr lang="en-US" baseline="0" dirty="0" smtClean="0"/>
                        <a:t> </a:t>
                      </a:r>
                      <a:r>
                        <a:rPr lang="en-US" dirty="0" smtClean="0"/>
                        <a:t>F, the new chair of</a:t>
                      </a:r>
                      <a:r>
                        <a:rPr lang="en-US" baseline="0" dirty="0" smtClean="0"/>
                        <a:t> </a:t>
                      </a:r>
                      <a:r>
                        <a:rPr lang="en-US" dirty="0" smtClean="0"/>
                        <a:t>the Department of</a:t>
                      </a:r>
                      <a:r>
                        <a:rPr lang="en-US" baseline="0" dirty="0" smtClean="0"/>
                        <a:t> </a:t>
                      </a:r>
                      <a:r>
                        <a:rPr lang="en-US" dirty="0" smtClean="0"/>
                        <a:t>Medicine, reviews promotion</a:t>
                      </a:r>
                      <a:r>
                        <a:rPr lang="en-US" baseline="0" dirty="0" smtClean="0"/>
                        <a:t> </a:t>
                      </a:r>
                      <a:r>
                        <a:rPr lang="en-US" dirty="0" smtClean="0"/>
                        <a:t>data for his</a:t>
                      </a:r>
                      <a:r>
                        <a:rPr lang="en-US" baseline="0" dirty="0" smtClean="0"/>
                        <a:t> </a:t>
                      </a:r>
                      <a:r>
                        <a:rPr lang="en-US" dirty="0" smtClean="0"/>
                        <a:t>department and finds that women and</a:t>
                      </a:r>
                      <a:r>
                        <a:rPr lang="en-US" baseline="0" dirty="0" smtClean="0"/>
                        <a:t> </a:t>
                      </a:r>
                      <a:r>
                        <a:rPr lang="en-US" dirty="0" smtClean="0"/>
                        <a:t>underrepresented minorities progress</a:t>
                      </a:r>
                      <a:r>
                        <a:rPr lang="en-US" baseline="0" dirty="0" smtClean="0"/>
                        <a:t> </a:t>
                      </a:r>
                      <a:r>
                        <a:rPr lang="en-US" dirty="0" smtClean="0"/>
                        <a:t>substantially</a:t>
                      </a:r>
                      <a:r>
                        <a:rPr lang="en-US" baseline="0" dirty="0" smtClean="0"/>
                        <a:t> </a:t>
                      </a:r>
                      <a:r>
                        <a:rPr lang="en-US" dirty="0" smtClean="0"/>
                        <a:t>more slowly than others.</a:t>
                      </a:r>
                      <a:endParaRPr lang="en-US" dirty="0"/>
                    </a:p>
                  </a:txBody>
                  <a:tcPr/>
                </a:tc>
                <a:tc>
                  <a:txBody>
                    <a:bodyPr/>
                    <a:lstStyle/>
                    <a:p>
                      <a:r>
                        <a:rPr lang="en-US" dirty="0" smtClean="0"/>
                        <a:t>After finding that women and</a:t>
                      </a:r>
                      <a:r>
                        <a:rPr lang="en-US" baseline="0" dirty="0" smtClean="0"/>
                        <a:t> </a:t>
                      </a:r>
                      <a:r>
                        <a:rPr lang="en-US" dirty="0" smtClean="0"/>
                        <a:t>underrepresented</a:t>
                      </a:r>
                      <a:r>
                        <a:rPr lang="en-US" baseline="0" dirty="0" smtClean="0"/>
                        <a:t> </a:t>
                      </a:r>
                      <a:r>
                        <a:rPr lang="en-US" dirty="0" smtClean="0"/>
                        <a:t>minorities progress</a:t>
                      </a:r>
                      <a:r>
                        <a:rPr lang="en-US" baseline="0" dirty="0" smtClean="0"/>
                        <a:t> </a:t>
                      </a:r>
                      <a:r>
                        <a:rPr lang="en-US" dirty="0" smtClean="0"/>
                        <a:t>substantially more slowly</a:t>
                      </a:r>
                      <a:r>
                        <a:rPr lang="en-US" baseline="0" dirty="0" smtClean="0"/>
                        <a:t> </a:t>
                      </a:r>
                      <a:r>
                        <a:rPr lang="en-US" dirty="0" smtClean="0"/>
                        <a:t>than others, Dr. F</a:t>
                      </a:r>
                      <a:r>
                        <a:rPr lang="en-US" baseline="0" dirty="0" smtClean="0"/>
                        <a:t> </a:t>
                      </a:r>
                      <a:r>
                        <a:rPr lang="en-US" dirty="0" smtClean="0"/>
                        <a:t>implements processes within</a:t>
                      </a:r>
                      <a:r>
                        <a:rPr lang="en-US" baseline="0" dirty="0" smtClean="0"/>
                        <a:t> </a:t>
                      </a:r>
                      <a:r>
                        <a:rPr lang="en-US" dirty="0" smtClean="0"/>
                        <a:t>the Department</a:t>
                      </a:r>
                      <a:r>
                        <a:rPr lang="en-US" baseline="0" dirty="0" smtClean="0"/>
                        <a:t> </a:t>
                      </a:r>
                      <a:r>
                        <a:rPr lang="en-US" dirty="0" smtClean="0"/>
                        <a:t>of Medicine that assure that</a:t>
                      </a:r>
                      <a:r>
                        <a:rPr lang="en-US" baseline="0" dirty="0" smtClean="0"/>
                        <a:t> </a:t>
                      </a:r>
                      <a:r>
                        <a:rPr lang="en-US" dirty="0" smtClean="0"/>
                        <a:t>each annual</a:t>
                      </a:r>
                      <a:r>
                        <a:rPr lang="en-US" baseline="0" dirty="0" smtClean="0"/>
                        <a:t> </a:t>
                      </a:r>
                      <a:r>
                        <a:rPr lang="en-US" dirty="0" smtClean="0"/>
                        <a:t>performance review of individual</a:t>
                      </a:r>
                      <a:r>
                        <a:rPr lang="en-US" baseline="0" dirty="0" smtClean="0"/>
                        <a:t> </a:t>
                      </a:r>
                      <a:r>
                        <a:rPr lang="en-US" dirty="0" smtClean="0"/>
                        <a:t>faculty</a:t>
                      </a:r>
                      <a:r>
                        <a:rPr lang="en-US" baseline="0" dirty="0" smtClean="0"/>
                        <a:t> </a:t>
                      </a:r>
                      <a:r>
                        <a:rPr lang="en-US" dirty="0" smtClean="0"/>
                        <a:t>members includes a discussion about</a:t>
                      </a:r>
                      <a:r>
                        <a:rPr lang="en-US" baseline="0" dirty="0" smtClean="0"/>
                        <a:t> </a:t>
                      </a:r>
                      <a:r>
                        <a:rPr lang="en-US" dirty="0" smtClean="0"/>
                        <a:t>promotion needs and timelines.</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310809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Six: Case Study</a:t>
            </a:r>
          </a:p>
        </p:txBody>
      </p:sp>
      <p:graphicFrame>
        <p:nvGraphicFramePr>
          <p:cNvPr id="5" name="Content Placeholder 1"/>
          <p:cNvGraphicFramePr>
            <a:graphicFrameLocks noGrp="1"/>
          </p:cNvGraphicFramePr>
          <p:nvPr>
            <p:ph sz="quarter" idx="4294967295"/>
            <p:extLst/>
          </p:nvPr>
        </p:nvGraphicFramePr>
        <p:xfrm>
          <a:off x="263525" y="1577340"/>
          <a:ext cx="8740776" cy="460756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sz="1700" dirty="0" smtClean="0"/>
                        <a:t>Dr. T serves as the only woman department chair at an</a:t>
                      </a:r>
                      <a:r>
                        <a:rPr lang="en-US" sz="1700" baseline="0" dirty="0" smtClean="0"/>
                        <a:t> </a:t>
                      </a:r>
                      <a:r>
                        <a:rPr lang="en-US" sz="1700" dirty="0" smtClean="0"/>
                        <a:t>academic medical center. In</a:t>
                      </a:r>
                      <a:r>
                        <a:rPr lang="en-US" sz="1700" baseline="0" dirty="0" smtClean="0"/>
                        <a:t> </a:t>
                      </a:r>
                      <a:r>
                        <a:rPr lang="en-US" sz="1700" dirty="0" smtClean="0"/>
                        <a:t>addition to raising 3</a:t>
                      </a:r>
                      <a:r>
                        <a:rPr lang="en-US" sz="1700" baseline="0" dirty="0" smtClean="0"/>
                        <a:t> </a:t>
                      </a:r>
                      <a:r>
                        <a:rPr lang="en-US" sz="1700" dirty="0" smtClean="0"/>
                        <a:t>children and caring for</a:t>
                      </a:r>
                      <a:r>
                        <a:rPr lang="en-US" sz="1700" baseline="0" dirty="0" smtClean="0"/>
                        <a:t> </a:t>
                      </a:r>
                      <a:r>
                        <a:rPr lang="en-US" sz="1700" dirty="0" smtClean="0"/>
                        <a:t>her aging mother, she is a</a:t>
                      </a:r>
                      <a:r>
                        <a:rPr lang="en-US" sz="1700" baseline="0" dirty="0" smtClean="0"/>
                        <a:t> </a:t>
                      </a:r>
                      <a:r>
                        <a:rPr lang="en-US" sz="1700" dirty="0" smtClean="0"/>
                        <a:t>well-known</a:t>
                      </a:r>
                      <a:r>
                        <a:rPr lang="en-US" sz="1700" baseline="0" dirty="0" smtClean="0"/>
                        <a:t> </a:t>
                      </a:r>
                      <a:r>
                        <a:rPr lang="en-US" sz="1700" dirty="0" smtClean="0"/>
                        <a:t>academic “triple threat” who maintains</a:t>
                      </a:r>
                      <a:r>
                        <a:rPr lang="en-US" sz="1700" baseline="0" dirty="0" smtClean="0"/>
                        <a:t> </a:t>
                      </a:r>
                      <a:r>
                        <a:rPr lang="en-US" sz="1700" dirty="0" smtClean="0"/>
                        <a:t>an</a:t>
                      </a:r>
                      <a:r>
                        <a:rPr lang="en-US" sz="1700" baseline="0" dirty="0" smtClean="0"/>
                        <a:t> </a:t>
                      </a:r>
                      <a:r>
                        <a:rPr lang="en-US" sz="1700" dirty="0" smtClean="0"/>
                        <a:t>active clinical practice, is an award-winning</a:t>
                      </a:r>
                      <a:r>
                        <a:rPr lang="en-US" sz="1700" baseline="0" dirty="0" smtClean="0"/>
                        <a:t> </a:t>
                      </a:r>
                      <a:r>
                        <a:rPr lang="en-US" sz="1700" dirty="0" smtClean="0"/>
                        <a:t>teacher and medical educator, and</a:t>
                      </a:r>
                      <a:r>
                        <a:rPr lang="en-US" sz="1700" baseline="0" dirty="0" smtClean="0"/>
                        <a:t> </a:t>
                      </a:r>
                      <a:r>
                        <a:rPr lang="en-US" sz="1700" dirty="0" smtClean="0"/>
                        <a:t>consistently</a:t>
                      </a:r>
                      <a:r>
                        <a:rPr lang="en-US" sz="1700" baseline="0" dirty="0" smtClean="0"/>
                        <a:t> </a:t>
                      </a:r>
                      <a:r>
                        <a:rPr lang="en-US" sz="1700" dirty="0" smtClean="0"/>
                        <a:t>secures NIH funding for her</a:t>
                      </a:r>
                      <a:r>
                        <a:rPr lang="en-US" sz="1700" baseline="0" dirty="0" smtClean="0"/>
                        <a:t> </a:t>
                      </a:r>
                      <a:r>
                        <a:rPr lang="en-US" sz="1700" dirty="0" smtClean="0"/>
                        <a:t>research on</a:t>
                      </a:r>
                      <a:r>
                        <a:rPr lang="en-US" sz="1700" baseline="0" dirty="0" smtClean="0"/>
                        <a:t> </a:t>
                      </a:r>
                      <a:r>
                        <a:rPr lang="en-US" sz="1700" dirty="0" smtClean="0"/>
                        <a:t>hypertension. The academic</a:t>
                      </a:r>
                      <a:r>
                        <a:rPr lang="en-US" sz="1700" baseline="0" dirty="0" smtClean="0"/>
                        <a:t> </a:t>
                      </a:r>
                      <a:r>
                        <a:rPr lang="en-US" sz="1700" dirty="0" smtClean="0"/>
                        <a:t>institution she works</a:t>
                      </a:r>
                      <a:r>
                        <a:rPr lang="en-US" sz="1700" baseline="0" dirty="0" smtClean="0"/>
                        <a:t> </a:t>
                      </a:r>
                      <a:r>
                        <a:rPr lang="en-US" sz="1700" dirty="0" smtClean="0"/>
                        <a:t>for has convened a</a:t>
                      </a:r>
                      <a:r>
                        <a:rPr lang="en-US" sz="1700" baseline="0" dirty="0" smtClean="0"/>
                        <a:t> </a:t>
                      </a:r>
                      <a:r>
                        <a:rPr lang="en-US" sz="1700" dirty="0" smtClean="0"/>
                        <a:t>search committee for its next</a:t>
                      </a:r>
                      <a:r>
                        <a:rPr lang="en-US" sz="1700" baseline="0" dirty="0" smtClean="0"/>
                        <a:t> </a:t>
                      </a:r>
                      <a:r>
                        <a:rPr lang="en-US" sz="1700" dirty="0" smtClean="0"/>
                        <a:t>dean. She is</a:t>
                      </a:r>
                      <a:r>
                        <a:rPr lang="en-US" sz="1700" baseline="0" dirty="0" smtClean="0"/>
                        <a:t> </a:t>
                      </a:r>
                      <a:r>
                        <a:rPr lang="en-US" sz="1700" dirty="0" smtClean="0"/>
                        <a:t>interested in becoming dean. Knowing</a:t>
                      </a:r>
                      <a:r>
                        <a:rPr lang="en-US" sz="1700" baseline="0" dirty="0" smtClean="0"/>
                        <a:t> </a:t>
                      </a:r>
                      <a:r>
                        <a:rPr lang="en-US" sz="1700" dirty="0" smtClean="0"/>
                        <a:t>the</a:t>
                      </a:r>
                      <a:r>
                        <a:rPr lang="en-US" sz="1700" baseline="0" dirty="0" smtClean="0"/>
                        <a:t> </a:t>
                      </a:r>
                      <a:r>
                        <a:rPr lang="en-US" sz="1700" dirty="0" smtClean="0"/>
                        <a:t>influence chairs can have, she is disappointed</a:t>
                      </a:r>
                      <a:r>
                        <a:rPr lang="en-US" sz="1700" baseline="0" dirty="0" smtClean="0"/>
                        <a:t> </a:t>
                      </a:r>
                      <a:r>
                        <a:rPr lang="en-US" sz="1700" dirty="0" smtClean="0"/>
                        <a:t>to</a:t>
                      </a:r>
                      <a:r>
                        <a:rPr lang="en-US" sz="1700" baseline="0" dirty="0" smtClean="0"/>
                        <a:t> </a:t>
                      </a:r>
                      <a:r>
                        <a:rPr lang="en-US" sz="1700" dirty="0" smtClean="0"/>
                        <a:t>learn that during an informal gathering that</a:t>
                      </a:r>
                      <a:r>
                        <a:rPr lang="en-US" sz="1700" baseline="0" dirty="0" smtClean="0"/>
                        <a:t> </a:t>
                      </a:r>
                      <a:r>
                        <a:rPr lang="en-US" sz="1700" dirty="0" smtClean="0"/>
                        <a:t>included many of the chairs, the chairs</a:t>
                      </a:r>
                      <a:r>
                        <a:rPr lang="en-US" sz="1700" baseline="0" dirty="0" smtClean="0"/>
                        <a:t> </a:t>
                      </a:r>
                      <a:r>
                        <a:rPr lang="en-US" sz="1700" dirty="0" smtClean="0"/>
                        <a:t>had not even</a:t>
                      </a:r>
                      <a:r>
                        <a:rPr lang="en-US" sz="1700" baseline="0" dirty="0" smtClean="0"/>
                        <a:t> </a:t>
                      </a:r>
                      <a:r>
                        <a:rPr lang="en-US" sz="1700" dirty="0" smtClean="0"/>
                        <a:t>considered her for the dean</a:t>
                      </a:r>
                      <a:r>
                        <a:rPr lang="en-US" sz="1700" baseline="0" dirty="0" smtClean="0"/>
                        <a:t> </a:t>
                      </a:r>
                      <a:r>
                        <a:rPr lang="en-US" sz="1700" dirty="0" smtClean="0"/>
                        <a:t>position because “they</a:t>
                      </a:r>
                      <a:r>
                        <a:rPr lang="en-US" sz="1700" baseline="0" dirty="0" smtClean="0"/>
                        <a:t> </a:t>
                      </a:r>
                      <a:r>
                        <a:rPr lang="en-US" sz="1700" dirty="0" smtClean="0"/>
                        <a:t>assumed she was too busy.”</a:t>
                      </a:r>
                      <a:endParaRPr lang="en-US" sz="1700" dirty="0"/>
                    </a:p>
                  </a:txBody>
                  <a:tcPr/>
                </a:tc>
                <a:tc>
                  <a:txBody>
                    <a:bodyPr/>
                    <a:lstStyle/>
                    <a:p>
                      <a:r>
                        <a:rPr lang="en-US" sz="1700" dirty="0" smtClean="0"/>
                        <a:t>Dr. K is the dean of a medical school and calls for</a:t>
                      </a:r>
                      <a:r>
                        <a:rPr lang="en-US" sz="1700" baseline="0" dirty="0" smtClean="0"/>
                        <a:t> </a:t>
                      </a:r>
                      <a:r>
                        <a:rPr lang="en-US" sz="1700" dirty="0" smtClean="0"/>
                        <a:t>a review of diversity and inclusion</a:t>
                      </a:r>
                      <a:r>
                        <a:rPr lang="en-US" sz="1700" baseline="0" dirty="0" smtClean="0"/>
                        <a:t> </a:t>
                      </a:r>
                      <a:r>
                        <a:rPr lang="en-US" sz="1700" dirty="0" smtClean="0"/>
                        <a:t>status and</a:t>
                      </a:r>
                      <a:r>
                        <a:rPr lang="en-US" sz="1700" baseline="0" dirty="0" smtClean="0"/>
                        <a:t> </a:t>
                      </a:r>
                      <a:r>
                        <a:rPr lang="en-US" sz="1700" dirty="0" smtClean="0"/>
                        <a:t>policies in the institution, including a baseline</a:t>
                      </a:r>
                      <a:r>
                        <a:rPr lang="en-US" sz="1700" baseline="0" dirty="0" smtClean="0"/>
                        <a:t> </a:t>
                      </a:r>
                      <a:r>
                        <a:rPr lang="en-US" sz="1700" dirty="0" smtClean="0"/>
                        <a:t>needs assessment, installation of a Diversity</a:t>
                      </a:r>
                      <a:r>
                        <a:rPr lang="en-US" sz="1700" baseline="0" dirty="0" smtClean="0"/>
                        <a:t> </a:t>
                      </a:r>
                      <a:r>
                        <a:rPr lang="en-US" sz="1700" dirty="0" smtClean="0"/>
                        <a:t>and Inclusion Task Force whose composition</a:t>
                      </a:r>
                      <a:r>
                        <a:rPr lang="en-US" sz="1700" baseline="0" dirty="0" smtClean="0"/>
                        <a:t> </a:t>
                      </a:r>
                      <a:r>
                        <a:rPr lang="en-US" sz="1700" dirty="0" smtClean="0"/>
                        <a:t>specifically weights</a:t>
                      </a:r>
                      <a:r>
                        <a:rPr lang="en-US" sz="1700" baseline="0" dirty="0" smtClean="0"/>
                        <a:t> </a:t>
                      </a:r>
                      <a:r>
                        <a:rPr lang="en-US" sz="1700" dirty="0" smtClean="0"/>
                        <a:t>underrepresented minority</a:t>
                      </a:r>
                      <a:r>
                        <a:rPr lang="en-US" sz="1700" baseline="0" dirty="0" smtClean="0"/>
                        <a:t> </a:t>
                      </a:r>
                      <a:r>
                        <a:rPr lang="en-US" sz="1700" dirty="0" smtClean="0"/>
                        <a:t>and female</a:t>
                      </a:r>
                      <a:r>
                        <a:rPr lang="en-US" sz="1700" baseline="0" dirty="0" smtClean="0"/>
                        <a:t> </a:t>
                      </a:r>
                      <a:r>
                        <a:rPr lang="en-US" sz="1700" dirty="0" smtClean="0"/>
                        <a:t>faculty to review the survey data,</a:t>
                      </a:r>
                      <a:r>
                        <a:rPr lang="en-US" sz="1700" baseline="0" dirty="0" smtClean="0"/>
                        <a:t> </a:t>
                      </a:r>
                      <a:r>
                        <a:rPr lang="en-US" sz="1700" dirty="0" smtClean="0"/>
                        <a:t>current</a:t>
                      </a:r>
                      <a:r>
                        <a:rPr lang="en-US" sz="1700" baseline="0" dirty="0" smtClean="0"/>
                        <a:t> </a:t>
                      </a:r>
                      <a:r>
                        <a:rPr lang="en-US" sz="1700" dirty="0" smtClean="0"/>
                        <a:t>status of formal and informal processes</a:t>
                      </a:r>
                      <a:r>
                        <a:rPr lang="en-US" sz="1700" baseline="0" dirty="0" smtClean="0"/>
                        <a:t> </a:t>
                      </a:r>
                      <a:r>
                        <a:rPr lang="en-US" sz="1700" dirty="0" smtClean="0"/>
                        <a:t>that</a:t>
                      </a:r>
                      <a:r>
                        <a:rPr lang="en-US" sz="1700" baseline="0" dirty="0" smtClean="0"/>
                        <a:t> </a:t>
                      </a:r>
                      <a:r>
                        <a:rPr lang="en-US" sz="1700" dirty="0" smtClean="0"/>
                        <a:t>feed the leadership pipeline,</a:t>
                      </a:r>
                      <a:r>
                        <a:rPr lang="en-US" sz="1700" baseline="0" dirty="0" smtClean="0"/>
                        <a:t> </a:t>
                      </a:r>
                      <a:r>
                        <a:rPr lang="en-US" sz="1700" dirty="0" smtClean="0"/>
                        <a:t>organizational</a:t>
                      </a:r>
                      <a:r>
                        <a:rPr lang="en-US" sz="1700" baseline="0" dirty="0" smtClean="0"/>
                        <a:t> </a:t>
                      </a:r>
                      <a:r>
                        <a:rPr lang="en-US" sz="1700" dirty="0" smtClean="0"/>
                        <a:t>changes from this actionable</a:t>
                      </a:r>
                      <a:r>
                        <a:rPr lang="en-US" sz="1700" baseline="0" dirty="0" smtClean="0"/>
                        <a:t> </a:t>
                      </a:r>
                      <a:r>
                        <a:rPr lang="en-US" sz="1700" dirty="0" smtClean="0"/>
                        <a:t>data, and</a:t>
                      </a:r>
                      <a:r>
                        <a:rPr lang="en-US" sz="1700" baseline="0" dirty="0" smtClean="0"/>
                        <a:t> </a:t>
                      </a:r>
                      <a:r>
                        <a:rPr lang="en-US" sz="1700" dirty="0" smtClean="0"/>
                        <a:t>accountable metrics to track</a:t>
                      </a:r>
                      <a:r>
                        <a:rPr lang="en-US" sz="1700" baseline="0" dirty="0" smtClean="0"/>
                        <a:t> </a:t>
                      </a:r>
                      <a:r>
                        <a:rPr lang="en-US" sz="1700" dirty="0" smtClean="0"/>
                        <a:t>progress in the</a:t>
                      </a:r>
                      <a:r>
                        <a:rPr lang="en-US" sz="1700" baseline="0" dirty="0" smtClean="0"/>
                        <a:t> </a:t>
                      </a:r>
                      <a:r>
                        <a:rPr lang="en-US" sz="1700" dirty="0" smtClean="0"/>
                        <a:t>leadership and advancement</a:t>
                      </a:r>
                      <a:r>
                        <a:rPr lang="en-US" sz="1700" baseline="0" dirty="0" smtClean="0"/>
                        <a:t> </a:t>
                      </a:r>
                      <a:r>
                        <a:rPr lang="en-US" sz="1700" dirty="0" smtClean="0"/>
                        <a:t>for all faculty.</a:t>
                      </a:r>
                      <a:endParaRPr lang="en-US" sz="17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595432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Position Statement Seven: Case Study</a:t>
            </a:r>
          </a:p>
        </p:txBody>
      </p:sp>
      <p:sp>
        <p:nvSpPr>
          <p:cNvPr id="9219" name="Content Placeholder 2"/>
          <p:cNvSpPr>
            <a:spLocks noGrp="1"/>
          </p:cNvSpPr>
          <p:nvPr>
            <p:ph sz="quarter" idx="4294967295"/>
          </p:nvPr>
        </p:nvSpPr>
        <p:spPr>
          <a:xfrm>
            <a:off x="309966" y="1600200"/>
            <a:ext cx="8456209" cy="4495800"/>
          </a:xfrm>
        </p:spPr>
        <p:txBody>
          <a:bodyPr/>
          <a:lstStyle/>
          <a:p>
            <a:pPr marL="0" indent="0">
              <a:buNone/>
            </a:pPr>
            <a:r>
              <a:rPr lang="en-US" altLang="en-US" dirty="0">
                <a:latin typeface="Calibri" pitchFamily="34" charset="0"/>
                <a:cs typeface="Calibri" pitchFamily="34" charset="0"/>
              </a:rPr>
              <a:t>Further research is needed on the reasons </a:t>
            </a:r>
            <a:r>
              <a:rPr lang="en-US" altLang="en-US" dirty="0" smtClean="0">
                <a:latin typeface="Calibri" pitchFamily="34" charset="0"/>
                <a:cs typeface="Calibri" pitchFamily="34" charset="0"/>
              </a:rPr>
              <a:t>for and </a:t>
            </a:r>
            <a:r>
              <a:rPr lang="en-US" altLang="en-US" dirty="0">
                <a:latin typeface="Calibri" pitchFamily="34" charset="0"/>
                <a:cs typeface="Calibri" pitchFamily="34" charset="0"/>
              </a:rPr>
              <a:t>effect of gender pay inequity and barriers to career</a:t>
            </a:r>
          </a:p>
          <a:p>
            <a:pPr marL="0" indent="0">
              <a:buNone/>
            </a:pPr>
            <a:r>
              <a:rPr lang="en-US" altLang="en-US" dirty="0">
                <a:latin typeface="Calibri" pitchFamily="34" charset="0"/>
                <a:cs typeface="Calibri" pitchFamily="34" charset="0"/>
              </a:rPr>
              <a:t>advancement and the best practices to close these </a:t>
            </a:r>
            <a:r>
              <a:rPr lang="en-US" altLang="en-US" dirty="0" smtClean="0">
                <a:latin typeface="Calibri" pitchFamily="34" charset="0"/>
                <a:cs typeface="Calibri" pitchFamily="34" charset="0"/>
              </a:rPr>
              <a:t>gaps across </a:t>
            </a:r>
            <a:r>
              <a:rPr lang="en-US" altLang="en-US" dirty="0">
                <a:latin typeface="Calibri" pitchFamily="34" charset="0"/>
                <a:cs typeface="Calibri" pitchFamily="34" charset="0"/>
              </a:rPr>
              <a:t>all practice settings.</a:t>
            </a:r>
            <a:endParaRPr lang="en-US" altLang="en-US" dirty="0" smtClean="0">
              <a:latin typeface="Calibri" pitchFamily="34" charset="0"/>
              <a:cs typeface="Calibri" pitchFamily="34" charset="0"/>
            </a:endParaRPr>
          </a:p>
        </p:txBody>
      </p:sp>
      <p:graphicFrame>
        <p:nvGraphicFramePr>
          <p:cNvPr id="4" name="Content Placeholder 1"/>
          <p:cNvGraphicFramePr>
            <a:graphicFrameLocks noGrp="1"/>
          </p:cNvGraphicFramePr>
          <p:nvPr>
            <p:ph sz="quarter" idx="4294967295"/>
            <p:extLst/>
          </p:nvPr>
        </p:nvGraphicFramePr>
        <p:xfrm>
          <a:off x="263525" y="1600200"/>
          <a:ext cx="8740776" cy="4577080"/>
        </p:xfrm>
        <a:graphic>
          <a:graphicData uri="http://schemas.openxmlformats.org/drawingml/2006/table">
            <a:tbl>
              <a:tblPr firstRow="1" bandRow="1">
                <a:tableStyleId>{5C22544A-7EE6-4342-B048-85BDC9FD1C3A}</a:tableStyleId>
              </a:tblPr>
              <a:tblGrid>
                <a:gridCol w="4370388">
                  <a:extLst>
                    <a:ext uri="{9D8B030D-6E8A-4147-A177-3AD203B41FA5}">
                      <a16:colId xmlns="" xmlns:a16="http://schemas.microsoft.com/office/drawing/2014/main" val="20000"/>
                    </a:ext>
                  </a:extLst>
                </a:gridCol>
                <a:gridCol w="4370388">
                  <a:extLst>
                    <a:ext uri="{9D8B030D-6E8A-4147-A177-3AD203B41FA5}">
                      <a16:colId xmlns="" xmlns:a16="http://schemas.microsoft.com/office/drawing/2014/main" val="20001"/>
                    </a:ext>
                  </a:extLst>
                </a:gridCol>
              </a:tblGrid>
              <a:tr h="370840">
                <a:tc>
                  <a:txBody>
                    <a:bodyPr/>
                    <a:lstStyle/>
                    <a:p>
                      <a:r>
                        <a:rPr lang="en-US" dirty="0" smtClean="0"/>
                        <a:t>Challenge</a:t>
                      </a:r>
                      <a:endParaRPr lang="en-US" dirty="0"/>
                    </a:p>
                  </a:txBody>
                  <a:tcPr/>
                </a:tc>
                <a:tc>
                  <a:txBody>
                    <a:bodyPr/>
                    <a:lstStyle/>
                    <a:p>
                      <a:r>
                        <a:rPr lang="en-US" dirty="0" smtClean="0"/>
                        <a:t>Potential Solution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Dr. G prides herself on being a highly sought-after</a:t>
                      </a:r>
                      <a:r>
                        <a:rPr lang="en-US" baseline="0" dirty="0" smtClean="0"/>
                        <a:t> </a:t>
                      </a:r>
                      <a:r>
                        <a:rPr lang="en-US" dirty="0" smtClean="0"/>
                        <a:t>internal medicine specialist because of the</a:t>
                      </a:r>
                      <a:r>
                        <a:rPr lang="en-US" baseline="0" dirty="0" smtClean="0"/>
                        <a:t> </a:t>
                      </a:r>
                      <a:r>
                        <a:rPr lang="en-US" dirty="0" smtClean="0"/>
                        <a:t>comprehensive, patient-centered care she provides</a:t>
                      </a:r>
                      <a:r>
                        <a:rPr lang="en-US" baseline="0" dirty="0" smtClean="0"/>
                        <a:t> </a:t>
                      </a:r>
                      <a:r>
                        <a:rPr lang="en-US" dirty="0" smtClean="0"/>
                        <a:t>to her patients. Many women patients seek care</a:t>
                      </a:r>
                      <a:r>
                        <a:rPr lang="en-US" baseline="0" dirty="0" smtClean="0"/>
                        <a:t> </a:t>
                      </a:r>
                      <a:r>
                        <a:rPr lang="en-US" dirty="0" smtClean="0"/>
                        <a:t>from her because she will take care of not only their</a:t>
                      </a:r>
                      <a:r>
                        <a:rPr lang="en-US" baseline="0" dirty="0" smtClean="0"/>
                        <a:t> </a:t>
                      </a:r>
                      <a:r>
                        <a:rPr lang="en-US" dirty="0" smtClean="0"/>
                        <a:t>medical problems but also their Pap smears and</a:t>
                      </a:r>
                      <a:r>
                        <a:rPr lang="en-US" baseline="0" dirty="0" smtClean="0"/>
                        <a:t> </a:t>
                      </a:r>
                      <a:r>
                        <a:rPr lang="en-US" dirty="0" smtClean="0"/>
                        <a:t>psychosocial issues. Her quality metrics and patient</a:t>
                      </a:r>
                      <a:r>
                        <a:rPr lang="en-US" baseline="0" dirty="0" smtClean="0"/>
                        <a:t> </a:t>
                      </a:r>
                      <a:r>
                        <a:rPr lang="en-US" dirty="0" smtClean="0"/>
                        <a:t>satisfaction ratings are the highest in her</a:t>
                      </a:r>
                      <a:r>
                        <a:rPr lang="en-US" baseline="0" dirty="0" smtClean="0"/>
                        <a:t> </a:t>
                      </a:r>
                      <a:r>
                        <a:rPr lang="en-US" dirty="0" smtClean="0"/>
                        <a:t>practice.</a:t>
                      </a:r>
                      <a:r>
                        <a:rPr lang="en-US" baseline="0" dirty="0" smtClean="0"/>
                        <a:t> </a:t>
                      </a:r>
                      <a:r>
                        <a:rPr lang="en-US" dirty="0" smtClean="0"/>
                        <a:t>During her annual performance</a:t>
                      </a:r>
                      <a:r>
                        <a:rPr lang="en-US" baseline="0" dirty="0" smtClean="0"/>
                        <a:t> </a:t>
                      </a:r>
                      <a:r>
                        <a:rPr lang="en-US" dirty="0" smtClean="0"/>
                        <a:t>review, she is</a:t>
                      </a:r>
                      <a:r>
                        <a:rPr lang="en-US" baseline="0" dirty="0" smtClean="0"/>
                        <a:t> </a:t>
                      </a:r>
                      <a:r>
                        <a:rPr lang="en-US" dirty="0" smtClean="0"/>
                        <a:t>notified that she will need to increase her</a:t>
                      </a:r>
                      <a:r>
                        <a:rPr lang="en-US" baseline="0" dirty="0" smtClean="0"/>
                        <a:t> </a:t>
                      </a:r>
                      <a:r>
                        <a:rPr lang="en-US" dirty="0" smtClean="0"/>
                        <a:t>productivity or take a pay cut</a:t>
                      </a:r>
                      <a:r>
                        <a:rPr lang="en-US" baseline="0" dirty="0" smtClean="0"/>
                        <a:t> </a:t>
                      </a:r>
                      <a:r>
                        <a:rPr lang="en-US" dirty="0" smtClean="0"/>
                        <a:t>because her RVUs are</a:t>
                      </a:r>
                      <a:r>
                        <a:rPr lang="en-US" baseline="0" dirty="0" smtClean="0"/>
                        <a:t> </a:t>
                      </a:r>
                      <a:r>
                        <a:rPr lang="en-US" dirty="0" smtClean="0"/>
                        <a:t>lower than those of her</a:t>
                      </a:r>
                      <a:r>
                        <a:rPr lang="en-US" baseline="0" dirty="0" smtClean="0"/>
                        <a:t> </a:t>
                      </a:r>
                      <a:r>
                        <a:rPr lang="en-US" dirty="0" smtClean="0"/>
                        <a:t>colleagues. She believes</a:t>
                      </a:r>
                      <a:r>
                        <a:rPr lang="en-US" baseline="0" dirty="0" smtClean="0"/>
                        <a:t> </a:t>
                      </a:r>
                      <a:r>
                        <a:rPr lang="en-US" dirty="0" smtClean="0"/>
                        <a:t>that this is due to the</a:t>
                      </a:r>
                      <a:r>
                        <a:rPr lang="en-US" baseline="0" dirty="0" smtClean="0"/>
                        <a:t> </a:t>
                      </a:r>
                      <a:r>
                        <a:rPr lang="en-US" dirty="0" smtClean="0"/>
                        <a:t>additional time she spends</a:t>
                      </a:r>
                      <a:r>
                        <a:rPr lang="en-US" baseline="0" dirty="0" smtClean="0"/>
                        <a:t> </a:t>
                      </a:r>
                      <a:r>
                        <a:rPr lang="en-US" dirty="0" smtClean="0"/>
                        <a:t>per patient visit.</a:t>
                      </a:r>
                      <a:endParaRPr lang="en-US" dirty="0"/>
                    </a:p>
                  </a:txBody>
                  <a:tcPr/>
                </a:tc>
                <a:tc>
                  <a:txBody>
                    <a:bodyPr/>
                    <a:lstStyle/>
                    <a:p>
                      <a:r>
                        <a:rPr lang="en-US" dirty="0" smtClean="0"/>
                        <a:t>Dr. G asks for her practice to consider</a:t>
                      </a:r>
                      <a:r>
                        <a:rPr lang="en-US" baseline="0" dirty="0" smtClean="0"/>
                        <a:t> </a:t>
                      </a:r>
                      <a:r>
                        <a:rPr lang="en-US" dirty="0" smtClean="0"/>
                        <a:t>tracking</a:t>
                      </a:r>
                      <a:r>
                        <a:rPr lang="en-US" baseline="0" dirty="0" smtClean="0"/>
                        <a:t> </a:t>
                      </a:r>
                      <a:r>
                        <a:rPr lang="en-US" dirty="0" smtClean="0"/>
                        <a:t>the additional gynecological and</a:t>
                      </a:r>
                      <a:r>
                        <a:rPr lang="en-US" baseline="0" dirty="0" smtClean="0"/>
                        <a:t> </a:t>
                      </a:r>
                      <a:r>
                        <a:rPr lang="en-US" dirty="0" smtClean="0"/>
                        <a:t>mental</a:t>
                      </a:r>
                      <a:r>
                        <a:rPr lang="en-US" baseline="0" dirty="0" smtClean="0"/>
                        <a:t> </a:t>
                      </a:r>
                      <a:r>
                        <a:rPr lang="en-US" dirty="0" smtClean="0"/>
                        <a:t>health care provided, as well as</a:t>
                      </a:r>
                      <a:r>
                        <a:rPr lang="en-US" baseline="0" dirty="0" smtClean="0"/>
                        <a:t> </a:t>
                      </a:r>
                      <a:r>
                        <a:rPr lang="en-US" dirty="0" smtClean="0"/>
                        <a:t>weighting</a:t>
                      </a:r>
                      <a:r>
                        <a:rPr lang="en-US" baseline="0" dirty="0" smtClean="0"/>
                        <a:t> </a:t>
                      </a:r>
                      <a:r>
                        <a:rPr lang="en-US" dirty="0" smtClean="0"/>
                        <a:t>quality metrics and patient</a:t>
                      </a:r>
                      <a:r>
                        <a:rPr lang="en-US" baseline="0" dirty="0" smtClean="0"/>
                        <a:t> </a:t>
                      </a:r>
                      <a:r>
                        <a:rPr lang="en-US" dirty="0" smtClean="0"/>
                        <a:t>satisfaction, for all</a:t>
                      </a:r>
                      <a:r>
                        <a:rPr lang="en-US" baseline="0" dirty="0" smtClean="0"/>
                        <a:t> </a:t>
                      </a:r>
                      <a:r>
                        <a:rPr lang="en-US" dirty="0" smtClean="0"/>
                        <a:t>members in her practice.</a:t>
                      </a:r>
                      <a:r>
                        <a:rPr lang="en-US" baseline="0" dirty="0" smtClean="0"/>
                        <a:t> </a:t>
                      </a:r>
                      <a:r>
                        <a:rPr lang="en-US" dirty="0" smtClean="0"/>
                        <a:t>She offers to work</a:t>
                      </a:r>
                      <a:r>
                        <a:rPr lang="en-US" baseline="0" dirty="0" smtClean="0"/>
                        <a:t> </a:t>
                      </a:r>
                      <a:r>
                        <a:rPr lang="en-US" dirty="0" smtClean="0"/>
                        <a:t>with her management and</a:t>
                      </a:r>
                      <a:r>
                        <a:rPr lang="en-US" baseline="0" dirty="0" smtClean="0"/>
                        <a:t> </a:t>
                      </a:r>
                      <a:r>
                        <a:rPr lang="en-US" dirty="0" smtClean="0"/>
                        <a:t>colleagues to find a</a:t>
                      </a:r>
                      <a:r>
                        <a:rPr lang="en-US" baseline="0" dirty="0" smtClean="0"/>
                        <a:t> </a:t>
                      </a:r>
                      <a:r>
                        <a:rPr lang="en-US" dirty="0" smtClean="0"/>
                        <a:t>compensation model that</a:t>
                      </a:r>
                      <a:r>
                        <a:rPr lang="en-US" baseline="0" dirty="0" smtClean="0"/>
                        <a:t> </a:t>
                      </a:r>
                      <a:r>
                        <a:rPr lang="en-US" dirty="0" smtClean="0"/>
                        <a:t>will acknowledge</a:t>
                      </a:r>
                      <a:r>
                        <a:rPr lang="en-US" baseline="0" dirty="0" smtClean="0"/>
                        <a:t> </a:t>
                      </a:r>
                      <a:r>
                        <a:rPr lang="en-US" dirty="0" smtClean="0"/>
                        <a:t>and incentivize these</a:t>
                      </a:r>
                      <a:r>
                        <a:rPr lang="en-US" baseline="0" dirty="0" smtClean="0"/>
                        <a:t> </a:t>
                      </a:r>
                      <a:r>
                        <a:rPr lang="en-US" dirty="0" smtClean="0"/>
                        <a:t>additional metrics. Her</a:t>
                      </a:r>
                      <a:r>
                        <a:rPr lang="en-US" baseline="0" dirty="0" smtClean="0"/>
                        <a:t> </a:t>
                      </a:r>
                      <a:r>
                        <a:rPr lang="en-US" dirty="0" smtClean="0"/>
                        <a:t>practice agrees</a:t>
                      </a:r>
                      <a:r>
                        <a:rPr lang="en-US" baseline="0" dirty="0" smtClean="0"/>
                        <a:t> </a:t>
                      </a:r>
                      <a:r>
                        <a:rPr lang="en-US" dirty="0" smtClean="0"/>
                        <a:t>because they want to retain</a:t>
                      </a:r>
                      <a:r>
                        <a:rPr lang="en-US" baseline="0" dirty="0" smtClean="0"/>
                        <a:t> </a:t>
                      </a:r>
                      <a:r>
                        <a:rPr lang="en-US" dirty="0" smtClean="0"/>
                        <a:t>physicians.</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1524041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sz="quarter" idx="1"/>
          </p:nvPr>
        </p:nvSpPr>
        <p:spPr/>
        <p:txBody>
          <a:bodyPr/>
          <a:lstStyle/>
          <a:p>
            <a:r>
              <a:rPr lang="en-US" sz="2400" dirty="0"/>
              <a:t>A female faculty member who has just had a second child has served as an assistant clerkship director for several years with consistently positive reviews of her performance by all stakeholders. When the clerkship director announces their departure for a new position, the person in charge of choosing the new clerkship director does not consider her for the position because they thought she “already had her hands full” and didn’t want the faculty member to feel “conflicted”. How should the faculty member handle this?</a:t>
            </a:r>
          </a:p>
        </p:txBody>
      </p:sp>
    </p:spTree>
    <p:extLst>
      <p:ext uri="{BB962C8B-B14F-4D97-AF65-F5344CB8AC3E}">
        <p14:creationId xmlns:p14="http://schemas.microsoft.com/office/powerpoint/2010/main" val="35555632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sz="quarter" idx="1"/>
          </p:nvPr>
        </p:nvSpPr>
        <p:spPr/>
        <p:txBody>
          <a:bodyPr/>
          <a:lstStyle/>
          <a:p>
            <a:r>
              <a:rPr lang="en-US" sz="2000" dirty="0"/>
              <a:t>A 0.5 FTE primary care physician who has been in private practice for 10 years is negotiating with the organization that is acquiring practices for integration into a regional health care organization. The practice has actively promoted their commitment to preventive medicine, and this physician has been considered a poster child for care of the whole patient- including conducting comprehensive exams, actively addressing mental health/</a:t>
            </a:r>
            <a:r>
              <a:rPr lang="en-US" sz="2000" dirty="0" err="1"/>
              <a:t>sociobehavioral</a:t>
            </a:r>
            <a:r>
              <a:rPr lang="en-US" sz="2000" dirty="0"/>
              <a:t>  issues, and performing female gynecologic examinations. In the course of analysis, the physician is told that due to their “low RVU production”, their compensation package in the new health system will be “adjusted accordingly”. The physician’s  personal financial analysis indicates that the new compensation package does not cover costs for household expenses.  How should this physician address this situation?</a:t>
            </a:r>
          </a:p>
        </p:txBody>
      </p:sp>
    </p:spTree>
    <p:extLst>
      <p:ext uri="{BB962C8B-B14F-4D97-AF65-F5344CB8AC3E}">
        <p14:creationId xmlns:p14="http://schemas.microsoft.com/office/powerpoint/2010/main" val="31474225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sz="quarter" idx="1"/>
          </p:nvPr>
        </p:nvSpPr>
        <p:spPr/>
        <p:txBody>
          <a:bodyPr/>
          <a:lstStyle/>
          <a:p>
            <a:r>
              <a:rPr lang="en-US" dirty="0"/>
              <a:t>A faculty member who is a 4 year Assistant Professor at their institution, discovers that another faculty member, in the same division, with the same amount of experience, time in rank, and job description,  is compensated at a 15% higher rate. How does this faculty member address this situation?</a:t>
            </a:r>
          </a:p>
        </p:txBody>
      </p:sp>
    </p:spTree>
    <p:extLst>
      <p:ext uri="{BB962C8B-B14F-4D97-AF65-F5344CB8AC3E}">
        <p14:creationId xmlns:p14="http://schemas.microsoft.com/office/powerpoint/2010/main" val="432468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_powerpoint">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acp_powerpoint</Template>
  <TotalTime>2141</TotalTime>
  <Words>6144</Words>
  <Application>Microsoft Office PowerPoint</Application>
  <PresentationFormat>On-screen Show (4:3)</PresentationFormat>
  <Paragraphs>715</Paragraphs>
  <Slides>97</Slides>
  <Notes>30</Notes>
  <HiddenSlides>44</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acp_powerpoint</vt:lpstr>
      <vt:lpstr>Women In Medicine: Creating A JEDI  Healthcare System</vt:lpstr>
      <vt:lpstr>PowerPoint Presentation</vt:lpstr>
      <vt:lpstr>PowerPoint Presentation</vt:lpstr>
      <vt:lpstr>Disclosures</vt:lpstr>
      <vt:lpstr>Women in ACP Leadership 2018-2019</vt:lpstr>
      <vt:lpstr>Women In ACP Leadership 2019-2020</vt:lpstr>
      <vt:lpstr>Educational Objectives</vt:lpstr>
      <vt:lpstr>Not A Zero Sum Game…</vt:lpstr>
      <vt:lpstr>Gender Equity</vt:lpstr>
      <vt:lpstr>Innovation, Diversity, and Market Growth</vt:lpstr>
      <vt:lpstr>The Facts About Women In Business Leadership</vt:lpstr>
      <vt:lpstr>PowerPoint Presentation</vt:lpstr>
      <vt:lpstr>PowerPoint Presentation</vt:lpstr>
      <vt:lpstr> ISSUES THAT MAY BE TIED TO WOMEN PHYSICIANS AND PROFESSIONAL DISTRESS</vt:lpstr>
      <vt:lpstr>Gendered Expectations: Do They Contribute To High Burnout Among Female Physicians?</vt:lpstr>
      <vt:lpstr>PowerPoint Presentation</vt:lpstr>
      <vt:lpstr>Assess- Confidence Gap and Valuation</vt:lpstr>
      <vt:lpstr>PowerPoint Presentation</vt:lpstr>
      <vt:lpstr>PowerPoint Presentation</vt:lpstr>
      <vt:lpstr>  “Dr. Paid 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schools are making modest progress in moving women physicians into positions of academic leadership</vt:lpstr>
      <vt:lpstr>The Decanal Divide: Women In Decanal Positions in US Medical Schools</vt:lpstr>
      <vt:lpstr>PowerPoint Presentation</vt:lpstr>
      <vt:lpstr>PowerPoint Presentation</vt:lpstr>
      <vt:lpstr>   Gender and Authorship</vt:lpstr>
      <vt:lpstr>Editors and Editorial Boards</vt:lpstr>
      <vt:lpstr>PowerPoint Presentation</vt:lpstr>
      <vt:lpstr>Women Physicians Are Underrepresented in Recognition Awards </vt:lpstr>
      <vt:lpstr>ACP National Awards</vt:lpstr>
      <vt:lpstr>PowerPoint Presentation</vt:lpstr>
      <vt:lpstr>Professional Society  Boards of Trustees/Regents/Directors</vt:lpstr>
      <vt:lpstr>Presidential Leadership of National Medical Professional Societies Over Decade 2007-2017</vt:lpstr>
      <vt:lpstr>PowerPoint Presentation</vt:lpstr>
      <vt:lpstr>ACP Senior Staff</vt:lpstr>
      <vt:lpstr>Potential Macro Level Concerns-Culture And So Much More…</vt:lpstr>
      <vt:lpstr>Lots Of Challenges…</vt:lpstr>
      <vt:lpstr>The Facts About Women In Business Leadership</vt:lpstr>
      <vt:lpstr> Micro/Individual Level Challenges</vt:lpstr>
      <vt:lpstr>Differentiating Coaches, Mentors, and Sponsors…</vt:lpstr>
      <vt:lpstr>Words Matter-Is The Professor Bossy Or Brilliant?</vt:lpstr>
      <vt:lpstr>Does Career “Flexibility” Exist?</vt:lpstr>
      <vt:lpstr>I Wish I Could Say That We Don’t Need Just To Be Better Negotiators…Who, When, What, Where, How</vt:lpstr>
      <vt:lpstr>Time To Hit Reset</vt:lpstr>
      <vt:lpstr>I/WE CAN With Deliberative Practice- System Level Recommendations </vt:lpstr>
      <vt:lpstr>ACP Diversity and Inclusion Task Force: A Case Study In Deliberative Practice</vt:lpstr>
      <vt:lpstr>PowerPoint Presentation</vt:lpstr>
      <vt:lpstr>Achieving Gender Equity in Physician Compensation and Career Advancement</vt:lpstr>
      <vt:lpstr>I CAN MAP…</vt:lpstr>
      <vt:lpstr>PowerPoint Presentation</vt:lpstr>
      <vt:lpstr>I CAN MAP CPR- Strategies For The Micro/Individual Level</vt:lpstr>
      <vt:lpstr>Seed The Soil With CPR, Know Your Goal, Make It Safe</vt:lpstr>
      <vt:lpstr>Know Your Goal…</vt:lpstr>
      <vt:lpstr>Everyone Should Address The Pink Elephants In The Room…</vt:lpstr>
      <vt:lpstr>Getting Mentors, Sponsors, Coaches…</vt:lpstr>
      <vt:lpstr>And Opportunities…</vt:lpstr>
      <vt:lpstr> Opportunities for Macro and Micro Levels…</vt:lpstr>
      <vt:lpstr>A Randomized Controlled Trial To Improve The Success of Women Assistant Professors</vt:lpstr>
      <vt:lpstr>Where Are The Women?</vt:lpstr>
      <vt:lpstr>PowerPoint Presentation</vt:lpstr>
      <vt:lpstr>Begin With An End In Mind…</vt:lpstr>
      <vt:lpstr>Top 10 Things You Can Do to Impact  Gender Equity in Medicine </vt:lpstr>
      <vt:lpstr>PowerPoint Presentation</vt:lpstr>
      <vt:lpstr>PowerPoint Presentation</vt:lpstr>
      <vt:lpstr>PowerPoint Presentation</vt:lpstr>
      <vt:lpstr>PowerPoint Presentation</vt:lpstr>
      <vt:lpstr>#HeForShe</vt:lpstr>
      <vt:lpstr>             Times Up Is An Opportunity</vt:lpstr>
      <vt:lpstr>PowerPoint Presentation</vt:lpstr>
      <vt:lpstr>Remember to ASSERT Yourself</vt:lpstr>
      <vt:lpstr>7 Tips For Men Who Want To Support Equality</vt:lpstr>
      <vt:lpstr>“In The Company Of Givers And Takers”</vt:lpstr>
      <vt:lpstr>Adam Grant’s One Sentence Classroom Experiment…</vt:lpstr>
      <vt:lpstr>PowerPoint Presentation</vt:lpstr>
      <vt:lpstr>PowerPoint Presentation</vt:lpstr>
      <vt:lpstr>PowerPoint Presentation</vt:lpstr>
      <vt:lpstr>PowerPoint Presentation</vt:lpstr>
      <vt:lpstr>PowerPoint Presentation</vt:lpstr>
      <vt:lpstr>PowerPoint Presentation</vt:lpstr>
      <vt:lpstr>Additional Resources</vt:lpstr>
      <vt:lpstr>PowerPoint Presentation</vt:lpstr>
      <vt:lpstr>Case Studies</vt:lpstr>
      <vt:lpstr>Position Statement One: Case Study</vt:lpstr>
      <vt:lpstr>Position Statement Three: Case Study</vt:lpstr>
      <vt:lpstr>Position Statement Four: Case Study</vt:lpstr>
      <vt:lpstr>Position Statement Five: Case Study</vt:lpstr>
      <vt:lpstr>Position Statement Six: Case Study</vt:lpstr>
      <vt:lpstr>Position Statement Seven: Case Study</vt:lpstr>
      <vt:lpstr>Example #1</vt:lpstr>
      <vt:lpstr>Example #2</vt:lpstr>
      <vt:lpstr>Example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ACP Powerpoint Template</dc:title>
  <dc:creator>Windows User</dc:creator>
  <cp:lastModifiedBy>Darilyn Moyer</cp:lastModifiedBy>
  <cp:revision>149</cp:revision>
  <cp:lastPrinted>2018-01-03T18:02:55Z</cp:lastPrinted>
  <dcterms:created xsi:type="dcterms:W3CDTF">2014-04-18T14:21:55Z</dcterms:created>
  <dcterms:modified xsi:type="dcterms:W3CDTF">2019-04-30T20:30:26Z</dcterms:modified>
</cp:coreProperties>
</file>