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 id="2147483705" r:id="rId5"/>
  </p:sldMasterIdLst>
  <p:notesMasterIdLst>
    <p:notesMasterId r:id="rId37"/>
  </p:notesMasterIdLst>
  <p:handoutMasterIdLst>
    <p:handoutMasterId r:id="rId38"/>
  </p:handoutMasterIdLst>
  <p:sldIdLst>
    <p:sldId id="259" r:id="rId6"/>
    <p:sldId id="272" r:id="rId7"/>
    <p:sldId id="533" r:id="rId8"/>
    <p:sldId id="1430" r:id="rId9"/>
    <p:sldId id="1432" r:id="rId10"/>
    <p:sldId id="1423" r:id="rId11"/>
    <p:sldId id="1418" r:id="rId12"/>
    <p:sldId id="1420" r:id="rId13"/>
    <p:sldId id="1427" r:id="rId14"/>
    <p:sldId id="1424" r:id="rId15"/>
    <p:sldId id="1398" r:id="rId16"/>
    <p:sldId id="1397" r:id="rId17"/>
    <p:sldId id="1419" r:id="rId18"/>
    <p:sldId id="1425" r:id="rId19"/>
    <p:sldId id="1429" r:id="rId20"/>
    <p:sldId id="525" r:id="rId21"/>
    <p:sldId id="1428" r:id="rId22"/>
    <p:sldId id="1417" r:id="rId23"/>
    <p:sldId id="1433" r:id="rId24"/>
    <p:sldId id="1404" r:id="rId25"/>
    <p:sldId id="1401" r:id="rId26"/>
    <p:sldId id="1434" r:id="rId27"/>
    <p:sldId id="1421" r:id="rId28"/>
    <p:sldId id="1422" r:id="rId29"/>
    <p:sldId id="1439" r:id="rId30"/>
    <p:sldId id="1435" r:id="rId31"/>
    <p:sldId id="1426" r:id="rId32"/>
    <p:sldId id="1438" r:id="rId33"/>
    <p:sldId id="1436" r:id="rId34"/>
    <p:sldId id="1409" r:id="rId35"/>
    <p:sldId id="1405" r:id="rId3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Tw Cen MT" pitchFamily="34" charset="0"/>
        <a:ea typeface="+mn-ea"/>
        <a:cs typeface="Arial" charset="0"/>
      </a:defRPr>
    </a:lvl1pPr>
    <a:lvl2pPr marL="457200" algn="l" rtl="0" fontAlgn="base">
      <a:spcBef>
        <a:spcPct val="0"/>
      </a:spcBef>
      <a:spcAft>
        <a:spcPct val="0"/>
      </a:spcAft>
      <a:defRPr kern="1200">
        <a:solidFill>
          <a:schemeClr val="tx1"/>
        </a:solidFill>
        <a:latin typeface="Tw Cen MT" pitchFamily="34" charset="0"/>
        <a:ea typeface="+mn-ea"/>
        <a:cs typeface="Arial" charset="0"/>
      </a:defRPr>
    </a:lvl2pPr>
    <a:lvl3pPr marL="914400" algn="l" rtl="0" fontAlgn="base">
      <a:spcBef>
        <a:spcPct val="0"/>
      </a:spcBef>
      <a:spcAft>
        <a:spcPct val="0"/>
      </a:spcAft>
      <a:defRPr kern="1200">
        <a:solidFill>
          <a:schemeClr val="tx1"/>
        </a:solidFill>
        <a:latin typeface="Tw Cen MT" pitchFamily="34" charset="0"/>
        <a:ea typeface="+mn-ea"/>
        <a:cs typeface="Arial" charset="0"/>
      </a:defRPr>
    </a:lvl3pPr>
    <a:lvl4pPr marL="1371600" algn="l" rtl="0" fontAlgn="base">
      <a:spcBef>
        <a:spcPct val="0"/>
      </a:spcBef>
      <a:spcAft>
        <a:spcPct val="0"/>
      </a:spcAft>
      <a:defRPr kern="1200">
        <a:solidFill>
          <a:schemeClr val="tx1"/>
        </a:solidFill>
        <a:latin typeface="Tw Cen MT" pitchFamily="34" charset="0"/>
        <a:ea typeface="+mn-ea"/>
        <a:cs typeface="Arial" charset="0"/>
      </a:defRPr>
    </a:lvl4pPr>
    <a:lvl5pPr marL="1828800" algn="l" rtl="0" fontAlgn="base">
      <a:spcBef>
        <a:spcPct val="0"/>
      </a:spcBef>
      <a:spcAft>
        <a:spcPct val="0"/>
      </a:spcAft>
      <a:defRPr kern="1200">
        <a:solidFill>
          <a:schemeClr val="tx1"/>
        </a:solidFill>
        <a:latin typeface="Tw Cen MT" pitchFamily="34" charset="0"/>
        <a:ea typeface="+mn-ea"/>
        <a:cs typeface="Arial" charset="0"/>
      </a:defRPr>
    </a:lvl5pPr>
    <a:lvl6pPr marL="2286000" algn="l" defTabSz="914400" rtl="0" eaLnBrk="1" latinLnBrk="0" hangingPunct="1">
      <a:defRPr kern="1200">
        <a:solidFill>
          <a:schemeClr val="tx1"/>
        </a:solidFill>
        <a:latin typeface="Tw Cen MT" pitchFamily="34" charset="0"/>
        <a:ea typeface="+mn-ea"/>
        <a:cs typeface="Arial" charset="0"/>
      </a:defRPr>
    </a:lvl6pPr>
    <a:lvl7pPr marL="2743200" algn="l" defTabSz="914400" rtl="0" eaLnBrk="1" latinLnBrk="0" hangingPunct="1">
      <a:defRPr kern="1200">
        <a:solidFill>
          <a:schemeClr val="tx1"/>
        </a:solidFill>
        <a:latin typeface="Tw Cen MT" pitchFamily="34" charset="0"/>
        <a:ea typeface="+mn-ea"/>
        <a:cs typeface="Arial" charset="0"/>
      </a:defRPr>
    </a:lvl7pPr>
    <a:lvl8pPr marL="3200400" algn="l" defTabSz="914400" rtl="0" eaLnBrk="1" latinLnBrk="0" hangingPunct="1">
      <a:defRPr kern="1200">
        <a:solidFill>
          <a:schemeClr val="tx1"/>
        </a:solidFill>
        <a:latin typeface="Tw Cen MT" pitchFamily="34" charset="0"/>
        <a:ea typeface="+mn-ea"/>
        <a:cs typeface="Arial" charset="0"/>
      </a:defRPr>
    </a:lvl8pPr>
    <a:lvl9pPr marL="3657600" algn="l" defTabSz="914400" rtl="0" eaLnBrk="1" latinLnBrk="0" hangingPunct="1">
      <a:defRPr kern="1200">
        <a:solidFill>
          <a:schemeClr val="tx1"/>
        </a:solidFill>
        <a:latin typeface="Tw Cen MT" pitchFamily="34" charset="0"/>
        <a:ea typeface="+mn-ea"/>
        <a:cs typeface="Arial" charset="0"/>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3BC9A223-D9C6-2D66-790D-F4424C219A4A}" name="Selam Wubu" initials="SW" userId="S::swubu@acponline.org::4e04d31c-8549-4cd2-b34f-23b899f5cdf8" providerId="AD"/>
  <p188:author id="{A4E115DF-7CC5-A3B3-7E66-E336B6D207D8}" name="Daisy Smith" initials="DS" userId="S::dsmith@acponline.org::d3486c7d-cdab-4043-acd9-34e48f119a3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ck Gogno" initials="NG" lastIdx="1" clrIdx="0">
    <p:extLst>
      <p:ext uri="{19B8F6BF-5375-455C-9EA6-DF929625EA0E}">
        <p15:presenceInfo xmlns:p15="http://schemas.microsoft.com/office/powerpoint/2012/main" userId="S::ngogno@acponline.org::6f255bed-eb93-4135-84d9-7a22e47ac3a5" providerId="AD"/>
      </p:ext>
    </p:extLst>
  </p:cmAuthor>
  <p:cmAuthor id="2" name="Selam Wubu" initials="SW" lastIdx="9" clrIdx="1">
    <p:extLst>
      <p:ext uri="{19B8F6BF-5375-455C-9EA6-DF929625EA0E}">
        <p15:presenceInfo xmlns:p15="http://schemas.microsoft.com/office/powerpoint/2012/main" userId="S::SWubu@acponline.org::4e04d31c-8549-4cd2-b34f-23b899f5cdf8" providerId="AD"/>
      </p:ext>
    </p:extLst>
  </p:cmAuthor>
  <p:cmAuthor id="3" name="Crissy Walter" initials="CW" lastIdx="7" clrIdx="2">
    <p:extLst>
      <p:ext uri="{19B8F6BF-5375-455C-9EA6-DF929625EA0E}">
        <p15:presenceInfo xmlns:p15="http://schemas.microsoft.com/office/powerpoint/2012/main" userId="S::cwalter@acponline.org::d1b6c6dd-6bf0-456c-89c8-d7f65d8b6b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1E"/>
    <a:srgbClr val="007E66"/>
    <a:srgbClr val="F5F5F5"/>
    <a:srgbClr val="B5B7B4"/>
    <a:srgbClr val="FFC82E"/>
    <a:srgbClr val="2EB135"/>
    <a:srgbClr val="00A3DD"/>
    <a:srgbClr val="1EB53A"/>
    <a:srgbClr val="007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3AB3D3-1488-C5D6-B815-08608735167A}" v="3" dt="2026-03-02T17:07:40.1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420"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3B0EDC4-1B4A-4448-9B27-185FAF2D033F}" type="datetimeFigureOut">
              <a:rPr lang="en-US"/>
              <a:pPr>
                <a:defRPr/>
              </a:pPr>
              <a:t>3/2/2026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96AF862-AD0D-47E8-80B5-F218A8098550}" type="slidenum">
              <a:rPr lang="en-US"/>
              <a:pPr>
                <a:defRPr/>
              </a:pPr>
              <a:t>‹#›</a:t>
            </a:fld>
            <a:endParaRPr lang="en-US"/>
          </a:p>
        </p:txBody>
      </p:sp>
    </p:spTree>
    <p:extLst>
      <p:ext uri="{BB962C8B-B14F-4D97-AF65-F5344CB8AC3E}">
        <p14:creationId xmlns:p14="http://schemas.microsoft.com/office/powerpoint/2010/main" val="36626033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3FC51CF-80EF-45B7-873F-705AE9506C9F}" type="datetimeFigureOut">
              <a:rPr lang="en-US"/>
              <a:pPr>
                <a:defRPr/>
              </a:pPr>
              <a:t>3/2/2026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90EC1EA-07A0-4FA0-85C5-97754687AA71}" type="slidenum">
              <a:rPr lang="en-US"/>
              <a:pPr>
                <a:defRPr/>
              </a:pPr>
              <a:t>‹#›</a:t>
            </a:fld>
            <a:endParaRPr lang="en-US"/>
          </a:p>
        </p:txBody>
      </p:sp>
    </p:spTree>
    <p:extLst>
      <p:ext uri="{BB962C8B-B14F-4D97-AF65-F5344CB8AC3E}">
        <p14:creationId xmlns:p14="http://schemas.microsoft.com/office/powerpoint/2010/main" val="3758285914"/>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E90EC1EA-07A0-4FA0-85C5-97754687AA71}" type="slidenum">
              <a:rPr lang="en-US"/>
              <a:pPr>
                <a:defRPr/>
              </a:pPr>
              <a:t>1</a:t>
            </a:fld>
            <a:endParaRPr lang="en-US"/>
          </a:p>
        </p:txBody>
      </p:sp>
    </p:spTree>
    <p:extLst>
      <p:ext uri="{BB962C8B-B14F-4D97-AF65-F5344CB8AC3E}">
        <p14:creationId xmlns:p14="http://schemas.microsoft.com/office/powerpoint/2010/main" val="3444628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2</a:t>
            </a:fld>
            <a:endParaRPr lang="en-US"/>
          </a:p>
        </p:txBody>
      </p:sp>
    </p:spTree>
    <p:extLst>
      <p:ext uri="{BB962C8B-B14F-4D97-AF65-F5344CB8AC3E}">
        <p14:creationId xmlns:p14="http://schemas.microsoft.com/office/powerpoint/2010/main" val="755542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0">
                <a:solidFill>
                  <a:srgbClr val="000000"/>
                </a:solidFill>
                <a:effectLst/>
                <a:latin typeface="myriad-pro"/>
              </a:rPr>
              <a:t>Note for Speaker: G6, is a group of Associations representing over 590,000 frontline physicians: </a:t>
            </a:r>
            <a:r>
              <a:rPr lang="en-US"/>
              <a:t>American Academy of Family Physicians, the American Academy of Pediatrics, the American College of Obstetricians and Gynecologists, the American College of Physicians, the American Osteopathic Association, and the American Psychiatric Association</a:t>
            </a:r>
          </a:p>
          <a:p>
            <a:pPr marL="171450" indent="-171450">
              <a:buFont typeface="Arial" panose="020B0604020202020204" pitchFamily="34" charset="0"/>
              <a:buChar char="•"/>
            </a:pPr>
            <a:endParaRPr lang="en-US" b="0">
              <a:solidFill>
                <a:srgbClr val="FF0000"/>
              </a:solidFill>
            </a:endParaRPr>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3</a:t>
            </a:fld>
            <a:endParaRPr lang="en-US"/>
          </a:p>
        </p:txBody>
      </p:sp>
    </p:spTree>
    <p:extLst>
      <p:ext uri="{BB962C8B-B14F-4D97-AF65-F5344CB8AC3E}">
        <p14:creationId xmlns:p14="http://schemas.microsoft.com/office/powerpoint/2010/main" val="3085619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a:solidFill>
                  <a:schemeClr val="tx1"/>
                </a:solidFill>
                <a:effectLst/>
                <a:latin typeface="+mn-lt"/>
                <a:ea typeface="+mn-ea"/>
                <a:cs typeface="+mn-cs"/>
              </a:rPr>
              <a:t>ACP's New Resident Well-Being Curriculum</a:t>
            </a:r>
            <a:r>
              <a:rPr lang="en-US" sz="1200" b="0" i="0" kern="1200">
                <a:solidFill>
                  <a:schemeClr val="tx1"/>
                </a:solidFill>
                <a:effectLst/>
                <a:latin typeface="+mn-lt"/>
                <a:ea typeface="+mn-ea"/>
                <a:cs typeface="+mn-cs"/>
              </a:rPr>
              <a:t> is ideal for residency programs. Three online sections review strategies to foster well-being, mitigate burnout, and promote the value of collaborative learning environments and positive social interaction.</a:t>
            </a:r>
            <a:br>
              <a:rPr lang="en-US"/>
            </a:br>
            <a:br>
              <a:rPr lang="en-US"/>
            </a:br>
            <a:r>
              <a:rPr lang="en-US" sz="1200" b="0" i="0" kern="1200">
                <a:solidFill>
                  <a:schemeClr val="tx1"/>
                </a:solidFill>
                <a:effectLst/>
                <a:latin typeface="+mn-lt"/>
                <a:ea typeface="+mn-ea"/>
                <a:cs typeface="+mn-cs"/>
              </a:rPr>
              <a:t>Aligned with the new </a:t>
            </a:r>
            <a:r>
              <a:rPr lang="en-US" sz="1200" b="1" i="0" kern="1200">
                <a:solidFill>
                  <a:schemeClr val="tx1"/>
                </a:solidFill>
                <a:effectLst/>
                <a:latin typeface="+mn-lt"/>
                <a:ea typeface="+mn-ea"/>
                <a:cs typeface="+mn-cs"/>
              </a:rPr>
              <a:t>ACGME requirements</a:t>
            </a:r>
            <a:r>
              <a:rPr lang="en-US" sz="1200" b="0" i="0" kern="1200">
                <a:solidFill>
                  <a:schemeClr val="tx1"/>
                </a:solidFill>
                <a:effectLst/>
                <a:latin typeface="+mn-lt"/>
                <a:ea typeface="+mn-ea"/>
                <a:cs typeface="+mn-cs"/>
              </a:rPr>
              <a:t> for resident training in well-being, the modules can be taught individually or as a complete program.</a:t>
            </a:r>
          </a:p>
          <a:p>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5C1FA0-8F14-F14C-B6E5-A9DE209FC5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1354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DB7BA-63BE-2D67-6B01-5DEB6BA7C6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EDF94B-AF08-F2E6-42C9-D364D57A5E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6894BE-F1AB-509B-FE4B-E7856E0BF018}"/>
              </a:ext>
            </a:extLst>
          </p:cNvPr>
          <p:cNvSpPr>
            <a:spLocks noGrp="1"/>
          </p:cNvSpPr>
          <p:nvPr>
            <p:ph type="body" idx="1"/>
          </p:nvPr>
        </p:nvSpPr>
        <p:spPr/>
        <p:txBody>
          <a:bodyPr/>
          <a:lstStyle/>
          <a:p>
            <a:endParaRPr lang="en-US" sz="1200" b="0" i="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727A0E6F-82F7-089E-BE62-183EADE9CB2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5C1FA0-8F14-F14C-B6E5-A9DE209FC5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0888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Input from PIPC  to shaping WBPF 2.0 </a:t>
            </a:r>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30</a:t>
            </a:fld>
            <a:endParaRPr lang="en-US"/>
          </a:p>
        </p:txBody>
      </p:sp>
    </p:spTree>
    <p:extLst>
      <p:ext uri="{BB962C8B-B14F-4D97-AF65-F5344CB8AC3E}">
        <p14:creationId xmlns:p14="http://schemas.microsoft.com/office/powerpoint/2010/main" val="31925324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9FEDC7A-38C4-A048-9285-D468608059E9}"/>
              </a:ext>
            </a:extLst>
          </p:cNvPr>
          <p:cNvSpPr txBox="1"/>
          <p:nvPr userDrawn="1"/>
        </p:nvSpPr>
        <p:spPr>
          <a:xfrm>
            <a:off x="-3459296" y="-716096"/>
            <a:ext cx="184731" cy="461665"/>
          </a:xfrm>
          <a:prstGeom prst="rect">
            <a:avLst/>
          </a:prstGeom>
          <a:noFill/>
        </p:spPr>
        <p:txBody>
          <a:bodyPr wrap="none" rtlCol="0">
            <a:spAutoFit/>
          </a:bodyPr>
          <a:lstStyle/>
          <a:p>
            <a:pPr algn="l"/>
            <a:endParaRPr lang="en-US" sz="2400" err="1">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5C950DBB-1188-C543-AB4D-000FB4A934FA}"/>
              </a:ext>
            </a:extLst>
          </p:cNvPr>
          <p:cNvSpPr/>
          <p:nvPr userDrawn="1"/>
        </p:nvSpPr>
        <p:spPr>
          <a:xfrm>
            <a:off x="0" y="0"/>
            <a:ext cx="838504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t> </a:t>
            </a:r>
          </a:p>
        </p:txBody>
      </p:sp>
      <p:sp>
        <p:nvSpPr>
          <p:cNvPr id="22" name="Rectangle 21">
            <a:extLst>
              <a:ext uri="{FF2B5EF4-FFF2-40B4-BE49-F238E27FC236}">
                <a16:creationId xmlns:a16="http://schemas.microsoft.com/office/drawing/2014/main" id="{9F1F9B40-43D9-1B41-9C74-2019FC097BA4}"/>
              </a:ext>
            </a:extLst>
          </p:cNvPr>
          <p:cNvSpPr/>
          <p:nvPr userDrawn="1"/>
        </p:nvSpPr>
        <p:spPr>
          <a:xfrm>
            <a:off x="0" y="1016000"/>
            <a:ext cx="9950335" cy="4561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Title 1">
            <a:extLst>
              <a:ext uri="{FF2B5EF4-FFF2-40B4-BE49-F238E27FC236}">
                <a16:creationId xmlns:a16="http://schemas.microsoft.com/office/drawing/2014/main" id="{8F57B117-E610-3043-9BB8-0A6DC56F94B4}"/>
              </a:ext>
            </a:extLst>
          </p:cNvPr>
          <p:cNvSpPr>
            <a:spLocks noGrp="1"/>
          </p:cNvSpPr>
          <p:nvPr>
            <p:ph type="ctrTitle"/>
          </p:nvPr>
        </p:nvSpPr>
        <p:spPr>
          <a:xfrm>
            <a:off x="1660051" y="1376312"/>
            <a:ext cx="7315200" cy="2790900"/>
          </a:xfrm>
        </p:spPr>
        <p:txBody>
          <a:bodyPr anchor="b">
            <a:normAutofit/>
          </a:bodyPr>
          <a:lstStyle>
            <a:lvl1pPr>
              <a:defRPr sz="3600">
                <a:solidFill>
                  <a:schemeClr val="bg1"/>
                </a:solidFill>
              </a:defRPr>
            </a:lvl1pPr>
          </a:lstStyle>
          <a:p>
            <a:r>
              <a:rPr lang="en-US"/>
              <a:t>Click to edit Master title style</a:t>
            </a:r>
          </a:p>
        </p:txBody>
      </p:sp>
      <p:sp>
        <p:nvSpPr>
          <p:cNvPr id="24" name="Subtitle 2">
            <a:extLst>
              <a:ext uri="{FF2B5EF4-FFF2-40B4-BE49-F238E27FC236}">
                <a16:creationId xmlns:a16="http://schemas.microsoft.com/office/drawing/2014/main" id="{245CAE12-65A0-D941-AA78-97F14972161C}"/>
              </a:ext>
            </a:extLst>
          </p:cNvPr>
          <p:cNvSpPr>
            <a:spLocks noGrp="1"/>
          </p:cNvSpPr>
          <p:nvPr>
            <p:ph type="subTitle" idx="1"/>
          </p:nvPr>
        </p:nvSpPr>
        <p:spPr>
          <a:xfrm>
            <a:off x="1660051" y="4167212"/>
            <a:ext cx="7315200" cy="1030934"/>
          </a:xfrm>
        </p:spPr>
        <p:txBody>
          <a:bodyPr/>
          <a:lstStyle>
            <a:lvl1pPr marL="0" indent="0">
              <a:buNone/>
              <a:defRPr>
                <a:solidFill>
                  <a:schemeClr val="bg1"/>
                </a:solidFill>
              </a:defRPr>
            </a:lvl1pPr>
          </a:lstStyle>
          <a:p>
            <a:r>
              <a:rPr lang="en-US"/>
              <a:t>Click to edit Master subtitle style</a:t>
            </a:r>
          </a:p>
        </p:txBody>
      </p:sp>
      <p:pic>
        <p:nvPicPr>
          <p:cNvPr id="26" name="Picture 25">
            <a:extLst>
              <a:ext uri="{FF2B5EF4-FFF2-40B4-BE49-F238E27FC236}">
                <a16:creationId xmlns:a16="http://schemas.microsoft.com/office/drawing/2014/main" id="{4C9734CE-99A1-334F-A004-9CB5EB9F56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698" y="5827776"/>
            <a:ext cx="1737360" cy="767963"/>
          </a:xfrm>
          <a:prstGeom prst="rect">
            <a:avLst/>
          </a:prstGeom>
        </p:spPr>
      </p:pic>
      <p:sp>
        <p:nvSpPr>
          <p:cNvPr id="36" name="Rectangle 35">
            <a:extLst>
              <a:ext uri="{FF2B5EF4-FFF2-40B4-BE49-F238E27FC236}">
                <a16:creationId xmlns:a16="http://schemas.microsoft.com/office/drawing/2014/main" id="{F846D61C-58D8-0B42-9A9D-59916185A3BE}"/>
              </a:ext>
            </a:extLst>
          </p:cNvPr>
          <p:cNvSpPr/>
          <p:nvPr userDrawn="1"/>
        </p:nvSpPr>
        <p:spPr>
          <a:xfrm rot="5400000">
            <a:off x="-833" y="1774767"/>
            <a:ext cx="914400" cy="457200"/>
          </a:xfrm>
          <a:prstGeom prst="rect">
            <a:avLst/>
          </a:prstGeom>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417B23B-9E24-6A49-9622-D8FEE6C8E964}"/>
              </a:ext>
            </a:extLst>
          </p:cNvPr>
          <p:cNvSpPr/>
          <p:nvPr userDrawn="1"/>
        </p:nvSpPr>
        <p:spPr>
          <a:xfrm>
            <a:off x="731520" y="0"/>
            <a:ext cx="9144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6EAAC4E-724C-06E5-8F1A-FB46351F828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61115" y="5752107"/>
            <a:ext cx="938926" cy="888615"/>
          </a:xfrm>
          <a:prstGeom prst="rect">
            <a:avLst/>
          </a:prstGeom>
        </p:spPr>
      </p:pic>
    </p:spTree>
    <p:extLst>
      <p:ext uri="{BB962C8B-B14F-4D97-AF65-F5344CB8AC3E}">
        <p14:creationId xmlns:p14="http://schemas.microsoft.com/office/powerpoint/2010/main" val="144964316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Full Bleed Picture [Left], Titl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a:xfrm>
            <a:off x="6347013" y="365128"/>
            <a:ext cx="5006788" cy="914399"/>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F80FED9-A8B2-7D42-B138-12C3E9137BB8}"/>
              </a:ext>
            </a:extLst>
          </p:cNvPr>
          <p:cNvSpPr>
            <a:spLocks noGrp="1"/>
          </p:cNvSpPr>
          <p:nvPr>
            <p:ph type="sldNum" sz="quarter" idx="10"/>
          </p:nvPr>
        </p:nvSpPr>
        <p:spPr/>
        <p:txBody>
          <a:bodyPr/>
          <a:lstStyle/>
          <a:p>
            <a:fld id="{461711D5-349D-4847-A71F-DCB6A6FF38BF}" type="slidenum">
              <a:rPr lang="en-US" smtClean="0"/>
              <a:pPr/>
              <a:t>‹#›</a:t>
            </a:fld>
            <a:endParaRPr lang="en-US"/>
          </a:p>
        </p:txBody>
      </p:sp>
      <p:sp>
        <p:nvSpPr>
          <p:cNvPr id="8" name="Rectangle 7">
            <a:extLst>
              <a:ext uri="{FF2B5EF4-FFF2-40B4-BE49-F238E27FC236}">
                <a16:creationId xmlns:a16="http://schemas.microsoft.com/office/drawing/2014/main" id="{DE409604-FC9D-5346-9A6E-FD5DE5EF23DE}"/>
              </a:ext>
            </a:extLst>
          </p:cNvPr>
          <p:cNvSpPr/>
          <p:nvPr userDrawn="1"/>
        </p:nvSpPr>
        <p:spPr>
          <a:xfrm>
            <a:off x="6347012" y="365126"/>
            <a:ext cx="5029200" cy="457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solidFill>
                <a:schemeClr val="accent3"/>
              </a:solidFill>
            </a:endParaRPr>
          </a:p>
        </p:txBody>
      </p:sp>
      <p:sp>
        <p:nvSpPr>
          <p:cNvPr id="10" name="Picture Placeholder 9">
            <a:extLst>
              <a:ext uri="{FF2B5EF4-FFF2-40B4-BE49-F238E27FC236}">
                <a16:creationId xmlns:a16="http://schemas.microsoft.com/office/drawing/2014/main" id="{BCA685E9-C33E-2647-888C-A36F84DA853B}"/>
              </a:ext>
            </a:extLst>
          </p:cNvPr>
          <p:cNvSpPr>
            <a:spLocks noGrp="1"/>
          </p:cNvSpPr>
          <p:nvPr>
            <p:ph type="pic" sz="quarter" idx="11" hasCustomPrompt="1"/>
          </p:nvPr>
        </p:nvSpPr>
        <p:spPr>
          <a:xfrm>
            <a:off x="0" y="0"/>
            <a:ext cx="6096000" cy="6858000"/>
          </a:xfrm>
        </p:spPr>
        <p:txBody>
          <a:bodyPr anchor="t"/>
          <a:lstStyle>
            <a:lvl1pPr marL="0" indent="0" algn="ctr">
              <a:buNone/>
              <a:defRPr/>
            </a:lvl1pPr>
          </a:lstStyle>
          <a:p>
            <a:r>
              <a:rPr lang="en-US"/>
              <a:t>Click icon to add picture </a:t>
            </a:r>
          </a:p>
        </p:txBody>
      </p:sp>
      <p:sp>
        <p:nvSpPr>
          <p:cNvPr id="12" name="Text Placeholder 11">
            <a:extLst>
              <a:ext uri="{FF2B5EF4-FFF2-40B4-BE49-F238E27FC236}">
                <a16:creationId xmlns:a16="http://schemas.microsoft.com/office/drawing/2014/main" id="{EE5C0A4C-363F-8C4D-A78A-1BEAF42A739C}"/>
              </a:ext>
            </a:extLst>
          </p:cNvPr>
          <p:cNvSpPr>
            <a:spLocks noGrp="1"/>
          </p:cNvSpPr>
          <p:nvPr>
            <p:ph type="body" sz="quarter" idx="12"/>
          </p:nvPr>
        </p:nvSpPr>
        <p:spPr>
          <a:xfrm>
            <a:off x="6347013" y="1279526"/>
            <a:ext cx="5006788" cy="4910138"/>
          </a:xfrm>
        </p:spPr>
        <p:txBody>
          <a:bodyPr/>
          <a:lstStyle>
            <a:lvl1pPr marL="0" indent="0">
              <a:buNone/>
              <a:defRPr/>
            </a:lvl1pPr>
          </a:lstStyle>
          <a:p>
            <a:pPr lvl="0"/>
            <a:r>
              <a:rPr lang="en-US"/>
              <a:t>Edit Master text styles</a:t>
            </a:r>
          </a:p>
        </p:txBody>
      </p:sp>
      <p:sp>
        <p:nvSpPr>
          <p:cNvPr id="3" name="Footer Placeholder 2">
            <a:extLst>
              <a:ext uri="{FF2B5EF4-FFF2-40B4-BE49-F238E27FC236}">
                <a16:creationId xmlns:a16="http://schemas.microsoft.com/office/drawing/2014/main" id="{4D7043CE-2563-1C41-B968-B238746D87A1}"/>
              </a:ext>
            </a:extLst>
          </p:cNvPr>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4152121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A1F687D-255A-394B-80A1-6C0E90D9D803}"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78274-3571-A747-9248-3DDF2751D2E1}" type="slidenum">
              <a:rPr lang="en-US" smtClean="0"/>
              <a:t>‹#›</a:t>
            </a:fld>
            <a:endParaRPr lang="en-US"/>
          </a:p>
        </p:txBody>
      </p:sp>
    </p:spTree>
    <p:extLst>
      <p:ext uri="{BB962C8B-B14F-4D97-AF65-F5344CB8AC3E}">
        <p14:creationId xmlns:p14="http://schemas.microsoft.com/office/powerpoint/2010/main" val="2099101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1F687D-255A-394B-80A1-6C0E90D9D803}"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78274-3571-A747-9248-3DDF2751D2E1}" type="slidenum">
              <a:rPr lang="en-US" smtClean="0"/>
              <a:t>‹#›</a:t>
            </a:fld>
            <a:endParaRPr lang="en-US"/>
          </a:p>
        </p:txBody>
      </p:sp>
    </p:spTree>
    <p:extLst>
      <p:ext uri="{BB962C8B-B14F-4D97-AF65-F5344CB8AC3E}">
        <p14:creationId xmlns:p14="http://schemas.microsoft.com/office/powerpoint/2010/main" val="637648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1F687D-255A-394B-80A1-6C0E90D9D803}"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78274-3571-A747-9248-3DDF2751D2E1}" type="slidenum">
              <a:rPr lang="en-US" smtClean="0"/>
              <a:t>‹#›</a:t>
            </a:fld>
            <a:endParaRPr lang="en-US"/>
          </a:p>
        </p:txBody>
      </p:sp>
    </p:spTree>
    <p:extLst>
      <p:ext uri="{BB962C8B-B14F-4D97-AF65-F5344CB8AC3E}">
        <p14:creationId xmlns:p14="http://schemas.microsoft.com/office/powerpoint/2010/main" val="1800247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1F687D-255A-394B-80A1-6C0E90D9D803}" type="datetimeFigureOut">
              <a:rPr lang="en-US" smtClean="0"/>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978274-3571-A747-9248-3DDF2751D2E1}" type="slidenum">
              <a:rPr lang="en-US" smtClean="0"/>
              <a:t>‹#›</a:t>
            </a:fld>
            <a:endParaRPr lang="en-US"/>
          </a:p>
        </p:txBody>
      </p:sp>
    </p:spTree>
    <p:extLst>
      <p:ext uri="{BB962C8B-B14F-4D97-AF65-F5344CB8AC3E}">
        <p14:creationId xmlns:p14="http://schemas.microsoft.com/office/powerpoint/2010/main" val="3595022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1F687D-255A-394B-80A1-6C0E90D9D803}" type="datetimeFigureOut">
              <a:rPr lang="en-US" smtClean="0"/>
              <a:t>3/2/2026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978274-3571-A747-9248-3DDF2751D2E1}" type="slidenum">
              <a:rPr lang="en-US" smtClean="0"/>
              <a:t>‹#›</a:t>
            </a:fld>
            <a:endParaRPr lang="en-US"/>
          </a:p>
        </p:txBody>
      </p:sp>
    </p:spTree>
    <p:extLst>
      <p:ext uri="{BB962C8B-B14F-4D97-AF65-F5344CB8AC3E}">
        <p14:creationId xmlns:p14="http://schemas.microsoft.com/office/powerpoint/2010/main" val="819082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1F687D-255A-394B-80A1-6C0E90D9D803}" type="datetimeFigureOut">
              <a:rPr lang="en-US" smtClean="0"/>
              <a:t>3/2/2026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978274-3571-A747-9248-3DDF2751D2E1}" type="slidenum">
              <a:rPr lang="en-US" smtClean="0"/>
              <a:t>‹#›</a:t>
            </a:fld>
            <a:endParaRPr lang="en-US"/>
          </a:p>
        </p:txBody>
      </p:sp>
    </p:spTree>
    <p:extLst>
      <p:ext uri="{BB962C8B-B14F-4D97-AF65-F5344CB8AC3E}">
        <p14:creationId xmlns:p14="http://schemas.microsoft.com/office/powerpoint/2010/main" val="1509272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1F687D-255A-394B-80A1-6C0E90D9D803}" type="datetimeFigureOut">
              <a:rPr lang="en-US" smtClean="0"/>
              <a:t>3/2/2026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978274-3571-A747-9248-3DDF2751D2E1}" type="slidenum">
              <a:rPr lang="en-US" smtClean="0"/>
              <a:t>‹#›</a:t>
            </a:fld>
            <a:endParaRPr lang="en-US"/>
          </a:p>
        </p:txBody>
      </p:sp>
    </p:spTree>
    <p:extLst>
      <p:ext uri="{BB962C8B-B14F-4D97-AF65-F5344CB8AC3E}">
        <p14:creationId xmlns:p14="http://schemas.microsoft.com/office/powerpoint/2010/main" val="4050473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1F687D-255A-394B-80A1-6C0E90D9D803}" type="datetimeFigureOut">
              <a:rPr lang="en-US" smtClean="0"/>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978274-3571-A747-9248-3DDF2751D2E1}" type="slidenum">
              <a:rPr lang="en-US" smtClean="0"/>
              <a:t>‹#›</a:t>
            </a:fld>
            <a:endParaRPr lang="en-US"/>
          </a:p>
        </p:txBody>
      </p:sp>
    </p:spTree>
    <p:extLst>
      <p:ext uri="{BB962C8B-B14F-4D97-AF65-F5344CB8AC3E}">
        <p14:creationId xmlns:p14="http://schemas.microsoft.com/office/powerpoint/2010/main" val="770382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1F687D-255A-394B-80A1-6C0E90D9D803}" type="datetimeFigureOut">
              <a:rPr lang="en-US" smtClean="0"/>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978274-3571-A747-9248-3DDF2751D2E1}" type="slidenum">
              <a:rPr lang="en-US" smtClean="0"/>
              <a:t>‹#›</a:t>
            </a:fld>
            <a:endParaRPr lang="en-US"/>
          </a:p>
        </p:txBody>
      </p:sp>
    </p:spTree>
    <p:extLst>
      <p:ext uri="{BB962C8B-B14F-4D97-AF65-F5344CB8AC3E}">
        <p14:creationId xmlns:p14="http://schemas.microsoft.com/office/powerpoint/2010/main" val="262336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D44C7-FB56-8F45-8E8D-360A8FFE12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F0995F-1B0C-B14A-A09E-EFBAD40A7C91}"/>
              </a:ext>
            </a:extLst>
          </p:cNvPr>
          <p:cNvSpPr>
            <a:spLocks noGrp="1"/>
          </p:cNvSpPr>
          <p:nvPr>
            <p:ph idx="1"/>
          </p:nvPr>
        </p:nvSpPr>
        <p:spPr/>
        <p:txBody>
          <a:bodyPr>
            <a:normAutofit/>
          </a:bodyPr>
          <a:lstStyle>
            <a:lvl1pPr>
              <a:spcBef>
                <a:spcPts val="1800"/>
              </a:spcBef>
              <a:defRPr sz="2200"/>
            </a:lvl1pPr>
            <a:lvl2pPr>
              <a:spcBef>
                <a:spcPts val="0"/>
              </a:spcBef>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5880654A-C145-B444-8C76-904AB115293F}"/>
              </a:ext>
            </a:extLst>
          </p:cNvPr>
          <p:cNvSpPr>
            <a:spLocks noGrp="1"/>
          </p:cNvSpPr>
          <p:nvPr>
            <p:ph type="sldNum" sz="quarter" idx="10"/>
          </p:nvPr>
        </p:nvSpPr>
        <p:spPr/>
        <p:txBody>
          <a:bodyPr/>
          <a:lstStyle/>
          <a:p>
            <a:fld id="{461711D5-349D-4847-A71F-DCB6A6FF38BF}" type="slidenum">
              <a:rPr lang="en-US" smtClean="0"/>
              <a:pPr/>
              <a:t>‹#›</a:t>
            </a:fld>
            <a:endParaRPr lang="en-US"/>
          </a:p>
        </p:txBody>
      </p:sp>
      <p:sp>
        <p:nvSpPr>
          <p:cNvPr id="5" name="Footer Placeholder 4">
            <a:extLst>
              <a:ext uri="{FF2B5EF4-FFF2-40B4-BE49-F238E27FC236}">
                <a16:creationId xmlns:a16="http://schemas.microsoft.com/office/drawing/2014/main" id="{9975B8AB-E8C6-6A4E-A77C-D0CD2C596F5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76533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1F687D-255A-394B-80A1-6C0E90D9D803}"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78274-3571-A747-9248-3DDF2751D2E1}" type="slidenum">
              <a:rPr lang="en-US" smtClean="0"/>
              <a:t>‹#›</a:t>
            </a:fld>
            <a:endParaRPr lang="en-US"/>
          </a:p>
        </p:txBody>
      </p:sp>
    </p:spTree>
    <p:extLst>
      <p:ext uri="{BB962C8B-B14F-4D97-AF65-F5344CB8AC3E}">
        <p14:creationId xmlns:p14="http://schemas.microsoft.com/office/powerpoint/2010/main" val="364773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1F687D-255A-394B-80A1-6C0E90D9D803}"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78274-3571-A747-9248-3DDF2751D2E1}" type="slidenum">
              <a:rPr lang="en-US" smtClean="0"/>
              <a:t>‹#›</a:t>
            </a:fld>
            <a:endParaRPr lang="en-US"/>
          </a:p>
        </p:txBody>
      </p:sp>
    </p:spTree>
    <p:extLst>
      <p:ext uri="{BB962C8B-B14F-4D97-AF65-F5344CB8AC3E}">
        <p14:creationId xmlns:p14="http://schemas.microsoft.com/office/powerpoint/2010/main" val="63759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308E5E-FBF3-8749-8C73-47834D26E15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5CE54FA1-4F73-804E-834A-4B043673C62B}"/>
              </a:ext>
            </a:extLst>
          </p:cNvPr>
          <p:cNvSpPr/>
          <p:nvPr userDrawn="1"/>
        </p:nvSpPr>
        <p:spPr>
          <a:xfrm>
            <a:off x="9266682"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t> </a:t>
            </a:r>
          </a:p>
        </p:txBody>
      </p:sp>
      <p:sp>
        <p:nvSpPr>
          <p:cNvPr id="16" name="Title 1">
            <a:extLst>
              <a:ext uri="{FF2B5EF4-FFF2-40B4-BE49-F238E27FC236}">
                <a16:creationId xmlns:a16="http://schemas.microsoft.com/office/drawing/2014/main" id="{185F88B3-8461-8541-A11B-9AD5FBA7056C}"/>
              </a:ext>
            </a:extLst>
          </p:cNvPr>
          <p:cNvSpPr>
            <a:spLocks noGrp="1"/>
          </p:cNvSpPr>
          <p:nvPr>
            <p:ph type="ctrTitle"/>
          </p:nvPr>
        </p:nvSpPr>
        <p:spPr>
          <a:xfrm>
            <a:off x="1069848" y="1376312"/>
            <a:ext cx="7315200" cy="2790900"/>
          </a:xfrm>
        </p:spPr>
        <p:txBody>
          <a:bodyPr anchor="b">
            <a:normAutofit/>
          </a:bodyPr>
          <a:lstStyle>
            <a:lvl1pPr>
              <a:defRPr sz="3600">
                <a:solidFill>
                  <a:schemeClr val="bg1"/>
                </a:solidFill>
              </a:defRPr>
            </a:lvl1pPr>
          </a:lstStyle>
          <a:p>
            <a:r>
              <a:rPr lang="en-US"/>
              <a:t>Click to edit Master title style</a:t>
            </a:r>
          </a:p>
        </p:txBody>
      </p:sp>
      <p:sp>
        <p:nvSpPr>
          <p:cNvPr id="17" name="Subtitle 2">
            <a:extLst>
              <a:ext uri="{FF2B5EF4-FFF2-40B4-BE49-F238E27FC236}">
                <a16:creationId xmlns:a16="http://schemas.microsoft.com/office/drawing/2014/main" id="{A1C99013-B493-654C-BF69-476D173F7B5F}"/>
              </a:ext>
            </a:extLst>
          </p:cNvPr>
          <p:cNvSpPr>
            <a:spLocks noGrp="1"/>
          </p:cNvSpPr>
          <p:nvPr>
            <p:ph type="subTitle" idx="1"/>
          </p:nvPr>
        </p:nvSpPr>
        <p:spPr>
          <a:xfrm>
            <a:off x="1069848" y="4167212"/>
            <a:ext cx="7345367" cy="1030934"/>
          </a:xfrm>
        </p:spPr>
        <p:txBody>
          <a:bodyPr/>
          <a:lstStyle>
            <a:lvl1pPr marL="0" indent="0">
              <a:buNone/>
              <a:defRPr>
                <a:solidFill>
                  <a:schemeClr val="bg1"/>
                </a:solidFill>
              </a:defRPr>
            </a:lvl1pPr>
          </a:lstStyle>
          <a:p>
            <a:r>
              <a:rPr lang="en-US"/>
              <a:t>Click to edit Master subtitle style</a:t>
            </a:r>
          </a:p>
        </p:txBody>
      </p:sp>
      <p:pic>
        <p:nvPicPr>
          <p:cNvPr id="3" name="Picture 2">
            <a:extLst>
              <a:ext uri="{FF2B5EF4-FFF2-40B4-BE49-F238E27FC236}">
                <a16:creationId xmlns:a16="http://schemas.microsoft.com/office/drawing/2014/main" id="{95D7F139-338E-334E-980B-694FB51BA9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2101" y="5944463"/>
            <a:ext cx="1554480" cy="431169"/>
          </a:xfrm>
          <a:prstGeom prst="rect">
            <a:avLst/>
          </a:prstGeom>
        </p:spPr>
      </p:pic>
      <p:sp>
        <p:nvSpPr>
          <p:cNvPr id="8" name="Rectangle 7">
            <a:extLst>
              <a:ext uri="{FF2B5EF4-FFF2-40B4-BE49-F238E27FC236}">
                <a16:creationId xmlns:a16="http://schemas.microsoft.com/office/drawing/2014/main" id="{BD007FFA-4DA4-6044-92EC-3D797FB19419}"/>
              </a:ext>
            </a:extLst>
          </p:cNvPr>
          <p:cNvSpPr/>
          <p:nvPr userDrawn="1"/>
        </p:nvSpPr>
        <p:spPr>
          <a:xfrm>
            <a:off x="9175242" y="0"/>
            <a:ext cx="9144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3F8D24C-7A29-CA48-FE08-71F32595336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026709" y="4203662"/>
            <a:ext cx="1328860" cy="1258434"/>
          </a:xfrm>
          <a:prstGeom prst="rect">
            <a:avLst/>
          </a:prstGeom>
        </p:spPr>
      </p:pic>
    </p:spTree>
    <p:extLst>
      <p:ext uri="{BB962C8B-B14F-4D97-AF65-F5344CB8AC3E}">
        <p14:creationId xmlns:p14="http://schemas.microsoft.com/office/powerpoint/2010/main" val="4791637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9A5335-0C8F-3242-B7B5-C6D8DC4F1AC9}"/>
              </a:ext>
            </a:extLst>
          </p:cNvPr>
          <p:cNvSpPr>
            <a:spLocks noGrp="1"/>
          </p:cNvSpPr>
          <p:nvPr>
            <p:ph sz="half" idx="1"/>
          </p:nvPr>
        </p:nvSpPr>
        <p:spPr>
          <a:xfrm>
            <a:off x="1295400" y="1279526"/>
            <a:ext cx="5029200" cy="4897438"/>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3C1F58-ABD8-6349-977B-B77440ED6C7C}"/>
              </a:ext>
            </a:extLst>
          </p:cNvPr>
          <p:cNvSpPr>
            <a:spLocks noGrp="1"/>
          </p:cNvSpPr>
          <p:nvPr>
            <p:ph sz="half" idx="2"/>
          </p:nvPr>
        </p:nvSpPr>
        <p:spPr>
          <a:xfrm>
            <a:off x="6324600" y="1279526"/>
            <a:ext cx="5029200" cy="4897438"/>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59AFA3C1-3B7A-484C-828F-D47DBF2FBB34}"/>
              </a:ext>
            </a:extLst>
          </p:cNvPr>
          <p:cNvSpPr>
            <a:spLocks noGrp="1"/>
          </p:cNvSpPr>
          <p:nvPr>
            <p:ph type="ftr" sz="quarter" idx="11"/>
          </p:nvPr>
        </p:nvSpPr>
        <p:spPr/>
        <p:txBody>
          <a:bodyPr/>
          <a:lstStyle/>
          <a:p>
            <a:endParaRPr lang="en-US"/>
          </a:p>
        </p:txBody>
      </p:sp>
      <p:sp>
        <p:nvSpPr>
          <p:cNvPr id="7" name="TextBox 6">
            <a:extLst>
              <a:ext uri="{FF2B5EF4-FFF2-40B4-BE49-F238E27FC236}">
                <a16:creationId xmlns:a16="http://schemas.microsoft.com/office/drawing/2014/main" id="{C60FDEC5-1BB3-0D40-8DE5-80C73E9F7E79}"/>
              </a:ext>
            </a:extLst>
          </p:cNvPr>
          <p:cNvSpPr txBox="1"/>
          <p:nvPr userDrawn="1"/>
        </p:nvSpPr>
        <p:spPr>
          <a:xfrm>
            <a:off x="13517217" y="4240696"/>
            <a:ext cx="184731" cy="461665"/>
          </a:xfrm>
          <a:prstGeom prst="rect">
            <a:avLst/>
          </a:prstGeom>
          <a:noFill/>
        </p:spPr>
        <p:txBody>
          <a:bodyPr wrap="none" rtlCol="0">
            <a:spAutoFit/>
          </a:bodyPr>
          <a:lstStyle/>
          <a:p>
            <a:pPr algn="l"/>
            <a:endParaRPr lang="en-US" sz="2400" err="1">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D19FE441-F88F-4540-8793-54429DAD949C}"/>
              </a:ext>
            </a:extLst>
          </p:cNvPr>
          <p:cNvSpPr>
            <a:spLocks noGrp="1"/>
          </p:cNvSpPr>
          <p:nvPr>
            <p:ph type="sldNum" sz="quarter" idx="12"/>
          </p:nvPr>
        </p:nvSpPr>
        <p:spPr/>
        <p:txBody>
          <a:bodyPr/>
          <a:lstStyle/>
          <a:p>
            <a:fld id="{461711D5-349D-4847-A71F-DCB6A6FF38BF}" type="slidenum">
              <a:rPr lang="en-US" smtClean="0"/>
              <a:pPr/>
              <a:t>‹#›</a:t>
            </a:fld>
            <a:endParaRPr lang="en-US"/>
          </a:p>
        </p:txBody>
      </p:sp>
    </p:spTree>
    <p:extLst>
      <p:ext uri="{BB962C8B-B14F-4D97-AF65-F5344CB8AC3E}">
        <p14:creationId xmlns:p14="http://schemas.microsoft.com/office/powerpoint/2010/main" val="1131695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Right], Title, Tex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CA685E9-C33E-2647-888C-A36F84DA853B}"/>
              </a:ext>
            </a:extLst>
          </p:cNvPr>
          <p:cNvSpPr>
            <a:spLocks noGrp="1"/>
          </p:cNvSpPr>
          <p:nvPr>
            <p:ph type="pic" sz="quarter" idx="11" hasCustomPrompt="1"/>
          </p:nvPr>
        </p:nvSpPr>
        <p:spPr>
          <a:xfrm>
            <a:off x="6118860" y="0"/>
            <a:ext cx="6073140" cy="6858000"/>
          </a:xfrm>
        </p:spPr>
        <p:txBody>
          <a:bodyPr anchor="t"/>
          <a:lstStyle>
            <a:lvl1pPr marL="0" indent="0" algn="ctr">
              <a:buNone/>
              <a:defRPr/>
            </a:lvl1pPr>
          </a:lstStyle>
          <a:p>
            <a:r>
              <a:rPr lang="en-US"/>
              <a:t>Click icon to add picture </a:t>
            </a:r>
          </a:p>
        </p:txBody>
      </p:sp>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a:xfrm>
            <a:off x="833120" y="365126"/>
            <a:ext cx="5006788" cy="914399"/>
          </a:xfrm>
        </p:spPr>
        <p:txBody>
          <a:bodyPr/>
          <a:lstStyle/>
          <a:p>
            <a:r>
              <a:rPr lang="en-US"/>
              <a:t>Click to edit Master title style</a:t>
            </a:r>
          </a:p>
        </p:txBody>
      </p:sp>
      <p:sp>
        <p:nvSpPr>
          <p:cNvPr id="12" name="Text Placeholder 11">
            <a:extLst>
              <a:ext uri="{FF2B5EF4-FFF2-40B4-BE49-F238E27FC236}">
                <a16:creationId xmlns:a16="http://schemas.microsoft.com/office/drawing/2014/main" id="{EE5C0A4C-363F-8C4D-A78A-1BEAF42A739C}"/>
              </a:ext>
            </a:extLst>
          </p:cNvPr>
          <p:cNvSpPr>
            <a:spLocks noGrp="1"/>
          </p:cNvSpPr>
          <p:nvPr>
            <p:ph type="body" sz="quarter" idx="12"/>
          </p:nvPr>
        </p:nvSpPr>
        <p:spPr>
          <a:xfrm>
            <a:off x="833120" y="1279526"/>
            <a:ext cx="5006788" cy="4910138"/>
          </a:xfrm>
        </p:spPr>
        <p:txBody>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31AFF218-C8B0-6540-A13A-908E7D3E6E1B}"/>
              </a:ext>
            </a:extLst>
          </p:cNvPr>
          <p:cNvSpPr>
            <a:spLocks noGrp="1"/>
          </p:cNvSpPr>
          <p:nvPr>
            <p:ph type="ftr" sz="quarter" idx="13"/>
          </p:nvPr>
        </p:nvSpPr>
        <p:spPr>
          <a:xfrm>
            <a:off x="833120" y="6384532"/>
            <a:ext cx="5029200" cy="274320"/>
          </a:xfrm>
        </p:spPr>
        <p:txBody>
          <a:bodyPr/>
          <a:lstStyle/>
          <a:p>
            <a:endParaRPr lang="en-US"/>
          </a:p>
        </p:txBody>
      </p:sp>
      <p:sp>
        <p:nvSpPr>
          <p:cNvPr id="4" name="Slide Number Placeholder 3">
            <a:extLst>
              <a:ext uri="{FF2B5EF4-FFF2-40B4-BE49-F238E27FC236}">
                <a16:creationId xmlns:a16="http://schemas.microsoft.com/office/drawing/2014/main" id="{B36828B4-7DB5-2645-969A-0A7D716D92EB}"/>
              </a:ext>
            </a:extLst>
          </p:cNvPr>
          <p:cNvSpPr>
            <a:spLocks noGrp="1"/>
          </p:cNvSpPr>
          <p:nvPr>
            <p:ph type="sldNum" sz="quarter" idx="14"/>
          </p:nvPr>
        </p:nvSpPr>
        <p:spPr>
          <a:xfrm>
            <a:off x="0" y="6391657"/>
            <a:ext cx="838200" cy="274320"/>
          </a:xfrm>
        </p:spPr>
        <p:txBody>
          <a:bodyPr/>
          <a:lstStyle>
            <a:lvl1pPr>
              <a:defRPr>
                <a:solidFill>
                  <a:schemeClr val="accent3"/>
                </a:solidFill>
              </a:defRPr>
            </a:lvl1pPr>
          </a:lstStyle>
          <a:p>
            <a:fld id="{461711D5-349D-4847-A71F-DCB6A6FF38BF}" type="slidenum">
              <a:rPr lang="en-US" smtClean="0"/>
              <a:pPr/>
              <a:t>‹#›</a:t>
            </a:fld>
            <a:endParaRPr lang="en-US"/>
          </a:p>
        </p:txBody>
      </p:sp>
      <p:sp>
        <p:nvSpPr>
          <p:cNvPr id="18" name="Rectangle 17">
            <a:extLst>
              <a:ext uri="{FF2B5EF4-FFF2-40B4-BE49-F238E27FC236}">
                <a16:creationId xmlns:a16="http://schemas.microsoft.com/office/drawing/2014/main" id="{78AE8273-EB4E-8F42-9A43-0C43CF09F98E}"/>
              </a:ext>
            </a:extLst>
          </p:cNvPr>
          <p:cNvSpPr/>
          <p:nvPr userDrawn="1"/>
        </p:nvSpPr>
        <p:spPr>
          <a:xfrm rot="5400000">
            <a:off x="-38100" y="228600"/>
            <a:ext cx="914400" cy="4572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712B2FD-6D70-D149-876C-3466F0B5ED67}"/>
              </a:ext>
            </a:extLst>
          </p:cNvPr>
          <p:cNvSpPr/>
          <p:nvPr userDrawn="1"/>
        </p:nvSpPr>
        <p:spPr>
          <a:xfrm rot="5400000">
            <a:off x="2889002" y="-2607005"/>
            <a:ext cx="84316" cy="58623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7393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D8F7D2-A68C-DD42-B432-4D2EC05B91FD}"/>
              </a:ext>
            </a:extLst>
          </p:cNvPr>
          <p:cNvSpPr>
            <a:spLocks noGrp="1"/>
          </p:cNvSpPr>
          <p:nvPr>
            <p:ph type="body" idx="1"/>
          </p:nvPr>
        </p:nvSpPr>
        <p:spPr>
          <a:xfrm>
            <a:off x="1293811" y="1279525"/>
            <a:ext cx="5029200"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6F22C5-0068-EB4D-BDF7-6C1CD2180A56}"/>
              </a:ext>
            </a:extLst>
          </p:cNvPr>
          <p:cNvSpPr>
            <a:spLocks noGrp="1"/>
          </p:cNvSpPr>
          <p:nvPr>
            <p:ph sz="half" idx="2"/>
          </p:nvPr>
        </p:nvSpPr>
        <p:spPr>
          <a:xfrm>
            <a:off x="1295399" y="2061544"/>
            <a:ext cx="5029200" cy="4178618"/>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0DE85F-F394-6645-9753-5BA14D70DEA1}"/>
              </a:ext>
            </a:extLst>
          </p:cNvPr>
          <p:cNvSpPr>
            <a:spLocks noGrp="1"/>
          </p:cNvSpPr>
          <p:nvPr>
            <p:ph type="body" sz="quarter" idx="3"/>
          </p:nvPr>
        </p:nvSpPr>
        <p:spPr>
          <a:xfrm>
            <a:off x="6324600" y="1279525"/>
            <a:ext cx="5029200"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8C9F1A-2BC5-AB41-B8B7-7FB4BCF38BEF}"/>
              </a:ext>
            </a:extLst>
          </p:cNvPr>
          <p:cNvSpPr>
            <a:spLocks noGrp="1"/>
          </p:cNvSpPr>
          <p:nvPr>
            <p:ph sz="quarter" idx="4"/>
          </p:nvPr>
        </p:nvSpPr>
        <p:spPr>
          <a:xfrm>
            <a:off x="6324600" y="2061544"/>
            <a:ext cx="5029200" cy="4178618"/>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AAB1A961-D7C7-3349-A221-7BD5AEC2AC7B}"/>
              </a:ext>
            </a:extLst>
          </p:cNvPr>
          <p:cNvSpPr>
            <a:spLocks noGrp="1"/>
          </p:cNvSpPr>
          <p:nvPr>
            <p:ph type="title"/>
          </p:nvPr>
        </p:nvSpPr>
        <p:spPr>
          <a:xfrm>
            <a:off x="1295400" y="365126"/>
            <a:ext cx="10058400" cy="914399"/>
          </a:xfrm>
        </p:spPr>
        <p:txBody>
          <a:bodyPr/>
          <a:lstStyle/>
          <a:p>
            <a:r>
              <a:rPr lang="en-US"/>
              <a:t>Click to edit Master title style</a:t>
            </a:r>
          </a:p>
        </p:txBody>
      </p:sp>
      <p:sp>
        <p:nvSpPr>
          <p:cNvPr id="2" name="Slide Number Placeholder 1">
            <a:extLst>
              <a:ext uri="{FF2B5EF4-FFF2-40B4-BE49-F238E27FC236}">
                <a16:creationId xmlns:a16="http://schemas.microsoft.com/office/drawing/2014/main" id="{95A0CBDA-ADA7-544A-BB93-E2ED6F92A0AE}"/>
              </a:ext>
            </a:extLst>
          </p:cNvPr>
          <p:cNvSpPr>
            <a:spLocks noGrp="1"/>
          </p:cNvSpPr>
          <p:nvPr>
            <p:ph type="sldNum" sz="quarter" idx="10"/>
          </p:nvPr>
        </p:nvSpPr>
        <p:spPr/>
        <p:txBody>
          <a:bodyPr/>
          <a:lstStyle/>
          <a:p>
            <a:fld id="{461711D5-349D-4847-A71F-DCB6A6FF38BF}" type="slidenum">
              <a:rPr lang="en-US" smtClean="0"/>
              <a:pPr/>
              <a:t>‹#›</a:t>
            </a:fld>
            <a:endParaRPr lang="en-US"/>
          </a:p>
        </p:txBody>
      </p:sp>
      <p:sp>
        <p:nvSpPr>
          <p:cNvPr id="7" name="Footer Placeholder 6">
            <a:extLst>
              <a:ext uri="{FF2B5EF4-FFF2-40B4-BE49-F238E27FC236}">
                <a16:creationId xmlns:a16="http://schemas.microsoft.com/office/drawing/2014/main" id="{9682984C-A879-334F-9593-BFE0AFF3107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69816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1295400" y="1279526"/>
            <a:ext cx="2008094" cy="4892674"/>
          </a:xfrm>
          <a:solidFill>
            <a:schemeClr val="accent1"/>
          </a:solidFill>
          <a:ln>
            <a:noFill/>
          </a:ln>
        </p:spPr>
        <p:style>
          <a:lnRef idx="2">
            <a:schemeClr val="accent1">
              <a:shade val="50000"/>
            </a:schemeClr>
          </a:lnRef>
          <a:fillRef idx="1">
            <a:schemeClr val="accent1"/>
          </a:fillRef>
          <a:effectRef idx="0">
            <a:schemeClr val="accent1"/>
          </a:effectRef>
          <a:fontRef idx="none"/>
        </p:style>
        <p:txBody>
          <a:bodyPr lIns="137160" tIns="182880" rIns="137160" bIns="91440">
            <a:normAutofit/>
          </a:bodyPr>
          <a:lstStyle>
            <a:lvl1pPr marL="0" indent="0">
              <a:spcAft>
                <a:spcPts val="1000"/>
              </a:spcAft>
              <a:buNone/>
              <a:defRPr sz="1600" b="0" i="0">
                <a:ln>
                  <a:noFill/>
                </a:ln>
                <a:solidFill>
                  <a:schemeClr val="bg1"/>
                </a:solidFill>
                <a:effectLst/>
                <a:latin typeface="Calibri" panose="020F0502020204030204" pitchFamily="34" charset="0"/>
                <a:cs typeface="Calibri" panose="020F0502020204030204" pitchFamily="34" charset="0"/>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3632200" y="1279525"/>
            <a:ext cx="7721600" cy="4892675"/>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
            <a:extLst>
              <a:ext uri="{FF2B5EF4-FFF2-40B4-BE49-F238E27FC236}">
                <a16:creationId xmlns:a16="http://schemas.microsoft.com/office/drawing/2014/main" id="{C13D6B1E-E481-E140-A8CE-CA0B6FF2392A}"/>
              </a:ext>
            </a:extLst>
          </p:cNvPr>
          <p:cNvSpPr>
            <a:spLocks noGrp="1"/>
          </p:cNvSpPr>
          <p:nvPr>
            <p:ph type="title"/>
          </p:nvPr>
        </p:nvSpPr>
        <p:spPr>
          <a:xfrm>
            <a:off x="1295400" y="365126"/>
            <a:ext cx="10058400" cy="914399"/>
          </a:xfrm>
          <a:prstGeom prst="rect">
            <a:avLst/>
          </a:prstGeom>
        </p:spPr>
        <p:txBody>
          <a:bodyPr vert="horz" lIns="91440" tIns="45720" rIns="91440" bIns="45720" rtlCol="0" anchor="ctr">
            <a:normAutofit/>
          </a:bodyPr>
          <a:lstStyle/>
          <a:p>
            <a:r>
              <a:rPr lang="en-US"/>
              <a:t>Click to edit Master title style</a:t>
            </a:r>
          </a:p>
        </p:txBody>
      </p:sp>
      <p:sp>
        <p:nvSpPr>
          <p:cNvPr id="2" name="Slide Number Placeholder 1">
            <a:extLst>
              <a:ext uri="{FF2B5EF4-FFF2-40B4-BE49-F238E27FC236}">
                <a16:creationId xmlns:a16="http://schemas.microsoft.com/office/drawing/2014/main" id="{01399143-380D-0C4F-9894-1E63897454EC}"/>
              </a:ext>
            </a:extLst>
          </p:cNvPr>
          <p:cNvSpPr>
            <a:spLocks noGrp="1"/>
          </p:cNvSpPr>
          <p:nvPr>
            <p:ph type="sldNum" sz="quarter" idx="10"/>
          </p:nvPr>
        </p:nvSpPr>
        <p:spPr/>
        <p:txBody>
          <a:bodyPr/>
          <a:lstStyle/>
          <a:p>
            <a:fld id="{461711D5-349D-4847-A71F-DCB6A6FF38BF}" type="slidenum">
              <a:rPr lang="en-US" smtClean="0"/>
              <a:pPr/>
              <a:t>‹#›</a:t>
            </a:fld>
            <a:endParaRPr lang="en-US"/>
          </a:p>
        </p:txBody>
      </p:sp>
      <p:sp>
        <p:nvSpPr>
          <p:cNvPr id="4" name="Footer Placeholder 3">
            <a:extLst>
              <a:ext uri="{FF2B5EF4-FFF2-40B4-BE49-F238E27FC236}">
                <a16:creationId xmlns:a16="http://schemas.microsoft.com/office/drawing/2014/main" id="{A94B782F-5D5A-4B43-8B86-1F6C3CE148B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9756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C380-7AA8-5143-AB33-06B91DBCE74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FEAE601-7D40-4E48-B0A1-DCC36A44322B}"/>
              </a:ext>
            </a:extLst>
          </p:cNvPr>
          <p:cNvSpPr>
            <a:spLocks noGrp="1"/>
          </p:cNvSpPr>
          <p:nvPr>
            <p:ph type="sldNum" sz="quarter" idx="10"/>
          </p:nvPr>
        </p:nvSpPr>
        <p:spPr/>
        <p:txBody>
          <a:bodyPr/>
          <a:lstStyle/>
          <a:p>
            <a:fld id="{461711D5-349D-4847-A71F-DCB6A6FF38BF}" type="slidenum">
              <a:rPr lang="en-US" smtClean="0"/>
              <a:pPr/>
              <a:t>‹#›</a:t>
            </a:fld>
            <a:endParaRPr lang="en-US"/>
          </a:p>
        </p:txBody>
      </p:sp>
      <p:sp>
        <p:nvSpPr>
          <p:cNvPr id="4" name="Footer Placeholder 3">
            <a:extLst>
              <a:ext uri="{FF2B5EF4-FFF2-40B4-BE49-F238E27FC236}">
                <a16:creationId xmlns:a16="http://schemas.microsoft.com/office/drawing/2014/main" id="{DE0CA678-E758-4642-9B5C-F4C32915D3E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24223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5041DBE-4779-B14A-B28F-0092BDD68520}"/>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id="{DFD90C53-93B5-5F45-BE9B-58BEB5A39002}"/>
              </a:ext>
            </a:extLst>
          </p:cNvPr>
          <p:cNvSpPr>
            <a:spLocks noGrp="1"/>
          </p:cNvSpPr>
          <p:nvPr>
            <p:ph type="sldNum" sz="quarter" idx="11"/>
          </p:nvPr>
        </p:nvSpPr>
        <p:spPr/>
        <p:txBody>
          <a:bodyPr/>
          <a:lstStyle>
            <a:lvl1pPr>
              <a:defRPr>
                <a:solidFill>
                  <a:schemeClr val="accent3"/>
                </a:solidFill>
              </a:defRPr>
            </a:lvl1pPr>
          </a:lstStyle>
          <a:p>
            <a:fld id="{461711D5-349D-4847-A71F-DCB6A6FF38BF}" type="slidenum">
              <a:rPr lang="en-US" smtClean="0"/>
              <a:pPr/>
              <a:t>‹#›</a:t>
            </a:fld>
            <a:endParaRPr lang="en-US"/>
          </a:p>
        </p:txBody>
      </p:sp>
    </p:spTree>
    <p:extLst>
      <p:ext uri="{BB962C8B-B14F-4D97-AF65-F5344CB8AC3E}">
        <p14:creationId xmlns:p14="http://schemas.microsoft.com/office/powerpoint/2010/main" val="1814236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A80174-6BAA-494C-9FE8-C67DDB25ED68}"/>
              </a:ext>
            </a:extLst>
          </p:cNvPr>
          <p:cNvSpPr/>
          <p:nvPr userDrawn="1"/>
        </p:nvSpPr>
        <p:spPr>
          <a:xfrm>
            <a:off x="0" y="0"/>
            <a:ext cx="7315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a:extLst>
              <a:ext uri="{FF2B5EF4-FFF2-40B4-BE49-F238E27FC236}">
                <a16:creationId xmlns:a16="http://schemas.microsoft.com/office/drawing/2014/main" id="{A70EAC32-2819-A845-B11A-B91D8EF2D0E2}"/>
              </a:ext>
            </a:extLst>
          </p:cNvPr>
          <p:cNvSpPr>
            <a:spLocks noGrp="1"/>
          </p:cNvSpPr>
          <p:nvPr>
            <p:ph type="title"/>
          </p:nvPr>
        </p:nvSpPr>
        <p:spPr>
          <a:xfrm>
            <a:off x="1295400" y="365126"/>
            <a:ext cx="10058400" cy="91439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3A23F2-6892-2B49-85A7-898D45679E13}"/>
              </a:ext>
            </a:extLst>
          </p:cNvPr>
          <p:cNvSpPr>
            <a:spLocks noGrp="1"/>
          </p:cNvSpPr>
          <p:nvPr>
            <p:ph type="body" idx="1"/>
          </p:nvPr>
        </p:nvSpPr>
        <p:spPr>
          <a:xfrm>
            <a:off x="1295400" y="1302195"/>
            <a:ext cx="10058400" cy="48974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577C6E12-5327-DC4B-A658-4BF76AAEDCF8}"/>
              </a:ext>
            </a:extLst>
          </p:cNvPr>
          <p:cNvSpPr>
            <a:spLocks noGrp="1"/>
          </p:cNvSpPr>
          <p:nvPr>
            <p:ph type="sldNum" sz="quarter" idx="4"/>
          </p:nvPr>
        </p:nvSpPr>
        <p:spPr>
          <a:xfrm>
            <a:off x="0" y="6391657"/>
            <a:ext cx="731520" cy="274320"/>
          </a:xfrm>
          <a:prstGeom prst="rect">
            <a:avLst/>
          </a:prstGeom>
        </p:spPr>
        <p:txBody>
          <a:bodyPr vert="horz" lIns="91440" tIns="45720" rIns="91440" bIns="45720" rtlCol="0" anchor="b"/>
          <a:lstStyle>
            <a:lvl1pPr algn="ctr">
              <a:defRPr sz="1200" b="0">
                <a:solidFill>
                  <a:schemeClr val="bg1"/>
                </a:solidFill>
                <a:latin typeface="+mn-lt"/>
                <a:cs typeface="Calibri" panose="020F0502020204030204" pitchFamily="34" charset="0"/>
              </a:defRPr>
            </a:lvl1pPr>
          </a:lstStyle>
          <a:p>
            <a:fld id="{461711D5-349D-4847-A71F-DCB6A6FF38BF}" type="slidenum">
              <a:rPr lang="en-US" smtClean="0"/>
              <a:pPr/>
              <a:t>‹#›</a:t>
            </a:fld>
            <a:endParaRPr lang="en-US"/>
          </a:p>
        </p:txBody>
      </p:sp>
      <p:sp>
        <p:nvSpPr>
          <p:cNvPr id="4" name="Footer Placeholder 3">
            <a:extLst>
              <a:ext uri="{FF2B5EF4-FFF2-40B4-BE49-F238E27FC236}">
                <a16:creationId xmlns:a16="http://schemas.microsoft.com/office/drawing/2014/main" id="{637518CD-2358-884A-9B70-31249A6053C9}"/>
              </a:ext>
            </a:extLst>
          </p:cNvPr>
          <p:cNvSpPr>
            <a:spLocks noGrp="1"/>
          </p:cNvSpPr>
          <p:nvPr>
            <p:ph type="ftr" sz="quarter" idx="3"/>
          </p:nvPr>
        </p:nvSpPr>
        <p:spPr>
          <a:xfrm>
            <a:off x="1295400" y="6391657"/>
            <a:ext cx="6858000" cy="274320"/>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endParaRPr lang="en-US"/>
          </a:p>
        </p:txBody>
      </p:sp>
      <p:sp>
        <p:nvSpPr>
          <p:cNvPr id="38" name="TextBox 37">
            <a:extLst>
              <a:ext uri="{FF2B5EF4-FFF2-40B4-BE49-F238E27FC236}">
                <a16:creationId xmlns:a16="http://schemas.microsoft.com/office/drawing/2014/main" id="{B6497E31-B3F2-2642-8E53-0CBE14833D79}"/>
              </a:ext>
            </a:extLst>
          </p:cNvPr>
          <p:cNvSpPr txBox="1"/>
          <p:nvPr userDrawn="1"/>
        </p:nvSpPr>
        <p:spPr>
          <a:xfrm>
            <a:off x="10410825" y="7058025"/>
            <a:ext cx="184731" cy="461665"/>
          </a:xfrm>
          <a:prstGeom prst="rect">
            <a:avLst/>
          </a:prstGeom>
          <a:noFill/>
        </p:spPr>
        <p:txBody>
          <a:bodyPr wrap="none" rtlCol="0">
            <a:spAutoFit/>
          </a:bodyPr>
          <a:lstStyle/>
          <a:p>
            <a:pPr algn="l"/>
            <a:endParaRPr lang="en-US" sz="2400" err="1">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71B418AD-E379-7844-A641-AF0EC127B331}"/>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b="30714"/>
          <a:stretch/>
        </p:blipFill>
        <p:spPr>
          <a:xfrm>
            <a:off x="11406118" y="6071617"/>
            <a:ext cx="626883" cy="640080"/>
          </a:xfrm>
          <a:prstGeom prst="rect">
            <a:avLst/>
          </a:prstGeom>
        </p:spPr>
      </p:pic>
      <p:sp>
        <p:nvSpPr>
          <p:cNvPr id="5" name="Rectangle 4">
            <a:extLst>
              <a:ext uri="{FF2B5EF4-FFF2-40B4-BE49-F238E27FC236}">
                <a16:creationId xmlns:a16="http://schemas.microsoft.com/office/drawing/2014/main" id="{D0126B38-0499-6748-A6EC-D93ED9785AF4}"/>
              </a:ext>
            </a:extLst>
          </p:cNvPr>
          <p:cNvSpPr/>
          <p:nvPr userDrawn="1"/>
        </p:nvSpPr>
        <p:spPr>
          <a:xfrm>
            <a:off x="731520" y="0"/>
            <a:ext cx="9144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499843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92" r:id="rId5"/>
    <p:sldLayoutId id="2147483688" r:id="rId6"/>
    <p:sldLayoutId id="2147483681" r:id="rId7"/>
    <p:sldLayoutId id="2147483689" r:id="rId8"/>
    <p:sldLayoutId id="2147483690" r:id="rId9"/>
    <p:sldLayoutId id="2147483693" r:id="rId10"/>
  </p:sldLayoutIdLst>
  <p:hf hdr="0" dt="0"/>
  <p:txStyles>
    <p:titleStyle>
      <a:lvl1pPr algn="l" defTabSz="914400" rtl="0" eaLnBrk="1" latinLnBrk="0" hangingPunct="1">
        <a:lnSpc>
          <a:spcPct val="90000"/>
        </a:lnSpc>
        <a:spcBef>
          <a:spcPct val="0"/>
        </a:spcBef>
        <a:buNone/>
        <a:defRPr sz="3000" b="1" kern="1200">
          <a:solidFill>
            <a:srgbClr val="007E66"/>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0"/>
        </a:spcBef>
        <a:buClr>
          <a:srgbClr val="007E66"/>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Clr>
          <a:srgbClr val="007E66"/>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Clr>
          <a:srgbClr val="007E66"/>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1F687D-255A-394B-80A1-6C0E90D9D803}" type="datetimeFigureOut">
              <a:rPr lang="en-US" smtClean="0"/>
              <a:t>3/2/2026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978274-3571-A747-9248-3DDF2751D2E1}" type="slidenum">
              <a:rPr lang="en-US" smtClean="0"/>
              <a:t>‹#›</a:t>
            </a:fld>
            <a:endParaRPr lang="en-US"/>
          </a:p>
        </p:txBody>
      </p:sp>
    </p:spTree>
    <p:extLst>
      <p:ext uri="{BB962C8B-B14F-4D97-AF65-F5344CB8AC3E}">
        <p14:creationId xmlns:p14="http://schemas.microsoft.com/office/powerpoint/2010/main" val="324801220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tiff"/><Relationship Id="rId1" Type="http://schemas.openxmlformats.org/officeDocument/2006/relationships/slideLayout" Target="../slideLayouts/slideLayout1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cwalter@acponline.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3A8705-0E9B-7C4B-A60C-6B450CE607BE}"/>
              </a:ext>
            </a:extLst>
          </p:cNvPr>
          <p:cNvSpPr/>
          <p:nvPr/>
        </p:nvSpPr>
        <p:spPr>
          <a:xfrm>
            <a:off x="1660051" y="6075067"/>
            <a:ext cx="6096000" cy="646331"/>
          </a:xfrm>
          <a:prstGeom prst="rect">
            <a:avLst/>
          </a:prstGeom>
        </p:spPr>
        <p:txBody>
          <a:bodyPr>
            <a:spAutoFit/>
          </a:bodyPr>
          <a:lstStyle/>
          <a:p>
            <a:endParaRPr lang="en-US"/>
          </a:p>
          <a:p>
            <a:endParaRPr lang="en-US"/>
          </a:p>
        </p:txBody>
      </p:sp>
      <p:pic>
        <p:nvPicPr>
          <p:cNvPr id="6" name="Picture 5">
            <a:extLst>
              <a:ext uri="{FF2B5EF4-FFF2-40B4-BE49-F238E27FC236}">
                <a16:creationId xmlns:a16="http://schemas.microsoft.com/office/drawing/2014/main" id="{9C786A87-40BF-BE48-AA15-FC7BBA7EF4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1115" y="5752107"/>
            <a:ext cx="938926" cy="888615"/>
          </a:xfrm>
          <a:prstGeom prst="rect">
            <a:avLst/>
          </a:prstGeom>
        </p:spPr>
      </p:pic>
      <p:sp>
        <p:nvSpPr>
          <p:cNvPr id="7" name="Subtitle 6">
            <a:extLst>
              <a:ext uri="{FF2B5EF4-FFF2-40B4-BE49-F238E27FC236}">
                <a16:creationId xmlns:a16="http://schemas.microsoft.com/office/drawing/2014/main" id="{F93C8C6F-4409-07E7-F66F-7030DB1274B7}"/>
              </a:ext>
            </a:extLst>
          </p:cNvPr>
          <p:cNvSpPr>
            <a:spLocks noGrp="1"/>
          </p:cNvSpPr>
          <p:nvPr>
            <p:ph type="subTitle" idx="1"/>
          </p:nvPr>
        </p:nvSpPr>
        <p:spPr/>
        <p:txBody>
          <a:bodyPr vert="horz" lIns="91440" tIns="45720" rIns="91440" bIns="45720" rtlCol="0" anchor="t">
            <a:normAutofit/>
          </a:bodyPr>
          <a:lstStyle/>
          <a:p>
            <a:r>
              <a:rPr lang="en-US">
                <a:cs typeface="Calibri"/>
              </a:rPr>
              <a:t>Crissy Walter, MSOD</a:t>
            </a:r>
            <a:endParaRPr lang="en-US"/>
          </a:p>
          <a:p>
            <a:r>
              <a:rPr lang="en-US"/>
              <a:t>Sr. Associate, Well-being and Professional Fulfillment</a:t>
            </a:r>
            <a:endParaRPr lang="en-US">
              <a:ea typeface="Calibri"/>
              <a:cs typeface="Calibri"/>
            </a:endParaRPr>
          </a:p>
        </p:txBody>
      </p:sp>
      <p:sp>
        <p:nvSpPr>
          <p:cNvPr id="9" name="Title 8">
            <a:extLst>
              <a:ext uri="{FF2B5EF4-FFF2-40B4-BE49-F238E27FC236}">
                <a16:creationId xmlns:a16="http://schemas.microsoft.com/office/drawing/2014/main" id="{E04CF63F-0BF4-220F-0A86-41D2954365BC}"/>
              </a:ext>
            </a:extLst>
          </p:cNvPr>
          <p:cNvSpPr>
            <a:spLocks noGrp="1"/>
          </p:cNvSpPr>
          <p:nvPr>
            <p:ph type="ctrTitle"/>
          </p:nvPr>
        </p:nvSpPr>
        <p:spPr/>
        <p:txBody>
          <a:bodyPr>
            <a:normAutofit/>
          </a:bodyPr>
          <a:lstStyle/>
          <a:p>
            <a:r>
              <a:rPr lang="en-US" sz="3200">
                <a:latin typeface="Calibri"/>
                <a:ea typeface="Calibri"/>
                <a:cs typeface="Calibri"/>
              </a:rPr>
              <a:t>Well-being Resources: Promoting Well-being &amp; Long-term Sustainability as You Advocate</a:t>
            </a:r>
            <a:endParaRPr lang="en-US"/>
          </a:p>
        </p:txBody>
      </p:sp>
    </p:spTree>
    <p:extLst>
      <p:ext uri="{BB962C8B-B14F-4D97-AF65-F5344CB8AC3E}">
        <p14:creationId xmlns:p14="http://schemas.microsoft.com/office/powerpoint/2010/main" val="655249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11C5C-54CC-2C4E-DF64-7A2360C43A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8CE69D-7556-B508-9FBE-A0E0A5449A92}"/>
              </a:ext>
            </a:extLst>
          </p:cNvPr>
          <p:cNvSpPr>
            <a:spLocks noGrp="1"/>
          </p:cNvSpPr>
          <p:nvPr>
            <p:ph type="ctrTitle"/>
          </p:nvPr>
        </p:nvSpPr>
        <p:spPr/>
        <p:txBody>
          <a:bodyPr/>
          <a:lstStyle/>
          <a:p>
            <a:r>
              <a:rPr lang="en-US">
                <a:latin typeface="Calibri"/>
                <a:ea typeface="Calibri"/>
                <a:cs typeface="Calibri"/>
              </a:rPr>
              <a:t>Ongoing  Supports </a:t>
            </a:r>
            <a:endParaRPr lang="en-US">
              <a:ea typeface="Calibri"/>
            </a:endParaRPr>
          </a:p>
        </p:txBody>
      </p:sp>
      <p:sp>
        <p:nvSpPr>
          <p:cNvPr id="3" name="Subtitle 2">
            <a:extLst>
              <a:ext uri="{FF2B5EF4-FFF2-40B4-BE49-F238E27FC236}">
                <a16:creationId xmlns:a16="http://schemas.microsoft.com/office/drawing/2014/main" id="{F20829A4-F1B0-684A-2B3D-A2CF055A67F1}"/>
              </a:ext>
            </a:extLst>
          </p:cNvPr>
          <p:cNvSpPr>
            <a:spLocks noGrp="1"/>
          </p:cNvSpPr>
          <p:nvPr>
            <p:ph type="subTitle" idx="1"/>
          </p:nvPr>
        </p:nvSpPr>
        <p:spPr/>
        <p:txBody>
          <a:bodyPr vert="horz" lIns="91440" tIns="45720" rIns="91440" bIns="45720" rtlCol="0" anchor="t">
            <a:normAutofit/>
          </a:bodyPr>
          <a:lstStyle/>
          <a:p>
            <a:r>
              <a:rPr lang="en-US">
                <a:ea typeface="Calibri"/>
                <a:cs typeface="Calibri"/>
              </a:rPr>
              <a:t>For: Systems, Communities, and Individuals</a:t>
            </a:r>
            <a:endParaRPr lang="en-US"/>
          </a:p>
        </p:txBody>
      </p:sp>
    </p:spTree>
    <p:extLst>
      <p:ext uri="{BB962C8B-B14F-4D97-AF65-F5344CB8AC3E}">
        <p14:creationId xmlns:p14="http://schemas.microsoft.com/office/powerpoint/2010/main" val="4108548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B5003F1-23FC-25F0-4ADA-0618AD1AE234}"/>
              </a:ext>
            </a:extLst>
          </p:cNvPr>
          <p:cNvSpPr>
            <a:spLocks noGrp="1"/>
          </p:cNvSpPr>
          <p:nvPr>
            <p:ph type="sldNum" sz="quarter" idx="10"/>
          </p:nvPr>
        </p:nvSpPr>
        <p:spPr/>
        <p:txBody>
          <a:bodyPr/>
          <a:lstStyle/>
          <a:p>
            <a:fld id="{461711D5-349D-4847-A71F-DCB6A6FF38BF}" type="slidenum">
              <a:rPr lang="en-US" smtClean="0"/>
              <a:pPr/>
              <a:t>11</a:t>
            </a:fld>
            <a:endParaRPr lang="en-US"/>
          </a:p>
        </p:txBody>
      </p:sp>
      <p:sp>
        <p:nvSpPr>
          <p:cNvPr id="3" name="Title 1">
            <a:extLst>
              <a:ext uri="{FF2B5EF4-FFF2-40B4-BE49-F238E27FC236}">
                <a16:creationId xmlns:a16="http://schemas.microsoft.com/office/drawing/2014/main" id="{96756322-9F3A-12E3-9BFB-F1C05A7185C7}"/>
              </a:ext>
            </a:extLst>
          </p:cNvPr>
          <p:cNvSpPr txBox="1">
            <a:spLocks/>
          </p:cNvSpPr>
          <p:nvPr/>
        </p:nvSpPr>
        <p:spPr>
          <a:xfrm>
            <a:off x="2562566" y="1162455"/>
            <a:ext cx="7543800" cy="68579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000" b="1" kern="1200">
                <a:solidFill>
                  <a:srgbClr val="003479"/>
                </a:solidFill>
                <a:latin typeface="+mj-lt"/>
                <a:ea typeface="+mj-ea"/>
                <a:cs typeface="+mj-cs"/>
              </a:defRPr>
            </a:lvl1pPr>
          </a:lstStyle>
          <a:p>
            <a:pPr algn="ctr" fontAlgn="auto">
              <a:spcAft>
                <a:spcPts val="0"/>
              </a:spcAft>
            </a:pPr>
            <a:r>
              <a:rPr lang="en-US" sz="2250">
                <a:solidFill>
                  <a:srgbClr val="0070C0"/>
                </a:solidFill>
                <a:latin typeface="+mn-lt"/>
              </a:rPr>
              <a:t>Physician Well-Being &amp; Professional Fulfillment Resources </a:t>
            </a:r>
          </a:p>
        </p:txBody>
      </p:sp>
      <p:sp>
        <p:nvSpPr>
          <p:cNvPr id="8" name="TextBox 7">
            <a:extLst>
              <a:ext uri="{FF2B5EF4-FFF2-40B4-BE49-F238E27FC236}">
                <a16:creationId xmlns:a16="http://schemas.microsoft.com/office/drawing/2014/main" id="{BE1FCB70-7489-E2C3-60A5-F66C78AE628D}"/>
              </a:ext>
            </a:extLst>
          </p:cNvPr>
          <p:cNvSpPr txBox="1"/>
          <p:nvPr/>
        </p:nvSpPr>
        <p:spPr>
          <a:xfrm>
            <a:off x="1854405" y="2236878"/>
            <a:ext cx="6545315" cy="2675091"/>
          </a:xfrm>
          <a:prstGeom prst="rect">
            <a:avLst/>
          </a:prstGeom>
          <a:noFill/>
        </p:spPr>
        <p:txBody>
          <a:bodyPr wrap="square" lIns="68580" tIns="34290" rIns="68580" bIns="34290" anchor="t">
            <a:spAutoFit/>
          </a:bodyPr>
          <a:lstStyle/>
          <a:p>
            <a:pPr algn="ctr">
              <a:spcAft>
                <a:spcPts val="1800"/>
              </a:spcAft>
            </a:pPr>
            <a:r>
              <a:rPr lang="en-US" b="1">
                <a:latin typeface="+mn-lt"/>
                <a:cs typeface="Arial"/>
              </a:rPr>
              <a:t>Equipping internal medicine physicians to foster                                           well‑being and professional fulfillment</a:t>
            </a:r>
            <a:endParaRPr lang="en-US"/>
          </a:p>
          <a:p>
            <a:pPr marL="556260" lvl="1" indent="-213360">
              <a:spcBef>
                <a:spcPts val="0"/>
              </a:spcBef>
              <a:spcAft>
                <a:spcPts val="1200"/>
              </a:spcAft>
              <a:buClr>
                <a:srgbClr val="007E66"/>
              </a:buClr>
              <a:buFont typeface="Arial" panose="020B0604020202020204" pitchFamily="34" charset="0"/>
              <a:buChar char="•"/>
            </a:pPr>
            <a:r>
              <a:rPr lang="en-US">
                <a:latin typeface="+mn-lt"/>
              </a:rPr>
              <a:t>Promotes individual, organization, and system-level                        well-being</a:t>
            </a:r>
          </a:p>
          <a:p>
            <a:pPr marL="556260" lvl="1" indent="-213360">
              <a:spcBef>
                <a:spcPts val="0"/>
              </a:spcBef>
              <a:spcAft>
                <a:spcPts val="1200"/>
              </a:spcAft>
              <a:buClr>
                <a:srgbClr val="007E66"/>
              </a:buClr>
              <a:buFont typeface="Arial" panose="020B0604020202020204" pitchFamily="34" charset="0"/>
              <a:buChar char="•"/>
            </a:pPr>
            <a:r>
              <a:rPr lang="en-US">
                <a:latin typeface="+mn-lt"/>
              </a:rPr>
              <a:t>Multiple tools available </a:t>
            </a:r>
            <a:endParaRPr lang="en-US">
              <a:latin typeface="+mn-lt"/>
              <a:cs typeface="Calibri" panose="020F0502020204030204"/>
            </a:endParaRPr>
          </a:p>
          <a:p>
            <a:pPr marL="899160" lvl="2" indent="-213360">
              <a:spcAft>
                <a:spcPts val="450"/>
              </a:spcAft>
              <a:buClr>
                <a:srgbClr val="007E66"/>
              </a:buClr>
              <a:buFont typeface="Arial" panose="020B0604020202020204" pitchFamily="34" charset="0"/>
              <a:buChar char="•"/>
            </a:pPr>
            <a:r>
              <a:rPr lang="en-US" sz="1200">
                <a:latin typeface="+mn-lt"/>
              </a:rPr>
              <a:t>I.M. Emotional Support and Resident Well-being Hubs</a:t>
            </a:r>
            <a:endParaRPr lang="en-US" sz="1200">
              <a:latin typeface="+mn-lt"/>
              <a:cs typeface="Calibri" panose="020F0502020204030204"/>
            </a:endParaRPr>
          </a:p>
          <a:p>
            <a:pPr marL="899160" lvl="2" indent="-213360">
              <a:spcAft>
                <a:spcPts val="450"/>
              </a:spcAft>
              <a:buClr>
                <a:srgbClr val="007E66"/>
              </a:buClr>
              <a:buFont typeface="Arial" panose="020B0604020202020204" pitchFamily="34" charset="0"/>
              <a:buChar char="•"/>
            </a:pPr>
            <a:r>
              <a:rPr lang="en-US" sz="1200">
                <a:latin typeface="+mn-lt"/>
              </a:rPr>
              <a:t>Podcasts, TED Talks, blogs, apps, </a:t>
            </a:r>
            <a:r>
              <a:rPr lang="en-US" sz="1200"/>
              <a:t>mini skills, and </a:t>
            </a:r>
            <a:r>
              <a:rPr lang="en-US" sz="1200">
                <a:latin typeface="+mn-lt"/>
              </a:rPr>
              <a:t>more</a:t>
            </a:r>
            <a:r>
              <a:rPr lang="en-US" sz="1200"/>
              <a:t> </a:t>
            </a:r>
            <a:endParaRPr lang="en-US" sz="1200">
              <a:latin typeface="+mn-lt"/>
              <a:cs typeface="Calibri" panose="020F0502020204030204"/>
            </a:endParaRPr>
          </a:p>
          <a:p>
            <a:pPr marL="899160" lvl="2" indent="-213360">
              <a:spcAft>
                <a:spcPts val="450"/>
              </a:spcAft>
              <a:buClr>
                <a:srgbClr val="007E66"/>
              </a:buClr>
              <a:buFont typeface="Arial" panose="020B0604020202020204" pitchFamily="34" charset="0"/>
              <a:buChar char="•"/>
            </a:pPr>
            <a:r>
              <a:rPr lang="en-US" sz="1200">
                <a:latin typeface="+mn-lt"/>
              </a:rPr>
              <a:t>CME opportunities</a:t>
            </a:r>
            <a:endParaRPr lang="en-US" sz="1200">
              <a:latin typeface="+mn-lt"/>
              <a:cs typeface="Calibri" panose="020F0502020204030204"/>
            </a:endParaRPr>
          </a:p>
        </p:txBody>
      </p:sp>
      <p:sp>
        <p:nvSpPr>
          <p:cNvPr id="12" name="TextBox 11">
            <a:extLst>
              <a:ext uri="{FF2B5EF4-FFF2-40B4-BE49-F238E27FC236}">
                <a16:creationId xmlns:a16="http://schemas.microsoft.com/office/drawing/2014/main" id="{A87CAC5A-48F0-C5E0-3E94-CCD75C468458}"/>
              </a:ext>
            </a:extLst>
          </p:cNvPr>
          <p:cNvSpPr txBox="1"/>
          <p:nvPr/>
        </p:nvSpPr>
        <p:spPr>
          <a:xfrm>
            <a:off x="9336439" y="6377436"/>
            <a:ext cx="1864536" cy="288541"/>
          </a:xfrm>
          <a:prstGeom prst="rect">
            <a:avLst/>
          </a:prstGeom>
          <a:noFill/>
        </p:spPr>
        <p:txBody>
          <a:bodyPr wrap="square">
            <a:spAutoFit/>
          </a:bodyPr>
          <a:lstStyle/>
          <a:p>
            <a:pPr>
              <a:spcBef>
                <a:spcPts val="900"/>
              </a:spcBef>
            </a:pPr>
            <a:r>
              <a:rPr lang="en-US" sz="1275" b="1">
                <a:solidFill>
                  <a:schemeClr val="accent3"/>
                </a:solidFill>
                <a:latin typeface="+mn-lt"/>
              </a:rPr>
              <a:t>acponline.org/wellbeing</a:t>
            </a:r>
          </a:p>
        </p:txBody>
      </p:sp>
      <p:pic>
        <p:nvPicPr>
          <p:cNvPr id="14" name="Picture 13" descr="Qr code&#10;&#10;Description automatically generated">
            <a:extLst>
              <a:ext uri="{FF2B5EF4-FFF2-40B4-BE49-F238E27FC236}">
                <a16:creationId xmlns:a16="http://schemas.microsoft.com/office/drawing/2014/main" id="{6FA2F57A-B5A7-9B30-AC53-6151FC95259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743246" y="5188741"/>
            <a:ext cx="1188695" cy="1188695"/>
          </a:xfrm>
          <a:prstGeom prst="rect">
            <a:avLst/>
          </a:prstGeom>
        </p:spPr>
      </p:pic>
      <p:pic>
        <p:nvPicPr>
          <p:cNvPr id="9" name="Picture 8">
            <a:extLst>
              <a:ext uri="{FF2B5EF4-FFF2-40B4-BE49-F238E27FC236}">
                <a16:creationId xmlns:a16="http://schemas.microsoft.com/office/drawing/2014/main" id="{4CCE696F-0008-6082-E0D9-190BD9DEB8B4}"/>
              </a:ext>
            </a:extLst>
          </p:cNvPr>
          <p:cNvPicPr>
            <a:picLocks noChangeAspect="1"/>
          </p:cNvPicPr>
          <p:nvPr/>
        </p:nvPicPr>
        <p:blipFill>
          <a:blip r:embed="rId3"/>
          <a:stretch>
            <a:fillRect/>
          </a:stretch>
        </p:blipFill>
        <p:spPr>
          <a:xfrm>
            <a:off x="7642205" y="2236878"/>
            <a:ext cx="2695389" cy="2811994"/>
          </a:xfrm>
          <a:prstGeom prst="rect">
            <a:avLst/>
          </a:prstGeom>
        </p:spPr>
      </p:pic>
    </p:spTree>
    <p:extLst>
      <p:ext uri="{BB962C8B-B14F-4D97-AF65-F5344CB8AC3E}">
        <p14:creationId xmlns:p14="http://schemas.microsoft.com/office/powerpoint/2010/main" val="764343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B5003F1-23FC-25F0-4ADA-0618AD1AE234}"/>
              </a:ext>
            </a:extLst>
          </p:cNvPr>
          <p:cNvSpPr>
            <a:spLocks noGrp="1"/>
          </p:cNvSpPr>
          <p:nvPr>
            <p:ph type="sldNum" sz="quarter" idx="10"/>
          </p:nvPr>
        </p:nvSpPr>
        <p:spPr/>
        <p:txBody>
          <a:bodyPr/>
          <a:lstStyle/>
          <a:p>
            <a:fld id="{461711D5-349D-4847-A71F-DCB6A6FF38BF}" type="slidenum">
              <a:rPr lang="en-US" smtClean="0"/>
              <a:pPr/>
              <a:t>12</a:t>
            </a:fld>
            <a:endParaRPr lang="en-US"/>
          </a:p>
        </p:txBody>
      </p:sp>
      <p:sp>
        <p:nvSpPr>
          <p:cNvPr id="3" name="Title 1">
            <a:extLst>
              <a:ext uri="{FF2B5EF4-FFF2-40B4-BE49-F238E27FC236}">
                <a16:creationId xmlns:a16="http://schemas.microsoft.com/office/drawing/2014/main" id="{FCA8DB9A-5B15-A519-4F66-55EF7EE45B68}"/>
              </a:ext>
            </a:extLst>
          </p:cNvPr>
          <p:cNvSpPr txBox="1">
            <a:spLocks/>
          </p:cNvSpPr>
          <p:nvPr/>
        </p:nvSpPr>
        <p:spPr>
          <a:xfrm>
            <a:off x="2607191" y="1107734"/>
            <a:ext cx="7543800" cy="68579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000" b="1" kern="1200">
                <a:solidFill>
                  <a:srgbClr val="003479"/>
                </a:solidFill>
                <a:latin typeface="+mj-lt"/>
                <a:ea typeface="+mj-ea"/>
                <a:cs typeface="+mj-cs"/>
              </a:defRPr>
            </a:lvl1pPr>
          </a:lstStyle>
          <a:p>
            <a:pPr algn="ctr" fontAlgn="auto">
              <a:spcAft>
                <a:spcPts val="0"/>
              </a:spcAft>
            </a:pPr>
            <a:r>
              <a:rPr lang="en-US" sz="2400">
                <a:solidFill>
                  <a:srgbClr val="0070C0"/>
                </a:solidFill>
                <a:latin typeface="+mn-lt"/>
              </a:rPr>
              <a:t>I.M. Emotional Support Hub &amp; Video Series</a:t>
            </a:r>
          </a:p>
        </p:txBody>
      </p:sp>
      <p:grpSp>
        <p:nvGrpSpPr>
          <p:cNvPr id="17" name="Group 16">
            <a:extLst>
              <a:ext uri="{FF2B5EF4-FFF2-40B4-BE49-F238E27FC236}">
                <a16:creationId xmlns:a16="http://schemas.microsoft.com/office/drawing/2014/main" id="{99866F8C-7AE2-788C-DA8B-6D6729779FA0}"/>
              </a:ext>
            </a:extLst>
          </p:cNvPr>
          <p:cNvGrpSpPr/>
          <p:nvPr/>
        </p:nvGrpSpPr>
        <p:grpSpPr>
          <a:xfrm>
            <a:off x="2719354" y="1607485"/>
            <a:ext cx="7174430" cy="3952666"/>
            <a:chOff x="1606649" y="1229224"/>
            <a:chExt cx="9565905" cy="5270218"/>
          </a:xfrm>
        </p:grpSpPr>
        <p:sp>
          <p:nvSpPr>
            <p:cNvPr id="6" name="TextBox 5">
              <a:extLst>
                <a:ext uri="{FF2B5EF4-FFF2-40B4-BE49-F238E27FC236}">
                  <a16:creationId xmlns:a16="http://schemas.microsoft.com/office/drawing/2014/main" id="{147AAE21-2185-B7EB-2EB8-68ADED07AFF3}"/>
                </a:ext>
              </a:extLst>
            </p:cNvPr>
            <p:cNvSpPr txBox="1"/>
            <p:nvPr/>
          </p:nvSpPr>
          <p:spPr>
            <a:xfrm>
              <a:off x="8282237" y="5922173"/>
              <a:ext cx="2890317" cy="384721"/>
            </a:xfrm>
            <a:prstGeom prst="rect">
              <a:avLst/>
            </a:prstGeom>
            <a:noFill/>
          </p:spPr>
          <p:txBody>
            <a:bodyPr wrap="square">
              <a:spAutoFit/>
            </a:bodyPr>
            <a:lstStyle/>
            <a:p>
              <a:pPr>
                <a:spcBef>
                  <a:spcPts val="900"/>
                </a:spcBef>
              </a:pPr>
              <a:r>
                <a:rPr lang="en-US" sz="1275" b="1">
                  <a:solidFill>
                    <a:schemeClr val="accent3"/>
                  </a:solidFill>
                  <a:latin typeface="+mn-lt"/>
                </a:rPr>
                <a:t>acponline.org/supporthub</a:t>
              </a:r>
            </a:p>
          </p:txBody>
        </p:sp>
        <p:sp>
          <p:nvSpPr>
            <p:cNvPr id="8" name="TextBox 7">
              <a:extLst>
                <a:ext uri="{FF2B5EF4-FFF2-40B4-BE49-F238E27FC236}">
                  <a16:creationId xmlns:a16="http://schemas.microsoft.com/office/drawing/2014/main" id="{5BE0F55C-D31A-48C9-61A3-C56947001860}"/>
                </a:ext>
              </a:extLst>
            </p:cNvPr>
            <p:cNvSpPr txBox="1"/>
            <p:nvPr/>
          </p:nvSpPr>
          <p:spPr>
            <a:xfrm>
              <a:off x="1606649" y="2174146"/>
              <a:ext cx="5163221" cy="4325296"/>
            </a:xfrm>
            <a:prstGeom prst="rect">
              <a:avLst/>
            </a:prstGeom>
            <a:noFill/>
          </p:spPr>
          <p:txBody>
            <a:bodyPr wrap="square" lIns="91440" tIns="45720" rIns="91440" bIns="45720" anchor="t">
              <a:spAutoFit/>
            </a:bodyPr>
            <a:lstStyle/>
            <a:p>
              <a:pPr marL="213995" indent="-213995">
                <a:spcAft>
                  <a:spcPts val="1350"/>
                </a:spcAft>
                <a:buClr>
                  <a:srgbClr val="007E66"/>
                </a:buClr>
                <a:buFont typeface="Arial" panose="020B0604020202020204" pitchFamily="34" charset="0"/>
                <a:buChar char="•"/>
              </a:pPr>
              <a:r>
                <a:rPr lang="en-US" sz="1500" b="1">
                  <a:latin typeface="+mn-lt"/>
                </a:rPr>
                <a:t>Quick access to peer support and counseling resources</a:t>
              </a:r>
              <a:endParaRPr lang="en-US"/>
            </a:p>
            <a:p>
              <a:pPr marL="213995" indent="-213995">
                <a:spcAft>
                  <a:spcPts val="1350"/>
                </a:spcAft>
                <a:buClr>
                  <a:srgbClr val="007E66"/>
                </a:buClr>
                <a:buFont typeface="Arial" panose="020B0604020202020204" pitchFamily="34" charset="0"/>
                <a:buChar char="•"/>
              </a:pPr>
              <a:r>
                <a:rPr lang="en-US" sz="1500" b="1">
                  <a:latin typeface="+mn-lt"/>
                  <a:ea typeface="Calibri"/>
                  <a:cs typeface="Arial"/>
                </a:rPr>
                <a:t>Physician Suicide: Awareness and Prevention Resources</a:t>
              </a:r>
              <a:endParaRPr lang="en-US" sz="1500" b="1">
                <a:latin typeface="+mn-lt"/>
                <a:cs typeface="Arial"/>
              </a:endParaRPr>
            </a:p>
            <a:p>
              <a:pPr marL="213995" indent="-213995">
                <a:spcAft>
                  <a:spcPts val="1350"/>
                </a:spcAft>
                <a:buClr>
                  <a:srgbClr val="007E66"/>
                </a:buClr>
                <a:buFont typeface="Arial" panose="020B0604020202020204" pitchFamily="34" charset="0"/>
                <a:buChar char="•"/>
              </a:pPr>
              <a:r>
                <a:rPr lang="en-US" sz="1500" b="1">
                  <a:latin typeface="+mn-lt"/>
                </a:rPr>
                <a:t>Support resources for individuals and organizations</a:t>
              </a:r>
              <a:endParaRPr lang="en-US" sz="1500">
                <a:latin typeface="+mn-lt"/>
                <a:ea typeface="Calibri" panose="020F0502020204030204"/>
              </a:endParaRPr>
            </a:p>
            <a:p>
              <a:pPr marL="556895" lvl="1" indent="-213995">
                <a:spcAft>
                  <a:spcPts val="450"/>
                </a:spcAft>
                <a:buClr>
                  <a:srgbClr val="007E66"/>
                </a:buClr>
                <a:buFont typeface="Arial" panose="020B0604020202020204" pitchFamily="34" charset="0"/>
                <a:buChar char="•"/>
              </a:pPr>
              <a:r>
                <a:rPr lang="en-US" sz="1200">
                  <a:latin typeface="+mn-lt"/>
                </a:rPr>
                <a:t>Videos offering coping strategies</a:t>
              </a:r>
              <a:endParaRPr lang="en-US" sz="1200">
                <a:latin typeface="+mn-lt"/>
                <a:ea typeface="Calibri" panose="020F0502020204030204"/>
              </a:endParaRPr>
            </a:p>
            <a:p>
              <a:pPr marL="556895" lvl="1" indent="-213995">
                <a:spcAft>
                  <a:spcPts val="450"/>
                </a:spcAft>
                <a:buClr>
                  <a:srgbClr val="007E66"/>
                </a:buClr>
                <a:buFont typeface="Arial" panose="020B0604020202020204" pitchFamily="34" charset="0"/>
                <a:buChar char="•"/>
              </a:pPr>
              <a:r>
                <a:rPr lang="en-US" sz="1200">
                  <a:latin typeface="+mn-lt"/>
                </a:rPr>
                <a:t>CME-accredited well-being webinars</a:t>
              </a:r>
              <a:endParaRPr lang="en-US" sz="1200">
                <a:latin typeface="+mn-lt"/>
                <a:ea typeface="Calibri" panose="020F0502020204030204"/>
              </a:endParaRPr>
            </a:p>
            <a:p>
              <a:pPr marL="556895" lvl="1" indent="-213995">
                <a:spcAft>
                  <a:spcPts val="450"/>
                </a:spcAft>
                <a:buClr>
                  <a:srgbClr val="007E66"/>
                </a:buClr>
                <a:buFont typeface="Arial" panose="020B0604020202020204" pitchFamily="34" charset="0"/>
                <a:buChar char="•"/>
              </a:pPr>
              <a:r>
                <a:rPr lang="en-US" sz="1200">
                  <a:latin typeface="+mn-lt"/>
                </a:rPr>
                <a:t>Tips for stress management</a:t>
              </a:r>
              <a:endParaRPr lang="en-US" sz="1200">
                <a:latin typeface="+mn-lt"/>
                <a:ea typeface="Calibri" panose="020F0502020204030204"/>
              </a:endParaRPr>
            </a:p>
            <a:p>
              <a:pPr marL="556895" lvl="1" indent="-213995">
                <a:spcAft>
                  <a:spcPts val="450"/>
                </a:spcAft>
                <a:buClr>
                  <a:srgbClr val="007E66"/>
                </a:buClr>
                <a:buFont typeface="Arial" panose="020B0604020202020204" pitchFamily="34" charset="0"/>
                <a:buChar char="•"/>
              </a:pPr>
              <a:r>
                <a:rPr lang="en-US" sz="1200">
                  <a:latin typeface="+mn-lt"/>
                </a:rPr>
                <a:t>Tools for cultivating self-compassion</a:t>
              </a:r>
              <a:endParaRPr lang="en-US" sz="1200">
                <a:latin typeface="+mn-lt"/>
                <a:ea typeface="Calibri" panose="020F0502020204030204"/>
              </a:endParaRPr>
            </a:p>
            <a:p>
              <a:pPr marL="556895" lvl="1" indent="-213995">
                <a:spcAft>
                  <a:spcPts val="450"/>
                </a:spcAft>
                <a:buClr>
                  <a:srgbClr val="007E66"/>
                </a:buClr>
                <a:buFont typeface="Arial" panose="020B0604020202020204" pitchFamily="34" charset="0"/>
                <a:buChar char="•"/>
              </a:pPr>
              <a:r>
                <a:rPr lang="en-US" sz="1200">
                  <a:latin typeface="+mn-lt"/>
                </a:rPr>
                <a:t>And more</a:t>
              </a:r>
              <a:endParaRPr lang="en-US" sz="1200">
                <a:latin typeface="+mn-lt"/>
                <a:ea typeface="Calibri" panose="020F0502020204030204"/>
              </a:endParaRPr>
            </a:p>
          </p:txBody>
        </p:sp>
        <p:pic>
          <p:nvPicPr>
            <p:cNvPr id="14" name="Picture 2" descr="IM Emotional Support">
              <a:extLst>
                <a:ext uri="{FF2B5EF4-FFF2-40B4-BE49-F238E27FC236}">
                  <a16:creationId xmlns:a16="http://schemas.microsoft.com/office/drawing/2014/main" id="{2700CEEE-9323-13BB-DBA5-4DA74DB964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8804" y="2478825"/>
              <a:ext cx="3333750" cy="16573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8A1EFD58-818E-6FA5-D28A-0166F8597C0E}"/>
                </a:ext>
              </a:extLst>
            </p:cNvPr>
            <p:cNvSpPr txBox="1"/>
            <p:nvPr/>
          </p:nvSpPr>
          <p:spPr>
            <a:xfrm>
              <a:off x="3917029" y="1229224"/>
              <a:ext cx="5335991" cy="492443"/>
            </a:xfrm>
            <a:prstGeom prst="rect">
              <a:avLst/>
            </a:prstGeom>
            <a:noFill/>
          </p:spPr>
          <p:txBody>
            <a:bodyPr wrap="none" rtlCol="0">
              <a:spAutoFit/>
            </a:bodyPr>
            <a:lstStyle/>
            <a:p>
              <a:r>
                <a:rPr lang="en-US" b="1" i="1">
                  <a:solidFill>
                    <a:srgbClr val="0063BE"/>
                  </a:solidFill>
                  <a:latin typeface="+mn-lt"/>
                </a:rPr>
                <a:t>Physicians: Take Care Of Yourselves, Too</a:t>
              </a:r>
              <a:endParaRPr lang="en-US" b="1">
                <a:solidFill>
                  <a:srgbClr val="0063BE"/>
                </a:solidFill>
                <a:latin typeface="+mn-lt"/>
              </a:endParaRPr>
            </a:p>
          </p:txBody>
        </p:sp>
      </p:grpSp>
      <p:pic>
        <p:nvPicPr>
          <p:cNvPr id="19" name="Picture 18" descr="Qr code&#10;&#10;Description automatically generated">
            <a:extLst>
              <a:ext uri="{FF2B5EF4-FFF2-40B4-BE49-F238E27FC236}">
                <a16:creationId xmlns:a16="http://schemas.microsoft.com/office/drawing/2014/main" id="{D3B1E6DA-22F8-B18A-C1B8-9A747429030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159974" y="4144429"/>
            <a:ext cx="967304" cy="967304"/>
          </a:xfrm>
          <a:prstGeom prst="rect">
            <a:avLst/>
          </a:prstGeom>
        </p:spPr>
      </p:pic>
    </p:spTree>
    <p:extLst>
      <p:ext uri="{BB962C8B-B14F-4D97-AF65-F5344CB8AC3E}">
        <p14:creationId xmlns:p14="http://schemas.microsoft.com/office/powerpoint/2010/main" val="2696220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blue and white flyer with text&#10;&#10;AI-generated content may be incorrect.">
            <a:extLst>
              <a:ext uri="{FF2B5EF4-FFF2-40B4-BE49-F238E27FC236}">
                <a16:creationId xmlns:a16="http://schemas.microsoft.com/office/drawing/2014/main" id="{1131BD47-F47E-6118-ECB6-D1DB3B1450D6}"/>
              </a:ext>
            </a:extLst>
          </p:cNvPr>
          <p:cNvPicPr>
            <a:picLocks noGrp="1" noChangeAspect="1"/>
          </p:cNvPicPr>
          <p:nvPr>
            <p:ph idx="1"/>
          </p:nvPr>
        </p:nvPicPr>
        <p:blipFill>
          <a:blip r:embed="rId2"/>
          <a:stretch/>
        </p:blipFill>
        <p:spPr>
          <a:xfrm>
            <a:off x="1289906" y="194519"/>
            <a:ext cx="5019521" cy="6194916"/>
          </a:xfrm>
          <a:prstGeom prst="rect">
            <a:avLst/>
          </a:prstGeom>
        </p:spPr>
      </p:pic>
      <p:sp>
        <p:nvSpPr>
          <p:cNvPr id="4" name="Slide Number Placeholder 3">
            <a:extLst>
              <a:ext uri="{FF2B5EF4-FFF2-40B4-BE49-F238E27FC236}">
                <a16:creationId xmlns:a16="http://schemas.microsoft.com/office/drawing/2014/main" id="{7C1E915F-9EC2-AC21-B3C8-6275AFC01C60}"/>
              </a:ext>
            </a:extLst>
          </p:cNvPr>
          <p:cNvSpPr>
            <a:spLocks noGrp="1"/>
          </p:cNvSpPr>
          <p:nvPr>
            <p:ph type="sldNum" sz="quarter" idx="10"/>
          </p:nvPr>
        </p:nvSpPr>
        <p:spPr/>
        <p:txBody>
          <a:bodyPr anchor="b">
            <a:normAutofit/>
          </a:bodyPr>
          <a:lstStyle/>
          <a:p>
            <a:pPr>
              <a:spcAft>
                <a:spcPts val="600"/>
              </a:spcAft>
            </a:pPr>
            <a:fld id="{461711D5-349D-4847-A71F-DCB6A6FF38BF}" type="slidenum">
              <a:rPr lang="en-US" smtClean="0"/>
              <a:pPr>
                <a:spcAft>
                  <a:spcPts val="600"/>
                </a:spcAft>
              </a:pPr>
              <a:t>13</a:t>
            </a:fld>
            <a:endParaRPr lang="en-US"/>
          </a:p>
        </p:txBody>
      </p:sp>
      <p:sp>
        <p:nvSpPr>
          <p:cNvPr id="22" name="Footer Placeholder 5">
            <a:extLst>
              <a:ext uri="{FF2B5EF4-FFF2-40B4-BE49-F238E27FC236}">
                <a16:creationId xmlns:a16="http://schemas.microsoft.com/office/drawing/2014/main" id="{2CE86217-46A8-4B9C-931C-84812D92A1C7}"/>
              </a:ext>
            </a:extLst>
          </p:cNvPr>
          <p:cNvSpPr>
            <a:spLocks noGrp="1"/>
          </p:cNvSpPr>
          <p:nvPr>
            <p:ph type="ftr" sz="quarter" idx="11"/>
          </p:nvPr>
        </p:nvSpPr>
        <p:spPr/>
        <p:txBody>
          <a:bodyPr/>
          <a:lstStyle/>
          <a:p>
            <a:endParaRPr lang="en-US"/>
          </a:p>
        </p:txBody>
      </p:sp>
      <p:pic>
        <p:nvPicPr>
          <p:cNvPr id="10" name="Picture 9" descr="A blue background with a qr code&#10;&#10;AI-generated content may be incorrect.">
            <a:extLst>
              <a:ext uri="{FF2B5EF4-FFF2-40B4-BE49-F238E27FC236}">
                <a16:creationId xmlns:a16="http://schemas.microsoft.com/office/drawing/2014/main" id="{54D2EAE9-F3FB-DF60-8E52-892429D5A6A5}"/>
              </a:ext>
            </a:extLst>
          </p:cNvPr>
          <p:cNvPicPr>
            <a:picLocks noChangeAspect="1"/>
          </p:cNvPicPr>
          <p:nvPr/>
        </p:nvPicPr>
        <p:blipFill>
          <a:blip r:embed="rId3"/>
          <a:stretch>
            <a:fillRect/>
          </a:stretch>
        </p:blipFill>
        <p:spPr>
          <a:xfrm>
            <a:off x="6581048" y="1339312"/>
            <a:ext cx="4841767" cy="4463511"/>
          </a:xfrm>
          <a:prstGeom prst="rect">
            <a:avLst/>
          </a:prstGeom>
        </p:spPr>
      </p:pic>
    </p:spTree>
    <p:extLst>
      <p:ext uri="{BB962C8B-B14F-4D97-AF65-F5344CB8AC3E}">
        <p14:creationId xmlns:p14="http://schemas.microsoft.com/office/powerpoint/2010/main" val="3174532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009EB-F98B-34A1-6487-A0DB945147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8833DB-F990-9A1A-5F2B-0CFD20AFF0AC}"/>
              </a:ext>
            </a:extLst>
          </p:cNvPr>
          <p:cNvSpPr>
            <a:spLocks noGrp="1"/>
          </p:cNvSpPr>
          <p:nvPr>
            <p:ph type="ctrTitle"/>
          </p:nvPr>
        </p:nvSpPr>
        <p:spPr/>
        <p:txBody>
          <a:bodyPr/>
          <a:lstStyle/>
          <a:p>
            <a:r>
              <a:rPr lang="en-US">
                <a:latin typeface="Calibri"/>
                <a:ea typeface="Calibri"/>
                <a:cs typeface="Calibri"/>
              </a:rPr>
              <a:t>Training, Curriculum, and Resources</a:t>
            </a:r>
            <a:endParaRPr lang="en-US">
              <a:ea typeface="Calibri"/>
            </a:endParaRPr>
          </a:p>
        </p:txBody>
      </p:sp>
      <p:sp>
        <p:nvSpPr>
          <p:cNvPr id="3" name="Subtitle 2">
            <a:extLst>
              <a:ext uri="{FF2B5EF4-FFF2-40B4-BE49-F238E27FC236}">
                <a16:creationId xmlns:a16="http://schemas.microsoft.com/office/drawing/2014/main" id="{6EE412A1-8C79-0354-9408-6E2873C844DC}"/>
              </a:ext>
            </a:extLst>
          </p:cNvPr>
          <p:cNvSpPr>
            <a:spLocks noGrp="1"/>
          </p:cNvSpPr>
          <p:nvPr>
            <p:ph type="subTitle" idx="1"/>
          </p:nvPr>
        </p:nvSpPr>
        <p:spPr/>
        <p:txBody>
          <a:bodyPr vert="horz" lIns="91440" tIns="45720" rIns="91440" bIns="45720" rtlCol="0" anchor="t">
            <a:normAutofit/>
          </a:bodyPr>
          <a:lstStyle/>
          <a:p>
            <a:r>
              <a:rPr lang="en-US">
                <a:ea typeface="Calibri"/>
                <a:cs typeface="Calibri"/>
              </a:rPr>
              <a:t>For: Career Lifespan</a:t>
            </a:r>
            <a:endParaRPr lang="en-US"/>
          </a:p>
        </p:txBody>
      </p:sp>
    </p:spTree>
    <p:extLst>
      <p:ext uri="{BB962C8B-B14F-4D97-AF65-F5344CB8AC3E}">
        <p14:creationId xmlns:p14="http://schemas.microsoft.com/office/powerpoint/2010/main" val="1568159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B3007-A506-C094-5F46-9888CEA03E9C}"/>
              </a:ext>
            </a:extLst>
          </p:cNvPr>
          <p:cNvSpPr>
            <a:spLocks noGrp="1"/>
          </p:cNvSpPr>
          <p:nvPr>
            <p:ph type="title"/>
          </p:nvPr>
        </p:nvSpPr>
        <p:spPr>
          <a:xfrm>
            <a:off x="1295400" y="365126"/>
            <a:ext cx="10058400" cy="914399"/>
          </a:xfrm>
        </p:spPr>
        <p:txBody>
          <a:bodyPr anchor="ctr">
            <a:normAutofit/>
          </a:bodyPr>
          <a:lstStyle/>
          <a:p>
            <a:r>
              <a:rPr lang="en-US"/>
              <a:t>Medical Student Well-being Resources</a:t>
            </a:r>
          </a:p>
        </p:txBody>
      </p:sp>
      <p:pic>
        <p:nvPicPr>
          <p:cNvPr id="6" name="Picture 5" descr="A group of people standing together&#10;&#10;AI-generated content may be incorrect.">
            <a:extLst>
              <a:ext uri="{FF2B5EF4-FFF2-40B4-BE49-F238E27FC236}">
                <a16:creationId xmlns:a16="http://schemas.microsoft.com/office/drawing/2014/main" id="{1254A8B9-7383-AE37-993A-4C5C0E9F67F6}"/>
              </a:ext>
            </a:extLst>
          </p:cNvPr>
          <p:cNvPicPr>
            <a:picLocks noChangeAspect="1"/>
          </p:cNvPicPr>
          <p:nvPr/>
        </p:nvPicPr>
        <p:blipFill>
          <a:blip r:embed="rId2"/>
          <a:stretch>
            <a:fillRect/>
          </a:stretch>
        </p:blipFill>
        <p:spPr>
          <a:xfrm>
            <a:off x="1295400" y="1877537"/>
            <a:ext cx="10058400" cy="3746753"/>
          </a:xfrm>
          <a:prstGeom prst="rect">
            <a:avLst/>
          </a:prstGeom>
          <a:noFill/>
        </p:spPr>
      </p:pic>
      <p:sp>
        <p:nvSpPr>
          <p:cNvPr id="3" name="Slide Number Placeholder 2">
            <a:extLst>
              <a:ext uri="{FF2B5EF4-FFF2-40B4-BE49-F238E27FC236}">
                <a16:creationId xmlns:a16="http://schemas.microsoft.com/office/drawing/2014/main" id="{F4203E8B-0B90-DB3A-FF37-50A9AEAE11E0}"/>
              </a:ext>
            </a:extLst>
          </p:cNvPr>
          <p:cNvSpPr>
            <a:spLocks noGrp="1"/>
          </p:cNvSpPr>
          <p:nvPr>
            <p:ph type="sldNum" sz="quarter" idx="10"/>
          </p:nvPr>
        </p:nvSpPr>
        <p:spPr>
          <a:xfrm>
            <a:off x="0" y="6391657"/>
            <a:ext cx="731520" cy="274320"/>
          </a:xfrm>
        </p:spPr>
        <p:txBody>
          <a:bodyPr anchor="b">
            <a:normAutofit/>
          </a:bodyPr>
          <a:lstStyle/>
          <a:p>
            <a:pPr>
              <a:spcAft>
                <a:spcPts val="600"/>
              </a:spcAft>
            </a:pPr>
            <a:fld id="{461711D5-349D-4847-A71F-DCB6A6FF38BF}" type="slidenum">
              <a:rPr lang="en-US" smtClean="0"/>
              <a:pPr>
                <a:spcAft>
                  <a:spcPts val="600"/>
                </a:spcAft>
              </a:pPr>
              <a:t>15</a:t>
            </a:fld>
            <a:endParaRPr lang="en-US"/>
          </a:p>
        </p:txBody>
      </p:sp>
      <p:sp>
        <p:nvSpPr>
          <p:cNvPr id="21" name="Footer Placeholder 4">
            <a:extLst>
              <a:ext uri="{FF2B5EF4-FFF2-40B4-BE49-F238E27FC236}">
                <a16:creationId xmlns:a16="http://schemas.microsoft.com/office/drawing/2014/main" id="{944F72D9-4AEE-D6B6-9585-53822E0E023A}"/>
              </a:ext>
            </a:extLst>
          </p:cNvPr>
          <p:cNvSpPr>
            <a:spLocks noGrp="1"/>
          </p:cNvSpPr>
          <p:nvPr>
            <p:ph type="ftr" sz="quarter" idx="11"/>
          </p:nvPr>
        </p:nvSpPr>
        <p:spPr>
          <a:xfrm>
            <a:off x="1295400" y="6391657"/>
            <a:ext cx="6858000" cy="274320"/>
          </a:xfrm>
        </p:spPr>
        <p:txBody>
          <a:bodyPr/>
          <a:lstStyle/>
          <a:p>
            <a:endParaRPr lang="en-US"/>
          </a:p>
        </p:txBody>
      </p:sp>
      <p:pic>
        <p:nvPicPr>
          <p:cNvPr id="7" name="Picture 6" descr="A qr code on a white background&#10;&#10;AI-generated content may be incorrect.">
            <a:extLst>
              <a:ext uri="{FF2B5EF4-FFF2-40B4-BE49-F238E27FC236}">
                <a16:creationId xmlns:a16="http://schemas.microsoft.com/office/drawing/2014/main" id="{09AA8685-5BD7-4C3C-D454-7041AEC12741}"/>
              </a:ext>
            </a:extLst>
          </p:cNvPr>
          <p:cNvPicPr>
            <a:picLocks noChangeAspect="1"/>
          </p:cNvPicPr>
          <p:nvPr/>
        </p:nvPicPr>
        <p:blipFill>
          <a:blip r:embed="rId3"/>
          <a:stretch>
            <a:fillRect/>
          </a:stretch>
        </p:blipFill>
        <p:spPr>
          <a:xfrm>
            <a:off x="1476536" y="4053130"/>
            <a:ext cx="2058047" cy="2200113"/>
          </a:xfrm>
          <a:prstGeom prst="rect">
            <a:avLst/>
          </a:prstGeom>
        </p:spPr>
      </p:pic>
    </p:spTree>
    <p:extLst>
      <p:ext uri="{BB962C8B-B14F-4D97-AF65-F5344CB8AC3E}">
        <p14:creationId xmlns:p14="http://schemas.microsoft.com/office/powerpoint/2010/main" val="3584040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8CCD7EF-0EB6-41EF-8C2E-0E1C222BEFD2}"/>
              </a:ext>
            </a:extLst>
          </p:cNvPr>
          <p:cNvSpPr>
            <a:spLocks noGrp="1"/>
          </p:cNvSpPr>
          <p:nvPr>
            <p:ph type="title"/>
          </p:nvPr>
        </p:nvSpPr>
        <p:spPr>
          <a:xfrm>
            <a:off x="6284260" y="703240"/>
            <a:ext cx="5432082" cy="753317"/>
          </a:xfrm>
        </p:spPr>
        <p:txBody>
          <a:bodyPr>
            <a:normAutofit fontScale="90000"/>
          </a:bodyPr>
          <a:lstStyle/>
          <a:p>
            <a:r>
              <a:rPr lang="en-US">
                <a:latin typeface="Calibri"/>
                <a:ea typeface="Calibri"/>
                <a:cs typeface="Calibri"/>
              </a:rPr>
              <a:t>Resident Well-being Learning Hub</a:t>
            </a:r>
            <a:br>
              <a:rPr lang="en-US">
                <a:latin typeface="Calibri"/>
                <a:ea typeface="Calibri"/>
                <a:cs typeface="Calibri"/>
              </a:rPr>
            </a:br>
            <a:r>
              <a:rPr lang="en-US" i="1">
                <a:latin typeface="Calibri"/>
                <a:ea typeface="Calibri"/>
                <a:cs typeface="Calibri"/>
              </a:rPr>
              <a:t>Prioritize Resident Well-being </a:t>
            </a:r>
          </a:p>
        </p:txBody>
      </p:sp>
      <p:pic>
        <p:nvPicPr>
          <p:cNvPr id="7" name="Picture Placeholder 6">
            <a:extLst>
              <a:ext uri="{FF2B5EF4-FFF2-40B4-BE49-F238E27FC236}">
                <a16:creationId xmlns:a16="http://schemas.microsoft.com/office/drawing/2014/main" id="{9E53A16A-8580-4E50-8BED-D390B82CFD9B}"/>
              </a:ext>
            </a:extLst>
          </p:cNvPr>
          <p:cNvPicPr>
            <a:picLocks noGrp="1" noChangeAspect="1"/>
          </p:cNvPicPr>
          <p:nvPr>
            <p:ph type="pic" sz="quarter" idx="11"/>
          </p:nvPr>
        </p:nvPicPr>
        <p:blipFill rotWithShape="1">
          <a:blip r:embed="rId3"/>
          <a:srcRect l="38489" r="6844"/>
          <a:stretch/>
        </p:blipFill>
        <p:spPr>
          <a:xfrm>
            <a:off x="704143" y="596828"/>
            <a:ext cx="4957807" cy="5519670"/>
          </a:xfrm>
          <a:prstGeom prst="rect">
            <a:avLst/>
          </a:prstGeom>
          <a:noFill/>
        </p:spPr>
      </p:pic>
      <p:sp>
        <p:nvSpPr>
          <p:cNvPr id="14" name="Text Placeholder 4">
            <a:extLst>
              <a:ext uri="{FF2B5EF4-FFF2-40B4-BE49-F238E27FC236}">
                <a16:creationId xmlns:a16="http://schemas.microsoft.com/office/drawing/2014/main" id="{6CB1AA32-3F75-461A-8163-0283FE2A754D}"/>
              </a:ext>
            </a:extLst>
          </p:cNvPr>
          <p:cNvSpPr>
            <a:spLocks noGrp="1"/>
          </p:cNvSpPr>
          <p:nvPr>
            <p:ph type="body" sz="quarter" idx="12"/>
          </p:nvPr>
        </p:nvSpPr>
        <p:spPr>
          <a:xfrm>
            <a:off x="6284260" y="1816894"/>
            <a:ext cx="3755091" cy="3682604"/>
          </a:xfrm>
        </p:spPr>
        <p:txBody>
          <a:bodyPr>
            <a:normAutofit fontScale="77500" lnSpcReduction="20000"/>
          </a:bodyPr>
          <a:lstStyle/>
          <a:p>
            <a:pPr marL="257175" indent="-257175">
              <a:buFont typeface="Arial" panose="020B0604020202020204" pitchFamily="34" charset="0"/>
              <a:buChar char="•"/>
            </a:pPr>
            <a:r>
              <a:rPr lang="en-US"/>
              <a:t>Aligned with the new ACGME requirements for resident training in well-being.</a:t>
            </a:r>
          </a:p>
          <a:p>
            <a:endParaRPr lang="en-US"/>
          </a:p>
          <a:p>
            <a:pPr marL="257175" indent="-257175">
              <a:buFont typeface="Arial" panose="020B0604020202020204" pitchFamily="34" charset="0"/>
              <a:buChar char="•"/>
            </a:pPr>
            <a:r>
              <a:rPr lang="en-US"/>
              <a:t>Curriculum sections can be taught individually or as a complete program.</a:t>
            </a:r>
          </a:p>
          <a:p>
            <a:endParaRPr lang="en-US"/>
          </a:p>
          <a:p>
            <a:pPr marL="257175" indent="-257175">
              <a:buFont typeface="Arial" panose="020B0604020202020204" pitchFamily="34" charset="0"/>
              <a:buChar char="•"/>
            </a:pPr>
            <a:r>
              <a:rPr lang="en-US"/>
              <a:t>Three multimedia online modules offer individual and organizational strategies to :</a:t>
            </a:r>
          </a:p>
          <a:p>
            <a:pPr marL="771525" lvl="1" indent="-257175"/>
            <a:r>
              <a:rPr lang="en-US"/>
              <a:t>foster well-being</a:t>
            </a:r>
          </a:p>
          <a:p>
            <a:pPr marL="771525" lvl="1" indent="-257175"/>
            <a:r>
              <a:rPr lang="en-US"/>
              <a:t>mitigate burnout, and </a:t>
            </a:r>
          </a:p>
          <a:p>
            <a:pPr marL="771525" lvl="1" indent="-257175"/>
            <a:r>
              <a:rPr lang="en-US"/>
              <a:t>promote the value of collaborative learning environments and positive social interaction</a:t>
            </a:r>
          </a:p>
          <a:p>
            <a:pPr lvl="1" indent="0">
              <a:buNone/>
            </a:pPr>
            <a:endParaRPr lang="en-US"/>
          </a:p>
          <a:p>
            <a:pPr marL="257175" indent="-257175">
              <a:buFont typeface="Arial" panose="020B0604020202020204" pitchFamily="34" charset="0"/>
              <a:buChar char="•"/>
            </a:pPr>
            <a:endParaRPr lang="en-US"/>
          </a:p>
        </p:txBody>
      </p:sp>
      <p:pic>
        <p:nvPicPr>
          <p:cNvPr id="4" name="Picture 3">
            <a:extLst>
              <a:ext uri="{FF2B5EF4-FFF2-40B4-BE49-F238E27FC236}">
                <a16:creationId xmlns:a16="http://schemas.microsoft.com/office/drawing/2014/main" id="{F7CF2124-26D8-EBC4-3C03-9A9E76E4BCE1}"/>
              </a:ext>
            </a:extLst>
          </p:cNvPr>
          <p:cNvPicPr>
            <a:picLocks noChangeAspect="1"/>
          </p:cNvPicPr>
          <p:nvPr/>
        </p:nvPicPr>
        <p:blipFill>
          <a:blip r:embed="rId4"/>
          <a:stretch>
            <a:fillRect/>
          </a:stretch>
        </p:blipFill>
        <p:spPr>
          <a:xfrm>
            <a:off x="10197922" y="4699687"/>
            <a:ext cx="1379220" cy="1364064"/>
          </a:xfrm>
          <a:prstGeom prst="rect">
            <a:avLst/>
          </a:prstGeom>
        </p:spPr>
      </p:pic>
      <p:sp>
        <p:nvSpPr>
          <p:cNvPr id="6" name="TextBox 5">
            <a:extLst>
              <a:ext uri="{FF2B5EF4-FFF2-40B4-BE49-F238E27FC236}">
                <a16:creationId xmlns:a16="http://schemas.microsoft.com/office/drawing/2014/main" id="{B5B5E22E-0B3B-EC94-1072-7E31FBA78F5D}"/>
              </a:ext>
            </a:extLst>
          </p:cNvPr>
          <p:cNvSpPr txBox="1"/>
          <p:nvPr/>
        </p:nvSpPr>
        <p:spPr>
          <a:xfrm>
            <a:off x="9852511" y="5970802"/>
            <a:ext cx="3278505" cy="289310"/>
          </a:xfrm>
          <a:prstGeom prst="rect">
            <a:avLst/>
          </a:prstGeom>
          <a:noFill/>
        </p:spPr>
        <p:txBody>
          <a:bodyPr wrap="square">
            <a:spAutoFit/>
          </a:bodyPr>
          <a:lstStyle/>
          <a:p>
            <a:pPr defTabSz="685783"/>
            <a:r>
              <a:rPr lang="en-US" sz="1280" b="1">
                <a:solidFill>
                  <a:srgbClr val="2EB135"/>
                </a:solidFill>
                <a:latin typeface="Calibri" panose="020F0502020204030204" pitchFamily="34" charset="0"/>
                <a:cs typeface="Calibri" panose="020F0502020204030204" pitchFamily="34" charset="0"/>
              </a:rPr>
              <a:t>ACP Resident Well-being Hub</a:t>
            </a:r>
          </a:p>
        </p:txBody>
      </p:sp>
    </p:spTree>
    <p:extLst>
      <p:ext uri="{BB962C8B-B14F-4D97-AF65-F5344CB8AC3E}">
        <p14:creationId xmlns:p14="http://schemas.microsoft.com/office/powerpoint/2010/main" val="1643722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tanding in front of a table&#10;&#10;AI-generated content may be incorrect.">
            <a:extLst>
              <a:ext uri="{FF2B5EF4-FFF2-40B4-BE49-F238E27FC236}">
                <a16:creationId xmlns:a16="http://schemas.microsoft.com/office/drawing/2014/main" id="{51D3CABB-2261-9810-DD70-94E0AFB9B9DB}"/>
              </a:ext>
            </a:extLst>
          </p:cNvPr>
          <p:cNvPicPr>
            <a:picLocks noChangeAspect="1"/>
          </p:cNvPicPr>
          <p:nvPr/>
        </p:nvPicPr>
        <p:blipFill>
          <a:blip r:embed="rId2"/>
          <a:srcRect t="15550" b="8338"/>
          <a:stretch>
            <a:fillRect/>
          </a:stretch>
        </p:blipFill>
        <p:spPr>
          <a:xfrm>
            <a:off x="3632200" y="1279525"/>
            <a:ext cx="7721600" cy="4892675"/>
          </a:xfrm>
          <a:prstGeom prst="rect">
            <a:avLst/>
          </a:prstGeom>
          <a:noFill/>
        </p:spPr>
      </p:pic>
      <p:sp>
        <p:nvSpPr>
          <p:cNvPr id="2" name="Title 1">
            <a:extLst>
              <a:ext uri="{FF2B5EF4-FFF2-40B4-BE49-F238E27FC236}">
                <a16:creationId xmlns:a16="http://schemas.microsoft.com/office/drawing/2014/main" id="{346D2976-40AA-C6D8-085B-CEB9ACE92AD7}"/>
              </a:ext>
            </a:extLst>
          </p:cNvPr>
          <p:cNvSpPr>
            <a:spLocks noGrp="1"/>
          </p:cNvSpPr>
          <p:nvPr>
            <p:ph type="title"/>
          </p:nvPr>
        </p:nvSpPr>
        <p:spPr>
          <a:xfrm>
            <a:off x="1295400" y="365126"/>
            <a:ext cx="10058400" cy="914399"/>
          </a:xfrm>
        </p:spPr>
        <p:txBody>
          <a:bodyPr anchor="ctr">
            <a:normAutofit/>
          </a:bodyPr>
          <a:lstStyle/>
          <a:p>
            <a:r>
              <a:rPr lang="en-US" sz="2800"/>
              <a:t>Well-Being Champion Chapter Leadership Development Program</a:t>
            </a:r>
          </a:p>
        </p:txBody>
      </p:sp>
      <p:sp>
        <p:nvSpPr>
          <p:cNvPr id="3" name="Slide Number Placeholder 2">
            <a:extLst>
              <a:ext uri="{FF2B5EF4-FFF2-40B4-BE49-F238E27FC236}">
                <a16:creationId xmlns:a16="http://schemas.microsoft.com/office/drawing/2014/main" id="{DE69ED1B-2CF8-FA5A-2444-9B12A916D767}"/>
              </a:ext>
            </a:extLst>
          </p:cNvPr>
          <p:cNvSpPr>
            <a:spLocks noGrp="1"/>
          </p:cNvSpPr>
          <p:nvPr>
            <p:ph type="sldNum" sz="quarter" idx="10"/>
          </p:nvPr>
        </p:nvSpPr>
        <p:spPr>
          <a:xfrm>
            <a:off x="0" y="6391657"/>
            <a:ext cx="731520" cy="274320"/>
          </a:xfrm>
        </p:spPr>
        <p:txBody>
          <a:bodyPr anchor="b">
            <a:normAutofit/>
          </a:bodyPr>
          <a:lstStyle/>
          <a:p>
            <a:pPr>
              <a:spcAft>
                <a:spcPts val="600"/>
              </a:spcAft>
            </a:pPr>
            <a:fld id="{461711D5-349D-4847-A71F-DCB6A6FF38BF}" type="slidenum">
              <a:rPr lang="en-US" smtClean="0"/>
              <a:pPr>
                <a:spcAft>
                  <a:spcPts val="600"/>
                </a:spcAft>
              </a:pPr>
              <a:t>17</a:t>
            </a:fld>
            <a:endParaRPr lang="en-US"/>
          </a:p>
        </p:txBody>
      </p:sp>
      <p:sp>
        <p:nvSpPr>
          <p:cNvPr id="17" name="Footer Placeholder 5">
            <a:extLst>
              <a:ext uri="{FF2B5EF4-FFF2-40B4-BE49-F238E27FC236}">
                <a16:creationId xmlns:a16="http://schemas.microsoft.com/office/drawing/2014/main" id="{702A2233-1258-74FA-2F1E-405A13956351}"/>
              </a:ext>
            </a:extLst>
          </p:cNvPr>
          <p:cNvSpPr>
            <a:spLocks noGrp="1"/>
          </p:cNvSpPr>
          <p:nvPr>
            <p:ph type="ftr" sz="quarter" idx="11"/>
          </p:nvPr>
        </p:nvSpPr>
        <p:spPr>
          <a:xfrm>
            <a:off x="1295400" y="6391657"/>
            <a:ext cx="6858000" cy="274320"/>
          </a:xfrm>
        </p:spPr>
        <p:txBody>
          <a:bodyPr/>
          <a:lstStyle/>
          <a:p>
            <a:endParaRPr lang="en-US"/>
          </a:p>
        </p:txBody>
      </p:sp>
      <p:pic>
        <p:nvPicPr>
          <p:cNvPr id="6" name="Picture 5" descr="A qr code with a few black squares&#10;&#10;AI-generated content may be incorrect.">
            <a:extLst>
              <a:ext uri="{FF2B5EF4-FFF2-40B4-BE49-F238E27FC236}">
                <a16:creationId xmlns:a16="http://schemas.microsoft.com/office/drawing/2014/main" id="{DA05E7C9-4128-5C1D-C9A9-A6B6F8651963}"/>
              </a:ext>
            </a:extLst>
          </p:cNvPr>
          <p:cNvPicPr>
            <a:picLocks noChangeAspect="1"/>
          </p:cNvPicPr>
          <p:nvPr/>
        </p:nvPicPr>
        <p:blipFill>
          <a:blip r:embed="rId3"/>
          <a:stretch>
            <a:fillRect/>
          </a:stretch>
        </p:blipFill>
        <p:spPr>
          <a:xfrm>
            <a:off x="1301211" y="2081857"/>
            <a:ext cx="2034154" cy="2100182"/>
          </a:xfrm>
          <a:prstGeom prst="rect">
            <a:avLst/>
          </a:prstGeom>
        </p:spPr>
      </p:pic>
    </p:spTree>
    <p:extLst>
      <p:ext uri="{BB962C8B-B14F-4D97-AF65-F5344CB8AC3E}">
        <p14:creationId xmlns:p14="http://schemas.microsoft.com/office/powerpoint/2010/main" val="137829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1D7AF-60A5-7119-71F3-BB6C0CA7EC2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D2F0AD4-F824-37E8-0486-D73865C805C4}"/>
              </a:ext>
            </a:extLst>
          </p:cNvPr>
          <p:cNvSpPr txBox="1"/>
          <p:nvPr/>
        </p:nvSpPr>
        <p:spPr>
          <a:xfrm>
            <a:off x="10020744" y="5614542"/>
            <a:ext cx="1259701" cy="477054"/>
          </a:xfrm>
          <a:prstGeom prst="rect">
            <a:avLst/>
          </a:prstGeom>
          <a:noFill/>
        </p:spPr>
        <p:txBody>
          <a:bodyPr wrap="square" lIns="91440" tIns="45720" rIns="91440" bIns="45720" anchor="t">
            <a:spAutoFit/>
          </a:bodyPr>
          <a:lstStyle/>
          <a:p>
            <a:pPr defTabSz="685783"/>
            <a:r>
              <a:rPr lang="en-US" sz="1250" b="1">
                <a:solidFill>
                  <a:srgbClr val="2EB135"/>
                </a:solidFill>
                <a:latin typeface="Calibri"/>
                <a:ea typeface="Calibri"/>
                <a:cs typeface="Calibri"/>
              </a:rPr>
              <a:t>WBC Curriculum</a:t>
            </a:r>
            <a:endParaRPr lang="en-US" sz="1280" b="1">
              <a:solidFill>
                <a:srgbClr val="2EB135"/>
              </a:solidFill>
              <a:latin typeface="Calibri" panose="020F0502020204030204" pitchFamily="34" charset="0"/>
              <a:cs typeface="Calibri" panose="020F0502020204030204" pitchFamily="34" charset="0"/>
            </a:endParaRPr>
          </a:p>
        </p:txBody>
      </p:sp>
      <p:pic>
        <p:nvPicPr>
          <p:cNvPr id="11" name="Picture 10" descr="A group of women holding signs&#10;&#10;AI-generated content may be incorrect.">
            <a:extLst>
              <a:ext uri="{FF2B5EF4-FFF2-40B4-BE49-F238E27FC236}">
                <a16:creationId xmlns:a16="http://schemas.microsoft.com/office/drawing/2014/main" id="{371AE17C-5DAB-35F9-8EAC-EDB2605DCB1E}"/>
              </a:ext>
            </a:extLst>
          </p:cNvPr>
          <p:cNvPicPr>
            <a:picLocks noChangeAspect="1"/>
          </p:cNvPicPr>
          <p:nvPr/>
        </p:nvPicPr>
        <p:blipFill>
          <a:blip r:embed="rId3"/>
          <a:stretch>
            <a:fillRect/>
          </a:stretch>
        </p:blipFill>
        <p:spPr>
          <a:xfrm>
            <a:off x="2519088" y="308326"/>
            <a:ext cx="7432703" cy="2734005"/>
          </a:xfrm>
          <a:prstGeom prst="rect">
            <a:avLst/>
          </a:prstGeom>
        </p:spPr>
      </p:pic>
      <p:sp>
        <p:nvSpPr>
          <p:cNvPr id="19" name="TextBox 18">
            <a:extLst>
              <a:ext uri="{FF2B5EF4-FFF2-40B4-BE49-F238E27FC236}">
                <a16:creationId xmlns:a16="http://schemas.microsoft.com/office/drawing/2014/main" id="{567E3AB3-F033-08F8-49FA-9B5BCE2A1079}"/>
              </a:ext>
            </a:extLst>
          </p:cNvPr>
          <p:cNvSpPr txBox="1"/>
          <p:nvPr/>
        </p:nvSpPr>
        <p:spPr>
          <a:xfrm>
            <a:off x="1206611" y="3257440"/>
            <a:ext cx="7855198" cy="39087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007C1E"/>
                </a:solidFill>
                <a:latin typeface="Tw Cen MT"/>
                <a:cs typeface="Calibri"/>
              </a:rPr>
              <a:t>Well-being Champion Curriculum</a:t>
            </a:r>
          </a:p>
          <a:p>
            <a:r>
              <a:rPr lang="en-US" sz="2400" b="1" i="1">
                <a:solidFill>
                  <a:srgbClr val="007C1E"/>
                </a:solidFill>
                <a:latin typeface="Tw Cen MT"/>
                <a:cs typeface="Calibri"/>
              </a:rPr>
              <a:t>Start</a:t>
            </a:r>
            <a:r>
              <a:rPr lang="en-US" sz="2400" b="1" i="1">
                <a:latin typeface="Tw Cen MT"/>
                <a:cs typeface="Calibri"/>
              </a:rPr>
              <a:t> </a:t>
            </a:r>
            <a:r>
              <a:rPr lang="en-US" sz="2400" b="1" i="1">
                <a:solidFill>
                  <a:schemeClr val="accent2"/>
                </a:solidFill>
                <a:latin typeface="Tw Cen MT"/>
                <a:cs typeface="Calibri"/>
              </a:rPr>
              <a:t>a Domino Effect</a:t>
            </a:r>
            <a:r>
              <a:rPr lang="en-US" sz="2400" b="1" i="1">
                <a:latin typeface="Tw Cen MT"/>
                <a:cs typeface="Calibri"/>
              </a:rPr>
              <a:t> </a:t>
            </a:r>
            <a:r>
              <a:rPr lang="en-US" sz="2400" b="1" i="1">
                <a:solidFill>
                  <a:srgbClr val="007C1E"/>
                </a:solidFill>
                <a:latin typeface="Tw Cen MT"/>
                <a:cs typeface="Calibri"/>
              </a:rPr>
              <a:t>for Well-Being</a:t>
            </a:r>
          </a:p>
          <a:p>
            <a:endParaRPr lang="en-US" sz="2400" b="1" i="1">
              <a:solidFill>
                <a:srgbClr val="007C1E"/>
              </a:solidFill>
              <a:latin typeface="Tw Cen MT"/>
              <a:cs typeface="Calibri"/>
            </a:endParaRPr>
          </a:p>
          <a:p>
            <a:r>
              <a:rPr lang="en-US" sz="2000">
                <a:latin typeface="Tw Cen MT"/>
                <a:cs typeface="Calibri"/>
              </a:rPr>
              <a:t>Wherever you are in your life and career, you can be the force that sets the first domino in motion. ACP’s free, self-paced Well-being Champion Curriculum equips you with the knowledge and skills to start a chain reaction of support, connection, and care in your community.</a:t>
            </a:r>
            <a:r>
              <a:rPr lang="en-US" sz="2400">
                <a:latin typeface="Tw Cen MT"/>
                <a:cs typeface="Calibri"/>
              </a:rPr>
              <a:t> </a:t>
            </a:r>
            <a:endParaRPr lang="en-US">
              <a:cs typeface="Calibri"/>
            </a:endParaRPr>
          </a:p>
          <a:p>
            <a:endParaRPr lang="en-US" sz="2400">
              <a:solidFill>
                <a:srgbClr val="000000"/>
              </a:solidFill>
              <a:latin typeface="Tw Cen MT"/>
              <a:ea typeface="Calibri"/>
              <a:cs typeface="Calibri"/>
            </a:endParaRPr>
          </a:p>
          <a:p>
            <a:r>
              <a:rPr lang="en-US" sz="2000" i="1">
                <a:solidFill>
                  <a:srgbClr val="007C1E"/>
                </a:solidFill>
                <a:latin typeface="Tw Cen MT"/>
                <a:ea typeface="Calibri"/>
                <a:cs typeface="Calibri"/>
              </a:rPr>
              <a:t>*Free and Exclusive to ACP Members</a:t>
            </a:r>
          </a:p>
          <a:p>
            <a:r>
              <a:rPr lang="en-US" sz="2000" i="1">
                <a:solidFill>
                  <a:srgbClr val="007C1E"/>
                </a:solidFill>
                <a:latin typeface="Tw Cen MT"/>
                <a:ea typeface="Calibri"/>
                <a:cs typeface="Calibri"/>
              </a:rPr>
              <a:t>*General Membership Rollout 3/18/26 on Health Workforce Well-Being Day</a:t>
            </a:r>
            <a:endParaRPr lang="en-US"/>
          </a:p>
          <a:p>
            <a:pPr algn="l"/>
            <a:endParaRPr lang="en-US" sz="2400">
              <a:latin typeface="Calibri" panose="020F0502020204030204" pitchFamily="34" charset="0"/>
              <a:ea typeface="Calibri"/>
              <a:cs typeface="Calibri" panose="020F0502020204030204" pitchFamily="34" charset="0"/>
            </a:endParaRPr>
          </a:p>
        </p:txBody>
      </p:sp>
      <p:pic>
        <p:nvPicPr>
          <p:cNvPr id="20" name="Picture 19" descr="A qr code with black squares&#10;&#10;AI-generated content may be incorrect.">
            <a:extLst>
              <a:ext uri="{FF2B5EF4-FFF2-40B4-BE49-F238E27FC236}">
                <a16:creationId xmlns:a16="http://schemas.microsoft.com/office/drawing/2014/main" id="{7435F785-12E5-4C39-B4B3-833AFA5AE5AB}"/>
              </a:ext>
            </a:extLst>
          </p:cNvPr>
          <p:cNvPicPr>
            <a:picLocks noChangeAspect="1"/>
          </p:cNvPicPr>
          <p:nvPr/>
        </p:nvPicPr>
        <p:blipFill>
          <a:blip r:embed="rId4"/>
          <a:stretch>
            <a:fillRect/>
          </a:stretch>
        </p:blipFill>
        <p:spPr>
          <a:xfrm>
            <a:off x="9895259" y="4161723"/>
            <a:ext cx="1389758" cy="1422566"/>
          </a:xfrm>
          <a:prstGeom prst="rect">
            <a:avLst/>
          </a:prstGeom>
        </p:spPr>
      </p:pic>
    </p:spTree>
    <p:extLst>
      <p:ext uri="{BB962C8B-B14F-4D97-AF65-F5344CB8AC3E}">
        <p14:creationId xmlns:p14="http://schemas.microsoft.com/office/powerpoint/2010/main" val="1535182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42BAF-A7F5-6A67-F9D5-8B27D9C897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B751A4-95DE-28D2-8BCC-A3886D939E33}"/>
              </a:ext>
            </a:extLst>
          </p:cNvPr>
          <p:cNvSpPr>
            <a:spLocks noGrp="1"/>
          </p:cNvSpPr>
          <p:nvPr>
            <p:ph type="ctrTitle"/>
          </p:nvPr>
        </p:nvSpPr>
        <p:spPr/>
        <p:txBody>
          <a:bodyPr/>
          <a:lstStyle/>
          <a:p>
            <a:r>
              <a:rPr lang="en-US">
                <a:latin typeface="Calibri"/>
                <a:ea typeface="Calibri"/>
                <a:cs typeface="Calibri"/>
              </a:rPr>
              <a:t>Master a Well-being Skill During a Coffee Break</a:t>
            </a:r>
            <a:endParaRPr lang="en-US">
              <a:ea typeface="Calibri"/>
            </a:endParaRPr>
          </a:p>
        </p:txBody>
      </p:sp>
      <p:sp>
        <p:nvSpPr>
          <p:cNvPr id="3" name="Subtitle 2">
            <a:extLst>
              <a:ext uri="{FF2B5EF4-FFF2-40B4-BE49-F238E27FC236}">
                <a16:creationId xmlns:a16="http://schemas.microsoft.com/office/drawing/2014/main" id="{2DB5A676-3D3F-A173-638B-2121349FD40C}"/>
              </a:ext>
            </a:extLst>
          </p:cNvPr>
          <p:cNvSpPr>
            <a:spLocks noGrp="1"/>
          </p:cNvSpPr>
          <p:nvPr>
            <p:ph type="subTitle" idx="1"/>
          </p:nvPr>
        </p:nvSpPr>
        <p:spPr/>
        <p:txBody>
          <a:bodyPr vert="horz" lIns="91440" tIns="45720" rIns="91440" bIns="45720" rtlCol="0" anchor="t">
            <a:normAutofit/>
          </a:bodyPr>
          <a:lstStyle/>
          <a:p>
            <a:endParaRPr lang="en-US"/>
          </a:p>
        </p:txBody>
      </p:sp>
    </p:spTree>
    <p:extLst>
      <p:ext uri="{BB962C8B-B14F-4D97-AF65-F5344CB8AC3E}">
        <p14:creationId xmlns:p14="http://schemas.microsoft.com/office/powerpoint/2010/main" val="354978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sz="quarter" idx="1"/>
          </p:nvPr>
        </p:nvSpPr>
        <p:spPr>
          <a:xfrm>
            <a:off x="1295400" y="1589567"/>
            <a:ext cx="5073650" cy="4572000"/>
          </a:xfrm>
        </p:spPr>
        <p:txBody>
          <a:bodyPr vert="horz" lIns="91440" tIns="45720" rIns="91440" bIns="45720" rtlCol="0" anchor="t">
            <a:normAutofit/>
          </a:bodyPr>
          <a:lstStyle/>
          <a:p>
            <a:r>
              <a:rPr lang="en-US"/>
              <a:t>WBPF Resource Overview</a:t>
            </a:r>
          </a:p>
          <a:p>
            <a:pPr lvl="1"/>
            <a:r>
              <a:rPr lang="en-US"/>
              <a:t>Advocacy and Guidance</a:t>
            </a:r>
          </a:p>
          <a:p>
            <a:pPr lvl="1"/>
            <a:r>
              <a:rPr lang="en-US"/>
              <a:t>Ongoing Supports</a:t>
            </a:r>
          </a:p>
          <a:p>
            <a:pPr lvl="1"/>
            <a:r>
              <a:rPr lang="en-US"/>
              <a:t>Career Lifespan Training and Resources</a:t>
            </a:r>
          </a:p>
          <a:p>
            <a:pPr lvl="1"/>
            <a:endParaRPr lang="en-US"/>
          </a:p>
          <a:p>
            <a:r>
              <a:rPr lang="en-US"/>
              <a:t>Questions</a:t>
            </a:r>
          </a:p>
        </p:txBody>
      </p:sp>
      <p:pic>
        <p:nvPicPr>
          <p:cNvPr id="5" name="Content Placeholder 4"/>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6747163" y="1279525"/>
            <a:ext cx="3665305" cy="3821941"/>
          </a:xfrm>
        </p:spPr>
      </p:pic>
    </p:spTree>
    <p:extLst>
      <p:ext uri="{BB962C8B-B14F-4D97-AF65-F5344CB8AC3E}">
        <p14:creationId xmlns:p14="http://schemas.microsoft.com/office/powerpoint/2010/main" val="3986964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B5003F1-23FC-25F0-4ADA-0618AD1AE234}"/>
              </a:ext>
            </a:extLst>
          </p:cNvPr>
          <p:cNvSpPr>
            <a:spLocks noGrp="1"/>
          </p:cNvSpPr>
          <p:nvPr>
            <p:ph type="sldNum" sz="quarter" idx="10"/>
          </p:nvPr>
        </p:nvSpPr>
        <p:spPr/>
        <p:txBody>
          <a:bodyPr/>
          <a:lstStyle/>
          <a:p>
            <a:fld id="{461711D5-349D-4847-A71F-DCB6A6FF38BF}" type="slidenum">
              <a:rPr lang="en-US" smtClean="0"/>
              <a:pPr/>
              <a:t>20</a:t>
            </a:fld>
            <a:endParaRPr lang="en-US"/>
          </a:p>
        </p:txBody>
      </p:sp>
      <p:sp>
        <p:nvSpPr>
          <p:cNvPr id="3" name="Title 1">
            <a:extLst>
              <a:ext uri="{FF2B5EF4-FFF2-40B4-BE49-F238E27FC236}">
                <a16:creationId xmlns:a16="http://schemas.microsoft.com/office/drawing/2014/main" id="{5EC09638-67B1-2E24-3367-C6B5C41D6940}"/>
              </a:ext>
            </a:extLst>
          </p:cNvPr>
          <p:cNvSpPr txBox="1">
            <a:spLocks/>
          </p:cNvSpPr>
          <p:nvPr/>
        </p:nvSpPr>
        <p:spPr>
          <a:xfrm>
            <a:off x="1768026" y="938917"/>
            <a:ext cx="7543800" cy="685799"/>
          </a:xfrm>
          <a:prstGeom prst="rect">
            <a:avLst/>
          </a:prstGeom>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4000" b="1" kern="1200">
                <a:solidFill>
                  <a:srgbClr val="003479"/>
                </a:solidFill>
                <a:latin typeface="+mj-lt"/>
                <a:ea typeface="+mj-ea"/>
                <a:cs typeface="+mj-cs"/>
              </a:defRPr>
            </a:lvl1pPr>
          </a:lstStyle>
          <a:p>
            <a:pPr algn="ctr" fontAlgn="auto">
              <a:spcAft>
                <a:spcPts val="0"/>
              </a:spcAft>
            </a:pPr>
            <a:r>
              <a:rPr lang="en-US" sz="2400">
                <a:solidFill>
                  <a:srgbClr val="2EB135"/>
                </a:solidFill>
                <a:latin typeface="Calibri"/>
                <a:ea typeface="Calibri"/>
                <a:cs typeface="Arial"/>
              </a:rPr>
              <a:t>New! </a:t>
            </a:r>
            <a:r>
              <a:rPr lang="en-US" sz="2400">
                <a:solidFill>
                  <a:srgbClr val="0070C0"/>
                </a:solidFill>
                <a:latin typeface="+mn-lt"/>
              </a:rPr>
              <a:t>Mastering the Art of Storytelling: A Leadership Technique to Engage, Inspire, and Influence:</a:t>
            </a:r>
          </a:p>
        </p:txBody>
      </p:sp>
      <p:grpSp>
        <p:nvGrpSpPr>
          <p:cNvPr id="10" name="Group 9">
            <a:extLst>
              <a:ext uri="{FF2B5EF4-FFF2-40B4-BE49-F238E27FC236}">
                <a16:creationId xmlns:a16="http://schemas.microsoft.com/office/drawing/2014/main" id="{A3FA65A9-5A23-9A57-D34C-7A0F46D38E54}"/>
              </a:ext>
            </a:extLst>
          </p:cNvPr>
          <p:cNvGrpSpPr/>
          <p:nvPr/>
        </p:nvGrpSpPr>
        <p:grpSpPr>
          <a:xfrm>
            <a:off x="1718546" y="1865581"/>
            <a:ext cx="3688244" cy="4556904"/>
            <a:chOff x="700217" y="1318034"/>
            <a:chExt cx="5254064" cy="6075872"/>
          </a:xfrm>
        </p:grpSpPr>
        <p:sp>
          <p:nvSpPr>
            <p:cNvPr id="6" name="Content Placeholder 2">
              <a:extLst>
                <a:ext uri="{FF2B5EF4-FFF2-40B4-BE49-F238E27FC236}">
                  <a16:creationId xmlns:a16="http://schemas.microsoft.com/office/drawing/2014/main" id="{75B8C311-E9D6-2109-5BC3-331C93BF7E08}"/>
                </a:ext>
              </a:extLst>
            </p:cNvPr>
            <p:cNvSpPr txBox="1">
              <a:spLocks/>
            </p:cNvSpPr>
            <p:nvPr/>
          </p:nvSpPr>
          <p:spPr>
            <a:xfrm>
              <a:off x="900612" y="1318034"/>
              <a:ext cx="5053669" cy="4810065"/>
            </a:xfrm>
            <a:prstGeom prst="rect">
              <a:avLst/>
            </a:prstGeom>
          </p:spPr>
          <p:txBody>
            <a:bodyPr vert="horz" lIns="68580" tIns="34290" rIns="68580" bIns="34290" rtlCol="0" anchor="t">
              <a:noAutofit/>
            </a:bodyPr>
            <a:lstStyle>
              <a:lvl1pPr marL="228600" indent="-228600" algn="l" defTabSz="914400" rtl="0" eaLnBrk="1" latinLnBrk="0" hangingPunct="1">
                <a:lnSpc>
                  <a:spcPct val="100000"/>
                </a:lnSpc>
                <a:spcBef>
                  <a:spcPts val="1800"/>
                </a:spcBef>
                <a:buClr>
                  <a:srgbClr val="007E66"/>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Clr>
                  <a:srgbClr val="007E66"/>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Clr>
                  <a:srgbClr val="007E66"/>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25000"/>
                </a:lnSpc>
                <a:spcAft>
                  <a:spcPts val="450"/>
                </a:spcAft>
                <a:buNone/>
              </a:pPr>
              <a:endParaRPr lang="en-US" sz="1500" b="1"/>
            </a:p>
            <a:p>
              <a:pPr marL="0" indent="0">
                <a:lnSpc>
                  <a:spcPct val="125000"/>
                </a:lnSpc>
                <a:spcAft>
                  <a:spcPts val="450"/>
                </a:spcAft>
                <a:buNone/>
              </a:pPr>
              <a:r>
                <a:rPr lang="en-US" sz="1500" b="1">
                  <a:solidFill>
                    <a:srgbClr val="000000"/>
                  </a:solidFill>
                  <a:latin typeface="Calibri" panose="020F0502020204030204"/>
                  <a:ea typeface="Calibri" panose="020F0502020204030204"/>
                  <a:cs typeface="Calibri" panose="020F0502020204030204"/>
                </a:rPr>
                <a:t>With engaging videos, real-world examples, and a reflective workbook, participants will learn to craft impactful stories that build trust, inspire action, and support well-being</a:t>
              </a:r>
              <a:r>
                <a:rPr lang="en-US" sz="1500" b="1"/>
                <a:t>.</a:t>
              </a:r>
              <a:endParaRPr lang="en-US" sz="750">
                <a:ea typeface="Calibri"/>
                <a:cs typeface="Calibri"/>
              </a:endParaRPr>
            </a:p>
          </p:txBody>
        </p:sp>
        <p:sp>
          <p:nvSpPr>
            <p:cNvPr id="7" name="TextBox 6">
              <a:extLst>
                <a:ext uri="{FF2B5EF4-FFF2-40B4-BE49-F238E27FC236}">
                  <a16:creationId xmlns:a16="http://schemas.microsoft.com/office/drawing/2014/main" id="{25AF1FBD-CB03-FFBB-90D1-C8AAEF2E558D}"/>
                </a:ext>
              </a:extLst>
            </p:cNvPr>
            <p:cNvSpPr txBox="1"/>
            <p:nvPr/>
          </p:nvSpPr>
          <p:spPr>
            <a:xfrm>
              <a:off x="700217" y="7014315"/>
              <a:ext cx="4261915" cy="379591"/>
            </a:xfrm>
            <a:prstGeom prst="rect">
              <a:avLst/>
            </a:prstGeom>
            <a:noFill/>
            <a:ln>
              <a:noFill/>
            </a:ln>
          </p:spPr>
          <p:txBody>
            <a:bodyPr wrap="square" lIns="91440" tIns="45720" rIns="91440" bIns="45720" rtlCol="0" anchor="t">
              <a:spAutoFit/>
            </a:bodyPr>
            <a:lstStyle/>
            <a:p>
              <a:pPr algn="ctr" defTabSz="685783"/>
              <a:r>
                <a:rPr lang="en-US" sz="1250" b="1">
                  <a:solidFill>
                    <a:srgbClr val="2EB135"/>
                  </a:solidFill>
                  <a:latin typeface="Calibri"/>
                  <a:ea typeface="Calibri"/>
                  <a:cs typeface="Arial"/>
                </a:rPr>
                <a:t>acponline.org/</a:t>
              </a:r>
              <a:r>
                <a:rPr lang="en-US" sz="1250" b="1" err="1">
                  <a:solidFill>
                    <a:srgbClr val="2EB135"/>
                  </a:solidFill>
                  <a:latin typeface="Calibri"/>
                  <a:ea typeface="Calibri"/>
                  <a:cs typeface="Arial"/>
                </a:rPr>
                <a:t>minibutmighty</a:t>
              </a:r>
              <a:endParaRPr lang="en-US" sz="1250" b="1" err="1">
                <a:solidFill>
                  <a:srgbClr val="2EB135"/>
                </a:solidFill>
                <a:latin typeface="Calibri" panose="020F0502020204030204" pitchFamily="34" charset="0"/>
                <a:ea typeface="Calibri"/>
                <a:cs typeface="Arial"/>
              </a:endParaRPr>
            </a:p>
          </p:txBody>
        </p:sp>
      </p:grpSp>
      <p:pic>
        <p:nvPicPr>
          <p:cNvPr id="2" name="Picture 1" descr="A graphic of a person&amp;#39;s hand&#10;&#10;AI-generated content may be incorrect.">
            <a:extLst>
              <a:ext uri="{FF2B5EF4-FFF2-40B4-BE49-F238E27FC236}">
                <a16:creationId xmlns:a16="http://schemas.microsoft.com/office/drawing/2014/main" id="{6B4B59E8-E539-F016-800C-FF3456724535}"/>
              </a:ext>
            </a:extLst>
          </p:cNvPr>
          <p:cNvPicPr>
            <a:picLocks noChangeAspect="1"/>
          </p:cNvPicPr>
          <p:nvPr/>
        </p:nvPicPr>
        <p:blipFill>
          <a:blip r:embed="rId2"/>
          <a:stretch>
            <a:fillRect/>
          </a:stretch>
        </p:blipFill>
        <p:spPr>
          <a:xfrm>
            <a:off x="5405276" y="1853923"/>
            <a:ext cx="5383481" cy="2534592"/>
          </a:xfrm>
          <a:prstGeom prst="rect">
            <a:avLst/>
          </a:prstGeom>
        </p:spPr>
      </p:pic>
      <p:pic>
        <p:nvPicPr>
          <p:cNvPr id="8" name="Picture 7">
            <a:extLst>
              <a:ext uri="{FF2B5EF4-FFF2-40B4-BE49-F238E27FC236}">
                <a16:creationId xmlns:a16="http://schemas.microsoft.com/office/drawing/2014/main" id="{FA382AB2-563F-9DC8-A11E-A81375FA822E}"/>
              </a:ext>
            </a:extLst>
          </p:cNvPr>
          <p:cNvPicPr>
            <a:picLocks noChangeAspect="1"/>
          </p:cNvPicPr>
          <p:nvPr/>
        </p:nvPicPr>
        <p:blipFill>
          <a:blip r:embed="rId3"/>
          <a:stretch>
            <a:fillRect/>
          </a:stretch>
        </p:blipFill>
        <p:spPr>
          <a:xfrm>
            <a:off x="5854992" y="4376845"/>
            <a:ext cx="3919971" cy="2188895"/>
          </a:xfrm>
          <a:prstGeom prst="rect">
            <a:avLst/>
          </a:prstGeom>
        </p:spPr>
      </p:pic>
      <p:sp>
        <p:nvSpPr>
          <p:cNvPr id="13" name="Title 1">
            <a:extLst>
              <a:ext uri="{FF2B5EF4-FFF2-40B4-BE49-F238E27FC236}">
                <a16:creationId xmlns:a16="http://schemas.microsoft.com/office/drawing/2014/main" id="{7ACB13FD-7584-F31B-075A-ED58603D26C7}"/>
              </a:ext>
            </a:extLst>
          </p:cNvPr>
          <p:cNvSpPr>
            <a:spLocks noGrp="1"/>
          </p:cNvSpPr>
          <p:nvPr>
            <p:ph type="title"/>
          </p:nvPr>
        </p:nvSpPr>
        <p:spPr>
          <a:xfrm>
            <a:off x="948159" y="133632"/>
            <a:ext cx="10058400" cy="914399"/>
          </a:xfrm>
        </p:spPr>
        <p:txBody>
          <a:bodyPr>
            <a:normAutofit fontScale="90000"/>
          </a:bodyPr>
          <a:lstStyle/>
          <a:p>
            <a:r>
              <a:rPr lang="en-US">
                <a:latin typeface="Calibri"/>
                <a:ea typeface="Calibri"/>
                <a:cs typeface="Calibri"/>
              </a:rPr>
              <a:t>Mini But Mighty Skills (15 mins or less)</a:t>
            </a:r>
            <a:br>
              <a:rPr lang="en-US">
                <a:latin typeface="Calibri"/>
                <a:ea typeface="Calibri"/>
                <a:cs typeface="Calibri"/>
              </a:rPr>
            </a:br>
            <a:endParaRPr lang="en-US">
              <a:ea typeface="Calibri"/>
            </a:endParaRPr>
          </a:p>
        </p:txBody>
      </p:sp>
      <p:pic>
        <p:nvPicPr>
          <p:cNvPr id="15" name="Picture 14" descr="A qr code with black squares&#10;&#10;AI-generated content may be incorrect.">
            <a:extLst>
              <a:ext uri="{FF2B5EF4-FFF2-40B4-BE49-F238E27FC236}">
                <a16:creationId xmlns:a16="http://schemas.microsoft.com/office/drawing/2014/main" id="{5DD903B2-8C5C-14F5-601C-9BAD9AE968DC}"/>
              </a:ext>
            </a:extLst>
          </p:cNvPr>
          <p:cNvPicPr>
            <a:picLocks noChangeAspect="1"/>
          </p:cNvPicPr>
          <p:nvPr/>
        </p:nvPicPr>
        <p:blipFill>
          <a:blip r:embed="rId4"/>
          <a:stretch>
            <a:fillRect/>
          </a:stretch>
        </p:blipFill>
        <p:spPr>
          <a:xfrm>
            <a:off x="2302820" y="4376557"/>
            <a:ext cx="1895475" cy="1885950"/>
          </a:xfrm>
          <a:prstGeom prst="rect">
            <a:avLst/>
          </a:prstGeom>
        </p:spPr>
      </p:pic>
    </p:spTree>
    <p:extLst>
      <p:ext uri="{BB962C8B-B14F-4D97-AF65-F5344CB8AC3E}">
        <p14:creationId xmlns:p14="http://schemas.microsoft.com/office/powerpoint/2010/main" val="2035098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omputer&#10;&#10;AI-generated content may be incorrect.">
            <a:extLst>
              <a:ext uri="{FF2B5EF4-FFF2-40B4-BE49-F238E27FC236}">
                <a16:creationId xmlns:a16="http://schemas.microsoft.com/office/drawing/2014/main" id="{F9ADB792-30B6-2076-9216-2B645C55DE4E}"/>
              </a:ext>
            </a:extLst>
          </p:cNvPr>
          <p:cNvPicPr>
            <a:picLocks noChangeAspect="1"/>
          </p:cNvPicPr>
          <p:nvPr/>
        </p:nvPicPr>
        <p:blipFill>
          <a:blip r:embed="rId2"/>
          <a:srcRect t="1380"/>
          <a:stretch>
            <a:fillRect/>
          </a:stretch>
        </p:blipFill>
        <p:spPr>
          <a:xfrm>
            <a:off x="3632200" y="1279525"/>
            <a:ext cx="7721600" cy="4892675"/>
          </a:xfrm>
          <a:prstGeom prst="rect">
            <a:avLst/>
          </a:prstGeom>
          <a:noFill/>
        </p:spPr>
      </p:pic>
      <p:sp>
        <p:nvSpPr>
          <p:cNvPr id="4" name="Title 1">
            <a:extLst>
              <a:ext uri="{FF2B5EF4-FFF2-40B4-BE49-F238E27FC236}">
                <a16:creationId xmlns:a16="http://schemas.microsoft.com/office/drawing/2014/main" id="{41A87E91-53D1-6E76-6BEF-05883F9AB718}"/>
              </a:ext>
            </a:extLst>
          </p:cNvPr>
          <p:cNvSpPr>
            <a:spLocks noGrp="1"/>
          </p:cNvSpPr>
          <p:nvPr>
            <p:ph type="title"/>
          </p:nvPr>
        </p:nvSpPr>
        <p:spPr>
          <a:xfrm>
            <a:off x="1295400" y="365126"/>
            <a:ext cx="10058400" cy="914399"/>
          </a:xfrm>
        </p:spPr>
        <p:txBody>
          <a:bodyPr anchor="ctr">
            <a:normAutofit/>
          </a:bodyPr>
          <a:lstStyle/>
          <a:p>
            <a:r>
              <a:rPr lang="en-US">
                <a:latin typeface="Calibri"/>
                <a:ea typeface="Calibri"/>
                <a:cs typeface="Calibri"/>
              </a:rPr>
              <a:t>Micro But Mighty Skills (less than 2 mins)</a:t>
            </a:r>
          </a:p>
        </p:txBody>
      </p:sp>
      <p:sp>
        <p:nvSpPr>
          <p:cNvPr id="5" name="Slide Number Placeholder 4">
            <a:extLst>
              <a:ext uri="{FF2B5EF4-FFF2-40B4-BE49-F238E27FC236}">
                <a16:creationId xmlns:a16="http://schemas.microsoft.com/office/drawing/2014/main" id="{EB5003F1-23FC-25F0-4ADA-0618AD1AE234}"/>
              </a:ext>
            </a:extLst>
          </p:cNvPr>
          <p:cNvSpPr>
            <a:spLocks noGrp="1"/>
          </p:cNvSpPr>
          <p:nvPr>
            <p:ph type="sldNum" sz="quarter" idx="10"/>
          </p:nvPr>
        </p:nvSpPr>
        <p:spPr>
          <a:xfrm>
            <a:off x="0" y="6391657"/>
            <a:ext cx="731520" cy="274320"/>
          </a:xfrm>
        </p:spPr>
        <p:txBody>
          <a:bodyPr anchor="b">
            <a:normAutofit/>
          </a:bodyPr>
          <a:lstStyle/>
          <a:p>
            <a:pPr>
              <a:spcAft>
                <a:spcPts val="600"/>
              </a:spcAft>
            </a:pPr>
            <a:fld id="{461711D5-349D-4847-A71F-DCB6A6FF38BF}" type="slidenum">
              <a:rPr lang="en-US" smtClean="0"/>
              <a:pPr>
                <a:spcAft>
                  <a:spcPts val="600"/>
                </a:spcAft>
              </a:pPr>
              <a:t>21</a:t>
            </a:fld>
            <a:endParaRPr lang="en-US"/>
          </a:p>
        </p:txBody>
      </p:sp>
      <p:sp>
        <p:nvSpPr>
          <p:cNvPr id="18" name="Footer Placeholder 5">
            <a:extLst>
              <a:ext uri="{FF2B5EF4-FFF2-40B4-BE49-F238E27FC236}">
                <a16:creationId xmlns:a16="http://schemas.microsoft.com/office/drawing/2014/main" id="{15A2B71D-6B16-257E-27D0-B3B60634FBC4}"/>
              </a:ext>
            </a:extLst>
          </p:cNvPr>
          <p:cNvSpPr>
            <a:spLocks noGrp="1"/>
          </p:cNvSpPr>
          <p:nvPr>
            <p:ph type="ftr" sz="quarter" idx="11"/>
          </p:nvPr>
        </p:nvSpPr>
        <p:spPr>
          <a:xfrm>
            <a:off x="1295400" y="6391657"/>
            <a:ext cx="6858000" cy="274320"/>
          </a:xfrm>
        </p:spPr>
        <p:txBody>
          <a:bodyPr/>
          <a:lstStyle/>
          <a:p>
            <a:endParaRPr lang="en-US"/>
          </a:p>
        </p:txBody>
      </p:sp>
      <p:sp>
        <p:nvSpPr>
          <p:cNvPr id="13" name="TextBox 12">
            <a:extLst>
              <a:ext uri="{FF2B5EF4-FFF2-40B4-BE49-F238E27FC236}">
                <a16:creationId xmlns:a16="http://schemas.microsoft.com/office/drawing/2014/main" id="{0695C2E8-0AA5-441E-0F37-31F86A723E27}"/>
              </a:ext>
            </a:extLst>
          </p:cNvPr>
          <p:cNvSpPr txBox="1"/>
          <p:nvPr/>
        </p:nvSpPr>
        <p:spPr>
          <a:xfrm>
            <a:off x="762491" y="3984378"/>
            <a:ext cx="2991776" cy="284693"/>
          </a:xfrm>
          <a:prstGeom prst="rect">
            <a:avLst/>
          </a:prstGeom>
          <a:noFill/>
          <a:ln>
            <a:noFill/>
          </a:ln>
        </p:spPr>
        <p:txBody>
          <a:bodyPr wrap="square" lIns="91440" tIns="45720" rIns="91440" bIns="45720" rtlCol="0" anchor="t">
            <a:spAutoFit/>
          </a:bodyPr>
          <a:lstStyle/>
          <a:p>
            <a:pPr algn="ctr" defTabSz="685783"/>
            <a:r>
              <a:rPr lang="en-US" sz="1250" b="1">
                <a:solidFill>
                  <a:srgbClr val="2EB135"/>
                </a:solidFill>
                <a:latin typeface="Calibri"/>
                <a:ea typeface="Calibri"/>
                <a:cs typeface="Arial"/>
              </a:rPr>
              <a:t>acponline.org/</a:t>
            </a:r>
            <a:r>
              <a:rPr lang="en-US" sz="1250" b="1" err="1">
                <a:solidFill>
                  <a:srgbClr val="2EB135"/>
                </a:solidFill>
                <a:latin typeface="Calibri"/>
                <a:ea typeface="Calibri"/>
                <a:cs typeface="Arial"/>
              </a:rPr>
              <a:t>minibutmighty</a:t>
            </a:r>
            <a:endParaRPr lang="en-US" sz="1250" b="1" err="1">
              <a:solidFill>
                <a:srgbClr val="2EB135"/>
              </a:solidFill>
              <a:latin typeface="Calibri" panose="020F0502020204030204" pitchFamily="34" charset="0"/>
              <a:ea typeface="Calibri"/>
              <a:cs typeface="Arial"/>
            </a:endParaRPr>
          </a:p>
        </p:txBody>
      </p:sp>
      <p:pic>
        <p:nvPicPr>
          <p:cNvPr id="20" name="Picture 19" descr="A qr code with black squares&#10;&#10;AI-generated content may be incorrect.">
            <a:extLst>
              <a:ext uri="{FF2B5EF4-FFF2-40B4-BE49-F238E27FC236}">
                <a16:creationId xmlns:a16="http://schemas.microsoft.com/office/drawing/2014/main" id="{49B13A59-4B82-5E5B-1A25-83FC17EB81A7}"/>
              </a:ext>
            </a:extLst>
          </p:cNvPr>
          <p:cNvPicPr>
            <a:picLocks noChangeAspect="1"/>
          </p:cNvPicPr>
          <p:nvPr/>
        </p:nvPicPr>
        <p:blipFill>
          <a:blip r:embed="rId3"/>
          <a:stretch>
            <a:fillRect/>
          </a:stretch>
        </p:blipFill>
        <p:spPr>
          <a:xfrm>
            <a:off x="1309326" y="2100202"/>
            <a:ext cx="1895475" cy="1885950"/>
          </a:xfrm>
          <a:prstGeom prst="rect">
            <a:avLst/>
          </a:prstGeom>
        </p:spPr>
      </p:pic>
    </p:spTree>
    <p:extLst>
      <p:ext uri="{BB962C8B-B14F-4D97-AF65-F5344CB8AC3E}">
        <p14:creationId xmlns:p14="http://schemas.microsoft.com/office/powerpoint/2010/main" val="3395270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A5639-C4E9-3C40-7B8C-553E9CFD6D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792078-6D97-C97D-6F28-73BD573496AD}"/>
              </a:ext>
            </a:extLst>
          </p:cNvPr>
          <p:cNvSpPr>
            <a:spLocks noGrp="1"/>
          </p:cNvSpPr>
          <p:nvPr>
            <p:ph type="ctrTitle"/>
          </p:nvPr>
        </p:nvSpPr>
        <p:spPr/>
        <p:txBody>
          <a:bodyPr/>
          <a:lstStyle/>
          <a:p>
            <a:r>
              <a:rPr lang="en-US">
                <a:ea typeface="Calibri"/>
              </a:rPr>
              <a:t>Systems and Team Well-being</a:t>
            </a:r>
          </a:p>
        </p:txBody>
      </p:sp>
      <p:sp>
        <p:nvSpPr>
          <p:cNvPr id="3" name="Subtitle 2">
            <a:extLst>
              <a:ext uri="{FF2B5EF4-FFF2-40B4-BE49-F238E27FC236}">
                <a16:creationId xmlns:a16="http://schemas.microsoft.com/office/drawing/2014/main" id="{1C8BE35B-430B-065D-B111-4E609D4424AA}"/>
              </a:ext>
            </a:extLst>
          </p:cNvPr>
          <p:cNvSpPr>
            <a:spLocks noGrp="1"/>
          </p:cNvSpPr>
          <p:nvPr>
            <p:ph type="subTitle" idx="1"/>
          </p:nvPr>
        </p:nvSpPr>
        <p:spPr/>
        <p:txBody>
          <a:bodyPr vert="horz" lIns="91440" tIns="45720" rIns="91440" bIns="45720" rtlCol="0" anchor="t">
            <a:normAutofit/>
          </a:bodyPr>
          <a:lstStyle/>
          <a:p>
            <a:endParaRPr lang="en-US"/>
          </a:p>
        </p:txBody>
      </p:sp>
    </p:spTree>
    <p:extLst>
      <p:ext uri="{BB962C8B-B14F-4D97-AF65-F5344CB8AC3E}">
        <p14:creationId xmlns:p14="http://schemas.microsoft.com/office/powerpoint/2010/main" val="2286662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D747D-51CA-3D97-9C06-E6498AED7E54}"/>
              </a:ext>
            </a:extLst>
          </p:cNvPr>
          <p:cNvSpPr>
            <a:spLocks noGrp="1"/>
          </p:cNvSpPr>
          <p:nvPr>
            <p:ph type="title"/>
          </p:nvPr>
        </p:nvSpPr>
        <p:spPr>
          <a:xfrm>
            <a:off x="1295400" y="365126"/>
            <a:ext cx="10058400" cy="914399"/>
          </a:xfrm>
        </p:spPr>
        <p:txBody>
          <a:bodyPr anchor="ctr">
            <a:normAutofit/>
          </a:bodyPr>
          <a:lstStyle/>
          <a:p>
            <a:r>
              <a:rPr lang="en-US"/>
              <a:t>QI Curriculum</a:t>
            </a:r>
          </a:p>
        </p:txBody>
      </p:sp>
      <p:sp>
        <p:nvSpPr>
          <p:cNvPr id="4" name="Slide Number Placeholder 3">
            <a:extLst>
              <a:ext uri="{FF2B5EF4-FFF2-40B4-BE49-F238E27FC236}">
                <a16:creationId xmlns:a16="http://schemas.microsoft.com/office/drawing/2014/main" id="{1B90A8B6-9B1E-3E21-7348-8580C0273DF7}"/>
              </a:ext>
            </a:extLst>
          </p:cNvPr>
          <p:cNvSpPr>
            <a:spLocks noGrp="1"/>
          </p:cNvSpPr>
          <p:nvPr>
            <p:ph type="sldNum" sz="quarter" idx="10"/>
          </p:nvPr>
        </p:nvSpPr>
        <p:spPr>
          <a:xfrm>
            <a:off x="0" y="6391657"/>
            <a:ext cx="731520" cy="274320"/>
          </a:xfrm>
        </p:spPr>
        <p:txBody>
          <a:bodyPr anchor="b">
            <a:normAutofit/>
          </a:bodyPr>
          <a:lstStyle/>
          <a:p>
            <a:pPr>
              <a:spcAft>
                <a:spcPts val="600"/>
              </a:spcAft>
            </a:pPr>
            <a:fld id="{461711D5-349D-4847-A71F-DCB6A6FF38BF}" type="slidenum">
              <a:rPr lang="en-US" smtClean="0"/>
              <a:pPr>
                <a:spcAft>
                  <a:spcPts val="600"/>
                </a:spcAft>
              </a:pPr>
              <a:t>23</a:t>
            </a:fld>
            <a:endParaRPr lang="en-US"/>
          </a:p>
        </p:txBody>
      </p:sp>
      <p:sp>
        <p:nvSpPr>
          <p:cNvPr id="11" name="Footer Placeholder 4">
            <a:extLst>
              <a:ext uri="{FF2B5EF4-FFF2-40B4-BE49-F238E27FC236}">
                <a16:creationId xmlns:a16="http://schemas.microsoft.com/office/drawing/2014/main" id="{87C4D76E-E588-B47B-B614-7FC500CBE5E3}"/>
              </a:ext>
            </a:extLst>
          </p:cNvPr>
          <p:cNvSpPr>
            <a:spLocks noGrp="1"/>
          </p:cNvSpPr>
          <p:nvPr>
            <p:ph type="ftr" sz="quarter" idx="11"/>
          </p:nvPr>
        </p:nvSpPr>
        <p:spPr>
          <a:xfrm>
            <a:off x="1295400" y="6391657"/>
            <a:ext cx="6858000" cy="274320"/>
          </a:xfrm>
        </p:spPr>
        <p:txBody>
          <a:bodyPr/>
          <a:lstStyle/>
          <a:p>
            <a:endParaRPr lang="en-US"/>
          </a:p>
        </p:txBody>
      </p:sp>
      <p:pic>
        <p:nvPicPr>
          <p:cNvPr id="8" name="Picture 7" descr="A screenshot of a website&#10;&#10;AI-generated content may be incorrect.">
            <a:extLst>
              <a:ext uri="{FF2B5EF4-FFF2-40B4-BE49-F238E27FC236}">
                <a16:creationId xmlns:a16="http://schemas.microsoft.com/office/drawing/2014/main" id="{4CB183D9-762F-4D90-CF3B-91A404D9428C}"/>
              </a:ext>
            </a:extLst>
          </p:cNvPr>
          <p:cNvPicPr>
            <a:picLocks noChangeAspect="1"/>
          </p:cNvPicPr>
          <p:nvPr/>
        </p:nvPicPr>
        <p:blipFill>
          <a:blip r:embed="rId2"/>
          <a:stretch>
            <a:fillRect/>
          </a:stretch>
        </p:blipFill>
        <p:spPr>
          <a:xfrm>
            <a:off x="1292506" y="1192539"/>
            <a:ext cx="9809545" cy="5341021"/>
          </a:xfrm>
          <a:prstGeom prst="rect">
            <a:avLst/>
          </a:prstGeom>
        </p:spPr>
      </p:pic>
      <p:pic>
        <p:nvPicPr>
          <p:cNvPr id="12" name="Picture 11" descr="A qr code with a dinosaur&#10;&#10;AI-generated content may be incorrect.">
            <a:extLst>
              <a:ext uri="{FF2B5EF4-FFF2-40B4-BE49-F238E27FC236}">
                <a16:creationId xmlns:a16="http://schemas.microsoft.com/office/drawing/2014/main" id="{79E48D6D-DDA5-6D95-2C84-C2C0B373A091}"/>
              </a:ext>
            </a:extLst>
          </p:cNvPr>
          <p:cNvPicPr>
            <a:picLocks noChangeAspect="1"/>
          </p:cNvPicPr>
          <p:nvPr/>
        </p:nvPicPr>
        <p:blipFill>
          <a:blip r:embed="rId3"/>
          <a:stretch>
            <a:fillRect/>
          </a:stretch>
        </p:blipFill>
        <p:spPr>
          <a:xfrm>
            <a:off x="10185239" y="2575065"/>
            <a:ext cx="1447800" cy="1476375"/>
          </a:xfrm>
          <a:prstGeom prst="rect">
            <a:avLst/>
          </a:prstGeom>
        </p:spPr>
      </p:pic>
    </p:spTree>
    <p:extLst>
      <p:ext uri="{BB962C8B-B14F-4D97-AF65-F5344CB8AC3E}">
        <p14:creationId xmlns:p14="http://schemas.microsoft.com/office/powerpoint/2010/main" val="545399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6F08F-21A2-DDFD-AC48-720F156A4D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8E466B-44D9-4982-6986-C726F3D6D81E}"/>
              </a:ext>
            </a:extLst>
          </p:cNvPr>
          <p:cNvSpPr>
            <a:spLocks noGrp="1"/>
          </p:cNvSpPr>
          <p:nvPr>
            <p:ph type="title"/>
          </p:nvPr>
        </p:nvSpPr>
        <p:spPr>
          <a:xfrm>
            <a:off x="1295400" y="365126"/>
            <a:ext cx="10058400" cy="914399"/>
          </a:xfrm>
        </p:spPr>
        <p:txBody>
          <a:bodyPr anchor="ctr">
            <a:normAutofit/>
          </a:bodyPr>
          <a:lstStyle/>
          <a:p>
            <a:r>
              <a:rPr lang="en-US"/>
              <a:t>Team-Based Care Toolkit</a:t>
            </a:r>
          </a:p>
        </p:txBody>
      </p:sp>
      <p:pic>
        <p:nvPicPr>
          <p:cNvPr id="6" name="Content Placeholder 5" descr="A screenshot of a medical care toolkit&#10;&#10;AI-generated content may be incorrect.">
            <a:extLst>
              <a:ext uri="{FF2B5EF4-FFF2-40B4-BE49-F238E27FC236}">
                <a16:creationId xmlns:a16="http://schemas.microsoft.com/office/drawing/2014/main" id="{C5B5CC20-3D11-3E5A-48F0-40D4C141DB0C}"/>
              </a:ext>
            </a:extLst>
          </p:cNvPr>
          <p:cNvPicPr>
            <a:picLocks noGrp="1" noChangeAspect="1"/>
          </p:cNvPicPr>
          <p:nvPr>
            <p:ph idx="1"/>
          </p:nvPr>
        </p:nvPicPr>
        <p:blipFill>
          <a:blip r:embed="rId2"/>
          <a:srcRect b="8991"/>
          <a:stretch>
            <a:fillRect/>
          </a:stretch>
        </p:blipFill>
        <p:spPr>
          <a:xfrm>
            <a:off x="1295400" y="1302195"/>
            <a:ext cx="10058400" cy="4897438"/>
          </a:xfrm>
          <a:prstGeom prst="rect">
            <a:avLst/>
          </a:prstGeom>
          <a:noFill/>
        </p:spPr>
      </p:pic>
      <p:sp>
        <p:nvSpPr>
          <p:cNvPr id="4" name="Slide Number Placeholder 3">
            <a:extLst>
              <a:ext uri="{FF2B5EF4-FFF2-40B4-BE49-F238E27FC236}">
                <a16:creationId xmlns:a16="http://schemas.microsoft.com/office/drawing/2014/main" id="{77D04F45-45BF-6818-DB64-B6979BF1C960}"/>
              </a:ext>
            </a:extLst>
          </p:cNvPr>
          <p:cNvSpPr>
            <a:spLocks noGrp="1"/>
          </p:cNvSpPr>
          <p:nvPr>
            <p:ph type="sldNum" sz="quarter" idx="10"/>
          </p:nvPr>
        </p:nvSpPr>
        <p:spPr>
          <a:xfrm>
            <a:off x="0" y="6391657"/>
            <a:ext cx="731520" cy="274320"/>
          </a:xfrm>
        </p:spPr>
        <p:txBody>
          <a:bodyPr anchor="b">
            <a:normAutofit/>
          </a:bodyPr>
          <a:lstStyle/>
          <a:p>
            <a:pPr>
              <a:spcAft>
                <a:spcPts val="600"/>
              </a:spcAft>
            </a:pPr>
            <a:fld id="{461711D5-349D-4847-A71F-DCB6A6FF38BF}" type="slidenum">
              <a:rPr lang="en-US" smtClean="0"/>
              <a:pPr>
                <a:spcAft>
                  <a:spcPts val="600"/>
                </a:spcAft>
              </a:pPr>
              <a:t>24</a:t>
            </a:fld>
            <a:endParaRPr lang="en-US"/>
          </a:p>
        </p:txBody>
      </p:sp>
      <p:sp>
        <p:nvSpPr>
          <p:cNvPr id="11" name="Footer Placeholder 4">
            <a:extLst>
              <a:ext uri="{FF2B5EF4-FFF2-40B4-BE49-F238E27FC236}">
                <a16:creationId xmlns:a16="http://schemas.microsoft.com/office/drawing/2014/main" id="{B1430CF3-2634-BCA3-F3D9-251CCDEE8E18}"/>
              </a:ext>
            </a:extLst>
          </p:cNvPr>
          <p:cNvSpPr>
            <a:spLocks noGrp="1"/>
          </p:cNvSpPr>
          <p:nvPr>
            <p:ph type="ftr" sz="quarter" idx="11"/>
          </p:nvPr>
        </p:nvSpPr>
        <p:spPr>
          <a:xfrm>
            <a:off x="1295400" y="6391657"/>
            <a:ext cx="6858000" cy="274320"/>
          </a:xfrm>
        </p:spPr>
        <p:txBody>
          <a:bodyPr/>
          <a:lstStyle/>
          <a:p>
            <a:endParaRPr lang="en-US"/>
          </a:p>
        </p:txBody>
      </p:sp>
      <p:pic>
        <p:nvPicPr>
          <p:cNvPr id="7" name="Picture 6" descr="A qr code with black squares&#10;&#10;AI-generated content may be incorrect.">
            <a:extLst>
              <a:ext uri="{FF2B5EF4-FFF2-40B4-BE49-F238E27FC236}">
                <a16:creationId xmlns:a16="http://schemas.microsoft.com/office/drawing/2014/main" id="{98243DFC-3707-1052-B54A-9B932D7EC45F}"/>
              </a:ext>
            </a:extLst>
          </p:cNvPr>
          <p:cNvPicPr>
            <a:picLocks noChangeAspect="1"/>
          </p:cNvPicPr>
          <p:nvPr/>
        </p:nvPicPr>
        <p:blipFill>
          <a:blip r:embed="rId3"/>
          <a:stretch>
            <a:fillRect/>
          </a:stretch>
        </p:blipFill>
        <p:spPr>
          <a:xfrm>
            <a:off x="10385263" y="2881191"/>
            <a:ext cx="1578257" cy="1520022"/>
          </a:xfrm>
          <a:prstGeom prst="rect">
            <a:avLst/>
          </a:prstGeom>
        </p:spPr>
      </p:pic>
    </p:spTree>
    <p:extLst>
      <p:ext uri="{BB962C8B-B14F-4D97-AF65-F5344CB8AC3E}">
        <p14:creationId xmlns:p14="http://schemas.microsoft.com/office/powerpoint/2010/main" val="1657660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2E21B-C5E3-9319-EA4E-33D7AF325E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4DC443-5497-1CDF-31B0-105BC84034AD}"/>
              </a:ext>
            </a:extLst>
          </p:cNvPr>
          <p:cNvSpPr>
            <a:spLocks noGrp="1"/>
          </p:cNvSpPr>
          <p:nvPr>
            <p:ph type="title"/>
          </p:nvPr>
        </p:nvSpPr>
        <p:spPr>
          <a:xfrm>
            <a:off x="1193800" y="283846"/>
            <a:ext cx="10058400" cy="914399"/>
          </a:xfrm>
        </p:spPr>
        <p:txBody>
          <a:bodyPr anchor="ctr">
            <a:normAutofit/>
          </a:bodyPr>
          <a:lstStyle/>
          <a:p>
            <a:r>
              <a:rPr lang="en-US"/>
              <a:t>Design Your Own Well-being Program </a:t>
            </a:r>
          </a:p>
        </p:txBody>
      </p:sp>
      <p:sp>
        <p:nvSpPr>
          <p:cNvPr id="4" name="Slide Number Placeholder 3">
            <a:extLst>
              <a:ext uri="{FF2B5EF4-FFF2-40B4-BE49-F238E27FC236}">
                <a16:creationId xmlns:a16="http://schemas.microsoft.com/office/drawing/2014/main" id="{389FEFB4-1D32-2FF4-79E0-58B6D82C8F91}"/>
              </a:ext>
            </a:extLst>
          </p:cNvPr>
          <p:cNvSpPr>
            <a:spLocks noGrp="1"/>
          </p:cNvSpPr>
          <p:nvPr>
            <p:ph type="sldNum" sz="quarter" idx="10"/>
          </p:nvPr>
        </p:nvSpPr>
        <p:spPr>
          <a:xfrm>
            <a:off x="0" y="6391657"/>
            <a:ext cx="731520" cy="274320"/>
          </a:xfrm>
        </p:spPr>
        <p:txBody>
          <a:bodyPr anchor="b">
            <a:normAutofit/>
          </a:bodyPr>
          <a:lstStyle/>
          <a:p>
            <a:pPr>
              <a:spcAft>
                <a:spcPts val="600"/>
              </a:spcAft>
            </a:pPr>
            <a:fld id="{461711D5-349D-4847-A71F-DCB6A6FF38BF}" type="slidenum">
              <a:rPr lang="en-US" smtClean="0"/>
              <a:pPr>
                <a:spcAft>
                  <a:spcPts val="600"/>
                </a:spcAft>
              </a:pPr>
              <a:t>25</a:t>
            </a:fld>
            <a:endParaRPr lang="en-US"/>
          </a:p>
        </p:txBody>
      </p:sp>
      <p:sp>
        <p:nvSpPr>
          <p:cNvPr id="29" name="Footer Placeholder 4">
            <a:extLst>
              <a:ext uri="{FF2B5EF4-FFF2-40B4-BE49-F238E27FC236}">
                <a16:creationId xmlns:a16="http://schemas.microsoft.com/office/drawing/2014/main" id="{4D5A5F95-83CE-2E6B-7811-AD503319F611}"/>
              </a:ext>
            </a:extLst>
          </p:cNvPr>
          <p:cNvSpPr>
            <a:spLocks noGrp="1"/>
          </p:cNvSpPr>
          <p:nvPr>
            <p:ph type="ftr" sz="quarter" idx="11"/>
          </p:nvPr>
        </p:nvSpPr>
        <p:spPr>
          <a:xfrm>
            <a:off x="1295400" y="6391657"/>
            <a:ext cx="6858000" cy="274320"/>
          </a:xfrm>
        </p:spPr>
        <p:txBody>
          <a:bodyPr/>
          <a:lstStyle/>
          <a:p>
            <a:endParaRPr lang="en-US"/>
          </a:p>
        </p:txBody>
      </p:sp>
      <p:pic>
        <p:nvPicPr>
          <p:cNvPr id="25" name="Picture 24" descr="A qr code on a white background&#10;&#10;AI-generated content may be incorrect.">
            <a:extLst>
              <a:ext uri="{FF2B5EF4-FFF2-40B4-BE49-F238E27FC236}">
                <a16:creationId xmlns:a16="http://schemas.microsoft.com/office/drawing/2014/main" id="{E3C18545-97C8-C0DB-41E4-54AC2355AC7B}"/>
              </a:ext>
            </a:extLst>
          </p:cNvPr>
          <p:cNvPicPr>
            <a:picLocks noChangeAspect="1"/>
          </p:cNvPicPr>
          <p:nvPr/>
        </p:nvPicPr>
        <p:blipFill>
          <a:blip r:embed="rId2"/>
          <a:stretch>
            <a:fillRect/>
          </a:stretch>
        </p:blipFill>
        <p:spPr>
          <a:xfrm>
            <a:off x="9786937" y="2503170"/>
            <a:ext cx="1640205" cy="1658620"/>
          </a:xfrm>
          <a:prstGeom prst="rect">
            <a:avLst/>
          </a:prstGeom>
        </p:spPr>
      </p:pic>
      <p:pic>
        <p:nvPicPr>
          <p:cNvPr id="33" name="Content Placeholder 32" descr="A screenshot of a web page&#10;&#10;AI-generated content may be incorrect.">
            <a:extLst>
              <a:ext uri="{FF2B5EF4-FFF2-40B4-BE49-F238E27FC236}">
                <a16:creationId xmlns:a16="http://schemas.microsoft.com/office/drawing/2014/main" id="{FF22974B-878D-6186-43BF-A9B505ABF18B}"/>
              </a:ext>
            </a:extLst>
          </p:cNvPr>
          <p:cNvPicPr>
            <a:picLocks noGrp="1" noChangeAspect="1"/>
          </p:cNvPicPr>
          <p:nvPr>
            <p:ph idx="1"/>
          </p:nvPr>
        </p:nvPicPr>
        <p:blipFill>
          <a:blip r:embed="rId3"/>
          <a:stretch>
            <a:fillRect/>
          </a:stretch>
        </p:blipFill>
        <p:spPr>
          <a:xfrm>
            <a:off x="1106170" y="1296321"/>
            <a:ext cx="8354060" cy="4421505"/>
          </a:xfrm>
          <a:prstGeom prst="rect">
            <a:avLst/>
          </a:prstGeom>
        </p:spPr>
      </p:pic>
    </p:spTree>
    <p:extLst>
      <p:ext uri="{BB962C8B-B14F-4D97-AF65-F5344CB8AC3E}">
        <p14:creationId xmlns:p14="http://schemas.microsoft.com/office/powerpoint/2010/main" val="4064908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F2DA9-FA93-E49B-544B-0176DFF824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671F63-21A5-4A9A-9994-71811B671FEB}"/>
              </a:ext>
            </a:extLst>
          </p:cNvPr>
          <p:cNvSpPr>
            <a:spLocks noGrp="1"/>
          </p:cNvSpPr>
          <p:nvPr>
            <p:ph type="ctrTitle"/>
          </p:nvPr>
        </p:nvSpPr>
        <p:spPr/>
        <p:txBody>
          <a:bodyPr/>
          <a:lstStyle/>
          <a:p>
            <a:r>
              <a:rPr lang="en-US">
                <a:ea typeface="Calibri"/>
              </a:rPr>
              <a:t>Navigating What’s Next</a:t>
            </a:r>
          </a:p>
        </p:txBody>
      </p:sp>
      <p:sp>
        <p:nvSpPr>
          <p:cNvPr id="3" name="Subtitle 2">
            <a:extLst>
              <a:ext uri="{FF2B5EF4-FFF2-40B4-BE49-F238E27FC236}">
                <a16:creationId xmlns:a16="http://schemas.microsoft.com/office/drawing/2014/main" id="{0EA6EF15-E03D-E634-66C4-F9A9C3B7C750}"/>
              </a:ext>
            </a:extLst>
          </p:cNvPr>
          <p:cNvSpPr>
            <a:spLocks noGrp="1"/>
          </p:cNvSpPr>
          <p:nvPr>
            <p:ph type="subTitle" idx="1"/>
          </p:nvPr>
        </p:nvSpPr>
        <p:spPr/>
        <p:txBody>
          <a:bodyPr vert="horz" lIns="91440" tIns="45720" rIns="91440" bIns="45720" rtlCol="0" anchor="t">
            <a:normAutofit/>
          </a:bodyPr>
          <a:lstStyle/>
          <a:p>
            <a:endParaRPr lang="en-US"/>
          </a:p>
        </p:txBody>
      </p:sp>
    </p:spTree>
    <p:extLst>
      <p:ext uri="{BB962C8B-B14F-4D97-AF65-F5344CB8AC3E}">
        <p14:creationId xmlns:p14="http://schemas.microsoft.com/office/powerpoint/2010/main" val="806152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48026-4D57-ABD4-F127-80BE5296D1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238DE3-45F5-4408-96D7-4F7DB051F06B}"/>
              </a:ext>
            </a:extLst>
          </p:cNvPr>
          <p:cNvSpPr>
            <a:spLocks noGrp="1"/>
          </p:cNvSpPr>
          <p:nvPr>
            <p:ph type="title"/>
          </p:nvPr>
        </p:nvSpPr>
        <p:spPr>
          <a:xfrm>
            <a:off x="1295400" y="365126"/>
            <a:ext cx="10058400" cy="914399"/>
          </a:xfrm>
        </p:spPr>
        <p:txBody>
          <a:bodyPr anchor="ctr">
            <a:normAutofit/>
          </a:bodyPr>
          <a:lstStyle/>
          <a:p>
            <a:r>
              <a:rPr lang="en-US"/>
              <a:t>Career and Professional Development Virtual Center</a:t>
            </a:r>
          </a:p>
        </p:txBody>
      </p:sp>
      <p:pic>
        <p:nvPicPr>
          <p:cNvPr id="7" name="Content Placeholder 6" descr="A screenshot of a website&#10;&#10;AI-generated content may be incorrect.">
            <a:extLst>
              <a:ext uri="{FF2B5EF4-FFF2-40B4-BE49-F238E27FC236}">
                <a16:creationId xmlns:a16="http://schemas.microsoft.com/office/drawing/2014/main" id="{401C0D40-50A7-575E-E270-CAFF757716E2}"/>
              </a:ext>
            </a:extLst>
          </p:cNvPr>
          <p:cNvPicPr>
            <a:picLocks noGrp="1" noChangeAspect="1"/>
          </p:cNvPicPr>
          <p:nvPr>
            <p:ph idx="1"/>
          </p:nvPr>
        </p:nvPicPr>
        <p:blipFill>
          <a:blip r:embed="rId2"/>
          <a:stretch>
            <a:fillRect/>
          </a:stretch>
        </p:blipFill>
        <p:spPr>
          <a:xfrm>
            <a:off x="1296697" y="1276364"/>
            <a:ext cx="8945093" cy="4897438"/>
          </a:xfrm>
          <a:prstGeom prst="rect">
            <a:avLst/>
          </a:prstGeom>
          <a:noFill/>
        </p:spPr>
      </p:pic>
      <p:sp>
        <p:nvSpPr>
          <p:cNvPr id="4" name="Slide Number Placeholder 3">
            <a:extLst>
              <a:ext uri="{FF2B5EF4-FFF2-40B4-BE49-F238E27FC236}">
                <a16:creationId xmlns:a16="http://schemas.microsoft.com/office/drawing/2014/main" id="{FF48D5F5-2690-FC48-4695-65CA0A7AA790}"/>
              </a:ext>
            </a:extLst>
          </p:cNvPr>
          <p:cNvSpPr>
            <a:spLocks noGrp="1"/>
          </p:cNvSpPr>
          <p:nvPr>
            <p:ph type="sldNum" sz="quarter" idx="10"/>
          </p:nvPr>
        </p:nvSpPr>
        <p:spPr>
          <a:xfrm>
            <a:off x="0" y="6391657"/>
            <a:ext cx="731520" cy="274320"/>
          </a:xfrm>
        </p:spPr>
        <p:txBody>
          <a:bodyPr anchor="b">
            <a:normAutofit/>
          </a:bodyPr>
          <a:lstStyle/>
          <a:p>
            <a:pPr>
              <a:spcAft>
                <a:spcPts val="600"/>
              </a:spcAft>
            </a:pPr>
            <a:fld id="{461711D5-349D-4847-A71F-DCB6A6FF38BF}" type="slidenum">
              <a:rPr lang="en-US" smtClean="0"/>
              <a:pPr>
                <a:spcAft>
                  <a:spcPts val="600"/>
                </a:spcAft>
              </a:pPr>
              <a:t>27</a:t>
            </a:fld>
            <a:endParaRPr lang="en-US"/>
          </a:p>
        </p:txBody>
      </p:sp>
      <p:sp>
        <p:nvSpPr>
          <p:cNvPr id="18" name="Footer Placeholder 4">
            <a:extLst>
              <a:ext uri="{FF2B5EF4-FFF2-40B4-BE49-F238E27FC236}">
                <a16:creationId xmlns:a16="http://schemas.microsoft.com/office/drawing/2014/main" id="{76FA87DD-8129-C5E0-B5DE-E3FE81006E2A}"/>
              </a:ext>
            </a:extLst>
          </p:cNvPr>
          <p:cNvSpPr>
            <a:spLocks noGrp="1"/>
          </p:cNvSpPr>
          <p:nvPr>
            <p:ph type="ftr" sz="quarter" idx="11"/>
          </p:nvPr>
        </p:nvSpPr>
        <p:spPr>
          <a:xfrm>
            <a:off x="1295400" y="6391657"/>
            <a:ext cx="6858000" cy="274320"/>
          </a:xfrm>
        </p:spPr>
        <p:txBody>
          <a:bodyPr/>
          <a:lstStyle/>
          <a:p>
            <a:endParaRPr lang="en-US"/>
          </a:p>
        </p:txBody>
      </p:sp>
      <p:pic>
        <p:nvPicPr>
          <p:cNvPr id="8" name="Picture 7" descr="A qr code with black squares&#10;&#10;AI-generated content may be incorrect.">
            <a:extLst>
              <a:ext uri="{FF2B5EF4-FFF2-40B4-BE49-F238E27FC236}">
                <a16:creationId xmlns:a16="http://schemas.microsoft.com/office/drawing/2014/main" id="{7D9BA457-9A53-0431-CE05-A6CA503638B6}"/>
              </a:ext>
            </a:extLst>
          </p:cNvPr>
          <p:cNvPicPr>
            <a:picLocks noChangeAspect="1"/>
          </p:cNvPicPr>
          <p:nvPr/>
        </p:nvPicPr>
        <p:blipFill>
          <a:blip r:embed="rId3"/>
          <a:stretch>
            <a:fillRect/>
          </a:stretch>
        </p:blipFill>
        <p:spPr>
          <a:xfrm>
            <a:off x="10052344" y="3423752"/>
            <a:ext cx="1799581" cy="1805715"/>
          </a:xfrm>
          <a:prstGeom prst="rect">
            <a:avLst/>
          </a:prstGeom>
        </p:spPr>
      </p:pic>
    </p:spTree>
    <p:extLst>
      <p:ext uri="{BB962C8B-B14F-4D97-AF65-F5344CB8AC3E}">
        <p14:creationId xmlns:p14="http://schemas.microsoft.com/office/powerpoint/2010/main" val="2391663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F58ED-EC57-0BA7-EE9B-BA90BCFEB5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727EDD-B6E9-13D3-EE5C-CB3323A7B527}"/>
              </a:ext>
            </a:extLst>
          </p:cNvPr>
          <p:cNvSpPr>
            <a:spLocks noGrp="1"/>
          </p:cNvSpPr>
          <p:nvPr>
            <p:ph type="title"/>
          </p:nvPr>
        </p:nvSpPr>
        <p:spPr>
          <a:xfrm>
            <a:off x="1295400" y="365126"/>
            <a:ext cx="10058400" cy="914399"/>
          </a:xfrm>
        </p:spPr>
        <p:txBody>
          <a:bodyPr anchor="ctr">
            <a:normAutofit/>
          </a:bodyPr>
          <a:lstStyle/>
          <a:p>
            <a:r>
              <a:rPr lang="en-US"/>
              <a:t>Navigating Career Transitions</a:t>
            </a:r>
          </a:p>
        </p:txBody>
      </p:sp>
      <p:sp>
        <p:nvSpPr>
          <p:cNvPr id="5" name="Content Placeholder 4">
            <a:extLst>
              <a:ext uri="{FF2B5EF4-FFF2-40B4-BE49-F238E27FC236}">
                <a16:creationId xmlns:a16="http://schemas.microsoft.com/office/drawing/2014/main" id="{D3072C1B-93D5-D170-A9BB-B48B6365663B}"/>
              </a:ext>
            </a:extLst>
          </p:cNvPr>
          <p:cNvSpPr>
            <a:spLocks noGrp="1"/>
          </p:cNvSpPr>
          <p:nvPr>
            <p:ph sz="half" idx="1"/>
          </p:nvPr>
        </p:nvSpPr>
        <p:spPr>
          <a:xfrm>
            <a:off x="1295400" y="1386872"/>
            <a:ext cx="5029200" cy="4897438"/>
          </a:xfrm>
        </p:spPr>
        <p:txBody>
          <a:bodyPr>
            <a:normAutofit/>
          </a:bodyPr>
          <a:lstStyle/>
          <a:p>
            <a:pPr marL="0" indent="0">
              <a:buNone/>
            </a:pPr>
            <a:endParaRPr lang="en-US" b="1"/>
          </a:p>
          <a:p>
            <a:pPr marL="0" indent="0">
              <a:buNone/>
            </a:pPr>
            <a:endParaRPr lang="en-US" b="1"/>
          </a:p>
          <a:p>
            <a:pPr marL="0" indent="0">
              <a:buNone/>
            </a:pPr>
            <a:endParaRPr lang="en-US" b="1"/>
          </a:p>
          <a:p>
            <a:pPr marL="0" indent="0">
              <a:buNone/>
            </a:pPr>
            <a:r>
              <a:rPr lang="en-US" b="1"/>
              <a:t>Connect. Transform. Achieve.</a:t>
            </a:r>
          </a:p>
          <a:p>
            <a:pPr marL="0" indent="0">
              <a:buNone/>
            </a:pPr>
            <a:r>
              <a:rPr lang="en-US"/>
              <a:t>Connect with an ACP Peer Coach to navigate career transitions. </a:t>
            </a:r>
          </a:p>
          <a:p>
            <a:pPr marL="0" indent="0">
              <a:buNone/>
            </a:pPr>
            <a:r>
              <a:rPr lang="en-US"/>
              <a:t>Explore core strengths, transform challenges into insight, and achieve meaningful momentum toward actionable outcomes.</a:t>
            </a:r>
          </a:p>
        </p:txBody>
      </p:sp>
      <p:pic>
        <p:nvPicPr>
          <p:cNvPr id="1026" name="Picture 2" descr="Physician Peer Coaching">
            <a:extLst>
              <a:ext uri="{FF2B5EF4-FFF2-40B4-BE49-F238E27FC236}">
                <a16:creationId xmlns:a16="http://schemas.microsoft.com/office/drawing/2014/main" id="{7F3635FA-0054-D06C-4F43-F86F7B9F684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95400" y="1646148"/>
            <a:ext cx="5029200" cy="1156715"/>
          </a:xfrm>
          <a:prstGeom prst="rect">
            <a:avLst/>
          </a:prstGeom>
          <a:solidFill>
            <a:srgbClr val="FFFFFF"/>
          </a:solidFill>
        </p:spPr>
      </p:pic>
      <p:sp>
        <p:nvSpPr>
          <p:cNvPr id="1031" name="Footer Placeholder 4">
            <a:extLst>
              <a:ext uri="{FF2B5EF4-FFF2-40B4-BE49-F238E27FC236}">
                <a16:creationId xmlns:a16="http://schemas.microsoft.com/office/drawing/2014/main" id="{65575667-EDA0-51C4-47BB-76BCDAE14066}"/>
              </a:ext>
            </a:extLst>
          </p:cNvPr>
          <p:cNvSpPr>
            <a:spLocks noGrp="1"/>
          </p:cNvSpPr>
          <p:nvPr>
            <p:ph type="ftr" sz="quarter" idx="11"/>
          </p:nvPr>
        </p:nvSpPr>
        <p:spPr>
          <a:xfrm>
            <a:off x="1295400" y="6391657"/>
            <a:ext cx="6858000" cy="274320"/>
          </a:xfrm>
        </p:spPr>
        <p:txBody>
          <a:bodyPr/>
          <a:lstStyle/>
          <a:p>
            <a:endParaRPr lang="en-US"/>
          </a:p>
        </p:txBody>
      </p:sp>
      <p:sp>
        <p:nvSpPr>
          <p:cNvPr id="4" name="Slide Number Placeholder 3">
            <a:extLst>
              <a:ext uri="{FF2B5EF4-FFF2-40B4-BE49-F238E27FC236}">
                <a16:creationId xmlns:a16="http://schemas.microsoft.com/office/drawing/2014/main" id="{F0ACAD4B-BF1E-E0C8-5C75-337CF13103C7}"/>
              </a:ext>
            </a:extLst>
          </p:cNvPr>
          <p:cNvSpPr>
            <a:spLocks noGrp="1"/>
          </p:cNvSpPr>
          <p:nvPr>
            <p:ph type="sldNum" sz="quarter" idx="12"/>
          </p:nvPr>
        </p:nvSpPr>
        <p:spPr>
          <a:xfrm>
            <a:off x="0" y="6391657"/>
            <a:ext cx="731520" cy="274320"/>
          </a:xfrm>
        </p:spPr>
        <p:txBody>
          <a:bodyPr anchor="b">
            <a:normAutofit/>
          </a:bodyPr>
          <a:lstStyle/>
          <a:p>
            <a:pPr>
              <a:spcAft>
                <a:spcPts val="600"/>
              </a:spcAft>
            </a:pPr>
            <a:fld id="{461711D5-349D-4847-A71F-DCB6A6FF38BF}" type="slidenum">
              <a:rPr lang="en-US" smtClean="0"/>
              <a:pPr>
                <a:spcAft>
                  <a:spcPts val="600"/>
                </a:spcAft>
              </a:pPr>
              <a:t>28</a:t>
            </a:fld>
            <a:endParaRPr lang="en-US"/>
          </a:p>
        </p:txBody>
      </p:sp>
      <p:pic>
        <p:nvPicPr>
          <p:cNvPr id="6" name="Picture 5" descr="Pont Neuf bridge Toulouse France">
            <a:extLst>
              <a:ext uri="{FF2B5EF4-FFF2-40B4-BE49-F238E27FC236}">
                <a16:creationId xmlns:a16="http://schemas.microsoft.com/office/drawing/2014/main" id="{A2A26CDF-272D-F48E-79F0-91503DD599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7733" y="1868557"/>
            <a:ext cx="4347053" cy="2986471"/>
          </a:xfrm>
          <a:prstGeom prst="rect">
            <a:avLst/>
          </a:prstGeom>
        </p:spPr>
      </p:pic>
      <p:pic>
        <p:nvPicPr>
          <p:cNvPr id="8" name="Picture 7" descr="The image shows a QR code.&#10;&#10;AI-generated content may be incorrect.">
            <a:extLst>
              <a:ext uri="{FF2B5EF4-FFF2-40B4-BE49-F238E27FC236}">
                <a16:creationId xmlns:a16="http://schemas.microsoft.com/office/drawing/2014/main" id="{2C5729B9-4C2A-1C23-923A-6A1801C14B39}"/>
              </a:ext>
            </a:extLst>
          </p:cNvPr>
          <p:cNvPicPr>
            <a:picLocks noChangeAspect="1"/>
          </p:cNvPicPr>
          <p:nvPr/>
        </p:nvPicPr>
        <p:blipFill>
          <a:blip r:embed="rId4"/>
          <a:stretch>
            <a:fillRect/>
          </a:stretch>
        </p:blipFill>
        <p:spPr>
          <a:xfrm>
            <a:off x="9929517" y="5389449"/>
            <a:ext cx="1238423" cy="1276528"/>
          </a:xfrm>
          <a:prstGeom prst="rect">
            <a:avLst/>
          </a:prstGeom>
        </p:spPr>
      </p:pic>
    </p:spTree>
    <p:extLst>
      <p:ext uri="{BB962C8B-B14F-4D97-AF65-F5344CB8AC3E}">
        <p14:creationId xmlns:p14="http://schemas.microsoft.com/office/powerpoint/2010/main" val="1635401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3C403-5AE5-48C2-EBA2-B5FE0CCB5833}"/>
            </a:ext>
          </a:extLst>
        </p:cNvPr>
        <p:cNvGrpSpPr/>
        <p:nvPr/>
      </p:nvGrpSpPr>
      <p:grpSpPr>
        <a:xfrm>
          <a:off x="0" y="0"/>
          <a:ext cx="0" cy="0"/>
          <a:chOff x="0" y="0"/>
          <a:chExt cx="0" cy="0"/>
        </a:xfrm>
      </p:grpSpPr>
      <p:pic>
        <p:nvPicPr>
          <p:cNvPr id="13" name="Picture 12" descr="Logo, company name&#10;&#10;Description automatically generated">
            <a:extLst>
              <a:ext uri="{FF2B5EF4-FFF2-40B4-BE49-F238E27FC236}">
                <a16:creationId xmlns:a16="http://schemas.microsoft.com/office/drawing/2014/main" id="{295F00DA-6B33-B1C7-7CDE-919CA3E608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1983" y="5682915"/>
            <a:ext cx="2299031" cy="1015572"/>
          </a:xfrm>
          <a:prstGeom prst="rect">
            <a:avLst/>
          </a:prstGeom>
        </p:spPr>
      </p:pic>
      <p:sp>
        <p:nvSpPr>
          <p:cNvPr id="6" name="TextBox 5">
            <a:extLst>
              <a:ext uri="{FF2B5EF4-FFF2-40B4-BE49-F238E27FC236}">
                <a16:creationId xmlns:a16="http://schemas.microsoft.com/office/drawing/2014/main" id="{4F0263F0-244F-FCE2-758F-902563F090D6}"/>
              </a:ext>
            </a:extLst>
          </p:cNvPr>
          <p:cNvSpPr txBox="1"/>
          <p:nvPr/>
        </p:nvSpPr>
        <p:spPr>
          <a:xfrm>
            <a:off x="1787810" y="1804065"/>
            <a:ext cx="7562391" cy="2677656"/>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8066"/>
                </a:solidFill>
                <a:effectLst/>
                <a:uLnTx/>
                <a:uFillTx/>
                <a:latin typeface="Calibri" panose="020F0502020204030204"/>
                <a:ea typeface="+mn-ea"/>
                <a:cs typeface="Arial"/>
                <a:sym typeface="Calibri"/>
              </a:rPr>
              <a:t>Access additional well-being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2FB148"/>
                </a:solidFill>
                <a:effectLst/>
                <a:uLnTx/>
                <a:uFillTx/>
                <a:latin typeface="Calibri" panose="020F0502020204030204"/>
                <a:ea typeface="+mn-ea"/>
                <a:cs typeface="Arial" charset="0"/>
                <a:sym typeface="Calibri"/>
              </a:rPr>
              <a:t>www.acponline.org/minibutmighty</a:t>
            </a:r>
            <a:endParaRPr kumimoji="0" lang="en-US" sz="3200" b="1" i="0" u="none" strike="noStrike" kern="1200" cap="none" spc="0" normalizeH="0" baseline="0" noProof="0">
              <a:ln>
                <a:noFill/>
              </a:ln>
              <a:solidFill>
                <a:srgbClr val="2FB148"/>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2FB148"/>
                </a:solidFill>
                <a:effectLst/>
                <a:uLnTx/>
                <a:uFillTx/>
                <a:latin typeface="Calibri" panose="020F0502020204030204"/>
                <a:ea typeface="+mn-ea"/>
                <a:cs typeface="Arial" charset="0"/>
                <a:sym typeface="Calibri"/>
              </a:rPr>
              <a:t>www.acponline.org/wellbeing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2FB148"/>
                </a:solidFill>
                <a:effectLst/>
                <a:uLnTx/>
                <a:uFillTx/>
                <a:latin typeface="Calibri" panose="020F0502020204030204"/>
                <a:ea typeface="+mn-ea"/>
                <a:cs typeface="Arial" charset="0"/>
                <a:sym typeface="Calibri"/>
              </a:rPr>
              <a:t>www.acponline.org/supporthub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b="1" i="0" u="none" strike="noStrike" kern="1200" cap="none" spc="0" normalizeH="0" baseline="0" noProof="0">
              <a:ln>
                <a:noFill/>
              </a:ln>
              <a:solidFill>
                <a:srgbClr val="2FB148"/>
              </a:solidFill>
              <a:effectLst/>
              <a:uLnTx/>
              <a:uFillTx/>
              <a:latin typeface="Calibri" panose="020F0502020204030204"/>
              <a:ea typeface="Calibri"/>
            </a:endParaRPr>
          </a:p>
        </p:txBody>
      </p:sp>
      <p:pic>
        <p:nvPicPr>
          <p:cNvPr id="14" name="Picture 2">
            <a:extLst>
              <a:ext uri="{FF2B5EF4-FFF2-40B4-BE49-F238E27FC236}">
                <a16:creationId xmlns:a16="http://schemas.microsoft.com/office/drawing/2014/main" id="{6398C0BC-64BE-EB6E-04AA-152711C49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56323" y="1804064"/>
            <a:ext cx="1040860" cy="1093488"/>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CF45FDA9-B1EF-F85B-E7D4-D0DAA2DC3518}"/>
              </a:ext>
            </a:extLst>
          </p:cNvPr>
          <p:cNvGrpSpPr/>
          <p:nvPr/>
        </p:nvGrpSpPr>
        <p:grpSpPr>
          <a:xfrm>
            <a:off x="1355" y="-2"/>
            <a:ext cx="12192001" cy="1677900"/>
            <a:chOff x="14607" y="728869"/>
            <a:chExt cx="12192001" cy="1677900"/>
          </a:xfrm>
        </p:grpSpPr>
        <p:sp>
          <p:nvSpPr>
            <p:cNvPr id="10" name="Rectangle 9">
              <a:extLst>
                <a:ext uri="{FF2B5EF4-FFF2-40B4-BE49-F238E27FC236}">
                  <a16:creationId xmlns:a16="http://schemas.microsoft.com/office/drawing/2014/main" id="{364E54A2-1AAE-AE31-34AE-5DF579F9CB6E}"/>
                </a:ext>
              </a:extLst>
            </p:cNvPr>
            <p:cNvSpPr/>
            <p:nvPr/>
          </p:nvSpPr>
          <p:spPr>
            <a:xfrm>
              <a:off x="14608" y="728869"/>
              <a:ext cx="12192000" cy="14454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Calibri"/>
              </a:endParaRPr>
            </a:p>
          </p:txBody>
        </p:sp>
        <p:pic>
          <p:nvPicPr>
            <p:cNvPr id="11" name="Picture 10" descr="Shape&#10;&#10;Description automatically generated">
              <a:extLst>
                <a:ext uri="{FF2B5EF4-FFF2-40B4-BE49-F238E27FC236}">
                  <a16:creationId xmlns:a16="http://schemas.microsoft.com/office/drawing/2014/main" id="{12C421AC-9794-60AB-E6AB-07AEFF17B52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75" r="5142"/>
            <a:stretch/>
          </p:blipFill>
          <p:spPr>
            <a:xfrm>
              <a:off x="14607" y="1270436"/>
              <a:ext cx="12177393" cy="1136333"/>
            </a:xfrm>
            <a:prstGeom prst="rect">
              <a:avLst/>
            </a:prstGeom>
          </p:spPr>
        </p:pic>
        <p:pic>
          <p:nvPicPr>
            <p:cNvPr id="15" name="Picture 14" descr="Shape&#10;&#10;Description automatically generated">
              <a:extLst>
                <a:ext uri="{FF2B5EF4-FFF2-40B4-BE49-F238E27FC236}">
                  <a16:creationId xmlns:a16="http://schemas.microsoft.com/office/drawing/2014/main" id="{5A8551FD-55E7-AA4C-03BB-A68F107446C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9" r="1269"/>
            <a:stretch/>
          </p:blipFill>
          <p:spPr>
            <a:xfrm>
              <a:off x="14608" y="1190445"/>
              <a:ext cx="12192000" cy="1035640"/>
            </a:xfrm>
            <a:prstGeom prst="rect">
              <a:avLst/>
            </a:prstGeom>
          </p:spPr>
        </p:pic>
      </p:grpSp>
      <p:pic>
        <p:nvPicPr>
          <p:cNvPr id="3" name="Picture 2" descr="A qr code with black squares&#10;&#10;Description automatically generated">
            <a:extLst>
              <a:ext uri="{FF2B5EF4-FFF2-40B4-BE49-F238E27FC236}">
                <a16:creationId xmlns:a16="http://schemas.microsoft.com/office/drawing/2014/main" id="{FFF49945-FFA3-248A-59F2-18273633F0CB}"/>
              </a:ext>
            </a:extLst>
          </p:cNvPr>
          <p:cNvPicPr>
            <a:picLocks noChangeAspect="1"/>
          </p:cNvPicPr>
          <p:nvPr/>
        </p:nvPicPr>
        <p:blipFill>
          <a:blip r:embed="rId6"/>
          <a:stretch>
            <a:fillRect/>
          </a:stretch>
        </p:blipFill>
        <p:spPr>
          <a:xfrm>
            <a:off x="7972764" y="2473843"/>
            <a:ext cx="2607972" cy="2540224"/>
          </a:xfrm>
          <a:prstGeom prst="rect">
            <a:avLst/>
          </a:prstGeom>
        </p:spPr>
      </p:pic>
    </p:spTree>
    <p:extLst>
      <p:ext uri="{BB962C8B-B14F-4D97-AF65-F5344CB8AC3E}">
        <p14:creationId xmlns:p14="http://schemas.microsoft.com/office/powerpoint/2010/main" val="713818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8721" y="105353"/>
            <a:ext cx="10058400" cy="914399"/>
          </a:xfrm>
        </p:spPr>
        <p:txBody>
          <a:bodyPr>
            <a:normAutofit/>
          </a:bodyPr>
          <a:lstStyle/>
          <a:p>
            <a:r>
              <a:rPr lang="en-US" sz="3200">
                <a:latin typeface="Calibri"/>
                <a:ea typeface="Calibri"/>
                <a:cs typeface="Calibri"/>
              </a:rPr>
              <a:t>ACP Well-being and Professional Fulfillment</a:t>
            </a:r>
            <a:br>
              <a:rPr lang="en-US" sz="3200"/>
            </a:br>
            <a:r>
              <a:rPr lang="en-US" sz="2700" i="1">
                <a:latin typeface="Calibri"/>
                <a:ea typeface="Calibri"/>
                <a:cs typeface="Calibri"/>
              </a:rPr>
              <a:t>Part of an integrated adaptive system since 2017</a:t>
            </a:r>
            <a:endParaRPr lang="en-US" sz="3200" i="1"/>
          </a:p>
        </p:txBody>
      </p:sp>
      <p:graphicFrame>
        <p:nvGraphicFramePr>
          <p:cNvPr id="6" name="Table 6">
            <a:extLst>
              <a:ext uri="{FF2B5EF4-FFF2-40B4-BE49-F238E27FC236}">
                <a16:creationId xmlns:a16="http://schemas.microsoft.com/office/drawing/2014/main" id="{29BDE931-93A0-4DDA-9576-E42417635D45}"/>
              </a:ext>
            </a:extLst>
          </p:cNvPr>
          <p:cNvGraphicFramePr>
            <a:graphicFrameLocks noGrp="1"/>
          </p:cNvGraphicFramePr>
          <p:nvPr>
            <p:extLst>
              <p:ext uri="{D42A27DB-BD31-4B8C-83A1-F6EECF244321}">
                <p14:modId xmlns:p14="http://schemas.microsoft.com/office/powerpoint/2010/main" val="377821994"/>
              </p:ext>
            </p:extLst>
          </p:nvPr>
        </p:nvGraphicFramePr>
        <p:xfrm>
          <a:off x="1432366" y="1267884"/>
          <a:ext cx="4302500" cy="2656840"/>
        </p:xfrm>
        <a:graphic>
          <a:graphicData uri="http://schemas.openxmlformats.org/drawingml/2006/table">
            <a:tbl>
              <a:tblPr firstRow="1" bandRow="1">
                <a:tableStyleId>{5C22544A-7EE6-4342-B048-85BDC9FD1C3A}</a:tableStyleId>
              </a:tblPr>
              <a:tblGrid>
                <a:gridCol w="4302500">
                  <a:extLst>
                    <a:ext uri="{9D8B030D-6E8A-4147-A177-3AD203B41FA5}">
                      <a16:colId xmlns:a16="http://schemas.microsoft.com/office/drawing/2014/main" val="719042006"/>
                    </a:ext>
                  </a:extLst>
                </a:gridCol>
              </a:tblGrid>
              <a:tr h="370840">
                <a:tc>
                  <a:txBody>
                    <a:bodyPr/>
                    <a:lstStyle/>
                    <a:p>
                      <a:pPr algn="ctr"/>
                      <a:r>
                        <a:rPr lang="en-US"/>
                        <a:t>Internal </a:t>
                      </a:r>
                    </a:p>
                  </a:txBody>
                  <a:tcPr/>
                </a:tc>
                <a:extLst>
                  <a:ext uri="{0D108BD9-81ED-4DB2-BD59-A6C34878D82A}">
                    <a16:rowId xmlns:a16="http://schemas.microsoft.com/office/drawing/2014/main" val="3155638373"/>
                  </a:ext>
                </a:extLst>
              </a:tr>
              <a:tr h="370840">
                <a:tc>
                  <a:txBody>
                    <a:bodyPr/>
                    <a:lstStyle/>
                    <a:p>
                      <a:pPr marL="342900" lvl="0" indent="-342900">
                        <a:buFont typeface="Arial" panose="020B0604020202020204" pitchFamily="34" charset="0"/>
                        <a:buChar char="•"/>
                      </a:pPr>
                      <a:r>
                        <a:rPr lang="en-US" sz="1800"/>
                        <a:t>Patients Before Paperwork Initiative</a:t>
                      </a:r>
                    </a:p>
                    <a:p>
                      <a:pPr marL="342900" lvl="0" indent="-342900">
                        <a:buFont typeface="Arial" panose="020B0604020202020204" pitchFamily="34" charset="0"/>
                        <a:buChar char="•"/>
                      </a:pPr>
                      <a:r>
                        <a:rPr lang="en-US" sz="1800"/>
                        <a:t>Membership Programs (DE&amp;I, WIM, </a:t>
                      </a:r>
                      <a:r>
                        <a:rPr lang="en-US" sz="1800" err="1"/>
                        <a:t>IMPower</a:t>
                      </a:r>
                      <a:r>
                        <a:rPr lang="en-US" sz="1800"/>
                        <a:t>, </a:t>
                      </a:r>
                      <a:r>
                        <a:rPr lang="en-US" sz="1800" err="1"/>
                        <a:t>IMPact</a:t>
                      </a:r>
                      <a:r>
                        <a:rPr lang="en-US" sz="1800"/>
                        <a:t>, Career and Prof. Development)</a:t>
                      </a:r>
                    </a:p>
                    <a:p>
                      <a:pPr marL="342900" lvl="0" indent="-342900">
                        <a:buFont typeface="Arial" panose="020B0604020202020204" pitchFamily="34" charset="0"/>
                        <a:buChar char="•"/>
                      </a:pPr>
                      <a:r>
                        <a:rPr lang="en-US" sz="1800"/>
                        <a:t>Chapters</a:t>
                      </a:r>
                      <a:r>
                        <a:rPr lang="en-US" sz="1800" baseline="0"/>
                        <a:t> &amp; Activities</a:t>
                      </a:r>
                    </a:p>
                    <a:p>
                      <a:pPr marL="342900" lvl="0" indent="-342900">
                        <a:buFont typeface="Arial" panose="020B0604020202020204" pitchFamily="34" charset="0"/>
                        <a:buChar char="•"/>
                      </a:pPr>
                      <a:r>
                        <a:rPr lang="en-US" sz="1800" baseline="0"/>
                        <a:t>Center for Ethics and Professionalism</a:t>
                      </a:r>
                    </a:p>
                    <a:p>
                      <a:pPr marL="342900" lvl="0" indent="-342900">
                        <a:buFont typeface="Arial" panose="020B0604020202020204" pitchFamily="34" charset="0"/>
                        <a:buChar char="•"/>
                      </a:pPr>
                      <a:r>
                        <a:rPr lang="en-US" sz="1800" baseline="0"/>
                        <a:t>15 ACP departments support the program #I.M. Proud</a:t>
                      </a:r>
                      <a:endParaRPr lang="en-US" sz="1800"/>
                    </a:p>
                  </a:txBody>
                  <a:tcPr/>
                </a:tc>
                <a:extLst>
                  <a:ext uri="{0D108BD9-81ED-4DB2-BD59-A6C34878D82A}">
                    <a16:rowId xmlns:a16="http://schemas.microsoft.com/office/drawing/2014/main" val="3732192454"/>
                  </a:ext>
                </a:extLst>
              </a:tr>
            </a:tbl>
          </a:graphicData>
        </a:graphic>
      </p:graphicFrame>
      <p:graphicFrame>
        <p:nvGraphicFramePr>
          <p:cNvPr id="7" name="Table 6">
            <a:extLst>
              <a:ext uri="{FF2B5EF4-FFF2-40B4-BE49-F238E27FC236}">
                <a16:creationId xmlns:a16="http://schemas.microsoft.com/office/drawing/2014/main" id="{187906E7-A949-4D53-AD17-6B775907842A}"/>
              </a:ext>
            </a:extLst>
          </p:cNvPr>
          <p:cNvGraphicFramePr>
            <a:graphicFrameLocks noGrp="1"/>
          </p:cNvGraphicFramePr>
          <p:nvPr>
            <p:extLst>
              <p:ext uri="{D42A27DB-BD31-4B8C-83A1-F6EECF244321}">
                <p14:modId xmlns:p14="http://schemas.microsoft.com/office/powerpoint/2010/main" val="1047988909"/>
              </p:ext>
            </p:extLst>
          </p:nvPr>
        </p:nvGraphicFramePr>
        <p:xfrm>
          <a:off x="5845288" y="1267884"/>
          <a:ext cx="4192078" cy="3749040"/>
        </p:xfrm>
        <a:graphic>
          <a:graphicData uri="http://schemas.openxmlformats.org/drawingml/2006/table">
            <a:tbl>
              <a:tblPr firstRow="1" bandRow="1">
                <a:tableStyleId>{5C22544A-7EE6-4342-B048-85BDC9FD1C3A}</a:tableStyleId>
              </a:tblPr>
              <a:tblGrid>
                <a:gridCol w="4192078">
                  <a:extLst>
                    <a:ext uri="{9D8B030D-6E8A-4147-A177-3AD203B41FA5}">
                      <a16:colId xmlns:a16="http://schemas.microsoft.com/office/drawing/2014/main" val="2355207723"/>
                    </a:ext>
                  </a:extLst>
                </a:gridCol>
              </a:tblGrid>
              <a:tr h="0">
                <a:tc>
                  <a:txBody>
                    <a:bodyPr/>
                    <a:lstStyle/>
                    <a:p>
                      <a:pPr algn="ctr"/>
                      <a:r>
                        <a:rPr lang="en-US"/>
                        <a:t>External </a:t>
                      </a:r>
                    </a:p>
                  </a:txBody>
                  <a:tcPr/>
                </a:tc>
                <a:extLst>
                  <a:ext uri="{0D108BD9-81ED-4DB2-BD59-A6C34878D82A}">
                    <a16:rowId xmlns:a16="http://schemas.microsoft.com/office/drawing/2014/main" val="1213451578"/>
                  </a:ext>
                </a:extLst>
              </a:tr>
              <a:tr h="2038938">
                <a:tc>
                  <a:txBody>
                    <a:bodyPr/>
                    <a:lstStyle/>
                    <a:p>
                      <a:pPr marL="285750" indent="-285750">
                        <a:buFont typeface="Arial" panose="020B0604020202020204" pitchFamily="34" charset="0"/>
                        <a:buChar char="•"/>
                      </a:pPr>
                      <a:r>
                        <a:rPr lang="en-US"/>
                        <a:t>National Academy of</a:t>
                      </a:r>
                      <a:r>
                        <a:rPr lang="en-US" baseline="0"/>
                        <a:t> Medicine Collaborative on Clinician Well-being and Resilience – founding member</a:t>
                      </a:r>
                    </a:p>
                    <a:p>
                      <a:pPr marL="285750" indent="-285750">
                        <a:buFont typeface="Arial" panose="020B0604020202020204" pitchFamily="34" charset="0"/>
                        <a:buChar char="•"/>
                      </a:pPr>
                      <a:r>
                        <a:rPr lang="en-US" baseline="0"/>
                        <a:t>Collaborative for Healing and Renewal in Medicine (CHARM)</a:t>
                      </a:r>
                    </a:p>
                    <a:p>
                      <a:pPr marL="285750" indent="-285750">
                        <a:buFont typeface="Arial" panose="020B0604020202020204" pitchFamily="34" charset="0"/>
                        <a:buChar char="•"/>
                      </a:pPr>
                      <a:r>
                        <a:rPr lang="en-US" baseline="0"/>
                        <a:t>National Physician Suicide Awareness</a:t>
                      </a:r>
                    </a:p>
                    <a:p>
                      <a:pPr marL="285750" indent="-285750">
                        <a:buFont typeface="Arial" panose="020B0604020202020204" pitchFamily="34" charset="0"/>
                        <a:buChar char="•"/>
                      </a:pPr>
                      <a:r>
                        <a:rPr lang="en-US" baseline="0"/>
                        <a:t>American Medical Association-Behavioral Health Integration</a:t>
                      </a:r>
                    </a:p>
                    <a:p>
                      <a:pPr marL="285750" indent="-285750">
                        <a:buFont typeface="Arial" panose="020B0604020202020204" pitchFamily="34" charset="0"/>
                        <a:buChar char="•"/>
                      </a:pPr>
                      <a:r>
                        <a:rPr lang="en-US" baseline="0"/>
                        <a:t>Emotional PPE Project</a:t>
                      </a:r>
                    </a:p>
                    <a:p>
                      <a:pPr marL="285750" indent="-285750">
                        <a:buFont typeface="Arial" panose="020B0604020202020204" pitchFamily="34" charset="0"/>
                        <a:buChar char="•"/>
                      </a:pPr>
                      <a:r>
                        <a:rPr lang="en-US" baseline="0"/>
                        <a:t>Physician Support Line</a:t>
                      </a:r>
                    </a:p>
                    <a:p>
                      <a:pPr marL="285750" indent="-285750">
                        <a:buFont typeface="Arial" panose="020B0604020202020204" pitchFamily="34" charset="0"/>
                        <a:buChar char="•"/>
                      </a:pPr>
                      <a:r>
                        <a:rPr lang="en-US" baseline="0"/>
                        <a:t>G6 </a:t>
                      </a:r>
                      <a:r>
                        <a:rPr lang="en-US" sz="1600" baseline="0"/>
                        <a:t>(represent 590K+ Frontline Physicians)</a:t>
                      </a:r>
                    </a:p>
                    <a:p>
                      <a:endParaRPr lang="en-US"/>
                    </a:p>
                  </a:txBody>
                  <a:tcPr/>
                </a:tc>
                <a:extLst>
                  <a:ext uri="{0D108BD9-81ED-4DB2-BD59-A6C34878D82A}">
                    <a16:rowId xmlns:a16="http://schemas.microsoft.com/office/drawing/2014/main" val="1029816568"/>
                  </a:ext>
                </a:extLst>
              </a:tr>
            </a:tbl>
          </a:graphicData>
        </a:graphic>
      </p:graphicFrame>
      <p:graphicFrame>
        <p:nvGraphicFramePr>
          <p:cNvPr id="9" name="Table 8">
            <a:extLst>
              <a:ext uri="{FF2B5EF4-FFF2-40B4-BE49-F238E27FC236}">
                <a16:creationId xmlns:a16="http://schemas.microsoft.com/office/drawing/2014/main" id="{5E34F839-A562-C3DA-D248-7588A8826A52}"/>
              </a:ext>
            </a:extLst>
          </p:cNvPr>
          <p:cNvGraphicFramePr>
            <a:graphicFrameLocks noGrp="1"/>
          </p:cNvGraphicFramePr>
          <p:nvPr>
            <p:extLst>
              <p:ext uri="{D42A27DB-BD31-4B8C-83A1-F6EECF244321}">
                <p14:modId xmlns:p14="http://schemas.microsoft.com/office/powerpoint/2010/main" val="1913062158"/>
              </p:ext>
            </p:extLst>
          </p:nvPr>
        </p:nvGraphicFramePr>
        <p:xfrm>
          <a:off x="1428712" y="4067612"/>
          <a:ext cx="4302500" cy="2529119"/>
        </p:xfrm>
        <a:graphic>
          <a:graphicData uri="http://schemas.openxmlformats.org/drawingml/2006/table">
            <a:tbl>
              <a:tblPr firstRow="1" bandRow="1">
                <a:tableStyleId>{00A15C55-8517-42AA-B614-E9B94910E393}</a:tableStyleId>
              </a:tblPr>
              <a:tblGrid>
                <a:gridCol w="4302500">
                  <a:extLst>
                    <a:ext uri="{9D8B030D-6E8A-4147-A177-3AD203B41FA5}">
                      <a16:colId xmlns:a16="http://schemas.microsoft.com/office/drawing/2014/main" val="567786893"/>
                    </a:ext>
                  </a:extLst>
                </a:gridCol>
              </a:tblGrid>
              <a:tr h="510285">
                <a:tc>
                  <a:txBody>
                    <a:bodyPr/>
                    <a:lstStyle/>
                    <a:p>
                      <a:pPr lvl="0" algn="ctr">
                        <a:lnSpc>
                          <a:spcPts val="1425"/>
                        </a:lnSpc>
                        <a:buNone/>
                      </a:pPr>
                      <a:r>
                        <a:rPr lang="en-US" sz="1800" u="none" strike="noStrike" noProof="0">
                          <a:solidFill>
                            <a:srgbClr val="FFFFFF"/>
                          </a:solidFill>
                          <a:effectLst/>
                        </a:rPr>
                        <a:t>Campaigns </a:t>
                      </a:r>
                      <a:endParaRPr lang="en-US"/>
                    </a:p>
                    <a:p>
                      <a:pPr lvl="0" algn="ctr">
                        <a:lnSpc>
                          <a:spcPts val="1425"/>
                        </a:lnSpc>
                        <a:buNone/>
                      </a:pPr>
                      <a:r>
                        <a:rPr lang="en-US" sz="1800" u="none" strike="noStrike" noProof="0">
                          <a:solidFill>
                            <a:srgbClr val="FFFFFF"/>
                          </a:solidFill>
                          <a:effectLst/>
                        </a:rPr>
                        <a:t>Impacting Internal and External Efforts </a:t>
                      </a:r>
                    </a:p>
                    <a:p>
                      <a:pPr lvl="0" algn="ctr">
                        <a:lnSpc>
                          <a:spcPts val="1425"/>
                        </a:lnSpc>
                        <a:buNone/>
                      </a:pPr>
                      <a:endParaRPr lang="en-US" sz="1800" u="none" strike="noStrike" noProof="0">
                        <a:solidFill>
                          <a:srgbClr val="FFFFFF"/>
                        </a:solidFill>
                        <a:effectLst/>
                      </a:endParaRPr>
                    </a:p>
                  </a:txBody>
                  <a:tcPr marL="60198" marR="60198" marT="30099" marB="30099"/>
                </a:tc>
                <a:extLst>
                  <a:ext uri="{0D108BD9-81ED-4DB2-BD59-A6C34878D82A}">
                    <a16:rowId xmlns:a16="http://schemas.microsoft.com/office/drawing/2014/main" val="3719258821"/>
                  </a:ext>
                </a:extLst>
              </a:tr>
              <a:tr h="1919646">
                <a:tc>
                  <a:txBody>
                    <a:bodyPr/>
                    <a:lstStyle/>
                    <a:p>
                      <a:pPr marL="0" lvl="0" indent="0" algn="ctr" rtl="0" eaLnBrk="1" fontAlgn="base" latinLnBrk="0" hangingPunct="1">
                        <a:lnSpc>
                          <a:spcPts val="1425"/>
                        </a:lnSpc>
                        <a:buNone/>
                      </a:pPr>
                      <a:r>
                        <a:rPr lang="en-US" sz="1800">
                          <a:effectLst/>
                        </a:rPr>
                        <a:t>(#dontworryalone)</a:t>
                      </a:r>
                    </a:p>
                    <a:p>
                      <a:pPr marL="0" lvl="0" indent="0" algn="l">
                        <a:lnSpc>
                          <a:spcPts val="1425"/>
                        </a:lnSpc>
                        <a:buNone/>
                      </a:pPr>
                      <a:endParaRPr lang="en-US" sz="1800">
                        <a:effectLst/>
                      </a:endParaRPr>
                    </a:p>
                    <a:p>
                      <a:pPr marL="342900" lvl="0" indent="-342900" algn="l">
                        <a:lnSpc>
                          <a:spcPts val="1425"/>
                        </a:lnSpc>
                        <a:buFont typeface="Arial" panose="020B0604020202020204" pitchFamily="34" charset="0"/>
                        <a:buChar char="•"/>
                      </a:pPr>
                      <a:r>
                        <a:rPr lang="en-US" sz="1800">
                          <a:effectLst/>
                        </a:rPr>
                        <a:t>National </a:t>
                      </a:r>
                      <a:r>
                        <a:rPr lang="en-US" sz="1800" u="none" strike="noStrike" noProof="0">
                          <a:solidFill>
                            <a:srgbClr val="000000"/>
                          </a:solidFill>
                          <a:effectLst/>
                        </a:rPr>
                        <a:t>Physician Suicide Awareness </a:t>
                      </a:r>
                      <a:r>
                        <a:rPr lang="en-US" sz="1800" kern="1200" noProof="0">
                          <a:solidFill>
                            <a:srgbClr val="000000"/>
                          </a:solidFill>
                        </a:rPr>
                        <a:t>Day </a:t>
                      </a:r>
                      <a:endParaRPr lang="en-US">
                        <a:solidFill>
                          <a:srgbClr val="000000"/>
                        </a:solidFill>
                      </a:endParaRPr>
                    </a:p>
                    <a:p>
                      <a:pPr marL="342900" lvl="0" indent="-342900" algn="l">
                        <a:lnSpc>
                          <a:spcPts val="1425"/>
                        </a:lnSpc>
                        <a:buFont typeface="Arial" panose="020B0604020202020204" pitchFamily="34" charset="0"/>
                        <a:buChar char="•"/>
                      </a:pPr>
                      <a:endParaRPr lang="en-US" sz="1800" kern="1200" noProof="0">
                        <a:solidFill>
                          <a:srgbClr val="000000"/>
                        </a:solidFill>
                      </a:endParaRPr>
                    </a:p>
                    <a:p>
                      <a:pPr marL="342900" lvl="0" indent="-342900" algn="l" defTabSz="914400">
                        <a:lnSpc>
                          <a:spcPts val="1425"/>
                        </a:lnSpc>
                        <a:buFont typeface="Arial" panose="020B0604020202020204" pitchFamily="34" charset="0"/>
                        <a:buChar char="•"/>
                      </a:pPr>
                      <a:r>
                        <a:rPr lang="en-US" sz="1800" kern="1200" noProof="0">
                          <a:solidFill>
                            <a:srgbClr val="000000"/>
                          </a:solidFill>
                        </a:rPr>
                        <a:t>I.M. Emotional Support</a:t>
                      </a:r>
                      <a:endParaRPr lang="en-US">
                        <a:solidFill>
                          <a:srgbClr val="000000"/>
                        </a:solidFill>
                      </a:endParaRPr>
                    </a:p>
                    <a:p>
                      <a:pPr marL="0" lvl="0" indent="0" algn="l">
                        <a:lnSpc>
                          <a:spcPts val="1425"/>
                        </a:lnSpc>
                        <a:buNone/>
                      </a:pPr>
                      <a:endParaRPr lang="en-US" sz="1800" kern="1200" noProof="0">
                        <a:solidFill>
                          <a:srgbClr val="000000"/>
                        </a:solidFill>
                      </a:endParaRPr>
                    </a:p>
                    <a:p>
                      <a:pPr marL="342900" lvl="0" indent="-342900" algn="l" defTabSz="914400" rtl="0" eaLnBrk="1" latinLnBrk="0" hangingPunct="1">
                        <a:lnSpc>
                          <a:spcPts val="1425"/>
                        </a:lnSpc>
                        <a:buFont typeface="Arial" panose="020B0604020202020204" pitchFamily="34" charset="0"/>
                        <a:buChar char="•"/>
                      </a:pPr>
                      <a:r>
                        <a:rPr lang="en-US" sz="1800" kern="1200" noProof="0">
                          <a:solidFill>
                            <a:srgbClr val="000000"/>
                          </a:solidFill>
                        </a:rPr>
                        <a:t>Mental Health Awareness Day</a:t>
                      </a:r>
                      <a:endParaRPr lang="en-US" sz="1800" kern="1200">
                        <a:solidFill>
                          <a:srgbClr val="000000"/>
                        </a:solidFill>
                      </a:endParaRPr>
                    </a:p>
                    <a:p>
                      <a:pPr marL="0" lvl="0" indent="0" algn="l">
                        <a:lnSpc>
                          <a:spcPts val="1425"/>
                        </a:lnSpc>
                        <a:buNone/>
                      </a:pPr>
                      <a:endParaRPr lang="en-US" sz="1800" kern="1200" noProof="0">
                        <a:solidFill>
                          <a:srgbClr val="000000"/>
                        </a:solidFill>
                      </a:endParaRPr>
                    </a:p>
                    <a:p>
                      <a:pPr marL="342900" lvl="0" indent="-342900" algn="l" defTabSz="914400" rtl="0" eaLnBrk="1" latinLnBrk="0" hangingPunct="1">
                        <a:lnSpc>
                          <a:spcPts val="1425"/>
                        </a:lnSpc>
                        <a:buFont typeface="Arial" panose="020B0604020202020204" pitchFamily="34" charset="0"/>
                        <a:buChar char="•"/>
                      </a:pPr>
                      <a:r>
                        <a:rPr lang="en-US" sz="1800" kern="1200" noProof="0">
                          <a:solidFill>
                            <a:srgbClr val="000000"/>
                          </a:solidFill>
                        </a:rPr>
                        <a:t>Health Workforce Well-being Day</a:t>
                      </a:r>
                      <a:endParaRPr lang="en-US" sz="1800" kern="1200">
                        <a:solidFill>
                          <a:srgbClr val="000000"/>
                        </a:solidFill>
                      </a:endParaRPr>
                    </a:p>
                  </a:txBody>
                  <a:tcPr marL="60198" marR="60198" marT="30099" marB="30099"/>
                </a:tc>
                <a:extLst>
                  <a:ext uri="{0D108BD9-81ED-4DB2-BD59-A6C34878D82A}">
                    <a16:rowId xmlns:a16="http://schemas.microsoft.com/office/drawing/2014/main" val="1105988076"/>
                  </a:ext>
                </a:extLst>
              </a:tr>
            </a:tbl>
          </a:graphicData>
        </a:graphic>
      </p:graphicFrame>
    </p:spTree>
    <p:extLst>
      <p:ext uri="{BB962C8B-B14F-4D97-AF65-F5344CB8AC3E}">
        <p14:creationId xmlns:p14="http://schemas.microsoft.com/office/powerpoint/2010/main" val="2555150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F1BFE-14C9-1347-B442-7062A8794F92}"/>
              </a:ext>
            </a:extLst>
          </p:cNvPr>
          <p:cNvSpPr>
            <a:spLocks noGrp="1"/>
          </p:cNvSpPr>
          <p:nvPr>
            <p:ph type="title"/>
          </p:nvPr>
        </p:nvSpPr>
        <p:spPr/>
        <p:txBody>
          <a:bodyPr>
            <a:normAutofit/>
          </a:bodyPr>
          <a:lstStyle/>
          <a:p>
            <a:r>
              <a:rPr lang="en-US"/>
              <a:t>Questions and Discussion</a:t>
            </a:r>
            <a:br>
              <a:rPr lang="en-US"/>
            </a:br>
            <a:r>
              <a:rPr lang="en-US" sz="2400"/>
              <a:t>                      </a:t>
            </a:r>
            <a:endParaRPr lang="en-US" i="1"/>
          </a:p>
        </p:txBody>
      </p:sp>
      <p:sp>
        <p:nvSpPr>
          <p:cNvPr id="3" name="Content Placeholder 2">
            <a:extLst>
              <a:ext uri="{FF2B5EF4-FFF2-40B4-BE49-F238E27FC236}">
                <a16:creationId xmlns:a16="http://schemas.microsoft.com/office/drawing/2014/main" id="{EDEBBE3C-4D0D-4232-56DC-EE7F781F3DEB}"/>
              </a:ext>
            </a:extLst>
          </p:cNvPr>
          <p:cNvSpPr>
            <a:spLocks noGrp="1"/>
          </p:cNvSpPr>
          <p:nvPr>
            <p:ph idx="1"/>
          </p:nvPr>
        </p:nvSpPr>
        <p:spPr>
          <a:xfrm>
            <a:off x="1295400" y="1302195"/>
            <a:ext cx="5884718" cy="4897438"/>
          </a:xfrm>
        </p:spPr>
        <p:txBody>
          <a:bodyPr vert="horz" lIns="91440" tIns="45720" rIns="91440" bIns="45720" rtlCol="0" anchor="t">
            <a:normAutofit/>
          </a:bodyPr>
          <a:lstStyle/>
          <a:p>
            <a:pPr marL="0" indent="0">
              <a:buNone/>
            </a:pPr>
            <a:endParaRPr lang="en-US">
              <a:ea typeface="Calibri" panose="020F0502020204030204"/>
              <a:cs typeface="Calibri" panose="020F0502020204030204"/>
            </a:endParaRPr>
          </a:p>
          <a:p>
            <a:pPr marL="0" indent="0">
              <a:buNone/>
            </a:pPr>
            <a:endParaRPr lang="en-US">
              <a:ea typeface="Calibri" panose="020F0502020204030204"/>
              <a:cs typeface="Calibri" panose="020F0502020204030204"/>
            </a:endParaRPr>
          </a:p>
          <a:p>
            <a:pPr marL="0" indent="0">
              <a:buNone/>
            </a:pPr>
            <a:endParaRPr lang="en-US"/>
          </a:p>
          <a:p>
            <a:pPr marL="0" indent="0">
              <a:buNone/>
            </a:pPr>
            <a:endParaRPr lang="en-US"/>
          </a:p>
          <a:p>
            <a:pPr marL="0" indent="0">
              <a:buNone/>
            </a:pPr>
            <a:endParaRPr lang="en-US"/>
          </a:p>
          <a:p>
            <a:pPr marL="0" indent="0">
              <a:buNone/>
            </a:pPr>
            <a:endParaRPr lang="en-US">
              <a:ea typeface="Calibri"/>
              <a:cs typeface="Calibri"/>
            </a:endParaRPr>
          </a:p>
          <a:p>
            <a:pPr marL="0" indent="0">
              <a:buNone/>
            </a:pPr>
            <a:endParaRPr lang="en-US" sz="1800"/>
          </a:p>
          <a:p>
            <a:pPr marL="0" indent="0">
              <a:buNone/>
            </a:pPr>
            <a:r>
              <a:rPr lang="en-US" sz="1800"/>
              <a:t>Additional thoughts, e-mail:</a:t>
            </a:r>
            <a:r>
              <a:rPr lang="en-US" sz="1800">
                <a:hlinkClick r:id="rId3">
                  <a:extLst>
                    <a:ext uri="{A12FA001-AC4F-418D-AE19-62706E023703}">
                      <ahyp:hlinkClr xmlns:ahyp="http://schemas.microsoft.com/office/drawing/2018/hyperlinkcolor" val="tx"/>
                    </a:ext>
                  </a:extLst>
                </a:hlinkClick>
              </a:rPr>
              <a:t>cwalter@acponline.org</a:t>
            </a:r>
            <a:endParaRPr lang="en-US" sz="1800">
              <a:ea typeface="Calibri"/>
              <a:cs typeface="Calibri"/>
            </a:endParaRPr>
          </a:p>
          <a:p>
            <a:pPr marL="0" indent="0">
              <a:buNone/>
            </a:pPr>
            <a:endParaRPr lang="en-US" sz="1800">
              <a:ea typeface="Calibri"/>
              <a:cs typeface="Calibri"/>
            </a:endParaRPr>
          </a:p>
        </p:txBody>
      </p:sp>
      <p:sp>
        <p:nvSpPr>
          <p:cNvPr id="4" name="Slide Number Placeholder 3">
            <a:extLst>
              <a:ext uri="{FF2B5EF4-FFF2-40B4-BE49-F238E27FC236}">
                <a16:creationId xmlns:a16="http://schemas.microsoft.com/office/drawing/2014/main" id="{BE7A1F15-76E3-E430-B2E0-0791A94E36A7}"/>
              </a:ext>
            </a:extLst>
          </p:cNvPr>
          <p:cNvSpPr>
            <a:spLocks noGrp="1"/>
          </p:cNvSpPr>
          <p:nvPr>
            <p:ph type="sldNum" sz="quarter" idx="10"/>
          </p:nvPr>
        </p:nvSpPr>
        <p:spPr/>
        <p:txBody>
          <a:bodyPr/>
          <a:lstStyle/>
          <a:p>
            <a:fld id="{461711D5-349D-4847-A71F-DCB6A6FF38BF}" type="slidenum">
              <a:rPr lang="en-US" smtClean="0"/>
              <a:pPr/>
              <a:t>30</a:t>
            </a:fld>
            <a:endParaRPr lang="en-US"/>
          </a:p>
        </p:txBody>
      </p:sp>
      <p:sp>
        <p:nvSpPr>
          <p:cNvPr id="5" name="Footer Placeholder 4">
            <a:extLst>
              <a:ext uri="{FF2B5EF4-FFF2-40B4-BE49-F238E27FC236}">
                <a16:creationId xmlns:a16="http://schemas.microsoft.com/office/drawing/2014/main" id="{80C223B8-B50B-E8A3-92B7-53AD8479131C}"/>
              </a:ext>
            </a:extLst>
          </p:cNvPr>
          <p:cNvSpPr>
            <a:spLocks noGrp="1"/>
          </p:cNvSpPr>
          <p:nvPr>
            <p:ph type="ftr" sz="quarter" idx="11"/>
          </p:nvPr>
        </p:nvSpPr>
        <p:spPr/>
        <p:txBody>
          <a:bodyPr/>
          <a:lstStyle/>
          <a:p>
            <a:endParaRPr lang="en-US"/>
          </a:p>
        </p:txBody>
      </p:sp>
      <p:pic>
        <p:nvPicPr>
          <p:cNvPr id="6" name="Content Placeholder 4">
            <a:extLst>
              <a:ext uri="{FF2B5EF4-FFF2-40B4-BE49-F238E27FC236}">
                <a16:creationId xmlns:a16="http://schemas.microsoft.com/office/drawing/2014/main" id="{FF5CC398-A9DA-2899-6304-CA2C8D7DCE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9217" y="1471549"/>
            <a:ext cx="3665305" cy="3821941"/>
          </a:xfrm>
          <a:prstGeom prst="rect">
            <a:avLst/>
          </a:prstGeom>
        </p:spPr>
      </p:pic>
      <p:pic>
        <p:nvPicPr>
          <p:cNvPr id="10" name="Picture 10" descr="Questions &amp; Answers Free Stock Photo - Public Domain Pictures">
            <a:extLst>
              <a:ext uri="{FF2B5EF4-FFF2-40B4-BE49-F238E27FC236}">
                <a16:creationId xmlns:a16="http://schemas.microsoft.com/office/drawing/2014/main" id="{D696791F-1673-4A69-287A-AF87B988E67D}"/>
              </a:ext>
            </a:extLst>
          </p:cNvPr>
          <p:cNvPicPr>
            <a:picLocks noChangeAspect="1"/>
          </p:cNvPicPr>
          <p:nvPr/>
        </p:nvPicPr>
        <p:blipFill>
          <a:blip r:embed="rId5"/>
          <a:stretch>
            <a:fillRect/>
          </a:stretch>
        </p:blipFill>
        <p:spPr>
          <a:xfrm>
            <a:off x="1305169" y="1606758"/>
            <a:ext cx="5361352" cy="3449098"/>
          </a:xfrm>
          <a:prstGeom prst="rect">
            <a:avLst/>
          </a:prstGeom>
        </p:spPr>
      </p:pic>
    </p:spTree>
    <p:extLst>
      <p:ext uri="{BB962C8B-B14F-4D97-AF65-F5344CB8AC3E}">
        <p14:creationId xmlns:p14="http://schemas.microsoft.com/office/powerpoint/2010/main" val="877561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3EA61-A7B5-F225-E7A5-4D425F6F0C8C}"/>
              </a:ext>
            </a:extLst>
          </p:cNvPr>
          <p:cNvSpPr>
            <a:spLocks noGrp="1"/>
          </p:cNvSpPr>
          <p:nvPr>
            <p:ph type="ctrTitle"/>
          </p:nvPr>
        </p:nvSpPr>
        <p:spPr/>
        <p:txBody>
          <a:bodyPr/>
          <a:lstStyle/>
          <a:p>
            <a:r>
              <a:rPr lang="en-US"/>
              <a:t>Thank You!</a:t>
            </a:r>
          </a:p>
        </p:txBody>
      </p:sp>
      <p:sp>
        <p:nvSpPr>
          <p:cNvPr id="3" name="Subtitle 2">
            <a:extLst>
              <a:ext uri="{FF2B5EF4-FFF2-40B4-BE49-F238E27FC236}">
                <a16:creationId xmlns:a16="http://schemas.microsoft.com/office/drawing/2014/main" id="{86416F2E-EB9C-65E2-4CA5-3E12C11A7EB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06947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7305AE5D-6310-5A3A-D979-990BE2690173}"/>
              </a:ext>
            </a:extLst>
          </p:cNvPr>
          <p:cNvSpPr>
            <a:spLocks noGrp="1"/>
          </p:cNvSpPr>
          <p:nvPr>
            <p:ph type="title"/>
          </p:nvPr>
        </p:nvSpPr>
        <p:spPr>
          <a:xfrm>
            <a:off x="1295400" y="365126"/>
            <a:ext cx="10058400" cy="914399"/>
          </a:xfrm>
        </p:spPr>
        <p:txBody>
          <a:bodyPr anchor="ctr">
            <a:normAutofit fontScale="90000"/>
          </a:bodyPr>
          <a:lstStyle/>
          <a:p>
            <a:r>
              <a:rPr lang="en-US"/>
              <a:t>WBPF for I.M. Physician Career Lifespan </a:t>
            </a:r>
            <a:br>
              <a:rPr lang="en-US"/>
            </a:br>
            <a:r>
              <a:rPr lang="en-US"/>
              <a:t>Tailored approach to fit each unique intersection</a:t>
            </a:r>
          </a:p>
        </p:txBody>
      </p:sp>
      <p:sp>
        <p:nvSpPr>
          <p:cNvPr id="22" name="Content Placeholder 2">
            <a:extLst>
              <a:ext uri="{FF2B5EF4-FFF2-40B4-BE49-F238E27FC236}">
                <a16:creationId xmlns:a16="http://schemas.microsoft.com/office/drawing/2014/main" id="{49F17556-8200-42A9-CCB7-90307FC64B24}"/>
              </a:ext>
            </a:extLst>
          </p:cNvPr>
          <p:cNvSpPr>
            <a:spLocks noGrp="1"/>
          </p:cNvSpPr>
          <p:nvPr>
            <p:ph sz="half" idx="1"/>
          </p:nvPr>
        </p:nvSpPr>
        <p:spPr>
          <a:xfrm>
            <a:off x="990225" y="1305691"/>
            <a:ext cx="5339317" cy="4887359"/>
          </a:xfrm>
        </p:spPr>
        <p:txBody>
          <a:bodyPr>
            <a:normAutofit fontScale="92500" lnSpcReduction="20000"/>
          </a:bodyPr>
          <a:lstStyle/>
          <a:p>
            <a:pPr marL="457200" lvl="1" indent="0">
              <a:buNone/>
            </a:pPr>
            <a:endParaRPr lang="en-US"/>
          </a:p>
          <a:p>
            <a:pPr marL="457200" lvl="1" indent="0">
              <a:buNone/>
            </a:pPr>
            <a:r>
              <a:rPr lang="en-US" b="1"/>
              <a:t>WBPF Resource Themes :</a:t>
            </a:r>
          </a:p>
          <a:p>
            <a:pPr lvl="1"/>
            <a:r>
              <a:rPr lang="en-US"/>
              <a:t>Advocacy and Guidance</a:t>
            </a:r>
          </a:p>
          <a:p>
            <a:pPr lvl="1"/>
            <a:r>
              <a:rPr lang="en-US"/>
              <a:t>Ongoing Supports</a:t>
            </a:r>
          </a:p>
          <a:p>
            <a:pPr lvl="1"/>
            <a:r>
              <a:rPr lang="en-US"/>
              <a:t>Career Lifespan Training and Resources</a:t>
            </a:r>
          </a:p>
          <a:p>
            <a:pPr marL="457200" lvl="1" indent="0">
              <a:buNone/>
            </a:pPr>
            <a:endParaRPr lang="en-US"/>
          </a:p>
          <a:p>
            <a:pPr marL="457200" lvl="1" indent="0">
              <a:buNone/>
            </a:pPr>
            <a:r>
              <a:rPr lang="en-US" b="1"/>
              <a:t>Stages: </a:t>
            </a:r>
          </a:p>
          <a:p>
            <a:pPr lvl="1"/>
            <a:r>
              <a:rPr lang="en-US" b="1"/>
              <a:t>Students</a:t>
            </a:r>
            <a:r>
              <a:rPr lang="en-US"/>
              <a:t>: early normalization of help-seeking, identity formation support, resources intro.</a:t>
            </a:r>
          </a:p>
          <a:p>
            <a:pPr lvl="1"/>
            <a:r>
              <a:rPr lang="en-US" b="1"/>
              <a:t>Early career</a:t>
            </a:r>
            <a:r>
              <a:rPr lang="en-US"/>
              <a:t>: coaching, financial clarity, career navigation.</a:t>
            </a:r>
          </a:p>
          <a:p>
            <a:pPr lvl="1"/>
            <a:r>
              <a:rPr lang="en-US" b="1"/>
              <a:t>Mid-career: </a:t>
            </a:r>
            <a:r>
              <a:rPr lang="en-US"/>
              <a:t>leadership development, career pathways, community connection.</a:t>
            </a:r>
          </a:p>
          <a:p>
            <a:pPr lvl="1"/>
            <a:r>
              <a:rPr lang="en-US" b="1"/>
              <a:t>Late career: </a:t>
            </a:r>
            <a:r>
              <a:rPr lang="en-US"/>
              <a:t>transition planning, financial well-being, coaching, and legacy pathways.</a:t>
            </a:r>
          </a:p>
          <a:p>
            <a:pPr marL="457200" lvl="1" indent="0">
              <a:buNone/>
            </a:pPr>
            <a:endParaRPr lang="en-US"/>
          </a:p>
          <a:p>
            <a:pPr marL="457200" lvl="1" indent="0" algn="ctr">
              <a:buNone/>
            </a:pPr>
            <a:r>
              <a:rPr lang="en-US" sz="2600" i="1">
                <a:solidFill>
                  <a:srgbClr val="007E66"/>
                </a:solidFill>
                <a:latin typeface="Calibri" panose="020F0502020204030204" pitchFamily="34" charset="0"/>
                <a:ea typeface="+mj-ea"/>
                <a:cs typeface="Calibri" panose="020F0502020204030204" pitchFamily="34" charset="0"/>
              </a:rPr>
              <a:t>*One-size-fits-all solutions </a:t>
            </a:r>
          </a:p>
          <a:p>
            <a:pPr marL="457200" lvl="1" indent="0" algn="ctr">
              <a:buNone/>
            </a:pPr>
            <a:r>
              <a:rPr lang="en-US" sz="2600" i="1">
                <a:solidFill>
                  <a:srgbClr val="007E66"/>
                </a:solidFill>
                <a:latin typeface="Calibri" panose="020F0502020204030204" pitchFamily="34" charset="0"/>
                <a:ea typeface="+mj-ea"/>
                <a:cs typeface="Calibri" panose="020F0502020204030204" pitchFamily="34" charset="0"/>
              </a:rPr>
              <a:t>won’t work.*</a:t>
            </a:r>
          </a:p>
          <a:p>
            <a:pPr marL="457200" lvl="1" indent="0">
              <a:buNone/>
            </a:pPr>
            <a:endParaRPr lang="en-US"/>
          </a:p>
          <a:p>
            <a:pPr lvl="1"/>
            <a:endParaRPr lang="en-US"/>
          </a:p>
          <a:p>
            <a:pPr lvl="1"/>
            <a:endParaRPr lang="en-US"/>
          </a:p>
          <a:p>
            <a:pPr marL="0" indent="0">
              <a:buNone/>
            </a:pPr>
            <a:endParaRPr lang="en-US"/>
          </a:p>
        </p:txBody>
      </p:sp>
      <p:pic>
        <p:nvPicPr>
          <p:cNvPr id="8" name="Picture 7" descr="The image depicts a circle divided into six sections, each labeled with different aspects of life: spirituality, recreation, social interaction, environmental concerns, physical health, financial matters, and mental well-being.&#10;&#10;AI-generated content may be incorrect.">
            <a:extLst>
              <a:ext uri="{FF2B5EF4-FFF2-40B4-BE49-F238E27FC236}">
                <a16:creationId xmlns:a16="http://schemas.microsoft.com/office/drawing/2014/main" id="{1300DBB7-697E-E671-A063-0A0C02D82DC6}"/>
              </a:ext>
            </a:extLst>
          </p:cNvPr>
          <p:cNvPicPr>
            <a:picLocks noChangeAspect="1"/>
          </p:cNvPicPr>
          <p:nvPr/>
        </p:nvPicPr>
        <p:blipFill>
          <a:blip r:embed="rId2"/>
          <a:stretch>
            <a:fillRect/>
          </a:stretch>
        </p:blipFill>
        <p:spPr>
          <a:xfrm>
            <a:off x="6324600" y="1571976"/>
            <a:ext cx="5029200" cy="4312538"/>
          </a:xfrm>
          <a:prstGeom prst="rect">
            <a:avLst/>
          </a:prstGeom>
          <a:noFill/>
        </p:spPr>
      </p:pic>
      <p:sp>
        <p:nvSpPr>
          <p:cNvPr id="24" name="Footer Placeholder 4">
            <a:extLst>
              <a:ext uri="{FF2B5EF4-FFF2-40B4-BE49-F238E27FC236}">
                <a16:creationId xmlns:a16="http://schemas.microsoft.com/office/drawing/2014/main" id="{806D304A-88FB-30F8-C33B-8B804DFFA75F}"/>
              </a:ext>
            </a:extLst>
          </p:cNvPr>
          <p:cNvSpPr>
            <a:spLocks noGrp="1"/>
          </p:cNvSpPr>
          <p:nvPr>
            <p:ph type="ftr" sz="quarter" idx="11"/>
          </p:nvPr>
        </p:nvSpPr>
        <p:spPr>
          <a:xfrm>
            <a:off x="1295400" y="6391657"/>
            <a:ext cx="6858000" cy="274320"/>
          </a:xfrm>
        </p:spPr>
        <p:txBody>
          <a:bodyPr/>
          <a:lstStyle/>
          <a:p>
            <a:endParaRPr lang="en-US"/>
          </a:p>
        </p:txBody>
      </p:sp>
      <p:sp>
        <p:nvSpPr>
          <p:cNvPr id="4" name="Slide Number Placeholder 3">
            <a:extLst>
              <a:ext uri="{FF2B5EF4-FFF2-40B4-BE49-F238E27FC236}">
                <a16:creationId xmlns:a16="http://schemas.microsoft.com/office/drawing/2014/main" id="{15179DFB-7171-AA95-7A44-31CA8EAF2A2E}"/>
              </a:ext>
            </a:extLst>
          </p:cNvPr>
          <p:cNvSpPr>
            <a:spLocks noGrp="1"/>
          </p:cNvSpPr>
          <p:nvPr>
            <p:ph type="sldNum" sz="quarter" idx="12"/>
          </p:nvPr>
        </p:nvSpPr>
        <p:spPr>
          <a:xfrm>
            <a:off x="0" y="6391657"/>
            <a:ext cx="731520" cy="274320"/>
          </a:xfrm>
        </p:spPr>
        <p:txBody>
          <a:bodyPr anchor="b">
            <a:normAutofit/>
          </a:bodyPr>
          <a:lstStyle/>
          <a:p>
            <a:pPr>
              <a:spcAft>
                <a:spcPts val="600"/>
              </a:spcAft>
              <a:defRPr/>
            </a:pPr>
            <a:fld id="{3A19CAAE-F962-4BBF-AA73-E5698E57AD56}" type="slidenum">
              <a:rPr lang="en-US" smtClean="0"/>
              <a:pPr>
                <a:spcAft>
                  <a:spcPts val="600"/>
                </a:spcAft>
                <a:defRPr/>
              </a:pPr>
              <a:t>4</a:t>
            </a:fld>
            <a:endParaRPr lang="en-US"/>
          </a:p>
        </p:txBody>
      </p:sp>
      <p:sp>
        <p:nvSpPr>
          <p:cNvPr id="2" name="Arrow: Curved Down 1">
            <a:extLst>
              <a:ext uri="{FF2B5EF4-FFF2-40B4-BE49-F238E27FC236}">
                <a16:creationId xmlns:a16="http://schemas.microsoft.com/office/drawing/2014/main" id="{6C4A97B9-D838-AE71-0FF7-ED05AB96B035}"/>
              </a:ext>
            </a:extLst>
          </p:cNvPr>
          <p:cNvSpPr/>
          <p:nvPr/>
        </p:nvSpPr>
        <p:spPr>
          <a:xfrm>
            <a:off x="6167634" y="1183298"/>
            <a:ext cx="5653249" cy="2010104"/>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Arrow: Curved Down 4">
            <a:extLst>
              <a:ext uri="{FF2B5EF4-FFF2-40B4-BE49-F238E27FC236}">
                <a16:creationId xmlns:a16="http://schemas.microsoft.com/office/drawing/2014/main" id="{1BD87ED3-CB10-D1CE-261D-1A50F4279678}"/>
              </a:ext>
            </a:extLst>
          </p:cNvPr>
          <p:cNvSpPr/>
          <p:nvPr/>
        </p:nvSpPr>
        <p:spPr>
          <a:xfrm rot="10800000">
            <a:off x="6096000" y="4814827"/>
            <a:ext cx="5424651" cy="1527995"/>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35161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92F2C-8BE7-B31A-1649-485FB1FA59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CE1648-A2CE-267D-3DC1-17A701CBE334}"/>
              </a:ext>
            </a:extLst>
          </p:cNvPr>
          <p:cNvSpPr>
            <a:spLocks noGrp="1"/>
          </p:cNvSpPr>
          <p:nvPr>
            <p:ph type="ctrTitle"/>
          </p:nvPr>
        </p:nvSpPr>
        <p:spPr/>
        <p:txBody>
          <a:bodyPr/>
          <a:lstStyle/>
          <a:p>
            <a:r>
              <a:rPr lang="en-US"/>
              <a:t>Coordinated, Practical, </a:t>
            </a:r>
            <a:br>
              <a:rPr lang="en-US"/>
            </a:br>
            <a:r>
              <a:rPr lang="en-US"/>
              <a:t>Career Spanning Resources </a:t>
            </a:r>
            <a:endParaRPr lang="en-US">
              <a:ea typeface="Calibri"/>
            </a:endParaRPr>
          </a:p>
        </p:txBody>
      </p:sp>
      <p:sp>
        <p:nvSpPr>
          <p:cNvPr id="3" name="Subtitle 2">
            <a:extLst>
              <a:ext uri="{FF2B5EF4-FFF2-40B4-BE49-F238E27FC236}">
                <a16:creationId xmlns:a16="http://schemas.microsoft.com/office/drawing/2014/main" id="{F27F0859-D4C1-5E7A-9350-95B1C95695F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40862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DDF10-10BF-DDEB-7FAC-D176A9301F5F}"/>
              </a:ext>
            </a:extLst>
          </p:cNvPr>
          <p:cNvSpPr>
            <a:spLocks noGrp="1"/>
          </p:cNvSpPr>
          <p:nvPr>
            <p:ph type="ctrTitle"/>
          </p:nvPr>
        </p:nvSpPr>
        <p:spPr/>
        <p:txBody>
          <a:bodyPr/>
          <a:lstStyle/>
          <a:p>
            <a:r>
              <a:rPr lang="en-US">
                <a:latin typeface="Calibri"/>
                <a:ea typeface="Calibri"/>
                <a:cs typeface="Calibri"/>
              </a:rPr>
              <a:t>Advocacy and Ongoing Guidance</a:t>
            </a:r>
            <a:endParaRPr lang="en-US">
              <a:ea typeface="Calibri"/>
            </a:endParaRPr>
          </a:p>
        </p:txBody>
      </p:sp>
      <p:sp>
        <p:nvSpPr>
          <p:cNvPr id="3" name="Subtitle 2">
            <a:extLst>
              <a:ext uri="{FF2B5EF4-FFF2-40B4-BE49-F238E27FC236}">
                <a16:creationId xmlns:a16="http://schemas.microsoft.com/office/drawing/2014/main" id="{2CFC1ED3-2B72-4549-27CF-EF5D9B34E72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37628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09FF0B4E-295E-B5D3-601D-D389E7956CCF}"/>
              </a:ext>
            </a:extLst>
          </p:cNvPr>
          <p:cNvSpPr>
            <a:spLocks noGrp="1"/>
          </p:cNvSpPr>
          <p:nvPr>
            <p:ph type="title"/>
          </p:nvPr>
        </p:nvSpPr>
        <p:spPr>
          <a:xfrm>
            <a:off x="1295400" y="365126"/>
            <a:ext cx="10058400" cy="914399"/>
          </a:xfrm>
        </p:spPr>
        <p:txBody>
          <a:bodyPr>
            <a:normAutofit fontScale="90000"/>
          </a:bodyPr>
          <a:lstStyle/>
          <a:p>
            <a:r>
              <a:rPr lang="en-US">
                <a:latin typeface="Calibri"/>
                <a:ea typeface="Calibri"/>
                <a:cs typeface="Calibri"/>
              </a:rPr>
              <a:t>Advocacy: Patients Before Paperwork</a:t>
            </a:r>
            <a:br>
              <a:rPr lang="en-US">
                <a:latin typeface="Calibri"/>
                <a:ea typeface="Calibri"/>
                <a:cs typeface="Calibri"/>
              </a:rPr>
            </a:br>
            <a:endParaRPr lang="en-US">
              <a:ea typeface="Calibri"/>
            </a:endParaRPr>
          </a:p>
        </p:txBody>
      </p:sp>
      <p:pic>
        <p:nvPicPr>
          <p:cNvPr id="10" name="Picture Placeholder 9" descr="A screenshot of a medical website&#10;&#10;AI-generated content may be incorrect.">
            <a:extLst>
              <a:ext uri="{FF2B5EF4-FFF2-40B4-BE49-F238E27FC236}">
                <a16:creationId xmlns:a16="http://schemas.microsoft.com/office/drawing/2014/main" id="{3572A7C2-0FE3-43A1-65B9-511CF62F0965}"/>
              </a:ext>
            </a:extLst>
          </p:cNvPr>
          <p:cNvPicPr>
            <a:picLocks noGrp="1" noChangeAspect="1"/>
          </p:cNvPicPr>
          <p:nvPr>
            <p:ph idx="1"/>
          </p:nvPr>
        </p:nvPicPr>
        <p:blipFill>
          <a:blip r:embed="rId2"/>
          <a:srcRect l="965" r="965"/>
          <a:stretch>
            <a:fillRect/>
          </a:stretch>
        </p:blipFill>
        <p:spPr>
          <a:xfrm>
            <a:off x="1295400" y="1302195"/>
            <a:ext cx="10058400" cy="4897438"/>
          </a:xfrm>
          <a:prstGeom prst="rect">
            <a:avLst/>
          </a:prstGeom>
          <a:noFill/>
        </p:spPr>
      </p:pic>
      <p:sp>
        <p:nvSpPr>
          <p:cNvPr id="3" name="Slide Number Placeholder 2">
            <a:extLst>
              <a:ext uri="{FF2B5EF4-FFF2-40B4-BE49-F238E27FC236}">
                <a16:creationId xmlns:a16="http://schemas.microsoft.com/office/drawing/2014/main" id="{238FFD6A-F10D-94E0-AF92-CCCCD1EA37E4}"/>
              </a:ext>
            </a:extLst>
          </p:cNvPr>
          <p:cNvSpPr>
            <a:spLocks noGrp="1"/>
          </p:cNvSpPr>
          <p:nvPr>
            <p:ph type="sldNum" sz="quarter" idx="10"/>
          </p:nvPr>
        </p:nvSpPr>
        <p:spPr>
          <a:xfrm>
            <a:off x="0" y="6391657"/>
            <a:ext cx="731520" cy="274320"/>
          </a:xfrm>
        </p:spPr>
        <p:txBody>
          <a:bodyPr anchor="b">
            <a:normAutofit/>
          </a:bodyPr>
          <a:lstStyle/>
          <a:p>
            <a:pPr>
              <a:spcAft>
                <a:spcPts val="600"/>
              </a:spcAft>
            </a:pPr>
            <a:fld id="{461711D5-349D-4847-A71F-DCB6A6FF38BF}" type="slidenum">
              <a:rPr lang="en-US" smtClean="0"/>
              <a:pPr>
                <a:spcAft>
                  <a:spcPts val="600"/>
                </a:spcAft>
              </a:pPr>
              <a:t>7</a:t>
            </a:fld>
            <a:endParaRPr lang="en-US"/>
          </a:p>
        </p:txBody>
      </p:sp>
      <p:sp>
        <p:nvSpPr>
          <p:cNvPr id="17" name="Footer Placeholder 4">
            <a:extLst>
              <a:ext uri="{FF2B5EF4-FFF2-40B4-BE49-F238E27FC236}">
                <a16:creationId xmlns:a16="http://schemas.microsoft.com/office/drawing/2014/main" id="{D7E00AE9-9576-AE56-6732-5948CC875E89}"/>
              </a:ext>
            </a:extLst>
          </p:cNvPr>
          <p:cNvSpPr>
            <a:spLocks noGrp="1"/>
          </p:cNvSpPr>
          <p:nvPr>
            <p:ph type="ftr" sz="quarter" idx="11"/>
          </p:nvPr>
        </p:nvSpPr>
        <p:spPr>
          <a:xfrm>
            <a:off x="1295400" y="6391657"/>
            <a:ext cx="6858000" cy="274320"/>
          </a:xfrm>
        </p:spPr>
        <p:txBody>
          <a:bodyPr/>
          <a:lstStyle/>
          <a:p>
            <a:endParaRPr lang="en-US"/>
          </a:p>
        </p:txBody>
      </p:sp>
      <p:pic>
        <p:nvPicPr>
          <p:cNvPr id="11" name="Picture 10" descr="A qr code with black squares&#10;&#10;AI-generated content may be incorrect.">
            <a:extLst>
              <a:ext uri="{FF2B5EF4-FFF2-40B4-BE49-F238E27FC236}">
                <a16:creationId xmlns:a16="http://schemas.microsoft.com/office/drawing/2014/main" id="{B6D459FF-F1F8-4F69-60FC-48A51AD65F4B}"/>
              </a:ext>
            </a:extLst>
          </p:cNvPr>
          <p:cNvPicPr>
            <a:picLocks noChangeAspect="1"/>
          </p:cNvPicPr>
          <p:nvPr/>
        </p:nvPicPr>
        <p:blipFill>
          <a:blip r:embed="rId3"/>
          <a:stretch>
            <a:fillRect/>
          </a:stretch>
        </p:blipFill>
        <p:spPr>
          <a:xfrm>
            <a:off x="10173071" y="2376239"/>
            <a:ext cx="1712274" cy="1729469"/>
          </a:xfrm>
          <a:prstGeom prst="rect">
            <a:avLst/>
          </a:prstGeom>
        </p:spPr>
      </p:pic>
    </p:spTree>
    <p:extLst>
      <p:ext uri="{BB962C8B-B14F-4D97-AF65-F5344CB8AC3E}">
        <p14:creationId xmlns:p14="http://schemas.microsoft.com/office/powerpoint/2010/main" val="563636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web page&#10;&#10;AI-generated content may be incorrect.">
            <a:extLst>
              <a:ext uri="{FF2B5EF4-FFF2-40B4-BE49-F238E27FC236}">
                <a16:creationId xmlns:a16="http://schemas.microsoft.com/office/drawing/2014/main" id="{D71FA4CF-1A9A-1ABE-0665-89B87DE0CCDE}"/>
              </a:ext>
            </a:extLst>
          </p:cNvPr>
          <p:cNvPicPr>
            <a:picLocks noGrp="1" noChangeAspect="1"/>
          </p:cNvPicPr>
          <p:nvPr>
            <p:ph idx="1"/>
          </p:nvPr>
        </p:nvPicPr>
        <p:blipFill>
          <a:blip r:embed="rId2"/>
          <a:stretch>
            <a:fillRect/>
          </a:stretch>
        </p:blipFill>
        <p:spPr>
          <a:xfrm>
            <a:off x="923684" y="1170500"/>
            <a:ext cx="10342563" cy="5481558"/>
          </a:xfrm>
          <a:prstGeom prst="rect">
            <a:avLst/>
          </a:prstGeom>
          <a:noFill/>
        </p:spPr>
      </p:pic>
      <p:sp>
        <p:nvSpPr>
          <p:cNvPr id="4" name="Slide Number Placeholder 3" hidden="1">
            <a:extLst>
              <a:ext uri="{FF2B5EF4-FFF2-40B4-BE49-F238E27FC236}">
                <a16:creationId xmlns:a16="http://schemas.microsoft.com/office/drawing/2014/main" id="{C352166B-704B-4053-9EE1-EE83A2902722}"/>
              </a:ext>
            </a:extLst>
          </p:cNvPr>
          <p:cNvSpPr>
            <a:spLocks noGrp="1"/>
          </p:cNvSpPr>
          <p:nvPr>
            <p:ph type="sldNum" sz="quarter" idx="10"/>
          </p:nvPr>
        </p:nvSpPr>
        <p:spPr/>
        <p:txBody>
          <a:bodyPr/>
          <a:lstStyle/>
          <a:p>
            <a:pPr>
              <a:spcAft>
                <a:spcPts val="600"/>
              </a:spcAft>
            </a:pPr>
            <a:fld id="{461711D5-349D-4847-A71F-DCB6A6FF38BF}" type="slidenum">
              <a:rPr lang="en-US" smtClean="0"/>
              <a:pPr>
                <a:spcAft>
                  <a:spcPts val="600"/>
                </a:spcAft>
              </a:pPr>
              <a:t>8</a:t>
            </a:fld>
            <a:endParaRPr lang="en-US"/>
          </a:p>
        </p:txBody>
      </p:sp>
      <p:sp>
        <p:nvSpPr>
          <p:cNvPr id="8" name="Title 1">
            <a:extLst>
              <a:ext uri="{FF2B5EF4-FFF2-40B4-BE49-F238E27FC236}">
                <a16:creationId xmlns:a16="http://schemas.microsoft.com/office/drawing/2014/main" id="{688BF8BA-7D0C-C899-045F-B0C68C53593F}"/>
              </a:ext>
            </a:extLst>
          </p:cNvPr>
          <p:cNvSpPr>
            <a:spLocks noGrp="1"/>
          </p:cNvSpPr>
          <p:nvPr>
            <p:ph type="title"/>
          </p:nvPr>
        </p:nvSpPr>
        <p:spPr>
          <a:xfrm>
            <a:off x="919223" y="413354"/>
            <a:ext cx="10058400" cy="914399"/>
          </a:xfrm>
        </p:spPr>
        <p:txBody>
          <a:bodyPr>
            <a:normAutofit fontScale="90000"/>
          </a:bodyPr>
          <a:lstStyle/>
          <a:p>
            <a:r>
              <a:rPr lang="en-US">
                <a:latin typeface="Calibri"/>
                <a:ea typeface="Calibri"/>
                <a:cs typeface="Calibri"/>
              </a:rPr>
              <a:t>Advocacy Toolkit: Modernizing License and Credentialing Applications to Not Stigmatize Mental Health</a:t>
            </a:r>
            <a:br>
              <a:rPr lang="en-US">
                <a:latin typeface="Calibri"/>
                <a:ea typeface="Calibri"/>
                <a:cs typeface="Calibri"/>
              </a:rPr>
            </a:br>
            <a:endParaRPr lang="en-US">
              <a:ea typeface="Calibri"/>
            </a:endParaRPr>
          </a:p>
        </p:txBody>
      </p:sp>
      <p:pic>
        <p:nvPicPr>
          <p:cNvPr id="9" name="Picture 8" descr="A qr code with many black squares&#10;&#10;AI-generated content may be incorrect.">
            <a:extLst>
              <a:ext uri="{FF2B5EF4-FFF2-40B4-BE49-F238E27FC236}">
                <a16:creationId xmlns:a16="http://schemas.microsoft.com/office/drawing/2014/main" id="{BBCDF23B-48D5-2618-E56B-D72BC5F048CE}"/>
              </a:ext>
            </a:extLst>
          </p:cNvPr>
          <p:cNvPicPr>
            <a:picLocks noChangeAspect="1"/>
          </p:cNvPicPr>
          <p:nvPr/>
        </p:nvPicPr>
        <p:blipFill>
          <a:blip r:embed="rId3"/>
          <a:stretch>
            <a:fillRect/>
          </a:stretch>
        </p:blipFill>
        <p:spPr>
          <a:xfrm>
            <a:off x="9515835" y="2571327"/>
            <a:ext cx="1330126" cy="1348815"/>
          </a:xfrm>
          <a:prstGeom prst="rect">
            <a:avLst/>
          </a:prstGeom>
        </p:spPr>
      </p:pic>
    </p:spTree>
    <p:extLst>
      <p:ext uri="{BB962C8B-B14F-4D97-AF65-F5344CB8AC3E}">
        <p14:creationId xmlns:p14="http://schemas.microsoft.com/office/powerpoint/2010/main" val="4282098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012AC-B014-7ECA-00D5-16D492CA5E25}"/>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2807F573-C3A8-F28C-F5C1-8D0A33BC5430}"/>
              </a:ext>
            </a:extLst>
          </p:cNvPr>
          <p:cNvSpPr>
            <a:spLocks noGrp="1"/>
          </p:cNvSpPr>
          <p:nvPr>
            <p:ph type="title"/>
          </p:nvPr>
        </p:nvSpPr>
        <p:spPr>
          <a:xfrm>
            <a:off x="1295400" y="365126"/>
            <a:ext cx="10058400" cy="914399"/>
          </a:xfrm>
        </p:spPr>
        <p:txBody>
          <a:bodyPr anchor="ctr">
            <a:normAutofit/>
          </a:bodyPr>
          <a:lstStyle/>
          <a:p>
            <a:r>
              <a:rPr lang="en-US" sz="2800"/>
              <a:t>Financial Well-being Resources</a:t>
            </a:r>
            <a:br>
              <a:rPr lang="en-US" sz="2800"/>
            </a:br>
            <a:endParaRPr lang="en-US" sz="2800"/>
          </a:p>
        </p:txBody>
      </p:sp>
      <p:pic>
        <p:nvPicPr>
          <p:cNvPr id="7" name="Picture 6" descr="A screenshot of a web page&#10;&#10;AI-generated content may be incorrect.">
            <a:extLst>
              <a:ext uri="{FF2B5EF4-FFF2-40B4-BE49-F238E27FC236}">
                <a16:creationId xmlns:a16="http://schemas.microsoft.com/office/drawing/2014/main" id="{B95A92C5-8589-452F-BAE9-281DEAD45207}"/>
              </a:ext>
            </a:extLst>
          </p:cNvPr>
          <p:cNvPicPr>
            <a:picLocks noChangeAspect="1"/>
          </p:cNvPicPr>
          <p:nvPr/>
        </p:nvPicPr>
        <p:blipFill>
          <a:blip r:embed="rId2"/>
          <a:stretch>
            <a:fillRect/>
          </a:stretch>
        </p:blipFill>
        <p:spPr>
          <a:xfrm>
            <a:off x="1290179" y="1082636"/>
            <a:ext cx="7576197" cy="5310726"/>
          </a:xfrm>
          <a:prstGeom prst="rect">
            <a:avLst/>
          </a:prstGeom>
          <a:noFill/>
        </p:spPr>
      </p:pic>
      <p:sp>
        <p:nvSpPr>
          <p:cNvPr id="17" name="Slide Number Placeholder 3">
            <a:extLst>
              <a:ext uri="{FF2B5EF4-FFF2-40B4-BE49-F238E27FC236}">
                <a16:creationId xmlns:a16="http://schemas.microsoft.com/office/drawing/2014/main" id="{DC7652A7-2C0E-BC9A-0DD1-F2196D692945}"/>
              </a:ext>
            </a:extLst>
          </p:cNvPr>
          <p:cNvSpPr>
            <a:spLocks noGrp="1"/>
          </p:cNvSpPr>
          <p:nvPr>
            <p:ph type="sldNum" sz="quarter" idx="10"/>
          </p:nvPr>
        </p:nvSpPr>
        <p:spPr>
          <a:xfrm>
            <a:off x="0" y="6391657"/>
            <a:ext cx="731520" cy="274320"/>
          </a:xfrm>
        </p:spPr>
        <p:txBody>
          <a:bodyPr anchor="b">
            <a:normAutofit/>
          </a:bodyPr>
          <a:lstStyle/>
          <a:p>
            <a:pPr>
              <a:spcAft>
                <a:spcPts val="600"/>
              </a:spcAft>
            </a:pPr>
            <a:fld id="{461711D5-349D-4847-A71F-DCB6A6FF38BF}" type="slidenum">
              <a:rPr lang="en-US" smtClean="0"/>
              <a:pPr>
                <a:spcAft>
                  <a:spcPts val="600"/>
                </a:spcAft>
              </a:pPr>
              <a:t>9</a:t>
            </a:fld>
            <a:endParaRPr lang="en-US"/>
          </a:p>
        </p:txBody>
      </p:sp>
      <p:sp>
        <p:nvSpPr>
          <p:cNvPr id="25" name="Footer Placeholder 4">
            <a:extLst>
              <a:ext uri="{FF2B5EF4-FFF2-40B4-BE49-F238E27FC236}">
                <a16:creationId xmlns:a16="http://schemas.microsoft.com/office/drawing/2014/main" id="{29074528-38FB-1997-D241-38A018DF012A}"/>
              </a:ext>
            </a:extLst>
          </p:cNvPr>
          <p:cNvSpPr>
            <a:spLocks noGrp="1"/>
          </p:cNvSpPr>
          <p:nvPr>
            <p:ph type="ftr" sz="quarter" idx="11"/>
          </p:nvPr>
        </p:nvSpPr>
        <p:spPr>
          <a:xfrm>
            <a:off x="1295400" y="6391657"/>
            <a:ext cx="6858000" cy="274320"/>
          </a:xfrm>
        </p:spPr>
        <p:txBody>
          <a:bodyPr/>
          <a:lstStyle/>
          <a:p>
            <a:endParaRPr lang="en-US"/>
          </a:p>
        </p:txBody>
      </p:sp>
      <p:sp>
        <p:nvSpPr>
          <p:cNvPr id="4" name="Slide Number Placeholder 3" hidden="1">
            <a:extLst>
              <a:ext uri="{FF2B5EF4-FFF2-40B4-BE49-F238E27FC236}">
                <a16:creationId xmlns:a16="http://schemas.microsoft.com/office/drawing/2014/main" id="{C4852F38-E2BF-49D9-34F2-B07C45E36EB3}"/>
              </a:ext>
            </a:extLst>
          </p:cNvPr>
          <p:cNvSpPr>
            <a:spLocks noGrp="1"/>
          </p:cNvSpPr>
          <p:nvPr>
            <p:ph type="sldNum" sz="quarter" idx="10"/>
          </p:nvPr>
        </p:nvSpPr>
        <p:spPr/>
        <p:txBody>
          <a:bodyPr/>
          <a:lstStyle/>
          <a:p>
            <a:pPr>
              <a:spcAft>
                <a:spcPts val="600"/>
              </a:spcAft>
            </a:pPr>
            <a:fld id="{461711D5-349D-4847-A71F-DCB6A6FF38BF}" type="slidenum">
              <a:rPr lang="en-US" smtClean="0"/>
              <a:pPr>
                <a:spcAft>
                  <a:spcPts val="600"/>
                </a:spcAft>
              </a:pPr>
              <a:t>9</a:t>
            </a:fld>
            <a:endParaRPr lang="en-US"/>
          </a:p>
        </p:txBody>
      </p:sp>
      <p:pic>
        <p:nvPicPr>
          <p:cNvPr id="10" name="Picture 9" descr="A qr code with a black and white background&#10;&#10;AI-generated content may be incorrect.">
            <a:extLst>
              <a:ext uri="{FF2B5EF4-FFF2-40B4-BE49-F238E27FC236}">
                <a16:creationId xmlns:a16="http://schemas.microsoft.com/office/drawing/2014/main" id="{D1E2713D-76E0-3EA8-D52B-B752DA1E004F}"/>
              </a:ext>
            </a:extLst>
          </p:cNvPr>
          <p:cNvPicPr>
            <a:picLocks noChangeAspect="1"/>
          </p:cNvPicPr>
          <p:nvPr/>
        </p:nvPicPr>
        <p:blipFill>
          <a:blip r:embed="rId3"/>
          <a:stretch>
            <a:fillRect/>
          </a:stretch>
        </p:blipFill>
        <p:spPr>
          <a:xfrm>
            <a:off x="9306651" y="2542126"/>
            <a:ext cx="1844460" cy="1773749"/>
          </a:xfrm>
          <a:prstGeom prst="rect">
            <a:avLst/>
          </a:prstGeom>
        </p:spPr>
      </p:pic>
    </p:spTree>
    <p:extLst>
      <p:ext uri="{BB962C8B-B14F-4D97-AF65-F5344CB8AC3E}">
        <p14:creationId xmlns:p14="http://schemas.microsoft.com/office/powerpoint/2010/main" val="2286056547"/>
      </p:ext>
    </p:extLst>
  </p:cSld>
  <p:clrMapOvr>
    <a:masterClrMapping/>
  </p:clrMapOvr>
</p:sld>
</file>

<file path=ppt/theme/theme1.xml><?xml version="1.0" encoding="utf-8"?>
<a:theme xmlns:a="http://schemas.openxmlformats.org/drawingml/2006/main" name="Custom Design">
  <a:themeElements>
    <a:clrScheme name="Custom 1">
      <a:dk1>
        <a:srgbClr val="000000"/>
      </a:dk1>
      <a:lt1>
        <a:srgbClr val="FFFFFF"/>
      </a:lt1>
      <a:dk2>
        <a:srgbClr val="545454"/>
      </a:dk2>
      <a:lt2>
        <a:srgbClr val="C8C8C8"/>
      </a:lt2>
      <a:accent1>
        <a:srgbClr val="007E66"/>
      </a:accent1>
      <a:accent2>
        <a:srgbClr val="95509D"/>
      </a:accent2>
      <a:accent3>
        <a:srgbClr val="2EB135"/>
      </a:accent3>
      <a:accent4>
        <a:srgbClr val="FFC82E"/>
      </a:accent4>
      <a:accent5>
        <a:srgbClr val="00A0DE"/>
      </a:accent5>
      <a:accent6>
        <a:srgbClr val="8EDD00"/>
      </a:accent6>
      <a:hlink>
        <a:srgbClr val="00A0DE"/>
      </a:hlink>
      <a:folHlink>
        <a:srgbClr val="95509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ACP ACCME Acclamation  -  Read-Only" id="{88EC5E52-9221-4206-B8D4-14AA644FE74C}" vid="{30386904-1195-41E7-9E0F-3E3E7E65E4E0}"/>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9350851-8c2b-403b-9bd2-948565db2f1b" xsi:nil="true"/>
    <lcf76f155ced4ddcb4097134ff3c332f xmlns="cd8bdb9e-9149-43ff-a64d-539024789793">
      <Terms xmlns="http://schemas.microsoft.com/office/infopath/2007/PartnerControls"/>
    </lcf76f155ced4ddcb4097134ff3c332f>
    <SharedWithUsers xmlns="79350851-8c2b-403b-9bd2-948565db2f1b">
      <UserInfo>
        <DisplayName>Melat Aklilu</DisplayName>
        <AccountId>15</AccountId>
        <AccountType/>
      </UserInfo>
      <UserInfo>
        <DisplayName>Wendy Risso Alen</DisplayName>
        <AccountId>185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809CCBE0F7BF4E96538EEDD02756CE" ma:contentTypeVersion="17" ma:contentTypeDescription="Create a new document." ma:contentTypeScope="" ma:versionID="e45d3999437f3481d2950b1dcf111558">
  <xsd:schema xmlns:xsd="http://www.w3.org/2001/XMLSchema" xmlns:xs="http://www.w3.org/2001/XMLSchema" xmlns:p="http://schemas.microsoft.com/office/2006/metadata/properties" xmlns:ns2="cd8bdb9e-9149-43ff-a64d-539024789793" xmlns:ns3="79350851-8c2b-403b-9bd2-948565db2f1b" targetNamespace="http://schemas.microsoft.com/office/2006/metadata/properties" ma:root="true" ma:fieldsID="a31b3fb52653f5d510912c2dfd2ca20e" ns2:_="" ns3:_="">
    <xsd:import namespace="cd8bdb9e-9149-43ff-a64d-539024789793"/>
    <xsd:import namespace="79350851-8c2b-403b-9bd2-948565db2f1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8bdb9e-9149-43ff-a64d-5390247897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f58e485-0d26-4f10-8645-ad2692e9af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350851-8c2b-403b-9bd2-948565db2f1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1e50671-4793-4701-9969-531d3dd5e177}" ma:internalName="TaxCatchAll" ma:showField="CatchAllData" ma:web="79350851-8c2b-403b-9bd2-948565db2f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027266-B0B4-49B3-86B4-0BDDCC7E5C4C}">
  <ds:schemaRefs>
    <ds:schemaRef ds:uri="http://schemas.microsoft.com/office/2006/metadata/properties"/>
    <ds:schemaRef ds:uri="http://purl.org/dc/elements/1.1/"/>
    <ds:schemaRef ds:uri="http://www.w3.org/XML/1998/namespace"/>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ac68da7b-fb05-4c84-854a-dfad31b22f4d"/>
    <ds:schemaRef ds:uri="77554cbe-3fa8-4345-8b7e-e02148f17381"/>
    <ds:schemaRef ds:uri="http://purl.org/dc/terms/"/>
  </ds:schemaRefs>
</ds:datastoreItem>
</file>

<file path=customXml/itemProps2.xml><?xml version="1.0" encoding="utf-8"?>
<ds:datastoreItem xmlns:ds="http://schemas.openxmlformats.org/officeDocument/2006/customXml" ds:itemID="{8818F2B1-4F05-4BAE-9D39-CFBF3139B662}">
  <ds:schemaRefs>
    <ds:schemaRef ds:uri="http://schemas.microsoft.com/sharepoint/v3/contenttype/forms"/>
  </ds:schemaRefs>
</ds:datastoreItem>
</file>

<file path=customXml/itemProps3.xml><?xml version="1.0" encoding="utf-8"?>
<ds:datastoreItem xmlns:ds="http://schemas.openxmlformats.org/officeDocument/2006/customXml" ds:itemID="{262303FD-3E13-4137-9CE8-3ED567FF515D}"/>
</file>

<file path=docProps/app.xml><?xml version="1.0" encoding="utf-8"?>
<Properties xmlns="http://schemas.openxmlformats.org/officeDocument/2006/extended-properties" xmlns:vt="http://schemas.openxmlformats.org/officeDocument/2006/docPropsVTypes">
  <Template>ACP ACCME Acclamation slide template</Template>
  <TotalTime>0</TotalTime>
  <Words>929</Words>
  <Application>Microsoft Office PowerPoint</Application>
  <PresentationFormat>Widescreen</PresentationFormat>
  <Paragraphs>163</Paragraphs>
  <Slides>31</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Calibri</vt:lpstr>
      <vt:lpstr>Calibri Light</vt:lpstr>
      <vt:lpstr>myriad-pro</vt:lpstr>
      <vt:lpstr>Tw Cen MT</vt:lpstr>
      <vt:lpstr>Custom Design</vt:lpstr>
      <vt:lpstr>1_Office Theme</vt:lpstr>
      <vt:lpstr>Well-being Resources: Promoting Well-being &amp; Long-term Sustainability as You Advocate</vt:lpstr>
      <vt:lpstr>Agenda</vt:lpstr>
      <vt:lpstr>ACP Well-being and Professional Fulfillment Part of an integrated adaptive system since 2017</vt:lpstr>
      <vt:lpstr>WBPF for I.M. Physician Career Lifespan  Tailored approach to fit each unique intersection</vt:lpstr>
      <vt:lpstr>Coordinated, Practical,  Career Spanning Resources </vt:lpstr>
      <vt:lpstr>Advocacy and Ongoing Guidance</vt:lpstr>
      <vt:lpstr>Advocacy: Patients Before Paperwork </vt:lpstr>
      <vt:lpstr>Advocacy Toolkit: Modernizing License and Credentialing Applications to Not Stigmatize Mental Health </vt:lpstr>
      <vt:lpstr>Financial Well-being Resources </vt:lpstr>
      <vt:lpstr>Ongoing  Supports </vt:lpstr>
      <vt:lpstr>PowerPoint Presentation</vt:lpstr>
      <vt:lpstr>PowerPoint Presentation</vt:lpstr>
      <vt:lpstr>PowerPoint Presentation</vt:lpstr>
      <vt:lpstr>Training, Curriculum, and Resources</vt:lpstr>
      <vt:lpstr>Medical Student Well-being Resources</vt:lpstr>
      <vt:lpstr>Resident Well-being Learning Hub Prioritize Resident Well-being </vt:lpstr>
      <vt:lpstr>Well-Being Champion Chapter Leadership Development Program</vt:lpstr>
      <vt:lpstr>PowerPoint Presentation</vt:lpstr>
      <vt:lpstr>Master a Well-being Skill During a Coffee Break</vt:lpstr>
      <vt:lpstr>Mini But Mighty Skills (15 mins or less) </vt:lpstr>
      <vt:lpstr>Micro But Mighty Skills (less than 2 mins)</vt:lpstr>
      <vt:lpstr>Systems and Team Well-being</vt:lpstr>
      <vt:lpstr>QI Curriculum</vt:lpstr>
      <vt:lpstr>Team-Based Care Toolkit</vt:lpstr>
      <vt:lpstr>Design Your Own Well-being Program </vt:lpstr>
      <vt:lpstr>Navigating What’s Next</vt:lpstr>
      <vt:lpstr>Career and Professional Development Virtual Center</vt:lpstr>
      <vt:lpstr>Navigating Career Transitions</vt:lpstr>
      <vt:lpstr>PowerPoint Presentation</vt:lpstr>
      <vt:lpstr>Questions and Discussion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Daisy Smith</dc:creator>
  <cp:lastModifiedBy>Shuan Tomlinson</cp:lastModifiedBy>
  <cp:revision>1</cp:revision>
  <cp:lastPrinted>2014-02-24T19:20:57Z</cp:lastPrinted>
  <dcterms:created xsi:type="dcterms:W3CDTF">2022-06-01T16:22:07Z</dcterms:created>
  <dcterms:modified xsi:type="dcterms:W3CDTF">2026-03-02T22:04:13Z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0x01010089809CCBE0F7BF4E96538EEDD02756CE</vt:lpwstr>
  </property>
  <property fmtid="{D5CDD505-2E9C-101B-9397-08002B2CF9AE}" pid="3" name="MediaServiceImageTags">
    <vt:lpwstr/>
  </property>
</Properties>
</file>