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21"/>
  </p:notesMasterIdLst>
  <p:sldIdLst>
    <p:sldId id="259" r:id="rId6"/>
    <p:sldId id="2678" r:id="rId7"/>
    <p:sldId id="2693" r:id="rId8"/>
    <p:sldId id="2681" r:id="rId9"/>
    <p:sldId id="2682" r:id="rId10"/>
    <p:sldId id="286" r:id="rId11"/>
    <p:sldId id="2691" r:id="rId12"/>
    <p:sldId id="2694" r:id="rId13"/>
    <p:sldId id="2692" r:id="rId14"/>
    <p:sldId id="285" r:id="rId15"/>
    <p:sldId id="284" r:id="rId16"/>
    <p:sldId id="2677" r:id="rId17"/>
    <p:sldId id="2676" r:id="rId18"/>
    <p:sldId id="2679" r:id="rId19"/>
    <p:sldId id="26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9D369-4FC4-4C24-9686-0017D1381065}" v="4" dt="2024-03-11T21:03:1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C519F-87F6-4B38-AD48-40620669F045}" type="datetimeFigureOut">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8A16E-E680-4927-89BD-462B45E5F301}" type="slidenum">
              <a:t>‹#›</a:t>
            </a:fld>
            <a:endParaRPr lang="en-US"/>
          </a:p>
        </p:txBody>
      </p:sp>
    </p:spTree>
    <p:extLst>
      <p:ext uri="{BB962C8B-B14F-4D97-AF65-F5344CB8AC3E}">
        <p14:creationId xmlns:p14="http://schemas.microsoft.com/office/powerpoint/2010/main" val="398685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a:t>
            </a:fld>
            <a:endParaRPr lang="en-US"/>
          </a:p>
        </p:txBody>
      </p:sp>
    </p:spTree>
    <p:extLst>
      <p:ext uri="{BB962C8B-B14F-4D97-AF65-F5344CB8AC3E}">
        <p14:creationId xmlns:p14="http://schemas.microsoft.com/office/powerpoint/2010/main" val="12900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07653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3977305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2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9197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22422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3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 id="2147483692" r:id="rId6"/>
    <p:sldLayoutId id="2147483688" r:id="rId7"/>
    <p:sldLayoutId id="2147483681" r:id="rId8"/>
    <p:sldLayoutId id="2147483689" r:id="rId9"/>
    <p:sldLayoutId id="214748369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a:xfrm>
            <a:off x="980201" y="1353900"/>
            <a:ext cx="7356763" cy="3926711"/>
          </a:xfrm>
        </p:spPr>
        <p:txBody>
          <a:bodyPr>
            <a:normAutofit/>
          </a:bodyPr>
          <a:lstStyle/>
          <a:p>
            <a:r>
              <a:rPr lang="en-US" sz="4400" dirty="0">
                <a:latin typeface="Calibri"/>
                <a:ea typeface="Calibri"/>
                <a:cs typeface="Calibri"/>
              </a:rPr>
              <a:t>Enhancing your Advocacy with ACP Resources</a:t>
            </a:r>
            <a:br>
              <a:rPr lang="en-US" sz="4400" dirty="0">
                <a:latin typeface="Calibri"/>
                <a:ea typeface="Calibri"/>
                <a:cs typeface="Calibri"/>
              </a:rPr>
            </a:br>
            <a:br>
              <a:rPr lang="en-US" dirty="0">
                <a:latin typeface="+mj-ea"/>
              </a:rPr>
            </a:br>
            <a:r>
              <a:rPr lang="en-US" sz="2400" b="0" dirty="0">
                <a:latin typeface="Calibri"/>
                <a:ea typeface="Calibri"/>
                <a:cs typeface="Calibri"/>
              </a:rPr>
              <a:t>Kory Stuer</a:t>
            </a:r>
            <a:br>
              <a:rPr lang="en-US" sz="2400" b="0" dirty="0">
                <a:latin typeface="Calibri"/>
                <a:ea typeface="Calibri"/>
                <a:cs typeface="Calibri"/>
              </a:rPr>
            </a:br>
            <a:r>
              <a:rPr lang="en-US" sz="2400" b="0" dirty="0">
                <a:latin typeface="Calibri"/>
                <a:ea typeface="Calibri"/>
                <a:cs typeface="Calibri"/>
              </a:rPr>
              <a:t>Associate, State Health Policy and Advocacy</a:t>
            </a:r>
            <a:br>
              <a:rPr lang="en-US" sz="2400" b="0" dirty="0">
                <a:ea typeface="Calibri"/>
              </a:rPr>
            </a:br>
            <a:br>
              <a:rPr lang="en-US" sz="2400" b="0" dirty="0">
                <a:latin typeface="Calibri"/>
                <a:ea typeface="Calibri"/>
                <a:cs typeface="Calibri"/>
              </a:rPr>
            </a:br>
            <a:r>
              <a:rPr lang="en-US" sz="2400" b="0" dirty="0">
                <a:latin typeface="Calibri"/>
                <a:ea typeface="Calibri"/>
                <a:cs typeface="Calibri"/>
              </a:rPr>
              <a:t>State Health Policy Webinar</a:t>
            </a:r>
            <a:br>
              <a:rPr lang="en-US" sz="2400" b="0" dirty="0">
                <a:latin typeface="+mj-ea"/>
                <a:cs typeface="Calibri"/>
              </a:rPr>
            </a:br>
            <a:r>
              <a:rPr lang="en-US" sz="2400" b="0" dirty="0">
                <a:latin typeface="Calibri"/>
                <a:ea typeface="Calibri"/>
                <a:cs typeface="Calibri"/>
              </a:rPr>
              <a:t>March 12, 2024</a:t>
            </a:r>
            <a:endParaRPr lang="en-US" sz="2400" b="0" dirty="0">
              <a:ea typeface="Calibri"/>
            </a:endParaRPr>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6775-03EA-44C5-813D-46CDA473BD4B}"/>
              </a:ext>
            </a:extLst>
          </p:cNvPr>
          <p:cNvSpPr>
            <a:spLocks noGrp="1"/>
          </p:cNvSpPr>
          <p:nvPr>
            <p:ph type="title"/>
          </p:nvPr>
        </p:nvSpPr>
        <p:spPr>
          <a:xfrm>
            <a:off x="737347" y="264273"/>
            <a:ext cx="11669805" cy="914399"/>
          </a:xfrm>
        </p:spPr>
        <p:txBody>
          <a:bodyPr>
            <a:normAutofit fontScale="90000"/>
          </a:bodyPr>
          <a:lstStyle/>
          <a:p>
            <a:r>
              <a:rPr lang="en-US" sz="3600">
                <a:latin typeface="Calibri"/>
                <a:ea typeface="Calibri"/>
                <a:cs typeface="Calibri"/>
              </a:rPr>
              <a:t>For Chapter Leaders – Consultations with State Health Policy Staff </a:t>
            </a:r>
            <a:endParaRPr lang="en-US" sz="3600">
              <a:ea typeface="Calibri"/>
            </a:endParaRPr>
          </a:p>
        </p:txBody>
      </p:sp>
      <p:sp>
        <p:nvSpPr>
          <p:cNvPr id="3" name="Content Placeholder 2">
            <a:extLst>
              <a:ext uri="{FF2B5EF4-FFF2-40B4-BE49-F238E27FC236}">
                <a16:creationId xmlns:a16="http://schemas.microsoft.com/office/drawing/2014/main" id="{E744FFCF-2CA5-4D2F-918F-B81E991C76D1}"/>
              </a:ext>
            </a:extLst>
          </p:cNvPr>
          <p:cNvSpPr>
            <a:spLocks noGrp="1"/>
          </p:cNvSpPr>
          <p:nvPr>
            <p:ph idx="1"/>
          </p:nvPr>
        </p:nvSpPr>
        <p:spPr>
          <a:xfrm>
            <a:off x="838200" y="1279524"/>
            <a:ext cx="11099104" cy="5213349"/>
          </a:xfrm>
        </p:spPr>
        <p:txBody>
          <a:bodyPr vert="horz" lIns="91440" tIns="45720" rIns="91440" bIns="45720" rtlCol="0" anchor="t">
            <a:normAutofit/>
          </a:bodyPr>
          <a:lstStyle/>
          <a:p>
            <a:r>
              <a:rPr lang="en-US" sz="2400" dirty="0">
                <a:ea typeface="Calibri"/>
                <a:cs typeface="Calibri"/>
              </a:rPr>
              <a:t>ACP National's state health policy team is now available to be booked for consultations to discuss policy issues in your state, advocacy strategies, and more</a:t>
            </a:r>
          </a:p>
          <a:p>
            <a:endParaRPr lang="en-US" sz="2400">
              <a:ea typeface="Calibri"/>
              <a:cs typeface="Calibri"/>
            </a:endParaRPr>
          </a:p>
        </p:txBody>
      </p:sp>
      <p:sp>
        <p:nvSpPr>
          <p:cNvPr id="6" name="TextBox 5">
            <a:extLst>
              <a:ext uri="{FF2B5EF4-FFF2-40B4-BE49-F238E27FC236}">
                <a16:creationId xmlns:a16="http://schemas.microsoft.com/office/drawing/2014/main" id="{7213533D-CD1B-FFA2-A05C-BDBA2EFE4CCC}"/>
              </a:ext>
            </a:extLst>
          </p:cNvPr>
          <p:cNvSpPr txBox="1"/>
          <p:nvPr/>
        </p:nvSpPr>
        <p:spPr>
          <a:xfrm>
            <a:off x="9317436" y="325850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More information on </a:t>
            </a:r>
            <a:r>
              <a:rPr lang="en-US" sz="2400" err="1">
                <a:latin typeface="Calibri"/>
                <a:ea typeface="Calibri"/>
                <a:cs typeface="Calibri"/>
              </a:rPr>
              <a:t>LeaderNet</a:t>
            </a:r>
            <a:r>
              <a:rPr lang="en-US" sz="2400">
                <a:latin typeface="Calibri"/>
                <a:ea typeface="Calibri"/>
                <a:cs typeface="Calibri"/>
              </a:rPr>
              <a:t>:</a:t>
            </a:r>
            <a:endParaRPr lang="en-US" sz="2400" err="1">
              <a:latin typeface="Calibri" panose="020F0502020204030204" pitchFamily="34" charset="0"/>
              <a:cs typeface="Calibri" panose="020F0502020204030204" pitchFamily="34" charset="0"/>
            </a:endParaRPr>
          </a:p>
        </p:txBody>
      </p:sp>
      <p:pic>
        <p:nvPicPr>
          <p:cNvPr id="5" name="Picture 4" descr="A qr code with a dinosaur&#10;&#10;Description automatically generated">
            <a:extLst>
              <a:ext uri="{FF2B5EF4-FFF2-40B4-BE49-F238E27FC236}">
                <a16:creationId xmlns:a16="http://schemas.microsoft.com/office/drawing/2014/main" id="{CE3532AD-5ECC-E485-7BAF-E11A1D8FA2B0}"/>
              </a:ext>
            </a:extLst>
          </p:cNvPr>
          <p:cNvPicPr>
            <a:picLocks noChangeAspect="1"/>
          </p:cNvPicPr>
          <p:nvPr/>
        </p:nvPicPr>
        <p:blipFill>
          <a:blip r:embed="rId2"/>
          <a:stretch>
            <a:fillRect/>
          </a:stretch>
        </p:blipFill>
        <p:spPr>
          <a:xfrm>
            <a:off x="9173936" y="4098471"/>
            <a:ext cx="2743200" cy="2743200"/>
          </a:xfrm>
          <a:prstGeom prst="rect">
            <a:avLst/>
          </a:prstGeom>
        </p:spPr>
      </p:pic>
      <p:pic>
        <p:nvPicPr>
          <p:cNvPr id="4" name="Picture 3" descr="A screenshot of a calendar&#10;&#10;Description automatically generated">
            <a:extLst>
              <a:ext uri="{FF2B5EF4-FFF2-40B4-BE49-F238E27FC236}">
                <a16:creationId xmlns:a16="http://schemas.microsoft.com/office/drawing/2014/main" id="{A82E0A63-47F9-4ADC-BFB1-1F3D497EF7AB}"/>
              </a:ext>
            </a:extLst>
          </p:cNvPr>
          <p:cNvPicPr>
            <a:picLocks noChangeAspect="1"/>
          </p:cNvPicPr>
          <p:nvPr/>
        </p:nvPicPr>
        <p:blipFill>
          <a:blip r:embed="rId3"/>
          <a:stretch>
            <a:fillRect/>
          </a:stretch>
        </p:blipFill>
        <p:spPr>
          <a:xfrm>
            <a:off x="1225378" y="2205603"/>
            <a:ext cx="7393459" cy="4520185"/>
          </a:xfrm>
          <a:prstGeom prst="rect">
            <a:avLst/>
          </a:prstGeom>
        </p:spPr>
      </p:pic>
    </p:spTree>
    <p:extLst>
      <p:ext uri="{BB962C8B-B14F-4D97-AF65-F5344CB8AC3E}">
        <p14:creationId xmlns:p14="http://schemas.microsoft.com/office/powerpoint/2010/main" val="404421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6775-03EA-44C5-813D-46CDA473BD4B}"/>
              </a:ext>
            </a:extLst>
          </p:cNvPr>
          <p:cNvSpPr>
            <a:spLocks noGrp="1"/>
          </p:cNvSpPr>
          <p:nvPr>
            <p:ph type="title"/>
          </p:nvPr>
        </p:nvSpPr>
        <p:spPr>
          <a:xfrm>
            <a:off x="702129" y="365126"/>
            <a:ext cx="11484908" cy="914399"/>
          </a:xfrm>
        </p:spPr>
        <p:txBody>
          <a:bodyPr vert="horz" lIns="91440" tIns="45720" rIns="91440" bIns="45720" rtlCol="0" anchor="ctr">
            <a:noAutofit/>
          </a:bodyPr>
          <a:lstStyle/>
          <a:p>
            <a:r>
              <a:rPr lang="en-US" sz="3200">
                <a:latin typeface="Calibri"/>
                <a:ea typeface="Calibri"/>
                <a:cs typeface="Calibri"/>
              </a:rPr>
              <a:t>For Chapter Leaders – Grassroots Collaboration with ACP National</a:t>
            </a:r>
            <a:endParaRPr lang="en-US" sz="3200">
              <a:ea typeface="Calibri" panose="020F0502020204030204" pitchFamily="34" charset="0"/>
            </a:endParaRPr>
          </a:p>
        </p:txBody>
      </p:sp>
      <p:sp>
        <p:nvSpPr>
          <p:cNvPr id="3" name="Content Placeholder 2">
            <a:extLst>
              <a:ext uri="{FF2B5EF4-FFF2-40B4-BE49-F238E27FC236}">
                <a16:creationId xmlns:a16="http://schemas.microsoft.com/office/drawing/2014/main" id="{E744FFCF-2CA5-4D2F-918F-B81E991C76D1}"/>
              </a:ext>
            </a:extLst>
          </p:cNvPr>
          <p:cNvSpPr>
            <a:spLocks noGrp="1"/>
          </p:cNvSpPr>
          <p:nvPr>
            <p:ph idx="1"/>
          </p:nvPr>
        </p:nvSpPr>
        <p:spPr>
          <a:xfrm>
            <a:off x="838200" y="1279524"/>
            <a:ext cx="11099104" cy="5213349"/>
          </a:xfrm>
        </p:spPr>
        <p:txBody>
          <a:bodyPr vert="horz" lIns="91440" tIns="45720" rIns="91440" bIns="45720" rtlCol="0" anchor="t">
            <a:normAutofit/>
          </a:bodyPr>
          <a:lstStyle/>
          <a:p>
            <a:r>
              <a:rPr lang="en-US" sz="2400">
                <a:ea typeface="Calibri"/>
                <a:cs typeface="Calibri"/>
              </a:rPr>
              <a:t>Chapter leaders can now request to use ACP's grassroots software to facilitate their members contacting elected officials about health policy issues in their state</a:t>
            </a:r>
            <a:endParaRPr lang="en-US"/>
          </a:p>
          <a:p>
            <a:endParaRPr lang="en-US" sz="2400">
              <a:ea typeface="Calibri"/>
              <a:cs typeface="Calibri"/>
            </a:endParaRPr>
          </a:p>
        </p:txBody>
      </p:sp>
      <p:pic>
        <p:nvPicPr>
          <p:cNvPr id="4" name="Picture 3" descr="A screenshot of a web page&#10;&#10;Description automatically generated">
            <a:extLst>
              <a:ext uri="{FF2B5EF4-FFF2-40B4-BE49-F238E27FC236}">
                <a16:creationId xmlns:a16="http://schemas.microsoft.com/office/drawing/2014/main" id="{32F810AA-8091-9604-8AE7-880FE9E64F24}"/>
              </a:ext>
            </a:extLst>
          </p:cNvPr>
          <p:cNvPicPr>
            <a:picLocks noChangeAspect="1"/>
          </p:cNvPicPr>
          <p:nvPr/>
        </p:nvPicPr>
        <p:blipFill>
          <a:blip r:embed="rId2"/>
          <a:stretch>
            <a:fillRect/>
          </a:stretch>
        </p:blipFill>
        <p:spPr>
          <a:xfrm>
            <a:off x="1118507" y="2283643"/>
            <a:ext cx="6675664" cy="4073250"/>
          </a:xfrm>
          <a:prstGeom prst="rect">
            <a:avLst/>
          </a:prstGeom>
        </p:spPr>
      </p:pic>
      <p:sp>
        <p:nvSpPr>
          <p:cNvPr id="6" name="TextBox 5">
            <a:extLst>
              <a:ext uri="{FF2B5EF4-FFF2-40B4-BE49-F238E27FC236}">
                <a16:creationId xmlns:a16="http://schemas.microsoft.com/office/drawing/2014/main" id="{7213533D-CD1B-FFA2-A05C-BDBA2EFE4CCC}"/>
              </a:ext>
            </a:extLst>
          </p:cNvPr>
          <p:cNvSpPr txBox="1"/>
          <p:nvPr/>
        </p:nvSpPr>
        <p:spPr>
          <a:xfrm>
            <a:off x="9317436" y="325850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More information on </a:t>
            </a:r>
            <a:r>
              <a:rPr lang="en-US" sz="2400" err="1">
                <a:latin typeface="Calibri"/>
                <a:ea typeface="Calibri"/>
                <a:cs typeface="Calibri"/>
              </a:rPr>
              <a:t>LeaderNet</a:t>
            </a:r>
            <a:r>
              <a:rPr lang="en-US" sz="2400">
                <a:latin typeface="Calibri"/>
                <a:ea typeface="Calibri"/>
                <a:cs typeface="Calibri"/>
              </a:rPr>
              <a:t>:</a:t>
            </a:r>
            <a:endParaRPr lang="en-US" sz="2400" err="1">
              <a:latin typeface="Calibri" panose="020F0502020204030204" pitchFamily="34" charset="0"/>
              <a:cs typeface="Calibri" panose="020F0502020204030204" pitchFamily="34" charset="0"/>
            </a:endParaRPr>
          </a:p>
        </p:txBody>
      </p:sp>
      <p:pic>
        <p:nvPicPr>
          <p:cNvPr id="7" name="Picture 6" descr="A qr code with a dinosaur&#10;&#10;Description automatically generated">
            <a:extLst>
              <a:ext uri="{FF2B5EF4-FFF2-40B4-BE49-F238E27FC236}">
                <a16:creationId xmlns:a16="http://schemas.microsoft.com/office/drawing/2014/main" id="{96819810-EA69-5E03-5EB1-2DE8711BC531}"/>
              </a:ext>
            </a:extLst>
          </p:cNvPr>
          <p:cNvPicPr>
            <a:picLocks noChangeAspect="1"/>
          </p:cNvPicPr>
          <p:nvPr/>
        </p:nvPicPr>
        <p:blipFill>
          <a:blip r:embed="rId3"/>
          <a:stretch>
            <a:fillRect/>
          </a:stretch>
        </p:blipFill>
        <p:spPr>
          <a:xfrm>
            <a:off x="9173936" y="4044043"/>
            <a:ext cx="2743200" cy="2743200"/>
          </a:xfrm>
          <a:prstGeom prst="rect">
            <a:avLst/>
          </a:prstGeom>
        </p:spPr>
      </p:pic>
    </p:spTree>
    <p:extLst>
      <p:ext uri="{BB962C8B-B14F-4D97-AF65-F5344CB8AC3E}">
        <p14:creationId xmlns:p14="http://schemas.microsoft.com/office/powerpoint/2010/main" val="110916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64C9-6C7A-E76D-1166-5F245FBD7FE6}"/>
              </a:ext>
            </a:extLst>
          </p:cNvPr>
          <p:cNvSpPr>
            <a:spLocks noGrp="1"/>
          </p:cNvSpPr>
          <p:nvPr>
            <p:ph type="title"/>
          </p:nvPr>
        </p:nvSpPr>
        <p:spPr>
          <a:xfrm>
            <a:off x="838200" y="96808"/>
            <a:ext cx="10515600" cy="914399"/>
          </a:xfrm>
        </p:spPr>
        <p:txBody>
          <a:bodyPr>
            <a:normAutofit/>
          </a:bodyPr>
          <a:lstStyle/>
          <a:p>
            <a:r>
              <a:rPr lang="en-US" sz="3200">
                <a:latin typeface="Calibri"/>
                <a:cs typeface="Calibri"/>
              </a:rPr>
              <a:t>For Chapter Leaders – State Legislative Tracking</a:t>
            </a:r>
            <a:endParaRPr lang="en-US" sz="3200">
              <a:ea typeface="Calibri"/>
            </a:endParaRPr>
          </a:p>
        </p:txBody>
      </p:sp>
      <p:sp>
        <p:nvSpPr>
          <p:cNvPr id="10" name="TextBox 9">
            <a:extLst>
              <a:ext uri="{FF2B5EF4-FFF2-40B4-BE49-F238E27FC236}">
                <a16:creationId xmlns:a16="http://schemas.microsoft.com/office/drawing/2014/main" id="{C7AD27CA-A69F-AF70-4364-B9D9DC47FB9F}"/>
              </a:ext>
            </a:extLst>
          </p:cNvPr>
          <p:cNvSpPr txBox="1"/>
          <p:nvPr/>
        </p:nvSpPr>
        <p:spPr>
          <a:xfrm>
            <a:off x="9380936" y="3427839"/>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State Leg Tracking on </a:t>
            </a:r>
            <a:r>
              <a:rPr lang="en-US" sz="2400" err="1">
                <a:latin typeface="Calibri"/>
                <a:cs typeface="Calibri"/>
              </a:rPr>
              <a:t>LeaderNet</a:t>
            </a:r>
            <a:r>
              <a:rPr lang="en-US" sz="2400">
                <a:latin typeface="Calibri"/>
                <a:cs typeface="Calibri"/>
              </a:rPr>
              <a:t>:</a:t>
            </a:r>
            <a:endParaRPr lang="en-US"/>
          </a:p>
        </p:txBody>
      </p:sp>
      <p:pic>
        <p:nvPicPr>
          <p:cNvPr id="7" name="Content Placeholder 6" descr="A screenshot of a map of the united states&#10;&#10;Description automatically generated">
            <a:extLst>
              <a:ext uri="{FF2B5EF4-FFF2-40B4-BE49-F238E27FC236}">
                <a16:creationId xmlns:a16="http://schemas.microsoft.com/office/drawing/2014/main" id="{925FC1A9-8F4D-79AB-A2CE-3A227EDD5AAA}"/>
              </a:ext>
            </a:extLst>
          </p:cNvPr>
          <p:cNvPicPr>
            <a:picLocks noGrp="1" noChangeAspect="1"/>
          </p:cNvPicPr>
          <p:nvPr>
            <p:ph idx="1"/>
          </p:nvPr>
        </p:nvPicPr>
        <p:blipFill>
          <a:blip r:embed="rId2"/>
          <a:stretch>
            <a:fillRect/>
          </a:stretch>
        </p:blipFill>
        <p:spPr>
          <a:xfrm>
            <a:off x="836083" y="876248"/>
            <a:ext cx="8350250" cy="3894242"/>
          </a:xfrm>
        </p:spPr>
      </p:pic>
      <p:sp>
        <p:nvSpPr>
          <p:cNvPr id="8" name="TextBox 7">
            <a:extLst>
              <a:ext uri="{FF2B5EF4-FFF2-40B4-BE49-F238E27FC236}">
                <a16:creationId xmlns:a16="http://schemas.microsoft.com/office/drawing/2014/main" id="{3A9AFCF6-4734-F3E2-39DB-4A9967B1BA9D}"/>
              </a:ext>
            </a:extLst>
          </p:cNvPr>
          <p:cNvSpPr txBox="1"/>
          <p:nvPr/>
        </p:nvSpPr>
        <p:spPr>
          <a:xfrm>
            <a:off x="834874" y="4996254"/>
            <a:ext cx="53996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ACP is tracking state legislation on:</a:t>
            </a:r>
            <a:endParaRPr lang="en-US" dirty="0"/>
          </a:p>
          <a:p>
            <a:pPr marL="342900" indent="-342900">
              <a:buFont typeface="Arial"/>
              <a:buChar char="•"/>
            </a:pPr>
            <a:r>
              <a:rPr lang="en-US" sz="2400" dirty="0">
                <a:latin typeface="Calibri"/>
                <a:ea typeface="Calibri"/>
                <a:cs typeface="Calibri"/>
              </a:rPr>
              <a:t>Reproductive health</a:t>
            </a:r>
          </a:p>
          <a:p>
            <a:pPr marL="342900" indent="-342900">
              <a:buFont typeface="Arial"/>
              <a:buChar char="•"/>
            </a:pPr>
            <a:r>
              <a:rPr lang="en-US" sz="2400" dirty="0">
                <a:latin typeface="Calibri"/>
                <a:ea typeface="Calibri"/>
                <a:cs typeface="Calibri"/>
              </a:rPr>
              <a:t>Scope of Practice</a:t>
            </a:r>
          </a:p>
          <a:p>
            <a:pPr marL="342900" indent="-342900">
              <a:buFont typeface="Arial"/>
              <a:buChar char="•"/>
            </a:pPr>
            <a:r>
              <a:rPr lang="en-US" sz="2400" dirty="0">
                <a:latin typeface="Calibri"/>
                <a:ea typeface="Calibri"/>
                <a:cs typeface="Calibri"/>
              </a:rPr>
              <a:t>Prior Authorization</a:t>
            </a:r>
            <a:endParaRPr lang="en-US" sz="2400" dirty="0">
              <a:latin typeface="Calibri" panose="020F0502020204030204" pitchFamily="34" charset="0"/>
              <a:ea typeface="Calibri"/>
              <a:cs typeface="Calibri" panose="020F0502020204030204" pitchFamily="34" charset="0"/>
            </a:endParaRPr>
          </a:p>
          <a:p>
            <a:endParaRPr lang="en-US" sz="2400">
              <a:latin typeface="Calibri" panose="020F0502020204030204" pitchFamily="34" charset="0"/>
              <a:ea typeface="Calibri"/>
              <a:cs typeface="Calibri" panose="020F0502020204030204" pitchFamily="34" charset="0"/>
            </a:endParaRPr>
          </a:p>
        </p:txBody>
      </p:sp>
      <p:sp>
        <p:nvSpPr>
          <p:cNvPr id="12" name="TextBox 11">
            <a:extLst>
              <a:ext uri="{FF2B5EF4-FFF2-40B4-BE49-F238E27FC236}">
                <a16:creationId xmlns:a16="http://schemas.microsoft.com/office/drawing/2014/main" id="{DD3BBDD0-19F4-8A07-519E-7515FF6270A2}"/>
              </a:ext>
            </a:extLst>
          </p:cNvPr>
          <p:cNvSpPr txBox="1"/>
          <p:nvPr/>
        </p:nvSpPr>
        <p:spPr>
          <a:xfrm>
            <a:off x="4300935" y="5385755"/>
            <a:ext cx="3854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Calibri"/>
                <a:ea typeface="Calibri"/>
                <a:cs typeface="Calibri"/>
              </a:rPr>
              <a:t>Firearm Injury Prevention</a:t>
            </a:r>
            <a:endParaRPr lang="en-US" sz="2400">
              <a:latin typeface="Calibri"/>
              <a:cs typeface="Calibri"/>
            </a:endParaRPr>
          </a:p>
          <a:p>
            <a:pPr marL="342900" indent="-342900">
              <a:buFont typeface="Arial"/>
              <a:buChar char="•"/>
            </a:pPr>
            <a:r>
              <a:rPr lang="en-US" sz="2400">
                <a:latin typeface="Calibri"/>
                <a:cs typeface="Calibri"/>
              </a:rPr>
              <a:t>Gender-affirming Care</a:t>
            </a:r>
            <a:endParaRPr lang="en-US">
              <a:ea typeface="Calibri" panose="020F0502020204030204"/>
              <a:cs typeface="Calibri" panose="020F0502020204030204"/>
            </a:endParaRPr>
          </a:p>
        </p:txBody>
      </p:sp>
      <p:pic>
        <p:nvPicPr>
          <p:cNvPr id="13" name="Picture 12" descr="A qr code with a dinosaur&#10;&#10;Description automatically generated">
            <a:extLst>
              <a:ext uri="{FF2B5EF4-FFF2-40B4-BE49-F238E27FC236}">
                <a16:creationId xmlns:a16="http://schemas.microsoft.com/office/drawing/2014/main" id="{00903FD1-EB48-4F29-3478-531A44BA6837}"/>
              </a:ext>
            </a:extLst>
          </p:cNvPr>
          <p:cNvPicPr>
            <a:picLocks noChangeAspect="1"/>
          </p:cNvPicPr>
          <p:nvPr/>
        </p:nvPicPr>
        <p:blipFill>
          <a:blip r:embed="rId3"/>
          <a:stretch>
            <a:fillRect/>
          </a:stretch>
        </p:blipFill>
        <p:spPr>
          <a:xfrm>
            <a:off x="9382124" y="4249208"/>
            <a:ext cx="2201334" cy="2211917"/>
          </a:xfrm>
          <a:prstGeom prst="rect">
            <a:avLst/>
          </a:prstGeom>
        </p:spPr>
      </p:pic>
    </p:spTree>
    <p:extLst>
      <p:ext uri="{BB962C8B-B14F-4D97-AF65-F5344CB8AC3E}">
        <p14:creationId xmlns:p14="http://schemas.microsoft.com/office/powerpoint/2010/main" val="136635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64C9-6C7A-E76D-1166-5F245FBD7FE6}"/>
              </a:ext>
            </a:extLst>
          </p:cNvPr>
          <p:cNvSpPr>
            <a:spLocks noGrp="1"/>
          </p:cNvSpPr>
          <p:nvPr>
            <p:ph type="title"/>
          </p:nvPr>
        </p:nvSpPr>
        <p:spPr>
          <a:xfrm>
            <a:off x="838200" y="152214"/>
            <a:ext cx="10515600" cy="914399"/>
          </a:xfrm>
        </p:spPr>
        <p:txBody>
          <a:bodyPr>
            <a:normAutofit/>
          </a:bodyPr>
          <a:lstStyle/>
          <a:p>
            <a:r>
              <a:rPr lang="en-US" sz="3200">
                <a:latin typeface="Calibri"/>
                <a:cs typeface="Calibri"/>
              </a:rPr>
              <a:t>For Chapter Leaders – State Fact Sheets</a:t>
            </a:r>
            <a:endParaRPr lang="en-US" sz="3200">
              <a:ea typeface="Calibri"/>
            </a:endParaRPr>
          </a:p>
        </p:txBody>
      </p:sp>
      <p:sp>
        <p:nvSpPr>
          <p:cNvPr id="8" name="Content Placeholder 7">
            <a:extLst>
              <a:ext uri="{FF2B5EF4-FFF2-40B4-BE49-F238E27FC236}">
                <a16:creationId xmlns:a16="http://schemas.microsoft.com/office/drawing/2014/main" id="{7C15F0D3-68AC-B64C-699D-A3BC5D5C17DA}"/>
              </a:ext>
            </a:extLst>
          </p:cNvPr>
          <p:cNvSpPr>
            <a:spLocks noGrp="1"/>
          </p:cNvSpPr>
          <p:nvPr>
            <p:ph sz="half" idx="2"/>
          </p:nvPr>
        </p:nvSpPr>
        <p:spPr/>
        <p:txBody>
          <a:bodyPr vert="horz" lIns="91440" tIns="45720" rIns="91440" bIns="45720" rtlCol="0" anchor="t">
            <a:normAutofit/>
          </a:bodyPr>
          <a:lstStyle/>
          <a:p>
            <a:r>
              <a:rPr lang="en-US" sz="2400">
                <a:ea typeface="Calibri"/>
                <a:cs typeface="Calibri"/>
              </a:rPr>
              <a:t>Now available for 50 states + DC</a:t>
            </a:r>
          </a:p>
          <a:p>
            <a:r>
              <a:rPr lang="en-US" sz="2400">
                <a:ea typeface="Calibri"/>
                <a:cs typeface="Calibri"/>
              </a:rPr>
              <a:t>Featuring key data points that can be used in your advocacy</a:t>
            </a:r>
          </a:p>
          <a:p>
            <a:r>
              <a:rPr lang="en-US" sz="2400">
                <a:ea typeface="Calibri"/>
                <a:cs typeface="Calibri"/>
              </a:rPr>
              <a:t>Accompanying guidance document with additional information also posted on </a:t>
            </a:r>
            <a:r>
              <a:rPr lang="en-US" sz="2400" err="1">
                <a:ea typeface="Calibri"/>
                <a:cs typeface="Calibri"/>
              </a:rPr>
              <a:t>LeaderNet</a:t>
            </a:r>
            <a:endParaRPr lang="en-US" sz="2400">
              <a:ea typeface="Calibri"/>
              <a:cs typeface="Calibri"/>
            </a:endParaRPr>
          </a:p>
        </p:txBody>
      </p:sp>
      <p:sp>
        <p:nvSpPr>
          <p:cNvPr id="10" name="TextBox 9">
            <a:extLst>
              <a:ext uri="{FF2B5EF4-FFF2-40B4-BE49-F238E27FC236}">
                <a16:creationId xmlns:a16="http://schemas.microsoft.com/office/drawing/2014/main" id="{C7AD27CA-A69F-AF70-4364-B9D9DC47FB9F}"/>
              </a:ext>
            </a:extLst>
          </p:cNvPr>
          <p:cNvSpPr txBox="1"/>
          <p:nvPr/>
        </p:nvSpPr>
        <p:spPr>
          <a:xfrm>
            <a:off x="6099420" y="4634615"/>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State Fact Sheets on </a:t>
            </a:r>
            <a:r>
              <a:rPr lang="en-US" sz="2400" err="1">
                <a:latin typeface="Calibri"/>
                <a:cs typeface="Calibri"/>
              </a:rPr>
              <a:t>LeaderNet</a:t>
            </a:r>
            <a:r>
              <a:rPr lang="en-US" sz="2400">
                <a:latin typeface="Calibri"/>
                <a:cs typeface="Calibri"/>
              </a:rPr>
              <a:t>:</a:t>
            </a:r>
            <a:endParaRPr lang="en-US"/>
          </a:p>
        </p:txBody>
      </p:sp>
      <p:pic>
        <p:nvPicPr>
          <p:cNvPr id="9" name="Picture 8" descr="A qr code with a dinosaur&#10;&#10;Description automatically generated">
            <a:extLst>
              <a:ext uri="{FF2B5EF4-FFF2-40B4-BE49-F238E27FC236}">
                <a16:creationId xmlns:a16="http://schemas.microsoft.com/office/drawing/2014/main" id="{A904CFDB-8F9E-62DF-5A48-CE091D91638D}"/>
              </a:ext>
            </a:extLst>
          </p:cNvPr>
          <p:cNvPicPr>
            <a:picLocks noChangeAspect="1"/>
          </p:cNvPicPr>
          <p:nvPr/>
        </p:nvPicPr>
        <p:blipFill>
          <a:blip r:embed="rId2"/>
          <a:stretch>
            <a:fillRect/>
          </a:stretch>
        </p:blipFill>
        <p:spPr>
          <a:xfrm>
            <a:off x="8849239" y="4328726"/>
            <a:ext cx="2257683" cy="2267980"/>
          </a:xfrm>
          <a:prstGeom prst="rect">
            <a:avLst/>
          </a:prstGeom>
        </p:spPr>
      </p:pic>
      <p:pic>
        <p:nvPicPr>
          <p:cNvPr id="5" name="Content Placeholder 4" descr="A screenshot of a medical policy&#10;&#10;Description automatically generated">
            <a:extLst>
              <a:ext uri="{FF2B5EF4-FFF2-40B4-BE49-F238E27FC236}">
                <a16:creationId xmlns:a16="http://schemas.microsoft.com/office/drawing/2014/main" id="{A47F1942-6CDB-D23B-E48C-014128026C8E}"/>
              </a:ext>
            </a:extLst>
          </p:cNvPr>
          <p:cNvPicPr>
            <a:picLocks noGrp="1" noChangeAspect="1"/>
          </p:cNvPicPr>
          <p:nvPr>
            <p:ph sz="half" idx="1"/>
          </p:nvPr>
        </p:nvPicPr>
        <p:blipFill rotWithShape="1">
          <a:blip r:embed="rId3"/>
          <a:srcRect t="56" r="262" b="234"/>
          <a:stretch/>
        </p:blipFill>
        <p:spPr>
          <a:xfrm>
            <a:off x="1126614" y="1057627"/>
            <a:ext cx="4268601" cy="5533083"/>
          </a:xfrm>
        </p:spPr>
      </p:pic>
    </p:spTree>
    <p:extLst>
      <p:ext uri="{BB962C8B-B14F-4D97-AF65-F5344CB8AC3E}">
        <p14:creationId xmlns:p14="http://schemas.microsoft.com/office/powerpoint/2010/main" val="374717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C98A8997-69D2-E06E-224C-28FF9EFE6F9F}"/>
              </a:ext>
            </a:extLst>
          </p:cNvPr>
          <p:cNvPicPr>
            <a:picLocks noChangeAspect="1"/>
          </p:cNvPicPr>
          <p:nvPr/>
        </p:nvPicPr>
        <p:blipFill>
          <a:blip r:embed="rId2">
            <a:alphaModFix amt="24000"/>
          </a:blip>
          <a:stretch>
            <a:fillRect/>
          </a:stretch>
        </p:blipFill>
        <p:spPr>
          <a:xfrm>
            <a:off x="0" y="-141521"/>
            <a:ext cx="13088470" cy="8725646"/>
          </a:xfrm>
          <a:prstGeom prst="rect">
            <a:avLst/>
          </a:prstGeom>
        </p:spPr>
      </p:pic>
      <p:sp>
        <p:nvSpPr>
          <p:cNvPr id="2" name="Title 1">
            <a:extLst>
              <a:ext uri="{FF2B5EF4-FFF2-40B4-BE49-F238E27FC236}">
                <a16:creationId xmlns:a16="http://schemas.microsoft.com/office/drawing/2014/main" id="{91799829-A67E-426A-3C82-0B3C5498B303}"/>
              </a:ext>
            </a:extLst>
          </p:cNvPr>
          <p:cNvSpPr>
            <a:spLocks noGrp="1"/>
          </p:cNvSpPr>
          <p:nvPr>
            <p:ph type="title"/>
          </p:nvPr>
        </p:nvSpPr>
        <p:spPr>
          <a:xfrm>
            <a:off x="1286435" y="3547597"/>
            <a:ext cx="10515600" cy="914399"/>
          </a:xfrm>
        </p:spPr>
        <p:txBody>
          <a:bodyPr>
            <a:normAutofit fontScale="90000"/>
          </a:bodyPr>
          <a:lstStyle/>
          <a:p>
            <a:pPr algn="ctr"/>
            <a:r>
              <a:rPr lang="en-US" sz="6000" dirty="0">
                <a:latin typeface="Calibri"/>
                <a:ea typeface="Calibri"/>
                <a:cs typeface="Calibri"/>
              </a:rPr>
              <a:t>Leadership Day 2024</a:t>
            </a:r>
            <a:br>
              <a:rPr lang="en-US" sz="6000" dirty="0">
                <a:latin typeface="Calibri"/>
                <a:ea typeface="Calibri"/>
                <a:cs typeface="Calibri"/>
              </a:rPr>
            </a:br>
            <a:br>
              <a:rPr lang="en-US" sz="6000" dirty="0">
                <a:latin typeface="Calibri"/>
                <a:ea typeface="Calibri"/>
                <a:cs typeface="Calibri"/>
              </a:rPr>
            </a:br>
            <a:br>
              <a:rPr lang="en-US" sz="6000" dirty="0">
                <a:latin typeface="Calibri"/>
                <a:ea typeface="Calibri"/>
                <a:cs typeface="Calibri"/>
              </a:rPr>
            </a:br>
            <a:br>
              <a:rPr lang="en-US" sz="6000" dirty="0">
                <a:latin typeface="Calibri"/>
                <a:ea typeface="Calibri"/>
                <a:cs typeface="Calibri"/>
              </a:rPr>
            </a:br>
            <a:br>
              <a:rPr lang="en-US" sz="6000" dirty="0">
                <a:latin typeface="Calibri"/>
                <a:ea typeface="Calibri"/>
                <a:cs typeface="Calibri"/>
              </a:rPr>
            </a:br>
            <a:r>
              <a:rPr lang="en-US" sz="4800" dirty="0">
                <a:latin typeface="Calibri"/>
                <a:ea typeface="Calibri"/>
                <a:cs typeface="Calibri"/>
              </a:rPr>
              <a:t>May 14-15</a:t>
            </a:r>
            <a:br>
              <a:rPr lang="en-US" sz="4800" dirty="0">
                <a:latin typeface="Calibri"/>
                <a:ea typeface="Calibri"/>
                <a:cs typeface="Calibri"/>
              </a:rPr>
            </a:br>
            <a:r>
              <a:rPr lang="en-US" sz="4800" dirty="0">
                <a:latin typeface="Calibri"/>
                <a:ea typeface="Calibri"/>
                <a:cs typeface="Calibri"/>
              </a:rPr>
              <a:t>Westin Washington, DC Downtown</a:t>
            </a:r>
            <a:endParaRPr lang="en-US" sz="4800" dirty="0">
              <a:ea typeface="Calibri"/>
            </a:endParaRPr>
          </a:p>
        </p:txBody>
      </p:sp>
      <p:sp>
        <p:nvSpPr>
          <p:cNvPr id="4" name="Slide Number Placeholder 3">
            <a:extLst>
              <a:ext uri="{FF2B5EF4-FFF2-40B4-BE49-F238E27FC236}">
                <a16:creationId xmlns:a16="http://schemas.microsoft.com/office/drawing/2014/main" id="{F96A3145-F060-ADCF-48AF-99275FA8D53E}"/>
              </a:ext>
            </a:extLst>
          </p:cNvPr>
          <p:cNvSpPr>
            <a:spLocks noGrp="1"/>
          </p:cNvSpPr>
          <p:nvPr>
            <p:ph type="sldNum" sz="quarter" idx="10"/>
          </p:nvPr>
        </p:nvSpPr>
        <p:spPr/>
        <p:txBody>
          <a:bodyPr/>
          <a:lstStyle/>
          <a:p>
            <a:fld id="{461711D5-349D-4847-A71F-DCB6A6FF38BF}" type="slidenum">
              <a:rPr lang="en-US" smtClean="0"/>
              <a:pPr/>
              <a:t>14</a:t>
            </a:fld>
            <a:endParaRPr lang="en-US"/>
          </a:p>
        </p:txBody>
      </p:sp>
    </p:spTree>
    <p:extLst>
      <p:ext uri="{BB962C8B-B14F-4D97-AF65-F5344CB8AC3E}">
        <p14:creationId xmlns:p14="http://schemas.microsoft.com/office/powerpoint/2010/main" val="301089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9829-A67E-426A-3C82-0B3C5498B303}"/>
              </a:ext>
            </a:extLst>
          </p:cNvPr>
          <p:cNvSpPr>
            <a:spLocks noGrp="1"/>
          </p:cNvSpPr>
          <p:nvPr>
            <p:ph type="title"/>
          </p:nvPr>
        </p:nvSpPr>
        <p:spPr>
          <a:xfrm>
            <a:off x="838200" y="365126"/>
            <a:ext cx="5831542" cy="914399"/>
          </a:xfrm>
        </p:spPr>
        <p:txBody>
          <a:bodyPr>
            <a:normAutofit/>
          </a:bodyPr>
          <a:lstStyle/>
          <a:p>
            <a:r>
              <a:rPr lang="en-US" sz="3200">
                <a:latin typeface="Calibri"/>
                <a:ea typeface="Calibri"/>
                <a:cs typeface="Calibri"/>
              </a:rPr>
              <a:t>Leadership Day Reminders</a:t>
            </a:r>
            <a:endParaRPr lang="en-US" sz="3200">
              <a:ea typeface="Calibri"/>
            </a:endParaRPr>
          </a:p>
        </p:txBody>
      </p:sp>
      <p:pic>
        <p:nvPicPr>
          <p:cNvPr id="5" name="Content Placeholder 4" descr="A group of people sitting on a couch&#10;&#10;Description automatically generated">
            <a:extLst>
              <a:ext uri="{FF2B5EF4-FFF2-40B4-BE49-F238E27FC236}">
                <a16:creationId xmlns:a16="http://schemas.microsoft.com/office/drawing/2014/main" id="{54659FB5-33FC-6418-5CB5-B7CCD7EAF64E}"/>
              </a:ext>
            </a:extLst>
          </p:cNvPr>
          <p:cNvPicPr>
            <a:picLocks noGrp="1" noChangeAspect="1"/>
          </p:cNvPicPr>
          <p:nvPr>
            <p:ph idx="1"/>
          </p:nvPr>
        </p:nvPicPr>
        <p:blipFill>
          <a:blip r:embed="rId2"/>
          <a:stretch>
            <a:fillRect/>
          </a:stretch>
        </p:blipFill>
        <p:spPr>
          <a:xfrm>
            <a:off x="6790765" y="3433156"/>
            <a:ext cx="5502088" cy="3638176"/>
          </a:xfrm>
        </p:spPr>
      </p:pic>
      <p:sp>
        <p:nvSpPr>
          <p:cNvPr id="4" name="Slide Number Placeholder 3">
            <a:extLst>
              <a:ext uri="{FF2B5EF4-FFF2-40B4-BE49-F238E27FC236}">
                <a16:creationId xmlns:a16="http://schemas.microsoft.com/office/drawing/2014/main" id="{F96A3145-F060-ADCF-48AF-99275FA8D53E}"/>
              </a:ext>
            </a:extLst>
          </p:cNvPr>
          <p:cNvSpPr>
            <a:spLocks noGrp="1"/>
          </p:cNvSpPr>
          <p:nvPr>
            <p:ph type="sldNum" sz="quarter" idx="10"/>
          </p:nvPr>
        </p:nvSpPr>
        <p:spPr/>
        <p:txBody>
          <a:bodyPr/>
          <a:lstStyle/>
          <a:p>
            <a:fld id="{461711D5-349D-4847-A71F-DCB6A6FF38BF}" type="slidenum">
              <a:rPr lang="en-US" smtClean="0"/>
              <a:pPr/>
              <a:t>15</a:t>
            </a:fld>
            <a:endParaRPr lang="en-US"/>
          </a:p>
        </p:txBody>
      </p:sp>
      <p:pic>
        <p:nvPicPr>
          <p:cNvPr id="7" name="Picture 6" descr="A person standing at a podium&#10;&#10;Description automatically generated">
            <a:extLst>
              <a:ext uri="{FF2B5EF4-FFF2-40B4-BE49-F238E27FC236}">
                <a16:creationId xmlns:a16="http://schemas.microsoft.com/office/drawing/2014/main" id="{C6CCD982-5501-AEAB-9054-DA9DD278B7CC}"/>
              </a:ext>
            </a:extLst>
          </p:cNvPr>
          <p:cNvPicPr>
            <a:picLocks noChangeAspect="1"/>
          </p:cNvPicPr>
          <p:nvPr/>
        </p:nvPicPr>
        <p:blipFill>
          <a:blip r:embed="rId3"/>
          <a:stretch>
            <a:fillRect/>
          </a:stretch>
        </p:blipFill>
        <p:spPr>
          <a:xfrm>
            <a:off x="6790765" y="-197550"/>
            <a:ext cx="5502088" cy="3638177"/>
          </a:xfrm>
          <a:prstGeom prst="rect">
            <a:avLst/>
          </a:prstGeom>
        </p:spPr>
      </p:pic>
      <p:sp>
        <p:nvSpPr>
          <p:cNvPr id="8" name="Content Placeholder 7">
            <a:extLst>
              <a:ext uri="{FF2B5EF4-FFF2-40B4-BE49-F238E27FC236}">
                <a16:creationId xmlns:a16="http://schemas.microsoft.com/office/drawing/2014/main" id="{FCA49C9C-0F0A-1426-D274-28BBF4D2B6C8}"/>
              </a:ext>
            </a:extLst>
          </p:cNvPr>
          <p:cNvSpPr txBox="1">
            <a:spLocks/>
          </p:cNvSpPr>
          <p:nvPr/>
        </p:nvSpPr>
        <p:spPr>
          <a:xfrm>
            <a:off x="602876" y="1268320"/>
            <a:ext cx="6089278" cy="525602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Calibri"/>
                <a:cs typeface="Calibri"/>
              </a:rPr>
              <a:t>Members interested in attending Leadership Day should contact their chapter before registering.</a:t>
            </a:r>
          </a:p>
          <a:p>
            <a:pPr marL="0" indent="0">
              <a:buNone/>
            </a:pPr>
            <a:endParaRPr lang="en-US" sz="2400" dirty="0">
              <a:ea typeface="Calibri"/>
              <a:cs typeface="Calibri"/>
            </a:endParaRPr>
          </a:p>
          <a:p>
            <a:r>
              <a:rPr lang="en-US" sz="2400" dirty="0">
                <a:ea typeface="Calibri"/>
                <a:cs typeface="Calibri"/>
              </a:rPr>
              <a:t>Registration Deadline: April 15</a:t>
            </a:r>
            <a:endParaRPr lang="en-US" dirty="0">
              <a:ea typeface="Calibri"/>
              <a:cs typeface="Calibri"/>
            </a:endParaRPr>
          </a:p>
          <a:p>
            <a:endParaRPr lang="en-US" sz="2400">
              <a:ea typeface="Calibri"/>
              <a:cs typeface="Calibri"/>
            </a:endParaRPr>
          </a:p>
          <a:p>
            <a:r>
              <a:rPr lang="en-US" sz="2400" dirty="0">
                <a:ea typeface="Calibri"/>
                <a:cs typeface="Calibri"/>
              </a:rPr>
              <a:t>Hotel Room Block Deadline: April 15</a:t>
            </a:r>
            <a:endParaRPr lang="en-US" dirty="0">
              <a:ea typeface="Calibri"/>
              <a:cs typeface="Calibri"/>
            </a:endParaRPr>
          </a:p>
          <a:p>
            <a:endParaRPr lang="en-US" sz="2400">
              <a:ea typeface="Calibri"/>
              <a:cs typeface="Calibri"/>
            </a:endParaRPr>
          </a:p>
          <a:p>
            <a:r>
              <a:rPr lang="en-US" sz="2400">
                <a:ea typeface="Calibri"/>
                <a:cs typeface="Calibri"/>
              </a:rPr>
              <a:t>Neubauer Award Nominations Deadline:  March 25</a:t>
            </a:r>
          </a:p>
          <a:p>
            <a:pPr marL="0" indent="0">
              <a:buNone/>
            </a:pPr>
            <a:endParaRPr lang="en-US" sz="2400">
              <a:ea typeface="Calibri"/>
              <a:cs typeface="Calibri"/>
            </a:endParaRPr>
          </a:p>
          <a:p>
            <a:pPr marL="0" indent="0">
              <a:buNone/>
            </a:pPr>
            <a:endParaRPr lang="en-US" sz="2400">
              <a:ea typeface="Calibri"/>
              <a:cs typeface="Calibri"/>
            </a:endParaRPr>
          </a:p>
          <a:p>
            <a:pPr marL="0" indent="0">
              <a:buNone/>
            </a:pPr>
            <a:endParaRPr lang="en-US" sz="2400">
              <a:ea typeface="Calibri"/>
              <a:cs typeface="Calibri"/>
            </a:endParaRPr>
          </a:p>
          <a:p>
            <a:pPr marL="0" indent="0">
              <a:buNone/>
            </a:pPr>
            <a:r>
              <a:rPr lang="en-US" sz="2400">
                <a:ea typeface="Calibri"/>
                <a:cs typeface="Calibri"/>
              </a:rPr>
              <a:t>Please contact Shuan Tomlinson with any questions about Leadership Day at stomlinson@acponline.org</a:t>
            </a:r>
          </a:p>
        </p:txBody>
      </p:sp>
    </p:spTree>
    <p:extLst>
      <p:ext uri="{BB962C8B-B14F-4D97-AF65-F5344CB8AC3E}">
        <p14:creationId xmlns:p14="http://schemas.microsoft.com/office/powerpoint/2010/main" val="278207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0EBF-6FED-5954-69AD-C85C40F81530}"/>
              </a:ext>
            </a:extLst>
          </p:cNvPr>
          <p:cNvSpPr>
            <a:spLocks noGrp="1"/>
          </p:cNvSpPr>
          <p:nvPr>
            <p:ph type="title"/>
          </p:nvPr>
        </p:nvSpPr>
        <p:spPr/>
        <p:txBody>
          <a:bodyPr>
            <a:normAutofit/>
          </a:bodyPr>
          <a:lstStyle/>
          <a:p>
            <a:r>
              <a:rPr lang="en-US" sz="3600">
                <a:latin typeface="Calibri"/>
                <a:ea typeface="Calibri"/>
                <a:cs typeface="Calibri"/>
              </a:rPr>
              <a:t>Resources Overview</a:t>
            </a:r>
            <a:endParaRPr lang="en-US" sz="3600">
              <a:ea typeface="Calibri"/>
            </a:endParaRPr>
          </a:p>
        </p:txBody>
      </p:sp>
      <p:sp>
        <p:nvSpPr>
          <p:cNvPr id="3" name="Content Placeholder 2">
            <a:extLst>
              <a:ext uri="{FF2B5EF4-FFF2-40B4-BE49-F238E27FC236}">
                <a16:creationId xmlns:a16="http://schemas.microsoft.com/office/drawing/2014/main" id="{C866938F-2C36-AEE6-6B04-D949B8936F3D}"/>
              </a:ext>
            </a:extLst>
          </p:cNvPr>
          <p:cNvSpPr>
            <a:spLocks noGrp="1"/>
          </p:cNvSpPr>
          <p:nvPr>
            <p:ph idx="1"/>
          </p:nvPr>
        </p:nvSpPr>
        <p:spPr/>
        <p:txBody>
          <a:bodyPr vert="horz" lIns="91440" tIns="45720" rIns="91440" bIns="45720" rtlCol="0" anchor="t">
            <a:normAutofit/>
          </a:bodyPr>
          <a:lstStyle/>
          <a:p>
            <a:r>
              <a:rPr lang="en-US" sz="2800">
                <a:ea typeface="Calibri"/>
                <a:cs typeface="Calibri"/>
              </a:rPr>
              <a:t>For All ACP Members</a:t>
            </a:r>
          </a:p>
          <a:p>
            <a:pPr lvl="1">
              <a:buFont typeface="Courier New" panose="020B0604020202020204" pitchFamily="34" charset="0"/>
              <a:buChar char="o"/>
            </a:pPr>
            <a:r>
              <a:rPr lang="en-US" sz="2600">
                <a:ea typeface="Calibri"/>
                <a:cs typeface="Calibri"/>
              </a:rPr>
              <a:t>Policy Compendium</a:t>
            </a:r>
          </a:p>
          <a:p>
            <a:pPr lvl="1">
              <a:buFont typeface="Courier New" panose="020B0604020202020204" pitchFamily="34" charset="0"/>
              <a:buChar char="o"/>
            </a:pPr>
            <a:r>
              <a:rPr lang="en-US" sz="2600">
                <a:ea typeface="Calibri"/>
                <a:cs typeface="Calibri"/>
              </a:rPr>
              <a:t>State Health Policy Toolkits</a:t>
            </a:r>
          </a:p>
          <a:p>
            <a:pPr lvl="1">
              <a:buFont typeface="Courier New" panose="020B0604020202020204" pitchFamily="34" charset="0"/>
              <a:buChar char="o"/>
            </a:pPr>
            <a:r>
              <a:rPr lang="en-US" sz="2600">
                <a:ea typeface="Calibri"/>
                <a:cs typeface="Calibri"/>
              </a:rPr>
              <a:t>Advocates for Internal Medicine (AIM) Network</a:t>
            </a:r>
          </a:p>
          <a:p>
            <a:pPr lvl="1">
              <a:buFont typeface="Courier New" panose="020B0604020202020204" pitchFamily="34" charset="0"/>
              <a:buChar char="o"/>
            </a:pPr>
            <a:r>
              <a:rPr lang="en-US" sz="2600">
                <a:ea typeface="Calibri"/>
                <a:cs typeface="Calibri"/>
              </a:rPr>
              <a:t>Advocacy Assistance Request Form</a:t>
            </a:r>
          </a:p>
          <a:p>
            <a:pPr lvl="1">
              <a:buFont typeface="Courier New" panose="020B0604020202020204" pitchFamily="34" charset="0"/>
              <a:buChar char="o"/>
            </a:pPr>
            <a:endParaRPr lang="en-US" sz="2800">
              <a:ea typeface="Calibri"/>
              <a:cs typeface="Calibri"/>
            </a:endParaRPr>
          </a:p>
          <a:p>
            <a:r>
              <a:rPr lang="en-US" sz="2800">
                <a:ea typeface="Calibri"/>
                <a:cs typeface="Calibri"/>
              </a:rPr>
              <a:t>For Chapter Leaders Only</a:t>
            </a:r>
          </a:p>
          <a:p>
            <a:pPr lvl="1">
              <a:buFont typeface="Courier New" panose="020B0604020202020204" pitchFamily="34" charset="0"/>
              <a:buChar char="o"/>
            </a:pPr>
            <a:r>
              <a:rPr lang="en-US" sz="2600">
                <a:ea typeface="Calibri"/>
                <a:cs typeface="Calibri"/>
              </a:rPr>
              <a:t>State Health Policy Consultations</a:t>
            </a:r>
          </a:p>
          <a:p>
            <a:pPr lvl="1">
              <a:buFont typeface="Courier New" panose="020B0604020202020204" pitchFamily="34" charset="0"/>
              <a:buChar char="o"/>
            </a:pPr>
            <a:r>
              <a:rPr lang="en-US" sz="2600">
                <a:ea typeface="Calibri"/>
                <a:cs typeface="Calibri"/>
              </a:rPr>
              <a:t>Grassroots Collaboration with ACP National</a:t>
            </a:r>
          </a:p>
          <a:p>
            <a:pPr lvl="1">
              <a:buFont typeface="Courier New" panose="020B0604020202020204" pitchFamily="34" charset="0"/>
              <a:buChar char="o"/>
            </a:pPr>
            <a:r>
              <a:rPr lang="en-US" sz="2600">
                <a:ea typeface="Calibri"/>
                <a:cs typeface="Calibri"/>
              </a:rPr>
              <a:t>State Legislative Tracking</a:t>
            </a:r>
          </a:p>
          <a:p>
            <a:pPr lvl="1">
              <a:buFont typeface="Courier New" panose="020B0604020202020204" pitchFamily="34" charset="0"/>
              <a:buChar char="o"/>
            </a:pPr>
            <a:r>
              <a:rPr lang="en-US" sz="2600">
                <a:ea typeface="Calibri"/>
                <a:cs typeface="Calibri"/>
              </a:rPr>
              <a:t>State Fact Sheets</a:t>
            </a:r>
          </a:p>
        </p:txBody>
      </p:sp>
      <p:sp>
        <p:nvSpPr>
          <p:cNvPr id="4" name="Slide Number Placeholder 3">
            <a:extLst>
              <a:ext uri="{FF2B5EF4-FFF2-40B4-BE49-F238E27FC236}">
                <a16:creationId xmlns:a16="http://schemas.microsoft.com/office/drawing/2014/main" id="{297251D2-AD21-8D6E-385B-0B12CD13CD5C}"/>
              </a:ext>
            </a:extLst>
          </p:cNvPr>
          <p:cNvSpPr>
            <a:spLocks noGrp="1"/>
          </p:cNvSpPr>
          <p:nvPr>
            <p:ph type="sldNum" sz="quarter" idx="10"/>
          </p:nvPr>
        </p:nvSpPr>
        <p:spPr/>
        <p:txBody>
          <a:bodyPr/>
          <a:lstStyle/>
          <a:p>
            <a:fld id="{461711D5-349D-4847-A71F-DCB6A6FF38BF}" type="slidenum">
              <a:rPr lang="en-US" smtClean="0"/>
              <a:pPr/>
              <a:t>2</a:t>
            </a:fld>
            <a:endParaRPr lang="en-US"/>
          </a:p>
        </p:txBody>
      </p:sp>
    </p:spTree>
    <p:extLst>
      <p:ext uri="{BB962C8B-B14F-4D97-AF65-F5344CB8AC3E}">
        <p14:creationId xmlns:p14="http://schemas.microsoft.com/office/powerpoint/2010/main" val="400560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67B8-9BF6-3879-7730-B38262FF607C}"/>
              </a:ext>
            </a:extLst>
          </p:cNvPr>
          <p:cNvSpPr>
            <a:spLocks noGrp="1"/>
          </p:cNvSpPr>
          <p:nvPr>
            <p:ph type="ctrTitle"/>
          </p:nvPr>
        </p:nvSpPr>
        <p:spPr/>
        <p:txBody>
          <a:bodyPr>
            <a:normAutofit/>
          </a:bodyPr>
          <a:lstStyle/>
          <a:p>
            <a:r>
              <a:rPr lang="en-US" sz="5600">
                <a:latin typeface="Calibri"/>
                <a:ea typeface="Calibri"/>
                <a:cs typeface="Calibri"/>
              </a:rPr>
              <a:t>Advocacy Resources for All ACP Members</a:t>
            </a:r>
            <a:endParaRPr lang="en-US" sz="5600">
              <a:ea typeface="Calibri"/>
            </a:endParaRPr>
          </a:p>
        </p:txBody>
      </p:sp>
      <p:sp>
        <p:nvSpPr>
          <p:cNvPr id="3" name="Subtitle 2">
            <a:extLst>
              <a:ext uri="{FF2B5EF4-FFF2-40B4-BE49-F238E27FC236}">
                <a16:creationId xmlns:a16="http://schemas.microsoft.com/office/drawing/2014/main" id="{D0378CDA-5643-E061-1627-EBADE2845E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53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C19-98A4-2245-F12C-EF0F8B65E20C}"/>
              </a:ext>
            </a:extLst>
          </p:cNvPr>
          <p:cNvSpPr>
            <a:spLocks noGrp="1"/>
          </p:cNvSpPr>
          <p:nvPr>
            <p:ph type="title"/>
          </p:nvPr>
        </p:nvSpPr>
        <p:spPr>
          <a:xfrm>
            <a:off x="535641" y="365126"/>
            <a:ext cx="10515600" cy="914399"/>
          </a:xfrm>
        </p:spPr>
        <p:txBody>
          <a:bodyPr/>
          <a:lstStyle/>
          <a:p>
            <a:r>
              <a:rPr lang="en-US">
                <a:latin typeface="Calibri"/>
                <a:ea typeface="Calibri"/>
                <a:cs typeface="Calibri"/>
              </a:rPr>
              <a:t>For all members – ACP Policy Compendium</a:t>
            </a:r>
            <a:endParaRPr lang="en-US">
              <a:ea typeface="Calibri" panose="020F0502020204030204" pitchFamily="34" charset="0"/>
            </a:endParaRPr>
          </a:p>
        </p:txBody>
      </p:sp>
      <p:sp>
        <p:nvSpPr>
          <p:cNvPr id="4" name="Slide Number Placeholder 3">
            <a:extLst>
              <a:ext uri="{FF2B5EF4-FFF2-40B4-BE49-F238E27FC236}">
                <a16:creationId xmlns:a16="http://schemas.microsoft.com/office/drawing/2014/main" id="{969963A5-F144-C861-AC30-730A85ACDA50}"/>
              </a:ext>
            </a:extLst>
          </p:cNvPr>
          <p:cNvSpPr>
            <a:spLocks noGrp="1"/>
          </p:cNvSpPr>
          <p:nvPr>
            <p:ph type="sldNum" sz="quarter" idx="10"/>
          </p:nvPr>
        </p:nvSpPr>
        <p:spPr/>
        <p:txBody>
          <a:bodyPr/>
          <a:lstStyle/>
          <a:p>
            <a:fld id="{461711D5-349D-4847-A71F-DCB6A6FF38BF}" type="slidenum">
              <a:rPr lang="en-US" smtClean="0"/>
              <a:pPr/>
              <a:t>4</a:t>
            </a:fld>
            <a:endParaRPr lang="en-US"/>
          </a:p>
        </p:txBody>
      </p:sp>
      <p:sp>
        <p:nvSpPr>
          <p:cNvPr id="8" name="Content Placeholder 7">
            <a:extLst>
              <a:ext uri="{FF2B5EF4-FFF2-40B4-BE49-F238E27FC236}">
                <a16:creationId xmlns:a16="http://schemas.microsoft.com/office/drawing/2014/main" id="{38B37093-76C6-D44B-148F-62C5FCC6A644}"/>
              </a:ext>
            </a:extLst>
          </p:cNvPr>
          <p:cNvSpPr txBox="1">
            <a:spLocks/>
          </p:cNvSpPr>
          <p:nvPr/>
        </p:nvSpPr>
        <p:spPr>
          <a:xfrm>
            <a:off x="793376" y="1369173"/>
            <a:ext cx="6481482" cy="48974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ea typeface="Calibri"/>
                <a:cs typeface="Calibri"/>
              </a:rPr>
              <a:t>Best first place to look to determine ACP policy on a given issue</a:t>
            </a:r>
          </a:p>
          <a:p>
            <a:endParaRPr lang="en-US" sz="2400">
              <a:ea typeface="Calibri"/>
              <a:cs typeface="Calibri"/>
            </a:endParaRPr>
          </a:p>
          <a:p>
            <a:r>
              <a:rPr lang="en-US" sz="2400">
                <a:ea typeface="Calibri"/>
                <a:cs typeface="Calibri"/>
              </a:rPr>
              <a:t>Available on </a:t>
            </a:r>
            <a:r>
              <a:rPr lang="en-US" sz="2400" err="1">
                <a:ea typeface="Calibri"/>
                <a:cs typeface="Calibri"/>
              </a:rPr>
              <a:t>ACPOnline</a:t>
            </a:r>
            <a:r>
              <a:rPr lang="en-US" sz="2400">
                <a:ea typeface="Calibri"/>
                <a:cs typeface="Calibri"/>
              </a:rPr>
              <a:t> Advocacy Page – Where We Stand</a:t>
            </a:r>
          </a:p>
          <a:p>
            <a:endParaRPr lang="en-US" sz="2400">
              <a:ea typeface="Calibri"/>
              <a:cs typeface="Calibri"/>
            </a:endParaRPr>
          </a:p>
          <a:p>
            <a:r>
              <a:rPr lang="en-US" sz="2400">
                <a:ea typeface="Calibri"/>
                <a:cs typeface="Calibri"/>
              </a:rPr>
              <a:t>Regularly updated to reflect latest College policy</a:t>
            </a:r>
          </a:p>
          <a:p>
            <a:endParaRPr lang="en-US" sz="2400">
              <a:ea typeface="Calibri"/>
              <a:cs typeface="Calibri"/>
            </a:endParaRPr>
          </a:p>
          <a:p>
            <a:pPr marL="0" indent="0">
              <a:buNone/>
            </a:pPr>
            <a:endParaRPr lang="en-US" sz="2400">
              <a:ea typeface="Calibri"/>
              <a:cs typeface="Calibri"/>
            </a:endParaRPr>
          </a:p>
          <a:p>
            <a:pPr marL="0" indent="0">
              <a:buNone/>
            </a:pPr>
            <a:endParaRPr lang="en-US" sz="2400">
              <a:ea typeface="Calibri"/>
              <a:cs typeface="Calibri"/>
            </a:endParaRPr>
          </a:p>
        </p:txBody>
      </p:sp>
      <p:pic>
        <p:nvPicPr>
          <p:cNvPr id="9" name="Picture 8" descr="A screenshot of a document&#10;&#10;Description automatically generated">
            <a:extLst>
              <a:ext uri="{FF2B5EF4-FFF2-40B4-BE49-F238E27FC236}">
                <a16:creationId xmlns:a16="http://schemas.microsoft.com/office/drawing/2014/main" id="{2EEEE8CD-DD78-E7F9-1BC3-058D70D534AE}"/>
              </a:ext>
            </a:extLst>
          </p:cNvPr>
          <p:cNvPicPr>
            <a:picLocks noChangeAspect="1"/>
          </p:cNvPicPr>
          <p:nvPr/>
        </p:nvPicPr>
        <p:blipFill>
          <a:blip r:embed="rId2"/>
          <a:stretch>
            <a:fillRect/>
          </a:stretch>
        </p:blipFill>
        <p:spPr>
          <a:xfrm>
            <a:off x="874058" y="4185928"/>
            <a:ext cx="6096000" cy="2609908"/>
          </a:xfrm>
          <a:prstGeom prst="rect">
            <a:avLst/>
          </a:prstGeom>
        </p:spPr>
      </p:pic>
      <p:sp>
        <p:nvSpPr>
          <p:cNvPr id="15" name="TextBox 14">
            <a:extLst>
              <a:ext uri="{FF2B5EF4-FFF2-40B4-BE49-F238E27FC236}">
                <a16:creationId xmlns:a16="http://schemas.microsoft.com/office/drawing/2014/main" id="{9A11D6D0-E8EF-EA8A-766C-CABD30D71AAE}"/>
              </a:ext>
            </a:extLst>
          </p:cNvPr>
          <p:cNvSpPr txBox="1"/>
          <p:nvPr/>
        </p:nvSpPr>
        <p:spPr>
          <a:xfrm>
            <a:off x="9104524" y="325850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See Compendium on </a:t>
            </a:r>
            <a:r>
              <a:rPr lang="en-US" sz="2400" err="1">
                <a:ea typeface="Calibri"/>
                <a:cs typeface="Calibri"/>
              </a:rPr>
              <a:t>ACPOnline</a:t>
            </a:r>
            <a:r>
              <a:rPr lang="en-US" sz="2400">
                <a:ea typeface="Calibri"/>
                <a:cs typeface="Calibri"/>
              </a:rPr>
              <a:t>:</a:t>
            </a:r>
          </a:p>
        </p:txBody>
      </p:sp>
      <p:pic>
        <p:nvPicPr>
          <p:cNvPr id="18" name="Picture 17" descr="A qr code with a dinosaur&#10;&#10;Description automatically generated">
            <a:extLst>
              <a:ext uri="{FF2B5EF4-FFF2-40B4-BE49-F238E27FC236}">
                <a16:creationId xmlns:a16="http://schemas.microsoft.com/office/drawing/2014/main" id="{C7516458-99F6-7EDF-61F5-8208A4074C75}"/>
              </a:ext>
            </a:extLst>
          </p:cNvPr>
          <p:cNvPicPr>
            <a:picLocks noChangeAspect="1"/>
          </p:cNvPicPr>
          <p:nvPr/>
        </p:nvPicPr>
        <p:blipFill>
          <a:blip r:embed="rId3"/>
          <a:stretch>
            <a:fillRect/>
          </a:stretch>
        </p:blipFill>
        <p:spPr>
          <a:xfrm>
            <a:off x="9029139" y="4087345"/>
            <a:ext cx="2627780" cy="2627780"/>
          </a:xfrm>
          <a:prstGeom prst="rect">
            <a:avLst/>
          </a:prstGeom>
        </p:spPr>
      </p:pic>
    </p:spTree>
    <p:extLst>
      <p:ext uri="{BB962C8B-B14F-4D97-AF65-F5344CB8AC3E}">
        <p14:creationId xmlns:p14="http://schemas.microsoft.com/office/powerpoint/2010/main" val="221573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C19-98A4-2245-F12C-EF0F8B65E20C}"/>
              </a:ext>
            </a:extLst>
          </p:cNvPr>
          <p:cNvSpPr>
            <a:spLocks noGrp="1"/>
          </p:cNvSpPr>
          <p:nvPr>
            <p:ph type="title"/>
          </p:nvPr>
        </p:nvSpPr>
        <p:spPr>
          <a:xfrm>
            <a:off x="535641" y="365126"/>
            <a:ext cx="10515600" cy="914399"/>
          </a:xfrm>
        </p:spPr>
        <p:txBody>
          <a:bodyPr/>
          <a:lstStyle/>
          <a:p>
            <a:r>
              <a:rPr lang="en-US">
                <a:latin typeface="Calibri"/>
                <a:ea typeface="Calibri"/>
                <a:cs typeface="Calibri"/>
              </a:rPr>
              <a:t>For all members – State Health Policy Toolkits</a:t>
            </a:r>
            <a:endParaRPr lang="en-US">
              <a:ea typeface="Calibri" panose="020F0502020204030204" pitchFamily="34" charset="0"/>
            </a:endParaRPr>
          </a:p>
        </p:txBody>
      </p:sp>
      <p:sp>
        <p:nvSpPr>
          <p:cNvPr id="4" name="Slide Number Placeholder 3">
            <a:extLst>
              <a:ext uri="{FF2B5EF4-FFF2-40B4-BE49-F238E27FC236}">
                <a16:creationId xmlns:a16="http://schemas.microsoft.com/office/drawing/2014/main" id="{969963A5-F144-C861-AC30-730A85ACDA50}"/>
              </a:ext>
            </a:extLst>
          </p:cNvPr>
          <p:cNvSpPr>
            <a:spLocks noGrp="1"/>
          </p:cNvSpPr>
          <p:nvPr>
            <p:ph type="sldNum" sz="quarter" idx="10"/>
          </p:nvPr>
        </p:nvSpPr>
        <p:spPr/>
        <p:txBody>
          <a:bodyPr/>
          <a:lstStyle/>
          <a:p>
            <a:fld id="{461711D5-349D-4847-A71F-DCB6A6FF38BF}" type="slidenum">
              <a:rPr lang="en-US" smtClean="0"/>
              <a:pPr/>
              <a:t>5</a:t>
            </a:fld>
            <a:endParaRPr lang="en-US"/>
          </a:p>
        </p:txBody>
      </p:sp>
      <p:sp>
        <p:nvSpPr>
          <p:cNvPr id="8" name="Content Placeholder 7">
            <a:extLst>
              <a:ext uri="{FF2B5EF4-FFF2-40B4-BE49-F238E27FC236}">
                <a16:creationId xmlns:a16="http://schemas.microsoft.com/office/drawing/2014/main" id="{38B37093-76C6-D44B-148F-62C5FCC6A644}"/>
              </a:ext>
            </a:extLst>
          </p:cNvPr>
          <p:cNvSpPr txBox="1">
            <a:spLocks/>
          </p:cNvSpPr>
          <p:nvPr/>
        </p:nvSpPr>
        <p:spPr>
          <a:xfrm>
            <a:off x="793376" y="1369173"/>
            <a:ext cx="4173071" cy="513276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ea typeface="Calibri"/>
                <a:cs typeface="Calibri"/>
              </a:rPr>
              <a:t>Available on </a:t>
            </a:r>
            <a:r>
              <a:rPr lang="en-US" sz="2400" err="1">
                <a:ea typeface="Calibri"/>
                <a:cs typeface="Calibri"/>
              </a:rPr>
              <a:t>ACPOnline</a:t>
            </a:r>
            <a:r>
              <a:rPr lang="en-US" sz="2400">
                <a:ea typeface="Calibri"/>
                <a:cs typeface="Calibri"/>
              </a:rPr>
              <a:t> Advocacy Page – State Health Policy</a:t>
            </a:r>
          </a:p>
          <a:p>
            <a:endParaRPr lang="en-US" sz="2400">
              <a:ea typeface="Calibri"/>
              <a:cs typeface="Calibri"/>
            </a:endParaRPr>
          </a:p>
          <a:p>
            <a:r>
              <a:rPr lang="en-US" sz="2400">
                <a:ea typeface="Calibri"/>
                <a:cs typeface="Calibri"/>
              </a:rPr>
              <a:t>14 toolkits currently posted on variety of policy issues</a:t>
            </a:r>
          </a:p>
          <a:p>
            <a:endParaRPr lang="en-US" sz="2400">
              <a:ea typeface="Calibri"/>
              <a:cs typeface="Calibri"/>
            </a:endParaRPr>
          </a:p>
          <a:p>
            <a:endParaRPr lang="en-US" sz="2400">
              <a:ea typeface="Calibri"/>
              <a:cs typeface="Calibri"/>
            </a:endParaRPr>
          </a:p>
          <a:p>
            <a:endParaRPr lang="en-US" sz="2400">
              <a:ea typeface="Calibri"/>
              <a:cs typeface="Calibri"/>
            </a:endParaRPr>
          </a:p>
          <a:p>
            <a:endParaRPr lang="en-US" sz="2400">
              <a:ea typeface="Calibri"/>
              <a:cs typeface="Calibri"/>
            </a:endParaRPr>
          </a:p>
          <a:p>
            <a:endParaRPr lang="en-US" sz="2400">
              <a:ea typeface="Calibri"/>
              <a:cs typeface="Calibri"/>
            </a:endParaRPr>
          </a:p>
          <a:p>
            <a:endParaRPr lang="en-US" sz="2400">
              <a:ea typeface="Calibri"/>
              <a:cs typeface="Calibri"/>
            </a:endParaRPr>
          </a:p>
          <a:p>
            <a:pPr marL="0" indent="0">
              <a:buNone/>
            </a:pPr>
            <a:endParaRPr lang="en-US" sz="2400">
              <a:ea typeface="Calibri"/>
              <a:cs typeface="Calibri"/>
            </a:endParaRPr>
          </a:p>
          <a:p>
            <a:pPr marL="0" indent="0">
              <a:buNone/>
            </a:pPr>
            <a:endParaRPr lang="en-US" sz="2400">
              <a:ea typeface="Calibri"/>
              <a:cs typeface="Calibri"/>
            </a:endParaRPr>
          </a:p>
          <a:p>
            <a:pPr marL="0" indent="0" algn="ctr">
              <a:buNone/>
            </a:pPr>
            <a:r>
              <a:rPr lang="en-US" sz="2400">
                <a:ea typeface="Calibri"/>
                <a:cs typeface="Calibri"/>
              </a:rPr>
              <a:t>See toolkits on </a:t>
            </a:r>
            <a:r>
              <a:rPr lang="en-US" sz="2400" err="1">
                <a:ea typeface="Calibri"/>
                <a:cs typeface="Calibri"/>
              </a:rPr>
              <a:t>ACPOnline</a:t>
            </a:r>
            <a:endParaRPr lang="en-US" sz="2400">
              <a:ea typeface="Calibri"/>
              <a:cs typeface="Calibri"/>
            </a:endParaRPr>
          </a:p>
        </p:txBody>
      </p:sp>
      <p:pic>
        <p:nvPicPr>
          <p:cNvPr id="3" name="Picture 2" descr="A screenshot of a computer&#10;&#10;Description automatically generated">
            <a:extLst>
              <a:ext uri="{FF2B5EF4-FFF2-40B4-BE49-F238E27FC236}">
                <a16:creationId xmlns:a16="http://schemas.microsoft.com/office/drawing/2014/main" id="{3AED21AA-BC79-F3E1-5A22-D97B58BDEFFD}"/>
              </a:ext>
            </a:extLst>
          </p:cNvPr>
          <p:cNvPicPr>
            <a:picLocks noChangeAspect="1"/>
          </p:cNvPicPr>
          <p:nvPr/>
        </p:nvPicPr>
        <p:blipFill>
          <a:blip r:embed="rId2"/>
          <a:stretch>
            <a:fillRect/>
          </a:stretch>
        </p:blipFill>
        <p:spPr>
          <a:xfrm>
            <a:off x="5060699" y="1147483"/>
            <a:ext cx="6877924" cy="4831976"/>
          </a:xfrm>
          <a:prstGeom prst="rect">
            <a:avLst/>
          </a:prstGeom>
        </p:spPr>
      </p:pic>
      <p:pic>
        <p:nvPicPr>
          <p:cNvPr id="5" name="Picture 4" descr="A qr code with a dinosaur&#10;&#10;Description automatically generated">
            <a:extLst>
              <a:ext uri="{FF2B5EF4-FFF2-40B4-BE49-F238E27FC236}">
                <a16:creationId xmlns:a16="http://schemas.microsoft.com/office/drawing/2014/main" id="{E176D99C-9D7E-1FE2-F6A9-31A58EE25217}"/>
              </a:ext>
            </a:extLst>
          </p:cNvPr>
          <p:cNvPicPr>
            <a:picLocks noChangeAspect="1"/>
          </p:cNvPicPr>
          <p:nvPr/>
        </p:nvPicPr>
        <p:blipFill>
          <a:blip r:embed="rId3"/>
          <a:stretch>
            <a:fillRect/>
          </a:stretch>
        </p:blipFill>
        <p:spPr>
          <a:xfrm>
            <a:off x="1476375" y="3594287"/>
            <a:ext cx="2426074" cy="2403662"/>
          </a:xfrm>
          <a:prstGeom prst="rect">
            <a:avLst/>
          </a:prstGeom>
        </p:spPr>
      </p:pic>
    </p:spTree>
    <p:extLst>
      <p:ext uri="{BB962C8B-B14F-4D97-AF65-F5344CB8AC3E}">
        <p14:creationId xmlns:p14="http://schemas.microsoft.com/office/powerpoint/2010/main" val="183311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D662-F54B-15DB-4330-94B769AFE263}"/>
              </a:ext>
            </a:extLst>
          </p:cNvPr>
          <p:cNvSpPr>
            <a:spLocks noGrp="1"/>
          </p:cNvSpPr>
          <p:nvPr>
            <p:ph type="title"/>
          </p:nvPr>
        </p:nvSpPr>
        <p:spPr/>
        <p:txBody>
          <a:bodyPr vert="horz" lIns="91440" tIns="45720" rIns="91440" bIns="45720" rtlCol="0" anchor="ctr">
            <a:noAutofit/>
          </a:bodyPr>
          <a:lstStyle/>
          <a:p>
            <a:r>
              <a:rPr lang="en-US" sz="3200">
                <a:latin typeface="Calibri"/>
                <a:cs typeface="Calibri"/>
              </a:rPr>
              <a:t>For all members – Advocates for Internal Medicine Network (</a:t>
            </a:r>
            <a:r>
              <a:rPr lang="en-US" sz="3200" err="1">
                <a:latin typeface="Calibri"/>
                <a:cs typeface="Calibri"/>
              </a:rPr>
              <a:t>AIMn</a:t>
            </a:r>
            <a:r>
              <a:rPr lang="en-US" sz="3200">
                <a:latin typeface="Calibri"/>
                <a:cs typeface="Calibri"/>
              </a:rPr>
              <a:t>)</a:t>
            </a:r>
            <a:endParaRPr lang="en-US" sz="3200">
              <a:ea typeface="Calibri"/>
            </a:endParaRPr>
          </a:p>
        </p:txBody>
      </p:sp>
      <p:pic>
        <p:nvPicPr>
          <p:cNvPr id="5" name="Content Placeholder 4" descr="A qr code with a dinosaur&#10;&#10;Description automatically generated">
            <a:extLst>
              <a:ext uri="{FF2B5EF4-FFF2-40B4-BE49-F238E27FC236}">
                <a16:creationId xmlns:a16="http://schemas.microsoft.com/office/drawing/2014/main" id="{3464AB43-E485-15EB-F726-7AF86307B6CE}"/>
              </a:ext>
            </a:extLst>
          </p:cNvPr>
          <p:cNvPicPr>
            <a:picLocks noGrp="1" noChangeAspect="1"/>
          </p:cNvPicPr>
          <p:nvPr>
            <p:ph idx="1"/>
          </p:nvPr>
        </p:nvPicPr>
        <p:blipFill>
          <a:blip r:embed="rId2"/>
          <a:stretch>
            <a:fillRect/>
          </a:stretch>
        </p:blipFill>
        <p:spPr>
          <a:xfrm>
            <a:off x="9107135" y="3856165"/>
            <a:ext cx="2624974" cy="2649554"/>
          </a:xfrm>
        </p:spPr>
      </p:pic>
      <p:sp>
        <p:nvSpPr>
          <p:cNvPr id="7" name="TextBox 6">
            <a:extLst>
              <a:ext uri="{FF2B5EF4-FFF2-40B4-BE49-F238E27FC236}">
                <a16:creationId xmlns:a16="http://schemas.microsoft.com/office/drawing/2014/main" id="{A542C401-018A-A2ED-B490-9725EE5EEA82}"/>
              </a:ext>
            </a:extLst>
          </p:cNvPr>
          <p:cNvSpPr txBox="1"/>
          <p:nvPr/>
        </p:nvSpPr>
        <p:spPr>
          <a:xfrm>
            <a:off x="9278690" y="274189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Visit ACP's Legislative Action Center (LAC):</a:t>
            </a:r>
            <a:endParaRPr lang="en-US" sz="2400" err="1">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4D54893-B5D5-8AB2-0520-D0CE3287F89D}"/>
              </a:ext>
            </a:extLst>
          </p:cNvPr>
          <p:cNvSpPr txBox="1"/>
          <p:nvPr/>
        </p:nvSpPr>
        <p:spPr>
          <a:xfrm>
            <a:off x="1110490" y="2620073"/>
            <a:ext cx="70886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54446"/>
                </a:solidFill>
                <a:ea typeface="+mn-lt"/>
                <a:cs typeface="+mn-lt"/>
              </a:rPr>
              <a:t>Enroll in the Advocates for Internal Medicine Network</a:t>
            </a:r>
            <a:endParaRPr lang="en-US" sz="2400">
              <a:solidFill>
                <a:srgbClr val="000000"/>
              </a:solidFill>
              <a:ea typeface="+mn-lt"/>
              <a:cs typeface="+mn-lt"/>
            </a:endParaRPr>
          </a:p>
          <a:p>
            <a:r>
              <a:rPr lang="en-US" sz="2400">
                <a:solidFill>
                  <a:srgbClr val="585858"/>
                </a:solidFill>
                <a:ea typeface="+mn-lt"/>
                <a:cs typeface="+mn-lt"/>
              </a:rPr>
              <a:t>Join more than 15,000 colleagues in the </a:t>
            </a:r>
            <a:r>
              <a:rPr lang="en-US" sz="2400" err="1">
                <a:solidFill>
                  <a:srgbClr val="585858"/>
                </a:solidFill>
                <a:ea typeface="+mn-lt"/>
                <a:cs typeface="+mn-lt"/>
              </a:rPr>
              <a:t>AIMn</a:t>
            </a:r>
            <a:r>
              <a:rPr lang="en-US" sz="2400">
                <a:solidFill>
                  <a:srgbClr val="585858"/>
                </a:solidFill>
                <a:ea typeface="+mn-lt"/>
                <a:cs typeface="+mn-lt"/>
              </a:rPr>
              <a:t> program in advocating for the interests of internal medicine in Washington DC. By joining, you will receive legislative updates on key policy issues and engage in outreach to your federal lawmakers.</a:t>
            </a:r>
            <a:endParaRPr lang="en-US" sz="2400">
              <a:cs typeface="Calibri"/>
            </a:endParaRPr>
          </a:p>
        </p:txBody>
      </p:sp>
      <p:pic>
        <p:nvPicPr>
          <p:cNvPr id="10" name="Picture 9" descr="A green and white sign with white letters&#10;&#10;Description automatically generated">
            <a:extLst>
              <a:ext uri="{FF2B5EF4-FFF2-40B4-BE49-F238E27FC236}">
                <a16:creationId xmlns:a16="http://schemas.microsoft.com/office/drawing/2014/main" id="{88EE2833-C40C-83E5-EC72-5E9F9B557D69}"/>
              </a:ext>
            </a:extLst>
          </p:cNvPr>
          <p:cNvPicPr>
            <a:picLocks noChangeAspect="1"/>
          </p:cNvPicPr>
          <p:nvPr/>
        </p:nvPicPr>
        <p:blipFill>
          <a:blip r:embed="rId3"/>
          <a:stretch>
            <a:fillRect/>
          </a:stretch>
        </p:blipFill>
        <p:spPr>
          <a:xfrm>
            <a:off x="1112108" y="1714310"/>
            <a:ext cx="6096000" cy="566732"/>
          </a:xfrm>
          <a:prstGeom prst="rect">
            <a:avLst/>
          </a:prstGeom>
        </p:spPr>
      </p:pic>
      <p:sp>
        <p:nvSpPr>
          <p:cNvPr id="11" name="TextBox 10">
            <a:extLst>
              <a:ext uri="{FF2B5EF4-FFF2-40B4-BE49-F238E27FC236}">
                <a16:creationId xmlns:a16="http://schemas.microsoft.com/office/drawing/2014/main" id="{7B625D70-45E7-AF46-25C2-68A16EF4B026}"/>
              </a:ext>
            </a:extLst>
          </p:cNvPr>
          <p:cNvSpPr txBox="1"/>
          <p:nvPr/>
        </p:nvSpPr>
        <p:spPr>
          <a:xfrm>
            <a:off x="1110490" y="5266478"/>
            <a:ext cx="71916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In 2023, more than 1,100 advocates took action over 2,000 times, sending more than 5,100 total messages.</a:t>
            </a:r>
            <a:endParaRPr lang="en-US" sz="2400">
              <a:cs typeface="Calibri"/>
            </a:endParaRPr>
          </a:p>
        </p:txBody>
      </p:sp>
    </p:spTree>
    <p:extLst>
      <p:ext uri="{BB962C8B-B14F-4D97-AF65-F5344CB8AC3E}">
        <p14:creationId xmlns:p14="http://schemas.microsoft.com/office/powerpoint/2010/main" val="425254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D13B-C9A5-4420-7B28-AC6BECB80A60}"/>
              </a:ext>
            </a:extLst>
          </p:cNvPr>
          <p:cNvSpPr>
            <a:spLocks noGrp="1"/>
          </p:cNvSpPr>
          <p:nvPr>
            <p:ph type="title"/>
          </p:nvPr>
        </p:nvSpPr>
        <p:spPr>
          <a:xfrm>
            <a:off x="831632" y="126684"/>
            <a:ext cx="10515600" cy="914399"/>
          </a:xfrm>
        </p:spPr>
        <p:txBody>
          <a:bodyPr/>
          <a:lstStyle/>
          <a:p>
            <a:r>
              <a:rPr lang="en-US" sz="3200" dirty="0">
                <a:latin typeface="Calibri"/>
                <a:ea typeface="Calibri"/>
                <a:cs typeface="Calibri"/>
              </a:rPr>
              <a:t>Current Federal </a:t>
            </a:r>
            <a:r>
              <a:rPr lang="en-US" sz="3200" err="1">
                <a:latin typeface="Calibri"/>
                <a:ea typeface="Calibri"/>
                <a:cs typeface="Calibri"/>
              </a:rPr>
              <a:t>AIMn</a:t>
            </a:r>
            <a:r>
              <a:rPr lang="en-US" sz="3200" dirty="0">
                <a:latin typeface="Calibri"/>
                <a:ea typeface="Calibri"/>
                <a:cs typeface="Calibri"/>
              </a:rPr>
              <a:t> Alerts</a:t>
            </a:r>
            <a:endParaRPr lang="en-US" sz="3200" dirty="0">
              <a:ea typeface="Calibri"/>
            </a:endParaRPr>
          </a:p>
        </p:txBody>
      </p:sp>
      <p:pic>
        <p:nvPicPr>
          <p:cNvPr id="6" name="Content Placeholder 5">
            <a:extLst>
              <a:ext uri="{FF2B5EF4-FFF2-40B4-BE49-F238E27FC236}">
                <a16:creationId xmlns:a16="http://schemas.microsoft.com/office/drawing/2014/main" id="{971C3EEA-3D09-D6C8-6A54-27504C8CA2DF}"/>
              </a:ext>
            </a:extLst>
          </p:cNvPr>
          <p:cNvPicPr>
            <a:picLocks noGrp="1" noChangeAspect="1"/>
          </p:cNvPicPr>
          <p:nvPr>
            <p:ph idx="1"/>
          </p:nvPr>
        </p:nvPicPr>
        <p:blipFill>
          <a:blip r:embed="rId2"/>
          <a:stretch>
            <a:fillRect/>
          </a:stretch>
        </p:blipFill>
        <p:spPr>
          <a:xfrm>
            <a:off x="1510072" y="940230"/>
            <a:ext cx="6527268" cy="5589016"/>
          </a:xfrm>
        </p:spPr>
      </p:pic>
      <p:sp>
        <p:nvSpPr>
          <p:cNvPr id="4" name="Slide Number Placeholder 3">
            <a:extLst>
              <a:ext uri="{FF2B5EF4-FFF2-40B4-BE49-F238E27FC236}">
                <a16:creationId xmlns:a16="http://schemas.microsoft.com/office/drawing/2014/main" id="{94F6B029-B5DB-0630-E0C8-86BFB986B995}"/>
              </a:ext>
            </a:extLst>
          </p:cNvPr>
          <p:cNvSpPr>
            <a:spLocks noGrp="1"/>
          </p:cNvSpPr>
          <p:nvPr>
            <p:ph type="sldNum" sz="quarter" idx="10"/>
          </p:nvPr>
        </p:nvSpPr>
        <p:spPr/>
        <p:txBody>
          <a:bodyPr/>
          <a:lstStyle/>
          <a:p>
            <a:fld id="{461711D5-349D-4847-A71F-DCB6A6FF38BF}" type="slidenum">
              <a:rPr lang="en-US" smtClean="0"/>
              <a:pPr/>
              <a:t>7</a:t>
            </a:fld>
            <a:endParaRPr lang="en-US"/>
          </a:p>
        </p:txBody>
      </p:sp>
      <p:sp>
        <p:nvSpPr>
          <p:cNvPr id="7" name="TextBox 6">
            <a:extLst>
              <a:ext uri="{FF2B5EF4-FFF2-40B4-BE49-F238E27FC236}">
                <a16:creationId xmlns:a16="http://schemas.microsoft.com/office/drawing/2014/main" id="{A24420FC-8CBB-FA89-5AA8-54716C846A0C}"/>
              </a:ext>
            </a:extLst>
          </p:cNvPr>
          <p:cNvSpPr txBox="1"/>
          <p:nvPr/>
        </p:nvSpPr>
        <p:spPr>
          <a:xfrm>
            <a:off x="9278690" y="274189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Visit ACP's Legislative Action Center (LAC):</a:t>
            </a:r>
            <a:endParaRPr lang="en-US" sz="2400" err="1">
              <a:latin typeface="Calibri" panose="020F0502020204030204" pitchFamily="34" charset="0"/>
              <a:cs typeface="Calibri" panose="020F0502020204030204" pitchFamily="34" charset="0"/>
            </a:endParaRPr>
          </a:p>
        </p:txBody>
      </p:sp>
      <p:pic>
        <p:nvPicPr>
          <p:cNvPr id="12" name="Content Placeholder 4" descr="A qr code with a dinosaur&#10;&#10;Description automatically generated">
            <a:extLst>
              <a:ext uri="{FF2B5EF4-FFF2-40B4-BE49-F238E27FC236}">
                <a16:creationId xmlns:a16="http://schemas.microsoft.com/office/drawing/2014/main" id="{517ED782-6E32-3BD8-B1F6-AAE162EC3ACC}"/>
              </a:ext>
            </a:extLst>
          </p:cNvPr>
          <p:cNvPicPr>
            <a:picLocks noChangeAspect="1"/>
          </p:cNvPicPr>
          <p:nvPr/>
        </p:nvPicPr>
        <p:blipFill>
          <a:blip r:embed="rId3"/>
          <a:stretch>
            <a:fillRect/>
          </a:stretch>
        </p:blipFill>
        <p:spPr>
          <a:xfrm>
            <a:off x="9107135" y="3856165"/>
            <a:ext cx="2624974" cy="2649554"/>
          </a:xfrm>
          <a:prstGeom prst="rect">
            <a:avLst/>
          </a:prstGeom>
        </p:spPr>
      </p:pic>
    </p:spTree>
    <p:extLst>
      <p:ext uri="{BB962C8B-B14F-4D97-AF65-F5344CB8AC3E}">
        <p14:creationId xmlns:p14="http://schemas.microsoft.com/office/powerpoint/2010/main" val="27145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C19-98A4-2245-F12C-EF0F8B65E20C}"/>
              </a:ext>
            </a:extLst>
          </p:cNvPr>
          <p:cNvSpPr>
            <a:spLocks noGrp="1"/>
          </p:cNvSpPr>
          <p:nvPr>
            <p:ph type="title"/>
          </p:nvPr>
        </p:nvSpPr>
        <p:spPr>
          <a:xfrm>
            <a:off x="614082" y="286685"/>
            <a:ext cx="10515600" cy="914399"/>
          </a:xfrm>
        </p:spPr>
        <p:txBody>
          <a:bodyPr>
            <a:normAutofit/>
          </a:bodyPr>
          <a:lstStyle/>
          <a:p>
            <a:r>
              <a:rPr lang="en-US" sz="3200" dirty="0">
                <a:latin typeface="Calibri"/>
                <a:ea typeface="Calibri"/>
                <a:cs typeface="Calibri"/>
              </a:rPr>
              <a:t>For all members – Advocacy Assistance Request Form</a:t>
            </a:r>
            <a:endParaRPr lang="en-US" sz="3200">
              <a:ea typeface="Calibri" panose="020F0502020204030204" pitchFamily="34" charset="0"/>
            </a:endParaRPr>
          </a:p>
        </p:txBody>
      </p:sp>
      <p:sp>
        <p:nvSpPr>
          <p:cNvPr id="4" name="Slide Number Placeholder 3">
            <a:extLst>
              <a:ext uri="{FF2B5EF4-FFF2-40B4-BE49-F238E27FC236}">
                <a16:creationId xmlns:a16="http://schemas.microsoft.com/office/drawing/2014/main" id="{969963A5-F144-C861-AC30-730A85ACDA50}"/>
              </a:ext>
            </a:extLst>
          </p:cNvPr>
          <p:cNvSpPr>
            <a:spLocks noGrp="1"/>
          </p:cNvSpPr>
          <p:nvPr>
            <p:ph type="sldNum" sz="quarter" idx="10"/>
          </p:nvPr>
        </p:nvSpPr>
        <p:spPr/>
        <p:txBody>
          <a:bodyPr/>
          <a:lstStyle/>
          <a:p>
            <a:fld id="{461711D5-349D-4847-A71F-DCB6A6FF38BF}" type="slidenum">
              <a:rPr lang="en-US" smtClean="0"/>
              <a:pPr/>
              <a:t>8</a:t>
            </a:fld>
            <a:endParaRPr lang="en-US"/>
          </a:p>
        </p:txBody>
      </p:sp>
      <p:sp>
        <p:nvSpPr>
          <p:cNvPr id="8" name="Content Placeholder 7">
            <a:extLst>
              <a:ext uri="{FF2B5EF4-FFF2-40B4-BE49-F238E27FC236}">
                <a16:creationId xmlns:a16="http://schemas.microsoft.com/office/drawing/2014/main" id="{38B37093-76C6-D44B-148F-62C5FCC6A644}"/>
              </a:ext>
            </a:extLst>
          </p:cNvPr>
          <p:cNvSpPr txBox="1">
            <a:spLocks/>
          </p:cNvSpPr>
          <p:nvPr/>
        </p:nvSpPr>
        <p:spPr>
          <a:xfrm>
            <a:off x="793376" y="1369173"/>
            <a:ext cx="7277099" cy="48974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Calibri"/>
                <a:cs typeface="Calibri"/>
              </a:rPr>
              <a:t>ACP State Health Policy Staff</a:t>
            </a:r>
          </a:p>
          <a:p>
            <a:endParaRPr lang="en-US" sz="2400" dirty="0">
              <a:ea typeface="Calibri"/>
              <a:cs typeface="Calibri"/>
            </a:endParaRPr>
          </a:p>
          <a:p>
            <a:r>
              <a:rPr lang="en-US" sz="2400" dirty="0">
                <a:ea typeface="Calibri"/>
                <a:cs typeface="Calibri"/>
              </a:rPr>
              <a:t>Available on State Health Policy page on </a:t>
            </a:r>
            <a:r>
              <a:rPr lang="en-US" sz="2400" dirty="0" err="1">
                <a:ea typeface="Calibri"/>
                <a:cs typeface="Calibri"/>
              </a:rPr>
              <a:t>ACPOnline</a:t>
            </a:r>
          </a:p>
          <a:p>
            <a:endParaRPr lang="en-US" sz="2400" dirty="0">
              <a:ea typeface="Calibri"/>
              <a:cs typeface="Calibri"/>
            </a:endParaRPr>
          </a:p>
          <a:p>
            <a:endParaRPr lang="en-US" sz="2400" dirty="0">
              <a:ea typeface="Calibri"/>
              <a:cs typeface="Calibri"/>
            </a:endParaRPr>
          </a:p>
        </p:txBody>
      </p:sp>
      <p:sp>
        <p:nvSpPr>
          <p:cNvPr id="15" name="TextBox 14">
            <a:extLst>
              <a:ext uri="{FF2B5EF4-FFF2-40B4-BE49-F238E27FC236}">
                <a16:creationId xmlns:a16="http://schemas.microsoft.com/office/drawing/2014/main" id="{9A11D6D0-E8EF-EA8A-766C-CABD30D71AAE}"/>
              </a:ext>
            </a:extLst>
          </p:cNvPr>
          <p:cNvSpPr txBox="1"/>
          <p:nvPr/>
        </p:nvSpPr>
        <p:spPr>
          <a:xfrm>
            <a:off x="9104524" y="325850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Access the form on </a:t>
            </a:r>
            <a:r>
              <a:rPr lang="en-US" sz="2400" dirty="0" err="1">
                <a:ea typeface="Calibri"/>
                <a:cs typeface="Calibri"/>
              </a:rPr>
              <a:t>ACPOnline</a:t>
            </a:r>
            <a:r>
              <a:rPr lang="en-US" sz="2400" dirty="0">
                <a:ea typeface="Calibri"/>
                <a:cs typeface="Calibri"/>
              </a:rPr>
              <a:t>:</a:t>
            </a:r>
          </a:p>
        </p:txBody>
      </p:sp>
      <p:pic>
        <p:nvPicPr>
          <p:cNvPr id="5" name="Picture 4" descr="A screenshot of a health policy&#10;&#10;Description automatically generated">
            <a:extLst>
              <a:ext uri="{FF2B5EF4-FFF2-40B4-BE49-F238E27FC236}">
                <a16:creationId xmlns:a16="http://schemas.microsoft.com/office/drawing/2014/main" id="{EB6935B2-E314-CE7D-FB57-D42C786C58EF}"/>
              </a:ext>
            </a:extLst>
          </p:cNvPr>
          <p:cNvPicPr>
            <a:picLocks noChangeAspect="1"/>
          </p:cNvPicPr>
          <p:nvPr/>
        </p:nvPicPr>
        <p:blipFill>
          <a:blip r:embed="rId2"/>
          <a:stretch>
            <a:fillRect/>
          </a:stretch>
        </p:blipFill>
        <p:spPr>
          <a:xfrm>
            <a:off x="885265" y="2643532"/>
            <a:ext cx="7003676" cy="4025026"/>
          </a:xfrm>
          <a:prstGeom prst="rect">
            <a:avLst/>
          </a:prstGeom>
        </p:spPr>
      </p:pic>
      <p:sp>
        <p:nvSpPr>
          <p:cNvPr id="6" name="Arrow: Right 5">
            <a:extLst>
              <a:ext uri="{FF2B5EF4-FFF2-40B4-BE49-F238E27FC236}">
                <a16:creationId xmlns:a16="http://schemas.microsoft.com/office/drawing/2014/main" id="{305EDDAA-FD52-165B-01C2-0AD16379A03D}"/>
              </a:ext>
            </a:extLst>
          </p:cNvPr>
          <p:cNvSpPr/>
          <p:nvPr/>
        </p:nvSpPr>
        <p:spPr>
          <a:xfrm>
            <a:off x="429355" y="6373015"/>
            <a:ext cx="725129" cy="2949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Arrow: Right 6">
            <a:extLst>
              <a:ext uri="{FF2B5EF4-FFF2-40B4-BE49-F238E27FC236}">
                <a16:creationId xmlns:a16="http://schemas.microsoft.com/office/drawing/2014/main" id="{2159F189-2630-2F31-D9AE-5F692163FC9E}"/>
              </a:ext>
            </a:extLst>
          </p:cNvPr>
          <p:cNvSpPr/>
          <p:nvPr/>
        </p:nvSpPr>
        <p:spPr>
          <a:xfrm rot="10800000">
            <a:off x="5058282" y="6376336"/>
            <a:ext cx="725129" cy="2949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qr code with a dinosaur&#10;&#10;Description automatically generated">
            <a:extLst>
              <a:ext uri="{FF2B5EF4-FFF2-40B4-BE49-F238E27FC236}">
                <a16:creationId xmlns:a16="http://schemas.microsoft.com/office/drawing/2014/main" id="{7BF70A4A-4BA1-620D-FC4F-0C46710AA099}"/>
              </a:ext>
            </a:extLst>
          </p:cNvPr>
          <p:cNvPicPr>
            <a:picLocks noChangeAspect="1"/>
          </p:cNvPicPr>
          <p:nvPr/>
        </p:nvPicPr>
        <p:blipFill>
          <a:blip r:embed="rId3"/>
          <a:stretch>
            <a:fillRect/>
          </a:stretch>
        </p:blipFill>
        <p:spPr>
          <a:xfrm>
            <a:off x="9298080" y="4143374"/>
            <a:ext cx="2571751" cy="2571751"/>
          </a:xfrm>
          <a:prstGeom prst="rect">
            <a:avLst/>
          </a:prstGeom>
        </p:spPr>
      </p:pic>
    </p:spTree>
    <p:extLst>
      <p:ext uri="{BB962C8B-B14F-4D97-AF65-F5344CB8AC3E}">
        <p14:creationId xmlns:p14="http://schemas.microsoft.com/office/powerpoint/2010/main" val="87803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67B8-9BF6-3879-7730-B38262FF607C}"/>
              </a:ext>
            </a:extLst>
          </p:cNvPr>
          <p:cNvSpPr>
            <a:spLocks noGrp="1"/>
          </p:cNvSpPr>
          <p:nvPr>
            <p:ph type="ctrTitle"/>
          </p:nvPr>
        </p:nvSpPr>
        <p:spPr/>
        <p:txBody>
          <a:bodyPr>
            <a:normAutofit/>
          </a:bodyPr>
          <a:lstStyle/>
          <a:p>
            <a:r>
              <a:rPr lang="en-US" sz="5600">
                <a:latin typeface="Calibri"/>
                <a:ea typeface="Calibri"/>
                <a:cs typeface="Calibri"/>
              </a:rPr>
              <a:t>Advocacy Resources for Chapter Leaders</a:t>
            </a:r>
            <a:endParaRPr lang="en-US" sz="5600">
              <a:ea typeface="Calibri"/>
            </a:endParaRPr>
          </a:p>
        </p:txBody>
      </p:sp>
      <p:sp>
        <p:nvSpPr>
          <p:cNvPr id="3" name="Subtitle 2">
            <a:extLst>
              <a:ext uri="{FF2B5EF4-FFF2-40B4-BE49-F238E27FC236}">
                <a16:creationId xmlns:a16="http://schemas.microsoft.com/office/drawing/2014/main" id="{D0378CDA-5643-E061-1627-EBADE2845E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153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1379588E85F45887CF429A304AAA1" ma:contentTypeVersion="14" ma:contentTypeDescription="Create a new document." ma:contentTypeScope="" ma:versionID="be5135c5ac0da20fdecb748832f6480c">
  <xsd:schema xmlns:xsd="http://www.w3.org/2001/XMLSchema" xmlns:xs="http://www.w3.org/2001/XMLSchema" xmlns:p="http://schemas.microsoft.com/office/2006/metadata/properties" xmlns:ns2="dcfff6a4-cae8-4aeb-ad84-887b4c1047af" xmlns:ns3="b37a3e94-e5c2-41aa-bbeb-4b4f4cff027f" targetNamespace="http://schemas.microsoft.com/office/2006/metadata/properties" ma:root="true" ma:fieldsID="1dbaca5a71de229d42fe97ae840e44ed" ns2:_="" ns3:_="">
    <xsd:import namespace="dcfff6a4-cae8-4aeb-ad84-887b4c1047af"/>
    <xsd:import namespace="b37a3e94-e5c2-41aa-bbeb-4b4f4cff0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ff6a4-cae8-4aeb-ad84-887b4c104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a3e94-e5c2-41aa-bbeb-4b4f4cff027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795fde5-c48b-4e85-aa2c-bcedfcbd9dec}" ma:internalName="TaxCatchAll" ma:showField="CatchAllData" ma:web="b37a3e94-e5c2-41aa-bbeb-4b4f4cff027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fff6a4-cae8-4aeb-ad84-887b4c1047af">
      <Terms xmlns="http://schemas.microsoft.com/office/infopath/2007/PartnerControls"/>
    </lcf76f155ced4ddcb4097134ff3c332f>
    <TaxCatchAll xmlns="b37a3e94-e5c2-41aa-bbeb-4b4f4cff027f" xsi:nil="true"/>
  </documentManagement>
</p:properties>
</file>

<file path=customXml/itemProps1.xml><?xml version="1.0" encoding="utf-8"?>
<ds:datastoreItem xmlns:ds="http://schemas.openxmlformats.org/officeDocument/2006/customXml" ds:itemID="{539650BE-E0DB-41A5-8E59-4F84AB640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ff6a4-cae8-4aeb-ad84-887b4c1047af"/>
    <ds:schemaRef ds:uri="b37a3e94-e5c2-41aa-bbeb-4b4f4cff0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5F7FE-A09A-4318-B05F-FE42CDEF732E}">
  <ds:schemaRefs>
    <ds:schemaRef ds:uri="http://schemas.microsoft.com/sharepoint/v3/contenttype/forms"/>
  </ds:schemaRefs>
</ds:datastoreItem>
</file>

<file path=customXml/itemProps3.xml><?xml version="1.0" encoding="utf-8"?>
<ds:datastoreItem xmlns:ds="http://schemas.openxmlformats.org/officeDocument/2006/customXml" ds:itemID="{FD852470-973B-4915-B46A-BF50E2E9993F}">
  <ds:schemaRefs>
    <ds:schemaRef ds:uri="b37a3e94-e5c2-41aa-bbeb-4b4f4cff027f"/>
    <ds:schemaRef ds:uri="http://purl.org/dc/dcmitype/"/>
    <ds:schemaRef ds:uri="http://schemas.microsoft.com/office/2006/documentManagement/types"/>
    <ds:schemaRef ds:uri="dcfff6a4-cae8-4aeb-ad84-887b4c1047af"/>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511</Words>
  <Application>Microsoft Office PowerPoint</Application>
  <PresentationFormat>Widescreen</PresentationFormat>
  <Paragraphs>88</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Aptos Display</vt:lpstr>
      <vt:lpstr>Arial</vt:lpstr>
      <vt:lpstr>Calibri</vt:lpstr>
      <vt:lpstr>Courier New</vt:lpstr>
      <vt:lpstr>office theme</vt:lpstr>
      <vt:lpstr>Custom Design</vt:lpstr>
      <vt:lpstr>Enhancing your Advocacy with ACP Resources  Kory Stuer Associate, State Health Policy and Advocacy  State Health Policy Webinar March 12, 2024</vt:lpstr>
      <vt:lpstr>Resources Overview</vt:lpstr>
      <vt:lpstr>Advocacy Resources for All ACP Members</vt:lpstr>
      <vt:lpstr>For all members – ACP Policy Compendium</vt:lpstr>
      <vt:lpstr>For all members – State Health Policy Toolkits</vt:lpstr>
      <vt:lpstr>For all members – Advocates for Internal Medicine Network (AIMn)</vt:lpstr>
      <vt:lpstr>Current Federal AIMn Alerts</vt:lpstr>
      <vt:lpstr>For all members – Advocacy Assistance Request Form</vt:lpstr>
      <vt:lpstr>Advocacy Resources for Chapter Leaders</vt:lpstr>
      <vt:lpstr>For Chapter Leaders – Consultations with State Health Policy Staff </vt:lpstr>
      <vt:lpstr>For Chapter Leaders – Grassroots Collaboration with ACP National</vt:lpstr>
      <vt:lpstr>For Chapter Leaders – State Legislative Tracking</vt:lpstr>
      <vt:lpstr>For Chapter Leaders – State Fact Sheets</vt:lpstr>
      <vt:lpstr>Leadership Day 2024     May 14-15 Westin Washington, DC Downtown</vt:lpstr>
      <vt:lpstr>Leadership Day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Keirston Scott</cp:lastModifiedBy>
  <cp:revision>94</cp:revision>
  <dcterms:created xsi:type="dcterms:W3CDTF">2024-03-08T17:28:58Z</dcterms:created>
  <dcterms:modified xsi:type="dcterms:W3CDTF">2024-03-11T21:03:17Z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0x0101001F41379588E85F45887CF429A304AAA1</vt:lpwstr>
  </property>
  <property fmtid="{D5CDD505-2E9C-101B-9397-08002B2CF9AE}" pid="3" name="MediaServiceImageTags">
    <vt:lpwstr/>
  </property>
</Properties>
</file>