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authors.xml" ContentType="application/vnd.ms-powerpoint.authors+xml"/>
  <Override PartName="/ppt/slideLayouts/slideLayout4.xml" ContentType="application/vnd.openxmlformats-officedocument.presentationml.slideLayout+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slides/slide2.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slides/slide5.xml" ContentType="application/vnd.openxmlformats-officedocument.presentationml.slide+xml"/>
  <Override PartName="/ppt/notesSlides/notesSlide3.xml" ContentType="application/vnd.openxmlformats-officedocument.presentationml.notesSlide+xml"/>
  <Override PartName="/ppt/viewProps.xml" ContentType="application/vnd.openxmlformats-officedocument.presentationml.viewProps+xml"/>
  <Override PartName="/ppt/slides/slide7.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06" r:id="rId2"/>
    <p:sldId id="2147470401" r:id="rId3"/>
    <p:sldId id="307" r:id="rId4"/>
    <p:sldId id="302" r:id="rId5"/>
    <p:sldId id="2147470402" r:id="rId6"/>
    <p:sldId id="2147470403" r:id="rId7"/>
    <p:sldId id="214747040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5B5CA-9109-EB78-6DF5-53C095962CD8}" name="Vy Oxman" initials="VO" userId="S::voxman@acponline.org::79c4b3e0-0202-484e-b23f-d64140ee24dd" providerId="AD"/>
  <p188:author id="{4CA0FFED-A679-7D40-CB61-6B964EB14206}" name="David Pugach" initials="DP" userId="S::dpugach@acponline.org::e660f9f1-ac5a-4c3e-987f-3e983ee0a7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BB1A8-10F9-43D5-AE3B-300FAAF9CC52}" v="457" dt="2026-03-03T20:28:04.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7EDA0-5FB3-4BD4-807E-44FDCB6EAF31}"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9857F-237B-40DF-9790-DF8E511EAE0A}" type="slidenum">
              <a:rPr lang="en-US" smtClean="0"/>
              <a:t>‹#›</a:t>
            </a:fld>
            <a:endParaRPr lang="en-US"/>
          </a:p>
        </p:txBody>
      </p:sp>
    </p:spTree>
    <p:extLst>
      <p:ext uri="{BB962C8B-B14F-4D97-AF65-F5344CB8AC3E}">
        <p14:creationId xmlns:p14="http://schemas.microsoft.com/office/powerpoint/2010/main" val="19913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19857F-237B-40DF-9790-DF8E511EAE0A}" type="slidenum">
              <a:rPr lang="en-US" smtClean="0"/>
              <a:t>1</a:t>
            </a:fld>
            <a:endParaRPr lang="en-US"/>
          </a:p>
        </p:txBody>
      </p:sp>
    </p:spTree>
    <p:extLst>
      <p:ext uri="{BB962C8B-B14F-4D97-AF65-F5344CB8AC3E}">
        <p14:creationId xmlns:p14="http://schemas.microsoft.com/office/powerpoint/2010/main" val="349624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FCFF-6C80-EE31-6660-3A46BC51B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FE0A5-8940-749C-6A95-17A914787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14687-C251-EC1C-CF73-F442BD48AE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9D2D56-DA53-9D25-492E-4C7A7442A376}"/>
              </a:ext>
            </a:extLst>
          </p:cNvPr>
          <p:cNvSpPr>
            <a:spLocks noGrp="1"/>
          </p:cNvSpPr>
          <p:nvPr>
            <p:ph type="sldNum" sz="quarter" idx="5"/>
          </p:nvPr>
        </p:nvSpPr>
        <p:spPr/>
        <p:txBody>
          <a:bodyPr/>
          <a:lstStyle/>
          <a:p>
            <a:fld id="{2A19857F-237B-40DF-9790-DF8E511EAE0A}" type="slidenum">
              <a:rPr lang="en-US" smtClean="0"/>
              <a:t>3</a:t>
            </a:fld>
            <a:endParaRPr lang="en-US"/>
          </a:p>
        </p:txBody>
      </p:sp>
    </p:spTree>
    <p:extLst>
      <p:ext uri="{BB962C8B-B14F-4D97-AF65-F5344CB8AC3E}">
        <p14:creationId xmlns:p14="http://schemas.microsoft.com/office/powerpoint/2010/main" val="356700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6000"/>
              </a:lnSpc>
              <a:spcAft>
                <a:spcPts val="800"/>
              </a:spcAft>
              <a:buNone/>
            </a:pPr>
            <a:endParaRPr lang="en-US"/>
          </a:p>
        </p:txBody>
      </p:sp>
      <p:sp>
        <p:nvSpPr>
          <p:cNvPr id="4" name="Slide Number Placeholder 3"/>
          <p:cNvSpPr>
            <a:spLocks noGrp="1"/>
          </p:cNvSpPr>
          <p:nvPr>
            <p:ph type="sldNum" sz="quarter" idx="5"/>
          </p:nvPr>
        </p:nvSpPr>
        <p:spPr/>
        <p:txBody>
          <a:bodyPr/>
          <a:lstStyle/>
          <a:p>
            <a:fld id="{2A19857F-237B-40DF-9790-DF8E511EAE0A}" type="slidenum">
              <a:rPr lang="en-US" smtClean="0"/>
              <a:t>4</a:t>
            </a:fld>
            <a:endParaRPr lang="en-US"/>
          </a:p>
        </p:txBody>
      </p:sp>
    </p:spTree>
    <p:extLst>
      <p:ext uri="{BB962C8B-B14F-4D97-AF65-F5344CB8AC3E}">
        <p14:creationId xmlns:p14="http://schemas.microsoft.com/office/powerpoint/2010/main" val="329115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C993B-70E5-4386-F4C0-CCFAA2352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A09B7-415F-CE54-CD42-31EF747BD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9995B-6C81-71A2-2341-03AB70A968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6FD46F-79D8-B665-3217-9B8E4D70FF33}"/>
              </a:ext>
            </a:extLst>
          </p:cNvPr>
          <p:cNvSpPr>
            <a:spLocks noGrp="1"/>
          </p:cNvSpPr>
          <p:nvPr>
            <p:ph type="sldNum" sz="quarter" idx="5"/>
          </p:nvPr>
        </p:nvSpPr>
        <p:spPr/>
        <p:txBody>
          <a:bodyPr/>
          <a:lstStyle/>
          <a:p>
            <a:fld id="{2A19857F-237B-40DF-9790-DF8E511EAE0A}" type="slidenum">
              <a:rPr lang="en-US" smtClean="0"/>
              <a:t>6</a:t>
            </a:fld>
            <a:endParaRPr lang="en-US"/>
          </a:p>
        </p:txBody>
      </p:sp>
    </p:spTree>
    <p:extLst>
      <p:ext uri="{BB962C8B-B14F-4D97-AF65-F5344CB8AC3E}">
        <p14:creationId xmlns:p14="http://schemas.microsoft.com/office/powerpoint/2010/main" val="365763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73BFE-5066-3450-8598-828A21740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FD43F-AC49-0A83-380C-E7B1AF274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C0794-BD63-DD40-F7E1-1E2F7AD26A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A0C933-9EEA-C552-20DB-7327B7A0BE33}"/>
              </a:ext>
            </a:extLst>
          </p:cNvPr>
          <p:cNvSpPr>
            <a:spLocks noGrp="1"/>
          </p:cNvSpPr>
          <p:nvPr>
            <p:ph type="sldNum" sz="quarter" idx="5"/>
          </p:nvPr>
        </p:nvSpPr>
        <p:spPr/>
        <p:txBody>
          <a:bodyPr/>
          <a:lstStyle/>
          <a:p>
            <a:fld id="{2A19857F-237B-40DF-9790-DF8E511EAE0A}" type="slidenum">
              <a:rPr lang="en-US" smtClean="0"/>
              <a:t>7</a:t>
            </a:fld>
            <a:endParaRPr lang="en-US"/>
          </a:p>
        </p:txBody>
      </p:sp>
    </p:spTree>
    <p:extLst>
      <p:ext uri="{BB962C8B-B14F-4D97-AF65-F5344CB8AC3E}">
        <p14:creationId xmlns:p14="http://schemas.microsoft.com/office/powerpoint/2010/main" val="3608941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3613937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413996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4299467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356242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9715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5145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244339233"/>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35127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212576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2281005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help.senate.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nergycommerce.house.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cponline.org/sites/default/files/acp-policy-library/letters/acp_supports_the_protecting_free_vaccines_act_202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79D13-0598-F970-9D3C-F64FD412F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BB2CA-8B6E-B585-8D75-52827555D0FB}"/>
              </a:ext>
            </a:extLst>
          </p:cNvPr>
          <p:cNvSpPr>
            <a:spLocks noGrp="1"/>
          </p:cNvSpPr>
          <p:nvPr>
            <p:ph type="title"/>
          </p:nvPr>
        </p:nvSpPr>
        <p:spPr>
          <a:xfrm>
            <a:off x="6347012" y="365126"/>
            <a:ext cx="5006788" cy="914399"/>
          </a:xfrm>
        </p:spPr>
        <p:txBody>
          <a:bodyPr anchor="ctr">
            <a:normAutofit/>
          </a:bodyPr>
          <a:lstStyle/>
          <a:p>
            <a:r>
              <a:rPr lang="en-US" sz="2800"/>
              <a:t>ACP’s Federal Advocacy Efforts on Vaccines  </a:t>
            </a:r>
          </a:p>
        </p:txBody>
      </p:sp>
      <p:sp>
        <p:nvSpPr>
          <p:cNvPr id="4" name="Slide Number Placeholder 3">
            <a:extLst>
              <a:ext uri="{FF2B5EF4-FFF2-40B4-BE49-F238E27FC236}">
                <a16:creationId xmlns:a16="http://schemas.microsoft.com/office/drawing/2014/main" id="{BEF814E4-1C63-AA47-EBD1-8731594BD618}"/>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a:t>
            </a:fld>
            <a:endParaRPr lang="en-US"/>
          </a:p>
        </p:txBody>
      </p:sp>
      <p:sp>
        <p:nvSpPr>
          <p:cNvPr id="3" name="Content Placeholder 2">
            <a:extLst>
              <a:ext uri="{FF2B5EF4-FFF2-40B4-BE49-F238E27FC236}">
                <a16:creationId xmlns:a16="http://schemas.microsoft.com/office/drawing/2014/main" id="{A5C05FC8-23F2-B39A-02FE-76F37F153BE5}"/>
              </a:ext>
            </a:extLst>
          </p:cNvPr>
          <p:cNvSpPr>
            <a:spLocks noGrp="1"/>
          </p:cNvSpPr>
          <p:nvPr>
            <p:ph type="body" sz="quarter" idx="12"/>
          </p:nvPr>
        </p:nvSpPr>
        <p:spPr>
          <a:xfrm>
            <a:off x="6347012" y="1279526"/>
            <a:ext cx="5006788" cy="5213348"/>
          </a:xfrm>
        </p:spPr>
        <p:txBody>
          <a:bodyPr>
            <a:normAutofit lnSpcReduction="10000"/>
          </a:bodyPr>
          <a:lstStyle/>
          <a:p>
            <a:pPr marL="285750" indent="-285750">
              <a:lnSpc>
                <a:spcPct val="90000"/>
              </a:lnSpc>
              <a:spcAft>
                <a:spcPts val="600"/>
              </a:spcAft>
              <a:buFont typeface="Arial" panose="020B0604020202020204" pitchFamily="34" charset="0"/>
              <a:buChar char="•"/>
            </a:pPr>
            <a:r>
              <a:rPr lang="en-US" b="1" dirty="0"/>
              <a:t>ACP is urging Congress to protect and strengthen our nation’s public health by supporting evidence-based guidance and research for immunizations, expanding access to safe and effective immunizations, and ensuring the public has reliable, accurate information to make informed decisions. </a:t>
            </a:r>
          </a:p>
          <a:p>
            <a:pPr marL="742950" lvl="1" indent="-285750">
              <a:lnSpc>
                <a:spcPct val="90000"/>
              </a:lnSpc>
              <a:spcAft>
                <a:spcPts val="600"/>
              </a:spcAft>
            </a:pPr>
            <a:r>
              <a:rPr lang="en-US" sz="2200" b="1" dirty="0"/>
              <a:t>Education</a:t>
            </a:r>
            <a:r>
              <a:rPr lang="en-US" sz="2200" dirty="0"/>
              <a:t> on the importance of evidence-based science and vaccines to protect public health </a:t>
            </a:r>
          </a:p>
          <a:p>
            <a:pPr marL="742950" lvl="1" indent="-285750">
              <a:lnSpc>
                <a:spcPct val="90000"/>
              </a:lnSpc>
              <a:spcAft>
                <a:spcPts val="600"/>
              </a:spcAft>
            </a:pPr>
            <a:r>
              <a:rPr lang="en-US" sz="2200" b="1" dirty="0"/>
              <a:t>Expertise</a:t>
            </a:r>
            <a:r>
              <a:rPr lang="en-US" sz="2200" dirty="0"/>
              <a:t> as internal medicine physicians and frontline health care workers </a:t>
            </a:r>
          </a:p>
          <a:p>
            <a:pPr marL="742950" lvl="1" indent="-285750">
              <a:lnSpc>
                <a:spcPct val="90000"/>
              </a:lnSpc>
              <a:spcAft>
                <a:spcPts val="600"/>
              </a:spcAft>
            </a:pPr>
            <a:r>
              <a:rPr lang="en-US" sz="2200" b="1" dirty="0"/>
              <a:t>Constituent stories </a:t>
            </a:r>
            <a:r>
              <a:rPr lang="en-US" sz="2200" dirty="0"/>
              <a:t>on the importance of access to vaccines </a:t>
            </a:r>
          </a:p>
          <a:p>
            <a:pPr marL="0" indent="0">
              <a:lnSpc>
                <a:spcPct val="90000"/>
              </a:lnSpc>
              <a:buNone/>
            </a:pPr>
            <a:endParaRPr lang="en-US" dirty="0"/>
          </a:p>
        </p:txBody>
      </p:sp>
      <p:pic>
        <p:nvPicPr>
          <p:cNvPr id="12" name="Picture Placeholder 11">
            <a:extLst>
              <a:ext uri="{FF2B5EF4-FFF2-40B4-BE49-F238E27FC236}">
                <a16:creationId xmlns:a16="http://schemas.microsoft.com/office/drawing/2014/main" id="{DD4AF954-6640-808E-90C7-68D146F34AB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6666" r="6666"/>
          <a:stretch>
            <a:fillRect/>
          </a:stretch>
        </p:blipFill>
        <p:spPr>
          <a:prstGeom prst="rect">
            <a:avLst/>
          </a:prstGeom>
        </p:spPr>
      </p:pic>
    </p:spTree>
    <p:extLst>
      <p:ext uri="{BB962C8B-B14F-4D97-AF65-F5344CB8AC3E}">
        <p14:creationId xmlns:p14="http://schemas.microsoft.com/office/powerpoint/2010/main" val="2885418809"/>
      </p:ext>
    </p:extLst>
  </p:cSld>
  <p:clrMapOvr>
    <a:masterClrMapping/>
  </p:clrMapOvr>
  <mc:AlternateContent xmlns:mc="http://schemas.openxmlformats.org/markup-compatibility/2006" xmlns:p14="http://schemas.microsoft.com/office/powerpoint/2010/main">
    <mc:Choice Requires="p14">
      <p:transition spd="slow" p14:dur="2000" advTm="53258"/>
    </mc:Choice>
    <mc:Fallback xmlns="">
      <p:transition spd="slow" advTm="5325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551B8-DE57-1FEF-C24E-621EA7590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FC47C-81C0-17C1-CB2C-0260AFC70EBD}"/>
              </a:ext>
            </a:extLst>
          </p:cNvPr>
          <p:cNvSpPr>
            <a:spLocks noGrp="1"/>
          </p:cNvSpPr>
          <p:nvPr>
            <p:ph type="title"/>
          </p:nvPr>
        </p:nvSpPr>
        <p:spPr>
          <a:xfrm>
            <a:off x="833120" y="365126"/>
            <a:ext cx="5479190" cy="914399"/>
          </a:xfrm>
        </p:spPr>
        <p:txBody>
          <a:bodyPr anchor="ctr">
            <a:normAutofit fontScale="90000"/>
          </a:bodyPr>
          <a:lstStyle/>
          <a:p>
            <a:r>
              <a:rPr lang="en-US" sz="2800" dirty="0">
                <a:latin typeface="Calibri"/>
                <a:ea typeface="Calibri"/>
                <a:cs typeface="Calibri"/>
              </a:rPr>
              <a:t>ACP Hosted a Hill Briefing on Vaccines</a:t>
            </a:r>
            <a:br>
              <a:rPr lang="en-US" sz="2800" dirty="0">
                <a:latin typeface="Calibri"/>
                <a:ea typeface="Calibri"/>
                <a:cs typeface="Calibri"/>
              </a:rPr>
            </a:br>
            <a:r>
              <a:rPr lang="en-US" sz="2800" dirty="0">
                <a:latin typeface="Calibri"/>
                <a:ea typeface="Calibri"/>
                <a:cs typeface="Calibri"/>
              </a:rPr>
              <a:t>on January 6, 2026</a:t>
            </a:r>
          </a:p>
        </p:txBody>
      </p:sp>
      <p:sp>
        <p:nvSpPr>
          <p:cNvPr id="11" name="Slide Number Placeholder 2">
            <a:extLst>
              <a:ext uri="{FF2B5EF4-FFF2-40B4-BE49-F238E27FC236}">
                <a16:creationId xmlns:a16="http://schemas.microsoft.com/office/drawing/2014/main" id="{E2A56774-2763-1BC2-CF5C-F86B0235173B}"/>
              </a:ext>
            </a:extLst>
          </p:cNvPr>
          <p:cNvSpPr>
            <a:spLocks noGrp="1"/>
          </p:cNvSpPr>
          <p:nvPr>
            <p:ph type="sldNum" sz="quarter" idx="10"/>
          </p:nvPr>
        </p:nvSpPr>
        <p:spPr>
          <a:xfrm>
            <a:off x="8747759" y="6391656"/>
            <a:ext cx="3185161" cy="274320"/>
          </a:xfrm>
        </p:spPr>
        <p:txBody>
          <a:bodyPr/>
          <a:lstStyle/>
          <a:p>
            <a:pPr>
              <a:spcAft>
                <a:spcPts val="600"/>
              </a:spcAft>
            </a:pPr>
            <a:fld id="{461711D5-349D-4847-A71F-DCB6A6FF38BF}" type="slidenum">
              <a:rPr lang="en-US" smtClean="0"/>
              <a:pPr>
                <a:spcAft>
                  <a:spcPts val="600"/>
                </a:spcAft>
              </a:pPr>
              <a:t>2</a:t>
            </a:fld>
            <a:endParaRPr lang="en-US"/>
          </a:p>
        </p:txBody>
      </p:sp>
      <p:sp>
        <p:nvSpPr>
          <p:cNvPr id="3" name="Content Placeholder 2">
            <a:extLst>
              <a:ext uri="{FF2B5EF4-FFF2-40B4-BE49-F238E27FC236}">
                <a16:creationId xmlns:a16="http://schemas.microsoft.com/office/drawing/2014/main" id="{1E0505A2-298C-BD65-8132-473AE899AC6E}"/>
              </a:ext>
            </a:extLst>
          </p:cNvPr>
          <p:cNvSpPr>
            <a:spLocks noGrp="1"/>
          </p:cNvSpPr>
          <p:nvPr>
            <p:ph type="body" sz="quarter" idx="12"/>
          </p:nvPr>
        </p:nvSpPr>
        <p:spPr>
          <a:xfrm>
            <a:off x="833120" y="1279526"/>
            <a:ext cx="5006788" cy="4910138"/>
          </a:xfrm>
        </p:spPr>
        <p:txBody>
          <a:bodyPr vert="horz" lIns="91440" tIns="45720" rIns="91440" bIns="45720" rtlCol="0" anchor="t">
            <a:normAutofit fontScale="92500" lnSpcReduction="10000"/>
          </a:bodyPr>
          <a:lstStyle/>
          <a:p>
            <a:pPr>
              <a:spcAft>
                <a:spcPts val="600"/>
              </a:spcAft>
              <a:buFont typeface="Arial" panose="020B0604020202020204" pitchFamily="34" charset="0"/>
              <a:buChar char="•"/>
            </a:pPr>
            <a:r>
              <a:rPr lang="en-US" dirty="0">
                <a:ea typeface="Calibri"/>
                <a:cs typeface="Calibri"/>
              </a:rPr>
              <a:t>ACP President, Jason Goldman, MD MACP moderated a panel that briefed Hill Staffers on the importance of Vaccines. </a:t>
            </a:r>
          </a:p>
          <a:p>
            <a:pPr>
              <a:spcAft>
                <a:spcPts val="600"/>
              </a:spcAft>
              <a:buFont typeface="Arial" panose="020B0604020202020204" pitchFamily="34" charset="0"/>
              <a:buChar char="•"/>
            </a:pPr>
            <a:endParaRPr lang="en-US" dirty="0">
              <a:ea typeface="Calibri"/>
              <a:cs typeface="Calibri"/>
            </a:endParaRPr>
          </a:p>
          <a:p>
            <a:pPr>
              <a:spcAft>
                <a:spcPts val="600"/>
              </a:spcAft>
              <a:buChar char="•"/>
            </a:pPr>
            <a:r>
              <a:rPr lang="en-US" dirty="0">
                <a:ea typeface="Calibri"/>
                <a:cs typeface="Calibri"/>
              </a:rPr>
              <a:t>Panelists included: Dr. Robert H. Hopkins, Jr., Medical Director of the National Foundation for Infectious Diseases; Dr. Leonard R. Friedland, Vice President, Director Scientific Affairs and Public Health, GSK Vaccines; and Danielle Romaguera, Mother and Patient Advocate (Vaccinate Your Family).</a:t>
            </a:r>
            <a:endParaRPr lang="en-US" sz="1200" dirty="0">
              <a:highlight>
                <a:srgbClr val="FFFFFF"/>
              </a:highlight>
              <a:ea typeface="Calibri"/>
              <a:cs typeface="Calibri"/>
            </a:endParaRPr>
          </a:p>
          <a:p>
            <a:pPr>
              <a:spcAft>
                <a:spcPts val="600"/>
              </a:spcAft>
              <a:buChar char="•"/>
            </a:pPr>
            <a:endParaRPr lang="en-US" dirty="0">
              <a:ea typeface="Calibri"/>
              <a:cs typeface="Calibri"/>
            </a:endParaRPr>
          </a:p>
          <a:p>
            <a:pPr>
              <a:spcAft>
                <a:spcPts val="600"/>
              </a:spcAft>
              <a:buChar char="•"/>
            </a:pPr>
            <a:r>
              <a:rPr lang="en-US" dirty="0">
                <a:ea typeface="Calibri"/>
                <a:cs typeface="Calibri"/>
              </a:rPr>
              <a:t>Rep. Dr. Herb Conaway, D-NJ, addressed the audience on the role of vaccines to public health.</a:t>
            </a:r>
            <a:endParaRPr lang="en-US" sz="1200" dirty="0">
              <a:highlight>
                <a:srgbClr val="FFFFFF"/>
              </a:highlight>
              <a:ea typeface="Calibri"/>
              <a:cs typeface="Calibri"/>
            </a:endParaRPr>
          </a:p>
          <a:p>
            <a:pPr marL="0" indent="0">
              <a:spcAft>
                <a:spcPts val="600"/>
              </a:spcAft>
              <a:buNone/>
            </a:pPr>
            <a:endParaRPr lang="en-US" dirty="0"/>
          </a:p>
          <a:p>
            <a:pPr marL="0" indent="0">
              <a:spcAft>
                <a:spcPts val="600"/>
              </a:spcAft>
              <a:buNone/>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ea typeface="Calibri" panose="020F0502020204030204"/>
              <a:cs typeface="Calibri" panose="020F0502020204030204"/>
            </a:endParaRPr>
          </a:p>
        </p:txBody>
      </p:sp>
      <p:pic>
        <p:nvPicPr>
          <p:cNvPr id="6" name="Picture 5" descr="A person standing at a podium with a group of people sitting in chairs&#10;&#10;AI-generated content may be incorrect.">
            <a:extLst>
              <a:ext uri="{FF2B5EF4-FFF2-40B4-BE49-F238E27FC236}">
                <a16:creationId xmlns:a16="http://schemas.microsoft.com/office/drawing/2014/main" id="{254267E1-A2F6-8670-0EE3-245A1229827A}"/>
              </a:ext>
            </a:extLst>
          </p:cNvPr>
          <p:cNvPicPr>
            <a:picLocks noChangeAspect="1"/>
          </p:cNvPicPr>
          <p:nvPr/>
        </p:nvPicPr>
        <p:blipFill>
          <a:blip r:embed="rId2"/>
          <a:stretch>
            <a:fillRect/>
          </a:stretch>
        </p:blipFill>
        <p:spPr>
          <a:xfrm rot="10800000">
            <a:off x="6039970" y="1299882"/>
            <a:ext cx="4986617" cy="4280645"/>
          </a:xfrm>
          <a:prstGeom prst="rect">
            <a:avLst/>
          </a:prstGeom>
        </p:spPr>
      </p:pic>
    </p:spTree>
    <p:extLst>
      <p:ext uri="{BB962C8B-B14F-4D97-AF65-F5344CB8AC3E}">
        <p14:creationId xmlns:p14="http://schemas.microsoft.com/office/powerpoint/2010/main" val="331143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6BA25-145D-E10E-8E23-66C142D3F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E86A8-55A4-163D-5DD8-4B5A262E123B}"/>
              </a:ext>
            </a:extLst>
          </p:cNvPr>
          <p:cNvSpPr>
            <a:spLocks noGrp="1"/>
          </p:cNvSpPr>
          <p:nvPr>
            <p:ph type="title"/>
          </p:nvPr>
        </p:nvSpPr>
        <p:spPr/>
        <p:txBody>
          <a:bodyPr>
            <a:normAutofit fontScale="90000"/>
          </a:bodyPr>
          <a:lstStyle/>
          <a:p>
            <a:r>
              <a:rPr lang="en-US">
                <a:latin typeface="Calibri"/>
                <a:cs typeface="Calibri"/>
              </a:rPr>
              <a:t>Congressional Committees of Jurisdiction </a:t>
            </a:r>
            <a:br>
              <a:rPr lang="en-US">
                <a:latin typeface="Calibri"/>
                <a:cs typeface="Calibri"/>
              </a:rPr>
            </a:br>
            <a:endParaRPr lang="en-US"/>
          </a:p>
        </p:txBody>
      </p:sp>
      <p:sp>
        <p:nvSpPr>
          <p:cNvPr id="3" name="Content Placeholder 2">
            <a:extLst>
              <a:ext uri="{FF2B5EF4-FFF2-40B4-BE49-F238E27FC236}">
                <a16:creationId xmlns:a16="http://schemas.microsoft.com/office/drawing/2014/main" id="{D4C3CCBF-7169-DD0A-F794-D93594116E3E}"/>
              </a:ext>
            </a:extLst>
          </p:cNvPr>
          <p:cNvSpPr>
            <a:spLocks noGrp="1"/>
          </p:cNvSpPr>
          <p:nvPr>
            <p:ph idx="1"/>
          </p:nvPr>
        </p:nvSpPr>
        <p:spPr>
          <a:xfrm>
            <a:off x="838200" y="1056005"/>
            <a:ext cx="10515600" cy="4897438"/>
          </a:xfrm>
        </p:spPr>
        <p:txBody>
          <a:bodyPr>
            <a:normAutofit/>
          </a:bodyPr>
          <a:lstStyle/>
          <a:p>
            <a:pPr marL="285750" indent="-285750">
              <a:spcAft>
                <a:spcPts val="600"/>
              </a:spcAft>
            </a:pPr>
            <a:r>
              <a:rPr lang="en-US" sz="2400" b="1" dirty="0">
                <a:solidFill>
                  <a:srgbClr val="000000"/>
                </a:solidFill>
              </a:rPr>
              <a:t>Committees of Jurisdiction over vaccine policy: </a:t>
            </a:r>
          </a:p>
          <a:p>
            <a:pPr marL="742950" lvl="1" indent="-285750">
              <a:spcAft>
                <a:spcPts val="600"/>
              </a:spcAft>
            </a:pPr>
            <a:r>
              <a:rPr lang="en-US" sz="2200" dirty="0">
                <a:solidFill>
                  <a:srgbClr val="000000"/>
                </a:solidFill>
                <a:hlinkClick r:id="rId3"/>
              </a:rPr>
              <a:t>Senate Health, Education, Labor and Pensions (HELP) Committee </a:t>
            </a:r>
            <a:endParaRPr lang="en-US" sz="2200" dirty="0">
              <a:solidFill>
                <a:srgbClr val="000000"/>
              </a:solidFill>
            </a:endParaRPr>
          </a:p>
          <a:p>
            <a:pPr marL="1200150" lvl="2" indent="-285750">
              <a:spcAft>
                <a:spcPts val="600"/>
              </a:spcAft>
            </a:pPr>
            <a:r>
              <a:rPr lang="en-US" sz="2000" dirty="0">
                <a:solidFill>
                  <a:srgbClr val="000000"/>
                </a:solidFill>
              </a:rPr>
              <a:t>Chair Dr. Bill Cassidy (R-LA), Ranking Member Bernie Sanders (I-VT) </a:t>
            </a:r>
          </a:p>
          <a:p>
            <a:pPr marL="1200150" lvl="2" indent="-285750">
              <a:spcAft>
                <a:spcPts val="600"/>
              </a:spcAft>
            </a:pPr>
            <a:r>
              <a:rPr lang="en-US" sz="2000" dirty="0">
                <a:solidFill>
                  <a:srgbClr val="000000"/>
                </a:solidFill>
              </a:rPr>
              <a:t>Health Subcommittee Chair Dr. Roger Marshall (R-KS), Ranking Member Ed Markey (D-MA) </a:t>
            </a:r>
          </a:p>
          <a:p>
            <a:pPr marL="742950" lvl="1" indent="-285750">
              <a:spcAft>
                <a:spcPts val="600"/>
              </a:spcAft>
            </a:pPr>
            <a:r>
              <a:rPr lang="en-US" sz="2200" dirty="0">
                <a:solidFill>
                  <a:srgbClr val="000000"/>
                </a:solidFill>
                <a:hlinkClick r:id="rId4"/>
              </a:rPr>
              <a:t>House Energy and Commerce (E&amp;C) Committee </a:t>
            </a:r>
            <a:endParaRPr lang="en-US" sz="2200" dirty="0">
              <a:solidFill>
                <a:srgbClr val="000000"/>
              </a:solidFill>
            </a:endParaRPr>
          </a:p>
          <a:p>
            <a:pPr marL="1200150" lvl="2" indent="-285750">
              <a:spcAft>
                <a:spcPts val="600"/>
              </a:spcAft>
            </a:pPr>
            <a:r>
              <a:rPr lang="en-US" sz="2000" dirty="0">
                <a:solidFill>
                  <a:srgbClr val="000000"/>
                </a:solidFill>
              </a:rPr>
              <a:t>Chair Brett Guthrie (R-KY-02), Ranking Member Frank Pallone (D-NJ-06) </a:t>
            </a:r>
          </a:p>
          <a:p>
            <a:pPr marL="1200150" lvl="2" indent="-285750">
              <a:spcAft>
                <a:spcPts val="600"/>
              </a:spcAft>
            </a:pPr>
            <a:r>
              <a:rPr lang="en-US" sz="2000" dirty="0">
                <a:solidFill>
                  <a:srgbClr val="000000"/>
                </a:solidFill>
              </a:rPr>
              <a:t>Health Subcommittee Chair Morgan Griffith (R-VA-09), Ranking Member Diana DeGette (D-CO-01) </a:t>
            </a:r>
            <a:endParaRPr lang="en-US" dirty="0">
              <a:solidFill>
                <a:srgbClr val="000000"/>
              </a:solidFill>
            </a:endParaRPr>
          </a:p>
          <a:p>
            <a:pPr marL="457200" lvl="1" indent="0">
              <a:spcAft>
                <a:spcPts val="600"/>
              </a:spcAft>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3220FF9-9A18-65DB-B1ED-FA7C47C29254}"/>
              </a:ext>
            </a:extLst>
          </p:cNvPr>
          <p:cNvSpPr>
            <a:spLocks noGrp="1"/>
          </p:cNvSpPr>
          <p:nvPr>
            <p:ph type="sldNum" sz="quarter" idx="10"/>
          </p:nvPr>
        </p:nvSpPr>
        <p:spPr/>
        <p:txBody>
          <a:bodyPr/>
          <a:lstStyle/>
          <a:p>
            <a:fld id="{461711D5-349D-4847-A71F-DCB6A6FF38BF}" type="slidenum">
              <a:rPr lang="en-US" smtClean="0"/>
              <a:pPr/>
              <a:t>3</a:t>
            </a:fld>
            <a:endParaRPr lang="en-US"/>
          </a:p>
        </p:txBody>
      </p:sp>
      <p:pic>
        <p:nvPicPr>
          <p:cNvPr id="6" name="Picture 5">
            <a:extLst>
              <a:ext uri="{FF2B5EF4-FFF2-40B4-BE49-F238E27FC236}">
                <a16:creationId xmlns:a16="http://schemas.microsoft.com/office/drawing/2014/main" id="{2702B175-5F20-1C4B-2735-8086EE1D076A}"/>
              </a:ext>
            </a:extLst>
          </p:cNvPr>
          <p:cNvPicPr>
            <a:picLocks noChangeAspect="1"/>
          </p:cNvPicPr>
          <p:nvPr/>
        </p:nvPicPr>
        <p:blipFill>
          <a:blip r:embed="rId5"/>
          <a:stretch>
            <a:fillRect/>
          </a:stretch>
        </p:blipFill>
        <p:spPr>
          <a:xfrm>
            <a:off x="4733459" y="4215122"/>
            <a:ext cx="2481379" cy="2481379"/>
          </a:xfrm>
          <a:prstGeom prst="rect">
            <a:avLst/>
          </a:prstGeom>
        </p:spPr>
      </p:pic>
      <p:sp>
        <p:nvSpPr>
          <p:cNvPr id="7" name="TextBox 6">
            <a:extLst>
              <a:ext uri="{FF2B5EF4-FFF2-40B4-BE49-F238E27FC236}">
                <a16:creationId xmlns:a16="http://schemas.microsoft.com/office/drawing/2014/main" id="{5D48D010-F99D-0462-5439-B877F3C08817}"/>
              </a:ext>
            </a:extLst>
          </p:cNvPr>
          <p:cNvSpPr txBox="1"/>
          <p:nvPr/>
        </p:nvSpPr>
        <p:spPr>
          <a:xfrm>
            <a:off x="1103704" y="4849110"/>
            <a:ext cx="3629756" cy="1323439"/>
          </a:xfrm>
          <a:prstGeom prst="rect">
            <a:avLst/>
          </a:prstGeom>
          <a:noFill/>
        </p:spPr>
        <p:txBody>
          <a:bodyPr wrap="square">
            <a:spAutoFit/>
          </a:bodyPr>
          <a:lstStyle/>
          <a:p>
            <a:r>
              <a:rPr lang="en-US" sz="2000" b="1" dirty="0">
                <a:solidFill>
                  <a:schemeClr val="accent1"/>
                </a:solidFill>
              </a:rPr>
              <a:t>Find &amp; engage with your member of Congress by signing up for ACP’s Advocates for Internal Medicine Network </a:t>
            </a:r>
            <a:endParaRPr lang="en-US" sz="2000" dirty="0">
              <a:solidFill>
                <a:schemeClr val="accent1"/>
              </a:solidFill>
            </a:endParaRPr>
          </a:p>
        </p:txBody>
      </p:sp>
    </p:spTree>
    <p:extLst>
      <p:ext uri="{BB962C8B-B14F-4D97-AF65-F5344CB8AC3E}">
        <p14:creationId xmlns:p14="http://schemas.microsoft.com/office/powerpoint/2010/main" val="2378791501"/>
      </p:ext>
    </p:extLst>
  </p:cSld>
  <p:clrMapOvr>
    <a:masterClrMapping/>
  </p:clrMapOvr>
  <mc:AlternateContent xmlns:mc="http://schemas.openxmlformats.org/markup-compatibility/2006" xmlns:p14="http://schemas.microsoft.com/office/powerpoint/2010/main">
    <mc:Choice Requires="p14">
      <p:transition spd="slow" p14:dur="2000" advTm="53258"/>
    </mc:Choice>
    <mc:Fallback xmlns="">
      <p:transition spd="slow" advTm="532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A77E-A29E-2F06-7753-FBEEC4A9BA08}"/>
              </a:ext>
            </a:extLst>
          </p:cNvPr>
          <p:cNvSpPr>
            <a:spLocks noGrp="1"/>
          </p:cNvSpPr>
          <p:nvPr>
            <p:ph type="title"/>
          </p:nvPr>
        </p:nvSpPr>
        <p:spPr/>
        <p:txBody>
          <a:bodyPr/>
          <a:lstStyle/>
          <a:p>
            <a:r>
              <a:rPr lang="en-US">
                <a:latin typeface="Calibri"/>
                <a:cs typeface="Calibri"/>
              </a:rPr>
              <a:t>ACP-endorsed Legislation </a:t>
            </a:r>
            <a:endParaRPr lang="en-US"/>
          </a:p>
        </p:txBody>
      </p:sp>
      <p:sp>
        <p:nvSpPr>
          <p:cNvPr id="3" name="Content Placeholder 2">
            <a:extLst>
              <a:ext uri="{FF2B5EF4-FFF2-40B4-BE49-F238E27FC236}">
                <a16:creationId xmlns:a16="http://schemas.microsoft.com/office/drawing/2014/main" id="{BFFFB98B-A178-0E94-756B-190EC6CEB7AF}"/>
              </a:ext>
            </a:extLst>
          </p:cNvPr>
          <p:cNvSpPr>
            <a:spLocks noGrp="1"/>
          </p:cNvSpPr>
          <p:nvPr>
            <p:ph idx="1"/>
          </p:nvPr>
        </p:nvSpPr>
        <p:spPr/>
        <p:txBody>
          <a:bodyPr>
            <a:normAutofit/>
          </a:bodyPr>
          <a:lstStyle/>
          <a:p>
            <a:pPr marL="285750" indent="-285750">
              <a:spcAft>
                <a:spcPts val="600"/>
              </a:spcAft>
            </a:pPr>
            <a:r>
              <a:rPr lang="en-US" sz="2400" b="1" u="sng" dirty="0">
                <a:solidFill>
                  <a:schemeClr val="accent1"/>
                </a:solidFill>
              </a:rPr>
              <a:t>The Family Vaccine Protection Act, H.R.3701, </a:t>
            </a:r>
            <a:r>
              <a:rPr lang="en-US" sz="2400" dirty="0"/>
              <a:t>which would codify the role of the Centers for Disease Control and Prevention (CDC) Advisory Committee on Immunization Practices (ACIP), ensuring transparency and accountability in the United States’ review process for immunization recommendations. </a:t>
            </a:r>
          </a:p>
          <a:p>
            <a:pPr marL="285750" indent="-285750">
              <a:spcAft>
                <a:spcPts val="600"/>
              </a:spcAft>
            </a:pPr>
            <a:r>
              <a:rPr lang="en-US" sz="2400" b="1" u="sng" dirty="0">
                <a:solidFill>
                  <a:schemeClr val="accent1"/>
                </a:solidFill>
              </a:rPr>
              <a:t>The Protecting Free Vaccines Act, H.R.5448, </a:t>
            </a:r>
            <a:r>
              <a:rPr lang="en-US" sz="2400" dirty="0"/>
              <a:t>which would ensure zero-cost sharing for certain immunizations, ensuring patients’ access to safe and effective preventative health care.</a:t>
            </a:r>
          </a:p>
          <a:p>
            <a:pPr marL="742950" lvl="1" indent="-285750">
              <a:spcAft>
                <a:spcPts val="600"/>
              </a:spcAft>
            </a:pPr>
            <a:r>
              <a:rPr lang="en-US" dirty="0">
                <a:hlinkClick r:id="rId3"/>
              </a:rPr>
              <a:t>ACP Supports the Protecting Free Vaccines Act</a:t>
            </a:r>
            <a:endParaRPr lang="en-US" dirty="0"/>
          </a:p>
          <a:p>
            <a:pPr marL="285750" indent="-285750">
              <a:spcAft>
                <a:spcPts val="600"/>
              </a:spcAft>
            </a:pPr>
            <a:r>
              <a:rPr lang="en-US" sz="2400" b="1" u="sng" dirty="0">
                <a:solidFill>
                  <a:schemeClr val="accent1"/>
                </a:solidFill>
              </a:rPr>
              <a:t>The Vaccine Transportation Access Act, H.R.6839, </a:t>
            </a:r>
            <a:r>
              <a:rPr lang="en-US" sz="2400" dirty="0"/>
              <a:t>which would establish a grant program for community organizations to address transportation barriers to help Americans get to their vaccine appointments.</a:t>
            </a:r>
          </a:p>
          <a:p>
            <a:pPr marL="0" indent="0">
              <a:buNone/>
            </a:pPr>
            <a:endParaRPr lang="en-US" dirty="0"/>
          </a:p>
        </p:txBody>
      </p:sp>
      <p:sp>
        <p:nvSpPr>
          <p:cNvPr id="4" name="Slide Number Placeholder 3">
            <a:extLst>
              <a:ext uri="{FF2B5EF4-FFF2-40B4-BE49-F238E27FC236}">
                <a16:creationId xmlns:a16="http://schemas.microsoft.com/office/drawing/2014/main" id="{975919CB-5AEB-3F78-E993-46044CE48CCD}"/>
              </a:ext>
            </a:extLst>
          </p:cNvPr>
          <p:cNvSpPr>
            <a:spLocks noGrp="1"/>
          </p:cNvSpPr>
          <p:nvPr>
            <p:ph type="sldNum" sz="quarter" idx="10"/>
          </p:nvPr>
        </p:nvSpPr>
        <p:spPr/>
        <p:txBody>
          <a:bodyPr/>
          <a:lstStyle/>
          <a:p>
            <a:fld id="{461711D5-349D-4847-A71F-DCB6A6FF38BF}" type="slidenum">
              <a:rPr lang="en-US" smtClean="0"/>
              <a:pPr/>
              <a:t>4</a:t>
            </a:fld>
            <a:endParaRPr lang="en-US"/>
          </a:p>
        </p:txBody>
      </p:sp>
    </p:spTree>
    <p:extLst>
      <p:ext uri="{BB962C8B-B14F-4D97-AF65-F5344CB8AC3E}">
        <p14:creationId xmlns:p14="http://schemas.microsoft.com/office/powerpoint/2010/main" val="319701047"/>
      </p:ext>
    </p:extLst>
  </p:cSld>
  <p:clrMapOvr>
    <a:masterClrMapping/>
  </p:clrMapOvr>
  <mc:AlternateContent xmlns:mc="http://schemas.openxmlformats.org/markup-compatibility/2006" xmlns:p14="http://schemas.microsoft.com/office/powerpoint/2010/main">
    <mc:Choice Requires="p14">
      <p:transition spd="slow" p14:dur="2000" advTm="94367"/>
    </mc:Choice>
    <mc:Fallback xmlns="">
      <p:transition spd="slow" advTm="943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90FB-371C-C5DB-A409-1C1A50A4470E}"/>
              </a:ext>
            </a:extLst>
          </p:cNvPr>
          <p:cNvSpPr>
            <a:spLocks noGrp="1"/>
          </p:cNvSpPr>
          <p:nvPr>
            <p:ph type="title"/>
          </p:nvPr>
        </p:nvSpPr>
        <p:spPr/>
        <p:txBody>
          <a:bodyPr/>
          <a:lstStyle/>
          <a:p>
            <a:r>
              <a:rPr lang="en-US"/>
              <a:t>Share Your Stories on Vaccines </a:t>
            </a:r>
          </a:p>
        </p:txBody>
      </p:sp>
      <p:pic>
        <p:nvPicPr>
          <p:cNvPr id="6" name="Content Placeholder 5">
            <a:extLst>
              <a:ext uri="{FF2B5EF4-FFF2-40B4-BE49-F238E27FC236}">
                <a16:creationId xmlns:a16="http://schemas.microsoft.com/office/drawing/2014/main" id="{217D640D-80C5-8979-AA73-0529737B8046}"/>
              </a:ext>
            </a:extLst>
          </p:cNvPr>
          <p:cNvPicPr>
            <a:picLocks noGrp="1" noChangeAspect="1"/>
          </p:cNvPicPr>
          <p:nvPr>
            <p:ph idx="1"/>
          </p:nvPr>
        </p:nvPicPr>
        <p:blipFill>
          <a:blip r:embed="rId2"/>
          <a:stretch>
            <a:fillRect/>
          </a:stretch>
        </p:blipFill>
        <p:spPr>
          <a:xfrm>
            <a:off x="4185063" y="2479854"/>
            <a:ext cx="4030471" cy="3924651"/>
          </a:xfrm>
          <a:prstGeom prst="rect">
            <a:avLst/>
          </a:prstGeom>
        </p:spPr>
      </p:pic>
      <p:sp>
        <p:nvSpPr>
          <p:cNvPr id="4" name="Slide Number Placeholder 3">
            <a:extLst>
              <a:ext uri="{FF2B5EF4-FFF2-40B4-BE49-F238E27FC236}">
                <a16:creationId xmlns:a16="http://schemas.microsoft.com/office/drawing/2014/main" id="{D2E29CB1-80C3-3AEC-D1BD-6C846CC5C6B8}"/>
              </a:ext>
            </a:extLst>
          </p:cNvPr>
          <p:cNvSpPr>
            <a:spLocks noGrp="1"/>
          </p:cNvSpPr>
          <p:nvPr>
            <p:ph type="sldNum" sz="quarter" idx="10"/>
          </p:nvPr>
        </p:nvSpPr>
        <p:spPr/>
        <p:txBody>
          <a:bodyPr/>
          <a:lstStyle/>
          <a:p>
            <a:fld id="{461711D5-349D-4847-A71F-DCB6A6FF38BF}" type="slidenum">
              <a:rPr lang="en-US" smtClean="0"/>
              <a:pPr/>
              <a:t>5</a:t>
            </a:fld>
            <a:endParaRPr lang="en-US"/>
          </a:p>
        </p:txBody>
      </p:sp>
      <p:sp>
        <p:nvSpPr>
          <p:cNvPr id="5" name="TextBox 4">
            <a:extLst>
              <a:ext uri="{FF2B5EF4-FFF2-40B4-BE49-F238E27FC236}">
                <a16:creationId xmlns:a16="http://schemas.microsoft.com/office/drawing/2014/main" id="{6332BB73-B265-53F1-8635-A4D9D6029B24}"/>
              </a:ext>
            </a:extLst>
          </p:cNvPr>
          <p:cNvSpPr txBox="1"/>
          <p:nvPr/>
        </p:nvSpPr>
        <p:spPr>
          <a:xfrm>
            <a:off x="3675284" y="1279525"/>
            <a:ext cx="5946236" cy="1200329"/>
          </a:xfrm>
          <a:prstGeom prst="rect">
            <a:avLst/>
          </a:prstGeom>
          <a:noFill/>
        </p:spPr>
        <p:txBody>
          <a:bodyPr wrap="square">
            <a:spAutoFit/>
          </a:bodyPr>
          <a:lstStyle/>
          <a:p>
            <a:r>
              <a:rPr lang="en-US" sz="2400" b="1" dirty="0">
                <a:solidFill>
                  <a:schemeClr val="accent1"/>
                </a:solidFill>
              </a:rPr>
              <a:t>Do you have stories on vaccines? </a:t>
            </a:r>
            <a:r>
              <a:rPr lang="en-US" sz="2400" b="1" dirty="0">
                <a:solidFill>
                  <a:srgbClr val="000000"/>
                </a:solidFill>
              </a:rPr>
              <a:t>Please share them with ACP’s Legislative Affairs Team!</a:t>
            </a:r>
            <a:endParaRPr lang="en-US" sz="2400" dirty="0"/>
          </a:p>
        </p:txBody>
      </p:sp>
    </p:spTree>
    <p:extLst>
      <p:ext uri="{BB962C8B-B14F-4D97-AF65-F5344CB8AC3E}">
        <p14:creationId xmlns:p14="http://schemas.microsoft.com/office/powerpoint/2010/main" val="13091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EF669-0479-CAAD-ABAD-EC9E24C26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D4712-6FBC-61CB-FBE0-C97CB30BC16E}"/>
              </a:ext>
            </a:extLst>
          </p:cNvPr>
          <p:cNvSpPr>
            <a:spLocks noGrp="1"/>
          </p:cNvSpPr>
          <p:nvPr>
            <p:ph type="title"/>
          </p:nvPr>
        </p:nvSpPr>
        <p:spPr/>
        <p:txBody>
          <a:bodyPr>
            <a:normAutofit/>
          </a:bodyPr>
          <a:lstStyle/>
          <a:p>
            <a:r>
              <a:rPr lang="en-US">
                <a:latin typeface="Calibri"/>
                <a:cs typeface="Calibri"/>
              </a:rPr>
              <a:t>Write to your Senators and Representatives</a:t>
            </a:r>
            <a:endParaRPr lang="en-US"/>
          </a:p>
        </p:txBody>
      </p:sp>
      <p:sp>
        <p:nvSpPr>
          <p:cNvPr id="3" name="Content Placeholder 2">
            <a:extLst>
              <a:ext uri="{FF2B5EF4-FFF2-40B4-BE49-F238E27FC236}">
                <a16:creationId xmlns:a16="http://schemas.microsoft.com/office/drawing/2014/main" id="{B4ACCC28-565C-0786-BCE4-9452C20AE18A}"/>
              </a:ext>
            </a:extLst>
          </p:cNvPr>
          <p:cNvSpPr>
            <a:spLocks noGrp="1"/>
          </p:cNvSpPr>
          <p:nvPr>
            <p:ph idx="1"/>
          </p:nvPr>
        </p:nvSpPr>
        <p:spPr/>
        <p:txBody>
          <a:bodyPr>
            <a:normAutofit/>
          </a:bodyPr>
          <a:lstStyle/>
          <a:p>
            <a:pPr marL="457200" lvl="1" indent="0">
              <a:spcAft>
                <a:spcPts val="600"/>
              </a:spcAft>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B32D13CA-2594-3F14-D55A-7B414C21B741}"/>
              </a:ext>
            </a:extLst>
          </p:cNvPr>
          <p:cNvSpPr>
            <a:spLocks noGrp="1"/>
          </p:cNvSpPr>
          <p:nvPr>
            <p:ph type="sldNum" sz="quarter" idx="10"/>
          </p:nvPr>
        </p:nvSpPr>
        <p:spPr/>
        <p:txBody>
          <a:bodyPr/>
          <a:lstStyle/>
          <a:p>
            <a:fld id="{461711D5-349D-4847-A71F-DCB6A6FF38BF}" type="slidenum">
              <a:rPr lang="en-US" smtClean="0"/>
              <a:pPr/>
              <a:t>6</a:t>
            </a:fld>
            <a:endParaRPr lang="en-US"/>
          </a:p>
        </p:txBody>
      </p:sp>
      <p:pic>
        <p:nvPicPr>
          <p:cNvPr id="6" name="Picture 5">
            <a:extLst>
              <a:ext uri="{FF2B5EF4-FFF2-40B4-BE49-F238E27FC236}">
                <a16:creationId xmlns:a16="http://schemas.microsoft.com/office/drawing/2014/main" id="{245A0C04-62D4-1CC9-9DA2-2CDB8254C22C}"/>
              </a:ext>
            </a:extLst>
          </p:cNvPr>
          <p:cNvPicPr>
            <a:picLocks noChangeAspect="1"/>
          </p:cNvPicPr>
          <p:nvPr/>
        </p:nvPicPr>
        <p:blipFill>
          <a:blip r:embed="rId3"/>
          <a:stretch>
            <a:fillRect/>
          </a:stretch>
        </p:blipFill>
        <p:spPr>
          <a:xfrm>
            <a:off x="4149198" y="2331590"/>
            <a:ext cx="4201837" cy="4060066"/>
          </a:xfrm>
          <a:prstGeom prst="rect">
            <a:avLst/>
          </a:prstGeom>
        </p:spPr>
      </p:pic>
      <p:sp>
        <p:nvSpPr>
          <p:cNvPr id="5" name="TextBox 4">
            <a:extLst>
              <a:ext uri="{FF2B5EF4-FFF2-40B4-BE49-F238E27FC236}">
                <a16:creationId xmlns:a16="http://schemas.microsoft.com/office/drawing/2014/main" id="{FC3D32B4-0309-8391-6BD2-D6C8EC44DFB5}"/>
              </a:ext>
            </a:extLst>
          </p:cNvPr>
          <p:cNvSpPr txBox="1"/>
          <p:nvPr/>
        </p:nvSpPr>
        <p:spPr>
          <a:xfrm>
            <a:off x="3329063" y="1500593"/>
            <a:ext cx="6094476" cy="830997"/>
          </a:xfrm>
          <a:prstGeom prst="rect">
            <a:avLst/>
          </a:prstGeom>
          <a:noFill/>
        </p:spPr>
        <p:txBody>
          <a:bodyPr wrap="square">
            <a:spAutoFit/>
          </a:bodyPr>
          <a:lstStyle/>
          <a:p>
            <a:r>
              <a:rPr lang="en-US" sz="2400" b="1" dirty="0"/>
              <a:t>Join ACP’s Grassroots Campaign for the </a:t>
            </a:r>
            <a:r>
              <a:rPr lang="en-US" sz="2400" b="1" dirty="0">
                <a:solidFill>
                  <a:schemeClr val="accent1"/>
                </a:solidFill>
              </a:rPr>
              <a:t>Family Vaccine Protection Act, H.R.3701</a:t>
            </a:r>
            <a:endParaRPr lang="en-US" sz="2400" dirty="0">
              <a:solidFill>
                <a:schemeClr val="accent1"/>
              </a:solidFill>
            </a:endParaRPr>
          </a:p>
        </p:txBody>
      </p:sp>
    </p:spTree>
    <p:extLst>
      <p:ext uri="{BB962C8B-B14F-4D97-AF65-F5344CB8AC3E}">
        <p14:creationId xmlns:p14="http://schemas.microsoft.com/office/powerpoint/2010/main" val="910994657"/>
      </p:ext>
    </p:extLst>
  </p:cSld>
  <p:clrMapOvr>
    <a:masterClrMapping/>
  </p:clrMapOvr>
  <mc:AlternateContent xmlns:mc="http://schemas.openxmlformats.org/markup-compatibility/2006" xmlns:p14="http://schemas.microsoft.com/office/powerpoint/2010/main">
    <mc:Choice Requires="p14">
      <p:transition spd="slow" p14:dur="2000" advTm="53258"/>
    </mc:Choice>
    <mc:Fallback xmlns="">
      <p:transition spd="slow" advTm="5325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C309-6E51-6888-0B1B-D5F57CFDF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5E0A2-AC63-80C9-E1AF-B64A4DE1EF6F}"/>
              </a:ext>
            </a:extLst>
          </p:cNvPr>
          <p:cNvSpPr>
            <a:spLocks noGrp="1"/>
          </p:cNvSpPr>
          <p:nvPr>
            <p:ph type="title"/>
          </p:nvPr>
        </p:nvSpPr>
        <p:spPr/>
        <p:txBody>
          <a:bodyPr>
            <a:normAutofit/>
          </a:bodyPr>
          <a:lstStyle/>
          <a:p>
            <a:r>
              <a:rPr lang="en-US">
                <a:latin typeface="Calibri"/>
                <a:cs typeface="Calibri"/>
              </a:rPr>
              <a:t>Write to your Senators and Representatives</a:t>
            </a:r>
            <a:endParaRPr lang="en-US"/>
          </a:p>
        </p:txBody>
      </p:sp>
      <p:sp>
        <p:nvSpPr>
          <p:cNvPr id="3" name="Content Placeholder 2">
            <a:extLst>
              <a:ext uri="{FF2B5EF4-FFF2-40B4-BE49-F238E27FC236}">
                <a16:creationId xmlns:a16="http://schemas.microsoft.com/office/drawing/2014/main" id="{79AB286B-4C2E-8020-50A6-3478CD416235}"/>
              </a:ext>
            </a:extLst>
          </p:cNvPr>
          <p:cNvSpPr>
            <a:spLocks noGrp="1"/>
          </p:cNvSpPr>
          <p:nvPr>
            <p:ph idx="1"/>
          </p:nvPr>
        </p:nvSpPr>
        <p:spPr/>
        <p:txBody>
          <a:bodyPr>
            <a:normAutofit/>
          </a:bodyPr>
          <a:lstStyle/>
          <a:p>
            <a:pPr marL="457200" lvl="1" indent="0">
              <a:spcAft>
                <a:spcPts val="600"/>
              </a:spcAft>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5713171-7D61-45E1-6B5E-83103458E576}"/>
              </a:ext>
            </a:extLst>
          </p:cNvPr>
          <p:cNvSpPr>
            <a:spLocks noGrp="1"/>
          </p:cNvSpPr>
          <p:nvPr>
            <p:ph type="sldNum" sz="quarter" idx="10"/>
          </p:nvPr>
        </p:nvSpPr>
        <p:spPr/>
        <p:txBody>
          <a:bodyPr/>
          <a:lstStyle/>
          <a:p>
            <a:fld id="{461711D5-349D-4847-A71F-DCB6A6FF38BF}" type="slidenum">
              <a:rPr lang="en-US" smtClean="0"/>
              <a:pPr/>
              <a:t>7</a:t>
            </a:fld>
            <a:endParaRPr lang="en-US"/>
          </a:p>
        </p:txBody>
      </p:sp>
      <p:sp>
        <p:nvSpPr>
          <p:cNvPr id="5" name="TextBox 4">
            <a:extLst>
              <a:ext uri="{FF2B5EF4-FFF2-40B4-BE49-F238E27FC236}">
                <a16:creationId xmlns:a16="http://schemas.microsoft.com/office/drawing/2014/main" id="{6B9E3FE3-95E1-BE21-E854-44DE551D84AB}"/>
              </a:ext>
            </a:extLst>
          </p:cNvPr>
          <p:cNvSpPr txBox="1"/>
          <p:nvPr/>
        </p:nvSpPr>
        <p:spPr>
          <a:xfrm>
            <a:off x="3329063" y="1500593"/>
            <a:ext cx="6094476" cy="1200329"/>
          </a:xfrm>
          <a:prstGeom prst="rect">
            <a:avLst/>
          </a:prstGeom>
          <a:noFill/>
        </p:spPr>
        <p:txBody>
          <a:bodyPr wrap="square">
            <a:spAutoFit/>
          </a:bodyPr>
          <a:lstStyle/>
          <a:p>
            <a:r>
              <a:rPr lang="en-US" sz="2400" b="1" dirty="0"/>
              <a:t>Join ACP’s Grassroots Campaign for the </a:t>
            </a:r>
            <a:r>
              <a:rPr lang="en-US" sz="2400" b="1" dirty="0">
                <a:solidFill>
                  <a:schemeClr val="accent1"/>
                </a:solidFill>
              </a:rPr>
              <a:t>Protecting Free Vaccines Act, S. 2857/H.R. 5448</a:t>
            </a:r>
            <a:endParaRPr lang="en-US" sz="2400" dirty="0">
              <a:solidFill>
                <a:schemeClr val="accent1"/>
              </a:solidFill>
            </a:endParaRPr>
          </a:p>
        </p:txBody>
      </p:sp>
    </p:spTree>
    <p:extLst>
      <p:ext uri="{BB962C8B-B14F-4D97-AF65-F5344CB8AC3E}">
        <p14:creationId xmlns:p14="http://schemas.microsoft.com/office/powerpoint/2010/main" val="4031295583"/>
      </p:ext>
    </p:extLst>
  </p:cSld>
  <p:clrMapOvr>
    <a:masterClrMapping/>
  </p:clrMapOvr>
  <mc:AlternateContent xmlns:mc="http://schemas.openxmlformats.org/markup-compatibility/2006" xmlns:p14="http://schemas.microsoft.com/office/powerpoint/2010/main">
    <mc:Choice Requires="p14">
      <p:transition spd="slow" p14:dur="2000" advTm="53258"/>
    </mc:Choice>
    <mc:Fallback xmlns="">
      <p:transition spd="slow" advTm="53258"/>
    </mc:Fallback>
  </mc:AlternateContent>
</p:sld>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PowerPoint Template.potx" id="{87836B04-B43C-4560-B9A2-EC0F309E52F5}" vid="{48C64A7F-5165-4E2D-AAED-8E276F2A4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e45d3999437f3481d2950b1dcf111558">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a31b3fb52653f5d510912c2dfd2ca20e"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Props1.xml><?xml version="1.0" encoding="utf-8"?>
<ds:datastoreItem xmlns:ds="http://schemas.openxmlformats.org/officeDocument/2006/customXml" ds:itemID="{4B940B59-813F-4666-BAA2-E8CCC5DE3CAE}"/>
</file>

<file path=customXml/itemProps2.xml><?xml version="1.0" encoding="utf-8"?>
<ds:datastoreItem xmlns:ds="http://schemas.openxmlformats.org/officeDocument/2006/customXml" ds:itemID="{DB2D2D77-C951-4877-8BFD-DCC18709690F}"/>
</file>

<file path=customXml/itemProps3.xml><?xml version="1.0" encoding="utf-8"?>
<ds:datastoreItem xmlns:ds="http://schemas.openxmlformats.org/officeDocument/2006/customXml" ds:itemID="{66F141CF-61D7-4643-A3AE-34E65AFADE47}"/>
</file>

<file path=docProps/app.xml><?xml version="1.0" encoding="utf-8"?>
<Properties xmlns="http://schemas.openxmlformats.org/officeDocument/2006/extended-properties" xmlns:vt="http://schemas.openxmlformats.org/officeDocument/2006/docPropsVTypes">
  <Template/>
  <TotalTime>25</TotalTime>
  <Words>511</Words>
  <Application>Microsoft Office PowerPoint</Application>
  <PresentationFormat>Widescreen</PresentationFormat>
  <Paragraphs>47</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Custom Design</vt:lpstr>
      <vt:lpstr>ACP’s Federal Advocacy Efforts on Vaccines  </vt:lpstr>
      <vt:lpstr>ACP Hosted a Hill Briefing on Vaccines on January 6, 2026</vt:lpstr>
      <vt:lpstr>Congressional Committees of Jurisdiction  </vt:lpstr>
      <vt:lpstr>ACP-endorsed Legislation </vt:lpstr>
      <vt:lpstr>Share Your Stories on Vaccines </vt:lpstr>
      <vt:lpstr>Write to your Senators and Representatives</vt:lpstr>
      <vt:lpstr>Write to your Senators and Representatives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Lyons</dc:creator>
  <cp:lastModifiedBy>Shuan Tomlinson</cp:lastModifiedBy>
  <cp:revision>2</cp:revision>
  <dcterms:created xsi:type="dcterms:W3CDTF">2023-05-09T19:49:54Z</dcterms:created>
  <dcterms:modified xsi:type="dcterms:W3CDTF">2026-03-04T15:10:47Z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