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notesMasterIdLst>
    <p:notesMasterId r:id="rId13"/>
  </p:notesMasterIdLst>
  <p:sldIdLst>
    <p:sldId id="2779" r:id="rId3"/>
    <p:sldId id="2794" r:id="rId4"/>
    <p:sldId id="2785" r:id="rId5"/>
    <p:sldId id="2783" r:id="rId6"/>
    <p:sldId id="2795" r:id="rId7"/>
    <p:sldId id="2784" r:id="rId8"/>
    <p:sldId id="2780" r:id="rId9"/>
    <p:sldId id="2782" r:id="rId10"/>
    <p:sldId id="2792" r:id="rId11"/>
    <p:sldId id="26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041A81-6CFF-F758-28B3-FA31A42A519A}" v="608" dt="2025-07-31T14:42:39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6F85E-9ADD-45EB-B115-B069D5C36621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71FE9-7FF6-42F7-AF0C-ABF68AC97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27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71FE9-7FF6-42F7-AF0C-ABF68AC97C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71FE9-7FF6-42F7-AF0C-ABF68AC97C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33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71FE9-7FF6-42F7-AF0C-ABF68AC97C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31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96ED8-7675-6893-B8A5-7F0BFE4BA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EAB9C2-A729-9743-D6AD-84B806D9B8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FC68D6-CD4E-AF23-E14D-F2B83511B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0D020-13CB-0742-3CA6-EAF57423E3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71FE9-7FF6-42F7-AF0C-ABF68AC97C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71FE9-7FF6-42F7-AF0C-ABF68AC97C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7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71FE9-7FF6-42F7-AF0C-ABF68AC97C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43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71FE9-7FF6-42F7-AF0C-ABF68AC97C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78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71FE9-7FF6-42F7-AF0C-ABF68AC97C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91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DBF9E-AC84-4A3C-850C-D1C79869D2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02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BE196A5-D872-9148-975E-6BEB05223D01}"/>
              </a:ext>
            </a:extLst>
          </p:cNvPr>
          <p:cNvSpPr/>
          <p:nvPr userDrawn="1"/>
        </p:nvSpPr>
        <p:spPr>
          <a:xfrm>
            <a:off x="0" y="0"/>
            <a:ext cx="2925318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3DD95-174E-C94F-A8DD-3253A9DDC16A}"/>
              </a:ext>
            </a:extLst>
          </p:cNvPr>
          <p:cNvSpPr/>
          <p:nvPr userDrawn="1"/>
        </p:nvSpPr>
        <p:spPr>
          <a:xfrm>
            <a:off x="0" y="1016000"/>
            <a:ext cx="10001839" cy="4561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8DF27D-3D7E-144D-AEBE-EA85738392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8" y="5827776"/>
            <a:ext cx="1737360" cy="7679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C52C5A3-4A25-364D-8403-80A1A1AD3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376312"/>
            <a:ext cx="7315200" cy="27909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A8EE0DC-4B15-D947-88C8-715A124B4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9" y="4167212"/>
            <a:ext cx="7315200" cy="103093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1614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D44C7-FB56-8F45-8E8D-360A8FFE1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995F-1B0C-B14A-A09E-EFBAD40A7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1800"/>
              </a:spcBef>
              <a:defRPr sz="2200"/>
            </a:lvl1pPr>
            <a:lvl2pPr>
              <a:spcBef>
                <a:spcPts val="0"/>
              </a:spcBef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0654A-C145-B444-8C76-904AB11529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64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308E5E-FBF3-8749-8C73-47834D26E1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E54FA1-4F73-804E-834A-4B043673C62B}"/>
              </a:ext>
            </a:extLst>
          </p:cNvPr>
          <p:cNvSpPr/>
          <p:nvPr userDrawn="1"/>
        </p:nvSpPr>
        <p:spPr>
          <a:xfrm>
            <a:off x="9266682" y="0"/>
            <a:ext cx="2925318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85F88B3-8461-8541-A11B-9AD5FBA70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376312"/>
            <a:ext cx="7315200" cy="27909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1C99013-B493-654C-BF69-476D173F7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167212"/>
            <a:ext cx="7345367" cy="103093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D7F139-338E-334E-980B-694FB51BA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101" y="5944463"/>
            <a:ext cx="1554480" cy="43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04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CDCB-14B2-214E-BBC9-F75462822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A5335-0C8F-3242-B7B5-C6D8DC4F1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79526"/>
            <a:ext cx="5181600" cy="489743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C1F58-ABD8-6349-977B-B77440ED6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79526"/>
            <a:ext cx="5181600" cy="489743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8E2E0D-6651-EE4B-88BE-2D95A1C5D3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05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 [Left]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CDCB-14B2-214E-BBC9-F7546282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012" y="365126"/>
            <a:ext cx="5006788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0FED9-A8B2-7D42-B138-12C3E9137B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409604-FC9D-5346-9A6E-FD5DE5EF23DE}"/>
              </a:ext>
            </a:extLst>
          </p:cNvPr>
          <p:cNvSpPr/>
          <p:nvPr userDrawn="1"/>
        </p:nvSpPr>
        <p:spPr>
          <a:xfrm>
            <a:off x="6347012" y="365126"/>
            <a:ext cx="5029200" cy="45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A685E9-C33E-2647-888C-A36F84DA85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5C0A4C-363F-8C4D-A78A-1BEAF42A73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7012" y="1279526"/>
            <a:ext cx="5006788" cy="49101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6157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 [Right]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CDCB-14B2-214E-BBC9-F7546282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20" y="365126"/>
            <a:ext cx="5006788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0FED9-A8B2-7D42-B138-12C3E9137B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409604-FC9D-5346-9A6E-FD5DE5EF23DE}"/>
              </a:ext>
            </a:extLst>
          </p:cNvPr>
          <p:cNvSpPr/>
          <p:nvPr userDrawn="1"/>
        </p:nvSpPr>
        <p:spPr>
          <a:xfrm>
            <a:off x="833120" y="365126"/>
            <a:ext cx="5029200" cy="45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A685E9-C33E-2647-888C-A36F84DA85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1240" y="0"/>
            <a:ext cx="6096000" cy="6858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5C0A4C-363F-8C4D-A78A-1BEAF42A73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3120" y="1279526"/>
            <a:ext cx="5006788" cy="49101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2266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8F7D2-A68C-DD42-B432-4D2EC05B9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79525"/>
            <a:ext cx="5157787" cy="731520"/>
          </a:xfrm>
          <a:noFill/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F22C5-0068-EB4D-BDF7-6C1CD2180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11046"/>
            <a:ext cx="5157787" cy="417861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0DE85F-F394-6645-9753-5BA14D70D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79525"/>
            <a:ext cx="5183188" cy="731520"/>
          </a:xfrm>
          <a:noFill/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8C9F1A-2BC5-AB41-B8B7-7FB4BCF38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11046"/>
            <a:ext cx="5183188" cy="417861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AB1A961-D7C7-3349-A221-7BD5AEC2A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A0CBDA-ADA7-544A-BB93-E2ED6F92A0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59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>
          <p15:clr>
            <a:srgbClr val="FBAE40"/>
          </p15:clr>
        </p15:guide>
        <p15:guide id="2" orient="horz" pos="127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279526"/>
            <a:ext cx="2133600" cy="4892674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37160" tIns="182880" rIns="137160" bIns="91440">
            <a:normAutofit/>
          </a:bodyPr>
          <a:lstStyle>
            <a:lvl1pPr marL="0" indent="0">
              <a:spcAft>
                <a:spcPts val="1000"/>
              </a:spcAft>
              <a:buNone/>
              <a:defRPr sz="1600" b="0" i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279525"/>
            <a:ext cx="8204200" cy="4892675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13D6B1E-E481-E140-A8CE-CA0B6FF23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399143-380D-0C4F-9894-1E63897454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9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FC380-7AA8-5143-AB33-06B91DBC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EAE601-7D40-4E48-B0A1-DCC36A443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76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21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A80174-6BAA-494C-9FE8-C67DDB25ED68}"/>
              </a:ext>
            </a:extLst>
          </p:cNvPr>
          <p:cNvSpPr/>
          <p:nvPr userDrawn="1"/>
        </p:nvSpPr>
        <p:spPr>
          <a:xfrm>
            <a:off x="347472" y="0"/>
            <a:ext cx="4572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0EAC32-2819-A845-B11A-B91D8EF2D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A23F2-6892-2B49-85A7-898D45679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79525"/>
            <a:ext cx="10515600" cy="489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77C6E12-5327-DC4B-A658-4BF76AAED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7759" y="6391656"/>
            <a:ext cx="3185161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3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7E6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500DB-1434-7FD8-8F22-0DA94620D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376312"/>
            <a:ext cx="7780866" cy="27909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alibri"/>
                <a:cs typeface="Calibri"/>
              </a:rPr>
              <a:t>August Recess 2025</a:t>
            </a:r>
            <a:br>
              <a:rPr lang="en-US" sz="4800" dirty="0">
                <a:latin typeface="Calibri"/>
                <a:cs typeface="Calibri"/>
              </a:rPr>
            </a:br>
            <a:br>
              <a:rPr lang="en-US" sz="4800" dirty="0">
                <a:latin typeface="Calibri"/>
                <a:cs typeface="Calibri"/>
              </a:rPr>
            </a:br>
            <a:r>
              <a:rPr lang="en-US" sz="4800" dirty="0">
                <a:latin typeface="Calibri"/>
                <a:cs typeface="Calibri"/>
              </a:rPr>
              <a:t>Grassroots Mobilization Challenge</a:t>
            </a:r>
            <a:endParaRPr lang="en-US" sz="4800" dirty="0">
              <a:latin typeface="+mj-e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3C4AA8-1023-5A23-C9CB-C5375ACA0B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endParaRPr lang="en-US"/>
          </a:p>
          <a:p>
            <a:r>
              <a:rPr lang="en-US" sz="2400" dirty="0">
                <a:cs typeface="Calibri"/>
              </a:rPr>
              <a:t>Kory Stuer</a:t>
            </a:r>
            <a:endParaRPr lang="en-US" sz="2400">
              <a:ea typeface="Calibri"/>
              <a:cs typeface="Calibri"/>
            </a:endParaRPr>
          </a:p>
          <a:p>
            <a:r>
              <a:rPr lang="en-US" sz="2400" dirty="0">
                <a:cs typeface="Calibri"/>
              </a:rPr>
              <a:t>Associate, State Health Policy &amp; Advocacy</a:t>
            </a:r>
            <a:endParaRPr lang="en-US" sz="2400" dirty="0" err="1"/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735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0"/>
    </mc:Choice>
    <mc:Fallback xmlns="">
      <p:transition spd="slow" advTm="719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B30214-7DF5-B549-8FE6-5082C8D1A7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011A1-887D-6F5C-7E95-613968BE90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05888" y="6391275"/>
            <a:ext cx="3186112" cy="274638"/>
          </a:xfrm>
        </p:spPr>
        <p:txBody>
          <a:bodyPr/>
          <a:lstStyle/>
          <a:p>
            <a:fld id="{461711D5-349D-4847-A71F-DCB6A6FF38B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29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E872E-207E-08C7-B540-DB22D3AD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/>
                <a:ea typeface="Calibri"/>
                <a:cs typeface="Calibri"/>
              </a:rPr>
              <a:t>August Recess Issues Review</a:t>
            </a:r>
            <a:endParaRPr lang="en-US" sz="3200">
              <a:ea typeface="Calibri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80E8594-0B3B-65AC-E615-F56F0E5C19F8}"/>
              </a:ext>
            </a:extLst>
          </p:cNvPr>
          <p:cNvSpPr/>
          <p:nvPr/>
        </p:nvSpPr>
        <p:spPr>
          <a:xfrm>
            <a:off x="1219767" y="1775703"/>
            <a:ext cx="4323038" cy="18836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a typeface="Calibri"/>
                <a:cs typeface="Calibri"/>
              </a:rPr>
              <a:t>Extend Medicare Telehealth Flexibilities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887FC99-64E2-C02A-8105-9B493221087E}"/>
              </a:ext>
            </a:extLst>
          </p:cNvPr>
          <p:cNvSpPr/>
          <p:nvPr/>
        </p:nvSpPr>
        <p:spPr>
          <a:xfrm>
            <a:off x="3924330" y="4136830"/>
            <a:ext cx="4323038" cy="18836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ea typeface="Calibri"/>
                <a:cs typeface="Calibri"/>
              </a:rPr>
              <a:t>Reauthorize &amp; Fund Teaching Health Center Graduate Medical Education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618F24A-B23E-733F-8FA1-7FC5558554B3}"/>
              </a:ext>
            </a:extLst>
          </p:cNvPr>
          <p:cNvSpPr/>
          <p:nvPr/>
        </p:nvSpPr>
        <p:spPr>
          <a:xfrm>
            <a:off x="6457175" y="1775703"/>
            <a:ext cx="4323038" cy="18836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800" b="1" dirty="0">
              <a:ea typeface="Calibri"/>
              <a:cs typeface="Calibri"/>
            </a:endParaRPr>
          </a:p>
          <a:p>
            <a:pPr algn="ctr"/>
            <a:r>
              <a:rPr lang="en-US" sz="2800" b="1" dirty="0">
                <a:ea typeface="Calibri"/>
                <a:cs typeface="Calibri"/>
              </a:rPr>
              <a:t>Reauthorize &amp; Fund National Health </a:t>
            </a:r>
            <a:endParaRPr lang="en-US"/>
          </a:p>
          <a:p>
            <a:pPr algn="ctr"/>
            <a:r>
              <a:rPr lang="en-US" sz="2800" b="1" dirty="0">
                <a:ea typeface="Calibri"/>
                <a:cs typeface="Calibri"/>
              </a:rPr>
              <a:t>Service Corps</a:t>
            </a:r>
            <a:endParaRPr lang="en-US" sz="2800" b="1">
              <a:solidFill>
                <a:srgbClr val="FFFFFF"/>
              </a:solidFill>
              <a:ea typeface="Calibri"/>
              <a:cs typeface="Calibri"/>
            </a:endParaRPr>
          </a:p>
          <a:p>
            <a:pPr algn="ctr"/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F600-D199-CA34-8C9C-767D7A3AB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20" y="365126"/>
            <a:ext cx="5006788" cy="914399"/>
          </a:xfrm>
        </p:spPr>
        <p:txBody>
          <a:bodyPr anchor="ctr">
            <a:noAutofit/>
          </a:bodyPr>
          <a:lstStyle/>
          <a:p>
            <a:r>
              <a:rPr lang="en-US" sz="2600" dirty="0">
                <a:latin typeface="Calibri"/>
                <a:ea typeface="Calibri"/>
                <a:cs typeface="Calibri"/>
              </a:rPr>
              <a:t>August Recess Grassroots Mobilization Challenge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B5749-A0AA-158A-29E1-CAB5596751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7759" y="6391656"/>
            <a:ext cx="3185161" cy="27432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461711D5-349D-4847-A71F-DCB6A6FF38B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8" name="Content Placeholder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EEB1D47-4CEB-C4BF-E2C5-5EC1BC158A4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tretch/>
        </p:blipFill>
        <p:spPr>
          <a:xfrm>
            <a:off x="5946484" y="111678"/>
            <a:ext cx="6096000" cy="6284536"/>
          </a:xfrm>
          <a:prstGeom prst="rect">
            <a:avLst/>
          </a:prstGeom>
          <a:noFill/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1E53FBF-65F3-AFE3-5DE5-0B1EC90933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3120" y="970607"/>
            <a:ext cx="5006788" cy="49101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</a:rPr>
              <a:t>Email, call, or meet with members of Congress</a:t>
            </a:r>
          </a:p>
          <a:p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</a:rPr>
              <a:t>Score points for your state based on level of activity</a:t>
            </a:r>
          </a:p>
          <a:p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</a:rPr>
              <a:t>Advocacy Resources</a:t>
            </a:r>
          </a:p>
          <a:p>
            <a:pPr marL="342900" indent="-342900">
              <a:buChar char="•"/>
            </a:pPr>
            <a:r>
              <a:rPr lang="en-US" sz="2400" dirty="0">
                <a:ea typeface="Calibri"/>
                <a:cs typeface="Calibri"/>
              </a:rPr>
              <a:t>Action Alert</a:t>
            </a:r>
          </a:p>
          <a:p>
            <a:pPr marL="342900" indent="-342900">
              <a:buChar char="•"/>
            </a:pPr>
            <a:r>
              <a:rPr lang="en-US" sz="2400" dirty="0">
                <a:ea typeface="Calibri"/>
                <a:cs typeface="Calibri"/>
              </a:rPr>
              <a:t>One-pager</a:t>
            </a:r>
          </a:p>
          <a:p>
            <a:pPr marL="342900" indent="-342900">
              <a:buChar char="•"/>
            </a:pPr>
            <a:r>
              <a:rPr lang="en-US" sz="2400" dirty="0">
                <a:ea typeface="Calibri"/>
                <a:cs typeface="Calibri"/>
              </a:rPr>
              <a:t>Call script</a:t>
            </a:r>
          </a:p>
          <a:p>
            <a:pPr marL="342900" indent="-342900">
              <a:buChar char="•"/>
            </a:pPr>
            <a:r>
              <a:rPr lang="en-US" sz="2400" dirty="0">
                <a:ea typeface="Calibri"/>
                <a:cs typeface="Calibri"/>
              </a:rPr>
              <a:t>Guide to requesting meetings</a:t>
            </a:r>
          </a:p>
        </p:txBody>
      </p:sp>
      <p:pic>
        <p:nvPicPr>
          <p:cNvPr id="9" name="Picture 8" descr="A qr code with a dinosaur&#10;&#10;AI-generated content may be incorrect.">
            <a:extLst>
              <a:ext uri="{FF2B5EF4-FFF2-40B4-BE49-F238E27FC236}">
                <a16:creationId xmlns:a16="http://schemas.microsoft.com/office/drawing/2014/main" id="{286D22FA-1B4E-A430-28B3-3AAB3C652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8888" y="5173104"/>
            <a:ext cx="1619251" cy="168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21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D62B1-A010-99DE-183D-EB1973F99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/>
                <a:ea typeface="Calibri"/>
                <a:cs typeface="Calibri"/>
              </a:rPr>
              <a:t>ACP Legislative Action Center – August Recess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DA8F9-B22C-62E0-9C91-E30B94EDE3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F528F4-8BE9-59A4-3B48-9E4D73196032}"/>
              </a:ext>
            </a:extLst>
          </p:cNvPr>
          <p:cNvSpPr/>
          <p:nvPr/>
        </p:nvSpPr>
        <p:spPr>
          <a:xfrm>
            <a:off x="3970501" y="1923227"/>
            <a:ext cx="1095154" cy="350874"/>
          </a:xfrm>
          <a:custGeom>
            <a:avLst/>
            <a:gdLst>
              <a:gd name="connsiteX0" fmla="*/ 0 w 1095154"/>
              <a:gd name="connsiteY0" fmla="*/ 175437 h 350874"/>
              <a:gd name="connsiteX1" fmla="*/ 547577 w 1095154"/>
              <a:gd name="connsiteY1" fmla="*/ 0 h 350874"/>
              <a:gd name="connsiteX2" fmla="*/ 1095154 w 1095154"/>
              <a:gd name="connsiteY2" fmla="*/ 175437 h 350874"/>
              <a:gd name="connsiteX3" fmla="*/ 547577 w 1095154"/>
              <a:gd name="connsiteY3" fmla="*/ 350874 h 350874"/>
              <a:gd name="connsiteX4" fmla="*/ 0 w 1095154"/>
              <a:gd name="connsiteY4" fmla="*/ 175437 h 35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154" h="350874" extrusionOk="0">
                <a:moveTo>
                  <a:pt x="0" y="175437"/>
                </a:moveTo>
                <a:cubicBezTo>
                  <a:pt x="-45288" y="50611"/>
                  <a:pt x="181757" y="23796"/>
                  <a:pt x="547577" y="0"/>
                </a:cubicBezTo>
                <a:cubicBezTo>
                  <a:pt x="868482" y="3892"/>
                  <a:pt x="1079334" y="79049"/>
                  <a:pt x="1095154" y="175437"/>
                </a:cubicBezTo>
                <a:cubicBezTo>
                  <a:pt x="1077667" y="289405"/>
                  <a:pt x="848378" y="359810"/>
                  <a:pt x="547577" y="350874"/>
                </a:cubicBezTo>
                <a:cubicBezTo>
                  <a:pt x="231173" y="343222"/>
                  <a:pt x="18680" y="281253"/>
                  <a:pt x="0" y="17543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screenshot of a website&#10;&#10;AI-generated content may be incorrect.">
            <a:extLst>
              <a:ext uri="{FF2B5EF4-FFF2-40B4-BE49-F238E27FC236}">
                <a16:creationId xmlns:a16="http://schemas.microsoft.com/office/drawing/2014/main" id="{18110B53-3F16-34A2-12B4-DA80F4081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7168" b="-219"/>
          <a:stretch>
            <a:fillRect/>
          </a:stretch>
        </p:blipFill>
        <p:spPr>
          <a:xfrm>
            <a:off x="1331174" y="1279525"/>
            <a:ext cx="9013783" cy="5219416"/>
          </a:xfrm>
          <a:prstGeom prst="rect">
            <a:avLst/>
          </a:prstGeom>
        </p:spPr>
      </p:pic>
      <p:pic>
        <p:nvPicPr>
          <p:cNvPr id="11" name="Picture 10" descr="A qr code with a dinosaur&#10;&#10;AI-generated content may be incorrect.">
            <a:extLst>
              <a:ext uri="{FF2B5EF4-FFF2-40B4-BE49-F238E27FC236}">
                <a16:creationId xmlns:a16="http://schemas.microsoft.com/office/drawing/2014/main" id="{F5B35832-7A06-ECCE-CEDF-22F570CAB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1608" y="4956935"/>
            <a:ext cx="1967038" cy="190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67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E1D49-679A-9C4F-1EB5-9B9B1C28B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8AF76-1E07-8BD2-228E-6152CFECD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/>
                <a:ea typeface="Calibri"/>
                <a:cs typeface="Calibri"/>
              </a:rPr>
              <a:t>ACP Legislative Action Center – August Recess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8269C-0F89-2300-5175-53A5B6339D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ED4CA0-F879-B3F5-E61C-43AF1D1517A0}"/>
              </a:ext>
            </a:extLst>
          </p:cNvPr>
          <p:cNvSpPr/>
          <p:nvPr/>
        </p:nvSpPr>
        <p:spPr>
          <a:xfrm>
            <a:off x="3970501" y="1923227"/>
            <a:ext cx="1095154" cy="350874"/>
          </a:xfrm>
          <a:custGeom>
            <a:avLst/>
            <a:gdLst>
              <a:gd name="connsiteX0" fmla="*/ 0 w 1095154"/>
              <a:gd name="connsiteY0" fmla="*/ 175437 h 350874"/>
              <a:gd name="connsiteX1" fmla="*/ 547577 w 1095154"/>
              <a:gd name="connsiteY1" fmla="*/ 0 h 350874"/>
              <a:gd name="connsiteX2" fmla="*/ 1095154 w 1095154"/>
              <a:gd name="connsiteY2" fmla="*/ 175437 h 350874"/>
              <a:gd name="connsiteX3" fmla="*/ 547577 w 1095154"/>
              <a:gd name="connsiteY3" fmla="*/ 350874 h 350874"/>
              <a:gd name="connsiteX4" fmla="*/ 0 w 1095154"/>
              <a:gd name="connsiteY4" fmla="*/ 175437 h 35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154" h="350874" extrusionOk="0">
                <a:moveTo>
                  <a:pt x="0" y="175437"/>
                </a:moveTo>
                <a:cubicBezTo>
                  <a:pt x="-45288" y="50611"/>
                  <a:pt x="181757" y="23796"/>
                  <a:pt x="547577" y="0"/>
                </a:cubicBezTo>
                <a:cubicBezTo>
                  <a:pt x="868482" y="3892"/>
                  <a:pt x="1079334" y="79049"/>
                  <a:pt x="1095154" y="175437"/>
                </a:cubicBezTo>
                <a:cubicBezTo>
                  <a:pt x="1077667" y="289405"/>
                  <a:pt x="848378" y="359810"/>
                  <a:pt x="547577" y="350874"/>
                </a:cubicBezTo>
                <a:cubicBezTo>
                  <a:pt x="231173" y="343222"/>
                  <a:pt x="18680" y="281253"/>
                  <a:pt x="0" y="17543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screenshot of a website&#10;&#10;AI-generated content may be incorrect.">
            <a:extLst>
              <a:ext uri="{FF2B5EF4-FFF2-40B4-BE49-F238E27FC236}">
                <a16:creationId xmlns:a16="http://schemas.microsoft.com/office/drawing/2014/main" id="{F2801D65-A729-E645-9B42-DD2A4AA45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7168" b="-219"/>
          <a:stretch>
            <a:fillRect/>
          </a:stretch>
        </p:blipFill>
        <p:spPr>
          <a:xfrm>
            <a:off x="1331174" y="1279525"/>
            <a:ext cx="9013783" cy="521941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027839B-9C3C-2F57-A01D-291BA6684988}"/>
              </a:ext>
            </a:extLst>
          </p:cNvPr>
          <p:cNvSpPr/>
          <p:nvPr/>
        </p:nvSpPr>
        <p:spPr>
          <a:xfrm>
            <a:off x="4118371" y="1927291"/>
            <a:ext cx="1178668" cy="3812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86E38B9-48C4-8678-D816-CF7D746C57D1}"/>
              </a:ext>
            </a:extLst>
          </p:cNvPr>
          <p:cNvSpPr/>
          <p:nvPr/>
        </p:nvSpPr>
        <p:spPr>
          <a:xfrm>
            <a:off x="835882" y="5513433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qr code with a dinosaur&#10;&#10;AI-generated content may be incorrect.">
            <a:extLst>
              <a:ext uri="{FF2B5EF4-FFF2-40B4-BE49-F238E27FC236}">
                <a16:creationId xmlns:a16="http://schemas.microsoft.com/office/drawing/2014/main" id="{547905CF-469E-DF6B-518C-A1FDDEF31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1608" y="4956935"/>
            <a:ext cx="1967038" cy="190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22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C72B5-787D-7E95-AB01-6A33CA42A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20" y="365126"/>
            <a:ext cx="5006788" cy="914399"/>
          </a:xfrm>
        </p:spPr>
        <p:txBody>
          <a:bodyPr anchor="ctr">
            <a:normAutofit/>
          </a:bodyPr>
          <a:lstStyle/>
          <a:p>
            <a:r>
              <a:rPr lang="en-US" sz="3200" dirty="0">
                <a:latin typeface="Calibri"/>
                <a:ea typeface="Calibri"/>
                <a:cs typeface="Calibri"/>
              </a:rPr>
              <a:t>Grassroots Alert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C884E-A057-622A-9A6D-7683D7E8D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7759" y="6391656"/>
            <a:ext cx="3185161" cy="27432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461711D5-349D-4847-A71F-DCB6A6FF38B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7" name="Content Placeholder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4AF37AA-E328-48CE-B7E2-A5A7EE4F1C5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r="-2" b="11405"/>
          <a:stretch>
            <a:fillRect/>
          </a:stretch>
        </p:blipFill>
        <p:spPr>
          <a:xfrm>
            <a:off x="6100943" y="10"/>
            <a:ext cx="6096000" cy="6857990"/>
          </a:xfrm>
          <a:prstGeom prst="rect">
            <a:avLst/>
          </a:prstGeom>
          <a:noFill/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BBCCAA-9B6E-9701-DD20-FCB88FA78F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3120" y="1279526"/>
            <a:ext cx="5006788" cy="49101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sz="2400" dirty="0">
                <a:ea typeface="Calibri" panose="020F0502020204030204"/>
                <a:cs typeface="Calibri" panose="020F0502020204030204"/>
              </a:rPr>
              <a:t>Email and phone options available</a:t>
            </a:r>
          </a:p>
          <a:p>
            <a:pPr marL="342900" indent="-342900">
              <a:buChar char="•"/>
            </a:pPr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Char char="•"/>
            </a:pPr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Char char="•"/>
            </a:pPr>
            <a:r>
              <a:rPr lang="en-US" sz="2400" dirty="0">
                <a:ea typeface="Calibri" panose="020F0502020204030204"/>
                <a:cs typeface="Calibri" panose="020F0502020204030204"/>
              </a:rPr>
              <a:t>Template #623 "August Recess 2025" available in the chapter portal to easily distribute the alert to your chapter</a:t>
            </a:r>
          </a:p>
          <a:p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Char char="•"/>
            </a:pPr>
            <a:r>
              <a:rPr lang="en-US" sz="2400" dirty="0">
                <a:ea typeface="Calibri" panose="020F0502020204030204"/>
                <a:cs typeface="Calibri" panose="020F0502020204030204"/>
              </a:rPr>
              <a:t>As always, consider personalizing your messages to make a bigger impact!</a:t>
            </a:r>
          </a:p>
        </p:txBody>
      </p:sp>
    </p:spTree>
    <p:extLst>
      <p:ext uri="{BB962C8B-B14F-4D97-AF65-F5344CB8AC3E}">
        <p14:creationId xmlns:p14="http://schemas.microsoft.com/office/powerpoint/2010/main" val="3013362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41DF-0276-1260-896A-A7FB535D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/>
                <a:cs typeface="Calibri"/>
              </a:rPr>
              <a:t>August Recess 2025 - Grassroots Challenge</a:t>
            </a:r>
            <a:endParaRPr lang="en-US" sz="3200" b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80A4C-B87B-0E14-5FD0-DB7453505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525"/>
            <a:ext cx="10869769" cy="448554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cs typeface="Calibri"/>
              </a:rPr>
              <a:t>For different advocacy actions taken from </a:t>
            </a:r>
            <a:r>
              <a:rPr lang="en-US" sz="2400" b="1" dirty="0">
                <a:solidFill>
                  <a:srgbClr val="000000"/>
                </a:solidFill>
                <a:cs typeface="Calibri"/>
              </a:rPr>
              <a:t>July 31 through September 7</a:t>
            </a:r>
            <a:r>
              <a:rPr lang="en-US" sz="2400" dirty="0">
                <a:cs typeface="Calibri"/>
              </a:rPr>
              <a:t>, you can score points for your state:</a:t>
            </a:r>
            <a:endParaRPr lang="en-US" sz="2400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 dirty="0">
                <a:solidFill>
                  <a:srgbClr val="000000"/>
                </a:solidFill>
                <a:cs typeface="Calibri"/>
              </a:rPr>
              <a:t>5 points</a:t>
            </a:r>
            <a:r>
              <a:rPr lang="en-US" sz="2400" dirty="0">
                <a:cs typeface="Calibri"/>
              </a:rPr>
              <a:t> for every person who sends an email message through the action alert </a:t>
            </a:r>
            <a:endParaRPr lang="en-US" sz="2400" dirty="0"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 sz="2400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 dirty="0">
                <a:cs typeface="Calibri"/>
              </a:rPr>
              <a:t>25 points for every person who calls their representatives through the action alert</a:t>
            </a:r>
            <a:endParaRPr lang="en-US" sz="2400" dirty="0"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 sz="2400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 dirty="0">
                <a:cs typeface="Calibri"/>
              </a:rPr>
              <a:t>100 points for every meeting held with a member of Congress (and form filled out)</a:t>
            </a:r>
            <a:endParaRPr lang="en-US" sz="2400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sz="24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cs typeface="Calibri"/>
              </a:rPr>
              <a:t>States with the highest engagement will be recognized at the fall Board of Governors meeting, in a broadcast to the Advocates for Internal Medicine Network, and on the next State Health Policy Webinar this fall, as well as all states that hold meetings with members of Congress</a:t>
            </a:r>
            <a:endParaRPr lang="en-US" sz="24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ea typeface="Calibri"/>
              <a:cs typeface="Calibri"/>
            </a:endParaRPr>
          </a:p>
          <a:p>
            <a:endParaRPr lang="en-US" sz="2400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D31A8-1241-9554-9685-5BA484FE88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72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41DF-0276-1260-896A-A7FB535D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/>
                <a:cs typeface="Calibri"/>
              </a:rPr>
              <a:t>August Recess 2025 - Grassroots Challenge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80A4C-B87B-0E14-5FD0-DB7453505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79524"/>
            <a:ext cx="9758021" cy="538645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cs typeface="Calibri"/>
              </a:rPr>
              <a:t>More information and resources for the grassroots challenge are posted on ACP's Legislative Action Center:</a:t>
            </a:r>
            <a:endParaRPr lang="en-US" sz="2400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 dirty="0">
                <a:cs typeface="Calibri"/>
              </a:rPr>
              <a:t>Action alert link</a:t>
            </a:r>
            <a:endParaRPr lang="en-US" sz="2400" dirty="0"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 sz="2400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 dirty="0">
                <a:ea typeface="Calibri"/>
                <a:cs typeface="Calibri"/>
              </a:rPr>
              <a:t>One-pager describing the issues, for educating yourself or for sharing with Congressional offices after meeting</a:t>
            </a:r>
          </a:p>
          <a:p>
            <a:pPr marL="457200" lvl="1" indent="0">
              <a:buNone/>
            </a:pPr>
            <a:endParaRPr lang="en-US" sz="2400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 dirty="0">
                <a:ea typeface="Calibri"/>
                <a:cs typeface="Calibri"/>
              </a:rPr>
              <a:t>Call script </a:t>
            </a:r>
          </a:p>
          <a:p>
            <a:pPr marL="457200" lvl="1" indent="0">
              <a:buNone/>
            </a:pPr>
            <a:endParaRPr lang="en-US" sz="2400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 dirty="0">
                <a:cs typeface="Calibri"/>
              </a:rPr>
              <a:t>Step-by-step guide for requesting meetings with Congressional offices during recess</a:t>
            </a:r>
            <a:endParaRPr lang="en-US" sz="2400">
              <a:ea typeface="Calibri" panose="020F0502020204030204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cs typeface="Calibri"/>
              </a:rPr>
              <a:t>While we encourage all members to participate as fully as possible in the challenge, be sure to connect with your chapter if you are interested in requesting a meeting with a member of Congress.</a:t>
            </a:r>
            <a:endParaRPr lang="en-US" sz="2400" dirty="0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D31A8-1241-9554-9685-5BA484FE88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A qr code with a dinosaur&#10;&#10;AI-generated content may be incorrect.">
            <a:extLst>
              <a:ext uri="{FF2B5EF4-FFF2-40B4-BE49-F238E27FC236}">
                <a16:creationId xmlns:a16="http://schemas.microsoft.com/office/drawing/2014/main" id="{FBEF6E87-B4A2-E25F-A64A-9F65D5E70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5160" y="5033131"/>
            <a:ext cx="1812979" cy="182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33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B5999-C36F-47C4-C443-2AB9108AB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Content Placeholder 4" descr="A white and blue text on a white background&#10;&#10;AI-generated content may be incorrect.">
            <a:extLst>
              <a:ext uri="{FF2B5EF4-FFF2-40B4-BE49-F238E27FC236}">
                <a16:creationId xmlns:a16="http://schemas.microsoft.com/office/drawing/2014/main" id="{8C1A7C29-AB3F-6040-1502-9405BFAB5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710" y="915"/>
            <a:ext cx="5339529" cy="6860556"/>
          </a:xfrm>
          <a:prstGeom prst="rect">
            <a:avLst/>
          </a:prstGeom>
        </p:spPr>
      </p:pic>
      <p:pic>
        <p:nvPicPr>
          <p:cNvPr id="7" name="Picture 6" descr="A close up of a document&#10;&#10;AI-generated content may be incorrect.">
            <a:extLst>
              <a:ext uri="{FF2B5EF4-FFF2-40B4-BE49-F238E27FC236}">
                <a16:creationId xmlns:a16="http://schemas.microsoft.com/office/drawing/2014/main" id="{667E8E62-8A78-E2CC-180A-FB7AE41B5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468" y="0"/>
            <a:ext cx="5719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2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Custom Design">
  <a:themeElements>
    <a:clrScheme name="Custom 1">
      <a:dk1>
        <a:srgbClr val="000000"/>
      </a:dk1>
      <a:lt1>
        <a:srgbClr val="FFFFFF"/>
      </a:lt1>
      <a:dk2>
        <a:srgbClr val="545454"/>
      </a:dk2>
      <a:lt2>
        <a:srgbClr val="C8C8C8"/>
      </a:lt2>
      <a:accent1>
        <a:srgbClr val="007E66"/>
      </a:accent1>
      <a:accent2>
        <a:srgbClr val="95509D"/>
      </a:accent2>
      <a:accent3>
        <a:srgbClr val="2EB135"/>
      </a:accent3>
      <a:accent4>
        <a:srgbClr val="FFC82E"/>
      </a:accent4>
      <a:accent5>
        <a:srgbClr val="00A0DE"/>
      </a:accent5>
      <a:accent6>
        <a:srgbClr val="8EDD00"/>
      </a:accent6>
      <a:hlink>
        <a:srgbClr val="00A0DE"/>
      </a:hlink>
      <a:folHlink>
        <a:srgbClr val="95509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err="1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Vision for Governors [Read-Only]" id="{0E3CFB14-4110-44D8-922D-EE7873330F3A}" vid="{A8EA45FE-5513-495A-BDA3-D277C3ED6CD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809CCBE0F7BF4E96538EEDD02756CE" ma:contentTypeVersion="17" ma:contentTypeDescription="Create a new document." ma:contentTypeScope="" ma:versionID="00a098de305642a50dbe6d576afb3ef1">
  <xsd:schema xmlns:xsd="http://www.w3.org/2001/XMLSchema" xmlns:xs="http://www.w3.org/2001/XMLSchema" xmlns:p="http://schemas.microsoft.com/office/2006/metadata/properties" xmlns:ns2="cd8bdb9e-9149-43ff-a64d-539024789793" xmlns:ns3="79350851-8c2b-403b-9bd2-948565db2f1b" targetNamespace="http://schemas.microsoft.com/office/2006/metadata/properties" ma:root="true" ma:fieldsID="5e73efe4679fd4b73006cdbea7e2e053" ns2:_="" ns3:_="">
    <xsd:import namespace="cd8bdb9e-9149-43ff-a64d-539024789793"/>
    <xsd:import namespace="79350851-8c2b-403b-9bd2-948565db2f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bdb9e-9149-43ff-a64d-5390247897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f58e485-0d26-4f10-8645-ad2692e9af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50851-8c2b-403b-9bd2-948565db2f1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1e50671-4793-4701-9969-531d3dd5e177}" ma:internalName="TaxCatchAll" ma:showField="CatchAllData" ma:web="79350851-8c2b-403b-9bd2-948565db2f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8bdb9e-9149-43ff-a64d-539024789793">
      <Terms xmlns="http://schemas.microsoft.com/office/infopath/2007/PartnerControls"/>
    </lcf76f155ced4ddcb4097134ff3c332f>
    <TaxCatchAll xmlns="79350851-8c2b-403b-9bd2-948565db2f1b" xsi:nil="true"/>
  </documentManagement>
</p:properties>
</file>

<file path=customXml/itemProps1.xml><?xml version="1.0" encoding="utf-8"?>
<ds:datastoreItem xmlns:ds="http://schemas.openxmlformats.org/officeDocument/2006/customXml" ds:itemID="{623A33C1-B390-42EA-B94E-03D215477ED4}"/>
</file>

<file path=customXml/itemProps2.xml><?xml version="1.0" encoding="utf-8"?>
<ds:datastoreItem xmlns:ds="http://schemas.openxmlformats.org/officeDocument/2006/customXml" ds:itemID="{B7D43CA3-8053-4648-8ED1-22A17199B38D}"/>
</file>

<file path=customXml/itemProps3.xml><?xml version="1.0" encoding="utf-8"?>
<ds:datastoreItem xmlns:ds="http://schemas.openxmlformats.org/officeDocument/2006/customXml" ds:itemID="{5134EBB1-84BD-42A1-A738-E2AEA889A8C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360</Words>
  <Application>Microsoft Office PowerPoint</Application>
  <PresentationFormat>Widescreen</PresentationFormat>
  <Paragraphs>68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Courier New</vt:lpstr>
      <vt:lpstr>office theme</vt:lpstr>
      <vt:lpstr>2_Custom Design</vt:lpstr>
      <vt:lpstr>August Recess 2025  Grassroots Mobilization Challenge</vt:lpstr>
      <vt:lpstr>August Recess Issues Review</vt:lpstr>
      <vt:lpstr>August Recess Grassroots Mobilization Challenge</vt:lpstr>
      <vt:lpstr>ACP Legislative Action Center – August Recess </vt:lpstr>
      <vt:lpstr>ACP Legislative Action Center – August Recess </vt:lpstr>
      <vt:lpstr>Grassroots Alert</vt:lpstr>
      <vt:lpstr>August Recess 2025 - Grassroots Challenge</vt:lpstr>
      <vt:lpstr>August Recess 2025 - Grassroots Challenge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Shuan Tomlinson</cp:lastModifiedBy>
  <cp:revision>176</cp:revision>
  <cp:lastPrinted>2024-07-30T18:54:50Z</cp:lastPrinted>
  <dcterms:created xsi:type="dcterms:W3CDTF">2024-07-23T13:33:00Z</dcterms:created>
  <dcterms:modified xsi:type="dcterms:W3CDTF">2025-07-31T16:28:49Z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0x01010089809CCBE0F7BF4E96538EEDD02756CE</vt:lpwstr>
  </property>
</Properties>
</file>