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2"/>
  </p:notesMasterIdLst>
  <p:handoutMasterIdLst>
    <p:handoutMasterId r:id="rId13"/>
  </p:handoutMasterIdLst>
  <p:sldIdLst>
    <p:sldId id="259" r:id="rId2"/>
    <p:sldId id="262" r:id="rId3"/>
    <p:sldId id="268" r:id="rId4"/>
    <p:sldId id="283" r:id="rId5"/>
    <p:sldId id="284" r:id="rId6"/>
    <p:sldId id="279" r:id="rId7"/>
    <p:sldId id="280" r:id="rId8"/>
    <p:sldId id="281" r:id="rId9"/>
    <p:sldId id="282" r:id="rId10"/>
    <p:sldId id="274"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5F5F5"/>
    <a:srgbClr val="007E66"/>
    <a:srgbClr val="B5B7B4"/>
    <a:srgbClr val="FFC82E"/>
    <a:srgbClr val="2EB135"/>
    <a:srgbClr val="00A3DD"/>
    <a:srgbClr val="1EB53A"/>
    <a:srgbClr val="007C66"/>
    <a:srgbClr val="007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86472"/>
  </p:normalViewPr>
  <p:slideViewPr>
    <p:cSldViewPr snapToGrid="0">
      <p:cViewPr>
        <p:scale>
          <a:sx n="108" d="100"/>
          <a:sy n="108" d="100"/>
        </p:scale>
        <p:origin x="232" y="-1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ata1.xml.rels><?xml version="1.0" encoding="UTF-8" standalone="yes"?>
<Relationships xmlns="http://schemas.openxmlformats.org/package/2006/relationships"><Relationship Id="rId1" Type="http://schemas.openxmlformats.org/officeDocument/2006/relationships/hyperlink" Target="https://www.acponline.org/acp-newsroom/acp-releases-comprehensive-framework-to-address-disparities-and-discrimination-in-health-care" TargetMode="External"/><Relationship Id="rId2" Type="http://schemas.openxmlformats.org/officeDocument/2006/relationships/hyperlink" Target="https://www.acponline.org/acp-newsroom/acp-signals-agreement-with-aamc-on-importance-of-implicit-bias-trainings"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acponline.org/acp_policy/policies/understanding_discrimination_affecting_health_and_health_care_persons_populations_highest_risk_2021.pdf"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www.acponline.org/acp-newsroom/internists-say-harassment-based-on-race-or-ethnic-origin-is-never-okay"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acponline.org/acp-newsroom/acp-releases-comprehensive-framework-to-address-disparities-and-discrimination-in-health-care" TargetMode="External"/><Relationship Id="rId2" Type="http://schemas.openxmlformats.org/officeDocument/2006/relationships/hyperlink" Target="https://www.acponline.org/acp-newsroom/acp-signals-agreement-with-aamc-on-importance-of-implicit-bias-trainings"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acponline.org/acp_policy/policies/understanding_discrimination_affecting_health_and_health_care_persons_populations_highest_risk_2021.pdf"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www.acponline.org/acp-newsroom/internists-say-harassment-based-on-race-or-ethnic-origin-is-never-okay"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F9B11-6744-F740-A609-D7BDEC00559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4FF21227-AACC-EA4F-9D0F-88D20BDCA138}">
      <dgm:prSet custT="1"/>
      <dgm:spPr/>
      <dgm:t>
        <a:bodyPr/>
        <a:lstStyle/>
        <a:p>
          <a:pPr rtl="0"/>
          <a:r>
            <a:rPr lang="en-US" sz="2000" b="1" dirty="0" smtClean="0"/>
            <a:t>Executive Order On Advancing Racial Equity and Support for Underserved Communities Through the Federal Government</a:t>
          </a:r>
          <a:endParaRPr lang="en-US" sz="2000" b="1" dirty="0"/>
        </a:p>
      </dgm:t>
    </dgm:pt>
    <dgm:pt modelId="{A186C2D3-7E08-B94D-A138-0E80009FBE32}" type="parTrans" cxnId="{80B3C84C-DFD0-D645-B0A9-B522B75EC96F}">
      <dgm:prSet/>
      <dgm:spPr/>
      <dgm:t>
        <a:bodyPr/>
        <a:lstStyle/>
        <a:p>
          <a:endParaRPr lang="en-US"/>
        </a:p>
      </dgm:t>
    </dgm:pt>
    <dgm:pt modelId="{14593D3A-D16F-D847-B7E1-6E0131943593}" type="sibTrans" cxnId="{80B3C84C-DFD0-D645-B0A9-B522B75EC96F}">
      <dgm:prSet/>
      <dgm:spPr/>
      <dgm:t>
        <a:bodyPr/>
        <a:lstStyle/>
        <a:p>
          <a:endParaRPr lang="en-US"/>
        </a:p>
      </dgm:t>
    </dgm:pt>
    <dgm:pt modelId="{EE64BBA6-86F7-844A-A98B-34CF3701D69B}">
      <dgm:prSet custT="1"/>
      <dgm:spPr/>
      <dgm:t>
        <a:bodyPr/>
        <a:lstStyle/>
        <a:p>
          <a:pPr rtl="0">
            <a:lnSpc>
              <a:spcPct val="120000"/>
            </a:lnSpc>
          </a:pPr>
          <a:r>
            <a:rPr lang="en-US" sz="1800" b="1" dirty="0" smtClean="0"/>
            <a:t>ACP: </a:t>
          </a:r>
          <a:r>
            <a:rPr lang="en-US" sz="1800" dirty="0" smtClean="0"/>
            <a:t>Consistent with ACP’s </a:t>
          </a:r>
          <a:r>
            <a:rPr lang="en-US" sz="1800" dirty="0" smtClean="0">
              <a:hlinkClick xmlns:r="http://schemas.openxmlformats.org/officeDocument/2006/relationships" r:id="rId1"/>
            </a:rPr>
            <a:t>policies</a:t>
          </a:r>
          <a:r>
            <a:rPr lang="en-US" sz="1800" dirty="0" smtClean="0"/>
            <a:t> to address disparities in discrimination in health and health care, this executive order seeks to advance principles, policies, and approaches to achieving equity across the federal government, including requiring federal agencies to review agency programs and policies to assess systemic barriers in accessing benefits and opportunities for marginalized and underserved communities; consider whether new regulations may be needed to advance equity in these programs; and direct resources towards underserved communities. </a:t>
          </a:r>
          <a:endParaRPr lang="en-US" sz="1800" dirty="0"/>
        </a:p>
      </dgm:t>
    </dgm:pt>
    <dgm:pt modelId="{339521F5-D877-7B4D-A610-CC9B193F6FC5}" type="parTrans" cxnId="{562D45E4-9030-674A-B868-F8F2215E46B3}">
      <dgm:prSet/>
      <dgm:spPr/>
      <dgm:t>
        <a:bodyPr/>
        <a:lstStyle/>
        <a:p>
          <a:endParaRPr lang="en-US"/>
        </a:p>
      </dgm:t>
    </dgm:pt>
    <dgm:pt modelId="{C8A8912E-6559-5749-AB2A-CA54E2BC37C4}" type="sibTrans" cxnId="{562D45E4-9030-674A-B868-F8F2215E46B3}">
      <dgm:prSet/>
      <dgm:spPr/>
      <dgm:t>
        <a:bodyPr/>
        <a:lstStyle/>
        <a:p>
          <a:endParaRPr lang="en-US"/>
        </a:p>
      </dgm:t>
    </dgm:pt>
    <dgm:pt modelId="{8ADBCA43-0E85-2548-858A-F898EC383CAB}">
      <dgm:prSet custT="1"/>
      <dgm:spPr/>
      <dgm:t>
        <a:bodyPr/>
        <a:lstStyle/>
        <a:p>
          <a:pPr rtl="0">
            <a:lnSpc>
              <a:spcPct val="120000"/>
            </a:lnSpc>
          </a:pPr>
          <a:r>
            <a:rPr lang="en-US" sz="1800" dirty="0" smtClean="0"/>
            <a:t>Also as </a:t>
          </a:r>
          <a:r>
            <a:rPr lang="en-US" sz="1800" dirty="0" smtClean="0">
              <a:hlinkClick xmlns:r="http://schemas.openxmlformats.org/officeDocument/2006/relationships" r:id="rId2"/>
            </a:rPr>
            <a:t>recommended</a:t>
          </a:r>
          <a:r>
            <a:rPr lang="en-US" sz="1800" dirty="0" smtClean="0"/>
            <a:t> by ACP, this Executive Order revokes Executive Order 13950 issued by the previous administration, which prohibited federal agencies and contractors from offering or supporting certain forms of implicit bias training.</a:t>
          </a:r>
          <a:endParaRPr lang="en-US" sz="1800" dirty="0"/>
        </a:p>
      </dgm:t>
    </dgm:pt>
    <dgm:pt modelId="{2EDCB1C7-4D12-3446-ACF2-05EFEC468AB8}" type="parTrans" cxnId="{537E8FA9-4F1C-494A-9481-24B77AE37BB1}">
      <dgm:prSet/>
      <dgm:spPr/>
      <dgm:t>
        <a:bodyPr/>
        <a:lstStyle/>
        <a:p>
          <a:endParaRPr lang="en-US"/>
        </a:p>
      </dgm:t>
    </dgm:pt>
    <dgm:pt modelId="{5EFF3CDE-CBCD-2740-A959-195E2E0075DD}" type="sibTrans" cxnId="{537E8FA9-4F1C-494A-9481-24B77AE37BB1}">
      <dgm:prSet/>
      <dgm:spPr/>
      <dgm:t>
        <a:bodyPr/>
        <a:lstStyle/>
        <a:p>
          <a:pPr rtl="0"/>
          <a:endParaRPr lang="en-US"/>
        </a:p>
      </dgm:t>
    </dgm:pt>
    <dgm:pt modelId="{E07B0A79-8565-654F-AB30-D4562357267E}" type="pres">
      <dgm:prSet presAssocID="{8B0F9B11-6744-F740-A609-D7BDEC00559F}" presName="linear" presStyleCnt="0">
        <dgm:presLayoutVars>
          <dgm:animLvl val="lvl"/>
          <dgm:resizeHandles val="exact"/>
        </dgm:presLayoutVars>
      </dgm:prSet>
      <dgm:spPr/>
    </dgm:pt>
    <dgm:pt modelId="{2A68C880-2EDC-E04F-A7F6-9E5D865AB390}" type="pres">
      <dgm:prSet presAssocID="{4FF21227-AACC-EA4F-9D0F-88D20BDCA138}" presName="parentText" presStyleLbl="node1" presStyleIdx="0" presStyleCnt="1" custScaleY="55715" custLinFactNeighborY="-3759">
        <dgm:presLayoutVars>
          <dgm:chMax val="0"/>
          <dgm:bulletEnabled val="1"/>
        </dgm:presLayoutVars>
      </dgm:prSet>
      <dgm:spPr/>
    </dgm:pt>
    <dgm:pt modelId="{C7A5CABE-E1CC-FF48-85B7-343A508C144C}" type="pres">
      <dgm:prSet presAssocID="{4FF21227-AACC-EA4F-9D0F-88D20BDCA138}" presName="childText" presStyleLbl="revTx" presStyleIdx="0" presStyleCnt="1" custLinFactNeighborY="2928">
        <dgm:presLayoutVars>
          <dgm:bulletEnabled val="1"/>
        </dgm:presLayoutVars>
      </dgm:prSet>
      <dgm:spPr/>
    </dgm:pt>
  </dgm:ptLst>
  <dgm:cxnLst>
    <dgm:cxn modelId="{E3653901-98A7-474D-B907-31E4106E777B}" type="presOf" srcId="{4FF21227-AACC-EA4F-9D0F-88D20BDCA138}" destId="{2A68C880-2EDC-E04F-A7F6-9E5D865AB390}" srcOrd="0" destOrd="0" presId="urn:microsoft.com/office/officeart/2005/8/layout/vList2"/>
    <dgm:cxn modelId="{562D45E4-9030-674A-B868-F8F2215E46B3}" srcId="{4FF21227-AACC-EA4F-9D0F-88D20BDCA138}" destId="{EE64BBA6-86F7-844A-A98B-34CF3701D69B}" srcOrd="0" destOrd="0" parTransId="{339521F5-D877-7B4D-A610-CC9B193F6FC5}" sibTransId="{C8A8912E-6559-5749-AB2A-CA54E2BC37C4}"/>
    <dgm:cxn modelId="{80B3C84C-DFD0-D645-B0A9-B522B75EC96F}" srcId="{8B0F9B11-6744-F740-A609-D7BDEC00559F}" destId="{4FF21227-AACC-EA4F-9D0F-88D20BDCA138}" srcOrd="0" destOrd="0" parTransId="{A186C2D3-7E08-B94D-A138-0E80009FBE32}" sibTransId="{14593D3A-D16F-D847-B7E1-6E0131943593}"/>
    <dgm:cxn modelId="{537E8FA9-4F1C-494A-9481-24B77AE37BB1}" srcId="{4FF21227-AACC-EA4F-9D0F-88D20BDCA138}" destId="{8ADBCA43-0E85-2548-858A-F898EC383CAB}" srcOrd="1" destOrd="0" parTransId="{2EDCB1C7-4D12-3446-ACF2-05EFEC468AB8}" sibTransId="{5EFF3CDE-CBCD-2740-A959-195E2E0075DD}"/>
    <dgm:cxn modelId="{89DA523F-C116-324E-9924-013B06E8D193}" type="presOf" srcId="{8B0F9B11-6744-F740-A609-D7BDEC00559F}" destId="{E07B0A79-8565-654F-AB30-D4562357267E}" srcOrd="0" destOrd="0" presId="urn:microsoft.com/office/officeart/2005/8/layout/vList2"/>
    <dgm:cxn modelId="{8FAD2990-4892-BA47-9C5A-CD475FBBF9AD}" type="presOf" srcId="{EE64BBA6-86F7-844A-A98B-34CF3701D69B}" destId="{C7A5CABE-E1CC-FF48-85B7-343A508C144C}" srcOrd="0" destOrd="0" presId="urn:microsoft.com/office/officeart/2005/8/layout/vList2"/>
    <dgm:cxn modelId="{E8D0E319-17B2-CD4F-AC41-0E8C421BBD07}" type="presOf" srcId="{8ADBCA43-0E85-2548-858A-F898EC383CAB}" destId="{C7A5CABE-E1CC-FF48-85B7-343A508C144C}" srcOrd="0" destOrd="1" presId="urn:microsoft.com/office/officeart/2005/8/layout/vList2"/>
    <dgm:cxn modelId="{1D860EEC-2F4E-904A-8C59-4D7EA135F334}" type="presParOf" srcId="{E07B0A79-8565-654F-AB30-D4562357267E}" destId="{2A68C880-2EDC-E04F-A7F6-9E5D865AB390}" srcOrd="0" destOrd="0" presId="urn:microsoft.com/office/officeart/2005/8/layout/vList2"/>
    <dgm:cxn modelId="{811C34AE-EF04-3240-A194-DC5BFBC8F8BA}" type="presParOf" srcId="{E07B0A79-8565-654F-AB30-D4562357267E}" destId="{C7A5CABE-E1CC-FF48-85B7-343A508C144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763AD0-DBE0-044E-9DD6-EDA05FAC8840}"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75446AE-AFE6-6946-8CB1-D8B67006F4C4}">
      <dgm:prSet custT="1"/>
      <dgm:spPr/>
      <dgm:t>
        <a:bodyPr/>
        <a:lstStyle/>
        <a:p>
          <a:pPr rtl="0"/>
          <a:r>
            <a:rPr lang="en-US" sz="2000" b="1" dirty="0" smtClean="0"/>
            <a:t>Executive Order on Ensuring an Equitable Pandemic Response and Recovery</a:t>
          </a:r>
          <a:endParaRPr lang="en-US" sz="2000" b="1" dirty="0"/>
        </a:p>
      </dgm:t>
    </dgm:pt>
    <dgm:pt modelId="{82FE5566-E696-F449-8B89-81591F9891BF}" type="parTrans" cxnId="{B83D8A9B-9550-1542-BBBB-F5BC0FBFFFD1}">
      <dgm:prSet/>
      <dgm:spPr/>
      <dgm:t>
        <a:bodyPr/>
        <a:lstStyle/>
        <a:p>
          <a:endParaRPr lang="en-US"/>
        </a:p>
      </dgm:t>
    </dgm:pt>
    <dgm:pt modelId="{F366944B-AE4A-7D44-B20B-0E83D1A3E017}" type="sibTrans" cxnId="{B83D8A9B-9550-1542-BBBB-F5BC0FBFFFD1}">
      <dgm:prSet/>
      <dgm:spPr/>
      <dgm:t>
        <a:bodyPr/>
        <a:lstStyle/>
        <a:p>
          <a:endParaRPr lang="en-US"/>
        </a:p>
      </dgm:t>
    </dgm:pt>
    <dgm:pt modelId="{895B77A7-7F10-AE4F-8580-061732FC86CB}">
      <dgm:prSet custT="1"/>
      <dgm:spPr/>
      <dgm:t>
        <a:bodyPr/>
        <a:lstStyle/>
        <a:p>
          <a:pPr rtl="0">
            <a:lnSpc>
              <a:spcPct val="120000"/>
            </a:lnSpc>
          </a:pPr>
          <a:r>
            <a:rPr lang="en-US" sz="1800" b="1" dirty="0" smtClean="0"/>
            <a:t>ACP: </a:t>
          </a:r>
          <a:r>
            <a:rPr lang="en-US" sz="1800" dirty="0" smtClean="0"/>
            <a:t>The COVID-19 pandemic has disproportionately impacted communities of color. This executive order will advance ACP’s </a:t>
          </a:r>
          <a:r>
            <a:rPr lang="en-US" sz="1800" dirty="0" smtClean="0">
              <a:hlinkClick xmlns:r="http://schemas.openxmlformats.org/officeDocument/2006/relationships" r:id="rId1"/>
            </a:rPr>
            <a:t>call</a:t>
          </a:r>
          <a:r>
            <a:rPr lang="en-US" sz="1800" dirty="0" smtClean="0"/>
            <a:t> for equitable support for those communities, and for addressing the social drivers of health that can exacerbate COVID-19.</a:t>
          </a:r>
          <a:endParaRPr lang="en-US" sz="1800" dirty="0"/>
        </a:p>
      </dgm:t>
    </dgm:pt>
    <dgm:pt modelId="{E294A6A7-3652-0E4F-9C39-4978EBE14B61}" type="parTrans" cxnId="{7D33C388-5CCE-C641-AEF2-95C48A2DD606}">
      <dgm:prSet/>
      <dgm:spPr/>
      <dgm:t>
        <a:bodyPr/>
        <a:lstStyle/>
        <a:p>
          <a:endParaRPr lang="en-US"/>
        </a:p>
      </dgm:t>
    </dgm:pt>
    <dgm:pt modelId="{2304F031-C939-0F47-94E7-1F098A6DA3DA}" type="sibTrans" cxnId="{7D33C388-5CCE-C641-AEF2-95C48A2DD606}">
      <dgm:prSet/>
      <dgm:spPr/>
      <dgm:t>
        <a:bodyPr/>
        <a:lstStyle/>
        <a:p>
          <a:endParaRPr lang="en-US"/>
        </a:p>
      </dgm:t>
    </dgm:pt>
    <dgm:pt modelId="{9D493A30-8906-2D42-A0FF-AFFF6B9A8C46}">
      <dgm:prSet custT="1"/>
      <dgm:spPr/>
      <dgm:t>
        <a:bodyPr/>
        <a:lstStyle/>
        <a:p>
          <a:pPr rtl="0"/>
          <a:r>
            <a:rPr lang="en-US" sz="2000" b="1" dirty="0" smtClean="0"/>
            <a:t>Memorandum on Redressing Our Nation’s and the Federal Government’s History of Discriminatory Housing Practices and Policies </a:t>
          </a:r>
          <a:endParaRPr lang="en-US" sz="2000" b="1" dirty="0"/>
        </a:p>
      </dgm:t>
    </dgm:pt>
    <dgm:pt modelId="{76391CAF-5715-4A47-AD59-862848D62614}" type="parTrans" cxnId="{BC6601FA-69C4-0C49-B8A6-887F29E1D961}">
      <dgm:prSet/>
      <dgm:spPr/>
      <dgm:t>
        <a:bodyPr/>
        <a:lstStyle/>
        <a:p>
          <a:endParaRPr lang="en-US"/>
        </a:p>
      </dgm:t>
    </dgm:pt>
    <dgm:pt modelId="{1E303498-6D9B-F54E-987D-3DF8FA237ED0}" type="sibTrans" cxnId="{BC6601FA-69C4-0C49-B8A6-887F29E1D961}">
      <dgm:prSet/>
      <dgm:spPr/>
      <dgm:t>
        <a:bodyPr/>
        <a:lstStyle/>
        <a:p>
          <a:endParaRPr lang="en-US"/>
        </a:p>
      </dgm:t>
    </dgm:pt>
    <dgm:pt modelId="{79AAEF6C-3312-CB4B-9181-3AF18058C197}">
      <dgm:prSet custT="1"/>
      <dgm:spPr/>
      <dgm:t>
        <a:bodyPr/>
        <a:lstStyle/>
        <a:p>
          <a:pPr rtl="0">
            <a:lnSpc>
              <a:spcPct val="120000"/>
            </a:lnSpc>
          </a:pPr>
          <a:r>
            <a:rPr lang="en-US" sz="1800" b="1" dirty="0" smtClean="0"/>
            <a:t>ACP: </a:t>
          </a:r>
          <a:r>
            <a:rPr lang="en-US" sz="1800" dirty="0" smtClean="0"/>
            <a:t>Today’s announcements from President Biden order the Department of Housing and Urban Development to work on inequality in housing. The interconnected nature of things like issues with housing and other social drivers of health, cause widespread and pervasive disparities.</a:t>
          </a:r>
          <a:endParaRPr lang="en-US" sz="1800" dirty="0"/>
        </a:p>
      </dgm:t>
    </dgm:pt>
    <dgm:pt modelId="{C939733B-ABF1-C040-9CFF-97CA44F7EA34}" type="parTrans" cxnId="{B092C454-D101-2348-92F6-95CEAF2327C9}">
      <dgm:prSet/>
      <dgm:spPr/>
      <dgm:t>
        <a:bodyPr/>
        <a:lstStyle/>
        <a:p>
          <a:endParaRPr lang="en-US"/>
        </a:p>
      </dgm:t>
    </dgm:pt>
    <dgm:pt modelId="{82C8D9D7-82FB-8240-AC4A-46ABB363E0A5}" type="sibTrans" cxnId="{B092C454-D101-2348-92F6-95CEAF2327C9}">
      <dgm:prSet/>
      <dgm:spPr/>
      <dgm:t>
        <a:bodyPr/>
        <a:lstStyle/>
        <a:p>
          <a:pPr rtl="0"/>
          <a:endParaRPr lang="en-US"/>
        </a:p>
      </dgm:t>
    </dgm:pt>
    <dgm:pt modelId="{ED63BF6E-54B1-D845-A355-5E9B9305D057}">
      <dgm:prSet custT="1"/>
      <dgm:spPr/>
      <dgm:t>
        <a:bodyPr/>
        <a:lstStyle/>
        <a:p>
          <a:pPr rtl="0">
            <a:lnSpc>
              <a:spcPct val="90000"/>
            </a:lnSpc>
          </a:pPr>
          <a:endParaRPr lang="en-US" sz="1800" dirty="0"/>
        </a:p>
      </dgm:t>
    </dgm:pt>
    <dgm:pt modelId="{B112654D-05CA-4842-BF79-7F4F3C693BEE}" type="parTrans" cxnId="{7FC8DB0B-65AB-FB44-9ECC-91B89356AC13}">
      <dgm:prSet/>
      <dgm:spPr/>
      <dgm:t>
        <a:bodyPr/>
        <a:lstStyle/>
        <a:p>
          <a:endParaRPr lang="en-US"/>
        </a:p>
      </dgm:t>
    </dgm:pt>
    <dgm:pt modelId="{5CD6E863-555B-CD4E-82F5-5C0D407FE9EB}" type="sibTrans" cxnId="{7FC8DB0B-65AB-FB44-9ECC-91B89356AC13}">
      <dgm:prSet/>
      <dgm:spPr/>
      <dgm:t>
        <a:bodyPr/>
        <a:lstStyle/>
        <a:p>
          <a:endParaRPr lang="en-US"/>
        </a:p>
      </dgm:t>
    </dgm:pt>
    <dgm:pt modelId="{19FD5165-2281-5A44-89FA-FB7081D078D3}">
      <dgm:prSet custT="1"/>
      <dgm:spPr/>
      <dgm:t>
        <a:bodyPr/>
        <a:lstStyle/>
        <a:p>
          <a:pPr rtl="0">
            <a:lnSpc>
              <a:spcPct val="90000"/>
            </a:lnSpc>
          </a:pPr>
          <a:endParaRPr lang="en-US" sz="1800" dirty="0"/>
        </a:p>
      </dgm:t>
    </dgm:pt>
    <dgm:pt modelId="{9E2E17F5-0425-804B-BB98-06A792043D34}" type="parTrans" cxnId="{CC72905A-1528-CE4F-9992-2A6A917E77AC}">
      <dgm:prSet/>
      <dgm:spPr/>
      <dgm:t>
        <a:bodyPr/>
        <a:lstStyle/>
        <a:p>
          <a:endParaRPr lang="en-US"/>
        </a:p>
      </dgm:t>
    </dgm:pt>
    <dgm:pt modelId="{2F589AE7-9C8B-6F4F-9C6C-CB5CB472FBB5}" type="sibTrans" cxnId="{CC72905A-1528-CE4F-9992-2A6A917E77AC}">
      <dgm:prSet/>
      <dgm:spPr/>
      <dgm:t>
        <a:bodyPr/>
        <a:lstStyle/>
        <a:p>
          <a:endParaRPr lang="en-US"/>
        </a:p>
      </dgm:t>
    </dgm:pt>
    <dgm:pt modelId="{7420F662-3BA1-374A-B630-82874858CB09}" type="pres">
      <dgm:prSet presAssocID="{BE763AD0-DBE0-044E-9DD6-EDA05FAC8840}" presName="linear" presStyleCnt="0">
        <dgm:presLayoutVars>
          <dgm:animLvl val="lvl"/>
          <dgm:resizeHandles val="exact"/>
        </dgm:presLayoutVars>
      </dgm:prSet>
      <dgm:spPr/>
    </dgm:pt>
    <dgm:pt modelId="{8D3DC31D-A0D4-9249-874A-0D7EA1CBBB92}" type="pres">
      <dgm:prSet presAssocID="{575446AE-AFE6-6946-8CB1-D8B67006F4C4}" presName="parentText" presStyleLbl="node1" presStyleIdx="0" presStyleCnt="2" custScaleY="47797">
        <dgm:presLayoutVars>
          <dgm:chMax val="0"/>
          <dgm:bulletEnabled val="1"/>
        </dgm:presLayoutVars>
      </dgm:prSet>
      <dgm:spPr/>
    </dgm:pt>
    <dgm:pt modelId="{79F3D20B-D09F-2345-BB0D-FFBA5C0AC5E6}" type="pres">
      <dgm:prSet presAssocID="{575446AE-AFE6-6946-8CB1-D8B67006F4C4}" presName="childText" presStyleLbl="revTx" presStyleIdx="0" presStyleCnt="2">
        <dgm:presLayoutVars>
          <dgm:bulletEnabled val="1"/>
        </dgm:presLayoutVars>
      </dgm:prSet>
      <dgm:spPr/>
      <dgm:t>
        <a:bodyPr/>
        <a:lstStyle/>
        <a:p>
          <a:endParaRPr lang="en-US"/>
        </a:p>
      </dgm:t>
    </dgm:pt>
    <dgm:pt modelId="{0D6519EE-B436-DC4D-B6D8-CE3520E59154}" type="pres">
      <dgm:prSet presAssocID="{9D493A30-8906-2D42-A0FF-AFFF6B9A8C46}" presName="parentText" presStyleLbl="node1" presStyleIdx="1" presStyleCnt="2" custScaleY="64126">
        <dgm:presLayoutVars>
          <dgm:chMax val="0"/>
          <dgm:bulletEnabled val="1"/>
        </dgm:presLayoutVars>
      </dgm:prSet>
      <dgm:spPr/>
    </dgm:pt>
    <dgm:pt modelId="{72066C2F-8B30-1142-B329-B696433FB2DA}" type="pres">
      <dgm:prSet presAssocID="{9D493A30-8906-2D42-A0FF-AFFF6B9A8C46}" presName="childText" presStyleLbl="revTx" presStyleIdx="1" presStyleCnt="2">
        <dgm:presLayoutVars>
          <dgm:bulletEnabled val="1"/>
        </dgm:presLayoutVars>
      </dgm:prSet>
      <dgm:spPr/>
    </dgm:pt>
  </dgm:ptLst>
  <dgm:cxnLst>
    <dgm:cxn modelId="{BC6601FA-69C4-0C49-B8A6-887F29E1D961}" srcId="{BE763AD0-DBE0-044E-9DD6-EDA05FAC8840}" destId="{9D493A30-8906-2D42-A0FF-AFFF6B9A8C46}" srcOrd="1" destOrd="0" parTransId="{76391CAF-5715-4A47-AD59-862848D62614}" sibTransId="{1E303498-6D9B-F54E-987D-3DF8FA237ED0}"/>
    <dgm:cxn modelId="{B83D8A9B-9550-1542-BBBB-F5BC0FBFFFD1}" srcId="{BE763AD0-DBE0-044E-9DD6-EDA05FAC8840}" destId="{575446AE-AFE6-6946-8CB1-D8B67006F4C4}" srcOrd="0" destOrd="0" parTransId="{82FE5566-E696-F449-8B89-81591F9891BF}" sibTransId="{F366944B-AE4A-7D44-B20B-0E83D1A3E017}"/>
    <dgm:cxn modelId="{F9ADB9D1-004D-DA45-A863-E465DECA65F0}" type="presOf" srcId="{BE763AD0-DBE0-044E-9DD6-EDA05FAC8840}" destId="{7420F662-3BA1-374A-B630-82874858CB09}" srcOrd="0" destOrd="0" presId="urn:microsoft.com/office/officeart/2005/8/layout/vList2"/>
    <dgm:cxn modelId="{7D33C388-5CCE-C641-AEF2-95C48A2DD606}" srcId="{575446AE-AFE6-6946-8CB1-D8B67006F4C4}" destId="{895B77A7-7F10-AE4F-8580-061732FC86CB}" srcOrd="0" destOrd="0" parTransId="{E294A6A7-3652-0E4F-9C39-4978EBE14B61}" sibTransId="{2304F031-C939-0F47-94E7-1F098A6DA3DA}"/>
    <dgm:cxn modelId="{CC72905A-1528-CE4F-9992-2A6A917E77AC}" srcId="{575446AE-AFE6-6946-8CB1-D8B67006F4C4}" destId="{19FD5165-2281-5A44-89FA-FB7081D078D3}" srcOrd="2" destOrd="0" parTransId="{9E2E17F5-0425-804B-BB98-06A792043D34}" sibTransId="{2F589AE7-9C8B-6F4F-9C6C-CB5CB472FBB5}"/>
    <dgm:cxn modelId="{B092C454-D101-2348-92F6-95CEAF2327C9}" srcId="{9D493A30-8906-2D42-A0FF-AFFF6B9A8C46}" destId="{79AAEF6C-3312-CB4B-9181-3AF18058C197}" srcOrd="0" destOrd="0" parTransId="{C939733B-ABF1-C040-9CFF-97CA44F7EA34}" sibTransId="{82C8D9D7-82FB-8240-AC4A-46ABB363E0A5}"/>
    <dgm:cxn modelId="{F2B173A8-67B8-524B-AF87-A4039C0F5B1D}" type="presOf" srcId="{895B77A7-7F10-AE4F-8580-061732FC86CB}" destId="{79F3D20B-D09F-2345-BB0D-FFBA5C0AC5E6}" srcOrd="0" destOrd="0" presId="urn:microsoft.com/office/officeart/2005/8/layout/vList2"/>
    <dgm:cxn modelId="{A0DA0E4E-B350-EE4A-9CAB-D1172A239CDD}" type="presOf" srcId="{575446AE-AFE6-6946-8CB1-D8B67006F4C4}" destId="{8D3DC31D-A0D4-9249-874A-0D7EA1CBBB92}" srcOrd="0" destOrd="0" presId="urn:microsoft.com/office/officeart/2005/8/layout/vList2"/>
    <dgm:cxn modelId="{7FC8DB0B-65AB-FB44-9ECC-91B89356AC13}" srcId="{575446AE-AFE6-6946-8CB1-D8B67006F4C4}" destId="{ED63BF6E-54B1-D845-A355-5E9B9305D057}" srcOrd="1" destOrd="0" parTransId="{B112654D-05CA-4842-BF79-7F4F3C693BEE}" sibTransId="{5CD6E863-555B-CD4E-82F5-5C0D407FE9EB}"/>
    <dgm:cxn modelId="{D5CAB5A8-14A1-2C43-BB57-BCE3B5831BE0}" type="presOf" srcId="{ED63BF6E-54B1-D845-A355-5E9B9305D057}" destId="{79F3D20B-D09F-2345-BB0D-FFBA5C0AC5E6}" srcOrd="0" destOrd="1" presId="urn:microsoft.com/office/officeart/2005/8/layout/vList2"/>
    <dgm:cxn modelId="{17B7A157-2D3F-9244-9E0D-FE3CC8886CFC}" type="presOf" srcId="{79AAEF6C-3312-CB4B-9181-3AF18058C197}" destId="{72066C2F-8B30-1142-B329-B696433FB2DA}" srcOrd="0" destOrd="0" presId="urn:microsoft.com/office/officeart/2005/8/layout/vList2"/>
    <dgm:cxn modelId="{07D56349-69D0-4746-8FB1-AEB139242C1B}" type="presOf" srcId="{9D493A30-8906-2D42-A0FF-AFFF6B9A8C46}" destId="{0D6519EE-B436-DC4D-B6D8-CE3520E59154}" srcOrd="0" destOrd="0" presId="urn:microsoft.com/office/officeart/2005/8/layout/vList2"/>
    <dgm:cxn modelId="{3DF1DE0A-895B-6842-8C85-B5644CF8B132}" type="presOf" srcId="{19FD5165-2281-5A44-89FA-FB7081D078D3}" destId="{79F3D20B-D09F-2345-BB0D-FFBA5C0AC5E6}" srcOrd="0" destOrd="2" presId="urn:microsoft.com/office/officeart/2005/8/layout/vList2"/>
    <dgm:cxn modelId="{EDB7CA42-6D05-F24A-947A-CE16EE199A03}" type="presParOf" srcId="{7420F662-3BA1-374A-B630-82874858CB09}" destId="{8D3DC31D-A0D4-9249-874A-0D7EA1CBBB92}" srcOrd="0" destOrd="0" presId="urn:microsoft.com/office/officeart/2005/8/layout/vList2"/>
    <dgm:cxn modelId="{80C38E87-3769-1C4E-A227-C63A6335EC3E}" type="presParOf" srcId="{7420F662-3BA1-374A-B630-82874858CB09}" destId="{79F3D20B-D09F-2345-BB0D-FFBA5C0AC5E6}" srcOrd="1" destOrd="0" presId="urn:microsoft.com/office/officeart/2005/8/layout/vList2"/>
    <dgm:cxn modelId="{83CC4A34-17F6-C843-8552-CAF20514D4F1}" type="presParOf" srcId="{7420F662-3BA1-374A-B630-82874858CB09}" destId="{0D6519EE-B436-DC4D-B6D8-CE3520E59154}" srcOrd="2" destOrd="0" presId="urn:microsoft.com/office/officeart/2005/8/layout/vList2"/>
    <dgm:cxn modelId="{762A84D8-6CD8-674F-9BDE-0AD92D3457D8}" type="presParOf" srcId="{7420F662-3BA1-374A-B630-82874858CB09}" destId="{72066C2F-8B30-1142-B329-B696433FB2D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8D57AF-E49A-A64E-B5F6-8CA89BB3B1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57DE047-A5E7-E642-8102-A88972FFF17F}">
      <dgm:prSet custT="1"/>
      <dgm:spPr/>
      <dgm:t>
        <a:bodyPr/>
        <a:lstStyle/>
        <a:p>
          <a:pPr rtl="0"/>
          <a:r>
            <a:rPr lang="en-US" sz="2000" b="1" dirty="0" smtClean="0"/>
            <a:t>Memorandum on Tribal Consultation and Strengthening Nation-to-Nation Relationships</a:t>
          </a:r>
          <a:endParaRPr lang="en-US" sz="2000" b="1" dirty="0"/>
        </a:p>
      </dgm:t>
    </dgm:pt>
    <dgm:pt modelId="{C6BA33D9-910E-C742-9114-09AD190B6334}" type="parTrans" cxnId="{527F1F09-5F7F-9846-A043-505AD242DDD2}">
      <dgm:prSet/>
      <dgm:spPr/>
      <dgm:t>
        <a:bodyPr/>
        <a:lstStyle/>
        <a:p>
          <a:endParaRPr lang="en-US"/>
        </a:p>
      </dgm:t>
    </dgm:pt>
    <dgm:pt modelId="{E39D4DB5-0F23-6543-ACC7-5ADE012C9619}" type="sibTrans" cxnId="{527F1F09-5F7F-9846-A043-505AD242DDD2}">
      <dgm:prSet/>
      <dgm:spPr/>
      <dgm:t>
        <a:bodyPr/>
        <a:lstStyle/>
        <a:p>
          <a:endParaRPr lang="en-US"/>
        </a:p>
      </dgm:t>
    </dgm:pt>
    <dgm:pt modelId="{ACA4C3FD-B581-F748-B613-59CDE85494FA}">
      <dgm:prSet custT="1"/>
      <dgm:spPr/>
      <dgm:t>
        <a:bodyPr/>
        <a:lstStyle/>
        <a:p>
          <a:pPr rtl="0">
            <a:lnSpc>
              <a:spcPct val="120000"/>
            </a:lnSpc>
          </a:pPr>
          <a:r>
            <a:rPr lang="en-US" sz="1800" b="1" dirty="0" smtClean="0"/>
            <a:t>ACP: </a:t>
          </a:r>
          <a:r>
            <a:rPr lang="en-US" sz="1800" dirty="0" smtClean="0"/>
            <a:t>The actions direct agencies to respect tribal sovereignty, empower tribal self-determination, and strengthen relationships with American Indian and Alaska Native tribes. In a recent policy paper,  ACP observed that public policy must acknowledge the long history of racism, discrimination, abuse, forced relocation, and other injustices experienced by Indigenous persons and commit to focused and culturally appropriate policies to address their present reality of injustice, disparities, and inequities.</a:t>
          </a:r>
          <a:endParaRPr lang="en-US" sz="1800" dirty="0"/>
        </a:p>
      </dgm:t>
    </dgm:pt>
    <dgm:pt modelId="{FE29F804-BAAD-7C44-AD33-EDA8BAB251F3}" type="parTrans" cxnId="{329736EA-C9F4-4D47-930E-4E07B19208E2}">
      <dgm:prSet/>
      <dgm:spPr/>
      <dgm:t>
        <a:bodyPr/>
        <a:lstStyle/>
        <a:p>
          <a:endParaRPr lang="en-US"/>
        </a:p>
      </dgm:t>
    </dgm:pt>
    <dgm:pt modelId="{2FCF2B76-C395-D348-A2BC-60D105EBD849}" type="sibTrans" cxnId="{329736EA-C9F4-4D47-930E-4E07B19208E2}">
      <dgm:prSet/>
      <dgm:spPr/>
      <dgm:t>
        <a:bodyPr/>
        <a:lstStyle/>
        <a:p>
          <a:endParaRPr lang="en-US"/>
        </a:p>
      </dgm:t>
    </dgm:pt>
    <dgm:pt modelId="{5205B95E-71E3-F54F-8C75-38A5B0479C22}">
      <dgm:prSet custT="1"/>
      <dgm:spPr/>
      <dgm:t>
        <a:bodyPr/>
        <a:lstStyle/>
        <a:p>
          <a:pPr rtl="0"/>
          <a:r>
            <a:rPr lang="en-US" sz="2000" b="1" dirty="0" smtClean="0"/>
            <a:t>Memorandum Condemning and Combating Racism, Xenophobia, and Intolerance Against Asian Americans and Pacific Islanders in the United States</a:t>
          </a:r>
          <a:endParaRPr lang="en-US" sz="2000" b="1" dirty="0"/>
        </a:p>
      </dgm:t>
    </dgm:pt>
    <dgm:pt modelId="{F9D2E323-E034-8144-80A0-A2590F913311}" type="parTrans" cxnId="{89764518-C3DB-9F40-A3D9-C2D2031F6230}">
      <dgm:prSet/>
      <dgm:spPr/>
      <dgm:t>
        <a:bodyPr/>
        <a:lstStyle/>
        <a:p>
          <a:endParaRPr lang="en-US"/>
        </a:p>
      </dgm:t>
    </dgm:pt>
    <dgm:pt modelId="{3F47D1E4-6AE9-A74C-98F9-56C0BFBFC850}" type="sibTrans" cxnId="{89764518-C3DB-9F40-A3D9-C2D2031F6230}">
      <dgm:prSet/>
      <dgm:spPr/>
      <dgm:t>
        <a:bodyPr/>
        <a:lstStyle/>
        <a:p>
          <a:endParaRPr lang="en-US"/>
        </a:p>
      </dgm:t>
    </dgm:pt>
    <dgm:pt modelId="{41352893-CD4B-6D4E-8273-48763E9F2723}">
      <dgm:prSet custT="1"/>
      <dgm:spPr/>
      <dgm:t>
        <a:bodyPr/>
        <a:lstStyle/>
        <a:p>
          <a:pPr rtl="0">
            <a:lnSpc>
              <a:spcPct val="120000"/>
            </a:lnSpc>
          </a:pPr>
          <a:r>
            <a:rPr lang="en-US" sz="1800" b="1" dirty="0" smtClean="0"/>
            <a:t>ACP: </a:t>
          </a:r>
          <a:r>
            <a:rPr lang="en-US" sz="1800" dirty="0" smtClean="0"/>
            <a:t>The announcements also disavowed discrimination against and harassment of Asian Americans, which  ACP </a:t>
          </a:r>
          <a:r>
            <a:rPr lang="en-US" sz="1800" dirty="0" smtClean="0">
              <a:hlinkClick xmlns:r="http://schemas.openxmlformats.org/officeDocument/2006/relationships" r:id="rId1"/>
            </a:rPr>
            <a:t>condemned</a:t>
          </a:r>
          <a:r>
            <a:rPr lang="en-US" sz="1800" dirty="0" smtClean="0"/>
            <a:t> in a statement issued last March, based on reports of reports of harassment against individuals of Asian descent, including physicians and other clinicians. At this challenging time our focus should be on respecting the dignity of others. We cannot allow prejudice and discrimination to divide us.</a:t>
          </a:r>
          <a:endParaRPr lang="en-US" sz="1800" dirty="0"/>
        </a:p>
      </dgm:t>
    </dgm:pt>
    <dgm:pt modelId="{8E57122D-D6AD-6948-B105-9DAB71506CA1}" type="parTrans" cxnId="{95BB3B9F-547D-D941-A092-8B1271BA07E3}">
      <dgm:prSet/>
      <dgm:spPr/>
      <dgm:t>
        <a:bodyPr/>
        <a:lstStyle/>
        <a:p>
          <a:endParaRPr lang="en-US"/>
        </a:p>
      </dgm:t>
    </dgm:pt>
    <dgm:pt modelId="{87DA8B99-B220-8D4B-846F-6C16362B3A7B}" type="sibTrans" cxnId="{95BB3B9F-547D-D941-A092-8B1271BA07E3}">
      <dgm:prSet/>
      <dgm:spPr/>
      <dgm:t>
        <a:bodyPr/>
        <a:lstStyle/>
        <a:p>
          <a:pPr rtl="0"/>
          <a:endParaRPr lang="en-US"/>
        </a:p>
      </dgm:t>
    </dgm:pt>
    <dgm:pt modelId="{AD16C736-966F-1747-9012-95341416252C}">
      <dgm:prSet custT="1"/>
      <dgm:spPr/>
      <dgm:t>
        <a:bodyPr/>
        <a:lstStyle/>
        <a:p>
          <a:pPr rtl="0">
            <a:lnSpc>
              <a:spcPct val="120000"/>
            </a:lnSpc>
          </a:pPr>
          <a:endParaRPr lang="en-US" sz="1800" dirty="0"/>
        </a:p>
      </dgm:t>
    </dgm:pt>
    <dgm:pt modelId="{7B23E075-9ABE-B746-B97A-D13A502549C0}" type="parTrans" cxnId="{52B47A7B-4209-D945-A1AB-55BBB465305B}">
      <dgm:prSet/>
      <dgm:spPr/>
      <dgm:t>
        <a:bodyPr/>
        <a:lstStyle/>
        <a:p>
          <a:endParaRPr lang="en-US"/>
        </a:p>
      </dgm:t>
    </dgm:pt>
    <dgm:pt modelId="{B407BF4B-776F-684C-B269-75BF84D7DB76}" type="sibTrans" cxnId="{52B47A7B-4209-D945-A1AB-55BBB465305B}">
      <dgm:prSet/>
      <dgm:spPr/>
      <dgm:t>
        <a:bodyPr/>
        <a:lstStyle/>
        <a:p>
          <a:endParaRPr lang="en-US"/>
        </a:p>
      </dgm:t>
    </dgm:pt>
    <dgm:pt modelId="{453E5566-8552-2443-8C11-22E9622E9B64}" type="pres">
      <dgm:prSet presAssocID="{0C8D57AF-E49A-A64E-B5F6-8CA89BB3B17F}" presName="linear" presStyleCnt="0">
        <dgm:presLayoutVars>
          <dgm:animLvl val="lvl"/>
          <dgm:resizeHandles val="exact"/>
        </dgm:presLayoutVars>
      </dgm:prSet>
      <dgm:spPr/>
    </dgm:pt>
    <dgm:pt modelId="{1618CFFB-98E3-E444-959C-D74F925C3C16}" type="pres">
      <dgm:prSet presAssocID="{257DE047-A5E7-E642-8102-A88972FFF17F}" presName="parentText" presStyleLbl="node1" presStyleIdx="0" presStyleCnt="2" custScaleY="49598">
        <dgm:presLayoutVars>
          <dgm:chMax val="0"/>
          <dgm:bulletEnabled val="1"/>
        </dgm:presLayoutVars>
      </dgm:prSet>
      <dgm:spPr/>
    </dgm:pt>
    <dgm:pt modelId="{951019A5-B353-234F-8482-10A2764B4283}" type="pres">
      <dgm:prSet presAssocID="{257DE047-A5E7-E642-8102-A88972FFF17F}" presName="childText" presStyleLbl="revTx" presStyleIdx="0" presStyleCnt="2">
        <dgm:presLayoutVars>
          <dgm:bulletEnabled val="1"/>
        </dgm:presLayoutVars>
      </dgm:prSet>
      <dgm:spPr/>
    </dgm:pt>
    <dgm:pt modelId="{11D0DC81-4161-8A45-9061-C4AC06E9C8B7}" type="pres">
      <dgm:prSet presAssocID="{5205B95E-71E3-F54F-8C75-38A5B0479C22}" presName="parentText" presStyleLbl="node1" presStyleIdx="1" presStyleCnt="2" custScaleY="66130">
        <dgm:presLayoutVars>
          <dgm:chMax val="0"/>
          <dgm:bulletEnabled val="1"/>
        </dgm:presLayoutVars>
      </dgm:prSet>
      <dgm:spPr/>
    </dgm:pt>
    <dgm:pt modelId="{90051CF1-8800-7144-A3DA-D4DBF3C3FFDC}" type="pres">
      <dgm:prSet presAssocID="{5205B95E-71E3-F54F-8C75-38A5B0479C22}" presName="childText" presStyleLbl="revTx" presStyleIdx="1" presStyleCnt="2">
        <dgm:presLayoutVars>
          <dgm:bulletEnabled val="1"/>
        </dgm:presLayoutVars>
      </dgm:prSet>
      <dgm:spPr/>
    </dgm:pt>
  </dgm:ptLst>
  <dgm:cxnLst>
    <dgm:cxn modelId="{527F1F09-5F7F-9846-A043-505AD242DDD2}" srcId="{0C8D57AF-E49A-A64E-B5F6-8CA89BB3B17F}" destId="{257DE047-A5E7-E642-8102-A88972FFF17F}" srcOrd="0" destOrd="0" parTransId="{C6BA33D9-910E-C742-9114-09AD190B6334}" sibTransId="{E39D4DB5-0F23-6543-ACC7-5ADE012C9619}"/>
    <dgm:cxn modelId="{89764518-C3DB-9F40-A3D9-C2D2031F6230}" srcId="{0C8D57AF-E49A-A64E-B5F6-8CA89BB3B17F}" destId="{5205B95E-71E3-F54F-8C75-38A5B0479C22}" srcOrd="1" destOrd="0" parTransId="{F9D2E323-E034-8144-80A0-A2590F913311}" sibTransId="{3F47D1E4-6AE9-A74C-98F9-56C0BFBFC850}"/>
    <dgm:cxn modelId="{5821C021-E71B-9D48-B4E3-06C860C480EF}" type="presOf" srcId="{257DE047-A5E7-E642-8102-A88972FFF17F}" destId="{1618CFFB-98E3-E444-959C-D74F925C3C16}" srcOrd="0" destOrd="0" presId="urn:microsoft.com/office/officeart/2005/8/layout/vList2"/>
    <dgm:cxn modelId="{60C6898F-BB6A-374D-AC3D-69E491804A40}" type="presOf" srcId="{AD16C736-966F-1747-9012-95341416252C}" destId="{951019A5-B353-234F-8482-10A2764B4283}" srcOrd="0" destOrd="1" presId="urn:microsoft.com/office/officeart/2005/8/layout/vList2"/>
    <dgm:cxn modelId="{95BB3B9F-547D-D941-A092-8B1271BA07E3}" srcId="{5205B95E-71E3-F54F-8C75-38A5B0479C22}" destId="{41352893-CD4B-6D4E-8273-48763E9F2723}" srcOrd="0" destOrd="0" parTransId="{8E57122D-D6AD-6948-B105-9DAB71506CA1}" sibTransId="{87DA8B99-B220-8D4B-846F-6C16362B3A7B}"/>
    <dgm:cxn modelId="{25ABC91F-43C0-644C-8071-CE6EEC4AA583}" type="presOf" srcId="{41352893-CD4B-6D4E-8273-48763E9F2723}" destId="{90051CF1-8800-7144-A3DA-D4DBF3C3FFDC}" srcOrd="0" destOrd="0" presId="urn:microsoft.com/office/officeart/2005/8/layout/vList2"/>
    <dgm:cxn modelId="{329736EA-C9F4-4D47-930E-4E07B19208E2}" srcId="{257DE047-A5E7-E642-8102-A88972FFF17F}" destId="{ACA4C3FD-B581-F748-B613-59CDE85494FA}" srcOrd="0" destOrd="0" parTransId="{FE29F804-BAAD-7C44-AD33-EDA8BAB251F3}" sibTransId="{2FCF2B76-C395-D348-A2BC-60D105EBD849}"/>
    <dgm:cxn modelId="{533066D8-636A-1548-999C-2C1DC9A0B398}" type="presOf" srcId="{ACA4C3FD-B581-F748-B613-59CDE85494FA}" destId="{951019A5-B353-234F-8482-10A2764B4283}" srcOrd="0" destOrd="0" presId="urn:microsoft.com/office/officeart/2005/8/layout/vList2"/>
    <dgm:cxn modelId="{14E3963C-796F-864C-867C-041FDEDAC64D}" type="presOf" srcId="{0C8D57AF-E49A-A64E-B5F6-8CA89BB3B17F}" destId="{453E5566-8552-2443-8C11-22E9622E9B64}" srcOrd="0" destOrd="0" presId="urn:microsoft.com/office/officeart/2005/8/layout/vList2"/>
    <dgm:cxn modelId="{934E18F5-26A2-DF42-AE8B-511B519CF24C}" type="presOf" srcId="{5205B95E-71E3-F54F-8C75-38A5B0479C22}" destId="{11D0DC81-4161-8A45-9061-C4AC06E9C8B7}" srcOrd="0" destOrd="0" presId="urn:microsoft.com/office/officeart/2005/8/layout/vList2"/>
    <dgm:cxn modelId="{52B47A7B-4209-D945-A1AB-55BBB465305B}" srcId="{257DE047-A5E7-E642-8102-A88972FFF17F}" destId="{AD16C736-966F-1747-9012-95341416252C}" srcOrd="1" destOrd="0" parTransId="{7B23E075-9ABE-B746-B97A-D13A502549C0}" sibTransId="{B407BF4B-776F-684C-B269-75BF84D7DB76}"/>
    <dgm:cxn modelId="{D6E9D53D-093A-6B42-8D74-1947109764A8}" type="presParOf" srcId="{453E5566-8552-2443-8C11-22E9622E9B64}" destId="{1618CFFB-98E3-E444-959C-D74F925C3C16}" srcOrd="0" destOrd="0" presId="urn:microsoft.com/office/officeart/2005/8/layout/vList2"/>
    <dgm:cxn modelId="{9EE7F444-84BE-ED45-AD2D-AE963D69DC93}" type="presParOf" srcId="{453E5566-8552-2443-8C11-22E9622E9B64}" destId="{951019A5-B353-234F-8482-10A2764B4283}" srcOrd="1" destOrd="0" presId="urn:microsoft.com/office/officeart/2005/8/layout/vList2"/>
    <dgm:cxn modelId="{53FBB371-B6F7-A441-B560-7D762A93788A}" type="presParOf" srcId="{453E5566-8552-2443-8C11-22E9622E9B64}" destId="{11D0DC81-4161-8A45-9061-C4AC06E9C8B7}" srcOrd="2" destOrd="0" presId="urn:microsoft.com/office/officeart/2005/8/layout/vList2"/>
    <dgm:cxn modelId="{9823EC7F-7445-EC45-900B-F7D632CD84AA}" type="presParOf" srcId="{453E5566-8552-2443-8C11-22E9622E9B64}" destId="{90051CF1-8800-7144-A3DA-D4DBF3C3FFD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8C880-2EDC-E04F-A7F6-9E5D865AB390}">
      <dsp:nvSpPr>
        <dsp:cNvPr id="0" name=""/>
        <dsp:cNvSpPr/>
      </dsp:nvSpPr>
      <dsp:spPr>
        <a:xfrm>
          <a:off x="0" y="700484"/>
          <a:ext cx="10515600" cy="6675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Executive Order On Advancing Racial Equity and Support for Underserved Communities Through the Federal Government</a:t>
          </a:r>
          <a:endParaRPr lang="en-US" sz="2000" b="1" kern="1200" dirty="0"/>
        </a:p>
      </dsp:txBody>
      <dsp:txXfrm>
        <a:off x="32585" y="733069"/>
        <a:ext cx="10450430" cy="602340"/>
      </dsp:txXfrm>
    </dsp:sp>
    <dsp:sp modelId="{C7A5CABE-E1CC-FF48-85B7-343A508C144C}">
      <dsp:nvSpPr>
        <dsp:cNvPr id="0" name=""/>
        <dsp:cNvSpPr/>
      </dsp:nvSpPr>
      <dsp:spPr>
        <a:xfrm>
          <a:off x="0" y="1522592"/>
          <a:ext cx="10515600" cy="31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rtl="0">
            <a:lnSpc>
              <a:spcPct val="120000"/>
            </a:lnSpc>
            <a:spcBef>
              <a:spcPct val="0"/>
            </a:spcBef>
            <a:spcAft>
              <a:spcPct val="20000"/>
            </a:spcAft>
            <a:buChar char="•"/>
          </a:pPr>
          <a:r>
            <a:rPr lang="en-US" sz="1800" b="1" kern="1200" dirty="0" smtClean="0"/>
            <a:t>ACP: </a:t>
          </a:r>
          <a:r>
            <a:rPr lang="en-US" sz="1800" kern="1200" dirty="0" smtClean="0"/>
            <a:t>Consistent with ACP’s </a:t>
          </a:r>
          <a:r>
            <a:rPr lang="en-US" sz="1800" kern="1200" dirty="0" smtClean="0">
              <a:hlinkClick xmlns:r="http://schemas.openxmlformats.org/officeDocument/2006/relationships" r:id="rId1"/>
            </a:rPr>
            <a:t>policies</a:t>
          </a:r>
          <a:r>
            <a:rPr lang="en-US" sz="1800" kern="1200" dirty="0" smtClean="0"/>
            <a:t> to address disparities in discrimination in health and health care, this executive order seeks to advance principles, policies, and approaches to achieving equity across the federal government, including requiring federal agencies to review agency programs and policies to assess systemic barriers in accessing benefits and opportunities for marginalized and underserved communities; consider whether new regulations may be needed to advance equity in these programs; and direct resources towards underserved communities. </a:t>
          </a:r>
          <a:endParaRPr lang="en-US" sz="1800" kern="1200" dirty="0"/>
        </a:p>
        <a:p>
          <a:pPr marL="171450" lvl="1" indent="-171450" algn="l" defTabSz="800100" rtl="0">
            <a:lnSpc>
              <a:spcPct val="120000"/>
            </a:lnSpc>
            <a:spcBef>
              <a:spcPct val="0"/>
            </a:spcBef>
            <a:spcAft>
              <a:spcPct val="20000"/>
            </a:spcAft>
            <a:buChar char="•"/>
          </a:pPr>
          <a:r>
            <a:rPr lang="en-US" sz="1800" kern="1200" dirty="0" smtClean="0"/>
            <a:t>Also as </a:t>
          </a:r>
          <a:r>
            <a:rPr lang="en-US" sz="1800" kern="1200" dirty="0" smtClean="0">
              <a:hlinkClick xmlns:r="http://schemas.openxmlformats.org/officeDocument/2006/relationships" r:id="rId2"/>
            </a:rPr>
            <a:t>recommended</a:t>
          </a:r>
          <a:r>
            <a:rPr lang="en-US" sz="1800" kern="1200" dirty="0" smtClean="0"/>
            <a:t> by ACP, this Executive Order revokes Executive Order 13950 issued by the previous administration, which prohibited federal agencies and contractors from offering or supporting certain forms of implicit bias training.</a:t>
          </a:r>
          <a:endParaRPr lang="en-US" sz="1800" kern="1200" dirty="0"/>
        </a:p>
      </dsp:txBody>
      <dsp:txXfrm>
        <a:off x="0" y="1522592"/>
        <a:ext cx="10515600" cy="3179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DC31D-A0D4-9249-874A-0D7EA1CBBB92}">
      <dsp:nvSpPr>
        <dsp:cNvPr id="0" name=""/>
        <dsp:cNvSpPr/>
      </dsp:nvSpPr>
      <dsp:spPr>
        <a:xfrm>
          <a:off x="0" y="662161"/>
          <a:ext cx="10515600" cy="59976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Executive Order on Ensuring an Equitable Pandemic Response and Recovery</a:t>
          </a:r>
          <a:endParaRPr lang="en-US" sz="2000" b="1" kern="1200" dirty="0"/>
        </a:p>
      </dsp:txBody>
      <dsp:txXfrm>
        <a:off x="29278" y="691439"/>
        <a:ext cx="10457044" cy="541212"/>
      </dsp:txXfrm>
    </dsp:sp>
    <dsp:sp modelId="{79F3D20B-D09F-2345-BB0D-FFBA5C0AC5E6}">
      <dsp:nvSpPr>
        <dsp:cNvPr id="0" name=""/>
        <dsp:cNvSpPr/>
      </dsp:nvSpPr>
      <dsp:spPr>
        <a:xfrm>
          <a:off x="0" y="1261930"/>
          <a:ext cx="10515600" cy="168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rtl="0">
            <a:lnSpc>
              <a:spcPct val="120000"/>
            </a:lnSpc>
            <a:spcBef>
              <a:spcPct val="0"/>
            </a:spcBef>
            <a:spcAft>
              <a:spcPct val="20000"/>
            </a:spcAft>
            <a:buChar char="•"/>
          </a:pPr>
          <a:r>
            <a:rPr lang="en-US" sz="1800" b="1" kern="1200" dirty="0" smtClean="0"/>
            <a:t>ACP: </a:t>
          </a:r>
          <a:r>
            <a:rPr lang="en-US" sz="1800" kern="1200" dirty="0" smtClean="0"/>
            <a:t>The COVID-19 pandemic has disproportionately impacted communities of color. This executive order will advance ACP’s </a:t>
          </a:r>
          <a:r>
            <a:rPr lang="en-US" sz="1800" kern="1200" dirty="0" smtClean="0">
              <a:hlinkClick xmlns:r="http://schemas.openxmlformats.org/officeDocument/2006/relationships" r:id="rId1"/>
            </a:rPr>
            <a:t>call</a:t>
          </a:r>
          <a:r>
            <a:rPr lang="en-US" sz="1800" kern="1200" dirty="0" smtClean="0"/>
            <a:t> for equitable support for those communities, and for addressing the social drivers of health that can exacerbate COVID-19.</a:t>
          </a: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dsp:txBody>
      <dsp:txXfrm>
        <a:off x="0" y="1261930"/>
        <a:ext cx="10515600" cy="1681875"/>
      </dsp:txXfrm>
    </dsp:sp>
    <dsp:sp modelId="{0D6519EE-B436-DC4D-B6D8-CE3520E59154}">
      <dsp:nvSpPr>
        <dsp:cNvPr id="0" name=""/>
        <dsp:cNvSpPr/>
      </dsp:nvSpPr>
      <dsp:spPr>
        <a:xfrm>
          <a:off x="0" y="2943805"/>
          <a:ext cx="10515600" cy="80466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Memorandum on Redressing Our Nation’s and the Federal Government’s History of Discriminatory Housing Practices and Policies </a:t>
          </a:r>
          <a:endParaRPr lang="en-US" sz="2000" b="1" kern="1200" dirty="0"/>
        </a:p>
      </dsp:txBody>
      <dsp:txXfrm>
        <a:off x="39281" y="2983086"/>
        <a:ext cx="10437038" cy="726107"/>
      </dsp:txXfrm>
    </dsp:sp>
    <dsp:sp modelId="{72066C2F-8B30-1142-B329-B696433FB2DA}">
      <dsp:nvSpPr>
        <dsp:cNvPr id="0" name=""/>
        <dsp:cNvSpPr/>
      </dsp:nvSpPr>
      <dsp:spPr>
        <a:xfrm>
          <a:off x="0" y="3748474"/>
          <a:ext cx="10515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rtl="0">
            <a:lnSpc>
              <a:spcPct val="120000"/>
            </a:lnSpc>
            <a:spcBef>
              <a:spcPct val="0"/>
            </a:spcBef>
            <a:spcAft>
              <a:spcPct val="20000"/>
            </a:spcAft>
            <a:buChar char="•"/>
          </a:pPr>
          <a:r>
            <a:rPr lang="en-US" sz="1800" b="1" kern="1200" dirty="0" smtClean="0"/>
            <a:t>ACP: </a:t>
          </a:r>
          <a:r>
            <a:rPr lang="en-US" sz="1800" kern="1200" dirty="0" smtClean="0"/>
            <a:t>Today’s announcements from President Biden order the Department of Housing and Urban Development to work on inequality in housing. The interconnected nature of things like issues with housing and other social drivers of health, cause widespread and pervasive disparities.</a:t>
          </a:r>
          <a:endParaRPr lang="en-US" sz="1800" kern="1200" dirty="0"/>
        </a:p>
      </dsp:txBody>
      <dsp:txXfrm>
        <a:off x="0" y="3748474"/>
        <a:ext cx="10515600" cy="1076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CFFB-98E3-E444-959C-D74F925C3C16}">
      <dsp:nvSpPr>
        <dsp:cNvPr id="0" name=""/>
        <dsp:cNvSpPr/>
      </dsp:nvSpPr>
      <dsp:spPr>
        <a:xfrm>
          <a:off x="0" y="105272"/>
          <a:ext cx="10515600" cy="60350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Memorandum on Tribal Consultation and Strengthening Nation-to-Nation Relationships</a:t>
          </a:r>
          <a:endParaRPr lang="en-US" sz="2000" b="1" kern="1200" dirty="0"/>
        </a:p>
      </dsp:txBody>
      <dsp:txXfrm>
        <a:off x="29461" y="134733"/>
        <a:ext cx="10456678" cy="544586"/>
      </dsp:txXfrm>
    </dsp:sp>
    <dsp:sp modelId="{951019A5-B353-234F-8482-10A2764B4283}">
      <dsp:nvSpPr>
        <dsp:cNvPr id="0" name=""/>
        <dsp:cNvSpPr/>
      </dsp:nvSpPr>
      <dsp:spPr>
        <a:xfrm>
          <a:off x="0" y="708781"/>
          <a:ext cx="10515600" cy="21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rtl="0">
            <a:lnSpc>
              <a:spcPct val="120000"/>
            </a:lnSpc>
            <a:spcBef>
              <a:spcPct val="0"/>
            </a:spcBef>
            <a:spcAft>
              <a:spcPct val="20000"/>
            </a:spcAft>
            <a:buChar char="•"/>
          </a:pPr>
          <a:r>
            <a:rPr lang="en-US" sz="1800" b="1" kern="1200" dirty="0" smtClean="0"/>
            <a:t>ACP: </a:t>
          </a:r>
          <a:r>
            <a:rPr lang="en-US" sz="1800" kern="1200" dirty="0" smtClean="0"/>
            <a:t>The actions direct agencies to respect tribal sovereignty, empower tribal self-determination, and strengthen relationships with American Indian and Alaska Native tribes. In a recent policy paper,  ACP observed that public policy must acknowledge the long history of racism, discrimination, abuse, forced relocation, and other injustices experienced by Indigenous persons and commit to focused and culturally appropriate policies to address their present reality of injustice, disparities, and inequities.</a:t>
          </a:r>
          <a:endParaRPr lang="en-US" sz="1800" kern="1200" dirty="0"/>
        </a:p>
        <a:p>
          <a:pPr marL="171450" lvl="1" indent="-171450" algn="l" defTabSz="800100" rtl="0">
            <a:lnSpc>
              <a:spcPct val="120000"/>
            </a:lnSpc>
            <a:spcBef>
              <a:spcPct val="0"/>
            </a:spcBef>
            <a:spcAft>
              <a:spcPct val="20000"/>
            </a:spcAft>
            <a:buChar char="•"/>
          </a:pPr>
          <a:endParaRPr lang="en-US" sz="1800" kern="1200" dirty="0"/>
        </a:p>
      </dsp:txBody>
      <dsp:txXfrm>
        <a:off x="0" y="708781"/>
        <a:ext cx="10515600" cy="2119162"/>
      </dsp:txXfrm>
    </dsp:sp>
    <dsp:sp modelId="{11D0DC81-4161-8A45-9061-C4AC06E9C8B7}">
      <dsp:nvSpPr>
        <dsp:cNvPr id="0" name=""/>
        <dsp:cNvSpPr/>
      </dsp:nvSpPr>
      <dsp:spPr>
        <a:xfrm>
          <a:off x="0" y="2827943"/>
          <a:ext cx="10515600" cy="80466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Memorandum Condemning and Combating Racism, Xenophobia, and Intolerance Against Asian Americans and Pacific Islanders in the United States</a:t>
          </a:r>
          <a:endParaRPr lang="en-US" sz="2000" b="1" kern="1200" dirty="0"/>
        </a:p>
      </dsp:txBody>
      <dsp:txXfrm>
        <a:off x="39281" y="2867224"/>
        <a:ext cx="10437038" cy="726107"/>
      </dsp:txXfrm>
    </dsp:sp>
    <dsp:sp modelId="{90051CF1-8800-7144-A3DA-D4DBF3C3FFDC}">
      <dsp:nvSpPr>
        <dsp:cNvPr id="0" name=""/>
        <dsp:cNvSpPr/>
      </dsp:nvSpPr>
      <dsp:spPr>
        <a:xfrm>
          <a:off x="0" y="3632613"/>
          <a:ext cx="10515600" cy="174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rtl="0">
            <a:lnSpc>
              <a:spcPct val="120000"/>
            </a:lnSpc>
            <a:spcBef>
              <a:spcPct val="0"/>
            </a:spcBef>
            <a:spcAft>
              <a:spcPct val="20000"/>
            </a:spcAft>
            <a:buChar char="•"/>
          </a:pPr>
          <a:r>
            <a:rPr lang="en-US" sz="1800" b="1" kern="1200" dirty="0" smtClean="0"/>
            <a:t>ACP: </a:t>
          </a:r>
          <a:r>
            <a:rPr lang="en-US" sz="1800" kern="1200" dirty="0" smtClean="0"/>
            <a:t>The announcements also disavowed discrimination against and harassment of Asian Americans, which  ACP </a:t>
          </a:r>
          <a:r>
            <a:rPr lang="en-US" sz="1800" kern="1200" dirty="0" smtClean="0">
              <a:hlinkClick xmlns:r="http://schemas.openxmlformats.org/officeDocument/2006/relationships" r:id="rId1"/>
            </a:rPr>
            <a:t>condemned</a:t>
          </a:r>
          <a:r>
            <a:rPr lang="en-US" sz="1800" kern="1200" dirty="0" smtClean="0"/>
            <a:t> in a statement issued last March, based on reports of reports of harassment against individuals of Asian descent, including physicians and other clinicians. At this challenging time our focus should be on respecting the dignity of others. We cannot allow prejudice and discrimination to divide us.</a:t>
          </a:r>
          <a:endParaRPr lang="en-US" sz="1800" kern="1200" dirty="0"/>
        </a:p>
      </dsp:txBody>
      <dsp:txXfrm>
        <a:off x="0" y="3632613"/>
        <a:ext cx="10515600" cy="17491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2/2/21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2/2/21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CBE196A5-D872-9148-975E-6BEB05223D01}"/>
              </a:ext>
            </a:extLst>
          </p:cNvPr>
          <p:cNvSpPr/>
          <p:nvPr userDrawn="1"/>
        </p:nvSpPr>
        <p:spPr>
          <a:xfrm>
            <a:off x="0"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 </a:t>
            </a:r>
          </a:p>
        </p:txBody>
      </p:sp>
      <p:sp>
        <p:nvSpPr>
          <p:cNvPr id="6" name="Rectangle 5">
            <a:extLst>
              <a:ext uri="{FF2B5EF4-FFF2-40B4-BE49-F238E27FC236}">
                <a16:creationId xmlns:a16="http://schemas.microsoft.com/office/drawing/2014/main" xmlns="" id="{4EE3DD95-174E-C94F-A8DD-3253A9DDC16A}"/>
              </a:ext>
            </a:extLst>
          </p:cNvPr>
          <p:cNvSpPr/>
          <p:nvPr userDrawn="1"/>
        </p:nvSpPr>
        <p:spPr>
          <a:xfrm>
            <a:off x="0" y="1016000"/>
            <a:ext cx="10001839" cy="4561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xmlns="" id="{B78DF27D-3D7E-144D-AEBE-EA85738392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698" y="5827776"/>
            <a:ext cx="1737360" cy="767963"/>
          </a:xfrm>
          <a:prstGeom prst="rect">
            <a:avLst/>
          </a:prstGeom>
        </p:spPr>
      </p:pic>
      <p:sp>
        <p:nvSpPr>
          <p:cNvPr id="10" name="Title 1">
            <a:extLst>
              <a:ext uri="{FF2B5EF4-FFF2-40B4-BE49-F238E27FC236}">
                <a16:creationId xmlns:a16="http://schemas.microsoft.com/office/drawing/2014/main" xmlns="" id="{5C52C5A3-4A25-364D-8403-80A1A1AD3E25}"/>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11" name="Subtitle 2">
            <a:extLst>
              <a:ext uri="{FF2B5EF4-FFF2-40B4-BE49-F238E27FC236}">
                <a16:creationId xmlns:a16="http://schemas.microsoft.com/office/drawing/2014/main" xmlns="" id="{6A8EE0DC-4B15-D947-88C8-715A124B4A75}"/>
              </a:ext>
            </a:extLst>
          </p:cNvPr>
          <p:cNvSpPr>
            <a:spLocks noGrp="1"/>
          </p:cNvSpPr>
          <p:nvPr>
            <p:ph type="subTitle" idx="1"/>
          </p:nvPr>
        </p:nvSpPr>
        <p:spPr>
          <a:xfrm>
            <a:off x="1069849" y="4167212"/>
            <a:ext cx="7315200" cy="1030934"/>
          </a:xfrm>
        </p:spPr>
        <p:txBody>
          <a:bodyPr/>
          <a:lstStyle>
            <a:lvl1pPr marL="0" indent="0">
              <a:buNone/>
              <a:defRPr>
                <a:solidFill>
                  <a:schemeClr val="bg1"/>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14496431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5041DBE-4779-B14A-B28F-0092BDD68520}"/>
              </a:ext>
            </a:extLst>
          </p:cNvPr>
          <p:cNvSpPr>
            <a:spLocks noGrp="1"/>
          </p:cNvSpPr>
          <p:nvPr>
            <p:ph type="ftr" sz="quarter" idx="10"/>
          </p:nvPr>
        </p:nvSpPr>
        <p:spPr/>
        <p:txBody>
          <a:bodyPr/>
          <a:lstStyle/>
          <a:p>
            <a:endParaRPr lang="en-US" dirty="0"/>
          </a:p>
        </p:txBody>
      </p:sp>
      <p:sp>
        <p:nvSpPr>
          <p:cNvPr id="3" name="Slide Number Placeholder 2">
            <a:extLst>
              <a:ext uri="{FF2B5EF4-FFF2-40B4-BE49-F238E27FC236}">
                <a16:creationId xmlns:a16="http://schemas.microsoft.com/office/drawing/2014/main" xmlns="" id="{DFD90C53-93B5-5F45-BE9B-58BEB5A39002}"/>
              </a:ext>
            </a:extLst>
          </p:cNvPr>
          <p:cNvSpPr>
            <a:spLocks noGrp="1"/>
          </p:cNvSpPr>
          <p:nvPr>
            <p:ph type="sldNum" sz="quarter" idx="11"/>
          </p:nvPr>
        </p:nvSpPr>
        <p:spPr/>
        <p:txBody>
          <a:bodyPr/>
          <a:lstStyle/>
          <a:p>
            <a:fld id="{461711D5-349D-4847-A71F-DCB6A6FF38BF}" type="slidenum">
              <a:rPr lang="en-US" smtClean="0"/>
              <a:pPr/>
              <a:t>‹#›</a:t>
            </a:fld>
            <a:endParaRPr lang="en-US" dirty="0"/>
          </a:p>
        </p:txBody>
      </p:sp>
    </p:spTree>
    <p:extLst>
      <p:ext uri="{BB962C8B-B14F-4D97-AF65-F5344CB8AC3E}">
        <p14:creationId xmlns:p14="http://schemas.microsoft.com/office/powerpoint/2010/main" val="181423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2D44C7-FB56-8F45-8E8D-360A8FFE1280}"/>
              </a:ext>
            </a:extLst>
          </p:cNvPr>
          <p:cNvSpPr>
            <a:spLocks noGrp="1"/>
          </p:cNvSpPr>
          <p:nvPr>
            <p:ph type="title"/>
          </p:nvPr>
        </p:nvSpPr>
        <p:spPr/>
        <p:txBody>
          <a:body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xmlns="" id="{57F0995F-1B0C-B14A-A09E-EFBAD40A7C91}"/>
              </a:ext>
            </a:extLst>
          </p:cNvPr>
          <p:cNvSpPr>
            <a:spLocks noGrp="1"/>
          </p:cNvSpPr>
          <p:nvPr>
            <p:ph idx="1"/>
          </p:nvPr>
        </p:nvSpPr>
        <p:spPr/>
        <p:txBody>
          <a:bodyPr>
            <a:normAutofit/>
          </a:bodyPr>
          <a:lstStyle>
            <a:lvl1pPr>
              <a:spcBef>
                <a:spcPts val="1800"/>
              </a:spcBef>
              <a:defRPr sz="2200"/>
            </a:lvl1pPr>
            <a:lvl2pPr>
              <a:spcBef>
                <a:spcPts val="0"/>
              </a:spcBef>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a:extLst>
              <a:ext uri="{FF2B5EF4-FFF2-40B4-BE49-F238E27FC236}">
                <a16:creationId xmlns:a16="http://schemas.microsoft.com/office/drawing/2014/main" xmlns="" id="{5880654A-C145-B444-8C76-904AB115293F}"/>
              </a:ext>
            </a:extLst>
          </p:cNvPr>
          <p:cNvSpPr>
            <a:spLocks noGrp="1"/>
          </p:cNvSpPr>
          <p:nvPr>
            <p:ph type="sldNum" sz="quarter" idx="10"/>
          </p:nvPr>
        </p:nvSpPr>
        <p:spPr/>
        <p:txBody>
          <a:bodyPr/>
          <a:lstStyle/>
          <a:p>
            <a:fld id="{461711D5-349D-4847-A71F-DCB6A6FF38BF}" type="slidenum">
              <a:rPr lang="en-US" smtClean="0"/>
              <a:pPr/>
              <a:t>‹#›</a:t>
            </a:fld>
            <a:endParaRPr lang="en-US" dirty="0"/>
          </a:p>
        </p:txBody>
      </p:sp>
      <p:sp>
        <p:nvSpPr>
          <p:cNvPr id="5" name="Footer Placeholder 4">
            <a:extLst>
              <a:ext uri="{FF2B5EF4-FFF2-40B4-BE49-F238E27FC236}">
                <a16:creationId xmlns:a16="http://schemas.microsoft.com/office/drawing/2014/main" xmlns="" id="{9975B8AB-E8C6-6A4E-A77C-D0CD2C596F5A}"/>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7653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36308E5E-FBF3-8749-8C73-47834D26E15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xmlns="" id="{5CE54FA1-4F73-804E-834A-4B043673C62B}"/>
              </a:ext>
            </a:extLst>
          </p:cNvPr>
          <p:cNvSpPr/>
          <p:nvPr userDrawn="1"/>
        </p:nvSpPr>
        <p:spPr>
          <a:xfrm>
            <a:off x="9266682"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 </a:t>
            </a:r>
          </a:p>
        </p:txBody>
      </p:sp>
      <p:sp>
        <p:nvSpPr>
          <p:cNvPr id="16" name="Title 1">
            <a:extLst>
              <a:ext uri="{FF2B5EF4-FFF2-40B4-BE49-F238E27FC236}">
                <a16:creationId xmlns:a16="http://schemas.microsoft.com/office/drawing/2014/main" xmlns="" id="{185F88B3-8461-8541-A11B-9AD5FBA7056C}"/>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17" name="Subtitle 2">
            <a:extLst>
              <a:ext uri="{FF2B5EF4-FFF2-40B4-BE49-F238E27FC236}">
                <a16:creationId xmlns:a16="http://schemas.microsoft.com/office/drawing/2014/main" xmlns="" id="{A1C99013-B493-654C-BF69-476D173F7B5F}"/>
              </a:ext>
            </a:extLst>
          </p:cNvPr>
          <p:cNvSpPr>
            <a:spLocks noGrp="1"/>
          </p:cNvSpPr>
          <p:nvPr>
            <p:ph type="subTitle" idx="1"/>
          </p:nvPr>
        </p:nvSpPr>
        <p:spPr>
          <a:xfrm>
            <a:off x="1069848" y="4167212"/>
            <a:ext cx="7345367" cy="1030934"/>
          </a:xfrm>
        </p:spPr>
        <p:txBody>
          <a:bodyPr/>
          <a:lstStyle>
            <a:lvl1pPr marL="0" indent="0">
              <a:buNone/>
              <a:defRPr>
                <a:solidFill>
                  <a:schemeClr val="bg1"/>
                </a:solidFill>
              </a:defRPr>
            </a:lvl1pPr>
          </a:lstStyle>
          <a:p>
            <a:r>
              <a:rPr lang="en-US" smtClean="0"/>
              <a:t>Click to edit Master subtitle style</a:t>
            </a:r>
            <a:endParaRPr lang="en-US" dirty="0"/>
          </a:p>
        </p:txBody>
      </p:sp>
      <p:pic>
        <p:nvPicPr>
          <p:cNvPr id="3" name="Picture 2">
            <a:extLst>
              <a:ext uri="{FF2B5EF4-FFF2-40B4-BE49-F238E27FC236}">
                <a16:creationId xmlns:a16="http://schemas.microsoft.com/office/drawing/2014/main" xmlns="" id="{95D7F139-338E-334E-980B-694FB51BA9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52101" y="5944463"/>
            <a:ext cx="1554480" cy="431169"/>
          </a:xfrm>
          <a:prstGeom prst="rect">
            <a:avLst/>
          </a:prstGeom>
        </p:spPr>
      </p:pic>
    </p:spTree>
    <p:extLst>
      <p:ext uri="{BB962C8B-B14F-4D97-AF65-F5344CB8AC3E}">
        <p14:creationId xmlns:p14="http://schemas.microsoft.com/office/powerpoint/2010/main" val="479163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80CDCB-14B2-214E-BBC9-F75462822900}"/>
              </a:ext>
            </a:extLst>
          </p:cNvPr>
          <p:cNvSpPr>
            <a:spLocks noGrp="1"/>
          </p:cNvSpPr>
          <p:nvPr>
            <p:ph type="title"/>
          </p:nvPr>
        </p:nvSpPr>
        <p:spPr/>
        <p:txBody>
          <a:body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xmlns="" id="{7A9A5335-0C8F-3242-B7B5-C6D8DC4F1AC9}"/>
              </a:ext>
            </a:extLst>
          </p:cNvPr>
          <p:cNvSpPr>
            <a:spLocks noGrp="1"/>
          </p:cNvSpPr>
          <p:nvPr>
            <p:ph sz="half" idx="1"/>
          </p:nvPr>
        </p:nvSpPr>
        <p:spPr>
          <a:xfrm>
            <a:off x="838200" y="1279526"/>
            <a:ext cx="5181600" cy="4897438"/>
          </a:xfrm>
        </p:spPr>
        <p:txBody>
          <a:bodyPr/>
          <a:lstStyle>
            <a:lvl1pPr>
              <a:spcBef>
                <a:spcPts val="18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xmlns="" id="{683C1F58-ABD8-6349-977B-B77440ED6C7C}"/>
              </a:ext>
            </a:extLst>
          </p:cNvPr>
          <p:cNvSpPr>
            <a:spLocks noGrp="1"/>
          </p:cNvSpPr>
          <p:nvPr>
            <p:ph sz="half" idx="2"/>
          </p:nvPr>
        </p:nvSpPr>
        <p:spPr>
          <a:xfrm>
            <a:off x="6172200" y="1279526"/>
            <a:ext cx="5181600" cy="4897438"/>
          </a:xfrm>
        </p:spPr>
        <p:txBody>
          <a:bodyPr/>
          <a:lstStyle>
            <a:lvl1pPr>
              <a:spcBef>
                <a:spcPts val="18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a:extLst>
              <a:ext uri="{FF2B5EF4-FFF2-40B4-BE49-F238E27FC236}">
                <a16:creationId xmlns:a16="http://schemas.microsoft.com/office/drawing/2014/main" xmlns="" id="{A98E2E0D-6651-EE4B-88BE-2D95A1C5D3D2}"/>
              </a:ext>
            </a:extLst>
          </p:cNvPr>
          <p:cNvSpPr>
            <a:spLocks noGrp="1"/>
          </p:cNvSpPr>
          <p:nvPr>
            <p:ph type="sldNum" sz="quarter" idx="10"/>
          </p:nvPr>
        </p:nvSpPr>
        <p:spPr/>
        <p:txBody>
          <a:bodyPr/>
          <a:lstStyle/>
          <a:p>
            <a:fld id="{461711D5-349D-4847-A71F-DCB6A6FF38BF}" type="slidenum">
              <a:rPr lang="en-US" smtClean="0"/>
              <a:pPr/>
              <a:t>‹#›</a:t>
            </a:fld>
            <a:endParaRPr lang="en-US" dirty="0"/>
          </a:p>
        </p:txBody>
      </p:sp>
      <p:sp>
        <p:nvSpPr>
          <p:cNvPr id="6" name="Footer Placeholder 5">
            <a:extLst>
              <a:ext uri="{FF2B5EF4-FFF2-40B4-BE49-F238E27FC236}">
                <a16:creationId xmlns:a16="http://schemas.microsoft.com/office/drawing/2014/main" xmlns="" id="{59AFA3C1-3B7A-484C-828F-D47DBF2FBB34}"/>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3169504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Lef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80CDCB-14B2-214E-BBC9-F75462822900}"/>
              </a:ext>
            </a:extLst>
          </p:cNvPr>
          <p:cNvSpPr>
            <a:spLocks noGrp="1"/>
          </p:cNvSpPr>
          <p:nvPr>
            <p:ph type="title"/>
          </p:nvPr>
        </p:nvSpPr>
        <p:spPr>
          <a:xfrm>
            <a:off x="6347012" y="365126"/>
            <a:ext cx="5006788" cy="914399"/>
          </a:xfrm>
        </p:spPr>
        <p:txBody>
          <a:bodyPr/>
          <a:lstStyle/>
          <a:p>
            <a:r>
              <a:rPr lang="en-US" smtClean="0"/>
              <a:t>Click to edit Master title style</a:t>
            </a:r>
            <a:endParaRPr lang="en-US" dirty="0"/>
          </a:p>
        </p:txBody>
      </p:sp>
      <p:sp>
        <p:nvSpPr>
          <p:cNvPr id="5" name="Slide Number Placeholder 4">
            <a:extLst>
              <a:ext uri="{FF2B5EF4-FFF2-40B4-BE49-F238E27FC236}">
                <a16:creationId xmlns:a16="http://schemas.microsoft.com/office/drawing/2014/main" xmlns=""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dirty="0"/>
          </a:p>
        </p:txBody>
      </p:sp>
      <p:sp>
        <p:nvSpPr>
          <p:cNvPr id="8" name="Rectangle 7">
            <a:extLst>
              <a:ext uri="{FF2B5EF4-FFF2-40B4-BE49-F238E27FC236}">
                <a16:creationId xmlns:a16="http://schemas.microsoft.com/office/drawing/2014/main" xmlns="" id="{DE409604-FC9D-5346-9A6E-FD5DE5EF23DE}"/>
              </a:ext>
            </a:extLst>
          </p:cNvPr>
          <p:cNvSpPr/>
          <p:nvPr userDrawn="1"/>
        </p:nvSpPr>
        <p:spPr>
          <a:xfrm>
            <a:off x="6347012"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xmlns="" id="{BCA685E9-C33E-2647-888C-A36F84DA853B}"/>
              </a:ext>
            </a:extLst>
          </p:cNvPr>
          <p:cNvSpPr>
            <a:spLocks noGrp="1"/>
          </p:cNvSpPr>
          <p:nvPr>
            <p:ph type="pic" sz="quarter" idx="11" hasCustomPrompt="1"/>
          </p:nvPr>
        </p:nvSpPr>
        <p:spPr>
          <a:xfrm>
            <a:off x="0" y="0"/>
            <a:ext cx="6096000" cy="6858000"/>
          </a:xfrm>
        </p:spPr>
        <p:txBody>
          <a:bodyPr anchor="t"/>
          <a:lstStyle>
            <a:lvl1pPr marL="0" indent="0" algn="ctr">
              <a:buNone/>
              <a:defRPr/>
            </a:lvl1pPr>
          </a:lstStyle>
          <a:p>
            <a:r>
              <a:rPr lang="en-US" dirty="0"/>
              <a:t>Click icon to add picture </a:t>
            </a:r>
          </a:p>
        </p:txBody>
      </p:sp>
      <p:sp>
        <p:nvSpPr>
          <p:cNvPr id="12" name="Text Placeholder 11">
            <a:extLst>
              <a:ext uri="{FF2B5EF4-FFF2-40B4-BE49-F238E27FC236}">
                <a16:creationId xmlns:a16="http://schemas.microsoft.com/office/drawing/2014/main" xmlns="" id="{EE5C0A4C-363F-8C4D-A78A-1BEAF42A739C}"/>
              </a:ext>
            </a:extLst>
          </p:cNvPr>
          <p:cNvSpPr>
            <a:spLocks noGrp="1"/>
          </p:cNvSpPr>
          <p:nvPr>
            <p:ph type="body" sz="quarter" idx="12"/>
          </p:nvPr>
        </p:nvSpPr>
        <p:spPr>
          <a:xfrm>
            <a:off x="6347012" y="1279526"/>
            <a:ext cx="5006788" cy="4910138"/>
          </a:xfrm>
        </p:spPr>
        <p:txBody>
          <a:bodyPr/>
          <a:lstStyle>
            <a:lvl1pPr marL="0" indent="0">
              <a:buNone/>
              <a:defRPr/>
            </a:lvl1pPr>
          </a:lstStyle>
          <a:p>
            <a:pPr lvl="0"/>
            <a:r>
              <a:rPr lang="en-US" smtClean="0"/>
              <a:t>Edit Master text styles</a:t>
            </a:r>
          </a:p>
        </p:txBody>
      </p:sp>
      <p:sp>
        <p:nvSpPr>
          <p:cNvPr id="3" name="Footer Placeholder 2">
            <a:extLst>
              <a:ext uri="{FF2B5EF4-FFF2-40B4-BE49-F238E27FC236}">
                <a16:creationId xmlns:a16="http://schemas.microsoft.com/office/drawing/2014/main" xmlns="" id="{4D7043CE-2563-1C41-B968-B238746D87A1}"/>
              </a:ext>
            </a:extLst>
          </p:cNvPr>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239773059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Righ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80CDCB-14B2-214E-BBC9-F75462822900}"/>
              </a:ext>
            </a:extLst>
          </p:cNvPr>
          <p:cNvSpPr>
            <a:spLocks noGrp="1"/>
          </p:cNvSpPr>
          <p:nvPr>
            <p:ph type="title"/>
          </p:nvPr>
        </p:nvSpPr>
        <p:spPr>
          <a:xfrm>
            <a:off x="833120" y="365126"/>
            <a:ext cx="5006788" cy="914399"/>
          </a:xfrm>
        </p:spPr>
        <p:txBody>
          <a:bodyPr/>
          <a:lstStyle/>
          <a:p>
            <a:r>
              <a:rPr lang="en-US" smtClean="0"/>
              <a:t>Click to edit Master title style</a:t>
            </a:r>
            <a:endParaRPr lang="en-US"/>
          </a:p>
        </p:txBody>
      </p:sp>
      <p:sp>
        <p:nvSpPr>
          <p:cNvPr id="5" name="Slide Number Placeholder 4">
            <a:extLst>
              <a:ext uri="{FF2B5EF4-FFF2-40B4-BE49-F238E27FC236}">
                <a16:creationId xmlns:a16="http://schemas.microsoft.com/office/drawing/2014/main" xmlns=""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dirty="0"/>
          </a:p>
        </p:txBody>
      </p:sp>
      <p:sp>
        <p:nvSpPr>
          <p:cNvPr id="8" name="Rectangle 7">
            <a:extLst>
              <a:ext uri="{FF2B5EF4-FFF2-40B4-BE49-F238E27FC236}">
                <a16:creationId xmlns:a16="http://schemas.microsoft.com/office/drawing/2014/main" xmlns="" id="{DE409604-FC9D-5346-9A6E-FD5DE5EF23DE}"/>
              </a:ext>
            </a:extLst>
          </p:cNvPr>
          <p:cNvSpPr/>
          <p:nvPr userDrawn="1"/>
        </p:nvSpPr>
        <p:spPr>
          <a:xfrm>
            <a:off x="833120"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xmlns="" id="{BCA685E9-C33E-2647-888C-A36F84DA853B}"/>
              </a:ext>
            </a:extLst>
          </p:cNvPr>
          <p:cNvSpPr>
            <a:spLocks noGrp="1"/>
          </p:cNvSpPr>
          <p:nvPr>
            <p:ph type="pic" sz="quarter" idx="11" hasCustomPrompt="1"/>
          </p:nvPr>
        </p:nvSpPr>
        <p:spPr>
          <a:xfrm>
            <a:off x="6111240" y="0"/>
            <a:ext cx="6096000" cy="6858000"/>
          </a:xfrm>
        </p:spPr>
        <p:txBody>
          <a:bodyPr anchor="t"/>
          <a:lstStyle>
            <a:lvl1pPr marL="0" indent="0" algn="ctr">
              <a:buNone/>
              <a:defRPr/>
            </a:lvl1pPr>
          </a:lstStyle>
          <a:p>
            <a:r>
              <a:rPr lang="en-US" dirty="0"/>
              <a:t>Click icon to add picture </a:t>
            </a:r>
          </a:p>
        </p:txBody>
      </p:sp>
      <p:sp>
        <p:nvSpPr>
          <p:cNvPr id="12" name="Text Placeholder 11">
            <a:extLst>
              <a:ext uri="{FF2B5EF4-FFF2-40B4-BE49-F238E27FC236}">
                <a16:creationId xmlns:a16="http://schemas.microsoft.com/office/drawing/2014/main" xmlns="" id="{EE5C0A4C-363F-8C4D-A78A-1BEAF42A739C}"/>
              </a:ext>
            </a:extLst>
          </p:cNvPr>
          <p:cNvSpPr>
            <a:spLocks noGrp="1"/>
          </p:cNvSpPr>
          <p:nvPr>
            <p:ph type="body" sz="quarter" idx="12"/>
          </p:nvPr>
        </p:nvSpPr>
        <p:spPr>
          <a:xfrm>
            <a:off x="833120" y="1279526"/>
            <a:ext cx="5006788" cy="4910138"/>
          </a:xfrm>
        </p:spPr>
        <p:txBody>
          <a:bodyPr/>
          <a:lstStyle>
            <a:lvl1pPr marL="0" indent="0">
              <a:buNone/>
              <a:defRPr/>
            </a:lvl1pPr>
          </a:lstStyle>
          <a:p>
            <a:pPr lvl="0"/>
            <a:r>
              <a:rPr lang="en-US" smtClean="0"/>
              <a:t>Edit Master text styles</a:t>
            </a:r>
          </a:p>
        </p:txBody>
      </p:sp>
      <p:sp>
        <p:nvSpPr>
          <p:cNvPr id="3" name="Footer Placeholder 2">
            <a:extLst>
              <a:ext uri="{FF2B5EF4-FFF2-40B4-BE49-F238E27FC236}">
                <a16:creationId xmlns:a16="http://schemas.microsoft.com/office/drawing/2014/main" xmlns="" id="{31AFF218-C8B0-6540-A13A-908E7D3E6E1B}"/>
              </a:ext>
            </a:extLst>
          </p:cNvPr>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4197393072"/>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A2D8F7D2-A68C-DD42-B432-4D2EC05B91FD}"/>
              </a:ext>
            </a:extLst>
          </p:cNvPr>
          <p:cNvSpPr>
            <a:spLocks noGrp="1"/>
          </p:cNvSpPr>
          <p:nvPr>
            <p:ph type="body" idx="1"/>
          </p:nvPr>
        </p:nvSpPr>
        <p:spPr>
          <a:xfrm>
            <a:off x="839788" y="1279525"/>
            <a:ext cx="5157787"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xmlns="" id="{506F22C5-0068-EB4D-BDF7-6C1CD2180A56}"/>
              </a:ext>
            </a:extLst>
          </p:cNvPr>
          <p:cNvSpPr>
            <a:spLocks noGrp="1"/>
          </p:cNvSpPr>
          <p:nvPr>
            <p:ph sz="half" idx="2"/>
          </p:nvPr>
        </p:nvSpPr>
        <p:spPr>
          <a:xfrm>
            <a:off x="839788" y="2011046"/>
            <a:ext cx="5157787" cy="4178618"/>
          </a:xfrm>
        </p:spPr>
        <p:txBody>
          <a:bodyPr/>
          <a:lstStyle>
            <a:lvl1pPr>
              <a:spcBef>
                <a:spcPts val="18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a:extLst>
              <a:ext uri="{FF2B5EF4-FFF2-40B4-BE49-F238E27FC236}">
                <a16:creationId xmlns:a16="http://schemas.microsoft.com/office/drawing/2014/main" xmlns="" id="{A80DE85F-F394-6645-9753-5BA14D70DEA1}"/>
              </a:ext>
            </a:extLst>
          </p:cNvPr>
          <p:cNvSpPr>
            <a:spLocks noGrp="1"/>
          </p:cNvSpPr>
          <p:nvPr>
            <p:ph type="body" sz="quarter" idx="3"/>
          </p:nvPr>
        </p:nvSpPr>
        <p:spPr>
          <a:xfrm>
            <a:off x="6172200" y="1279525"/>
            <a:ext cx="5183188"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xmlns="" id="{378C9F1A-2BC5-AB41-B8B7-7FB4BCF38BEF}"/>
              </a:ext>
            </a:extLst>
          </p:cNvPr>
          <p:cNvSpPr>
            <a:spLocks noGrp="1"/>
          </p:cNvSpPr>
          <p:nvPr>
            <p:ph sz="quarter" idx="4"/>
          </p:nvPr>
        </p:nvSpPr>
        <p:spPr>
          <a:xfrm>
            <a:off x="6172200" y="2011046"/>
            <a:ext cx="5183188" cy="4178618"/>
          </a:xfrm>
        </p:spPr>
        <p:txBody>
          <a:bodyPr/>
          <a:lstStyle>
            <a:lvl1pPr>
              <a:spcBef>
                <a:spcPts val="18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a:extLst>
              <a:ext uri="{FF2B5EF4-FFF2-40B4-BE49-F238E27FC236}">
                <a16:creationId xmlns:a16="http://schemas.microsoft.com/office/drawing/2014/main" xmlns="" id="{AAB1A961-D7C7-3349-A221-7BD5AEC2AC7B}"/>
              </a:ext>
            </a:extLst>
          </p:cNvPr>
          <p:cNvSpPr>
            <a:spLocks noGrp="1"/>
          </p:cNvSpPr>
          <p:nvPr>
            <p:ph type="title"/>
          </p:nvPr>
        </p:nvSpPr>
        <p:spPr>
          <a:xfrm>
            <a:off x="838200" y="365126"/>
            <a:ext cx="10515600" cy="914399"/>
          </a:xfrm>
        </p:spPr>
        <p:txBody>
          <a:bodyPr/>
          <a:lstStyle/>
          <a:p>
            <a:r>
              <a:rPr lang="en-US" smtClean="0"/>
              <a:t>Click to edit Master title style</a:t>
            </a:r>
            <a:endParaRPr lang="en-US" dirty="0"/>
          </a:p>
        </p:txBody>
      </p:sp>
      <p:sp>
        <p:nvSpPr>
          <p:cNvPr id="2" name="Slide Number Placeholder 1">
            <a:extLst>
              <a:ext uri="{FF2B5EF4-FFF2-40B4-BE49-F238E27FC236}">
                <a16:creationId xmlns:a16="http://schemas.microsoft.com/office/drawing/2014/main" xmlns="" id="{95A0CBDA-ADA7-544A-BB93-E2ED6F92A0AE}"/>
              </a:ext>
            </a:extLst>
          </p:cNvPr>
          <p:cNvSpPr>
            <a:spLocks noGrp="1"/>
          </p:cNvSpPr>
          <p:nvPr>
            <p:ph type="sldNum" sz="quarter" idx="10"/>
          </p:nvPr>
        </p:nvSpPr>
        <p:spPr/>
        <p:txBody>
          <a:bodyPr/>
          <a:lstStyle/>
          <a:p>
            <a:fld id="{461711D5-349D-4847-A71F-DCB6A6FF38BF}" type="slidenum">
              <a:rPr lang="en-US" smtClean="0"/>
              <a:pPr/>
              <a:t>‹#›</a:t>
            </a:fld>
            <a:endParaRPr lang="en-US" dirty="0"/>
          </a:p>
        </p:txBody>
      </p:sp>
      <p:sp>
        <p:nvSpPr>
          <p:cNvPr id="7" name="Footer Placeholder 6">
            <a:extLst>
              <a:ext uri="{FF2B5EF4-FFF2-40B4-BE49-F238E27FC236}">
                <a16:creationId xmlns:a16="http://schemas.microsoft.com/office/drawing/2014/main" xmlns="" id="{9682984C-A879-334F-9593-BFE0AFF3107B}"/>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69816182"/>
      </p:ext>
    </p:extLst>
  </p:cSld>
  <p:clrMapOvr>
    <a:masterClrMapping/>
  </p:clrMapOvr>
  <p:extLst mod="1">
    <p:ext uri="{DCECCB84-F9BA-43D5-87BE-67443E8EF086}">
      <p15:sldGuideLst xmlns:p15="http://schemas.microsoft.com/office/powerpoint/2012/main">
        <p15:guide id="1" orient="horz" pos="1176" userDrawn="1">
          <p15:clr>
            <a:srgbClr val="FBAE40"/>
          </p15:clr>
        </p15:guide>
        <p15:guide id="2" orient="horz" pos="127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812800" y="1279526"/>
            <a:ext cx="2133600" cy="4892674"/>
          </a:xfrm>
          <a:solidFill>
            <a:schemeClr val="accent1"/>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b="0" i="0">
                <a:ln>
                  <a:noFill/>
                </a:ln>
                <a:solidFill>
                  <a:schemeClr val="bg1"/>
                </a:solidFill>
                <a:effectLst/>
                <a:latin typeface="Calibri" panose="020F0502020204030204" pitchFamily="34" charset="0"/>
                <a:cs typeface="Calibri" panose="020F0502020204030204" pitchFamily="34" charset="0"/>
              </a:defRPr>
            </a:lvl1pPr>
            <a:lvl2pPr>
              <a:buNone/>
              <a:defRPr sz="1200"/>
            </a:lvl2pPr>
            <a:lvl3pPr>
              <a:buNone/>
              <a:defRPr sz="1000"/>
            </a:lvl3pPr>
            <a:lvl4pPr>
              <a:buNone/>
              <a:defRPr sz="900"/>
            </a:lvl4pPr>
            <a:lvl5pPr>
              <a:buNone/>
              <a:defRPr sz="900"/>
            </a:lvl5pPr>
          </a:lstStyle>
          <a:p>
            <a:pPr lvl="0"/>
            <a:r>
              <a:rPr lang="en-US" smtClean="0"/>
              <a:t>Edit Master text styles</a:t>
            </a:r>
          </a:p>
        </p:txBody>
      </p:sp>
      <p:sp>
        <p:nvSpPr>
          <p:cNvPr id="9" name="Content Placeholder 8"/>
          <p:cNvSpPr>
            <a:spLocks noGrp="1"/>
          </p:cNvSpPr>
          <p:nvPr>
            <p:ph sz="quarter" idx="1"/>
          </p:nvPr>
        </p:nvSpPr>
        <p:spPr>
          <a:xfrm>
            <a:off x="3149600" y="1279525"/>
            <a:ext cx="8204200" cy="4892675"/>
          </a:xfrm>
        </p:spPr>
        <p:txBody>
          <a:bodyPr/>
          <a:lstStyle>
            <a:lvl1pPr>
              <a:spcBef>
                <a:spcPts val="18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Placeholder 1">
            <a:extLst>
              <a:ext uri="{FF2B5EF4-FFF2-40B4-BE49-F238E27FC236}">
                <a16:creationId xmlns:a16="http://schemas.microsoft.com/office/drawing/2014/main" xmlns="" id="{C13D6B1E-E481-E140-A8CE-CA0B6FF2392A}"/>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2" name="Slide Number Placeholder 1">
            <a:extLst>
              <a:ext uri="{FF2B5EF4-FFF2-40B4-BE49-F238E27FC236}">
                <a16:creationId xmlns:a16="http://schemas.microsoft.com/office/drawing/2014/main" xmlns="" id="{01399143-380D-0C4F-9894-1E63897454EC}"/>
              </a:ext>
            </a:extLst>
          </p:cNvPr>
          <p:cNvSpPr>
            <a:spLocks noGrp="1"/>
          </p:cNvSpPr>
          <p:nvPr>
            <p:ph type="sldNum" sz="quarter" idx="10"/>
          </p:nvPr>
        </p:nvSpPr>
        <p:spPr/>
        <p:txBody>
          <a:bodyPr/>
          <a:lstStyle/>
          <a:p>
            <a:fld id="{461711D5-349D-4847-A71F-DCB6A6FF38BF}" type="slidenum">
              <a:rPr lang="en-US" smtClean="0"/>
              <a:pPr/>
              <a:t>‹#›</a:t>
            </a:fld>
            <a:endParaRPr lang="en-US" dirty="0"/>
          </a:p>
        </p:txBody>
      </p:sp>
      <p:sp>
        <p:nvSpPr>
          <p:cNvPr id="4" name="Footer Placeholder 3">
            <a:extLst>
              <a:ext uri="{FF2B5EF4-FFF2-40B4-BE49-F238E27FC236}">
                <a16:creationId xmlns:a16="http://schemas.microsoft.com/office/drawing/2014/main" xmlns="" id="{A94B782F-5D5A-4B43-8B86-1F6C3CE148B3}"/>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1975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2FC380-7AA8-5143-AB33-06B91DBCE74A}"/>
              </a:ext>
            </a:extLst>
          </p:cNvPr>
          <p:cNvSpPr>
            <a:spLocks noGrp="1"/>
          </p:cNvSpPr>
          <p:nvPr>
            <p:ph type="title"/>
          </p:nvPr>
        </p:nvSpPr>
        <p:spPr/>
        <p:txBody>
          <a:bodyPr/>
          <a:lstStyle/>
          <a:p>
            <a:r>
              <a:rPr lang="en-US" smtClean="0"/>
              <a:t>Click to edit Master title style</a:t>
            </a:r>
            <a:endParaRPr lang="en-US"/>
          </a:p>
        </p:txBody>
      </p:sp>
      <p:sp>
        <p:nvSpPr>
          <p:cNvPr id="3" name="Slide Number Placeholder 2">
            <a:extLst>
              <a:ext uri="{FF2B5EF4-FFF2-40B4-BE49-F238E27FC236}">
                <a16:creationId xmlns:a16="http://schemas.microsoft.com/office/drawing/2014/main" xmlns="" id="{0FEAE601-7D40-4E48-B0A1-DCC36A44322B}"/>
              </a:ext>
            </a:extLst>
          </p:cNvPr>
          <p:cNvSpPr>
            <a:spLocks noGrp="1"/>
          </p:cNvSpPr>
          <p:nvPr>
            <p:ph type="sldNum" sz="quarter" idx="10"/>
          </p:nvPr>
        </p:nvSpPr>
        <p:spPr/>
        <p:txBody>
          <a:bodyPr/>
          <a:lstStyle/>
          <a:p>
            <a:fld id="{461711D5-349D-4847-A71F-DCB6A6FF38BF}" type="slidenum">
              <a:rPr lang="en-US" smtClean="0"/>
              <a:pPr/>
              <a:t>‹#›</a:t>
            </a:fld>
            <a:endParaRPr lang="en-US" dirty="0"/>
          </a:p>
        </p:txBody>
      </p:sp>
      <p:sp>
        <p:nvSpPr>
          <p:cNvPr id="4" name="Footer Placeholder 3">
            <a:extLst>
              <a:ext uri="{FF2B5EF4-FFF2-40B4-BE49-F238E27FC236}">
                <a16:creationId xmlns:a16="http://schemas.microsoft.com/office/drawing/2014/main" xmlns="" id="{DE0CA678-E758-4642-9B5C-F4C32915D3E9}"/>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242231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AA80174-6BAA-494C-9FE8-C67DDB25ED68}"/>
              </a:ext>
            </a:extLst>
          </p:cNvPr>
          <p:cNvSpPr/>
          <p:nvPr userDrawn="1"/>
        </p:nvSpPr>
        <p:spPr>
          <a:xfrm>
            <a:off x="347472" y="0"/>
            <a:ext cx="4572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xmlns="" id="{A70EAC32-2819-A845-B11A-B91D8EF2D0E2}"/>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xmlns="" id="{9F3A23F2-6892-2B49-85A7-898D45679E13}"/>
              </a:ext>
            </a:extLst>
          </p:cNvPr>
          <p:cNvSpPr>
            <a:spLocks noGrp="1"/>
          </p:cNvSpPr>
          <p:nvPr>
            <p:ph type="body" idx="1"/>
          </p:nvPr>
        </p:nvSpPr>
        <p:spPr>
          <a:xfrm>
            <a:off x="838200" y="1279525"/>
            <a:ext cx="10515600" cy="48974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xmlns="" id="{577C6E12-5327-DC4B-A658-4BF76AAEDCF8}"/>
              </a:ext>
            </a:extLst>
          </p:cNvPr>
          <p:cNvSpPr>
            <a:spLocks noGrp="1"/>
          </p:cNvSpPr>
          <p:nvPr>
            <p:ph type="sldNum" sz="quarter" idx="4"/>
          </p:nvPr>
        </p:nvSpPr>
        <p:spPr>
          <a:xfrm>
            <a:off x="8747759" y="6391656"/>
            <a:ext cx="3185161" cy="274320"/>
          </a:xfrm>
          <a:prstGeom prst="rect">
            <a:avLst/>
          </a:prstGeom>
        </p:spPr>
        <p:txBody>
          <a:bodyPr vert="horz" lIns="91440" tIns="45720" rIns="91440" bIns="45720" rtlCol="0" anchor="b"/>
          <a:lstStyle>
            <a:lvl1pPr algn="r">
              <a:defRPr sz="1200">
                <a:solidFill>
                  <a:schemeClr val="accent3"/>
                </a:solidFill>
                <a:latin typeface="Calibri" panose="020F0502020204030204" pitchFamily="34" charset="0"/>
                <a:cs typeface="Calibri" panose="020F0502020204030204" pitchFamily="34" charset="0"/>
              </a:defRPr>
            </a:lvl1pPr>
          </a:lstStyle>
          <a:p>
            <a:fld id="{461711D5-349D-4847-A71F-DCB6A6FF38BF}" type="slidenum">
              <a:rPr lang="en-US" smtClean="0"/>
              <a:pPr/>
              <a:t>‹#›</a:t>
            </a:fld>
            <a:endParaRPr lang="en-US" dirty="0"/>
          </a:p>
        </p:txBody>
      </p:sp>
      <p:sp>
        <p:nvSpPr>
          <p:cNvPr id="4" name="Footer Placeholder 3">
            <a:extLst>
              <a:ext uri="{FF2B5EF4-FFF2-40B4-BE49-F238E27FC236}">
                <a16:creationId xmlns:a16="http://schemas.microsoft.com/office/drawing/2014/main" xmlns="" id="{637518CD-2358-884A-9B70-31249A6053C9}"/>
              </a:ext>
            </a:extLst>
          </p:cNvPr>
          <p:cNvSpPr>
            <a:spLocks noGrp="1"/>
          </p:cNvSpPr>
          <p:nvPr>
            <p:ph type="ftr" sz="quarter" idx="3"/>
          </p:nvPr>
        </p:nvSpPr>
        <p:spPr>
          <a:xfrm>
            <a:off x="838200" y="6391657"/>
            <a:ext cx="7315200" cy="274320"/>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endParaRPr lang="en-US" dirty="0"/>
          </a:p>
        </p:txBody>
      </p:sp>
    </p:spTree>
    <p:extLst>
      <p:ext uri="{BB962C8B-B14F-4D97-AF65-F5344CB8AC3E}">
        <p14:creationId xmlns:p14="http://schemas.microsoft.com/office/powerpoint/2010/main" val="144499843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91" r:id="rId5"/>
    <p:sldLayoutId id="2147483692" r:id="rId6"/>
    <p:sldLayoutId id="2147483688" r:id="rId7"/>
    <p:sldLayoutId id="2147483681" r:id="rId8"/>
    <p:sldLayoutId id="2147483689" r:id="rId9"/>
    <p:sldLayoutId id="2147483690" r:id="rId10"/>
  </p:sldLayoutIdLst>
  <p:hf hdr="0" dt="0"/>
  <p:txStyles>
    <p:titleStyle>
      <a:lvl1pPr algn="l" defTabSz="914400" rtl="0" eaLnBrk="1" latinLnBrk="0" hangingPunct="1">
        <a:lnSpc>
          <a:spcPct val="90000"/>
        </a:lnSpc>
        <a:spcBef>
          <a:spcPct val="0"/>
        </a:spcBef>
        <a:buNone/>
        <a:defRPr sz="3000" b="1" kern="1200">
          <a:solidFill>
            <a:srgbClr val="007E66"/>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buClr>
          <a:srgbClr val="007E66"/>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007E66"/>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Clr>
          <a:srgbClr val="007E66"/>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cponline.org/acp_policy/policies/understanding_discrimination_in_education_physician_workforce_2021.pdf" TargetMode="External"/><Relationship Id="rId4" Type="http://schemas.openxmlformats.org/officeDocument/2006/relationships/hyperlink" Target="https://www.acponline.org/acp_policy/policies/understanding_discrimination_affecting_health_and_health_care_persons_populations_highest_risk_2021.pdf" TargetMode="External"/><Relationship Id="rId5" Type="http://schemas.openxmlformats.org/officeDocument/2006/relationships/hyperlink" Target="https://www.acponline.org/acp_policy/policies/understanding_discrimination_law_enforcement_criminal_justice_affecting_health_at-risk_persons_populations_2021.pdf" TargetMode="External"/><Relationship Id="rId1" Type="http://schemas.openxmlformats.org/officeDocument/2006/relationships/slideLayout" Target="../slideLayouts/slideLayout2.xml"/><Relationship Id="rId2" Type="http://schemas.openxmlformats.org/officeDocument/2006/relationships/hyperlink" Target="https://www.acpjournals.org/doi/10.7326/M20-7219?_ga=2.10039222.2007989335.1612214456-1711895387.160331371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ovidtracking.com/race" TargetMode="External"/><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889444-DDCD-1B4D-B95A-506179F8AF68}"/>
              </a:ext>
            </a:extLst>
          </p:cNvPr>
          <p:cNvSpPr>
            <a:spLocks noGrp="1"/>
          </p:cNvSpPr>
          <p:nvPr>
            <p:ph type="ctrTitle"/>
          </p:nvPr>
        </p:nvSpPr>
        <p:spPr>
          <a:xfrm>
            <a:off x="1084362" y="2220685"/>
            <a:ext cx="8817284" cy="1177269"/>
          </a:xfrm>
        </p:spPr>
        <p:txBody>
          <a:bodyPr>
            <a:noAutofit/>
          </a:bodyPr>
          <a:lstStyle/>
          <a:p>
            <a:r>
              <a:rPr lang="en-US"/>
              <a:t>Understanding and Addressing Disparities and Discrimination in Health and Health Care</a:t>
            </a:r>
            <a:endParaRPr lang="en-US" dirty="0"/>
          </a:p>
        </p:txBody>
      </p:sp>
      <p:sp>
        <p:nvSpPr>
          <p:cNvPr id="3" name="Subtitle 2">
            <a:extLst>
              <a:ext uri="{FF2B5EF4-FFF2-40B4-BE49-F238E27FC236}">
                <a16:creationId xmlns:a16="http://schemas.microsoft.com/office/drawing/2014/main" xmlns="" id="{EB387AC6-B134-554C-BCF9-79A466827F02}"/>
              </a:ext>
            </a:extLst>
          </p:cNvPr>
          <p:cNvSpPr>
            <a:spLocks noGrp="1"/>
          </p:cNvSpPr>
          <p:nvPr>
            <p:ph type="subTitle" idx="1"/>
          </p:nvPr>
        </p:nvSpPr>
        <p:spPr>
          <a:xfrm>
            <a:off x="1055335" y="3659212"/>
            <a:ext cx="7315200" cy="1030934"/>
          </a:xfrm>
        </p:spPr>
        <p:txBody>
          <a:bodyPr>
            <a:normAutofit/>
          </a:bodyPr>
          <a:lstStyle/>
          <a:p>
            <a:r>
              <a:rPr lang="en-US" sz="2800" dirty="0" smtClean="0"/>
              <a:t>Josh Serchen</a:t>
            </a:r>
            <a:endParaRPr lang="en-US" sz="2800" dirty="0" smtClean="0"/>
          </a:p>
          <a:p>
            <a:r>
              <a:rPr lang="en-US" sz="2800" dirty="0" smtClean="0"/>
              <a:t>Associate, Health Policy, </a:t>
            </a:r>
            <a:r>
              <a:rPr lang="en-US" sz="2800" dirty="0" smtClean="0"/>
              <a:t>ACP</a:t>
            </a:r>
          </a:p>
        </p:txBody>
      </p:sp>
    </p:spTree>
    <p:extLst>
      <p:ext uri="{BB962C8B-B14F-4D97-AF65-F5344CB8AC3E}">
        <p14:creationId xmlns:p14="http://schemas.microsoft.com/office/powerpoint/2010/main" val="655249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838200" y="1279524"/>
            <a:ext cx="10515600" cy="5487036"/>
          </a:xfrm>
        </p:spPr>
        <p:txBody>
          <a:bodyPr>
            <a:normAutofit/>
          </a:bodyPr>
          <a:lstStyle/>
          <a:p>
            <a:r>
              <a:rPr lang="en-US" dirty="0">
                <a:hlinkClick r:id="rId2"/>
              </a:rPr>
              <a:t>A Comprehensive Policy Framework to Understand and Address Disparities and Discrimination in Health and Health </a:t>
            </a:r>
            <a:r>
              <a:rPr lang="en-US" dirty="0" smtClean="0">
                <a:hlinkClick r:id="rId2"/>
              </a:rPr>
              <a:t>Care</a:t>
            </a:r>
            <a:endParaRPr lang="en-US" dirty="0" smtClean="0"/>
          </a:p>
          <a:p>
            <a:r>
              <a:rPr lang="en-US" dirty="0">
                <a:hlinkClick r:id="rId3"/>
              </a:rPr>
              <a:t>Understanding and Addressing Disparities and Discrimination in Education and in the Physician Workforce</a:t>
            </a:r>
            <a:r>
              <a:rPr lang="en-US" dirty="0"/>
              <a:t> </a:t>
            </a:r>
            <a:endParaRPr lang="en-US" dirty="0" smtClean="0"/>
          </a:p>
          <a:p>
            <a:r>
              <a:rPr lang="en-US" dirty="0" smtClean="0">
                <a:hlinkClick r:id="rId4"/>
              </a:rPr>
              <a:t>Understanding </a:t>
            </a:r>
            <a:r>
              <a:rPr lang="en-US" dirty="0">
                <a:hlinkClick r:id="rId4"/>
              </a:rPr>
              <a:t>and Addressing Disparities and Discrimination Affecting the Health and Health Care of Persons and Populations at Highest Risk</a:t>
            </a:r>
            <a:r>
              <a:rPr lang="en-US" dirty="0"/>
              <a:t> </a:t>
            </a:r>
            <a:endParaRPr lang="en-US" dirty="0" smtClean="0"/>
          </a:p>
          <a:p>
            <a:r>
              <a:rPr lang="en-US" dirty="0" smtClean="0">
                <a:hlinkClick r:id="rId5"/>
              </a:rPr>
              <a:t>Understanding </a:t>
            </a:r>
            <a:r>
              <a:rPr lang="en-US" dirty="0">
                <a:hlinkClick r:id="rId5"/>
              </a:rPr>
              <a:t>and Addressing Disparities and Discrimination in Law Enforcement and Criminal Justice Affecting the Health of At-Risk Persons and </a:t>
            </a:r>
            <a:r>
              <a:rPr lang="en-US" dirty="0" smtClean="0">
                <a:hlinkClick r:id="rId5"/>
              </a:rPr>
              <a:t>Populations</a:t>
            </a:r>
            <a:endParaRPr lang="en-US" dirty="0"/>
          </a:p>
        </p:txBody>
      </p:sp>
      <p:sp>
        <p:nvSpPr>
          <p:cNvPr id="4" name="Slide Number Placeholder 3"/>
          <p:cNvSpPr>
            <a:spLocks noGrp="1"/>
          </p:cNvSpPr>
          <p:nvPr>
            <p:ph type="sldNum" sz="quarter" idx="10"/>
          </p:nvPr>
        </p:nvSpPr>
        <p:spPr/>
        <p:txBody>
          <a:bodyPr/>
          <a:lstStyle/>
          <a:p>
            <a:fld id="{461711D5-349D-4847-A71F-DCB6A6FF38BF}" type="slidenum">
              <a:rPr lang="en-US" smtClean="0"/>
              <a:pPr/>
              <a:t>10</a:t>
            </a:fld>
            <a:endParaRPr lang="en-US" dirty="0"/>
          </a:p>
        </p:txBody>
      </p:sp>
    </p:spTree>
    <p:extLst>
      <p:ext uri="{BB962C8B-B14F-4D97-AF65-F5344CB8AC3E}">
        <p14:creationId xmlns:p14="http://schemas.microsoft.com/office/powerpoint/2010/main" val="2137341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Disparities in Health and Health Care</a:t>
            </a:r>
            <a:endParaRPr lang="en-US" dirty="0"/>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val="0"/>
              </a:ext>
            </a:extLst>
          </a:blip>
          <a:srcRect l="16839" t="30792" r="15419" b="15611"/>
          <a:stretch/>
        </p:blipFill>
        <p:spPr>
          <a:xfrm>
            <a:off x="556051" y="1151906"/>
            <a:ext cx="7260772" cy="3397816"/>
          </a:xfrm>
        </p:spPr>
      </p:pic>
      <p:sp>
        <p:nvSpPr>
          <p:cNvPr id="4" name="Slide Number Placeholder 3"/>
          <p:cNvSpPr>
            <a:spLocks noGrp="1"/>
          </p:cNvSpPr>
          <p:nvPr>
            <p:ph type="sldNum" sz="quarter" idx="10"/>
          </p:nvPr>
        </p:nvSpPr>
        <p:spPr/>
        <p:txBody>
          <a:bodyPr/>
          <a:lstStyle/>
          <a:p>
            <a:fld id="{461711D5-349D-4847-A71F-DCB6A6FF38BF}" type="slidenum">
              <a:rPr lang="en-US" smtClean="0"/>
              <a:pPr/>
              <a:t>2</a:t>
            </a:fld>
            <a:endParaRPr lang="en-US" dirty="0"/>
          </a:p>
        </p:txBody>
      </p:sp>
      <p:sp>
        <p:nvSpPr>
          <p:cNvPr id="7" name="TextBox 6"/>
          <p:cNvSpPr txBox="1"/>
          <p:nvPr/>
        </p:nvSpPr>
        <p:spPr>
          <a:xfrm>
            <a:off x="408745" y="4442000"/>
            <a:ext cx="2006930" cy="215444"/>
          </a:xfrm>
          <a:prstGeom prst="rect">
            <a:avLst/>
          </a:prstGeom>
          <a:noFill/>
        </p:spPr>
        <p:txBody>
          <a:bodyPr wrap="square" rtlCol="0">
            <a:spAutoFit/>
          </a:bodyPr>
          <a:lstStyle/>
          <a:p>
            <a:pPr algn="l"/>
            <a:r>
              <a:rPr lang="en-US" sz="800" dirty="0" smtClean="0">
                <a:latin typeface="Calibri" panose="020F0502020204030204" pitchFamily="34" charset="0"/>
                <a:cs typeface="Calibri" panose="020F0502020204030204" pitchFamily="34" charset="0"/>
              </a:rPr>
              <a:t>Source: </a:t>
            </a:r>
            <a:r>
              <a:rPr lang="en-US" sz="800" dirty="0" smtClean="0">
                <a:latin typeface="Calibri" panose="020F0502020204030204" pitchFamily="34" charset="0"/>
                <a:cs typeface="Calibri" panose="020F0502020204030204" pitchFamily="34" charset="0"/>
                <a:hlinkClick r:id="rId3"/>
              </a:rPr>
              <a:t>COVID Tracking Project, </a:t>
            </a:r>
            <a:r>
              <a:rPr lang="en-US" sz="800" i="1" dirty="0" smtClean="0">
                <a:latin typeface="Calibri" panose="020F0502020204030204" pitchFamily="34" charset="0"/>
                <a:cs typeface="Calibri" panose="020F0502020204030204" pitchFamily="34" charset="0"/>
                <a:hlinkClick r:id="rId3"/>
              </a:rPr>
              <a:t>The Atlantic</a:t>
            </a:r>
            <a:endParaRPr lang="en-US" sz="800" dirty="0" smtClean="0">
              <a:latin typeface="Calibri" panose="020F0502020204030204" pitchFamily="34" charset="0"/>
              <a:cs typeface="Calibri" panose="020F0502020204030204" pitchFamily="34" charset="0"/>
            </a:endParaRPr>
          </a:p>
        </p:txBody>
      </p:sp>
      <p:pic>
        <p:nvPicPr>
          <p:cNvPr id="1026" name="Picture 2" descr="lack Americans trail behind in Covid-19 vaccinations"/>
          <p:cNvPicPr>
            <a:picLocks noChangeAspect="1" noChangeArrowheads="1"/>
          </p:cNvPicPr>
          <p:nvPr/>
        </p:nvPicPr>
        <p:blipFill rotWithShape="1">
          <a:blip r:embed="rId4">
            <a:extLst>
              <a:ext uri="{28A0092B-C50C-407E-A947-70E740481C1C}">
                <a14:useLocalDpi xmlns:a14="http://schemas.microsoft.com/office/drawing/2010/main" val="0"/>
              </a:ext>
            </a:extLst>
          </a:blip>
          <a:srcRect t="32792"/>
          <a:stretch/>
        </p:blipFill>
        <p:spPr bwMode="auto">
          <a:xfrm>
            <a:off x="5272645" y="3383681"/>
            <a:ext cx="6473458" cy="3474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212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Comprehensive Policy Framework to Understand and Address Disparities and Discrimination in Health and Health Care</a:t>
            </a:r>
            <a:endParaRPr lang="en-US" dirty="0"/>
          </a:p>
        </p:txBody>
      </p:sp>
      <p:sp>
        <p:nvSpPr>
          <p:cNvPr id="4" name="Slide Number Placeholder 3"/>
          <p:cNvSpPr>
            <a:spLocks noGrp="1"/>
          </p:cNvSpPr>
          <p:nvPr>
            <p:ph type="sldNum" sz="quarter" idx="10"/>
          </p:nvPr>
        </p:nvSpPr>
        <p:spPr/>
        <p:txBody>
          <a:bodyPr/>
          <a:lstStyle/>
          <a:p>
            <a:fld id="{461711D5-349D-4847-A71F-DCB6A6FF38BF}" type="slidenum">
              <a:rPr lang="en-US" smtClean="0"/>
              <a:pPr/>
              <a:t>3</a:t>
            </a:fld>
            <a:endParaRPr lang="en-US" dirty="0"/>
          </a:p>
        </p:txBody>
      </p:sp>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rcRect l="20981" t="22524" r="20933" b="7705"/>
          <a:stretch/>
        </p:blipFill>
        <p:spPr>
          <a:xfrm>
            <a:off x="5137066" y="1585213"/>
            <a:ext cx="6702631" cy="4762005"/>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724395" y="1401292"/>
            <a:ext cx="4144488" cy="5386090"/>
          </a:xfrm>
          <a:prstGeom prst="rect">
            <a:avLst/>
          </a:prstGeom>
          <a:noFill/>
        </p:spPr>
        <p:txBody>
          <a:bodyPr wrap="square" rtlCol="0">
            <a:spAutoFit/>
          </a:bodyPr>
          <a:lstStyle/>
          <a:p>
            <a:pPr marL="342900" indent="-342900">
              <a:spcAft>
                <a:spcPts val="1200"/>
              </a:spcAft>
              <a:buFont typeface="Arial" charset="0"/>
              <a:buChar char="•"/>
            </a:pPr>
            <a:r>
              <a:rPr lang="en-US" dirty="0">
                <a:latin typeface="Calibri" panose="020F0502020204030204" pitchFamily="34" charset="0"/>
                <a:cs typeface="Calibri" panose="020F0502020204030204" pitchFamily="34" charset="0"/>
              </a:rPr>
              <a:t>ACP believes in </a:t>
            </a:r>
            <a:r>
              <a:rPr lang="en-US" i="1" dirty="0">
                <a:latin typeface="Calibri" panose="020F0502020204030204" pitchFamily="34" charset="0"/>
                <a:cs typeface="Calibri" panose="020F0502020204030204" pitchFamily="34" charset="0"/>
              </a:rPr>
              <a:t>“good health care for all, poor health care for none” </a:t>
            </a:r>
          </a:p>
          <a:p>
            <a:pPr marL="342900" indent="-342900">
              <a:spcAft>
                <a:spcPts val="1200"/>
              </a:spcAft>
              <a:buFont typeface="Arial" charset="0"/>
              <a:buChar char="•"/>
            </a:pPr>
            <a:r>
              <a:rPr lang="en-US" dirty="0" smtClean="0">
                <a:latin typeface="Calibri" panose="020F0502020204030204" pitchFamily="34" charset="0"/>
                <a:cs typeface="Calibri" panose="020F0502020204030204" pitchFamily="34" charset="0"/>
              </a:rPr>
              <a:t>Social </a:t>
            </a:r>
            <a:r>
              <a:rPr lang="en-US" dirty="0">
                <a:latin typeface="Calibri" panose="020F0502020204030204" pitchFamily="34" charset="0"/>
                <a:cs typeface="Calibri" panose="020F0502020204030204" pitchFamily="34" charset="0"/>
              </a:rPr>
              <a:t>determinants of health, racism and discrimination, economic and educational disadvantages, health care access and quality, individual behavior, and biology, affect a person's </a:t>
            </a:r>
            <a:r>
              <a:rPr lang="en-US" dirty="0" smtClean="0">
                <a:latin typeface="Calibri" panose="020F0502020204030204" pitchFamily="34" charset="0"/>
                <a:cs typeface="Calibri" panose="020F0502020204030204" pitchFamily="34" charset="0"/>
              </a:rPr>
              <a:t>health</a:t>
            </a:r>
          </a:p>
          <a:p>
            <a:pPr marL="342900" indent="-342900">
              <a:spcAft>
                <a:spcPts val="1200"/>
              </a:spcAft>
              <a:buFont typeface="Arial" charset="0"/>
              <a:buChar char="•"/>
            </a:pPr>
            <a:r>
              <a:rPr lang="en-US" dirty="0" smtClean="0">
                <a:latin typeface="Calibri" panose="020F0502020204030204" pitchFamily="34" charset="0"/>
                <a:cs typeface="Calibri" panose="020F0502020204030204" pitchFamily="34" charset="0"/>
              </a:rPr>
              <a:t>“We must </a:t>
            </a:r>
            <a:r>
              <a:rPr lang="en-US" dirty="0">
                <a:latin typeface="Calibri" panose="020F0502020204030204" pitchFamily="34" charset="0"/>
                <a:cs typeface="Calibri" panose="020F0502020204030204" pitchFamily="34" charset="0"/>
              </a:rPr>
              <a:t>recognize and confront the fact that many elements of U.S. society, some of which are intertwined and compounding, contribute to poorer health outcomes. If we accept that no one element of society is solely responsible for creating disparities, then any strategy to eliminate disparities that addresses any element independently of the others will fail to accomplish its goal</a:t>
            </a:r>
            <a:r>
              <a:rPr lang="en-US" dirty="0" smtClean="0">
                <a:latin typeface="Calibri" panose="020F0502020204030204" pitchFamily="34" charset="0"/>
                <a:cs typeface="Calibri" panose="020F0502020204030204" pitchFamily="34" charset="0"/>
              </a:rPr>
              <a:t>.”</a:t>
            </a:r>
            <a:endParaRPr 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230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and Addressing Disparities and Discrimination In Education and in the Physician Workforce</a:t>
            </a:r>
            <a:r>
              <a:rPr lang="en-US" dirty="0"/>
              <a:t> </a:t>
            </a:r>
            <a:endParaRPr lang="en-US" dirty="0"/>
          </a:p>
        </p:txBody>
      </p:sp>
      <p:sp>
        <p:nvSpPr>
          <p:cNvPr id="4" name="Slide Number Placeholder 3"/>
          <p:cNvSpPr>
            <a:spLocks noGrp="1"/>
          </p:cNvSpPr>
          <p:nvPr>
            <p:ph type="sldNum" sz="quarter" idx="10"/>
          </p:nvPr>
        </p:nvSpPr>
        <p:spPr/>
        <p:txBody>
          <a:bodyPr/>
          <a:lstStyle/>
          <a:p>
            <a:fld id="{461711D5-349D-4847-A71F-DCB6A6FF38BF}" type="slidenum">
              <a:rPr lang="en-US" smtClean="0"/>
              <a:pPr/>
              <a:t>4</a:t>
            </a:fld>
            <a:endParaRPr lang="en-US" dirty="0"/>
          </a:p>
        </p:txBody>
      </p:sp>
      <p:grpSp>
        <p:nvGrpSpPr>
          <p:cNvPr id="6" name="Group 5"/>
          <p:cNvGrpSpPr/>
          <p:nvPr/>
        </p:nvGrpSpPr>
        <p:grpSpPr>
          <a:xfrm>
            <a:off x="838200" y="1387811"/>
            <a:ext cx="10515600" cy="3058175"/>
            <a:chOff x="838200" y="1565937"/>
            <a:chExt cx="10515600" cy="3058175"/>
          </a:xfrm>
        </p:grpSpPr>
        <p:grpSp>
          <p:nvGrpSpPr>
            <p:cNvPr id="7" name="Group 6"/>
            <p:cNvGrpSpPr/>
            <p:nvPr/>
          </p:nvGrpSpPr>
          <p:grpSpPr>
            <a:xfrm>
              <a:off x="838200" y="1565937"/>
              <a:ext cx="10515600" cy="484632"/>
              <a:chOff x="0" y="11161"/>
              <a:chExt cx="10515600" cy="484632"/>
            </a:xfrm>
          </p:grpSpPr>
          <p:sp>
            <p:nvSpPr>
              <p:cNvPr id="13" name="Rounded Rectangle 12"/>
              <p:cNvSpPr/>
              <p:nvPr/>
            </p:nvSpPr>
            <p:spPr>
              <a:xfrm>
                <a:off x="0" y="11161"/>
                <a:ext cx="10515600" cy="484632"/>
              </a:xfrm>
              <a:prstGeom prst="roundRect">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4" name="Rounded Rectangle 4"/>
              <p:cNvSpPr/>
              <p:nvPr/>
            </p:nvSpPr>
            <p:spPr>
              <a:xfrm>
                <a:off x="38344" y="49505"/>
                <a:ext cx="10438912" cy="4462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Disparities in medical education and the health workforce</a:t>
                </a:r>
                <a:endParaRPr lang="en-US" sz="2000" kern="1200" dirty="0"/>
              </a:p>
            </p:txBody>
          </p:sp>
        </p:grpSp>
        <p:grpSp>
          <p:nvGrpSpPr>
            <p:cNvPr id="8" name="Group 7"/>
            <p:cNvGrpSpPr/>
            <p:nvPr/>
          </p:nvGrpSpPr>
          <p:grpSpPr>
            <a:xfrm>
              <a:off x="838200" y="2220684"/>
              <a:ext cx="10515600" cy="2403428"/>
              <a:chOff x="0" y="665908"/>
              <a:chExt cx="10515600" cy="2403428"/>
            </a:xfrm>
          </p:grpSpPr>
          <p:sp>
            <p:nvSpPr>
              <p:cNvPr id="9" name="Rectangle 8"/>
              <p:cNvSpPr/>
              <p:nvPr/>
            </p:nvSpPr>
            <p:spPr>
              <a:xfrm>
                <a:off x="0" y="796633"/>
                <a:ext cx="10515600" cy="215518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665908"/>
                <a:ext cx="10515600" cy="24034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3870" tIns="22860" rIns="128016" bIns="22860" numCol="1" spcCol="1270" anchor="t" anchorCtr="0">
                <a:noAutofit/>
              </a:bodyPr>
              <a:lstStyle/>
              <a:p>
                <a:pPr marL="171450" lvl="1" indent="-171450" algn="l" defTabSz="800100" rtl="0">
                  <a:lnSpc>
                    <a:spcPct val="110000"/>
                  </a:lnSpc>
                  <a:spcBef>
                    <a:spcPct val="0"/>
                  </a:spcBef>
                  <a:spcAft>
                    <a:spcPct val="20000"/>
                  </a:spcAft>
                  <a:buChar char="•"/>
                </a:pPr>
                <a:r>
                  <a:rPr lang="en-US" sz="1800" kern="1200" dirty="0" smtClean="0"/>
                  <a:t>Implement policies to eliminate discrimination experienced by health care professionals</a:t>
                </a:r>
                <a:endParaRPr lang="en-US" sz="1800" kern="1200" dirty="0"/>
              </a:p>
              <a:p>
                <a:pPr marL="171450" lvl="1" indent="-171450" algn="l" defTabSz="800100">
                  <a:lnSpc>
                    <a:spcPct val="110000"/>
                  </a:lnSpc>
                  <a:spcBef>
                    <a:spcPct val="0"/>
                  </a:spcBef>
                  <a:spcAft>
                    <a:spcPct val="20000"/>
                  </a:spcAft>
                  <a:buChar char="•"/>
                </a:pPr>
                <a:r>
                  <a:rPr lang="en-US" sz="1800" kern="1200" dirty="0" smtClean="0"/>
                  <a:t>Respect and dignity; opportunities for leadership, mentorship, and advancement; interventions to prevent, report, and address incidents of harassment</a:t>
                </a:r>
                <a:endParaRPr lang="en-US" sz="1800" kern="1200" dirty="0"/>
              </a:p>
              <a:p>
                <a:pPr marL="171450" lvl="1" indent="-171450" algn="l" defTabSz="800100">
                  <a:lnSpc>
                    <a:spcPct val="110000"/>
                  </a:lnSpc>
                  <a:spcBef>
                    <a:spcPct val="0"/>
                  </a:spcBef>
                  <a:spcAft>
                    <a:spcPct val="20000"/>
                  </a:spcAft>
                  <a:buChar char="•"/>
                </a:pPr>
                <a:r>
                  <a:rPr lang="en-US" sz="1800" kern="1200" dirty="0" smtClean="0"/>
                  <a:t>Implement best practices in the recruitment, retention, and advancement of marginalized health professionals </a:t>
                </a:r>
              </a:p>
              <a:p>
                <a:pPr marL="171450" lvl="1" indent="-171450" algn="l" defTabSz="800100">
                  <a:lnSpc>
                    <a:spcPct val="110000"/>
                  </a:lnSpc>
                  <a:spcBef>
                    <a:spcPct val="0"/>
                  </a:spcBef>
                  <a:spcAft>
                    <a:spcPct val="20000"/>
                  </a:spcAft>
                  <a:buChar char="•"/>
                </a:pPr>
                <a:r>
                  <a:rPr lang="en-US" sz="1800" kern="1200" dirty="0" smtClean="0"/>
                  <a:t>Expand outreach programs, diversity/minority affairs offices, scholarships, and other financial aid programs to improve matriculation/graduation rates of minority medical students</a:t>
                </a:r>
                <a:endParaRPr lang="en-US" sz="1800" kern="1200" dirty="0"/>
              </a:p>
            </p:txBody>
          </p:sp>
        </p:grpSp>
      </p:grpSp>
      <p:grpSp>
        <p:nvGrpSpPr>
          <p:cNvPr id="5" name="Group 4"/>
          <p:cNvGrpSpPr/>
          <p:nvPr/>
        </p:nvGrpSpPr>
        <p:grpSpPr>
          <a:xfrm>
            <a:off x="660070" y="4474454"/>
            <a:ext cx="10739001" cy="2125576"/>
            <a:chOff x="660070" y="4771333"/>
            <a:chExt cx="10739001" cy="2125576"/>
          </a:xfrm>
        </p:grpSpPr>
        <p:grpSp>
          <p:nvGrpSpPr>
            <p:cNvPr id="21" name="Group 20"/>
            <p:cNvGrpSpPr/>
            <p:nvPr/>
          </p:nvGrpSpPr>
          <p:grpSpPr>
            <a:xfrm>
              <a:off x="876544" y="4771333"/>
              <a:ext cx="10522527" cy="484627"/>
              <a:chOff x="216474" y="112569"/>
              <a:chExt cx="10522527" cy="484627"/>
            </a:xfrm>
          </p:grpSpPr>
          <p:sp>
            <p:nvSpPr>
              <p:cNvPr id="25" name="Rounded Rectangle 24"/>
              <p:cNvSpPr/>
              <p:nvPr/>
            </p:nvSpPr>
            <p:spPr>
              <a:xfrm>
                <a:off x="216474" y="112569"/>
                <a:ext cx="10515600" cy="48462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ounded Rectangle 4"/>
              <p:cNvSpPr/>
              <p:nvPr/>
            </p:nvSpPr>
            <p:spPr>
              <a:xfrm>
                <a:off x="270717" y="159885"/>
                <a:ext cx="10468284" cy="4373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Disparities in education at all levels </a:t>
                </a:r>
                <a:endParaRPr lang="en-US" sz="2000" kern="1200" dirty="0"/>
              </a:p>
            </p:txBody>
          </p:sp>
        </p:grpSp>
        <p:grpSp>
          <p:nvGrpSpPr>
            <p:cNvPr id="22" name="Group 21"/>
            <p:cNvGrpSpPr/>
            <p:nvPr/>
          </p:nvGrpSpPr>
          <p:grpSpPr>
            <a:xfrm>
              <a:off x="660070" y="5450497"/>
              <a:ext cx="10515600" cy="1446412"/>
              <a:chOff x="0" y="791733"/>
              <a:chExt cx="10515600" cy="1446412"/>
            </a:xfrm>
          </p:grpSpPr>
          <p:sp>
            <p:nvSpPr>
              <p:cNvPr id="23" name="Rectangle 22"/>
              <p:cNvSpPr/>
              <p:nvPr/>
            </p:nvSpPr>
            <p:spPr>
              <a:xfrm>
                <a:off x="0" y="791733"/>
                <a:ext cx="10515600" cy="144641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0" y="791733"/>
                <a:ext cx="10515600" cy="14464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33870" tIns="22860" rIns="128016" bIns="22860" numCol="1" spcCol="1270" anchor="t" anchorCtr="0">
                <a:noAutofit/>
              </a:bodyPr>
              <a:lstStyle/>
              <a:p>
                <a:pPr marL="171450" lvl="1" indent="-171450" algn="l" defTabSz="800100" rtl="0">
                  <a:lnSpc>
                    <a:spcPct val="110000"/>
                  </a:lnSpc>
                  <a:spcBef>
                    <a:spcPct val="0"/>
                  </a:spcBef>
                  <a:spcAft>
                    <a:spcPct val="20000"/>
                  </a:spcAft>
                  <a:buChar char="•"/>
                </a:pPr>
                <a:r>
                  <a:rPr lang="en-US" sz="1800" kern="1200" dirty="0" smtClean="0"/>
                  <a:t>Sufficiently fund schools and implement best practices to strengthen educational quality and results</a:t>
                </a:r>
                <a:endParaRPr lang="en-US" sz="1800" kern="1200" dirty="0"/>
              </a:p>
              <a:p>
                <a:pPr marL="171450" lvl="1" indent="-171450" algn="l" defTabSz="800100">
                  <a:lnSpc>
                    <a:spcPct val="110000"/>
                  </a:lnSpc>
                  <a:spcBef>
                    <a:spcPct val="0"/>
                  </a:spcBef>
                  <a:spcAft>
                    <a:spcPct val="20000"/>
                  </a:spcAft>
                  <a:buChar char="•"/>
                </a:pPr>
                <a:r>
                  <a:rPr lang="en-US" sz="1800" kern="1200" dirty="0" smtClean="0"/>
                  <a:t>Replace biased and inequitable funding mechanisms built upon underlying structural factors like segregation and racial wealth gaps, which result in education resource disparities</a:t>
                </a:r>
                <a:endParaRPr lang="en-US" sz="1800" kern="1200" dirty="0"/>
              </a:p>
              <a:p>
                <a:pPr marL="171450" lvl="1" indent="-171450" algn="l" defTabSz="800100">
                  <a:lnSpc>
                    <a:spcPct val="110000"/>
                  </a:lnSpc>
                  <a:spcBef>
                    <a:spcPct val="0"/>
                  </a:spcBef>
                  <a:spcAft>
                    <a:spcPct val="20000"/>
                  </a:spcAft>
                  <a:buChar char="•"/>
                </a:pPr>
                <a:r>
                  <a:rPr lang="en-US" sz="1800" kern="1200" dirty="0" smtClean="0"/>
                  <a:t>Ensure equitable access to high-quality teachers, a rigorous evidence-based curriculum, extracurricular activities, and educational materials and opportunities </a:t>
                </a:r>
                <a:endParaRPr lang="en-US" sz="1800" kern="1200" dirty="0"/>
              </a:p>
            </p:txBody>
          </p:sp>
        </p:grpSp>
      </p:grpSp>
    </p:spTree>
    <p:extLst>
      <p:ext uri="{BB962C8B-B14F-4D97-AF65-F5344CB8AC3E}">
        <p14:creationId xmlns:p14="http://schemas.microsoft.com/office/powerpoint/2010/main" val="1297401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and Addressing Disparities and Discrimination Affecting the Health and Health Care of Persons and Populations at Highest Risk</a:t>
            </a:r>
            <a:r>
              <a:rPr lang="en-US" dirty="0"/>
              <a:t> </a:t>
            </a:r>
            <a:endParaRPr lang="en-US" dirty="0"/>
          </a:p>
        </p:txBody>
      </p:sp>
      <p:sp>
        <p:nvSpPr>
          <p:cNvPr id="4" name="Slide Number Placeholder 3"/>
          <p:cNvSpPr>
            <a:spLocks noGrp="1"/>
          </p:cNvSpPr>
          <p:nvPr>
            <p:ph type="sldNum" sz="quarter" idx="10"/>
          </p:nvPr>
        </p:nvSpPr>
        <p:spPr/>
        <p:txBody>
          <a:bodyPr/>
          <a:lstStyle/>
          <a:p>
            <a:fld id="{461711D5-349D-4847-A71F-DCB6A6FF38BF}" type="slidenum">
              <a:rPr lang="en-US" smtClean="0"/>
              <a:pPr/>
              <a:t>5</a:t>
            </a:fld>
            <a:endParaRPr lang="en-US" dirty="0"/>
          </a:p>
        </p:txBody>
      </p:sp>
      <p:grpSp>
        <p:nvGrpSpPr>
          <p:cNvPr id="6" name="Group 5"/>
          <p:cNvGrpSpPr/>
          <p:nvPr/>
        </p:nvGrpSpPr>
        <p:grpSpPr>
          <a:xfrm>
            <a:off x="838200" y="1443039"/>
            <a:ext cx="1889521" cy="885080"/>
            <a:chOff x="4929" y="277897"/>
            <a:chExt cx="1889521" cy="543309"/>
          </a:xfrm>
        </p:grpSpPr>
        <p:sp>
          <p:nvSpPr>
            <p:cNvPr id="10" name="Rectangle 9"/>
            <p:cNvSpPr/>
            <p:nvPr/>
          </p:nvSpPr>
          <p:spPr>
            <a:xfrm>
              <a:off x="4929" y="277897"/>
              <a:ext cx="1889521" cy="543309"/>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Rectangle 10"/>
            <p:cNvSpPr/>
            <p:nvPr/>
          </p:nvSpPr>
          <p:spPr>
            <a:xfrm>
              <a:off x="4929" y="277897"/>
              <a:ext cx="1889521" cy="5433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2000" b="1" kern="1200" dirty="0" smtClean="0"/>
                <a:t>Coverage, Quality, </a:t>
              </a:r>
              <a:r>
                <a:rPr lang="en-US" sz="2000" b="1" kern="1200" dirty="0" smtClean="0"/>
                <a:t>Access</a:t>
              </a:r>
              <a:endParaRPr lang="en-US" sz="2000" kern="1200" dirty="0"/>
            </a:p>
          </p:txBody>
        </p:sp>
      </p:grpSp>
      <p:grpSp>
        <p:nvGrpSpPr>
          <p:cNvPr id="7" name="Group 6"/>
          <p:cNvGrpSpPr/>
          <p:nvPr/>
        </p:nvGrpSpPr>
        <p:grpSpPr>
          <a:xfrm>
            <a:off x="838200" y="2328119"/>
            <a:ext cx="1889521" cy="4287346"/>
            <a:chOff x="4929" y="821206"/>
            <a:chExt cx="1889521" cy="4287346"/>
          </a:xfrm>
        </p:grpSpPr>
        <p:sp>
          <p:nvSpPr>
            <p:cNvPr id="8" name="Rectangle 7"/>
            <p:cNvSpPr/>
            <p:nvPr/>
          </p:nvSpPr>
          <p:spPr>
            <a:xfrm>
              <a:off x="4929" y="821206"/>
              <a:ext cx="1889521" cy="4287346"/>
            </a:xfrm>
            <a:prstGeom prst="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 name="Rectangle 8"/>
            <p:cNvSpPr/>
            <p:nvPr/>
          </p:nvSpPr>
          <p:spPr>
            <a:xfrm>
              <a:off x="4929" y="821206"/>
              <a:ext cx="1889521" cy="42873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ts val="1200"/>
                </a:spcAft>
                <a:buChar char="•"/>
              </a:pPr>
              <a:r>
                <a:rPr lang="en-US" kern="1200" dirty="0" smtClean="0"/>
                <a:t>single </a:t>
              </a:r>
              <a:r>
                <a:rPr lang="en-US" kern="1200" dirty="0" smtClean="0"/>
                <a:t>payer or public choice model</a:t>
              </a:r>
              <a:endParaRPr lang="en-US" kern="1200" dirty="0"/>
            </a:p>
            <a:p>
              <a:pPr marL="114300" lvl="1" indent="-114300" algn="l" defTabSz="666750" rtl="0">
                <a:lnSpc>
                  <a:spcPct val="90000"/>
                </a:lnSpc>
                <a:spcBef>
                  <a:spcPct val="0"/>
                </a:spcBef>
                <a:spcAft>
                  <a:spcPts val="1200"/>
                </a:spcAft>
                <a:buChar char="•"/>
              </a:pPr>
              <a:r>
                <a:rPr lang="en-US" kern="1200" dirty="0" smtClean="0"/>
                <a:t>expand Medicaid eligibility</a:t>
              </a:r>
              <a:endParaRPr lang="en-US" kern="1200" dirty="0"/>
            </a:p>
            <a:p>
              <a:pPr marL="114300" lvl="1" indent="-114300" algn="l" defTabSz="666750" rtl="0">
                <a:lnSpc>
                  <a:spcPct val="90000"/>
                </a:lnSpc>
                <a:spcBef>
                  <a:spcPct val="0"/>
                </a:spcBef>
                <a:spcAft>
                  <a:spcPts val="1200"/>
                </a:spcAft>
                <a:buChar char="•"/>
              </a:pPr>
              <a:r>
                <a:rPr lang="en-US" kern="1200" dirty="0" smtClean="0"/>
                <a:t>expand ACA insurance marketplace subsidies</a:t>
              </a:r>
              <a:endParaRPr lang="en-US" kern="1200" dirty="0"/>
            </a:p>
            <a:p>
              <a:pPr marL="114300" lvl="1" indent="-114300" algn="l" defTabSz="666750" rtl="0">
                <a:lnSpc>
                  <a:spcPct val="90000"/>
                </a:lnSpc>
                <a:spcBef>
                  <a:spcPct val="0"/>
                </a:spcBef>
                <a:spcAft>
                  <a:spcPts val="1200"/>
                </a:spcAft>
                <a:buChar char="•"/>
              </a:pPr>
              <a:r>
                <a:rPr lang="en-US" kern="1200" dirty="0" smtClean="0"/>
                <a:t>increase number of </a:t>
              </a:r>
              <a:r>
                <a:rPr lang="en-US" kern="1200" dirty="0" smtClean="0"/>
                <a:t>health </a:t>
              </a:r>
              <a:r>
                <a:rPr lang="en-US" kern="1200" dirty="0" smtClean="0"/>
                <a:t>care professionals in underserved </a:t>
              </a:r>
              <a:r>
                <a:rPr lang="en-US" kern="1200" dirty="0" smtClean="0"/>
                <a:t>communities </a:t>
              </a:r>
              <a:endParaRPr lang="en-US" kern="1200" dirty="0"/>
            </a:p>
          </p:txBody>
        </p:sp>
      </p:grpSp>
      <p:grpSp>
        <p:nvGrpSpPr>
          <p:cNvPr id="12" name="Group 11"/>
          <p:cNvGrpSpPr/>
          <p:nvPr/>
        </p:nvGrpSpPr>
        <p:grpSpPr>
          <a:xfrm>
            <a:off x="2966179" y="1443038"/>
            <a:ext cx="1889521" cy="871441"/>
            <a:chOff x="2158984" y="277897"/>
            <a:chExt cx="1889521" cy="543309"/>
          </a:xfrm>
        </p:grpSpPr>
        <p:sp>
          <p:nvSpPr>
            <p:cNvPr id="16" name="Rectangle 15"/>
            <p:cNvSpPr/>
            <p:nvPr/>
          </p:nvSpPr>
          <p:spPr>
            <a:xfrm>
              <a:off x="2158984" y="277897"/>
              <a:ext cx="1889521" cy="543309"/>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Rectangle 16"/>
            <p:cNvSpPr/>
            <p:nvPr/>
          </p:nvSpPr>
          <p:spPr>
            <a:xfrm>
              <a:off x="2158984" y="277897"/>
              <a:ext cx="1889521" cy="5433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2000" b="1" kern="1200" dirty="0" smtClean="0"/>
                <a:t>Indigenous Health</a:t>
              </a:r>
              <a:endParaRPr lang="en-US" sz="2000" kern="1200" dirty="0"/>
            </a:p>
          </p:txBody>
        </p:sp>
      </p:grpSp>
      <p:grpSp>
        <p:nvGrpSpPr>
          <p:cNvPr id="13" name="Group 12"/>
          <p:cNvGrpSpPr/>
          <p:nvPr/>
        </p:nvGrpSpPr>
        <p:grpSpPr>
          <a:xfrm>
            <a:off x="2965191" y="2314479"/>
            <a:ext cx="1889521" cy="4287346"/>
            <a:chOff x="2158984" y="821206"/>
            <a:chExt cx="1889521" cy="4287346"/>
          </a:xfrm>
        </p:grpSpPr>
        <p:sp>
          <p:nvSpPr>
            <p:cNvPr id="14" name="Rectangle 13"/>
            <p:cNvSpPr/>
            <p:nvPr/>
          </p:nvSpPr>
          <p:spPr>
            <a:xfrm>
              <a:off x="2158984" y="821206"/>
              <a:ext cx="1889521" cy="4287346"/>
            </a:xfrm>
            <a:prstGeom prst="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ectangle 14"/>
            <p:cNvSpPr/>
            <p:nvPr/>
          </p:nvSpPr>
          <p:spPr>
            <a:xfrm>
              <a:off x="2158984" y="821206"/>
              <a:ext cx="1889521" cy="42873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ts val="800"/>
                </a:spcAft>
                <a:buChar char="•"/>
              </a:pPr>
              <a:r>
                <a:rPr lang="en-US" kern="1200" dirty="0" smtClean="0"/>
                <a:t>equitably </a:t>
              </a:r>
              <a:r>
                <a:rPr lang="en-US" kern="1200" dirty="0" smtClean="0"/>
                <a:t>fund IHS/tribal health systems</a:t>
              </a:r>
              <a:endParaRPr lang="en-US" kern="1200" dirty="0"/>
            </a:p>
            <a:p>
              <a:pPr marL="114300" lvl="1" indent="-114300" algn="l" defTabSz="666750" rtl="0">
                <a:lnSpc>
                  <a:spcPct val="90000"/>
                </a:lnSpc>
                <a:spcBef>
                  <a:spcPct val="0"/>
                </a:spcBef>
                <a:spcAft>
                  <a:spcPts val="800"/>
                </a:spcAft>
                <a:buChar char="•"/>
              </a:pPr>
              <a:r>
                <a:rPr lang="en-US" dirty="0"/>
                <a:t>i</a:t>
              </a:r>
              <a:r>
                <a:rPr lang="en-US" kern="1200" dirty="0" smtClean="0"/>
                <a:t>nterventions: evidence-based</a:t>
              </a:r>
              <a:r>
                <a:rPr lang="en-US" kern="1200" dirty="0" smtClean="0"/>
                <a:t>, culturally appropriate, community accepted, and respectful of traditional beliefs</a:t>
              </a:r>
              <a:endParaRPr lang="en-US" kern="1200" dirty="0"/>
            </a:p>
            <a:p>
              <a:pPr marL="114300" lvl="1" indent="-114300" algn="l" defTabSz="666750" rtl="0">
                <a:lnSpc>
                  <a:spcPct val="90000"/>
                </a:lnSpc>
                <a:spcBef>
                  <a:spcPct val="0"/>
                </a:spcBef>
                <a:spcAft>
                  <a:spcPts val="800"/>
                </a:spcAft>
                <a:buChar char="•"/>
              </a:pPr>
              <a:r>
                <a:rPr lang="en-US" kern="1200" dirty="0" smtClean="0"/>
                <a:t>social </a:t>
              </a:r>
              <a:r>
                <a:rPr lang="en-US" kern="1200" dirty="0" smtClean="0"/>
                <a:t>drivers, mental health, </a:t>
              </a:r>
              <a:r>
                <a:rPr lang="en-US" kern="1200" dirty="0" smtClean="0"/>
                <a:t>suicide interventions</a:t>
              </a:r>
              <a:endParaRPr lang="en-US" kern="1200" dirty="0"/>
            </a:p>
          </p:txBody>
        </p:sp>
      </p:grpSp>
      <p:grpSp>
        <p:nvGrpSpPr>
          <p:cNvPr id="18" name="Group 17"/>
          <p:cNvGrpSpPr/>
          <p:nvPr/>
        </p:nvGrpSpPr>
        <p:grpSpPr>
          <a:xfrm>
            <a:off x="5094158" y="1443038"/>
            <a:ext cx="1889521" cy="871441"/>
            <a:chOff x="4313039" y="277897"/>
            <a:chExt cx="1889521" cy="543309"/>
          </a:xfrm>
        </p:grpSpPr>
        <p:sp>
          <p:nvSpPr>
            <p:cNvPr id="22" name="Rectangle 21"/>
            <p:cNvSpPr/>
            <p:nvPr/>
          </p:nvSpPr>
          <p:spPr>
            <a:xfrm>
              <a:off x="4313039" y="277897"/>
              <a:ext cx="1889521" cy="543309"/>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Rectangle 22"/>
            <p:cNvSpPr/>
            <p:nvPr/>
          </p:nvSpPr>
          <p:spPr>
            <a:xfrm>
              <a:off x="4313039" y="277897"/>
              <a:ext cx="1889521" cy="5433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2000" b="1" kern="1200" dirty="0" smtClean="0"/>
                <a:t>Health Literacy</a:t>
              </a:r>
              <a:endParaRPr lang="en-US" sz="2000" kern="1200" dirty="0"/>
            </a:p>
          </p:txBody>
        </p:sp>
      </p:grpSp>
      <p:grpSp>
        <p:nvGrpSpPr>
          <p:cNvPr id="19" name="Group 18"/>
          <p:cNvGrpSpPr/>
          <p:nvPr/>
        </p:nvGrpSpPr>
        <p:grpSpPr>
          <a:xfrm>
            <a:off x="5094158" y="2328119"/>
            <a:ext cx="1889521" cy="4287346"/>
            <a:chOff x="4313039" y="821206"/>
            <a:chExt cx="1889521" cy="4287346"/>
          </a:xfrm>
        </p:grpSpPr>
        <p:sp>
          <p:nvSpPr>
            <p:cNvPr id="20" name="Rectangle 19"/>
            <p:cNvSpPr/>
            <p:nvPr/>
          </p:nvSpPr>
          <p:spPr>
            <a:xfrm>
              <a:off x="4313039" y="821206"/>
              <a:ext cx="1889521" cy="4287346"/>
            </a:xfrm>
            <a:prstGeom prst="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1" name="Rectangle 20"/>
            <p:cNvSpPr/>
            <p:nvPr/>
          </p:nvSpPr>
          <p:spPr>
            <a:xfrm>
              <a:off x="4313039" y="821206"/>
              <a:ext cx="1889521" cy="42873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ts val="1200"/>
                </a:spcAft>
                <a:buChar char="•"/>
              </a:pPr>
              <a:r>
                <a:rPr lang="en-US" kern="1200" dirty="0" smtClean="0"/>
                <a:t>interventions</a:t>
              </a:r>
              <a:r>
                <a:rPr lang="en-US" kern="1200" dirty="0" smtClean="0"/>
                <a:t>/ practice adaptations to accommodate patient cultural, informational, and linguistic needs</a:t>
              </a:r>
              <a:endParaRPr lang="en-US" kern="1200" dirty="0"/>
            </a:p>
            <a:p>
              <a:pPr marL="114300" lvl="1" indent="-114300" algn="l" defTabSz="666750" rtl="0">
                <a:lnSpc>
                  <a:spcPct val="90000"/>
                </a:lnSpc>
                <a:spcBef>
                  <a:spcPct val="0"/>
                </a:spcBef>
                <a:spcAft>
                  <a:spcPts val="1200"/>
                </a:spcAft>
                <a:buChar char="•"/>
              </a:pPr>
              <a:r>
                <a:rPr lang="en-US" dirty="0"/>
                <a:t>c</a:t>
              </a:r>
              <a:r>
                <a:rPr lang="en-US" kern="1200" dirty="0" smtClean="0"/>
                <a:t>over and reimburse translation </a:t>
              </a:r>
              <a:r>
                <a:rPr lang="en-US" kern="1200" dirty="0" smtClean="0"/>
                <a:t>services</a:t>
              </a:r>
              <a:endParaRPr lang="en-US" kern="1200" dirty="0"/>
            </a:p>
            <a:p>
              <a:pPr marL="114300" lvl="1" indent="-114300" algn="l" defTabSz="666750" rtl="0">
                <a:lnSpc>
                  <a:spcPct val="90000"/>
                </a:lnSpc>
                <a:spcBef>
                  <a:spcPct val="0"/>
                </a:spcBef>
                <a:spcAft>
                  <a:spcPts val="1200"/>
                </a:spcAft>
                <a:buChar char="•"/>
              </a:pPr>
              <a:r>
                <a:rPr lang="en-US" kern="1200" dirty="0" smtClean="0"/>
                <a:t>supporting patient navigators</a:t>
              </a:r>
              <a:endParaRPr lang="en-US" kern="1200" dirty="0"/>
            </a:p>
          </p:txBody>
        </p:sp>
      </p:grpSp>
      <p:grpSp>
        <p:nvGrpSpPr>
          <p:cNvPr id="24" name="Group 23"/>
          <p:cNvGrpSpPr/>
          <p:nvPr/>
        </p:nvGrpSpPr>
        <p:grpSpPr>
          <a:xfrm>
            <a:off x="7223125" y="1443038"/>
            <a:ext cx="1889521" cy="871441"/>
            <a:chOff x="6467094" y="277897"/>
            <a:chExt cx="1889521" cy="543309"/>
          </a:xfrm>
        </p:grpSpPr>
        <p:sp>
          <p:nvSpPr>
            <p:cNvPr id="28" name="Rectangle 27"/>
            <p:cNvSpPr/>
            <p:nvPr/>
          </p:nvSpPr>
          <p:spPr>
            <a:xfrm>
              <a:off x="6467094" y="277897"/>
              <a:ext cx="1889521" cy="543309"/>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9" name="Rectangle 28"/>
            <p:cNvSpPr/>
            <p:nvPr/>
          </p:nvSpPr>
          <p:spPr>
            <a:xfrm>
              <a:off x="6467094" y="277897"/>
              <a:ext cx="1889521" cy="5433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2000" b="1" kern="1200" dirty="0" smtClean="0"/>
                <a:t>COVID-19</a:t>
              </a:r>
              <a:endParaRPr lang="en-US" sz="2000" kern="1200" dirty="0"/>
            </a:p>
          </p:txBody>
        </p:sp>
      </p:grpSp>
      <p:grpSp>
        <p:nvGrpSpPr>
          <p:cNvPr id="25" name="Group 24"/>
          <p:cNvGrpSpPr/>
          <p:nvPr/>
        </p:nvGrpSpPr>
        <p:grpSpPr>
          <a:xfrm>
            <a:off x="7223125" y="2328119"/>
            <a:ext cx="1889521" cy="4287346"/>
            <a:chOff x="6467094" y="821206"/>
            <a:chExt cx="1889521" cy="4287346"/>
          </a:xfrm>
        </p:grpSpPr>
        <p:sp>
          <p:nvSpPr>
            <p:cNvPr id="26" name="Rectangle 25"/>
            <p:cNvSpPr/>
            <p:nvPr/>
          </p:nvSpPr>
          <p:spPr>
            <a:xfrm>
              <a:off x="6467094" y="821206"/>
              <a:ext cx="1889521" cy="4287346"/>
            </a:xfrm>
            <a:prstGeom prst="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7" name="Rectangle 26"/>
            <p:cNvSpPr/>
            <p:nvPr/>
          </p:nvSpPr>
          <p:spPr>
            <a:xfrm>
              <a:off x="6467094" y="821206"/>
              <a:ext cx="1889521" cy="42873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ts val="1200"/>
                </a:spcAft>
                <a:buChar char="•"/>
              </a:pPr>
              <a:r>
                <a:rPr lang="en-US" kern="1200" dirty="0" smtClean="0"/>
                <a:t>high-quality </a:t>
              </a:r>
              <a:r>
                <a:rPr lang="en-US" kern="1200" dirty="0" smtClean="0"/>
                <a:t>granular data </a:t>
              </a:r>
              <a:endParaRPr lang="en-US" kern="1200" dirty="0" smtClean="0"/>
            </a:p>
            <a:p>
              <a:pPr marL="114300" lvl="1" indent="-114300" algn="l" defTabSz="666750" rtl="0">
                <a:lnSpc>
                  <a:spcPct val="90000"/>
                </a:lnSpc>
                <a:spcBef>
                  <a:spcPct val="0"/>
                </a:spcBef>
                <a:spcAft>
                  <a:spcPts val="1200"/>
                </a:spcAft>
                <a:buChar char="•"/>
              </a:pPr>
              <a:r>
                <a:rPr lang="en-US" kern="1200" dirty="0" smtClean="0"/>
                <a:t>equitably </a:t>
              </a:r>
              <a:r>
                <a:rPr lang="en-US" kern="1200" dirty="0" smtClean="0"/>
                <a:t>distribute testing, treatment, vaccines, and other resources </a:t>
              </a:r>
              <a:endParaRPr lang="en-US" kern="1200" dirty="0" smtClean="0"/>
            </a:p>
            <a:p>
              <a:pPr marL="114300" lvl="1" indent="-114300" algn="l" defTabSz="666750" rtl="0">
                <a:lnSpc>
                  <a:spcPct val="90000"/>
                </a:lnSpc>
                <a:spcBef>
                  <a:spcPct val="0"/>
                </a:spcBef>
                <a:spcAft>
                  <a:spcPts val="1200"/>
                </a:spcAft>
                <a:buChar char="•"/>
              </a:pPr>
              <a:r>
                <a:rPr lang="en-US" dirty="0"/>
                <a:t>s</a:t>
              </a:r>
              <a:r>
                <a:rPr lang="en-US" kern="1200" dirty="0" smtClean="0"/>
                <a:t>tronger workplace </a:t>
              </a:r>
              <a:r>
                <a:rPr lang="en-US" kern="1200" dirty="0" smtClean="0"/>
                <a:t>protections</a:t>
              </a:r>
              <a:endParaRPr lang="en-US" kern="1200" dirty="0"/>
            </a:p>
            <a:p>
              <a:pPr marL="114300" lvl="1" indent="-114300" algn="l" defTabSz="666750" rtl="0">
                <a:lnSpc>
                  <a:spcPct val="90000"/>
                </a:lnSpc>
                <a:spcBef>
                  <a:spcPct val="0"/>
                </a:spcBef>
                <a:spcAft>
                  <a:spcPts val="1200"/>
                </a:spcAft>
                <a:buChar char="•"/>
              </a:pPr>
              <a:r>
                <a:rPr lang="en-US" dirty="0"/>
                <a:t>u</a:t>
              </a:r>
              <a:r>
                <a:rPr lang="en-US" kern="1200" dirty="0" smtClean="0"/>
                <a:t>niversal access to family </a:t>
              </a:r>
              <a:r>
                <a:rPr lang="en-US" kern="1200" dirty="0" smtClean="0"/>
                <a:t>and medical leave</a:t>
              </a:r>
              <a:endParaRPr lang="en-US" kern="1200" dirty="0"/>
            </a:p>
          </p:txBody>
        </p:sp>
      </p:grpSp>
      <p:grpSp>
        <p:nvGrpSpPr>
          <p:cNvPr id="30" name="Group 29"/>
          <p:cNvGrpSpPr/>
          <p:nvPr/>
        </p:nvGrpSpPr>
        <p:grpSpPr>
          <a:xfrm>
            <a:off x="9352092" y="1443038"/>
            <a:ext cx="1889521" cy="885081"/>
            <a:chOff x="8621148" y="277897"/>
            <a:chExt cx="1889521" cy="543309"/>
          </a:xfrm>
        </p:grpSpPr>
        <p:sp>
          <p:nvSpPr>
            <p:cNvPr id="34" name="Rectangle 33"/>
            <p:cNvSpPr/>
            <p:nvPr/>
          </p:nvSpPr>
          <p:spPr>
            <a:xfrm>
              <a:off x="8621148" y="277897"/>
              <a:ext cx="1889521" cy="543309"/>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5" name="Rectangle 34"/>
            <p:cNvSpPr/>
            <p:nvPr/>
          </p:nvSpPr>
          <p:spPr>
            <a:xfrm>
              <a:off x="8621148" y="277897"/>
              <a:ext cx="1889521" cy="5433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2000" b="1" kern="1200" dirty="0" smtClean="0"/>
                <a:t>Maternal Mortality</a:t>
              </a:r>
              <a:endParaRPr lang="en-US" sz="2000" kern="1200" dirty="0"/>
            </a:p>
          </p:txBody>
        </p:sp>
      </p:grpSp>
      <p:grpSp>
        <p:nvGrpSpPr>
          <p:cNvPr id="31" name="Group 30"/>
          <p:cNvGrpSpPr/>
          <p:nvPr/>
        </p:nvGrpSpPr>
        <p:grpSpPr>
          <a:xfrm>
            <a:off x="9352092" y="2314479"/>
            <a:ext cx="1889521" cy="4287346"/>
            <a:chOff x="8621148" y="821206"/>
            <a:chExt cx="1889521" cy="4287346"/>
          </a:xfrm>
        </p:grpSpPr>
        <p:sp>
          <p:nvSpPr>
            <p:cNvPr id="32" name="Rectangle 31"/>
            <p:cNvSpPr/>
            <p:nvPr/>
          </p:nvSpPr>
          <p:spPr>
            <a:xfrm>
              <a:off x="8621148" y="821206"/>
              <a:ext cx="1889521" cy="4287346"/>
            </a:xfrm>
            <a:prstGeom prst="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3" name="Rectangle 32"/>
            <p:cNvSpPr/>
            <p:nvPr/>
          </p:nvSpPr>
          <p:spPr>
            <a:xfrm>
              <a:off x="8621148" y="821206"/>
              <a:ext cx="1889521" cy="42873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ts val="1200"/>
                </a:spcAft>
                <a:buChar char="•"/>
              </a:pPr>
              <a:r>
                <a:rPr lang="en-US" dirty="0"/>
                <a:t>a</a:t>
              </a:r>
              <a:r>
                <a:rPr lang="en-US" kern="1200" dirty="0" smtClean="0"/>
                <a:t>ccess to comprehensive </a:t>
              </a:r>
              <a:r>
                <a:rPr lang="en-US" kern="1200" dirty="0" smtClean="0"/>
                <a:t>coverage across a woman’s lifespan</a:t>
              </a:r>
              <a:endParaRPr lang="en-US" kern="1200" dirty="0"/>
            </a:p>
            <a:p>
              <a:pPr marL="114300" lvl="1" indent="-114300" algn="l" defTabSz="666750" rtl="0">
                <a:lnSpc>
                  <a:spcPct val="90000"/>
                </a:lnSpc>
                <a:spcBef>
                  <a:spcPct val="0"/>
                </a:spcBef>
                <a:spcAft>
                  <a:spcPts val="1200"/>
                </a:spcAft>
                <a:buChar char="•"/>
              </a:pPr>
              <a:r>
                <a:rPr lang="en-US" kern="1200" dirty="0" smtClean="0"/>
                <a:t>maternal </a:t>
              </a:r>
              <a:r>
                <a:rPr lang="en-US" kern="1200" dirty="0" smtClean="0"/>
                <a:t>mortality review committees</a:t>
              </a:r>
              <a:endParaRPr lang="en-US" kern="1200" dirty="0"/>
            </a:p>
            <a:p>
              <a:pPr marL="114300" lvl="1" indent="-114300" algn="l" defTabSz="666750" rtl="0">
                <a:lnSpc>
                  <a:spcPct val="90000"/>
                </a:lnSpc>
                <a:spcBef>
                  <a:spcPct val="0"/>
                </a:spcBef>
                <a:spcAft>
                  <a:spcPts val="1200"/>
                </a:spcAft>
                <a:buChar char="•"/>
              </a:pPr>
              <a:r>
                <a:rPr lang="en-US" kern="1200" dirty="0" smtClean="0"/>
                <a:t>safety </a:t>
              </a:r>
              <a:r>
                <a:rPr lang="en-US" kern="1200" dirty="0" smtClean="0"/>
                <a:t>and quality improvement activities </a:t>
              </a:r>
              <a:endParaRPr lang="en-US" kern="1200" dirty="0" smtClean="0"/>
            </a:p>
            <a:p>
              <a:pPr marL="114300" lvl="1" indent="-114300" algn="l" defTabSz="666750" rtl="0">
                <a:lnSpc>
                  <a:spcPct val="90000"/>
                </a:lnSpc>
                <a:spcBef>
                  <a:spcPct val="0"/>
                </a:spcBef>
                <a:spcAft>
                  <a:spcPts val="1200"/>
                </a:spcAft>
                <a:buChar char="•"/>
              </a:pPr>
              <a:r>
                <a:rPr lang="en-US" kern="1200" dirty="0" smtClean="0"/>
                <a:t>doulas </a:t>
              </a:r>
              <a:r>
                <a:rPr lang="en-US" kern="1200" dirty="0" smtClean="0"/>
                <a:t>and patient navigators </a:t>
              </a:r>
              <a:endParaRPr lang="en-US" kern="1200" dirty="0"/>
            </a:p>
          </p:txBody>
        </p:sp>
      </p:grpSp>
    </p:spTree>
    <p:extLst>
      <p:ext uri="{BB962C8B-B14F-4D97-AF65-F5344CB8AC3E}">
        <p14:creationId xmlns:p14="http://schemas.microsoft.com/office/powerpoint/2010/main" val="209506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and Addressing Disparities and Discrimination in Law Enforcement and Criminal Justice Affecting the Health of At-Risk Persons and Populations</a:t>
            </a:r>
            <a:r>
              <a:rPr lang="en-US" dirty="0"/>
              <a:t> </a:t>
            </a:r>
            <a:endParaRPr lang="en-US" dirty="0"/>
          </a:p>
        </p:txBody>
      </p:sp>
      <p:sp>
        <p:nvSpPr>
          <p:cNvPr id="4" name="Slide Number Placeholder 3"/>
          <p:cNvSpPr>
            <a:spLocks noGrp="1"/>
          </p:cNvSpPr>
          <p:nvPr>
            <p:ph type="sldNum" sz="quarter" idx="10"/>
          </p:nvPr>
        </p:nvSpPr>
        <p:spPr/>
        <p:txBody>
          <a:bodyPr/>
          <a:lstStyle/>
          <a:p>
            <a:fld id="{461711D5-349D-4847-A71F-DCB6A6FF38BF}" type="slidenum">
              <a:rPr lang="en-US" smtClean="0"/>
              <a:pPr/>
              <a:t>6</a:t>
            </a:fld>
            <a:endParaRPr lang="en-US" dirty="0"/>
          </a:p>
        </p:txBody>
      </p:sp>
      <p:grpSp>
        <p:nvGrpSpPr>
          <p:cNvPr id="29" name="Group 28"/>
          <p:cNvGrpSpPr/>
          <p:nvPr/>
        </p:nvGrpSpPr>
        <p:grpSpPr>
          <a:xfrm>
            <a:off x="838200" y="1660225"/>
            <a:ext cx="10405951" cy="1055616"/>
            <a:chOff x="462668" y="1826475"/>
            <a:chExt cx="10781483" cy="1055616"/>
          </a:xfrm>
        </p:grpSpPr>
        <p:grpSp>
          <p:nvGrpSpPr>
            <p:cNvPr id="12" name="Group 11"/>
            <p:cNvGrpSpPr/>
            <p:nvPr/>
          </p:nvGrpSpPr>
          <p:grpSpPr>
            <a:xfrm>
              <a:off x="946782" y="1826476"/>
              <a:ext cx="10297369" cy="1055615"/>
              <a:chOff x="528215" y="1238"/>
              <a:chExt cx="10297369" cy="1055615"/>
            </a:xfrm>
          </p:grpSpPr>
          <p:sp>
            <p:nvSpPr>
              <p:cNvPr id="14" name="Pentagon 13"/>
              <p:cNvSpPr/>
              <p:nvPr/>
            </p:nvSpPr>
            <p:spPr>
              <a:xfrm rot="10800000">
                <a:off x="528215" y="1238"/>
                <a:ext cx="10297369" cy="1043740"/>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Pentagon 4"/>
              <p:cNvSpPr/>
              <p:nvPr/>
            </p:nvSpPr>
            <p:spPr>
              <a:xfrm>
                <a:off x="1086517" y="13113"/>
                <a:ext cx="8804976" cy="1043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60260"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Study, implement, and fund alternative models that deploy social workers and other mental health professionals specially trained in violence interruption, mediation, homelessness outreach, and mental health</a:t>
                </a:r>
                <a:endParaRPr lang="en-US" sz="1800" kern="1200" dirty="0"/>
              </a:p>
            </p:txBody>
          </p:sp>
        </p:grpSp>
        <p:sp>
          <p:nvSpPr>
            <p:cNvPr id="13" name="Oval 12"/>
            <p:cNvSpPr/>
            <p:nvPr/>
          </p:nvSpPr>
          <p:spPr>
            <a:xfrm>
              <a:off x="462668" y="1826475"/>
              <a:ext cx="1042416" cy="1042416"/>
            </a:xfrm>
            <a:prstGeom prst="ellipse">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grpSp>
      <p:grpSp>
        <p:nvGrpSpPr>
          <p:cNvPr id="30" name="Group 29"/>
          <p:cNvGrpSpPr/>
          <p:nvPr/>
        </p:nvGrpSpPr>
        <p:grpSpPr>
          <a:xfrm>
            <a:off x="838200" y="3002200"/>
            <a:ext cx="10515600" cy="1043740"/>
            <a:chOff x="462668" y="3180325"/>
            <a:chExt cx="10891132" cy="1043740"/>
          </a:xfrm>
        </p:grpSpPr>
        <p:grpSp>
          <p:nvGrpSpPr>
            <p:cNvPr id="16" name="Group 15"/>
            <p:cNvGrpSpPr/>
            <p:nvPr/>
          </p:nvGrpSpPr>
          <p:grpSpPr>
            <a:xfrm>
              <a:off x="462668" y="3180325"/>
              <a:ext cx="10300238" cy="1043740"/>
              <a:chOff x="0" y="1322392"/>
              <a:chExt cx="10300238" cy="1043740"/>
            </a:xfrm>
          </p:grpSpPr>
          <p:sp>
            <p:nvSpPr>
              <p:cNvPr id="18" name="Pentagon 17"/>
              <p:cNvSpPr/>
              <p:nvPr/>
            </p:nvSpPr>
            <p:spPr>
              <a:xfrm rot="10800000" flipH="1">
                <a:off x="0" y="1322392"/>
                <a:ext cx="10300238" cy="1043740"/>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Pentagon 4"/>
              <p:cNvSpPr/>
              <p:nvPr/>
            </p:nvSpPr>
            <p:spPr>
              <a:xfrm>
                <a:off x="375533" y="1322392"/>
                <a:ext cx="9471860" cy="1043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60260"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Additional funding and resources should be invested in addressing socioeconomic factors that are associated with crime, such as unemployment, homelessness, education</a:t>
                </a:r>
                <a:endParaRPr lang="en-US" sz="1800" kern="1200" dirty="0"/>
              </a:p>
            </p:txBody>
          </p:sp>
        </p:grpSp>
        <p:sp>
          <p:nvSpPr>
            <p:cNvPr id="17" name="Oval 16"/>
            <p:cNvSpPr/>
            <p:nvPr/>
          </p:nvSpPr>
          <p:spPr>
            <a:xfrm flipH="1">
              <a:off x="10310060" y="3180325"/>
              <a:ext cx="1043740" cy="1043740"/>
            </a:xfrm>
            <a:prstGeom prst="ellipse">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sp>
      </p:grpSp>
      <p:grpSp>
        <p:nvGrpSpPr>
          <p:cNvPr id="31" name="Group 30"/>
          <p:cNvGrpSpPr/>
          <p:nvPr/>
        </p:nvGrpSpPr>
        <p:grpSpPr>
          <a:xfrm>
            <a:off x="838200" y="4348360"/>
            <a:ext cx="10450048" cy="1043741"/>
            <a:chOff x="462668" y="4514610"/>
            <a:chExt cx="10825580" cy="1043741"/>
          </a:xfrm>
        </p:grpSpPr>
        <p:grpSp>
          <p:nvGrpSpPr>
            <p:cNvPr id="20" name="Group 19"/>
            <p:cNvGrpSpPr/>
            <p:nvPr/>
          </p:nvGrpSpPr>
          <p:grpSpPr>
            <a:xfrm>
              <a:off x="990879" y="4514611"/>
              <a:ext cx="10297369" cy="1043740"/>
              <a:chOff x="528215" y="2711847"/>
              <a:chExt cx="10297369" cy="1043740"/>
            </a:xfrm>
          </p:grpSpPr>
          <p:sp>
            <p:nvSpPr>
              <p:cNvPr id="22" name="Pentagon 21"/>
              <p:cNvSpPr/>
              <p:nvPr/>
            </p:nvSpPr>
            <p:spPr>
              <a:xfrm rot="10800000">
                <a:off x="528215" y="2711847"/>
                <a:ext cx="10297369" cy="1043740"/>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Pentagon 4"/>
              <p:cNvSpPr/>
              <p:nvPr/>
            </p:nvSpPr>
            <p:spPr>
              <a:xfrm rot="21600000">
                <a:off x="789150" y="2711847"/>
                <a:ext cx="10036434" cy="1043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60260"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Policies should be implemented to address the disproportional impact of incarceration on health at the personal, familial, and community levels for people of color, as well as disparities in rates of law enforcement interactions, incarceration, and severity in sentencing</a:t>
                </a:r>
                <a:endParaRPr lang="en-US" sz="1800" kern="1200" dirty="0"/>
              </a:p>
            </p:txBody>
          </p:sp>
        </p:grpSp>
        <p:sp>
          <p:nvSpPr>
            <p:cNvPr id="21" name="Oval 20"/>
            <p:cNvSpPr/>
            <p:nvPr/>
          </p:nvSpPr>
          <p:spPr>
            <a:xfrm>
              <a:off x="462668" y="4514610"/>
              <a:ext cx="1043740" cy="1043740"/>
            </a:xfrm>
            <a:prstGeom prst="ellipse">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grpSp>
      <p:grpSp>
        <p:nvGrpSpPr>
          <p:cNvPr id="32" name="Group 31"/>
          <p:cNvGrpSpPr/>
          <p:nvPr/>
        </p:nvGrpSpPr>
        <p:grpSpPr>
          <a:xfrm>
            <a:off x="838200" y="5691296"/>
            <a:ext cx="10515600" cy="1043740"/>
            <a:chOff x="838200" y="5726921"/>
            <a:chExt cx="10515600" cy="1043740"/>
          </a:xfrm>
        </p:grpSpPr>
        <p:grpSp>
          <p:nvGrpSpPr>
            <p:cNvPr id="24" name="Group 23"/>
            <p:cNvGrpSpPr/>
            <p:nvPr/>
          </p:nvGrpSpPr>
          <p:grpSpPr>
            <a:xfrm>
              <a:off x="838200" y="5726921"/>
              <a:ext cx="9924706" cy="1043740"/>
              <a:chOff x="0" y="4068390"/>
              <a:chExt cx="10297369" cy="1043740"/>
            </a:xfrm>
          </p:grpSpPr>
          <p:sp>
            <p:nvSpPr>
              <p:cNvPr id="26" name="Pentagon 25"/>
              <p:cNvSpPr/>
              <p:nvPr/>
            </p:nvSpPr>
            <p:spPr>
              <a:xfrm rot="10800000" flipH="1">
                <a:off x="0" y="4068390"/>
                <a:ext cx="10297369" cy="1043740"/>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7" name="Pentagon 4"/>
              <p:cNvSpPr/>
              <p:nvPr/>
            </p:nvSpPr>
            <p:spPr>
              <a:xfrm>
                <a:off x="429145" y="4068390"/>
                <a:ext cx="9398374" cy="1043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60260"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Criminal justice law, policies, and practices, should be examined and studied for racial impact and overhauled if they result in unnecessary or disproportionate harm</a:t>
                </a:r>
                <a:endParaRPr lang="en-US" sz="1800" kern="1200" dirty="0"/>
              </a:p>
            </p:txBody>
          </p:sp>
        </p:grpSp>
        <p:sp>
          <p:nvSpPr>
            <p:cNvPr id="25" name="Oval 24"/>
            <p:cNvSpPr/>
            <p:nvPr/>
          </p:nvSpPr>
          <p:spPr>
            <a:xfrm>
              <a:off x="10310060" y="5726921"/>
              <a:ext cx="1043740" cy="1043740"/>
            </a:xfrm>
            <a:prstGeom prst="ellipse">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grpSp>
    </p:spTree>
    <p:extLst>
      <p:ext uri="{BB962C8B-B14F-4D97-AF65-F5344CB8AC3E}">
        <p14:creationId xmlns:p14="http://schemas.microsoft.com/office/powerpoint/2010/main" val="895569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Biden Administration Executive Actions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927990"/>
              </p:ext>
            </p:extLst>
          </p:nvPr>
        </p:nvGraphicFramePr>
        <p:xfrm>
          <a:off x="838200" y="709505"/>
          <a:ext cx="10515600" cy="5487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461711D5-349D-4847-A71F-DCB6A6FF38BF}" type="slidenum">
              <a:rPr lang="en-US" smtClean="0"/>
              <a:pPr/>
              <a:t>7</a:t>
            </a:fld>
            <a:endParaRPr lang="en-US" dirty="0"/>
          </a:p>
        </p:txBody>
      </p:sp>
    </p:spTree>
    <p:extLst>
      <p:ext uri="{BB962C8B-B14F-4D97-AF65-F5344CB8AC3E}">
        <p14:creationId xmlns:p14="http://schemas.microsoft.com/office/powerpoint/2010/main" val="98696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Biden Administration Executive Actions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40045496"/>
              </p:ext>
            </p:extLst>
          </p:nvPr>
        </p:nvGraphicFramePr>
        <p:xfrm>
          <a:off x="838200" y="697633"/>
          <a:ext cx="10515600" cy="5487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461711D5-349D-4847-A71F-DCB6A6FF38BF}" type="slidenum">
              <a:rPr lang="en-US" smtClean="0"/>
              <a:pPr/>
              <a:t>8</a:t>
            </a:fld>
            <a:endParaRPr lang="en-US" dirty="0"/>
          </a:p>
        </p:txBody>
      </p:sp>
    </p:spTree>
    <p:extLst>
      <p:ext uri="{BB962C8B-B14F-4D97-AF65-F5344CB8AC3E}">
        <p14:creationId xmlns:p14="http://schemas.microsoft.com/office/powerpoint/2010/main" val="1427017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Biden Administration Executive Actions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3606212"/>
              </p:ext>
            </p:extLst>
          </p:nvPr>
        </p:nvGraphicFramePr>
        <p:xfrm>
          <a:off x="838200" y="1279524"/>
          <a:ext cx="10515600" cy="5487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461711D5-349D-4847-A71F-DCB6A6FF38BF}" type="slidenum">
              <a:rPr lang="en-US" smtClean="0"/>
              <a:pPr/>
              <a:t>9</a:t>
            </a:fld>
            <a:endParaRPr lang="en-US" dirty="0"/>
          </a:p>
        </p:txBody>
      </p:sp>
    </p:spTree>
    <p:extLst>
      <p:ext uri="{BB962C8B-B14F-4D97-AF65-F5344CB8AC3E}">
        <p14:creationId xmlns:p14="http://schemas.microsoft.com/office/powerpoint/2010/main" val="1786254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1">
      <a:dk1>
        <a:srgbClr val="000000"/>
      </a:dk1>
      <a:lt1>
        <a:srgbClr val="FFFFFF"/>
      </a:lt1>
      <a:dk2>
        <a:srgbClr val="545454"/>
      </a:dk2>
      <a:lt2>
        <a:srgbClr val="C8C8C8"/>
      </a:lt2>
      <a:accent1>
        <a:srgbClr val="007E66"/>
      </a:accent1>
      <a:accent2>
        <a:srgbClr val="95509D"/>
      </a:accent2>
      <a:accent3>
        <a:srgbClr val="2EB135"/>
      </a:accent3>
      <a:accent4>
        <a:srgbClr val="FFC82E"/>
      </a:accent4>
      <a:accent5>
        <a:srgbClr val="00A0DE"/>
      </a:accent5>
      <a:accent6>
        <a:srgbClr val="8EDD00"/>
      </a:accent6>
      <a:hlink>
        <a:srgbClr val="00A0DE"/>
      </a:hlink>
      <a:folHlink>
        <a:srgbClr val="95509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err="1" smtClean="0">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ACP Corporate Template 2019 copy" id="{A4105CEF-A1BE-274D-B938-4E40118909CE}" vid="{78B6EE56-AC38-2943-9CCB-83313E3521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ACP Corporate Template 2019</Template>
  <TotalTime>33452</TotalTime>
  <Words>889</Words>
  <Application>Microsoft Macintosh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Tw Cen MT</vt:lpstr>
      <vt:lpstr>Arial</vt:lpstr>
      <vt:lpstr>Custom Design</vt:lpstr>
      <vt:lpstr>Understanding and Addressing Disparities and Discrimination in Health and Health Care</vt:lpstr>
      <vt:lpstr>Disparities in Health and Health Care</vt:lpstr>
      <vt:lpstr>A Comprehensive Policy Framework to Understand and Address Disparities and Discrimination in Health and Health Care</vt:lpstr>
      <vt:lpstr>Understanding and Addressing Disparities and Discrimination In Education and in the Physician Workforce </vt:lpstr>
      <vt:lpstr>Understanding and Addressing Disparities and Discrimination Affecting the Health and Health Care of Persons and Populations at Highest Risk </vt:lpstr>
      <vt:lpstr>Understanding and Addressing Disparities and Discrimination in Law Enforcement and Criminal Justice Affecting the Health of At-Risk Persons and Populations </vt:lpstr>
      <vt:lpstr>Biden Administration Executive Actions</vt:lpstr>
      <vt:lpstr>Biden Administration Executive Actions</vt:lpstr>
      <vt:lpstr>Biden Administration Executive Actions</vt:lpstr>
      <vt:lpstr>Questions?</vt:lpstr>
    </vt:vector>
  </TitlesOfParts>
  <Company>ACP</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Envisioning a Better U.S. Health Care System for All</dc:title>
  <dc:creator>Joshua Serchen</dc:creator>
  <cp:lastModifiedBy>Josh Serchen</cp:lastModifiedBy>
  <cp:revision>106</cp:revision>
  <cp:lastPrinted>2020-01-22T15:23:50Z</cp:lastPrinted>
  <dcterms:created xsi:type="dcterms:W3CDTF">2020-01-16T20:13:18Z</dcterms:created>
  <dcterms:modified xsi:type="dcterms:W3CDTF">2021-02-16T21:57:28Z</dcterms:modified>
</cp:coreProperties>
</file>