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3"/>
  </p:notesMasterIdLst>
  <p:sldIdLst>
    <p:sldId id="2679" r:id="rId3"/>
    <p:sldId id="2681" r:id="rId4"/>
    <p:sldId id="2680" r:id="rId5"/>
    <p:sldId id="2586" r:id="rId6"/>
    <p:sldId id="2588" r:id="rId7"/>
    <p:sldId id="2708" r:id="rId8"/>
    <p:sldId id="2569" r:id="rId9"/>
    <p:sldId id="2694" r:id="rId10"/>
    <p:sldId id="2711" r:id="rId11"/>
    <p:sldId id="27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D3296-3AE3-469F-B1A0-DCBB40AB0783}" v="2" dt="2025-02-12T16:52: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519F-87F6-4B38-AD48-40620669F045}" type="datetimeFigureOut">
              <a:t>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8A16E-E680-4927-89BD-462B45E5F30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5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DGAPP staff, chapter affairs staff, Communications, EO… </a:t>
            </a:r>
            <a:r>
              <a:rPr lang="en-US" sz="1600" b="1" dirty="0"/>
              <a:t>(20+ ACP staff involved in event)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C1EA-07A0-4FA0-85C5-97754687AA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5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C1EA-07A0-4FA0-85C5-97754687AA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5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C1EA-07A0-4FA0-85C5-97754687AA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6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64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3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9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730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93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1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orient="horz" pos="12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2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3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1" r:id="rId5"/>
    <p:sldLayoutId id="2147483692" r:id="rId6"/>
    <p:sldLayoutId id="2147483688" r:id="rId7"/>
    <p:sldLayoutId id="2147483681" r:id="rId8"/>
    <p:sldLayoutId id="2147483689" r:id="rId9"/>
    <p:sldLayoutId id="214748369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98A8997-69D2-E06E-224C-28FF9EFE6F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-141521"/>
            <a:ext cx="13088470" cy="8725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99829-A67E-426A-3C82-0B3C5498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435" y="3547597"/>
            <a:ext cx="1051560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Calibri"/>
                <a:ea typeface="Calibri"/>
                <a:cs typeface="Calibri"/>
              </a:rPr>
              <a:t>Leadership Day 2025</a:t>
            </a:r>
            <a:br>
              <a:rPr lang="en-US" sz="6000" dirty="0">
                <a:latin typeface="Calibri"/>
                <a:ea typeface="Calibri"/>
                <a:cs typeface="Calibri"/>
              </a:rPr>
            </a:br>
            <a:br>
              <a:rPr lang="en-US" sz="6000" dirty="0">
                <a:latin typeface="Calibri"/>
                <a:ea typeface="Calibri"/>
                <a:cs typeface="Calibri"/>
              </a:rPr>
            </a:br>
            <a:br>
              <a:rPr lang="en-US" sz="6000" dirty="0">
                <a:latin typeface="Calibri"/>
                <a:ea typeface="Calibri"/>
                <a:cs typeface="Calibri"/>
              </a:rPr>
            </a:br>
            <a:br>
              <a:rPr lang="en-US" sz="6000" dirty="0">
                <a:latin typeface="Calibri"/>
                <a:ea typeface="Calibri"/>
                <a:cs typeface="Calibri"/>
              </a:rPr>
            </a:br>
            <a:br>
              <a:rPr lang="en-US" sz="6000" dirty="0">
                <a:latin typeface="Calibri"/>
                <a:ea typeface="Calibri"/>
                <a:cs typeface="Calibri"/>
              </a:rPr>
            </a:br>
            <a:r>
              <a:rPr lang="en-US" sz="6000" dirty="0">
                <a:latin typeface="Calibri"/>
                <a:ea typeface="Calibri"/>
                <a:cs typeface="Calibri"/>
              </a:rPr>
              <a:t>April 28-29</a:t>
            </a:r>
            <a:br>
              <a:rPr lang="en-US" sz="4800" dirty="0">
                <a:latin typeface="Calibri"/>
                <a:ea typeface="Calibri"/>
                <a:cs typeface="Calibri"/>
              </a:rPr>
            </a:br>
            <a:r>
              <a:rPr lang="en-US" sz="4800" dirty="0">
                <a:latin typeface="Calibri"/>
                <a:ea typeface="Calibri"/>
                <a:cs typeface="Calibri"/>
              </a:rPr>
              <a:t>Westin Washington, DC Downtown</a:t>
            </a:r>
            <a:endParaRPr lang="en-US" sz="4800" dirty="0">
              <a:ea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A3145-F060-ADCF-48AF-99275FA8D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9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B144-7E6D-AEDC-C774-39AA7A334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1674-3D4A-6FAC-387E-58569657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831542" cy="9143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Important Leadership Day Dates</a:t>
            </a:r>
            <a:endParaRPr lang="en-US" sz="3200" dirty="0">
              <a:ea typeface="Calibri"/>
            </a:endParaRPr>
          </a:p>
        </p:txBody>
      </p:sp>
      <p:pic>
        <p:nvPicPr>
          <p:cNvPr id="5" name="Content Placeholder 4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F1162627-3BE5-E41A-9B1C-8A5819CC8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765" y="3433156"/>
            <a:ext cx="5502088" cy="36381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784A9-1F84-61A5-CF49-232C03D27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DED8836A-27FF-0612-366B-6B1BD45B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765" y="-197550"/>
            <a:ext cx="5502088" cy="363817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A23358-3A4A-7BD4-7AAD-B5CF7BB5FF3D}"/>
              </a:ext>
            </a:extLst>
          </p:cNvPr>
          <p:cNvSpPr txBox="1">
            <a:spLocks/>
          </p:cNvSpPr>
          <p:nvPr/>
        </p:nvSpPr>
        <p:spPr>
          <a:xfrm>
            <a:off x="602876" y="1268320"/>
            <a:ext cx="6089278" cy="5256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r>
              <a:rPr lang="en-US" sz="2400" u="sng" dirty="0">
                <a:ea typeface="Calibri"/>
                <a:cs typeface="Calibri"/>
              </a:rPr>
              <a:t>March 3</a:t>
            </a:r>
            <a:r>
              <a:rPr lang="en-US" sz="2400" dirty="0">
                <a:ea typeface="Calibri"/>
                <a:cs typeface="Calibri"/>
              </a:rPr>
              <a:t>: </a:t>
            </a:r>
            <a:r>
              <a:rPr lang="en-US" sz="2400" b="1" dirty="0">
                <a:ea typeface="Calibri"/>
                <a:cs typeface="Calibri"/>
              </a:rPr>
              <a:t>Neubauer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b="1" dirty="0">
                <a:ea typeface="Calibri"/>
                <a:cs typeface="Calibri"/>
              </a:rPr>
              <a:t>Award Nominations</a:t>
            </a: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u="sng" dirty="0">
                <a:ea typeface="Calibri"/>
                <a:cs typeface="Calibri"/>
              </a:rPr>
              <a:t>April 3</a:t>
            </a:r>
            <a:r>
              <a:rPr lang="en-US" sz="2400" dirty="0">
                <a:ea typeface="Calibri"/>
                <a:cs typeface="Calibri"/>
              </a:rPr>
              <a:t>: </a:t>
            </a:r>
            <a:r>
              <a:rPr lang="en-US" sz="2400" b="1" dirty="0">
                <a:ea typeface="Calibri"/>
                <a:cs typeface="Calibri"/>
              </a:rPr>
              <a:t>Registration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b="1" dirty="0">
                <a:ea typeface="Calibri"/>
                <a:cs typeface="Calibri"/>
              </a:rPr>
              <a:t>Closes</a:t>
            </a:r>
            <a:endParaRPr lang="en-US" b="1" u="sng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u="sng" dirty="0">
                <a:ea typeface="Calibri"/>
                <a:cs typeface="Calibri"/>
              </a:rPr>
              <a:t>April 10</a:t>
            </a:r>
            <a:r>
              <a:rPr lang="en-US" sz="2400" dirty="0">
                <a:ea typeface="Calibri"/>
                <a:cs typeface="Calibri"/>
              </a:rPr>
              <a:t>: </a:t>
            </a:r>
            <a:r>
              <a:rPr lang="en-US" sz="2400" b="1" dirty="0">
                <a:ea typeface="Calibri"/>
                <a:cs typeface="Calibri"/>
              </a:rPr>
              <a:t>Hotel Room Block Closes</a:t>
            </a:r>
          </a:p>
          <a:p>
            <a:endParaRPr lang="en-US" sz="2400" b="1" u="sng" dirty="0">
              <a:ea typeface="Calibri"/>
              <a:cs typeface="Calibri"/>
            </a:endParaRPr>
          </a:p>
          <a:p>
            <a:r>
              <a:rPr lang="en-US" sz="2400" b="1" u="sng" dirty="0">
                <a:ea typeface="Calibri"/>
                <a:cs typeface="Calibri"/>
              </a:rPr>
              <a:t>Monday-Tuesday, Apr. 28-29: Leadership Day</a:t>
            </a:r>
            <a:endParaRPr lang="en-US" b="1" u="sng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68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C19-98A4-2245-F12C-EF0F8B65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41" y="365126"/>
            <a:ext cx="8212118" cy="9143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Submit a Breakout Session Proposal for Leadership Day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963A5-F144-C861-AC30-730A85ACDA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B37093-76C6-D44B-148F-62C5FCC6A644}"/>
              </a:ext>
            </a:extLst>
          </p:cNvPr>
          <p:cNvSpPr txBox="1">
            <a:spLocks/>
          </p:cNvSpPr>
          <p:nvPr/>
        </p:nvSpPr>
        <p:spPr>
          <a:xfrm>
            <a:off x="793376" y="1369173"/>
            <a:ext cx="6024282" cy="4897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Lead your own session (with ACP staff support) or request a topic to be covered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Story of a state-level advocacy win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A deep dive on a key health policy topic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Calibri"/>
                <a:cs typeface="Calibri"/>
              </a:rPr>
              <a:t>Training on key advocacy skills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Medical students, resident/fellow members, early career physicians, and chapter advocacy leaders are especially encouraged to consider submitting a proposal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b="1" dirty="0">
                <a:ea typeface="Calibri"/>
                <a:cs typeface="Calibri"/>
              </a:rPr>
              <a:t>Proposals due by February 28</a:t>
            </a: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11D6D0-E8EF-EA8A-766C-CABD30D71AAE}"/>
              </a:ext>
            </a:extLst>
          </p:cNvPr>
          <p:cNvSpPr txBox="1"/>
          <p:nvPr/>
        </p:nvSpPr>
        <p:spPr>
          <a:xfrm>
            <a:off x="9206124" y="239490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See LeaderNet for more information and to submit a proposal</a:t>
            </a:r>
          </a:p>
        </p:txBody>
      </p:sp>
      <p:pic>
        <p:nvPicPr>
          <p:cNvPr id="3" name="Picture 2" descr="A qr code with a dinosaur&#10;&#10;AI-generated content may be incorrect.">
            <a:extLst>
              <a:ext uri="{FF2B5EF4-FFF2-40B4-BE49-F238E27FC236}">
                <a16:creationId xmlns:a16="http://schemas.microsoft.com/office/drawing/2014/main" id="{6A49F68E-B8F6-3299-E1B7-7DFFA960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75" y="48895"/>
            <a:ext cx="2340610" cy="2350770"/>
          </a:xfrm>
          <a:prstGeom prst="rect">
            <a:avLst/>
          </a:prstGeom>
        </p:spPr>
      </p:pic>
      <p:pic>
        <p:nvPicPr>
          <p:cNvPr id="5" name="Picture 4" descr="A group of women posing for a photo&#10;&#10;AI-generated content may be incorrect.">
            <a:extLst>
              <a:ext uri="{FF2B5EF4-FFF2-40B4-BE49-F238E27FC236}">
                <a16:creationId xmlns:a16="http://schemas.microsoft.com/office/drawing/2014/main" id="{9F61A50C-4063-CF7D-92EC-2387D507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432387"/>
            <a:ext cx="4937760" cy="32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9829-A67E-426A-3C82-0B3C5498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831542" cy="9143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Leadership Day Reminders</a:t>
            </a:r>
            <a:endParaRPr lang="en-US" sz="3200" dirty="0">
              <a:ea typeface="Calibri"/>
            </a:endParaRPr>
          </a:p>
        </p:txBody>
      </p:sp>
      <p:pic>
        <p:nvPicPr>
          <p:cNvPr id="5" name="Content Placeholder 4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54659FB5-33FC-6418-5CB5-B7CCD7EAF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765" y="3433156"/>
            <a:ext cx="5502088" cy="36381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A3145-F060-ADCF-48AF-99275FA8D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C6CCD982-5501-AEAB-9054-DA9DD278B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765" y="-197550"/>
            <a:ext cx="5502088" cy="363817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A49C9C-0F0A-1426-D274-28BBF4D2B6C8}"/>
              </a:ext>
            </a:extLst>
          </p:cNvPr>
          <p:cNvSpPr txBox="1">
            <a:spLocks/>
          </p:cNvSpPr>
          <p:nvPr/>
        </p:nvSpPr>
        <p:spPr>
          <a:xfrm>
            <a:off x="602876" y="1268320"/>
            <a:ext cx="6089278" cy="5256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ea typeface="Calibri"/>
                <a:cs typeface="Calibri"/>
              </a:rPr>
              <a:t>Members interested in attending Leadership Day should contact their chapter before registering.</a:t>
            </a: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Registration Deadline: April 3</a:t>
            </a:r>
            <a:endParaRPr lang="en-US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Hotel Room Block Deadline: April 10</a:t>
            </a:r>
            <a:endParaRPr lang="en-US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Neubauer Award Nominations Deadline:  March 3</a:t>
            </a: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07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E68D-EF6D-A3EB-A1A2-BC7F1FE7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 anchor="ctr">
            <a:normAutofit/>
          </a:bodyPr>
          <a:lstStyle/>
          <a:p>
            <a:r>
              <a:rPr lang="en-US" dirty="0"/>
              <a:t>2024 Participation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0D02D35-3E9A-222A-E021-3554AA813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>
            <a:normAutofit/>
          </a:bodyPr>
          <a:lstStyle/>
          <a:p>
            <a:r>
              <a:rPr lang="en-US" dirty="0"/>
              <a:t>480 Participants, including:</a:t>
            </a:r>
          </a:p>
          <a:p>
            <a:pPr lvl="1"/>
            <a:r>
              <a:rPr lang="en-US" sz="2200" dirty="0"/>
              <a:t>227 physicians</a:t>
            </a:r>
          </a:p>
          <a:p>
            <a:pPr lvl="1"/>
            <a:r>
              <a:rPr lang="en-US" sz="2200" dirty="0"/>
              <a:t>152 resident physicians</a:t>
            </a:r>
          </a:p>
          <a:p>
            <a:pPr lvl="1"/>
            <a:r>
              <a:rPr lang="en-US" sz="2200" dirty="0"/>
              <a:t>75 medical students</a:t>
            </a:r>
          </a:p>
          <a:p>
            <a:pPr lvl="1"/>
            <a:r>
              <a:rPr lang="en-US" sz="2200" dirty="0"/>
              <a:t>ACP and chapter staff</a:t>
            </a:r>
          </a:p>
        </p:txBody>
      </p:sp>
      <p:pic>
        <p:nvPicPr>
          <p:cNvPr id="6" name="Content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A6F7AF9C-3515-3FB0-40E3-E02B75EF40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r="1787" b="1"/>
          <a:stretch/>
        </p:blipFill>
        <p:spPr>
          <a:xfrm>
            <a:off x="838200" y="3246120"/>
            <a:ext cx="3197645" cy="302228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081C1-D722-1C96-0EBE-A4320689A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7759" y="6391656"/>
            <a:ext cx="3185161" cy="274320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61711D5-349D-4847-A71F-DCB6A6FF3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B1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B1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group of people sitting in a conference room&#10;&#10;Description automatically generated">
            <a:extLst>
              <a:ext uri="{FF2B5EF4-FFF2-40B4-BE49-F238E27FC236}">
                <a16:creationId xmlns:a16="http://schemas.microsoft.com/office/drawing/2014/main" id="{2A69F4D2-B863-586C-746B-B4A05EAFC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6" y="870712"/>
            <a:ext cx="6334422" cy="47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0874-D4CA-F327-3B6C-F797CB19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 anchor="ctr">
            <a:normAutofit/>
          </a:bodyPr>
          <a:lstStyle/>
          <a:p>
            <a:r>
              <a:rPr lang="en-US" dirty="0"/>
              <a:t>2024 Congressional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1BB5-168C-4C02-C5CF-6DF38A980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7759" y="6391656"/>
            <a:ext cx="3185161" cy="274320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61711D5-349D-4847-A71F-DCB6A6FF3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B1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B1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Content Placeholder 5" descr="A map of the united states with political parties&#10;&#10;Description automatically generated">
            <a:extLst>
              <a:ext uri="{FF2B5EF4-FFF2-40B4-BE49-F238E27FC236}">
                <a16:creationId xmlns:a16="http://schemas.microsoft.com/office/drawing/2014/main" id="{09D25C14-0959-4103-CE93-3F46806441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7091" y="1371600"/>
            <a:ext cx="5541818" cy="4114800"/>
          </a:xfrm>
          <a:noFill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9F42BA1-AC7C-CFEB-6C2D-53943360C7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5669" y="1279526"/>
            <a:ext cx="5749239" cy="49101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Participants from all 50 states and 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369 congressional meetings</a:t>
            </a:r>
          </a:p>
          <a:p>
            <a:pPr marL="1028700" lvl="1" indent="-342900"/>
            <a:r>
              <a:rPr lang="en-US" dirty="0">
                <a:highlight>
                  <a:srgbClr val="FFFF00"/>
                </a:highlight>
              </a:rPr>
              <a:t>269 House  (61.8%)</a:t>
            </a:r>
            <a:r>
              <a:rPr lang="en-US" dirty="0"/>
              <a:t>, 100 Senate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30% with members of congress or senior staff</a:t>
            </a:r>
          </a:p>
          <a:p>
            <a:pPr marL="1028700" lvl="1" indent="-342900"/>
            <a:r>
              <a:rPr lang="en-US" dirty="0"/>
              <a:t>83 member</a:t>
            </a:r>
          </a:p>
          <a:p>
            <a:pPr marL="1028700" lvl="1" indent="-342900"/>
            <a:r>
              <a:rPr lang="en-US" dirty="0"/>
              <a:t>111 senior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61 non-constituent House meetings (22.6%) 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CC7B32C-7A7D-9373-2349-85F1DEB1A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7" y="3749726"/>
            <a:ext cx="3909261" cy="26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8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031" y="1347537"/>
            <a:ext cx="10830717" cy="4657023"/>
          </a:xfrm>
        </p:spPr>
        <p:txBody>
          <a:bodyPr>
            <a:normAutofit/>
          </a:bodyPr>
          <a:lstStyle/>
          <a:p>
            <a:r>
              <a:rPr lang="en-US" dirty="0"/>
              <a:t>Building ACP and chapter advocacy capacity</a:t>
            </a:r>
          </a:p>
          <a:p>
            <a:r>
              <a:rPr lang="en-US" dirty="0"/>
              <a:t>Strengthening ACP member engagement and providing membership value</a:t>
            </a:r>
          </a:p>
          <a:p>
            <a:r>
              <a:rPr lang="en-US" dirty="0"/>
              <a:t>Cultivating relationships with lawmakers and advancing federal legislative priorities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</a:t>
            </a:r>
          </a:p>
        </p:txBody>
      </p:sp>
    </p:spTree>
    <p:extLst>
      <p:ext uri="{BB962C8B-B14F-4D97-AF65-F5344CB8AC3E}">
        <p14:creationId xmlns:p14="http://schemas.microsoft.com/office/powerpoint/2010/main" val="318957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031" y="1347537"/>
            <a:ext cx="10830717" cy="4657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asking members of Congress to cosponsor the following bills:</a:t>
            </a:r>
          </a:p>
          <a:p>
            <a:r>
              <a:rPr lang="en-US" dirty="0"/>
              <a:t>H.R.2630/S. 652 - the Safe Step Act of 2023</a:t>
            </a:r>
          </a:p>
          <a:p>
            <a:r>
              <a:rPr lang="en-US" dirty="0"/>
              <a:t>H.R. 2389/S. 1302 - the Resident Physician Shortage Reduction Act of 2023 </a:t>
            </a:r>
          </a:p>
          <a:p>
            <a:r>
              <a:rPr lang="en-US" dirty="0"/>
              <a:t>H.R. 6545 - the Physician Fee Schedule Update and Improvements Act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Leadership Day Legislative Asks</a:t>
            </a:r>
          </a:p>
        </p:txBody>
      </p:sp>
    </p:spTree>
    <p:extLst>
      <p:ext uri="{BB962C8B-B14F-4D97-AF65-F5344CB8AC3E}">
        <p14:creationId xmlns:p14="http://schemas.microsoft.com/office/powerpoint/2010/main" val="24260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32B1FC-F06F-AAC7-EA44-E3D26C9A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 dirty="0"/>
              <a:t>Cosponsorship of Leadership Day Legislation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77EF4-FA1B-50B4-FBAF-33DCAB640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7759" y="6391656"/>
            <a:ext cx="3185161" cy="274320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61711D5-349D-4847-A71F-DCB6A6FF3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B1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B1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420D4F-C934-63D4-1FBF-95C76871A6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1" y="1432560"/>
          <a:ext cx="11437620" cy="3928128"/>
        </p:xfrm>
        <a:graphic>
          <a:graphicData uri="http://schemas.openxmlformats.org/drawingml/2006/table">
            <a:tbl>
              <a:tblPr/>
              <a:tblGrid>
                <a:gridCol w="2527115">
                  <a:extLst>
                    <a:ext uri="{9D8B030D-6E8A-4147-A177-3AD203B41FA5}">
                      <a16:colId xmlns:a16="http://schemas.microsoft.com/office/drawing/2014/main" val="3623162269"/>
                    </a:ext>
                  </a:extLst>
                </a:gridCol>
                <a:gridCol w="1237618">
                  <a:extLst>
                    <a:ext uri="{9D8B030D-6E8A-4147-A177-3AD203B41FA5}">
                      <a16:colId xmlns:a16="http://schemas.microsoft.com/office/drawing/2014/main" val="330706003"/>
                    </a:ext>
                  </a:extLst>
                </a:gridCol>
                <a:gridCol w="1237618">
                  <a:extLst>
                    <a:ext uri="{9D8B030D-6E8A-4147-A177-3AD203B41FA5}">
                      <a16:colId xmlns:a16="http://schemas.microsoft.com/office/drawing/2014/main" val="1617709165"/>
                    </a:ext>
                  </a:extLst>
                </a:gridCol>
                <a:gridCol w="818799">
                  <a:extLst>
                    <a:ext uri="{9D8B030D-6E8A-4147-A177-3AD203B41FA5}">
                      <a16:colId xmlns:a16="http://schemas.microsoft.com/office/drawing/2014/main" val="2743333608"/>
                    </a:ext>
                  </a:extLst>
                </a:gridCol>
                <a:gridCol w="769604">
                  <a:extLst>
                    <a:ext uri="{9D8B030D-6E8A-4147-A177-3AD203B41FA5}">
                      <a16:colId xmlns:a16="http://schemas.microsoft.com/office/drawing/2014/main" val="781666746"/>
                    </a:ext>
                  </a:extLst>
                </a:gridCol>
                <a:gridCol w="1178967">
                  <a:extLst>
                    <a:ext uri="{9D8B030D-6E8A-4147-A177-3AD203B41FA5}">
                      <a16:colId xmlns:a16="http://schemas.microsoft.com/office/drawing/2014/main" val="3227832617"/>
                    </a:ext>
                  </a:extLst>
                </a:gridCol>
                <a:gridCol w="1228091">
                  <a:extLst>
                    <a:ext uri="{9D8B030D-6E8A-4147-A177-3AD203B41FA5}">
                      <a16:colId xmlns:a16="http://schemas.microsoft.com/office/drawing/2014/main" val="397783686"/>
                    </a:ext>
                  </a:extLst>
                </a:gridCol>
                <a:gridCol w="982473">
                  <a:extLst>
                    <a:ext uri="{9D8B030D-6E8A-4147-A177-3AD203B41FA5}">
                      <a16:colId xmlns:a16="http://schemas.microsoft.com/office/drawing/2014/main" val="498966010"/>
                    </a:ext>
                  </a:extLst>
                </a:gridCol>
                <a:gridCol w="1457335">
                  <a:extLst>
                    <a:ext uri="{9D8B030D-6E8A-4147-A177-3AD203B41FA5}">
                      <a16:colId xmlns:a16="http://schemas.microsoft.com/office/drawing/2014/main" val="3364125172"/>
                    </a:ext>
                  </a:extLst>
                </a:gridCol>
              </a:tblGrid>
              <a:tr h="36107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 Leadership Day Legislative Ask Cosponsors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8" marR="4988" marT="4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8" marR="4988" marT="4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65884"/>
                  </a:ext>
                </a:extLst>
              </a:tr>
              <a:tr h="69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Before LD23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a/o 6/30/23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a/o 5/13/24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a/o 6/30/24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since LD24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 Since LD24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787157"/>
                  </a:ext>
                </a:extLst>
              </a:tr>
              <a:tr h="36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2630: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 Step Act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127.6%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987216"/>
                  </a:ext>
                </a:extLst>
              </a:tr>
              <a:tr h="36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652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42718"/>
                  </a:ext>
                </a:extLst>
              </a:tr>
              <a:tr h="69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2389: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 Physician Shortage Reduction Act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282198"/>
                  </a:ext>
                </a:extLst>
              </a:tr>
              <a:tr h="36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1302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303947"/>
                  </a:ext>
                </a:extLst>
              </a:tr>
              <a:tr h="69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6545: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Physician Fee Schedule Improvements Act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17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8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F896-7AD7-C082-A3BE-019E8268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Leadership Day Participation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D43C-E1D2-7319-2747-2D6139C8A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10676138" cy="4897438"/>
          </a:xfrm>
        </p:spPr>
        <p:txBody>
          <a:bodyPr>
            <a:normAutofit/>
          </a:bodyPr>
          <a:lstStyle/>
          <a:p>
            <a:r>
              <a:rPr lang="en-US" dirty="0"/>
              <a:t>Increase member engagement, strengthen chapter advocacy, and increase the number of districts with constituents participating in Leadership Day.</a:t>
            </a:r>
          </a:p>
          <a:p>
            <a:r>
              <a:rPr lang="en-US" dirty="0"/>
              <a:t>Increase the number of congressional districts covered, not just the number of participants from a chapter.</a:t>
            </a:r>
          </a:p>
          <a:p>
            <a:r>
              <a:rPr lang="en-US" b="1" dirty="0"/>
              <a:t>Prioritize members of Congress in leadership and on committees with health care jurisdiction.</a:t>
            </a:r>
          </a:p>
          <a:p>
            <a:r>
              <a:rPr lang="en-US" dirty="0"/>
              <a:t>Ensure that participants are registered with the address where they are registered to vote.</a:t>
            </a:r>
          </a:p>
          <a:p>
            <a:r>
              <a:rPr lang="en-US" dirty="0"/>
              <a:t>Physicians should provide </a:t>
            </a:r>
            <a:r>
              <a:rPr lang="en-US" b="1" u="sng" dirty="0"/>
              <a:t>both</a:t>
            </a:r>
            <a:r>
              <a:rPr lang="en-US" dirty="0"/>
              <a:t> their </a:t>
            </a:r>
            <a:r>
              <a:rPr lang="en-US" b="1" dirty="0"/>
              <a:t>home</a:t>
            </a:r>
            <a:r>
              <a:rPr lang="en-US" dirty="0"/>
              <a:t> and </a:t>
            </a:r>
            <a:r>
              <a:rPr lang="en-US" b="1" dirty="0"/>
              <a:t>work</a:t>
            </a:r>
            <a:r>
              <a:rPr lang="en-US" dirty="0"/>
              <a:t> addresses.</a:t>
            </a:r>
          </a:p>
          <a:p>
            <a:r>
              <a:rPr lang="en-US" dirty="0"/>
              <a:t>Students </a:t>
            </a:r>
            <a:r>
              <a:rPr lang="en-US" b="1" u="sng" dirty="0"/>
              <a:t>can</a:t>
            </a:r>
            <a:r>
              <a:rPr lang="en-US" dirty="0"/>
              <a:t> use their permanent address, not just their school address.</a:t>
            </a:r>
          </a:p>
          <a:p>
            <a:pPr marL="0" indent="0">
              <a:buNone/>
            </a:pPr>
            <a:r>
              <a:rPr lang="en-US" i="1" dirty="0"/>
              <a:t>Contact your chapter before registering for Leadership 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67985-A00C-53A8-496E-B0DBF97F3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1D5-349D-4847-A71F-DCB6A6FF3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B1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B1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5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P PowerPoint Template.potx" id="{87836B04-B43C-4560-B9A2-EC0F309E52F5}" vid="{48C64A7F-5165-4E2D-AAED-8E276F2A43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7" ma:contentTypeDescription="Create a new document." ma:contentTypeScope="" ma:versionID="00a098de305642a50dbe6d576afb3ef1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5e73efe4679fd4b73006cdbea7e2e053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bdb9e-9149-43ff-a64d-539024789793">
      <Terms xmlns="http://schemas.microsoft.com/office/infopath/2007/PartnerControls"/>
    </lcf76f155ced4ddcb4097134ff3c332f>
    <TaxCatchAll xmlns="79350851-8c2b-403b-9bd2-948565db2f1b" xsi:nil="true"/>
  </documentManagement>
</p:properties>
</file>

<file path=customXml/itemProps1.xml><?xml version="1.0" encoding="utf-8"?>
<ds:datastoreItem xmlns:ds="http://schemas.openxmlformats.org/officeDocument/2006/customXml" ds:itemID="{80C0D2BD-CB19-40E8-A39F-D30828C0CB53}"/>
</file>

<file path=customXml/itemProps2.xml><?xml version="1.0" encoding="utf-8"?>
<ds:datastoreItem xmlns:ds="http://schemas.openxmlformats.org/officeDocument/2006/customXml" ds:itemID="{238154BD-C883-4B11-8736-4A4DDE74F9A8}"/>
</file>

<file path=customXml/itemProps3.xml><?xml version="1.0" encoding="utf-8"?>
<ds:datastoreItem xmlns:ds="http://schemas.openxmlformats.org/officeDocument/2006/customXml" ds:itemID="{ACD0B2B2-A331-48E9-B71C-89110B66754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566</Words>
  <Application>Microsoft Office PowerPoint</Application>
  <PresentationFormat>Widescreen</PresentationFormat>
  <Paragraphs>131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Courier New</vt:lpstr>
      <vt:lpstr>office theme</vt:lpstr>
      <vt:lpstr>Custom Design</vt:lpstr>
      <vt:lpstr>Leadership Day 2025     April 28-29 Westin Washington, DC Downtown</vt:lpstr>
      <vt:lpstr>Submit a Breakout Session Proposal for Leadership Day</vt:lpstr>
      <vt:lpstr>Leadership Day Reminders</vt:lpstr>
      <vt:lpstr>2024 Participation</vt:lpstr>
      <vt:lpstr>2024 Congressional Meetings</vt:lpstr>
      <vt:lpstr>Measuring Success</vt:lpstr>
      <vt:lpstr>2024 Leadership Day Legislative Asks</vt:lpstr>
      <vt:lpstr>Cosponsorship of Leadership Day Legislation</vt:lpstr>
      <vt:lpstr>2025 Leadership Day Participation </vt:lpstr>
      <vt:lpstr>Important Leadership Day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Pugach</dc:creator>
  <cp:lastModifiedBy>Shuan Tomlinson</cp:lastModifiedBy>
  <cp:revision>155</cp:revision>
  <dcterms:created xsi:type="dcterms:W3CDTF">2024-03-08T17:28:58Z</dcterms:created>
  <dcterms:modified xsi:type="dcterms:W3CDTF">2025-02-12T17:05:38Z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0x01010089809CCBE0F7BF4E96538EEDD02756CE</vt:lpwstr>
  </property>
</Properties>
</file>