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5"/>
  </p:notesMasterIdLst>
  <p:handoutMasterIdLst>
    <p:handoutMasterId r:id="rId16"/>
  </p:handoutMasterIdLst>
  <p:sldIdLst>
    <p:sldId id="259" r:id="rId2"/>
    <p:sldId id="2586" r:id="rId3"/>
    <p:sldId id="2588" r:id="rId4"/>
    <p:sldId id="2708" r:id="rId5"/>
    <p:sldId id="2569" r:id="rId6"/>
    <p:sldId id="2694" r:id="rId7"/>
    <p:sldId id="2711" r:id="rId8"/>
    <p:sldId id="2705" r:id="rId9"/>
    <p:sldId id="2712" r:id="rId10"/>
    <p:sldId id="2713" r:id="rId11"/>
    <p:sldId id="2715" r:id="rId12"/>
    <p:sldId id="2714" r:id="rId13"/>
    <p:sldId id="2716" r:id="rId14"/>
  </p:sldIdLst>
  <p:sldSz cx="12192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McConomy" initials="SM" lastIdx="1" clrIdx="0">
    <p:extLst>
      <p:ext uri="{19B8F6BF-5375-455C-9EA6-DF929625EA0E}">
        <p15:presenceInfo xmlns:p15="http://schemas.microsoft.com/office/powerpoint/2012/main" userId="S::smcconomy@acponline.org::c5b9d3a1-1527-40ef-935e-f984a7132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66"/>
    <a:srgbClr val="007E66"/>
    <a:srgbClr val="F5F5F5"/>
    <a:srgbClr val="B5B7B4"/>
    <a:srgbClr val="FFC82E"/>
    <a:srgbClr val="2EB135"/>
    <a:srgbClr val="00A3DD"/>
    <a:srgbClr val="1EB53A"/>
    <a:srgbClr val="007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467B4-837F-49A6-AE3C-B1A42B57EFF6}" v="5" dt="2024-11-19T20:27:55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8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1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DGAPP staff, chapter affairs staff, Communications, EO… </a:t>
            </a:r>
            <a:r>
              <a:rPr lang="en-US" sz="1600" b="1" dirty="0"/>
              <a:t>(20+ ACP staff involved in event)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5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6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E196A5-D872-9148-975E-6BEB05223D0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3DD95-174E-C94F-A8DD-3253A9DDC16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DF27D-3D7E-144D-AEBE-EA8573839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52C5A3-4A25-364D-8403-80A1A1A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8EE0DC-4B15-D947-88C8-715A124B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9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64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3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3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2E0D-6651-EE4B-88BE-2D95A1C5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9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Lef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6347012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7012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730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833120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24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93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9525"/>
            <a:ext cx="5157787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1046"/>
            <a:ext cx="5157787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9525"/>
            <a:ext cx="5183188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1046"/>
            <a:ext cx="5183188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16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279526"/>
            <a:ext cx="2133600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279525"/>
            <a:ext cx="82042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2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347472" y="0"/>
            <a:ext cx="45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7759" y="6391656"/>
            <a:ext cx="3185161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91" r:id="rId5"/>
    <p:sldLayoutId id="2147483692" r:id="rId6"/>
    <p:sldLayoutId id="2147483688" r:id="rId7"/>
    <p:sldLayoutId id="2147483681" r:id="rId8"/>
    <p:sldLayoutId id="2147483689" r:id="rId9"/>
    <p:sldLayoutId id="214748369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9444-DDCD-1B4D-B95A-506179F8A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" y="1376312"/>
            <a:ext cx="9849395" cy="27909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State Health Policy Webinar</a:t>
            </a:r>
            <a:br>
              <a:rPr lang="en-US" dirty="0">
                <a:latin typeface="Calibri"/>
                <a:cs typeface="Calibri"/>
              </a:rPr>
            </a:br>
            <a:r>
              <a:rPr lang="en-US" sz="3400" b="0" dirty="0">
                <a:latin typeface="Calibri"/>
                <a:cs typeface="Calibri"/>
              </a:rPr>
              <a:t>Upcoming Advocacy Events and Resources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87AC6-B134-554C-BCF9-79A466827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94" y="4167212"/>
            <a:ext cx="9787945" cy="1314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dirty="0">
                <a:effectLst/>
                <a:latin typeface="Open Sans" panose="020B0606030504020204" pitchFamily="34" charset="0"/>
              </a:rPr>
              <a:t>David Pugach, JD</a:t>
            </a:r>
          </a:p>
          <a:p>
            <a:r>
              <a:rPr lang="en-US" dirty="0"/>
              <a:t>Vice President, Governmental Affairs and Public Policy</a:t>
            </a:r>
            <a:br>
              <a:rPr lang="en-US" dirty="0"/>
            </a:br>
            <a:r>
              <a:rPr lang="en-US" dirty="0"/>
              <a:t>November 19, 2024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24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136D-3C32-4C1D-EAFD-1D7DB6D8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ACP State Health Policy Resources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7CD6FC-FDFD-435B-B727-7C38A16BD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0666" y="1279525"/>
            <a:ext cx="5850668" cy="48974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B5A7D-E1E7-3E82-1BB0-A30C22570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6A6C3-E445-2596-AB42-ABDF52C8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334" y="3545633"/>
            <a:ext cx="2511684" cy="251168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F81E016-A2F4-F3E3-022A-1A510CCB0AB0}"/>
              </a:ext>
            </a:extLst>
          </p:cNvPr>
          <p:cNvSpPr/>
          <p:nvPr/>
        </p:nvSpPr>
        <p:spPr>
          <a:xfrm>
            <a:off x="2519265" y="3984171"/>
            <a:ext cx="1987421" cy="9143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890D2A3-A601-2AA3-B382-A2217B18C1C5}"/>
              </a:ext>
            </a:extLst>
          </p:cNvPr>
          <p:cNvSpPr/>
          <p:nvPr/>
        </p:nvSpPr>
        <p:spPr>
          <a:xfrm>
            <a:off x="4229321" y="3261259"/>
            <a:ext cx="2826269" cy="466985"/>
          </a:xfrm>
          <a:prstGeom prst="ellipse">
            <a:avLst/>
          </a:prstGeom>
          <a:noFill/>
          <a:ln w="28575">
            <a:solidFill>
              <a:srgbClr val="007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6570-76D7-7530-4171-A89A8BF1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ACP Advocacy Priorities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2628E1-87DF-6D2F-E22F-948CD0977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359" y="1595436"/>
            <a:ext cx="5486845" cy="48974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F0D43-4390-F9A2-4AB6-FA13FA6AB8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141C8-1E6B-0938-6611-8C8ADF38D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448" y="1478156"/>
            <a:ext cx="4000168" cy="5187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8D717-3E5E-3E25-F299-9BA97A0F4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56" y="4721290"/>
            <a:ext cx="1670366" cy="16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8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5CFE-FB3C-71DE-350E-C304EACA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Fact Sheets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174063-02BE-7051-45A3-72803F6FA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856" y="1279525"/>
            <a:ext cx="4194306" cy="54795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5D6BC-F465-2F02-5D30-4B15CC983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7948-5A89-E661-2246-6988041D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Your Lawmakers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387485-542A-E399-33F2-FE850E1AD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061" y="1279525"/>
            <a:ext cx="4549878" cy="55035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D526E-2DC4-02F8-62D1-913A1FB44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E29FE-39C2-C0BD-204D-DBB2C654A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558" y="2789853"/>
            <a:ext cx="2931562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2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E68D-EF6D-A3EB-A1A2-BC7F1FE7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 anchor="ctr">
            <a:normAutofit/>
          </a:bodyPr>
          <a:lstStyle/>
          <a:p>
            <a:r>
              <a:rPr lang="en-US" dirty="0"/>
              <a:t>2024 Participation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0D02D35-3E9A-222A-E021-3554AA813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>
            <a:normAutofit/>
          </a:bodyPr>
          <a:lstStyle/>
          <a:p>
            <a:r>
              <a:rPr lang="en-US" dirty="0"/>
              <a:t>480 Participants, including:</a:t>
            </a:r>
          </a:p>
          <a:p>
            <a:pPr lvl="1"/>
            <a:r>
              <a:rPr lang="en-US" sz="2200" dirty="0"/>
              <a:t>227 physicians</a:t>
            </a:r>
          </a:p>
          <a:p>
            <a:pPr lvl="1"/>
            <a:r>
              <a:rPr lang="en-US" sz="2200" dirty="0"/>
              <a:t>152 resident physicians</a:t>
            </a:r>
          </a:p>
          <a:p>
            <a:pPr lvl="1"/>
            <a:r>
              <a:rPr lang="en-US" sz="2200" dirty="0"/>
              <a:t>75 medical students</a:t>
            </a:r>
          </a:p>
          <a:p>
            <a:pPr lvl="1"/>
            <a:r>
              <a:rPr lang="en-US" sz="2200" dirty="0"/>
              <a:t>ACP and chapter staff</a:t>
            </a:r>
          </a:p>
        </p:txBody>
      </p:sp>
      <p:pic>
        <p:nvPicPr>
          <p:cNvPr id="6" name="Content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A6F7AF9C-3515-3FB0-40E3-E02B75EF40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 r="1787" b="1"/>
          <a:stretch/>
        </p:blipFill>
        <p:spPr>
          <a:xfrm>
            <a:off x="838200" y="3246120"/>
            <a:ext cx="3197645" cy="3022284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081C1-D722-1C96-0EBE-A4320689A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7759" y="6391656"/>
            <a:ext cx="3185161" cy="27432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61711D5-349D-4847-A71F-DCB6A6FF38B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8" name="Picture 7" descr="A group of people sitting in a conference room&#10;&#10;Description automatically generated">
            <a:extLst>
              <a:ext uri="{FF2B5EF4-FFF2-40B4-BE49-F238E27FC236}">
                <a16:creationId xmlns:a16="http://schemas.microsoft.com/office/drawing/2014/main" id="{2A69F4D2-B863-586C-746B-B4A05EAFC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66" y="870712"/>
            <a:ext cx="6334422" cy="47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0874-D4CA-F327-3B6C-F797CB19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 anchor="ctr">
            <a:normAutofit/>
          </a:bodyPr>
          <a:lstStyle/>
          <a:p>
            <a:r>
              <a:rPr lang="en-US" dirty="0"/>
              <a:t>2024 Congressional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91BB5-168C-4C02-C5CF-6DF38A980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7759" y="6391656"/>
            <a:ext cx="3185161" cy="27432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61711D5-349D-4847-A71F-DCB6A6FF38B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6" name="Content Placeholder 5" descr="A map of the united states with political parties&#10;&#10;Description automatically generated">
            <a:extLst>
              <a:ext uri="{FF2B5EF4-FFF2-40B4-BE49-F238E27FC236}">
                <a16:creationId xmlns:a16="http://schemas.microsoft.com/office/drawing/2014/main" id="{09D25C14-0959-4103-CE93-3F46806441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7091" y="1371600"/>
            <a:ext cx="5541818" cy="4114800"/>
          </a:xfrm>
          <a:noFill/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9F42BA1-AC7C-CFEB-6C2D-53943360C7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5669" y="1279526"/>
            <a:ext cx="5749239" cy="49101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Participants from all 50 states and 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369 congressional meetings</a:t>
            </a:r>
          </a:p>
          <a:p>
            <a:pPr marL="1028700" lvl="1" indent="-342900"/>
            <a:r>
              <a:rPr lang="en-US" dirty="0">
                <a:highlight>
                  <a:srgbClr val="FFFF00"/>
                </a:highlight>
              </a:rPr>
              <a:t>269 House  (61.8%)</a:t>
            </a:r>
            <a:r>
              <a:rPr lang="en-US" dirty="0"/>
              <a:t>, 100 Senate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30% with members of congress or senior staff</a:t>
            </a:r>
          </a:p>
          <a:p>
            <a:pPr marL="1028700" lvl="1" indent="-342900"/>
            <a:r>
              <a:rPr lang="en-US" dirty="0"/>
              <a:t>83 member</a:t>
            </a:r>
          </a:p>
          <a:p>
            <a:pPr marL="1028700" lvl="1" indent="-342900"/>
            <a:r>
              <a:rPr lang="en-US" dirty="0"/>
              <a:t>111 senior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61 non-constituent House meetings (22.6%) </a:t>
            </a: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CC7B32C-7A7D-9373-2349-85F1DEB1A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57" y="3749726"/>
            <a:ext cx="3909261" cy="26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8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031" y="1347537"/>
            <a:ext cx="10830717" cy="4657023"/>
          </a:xfrm>
        </p:spPr>
        <p:txBody>
          <a:bodyPr>
            <a:normAutofit/>
          </a:bodyPr>
          <a:lstStyle/>
          <a:p>
            <a:r>
              <a:rPr lang="en-US" dirty="0"/>
              <a:t>Building ACP and chapter advocacy capacity</a:t>
            </a:r>
          </a:p>
          <a:p>
            <a:r>
              <a:rPr lang="en-US" dirty="0"/>
              <a:t>Strengthening ACP member engagement and providing membership value</a:t>
            </a:r>
          </a:p>
          <a:p>
            <a:r>
              <a:rPr lang="en-US" dirty="0"/>
              <a:t>Cultivating relationships with lawmakers and advancing federal legislative priorities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</a:t>
            </a:r>
          </a:p>
        </p:txBody>
      </p:sp>
    </p:spTree>
    <p:extLst>
      <p:ext uri="{BB962C8B-B14F-4D97-AF65-F5344CB8AC3E}">
        <p14:creationId xmlns:p14="http://schemas.microsoft.com/office/powerpoint/2010/main" val="318957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031" y="1347537"/>
            <a:ext cx="10830717" cy="4657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asking members of Congress to cosponsor the following bills:</a:t>
            </a:r>
          </a:p>
          <a:p>
            <a:r>
              <a:rPr lang="en-US" dirty="0"/>
              <a:t>H.R.2630/S. 652 - the Safe Step Act of 2023</a:t>
            </a:r>
          </a:p>
          <a:p>
            <a:r>
              <a:rPr lang="en-US" dirty="0"/>
              <a:t>H.R. 2389/S. 1302 - the Resident Physician Shortage Reduction Act of 2023 </a:t>
            </a:r>
          </a:p>
          <a:p>
            <a:r>
              <a:rPr lang="en-US" dirty="0"/>
              <a:t>H.R. 6545 - the Physician Fee Schedule Update and Improvements Act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Leadership Day Legislative Asks</a:t>
            </a:r>
          </a:p>
        </p:txBody>
      </p:sp>
    </p:spTree>
    <p:extLst>
      <p:ext uri="{BB962C8B-B14F-4D97-AF65-F5344CB8AC3E}">
        <p14:creationId xmlns:p14="http://schemas.microsoft.com/office/powerpoint/2010/main" val="24260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32B1FC-F06F-AAC7-EA44-E3D26C9A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 dirty="0"/>
              <a:t>Cosponsorship of Leadership Day Legislation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77EF4-FA1B-50B4-FBAF-33DCAB640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7759" y="6391656"/>
            <a:ext cx="3185161" cy="27432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61711D5-349D-4847-A71F-DCB6A6FF38B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420D4F-C934-63D4-1FBF-95C76871A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353938"/>
              </p:ext>
            </p:extLst>
          </p:nvPr>
        </p:nvGraphicFramePr>
        <p:xfrm>
          <a:off x="495301" y="1432560"/>
          <a:ext cx="11437620" cy="3928128"/>
        </p:xfrm>
        <a:graphic>
          <a:graphicData uri="http://schemas.openxmlformats.org/drawingml/2006/table">
            <a:tbl>
              <a:tblPr/>
              <a:tblGrid>
                <a:gridCol w="2527115">
                  <a:extLst>
                    <a:ext uri="{9D8B030D-6E8A-4147-A177-3AD203B41FA5}">
                      <a16:colId xmlns:a16="http://schemas.microsoft.com/office/drawing/2014/main" val="3623162269"/>
                    </a:ext>
                  </a:extLst>
                </a:gridCol>
                <a:gridCol w="1237618">
                  <a:extLst>
                    <a:ext uri="{9D8B030D-6E8A-4147-A177-3AD203B41FA5}">
                      <a16:colId xmlns:a16="http://schemas.microsoft.com/office/drawing/2014/main" val="330706003"/>
                    </a:ext>
                  </a:extLst>
                </a:gridCol>
                <a:gridCol w="1237618">
                  <a:extLst>
                    <a:ext uri="{9D8B030D-6E8A-4147-A177-3AD203B41FA5}">
                      <a16:colId xmlns:a16="http://schemas.microsoft.com/office/drawing/2014/main" val="1617709165"/>
                    </a:ext>
                  </a:extLst>
                </a:gridCol>
                <a:gridCol w="818799">
                  <a:extLst>
                    <a:ext uri="{9D8B030D-6E8A-4147-A177-3AD203B41FA5}">
                      <a16:colId xmlns:a16="http://schemas.microsoft.com/office/drawing/2014/main" val="2743333608"/>
                    </a:ext>
                  </a:extLst>
                </a:gridCol>
                <a:gridCol w="769604">
                  <a:extLst>
                    <a:ext uri="{9D8B030D-6E8A-4147-A177-3AD203B41FA5}">
                      <a16:colId xmlns:a16="http://schemas.microsoft.com/office/drawing/2014/main" val="781666746"/>
                    </a:ext>
                  </a:extLst>
                </a:gridCol>
                <a:gridCol w="1178967">
                  <a:extLst>
                    <a:ext uri="{9D8B030D-6E8A-4147-A177-3AD203B41FA5}">
                      <a16:colId xmlns:a16="http://schemas.microsoft.com/office/drawing/2014/main" val="3227832617"/>
                    </a:ext>
                  </a:extLst>
                </a:gridCol>
                <a:gridCol w="1228091">
                  <a:extLst>
                    <a:ext uri="{9D8B030D-6E8A-4147-A177-3AD203B41FA5}">
                      <a16:colId xmlns:a16="http://schemas.microsoft.com/office/drawing/2014/main" val="397783686"/>
                    </a:ext>
                  </a:extLst>
                </a:gridCol>
                <a:gridCol w="982473">
                  <a:extLst>
                    <a:ext uri="{9D8B030D-6E8A-4147-A177-3AD203B41FA5}">
                      <a16:colId xmlns:a16="http://schemas.microsoft.com/office/drawing/2014/main" val="498966010"/>
                    </a:ext>
                  </a:extLst>
                </a:gridCol>
                <a:gridCol w="1457335">
                  <a:extLst>
                    <a:ext uri="{9D8B030D-6E8A-4147-A177-3AD203B41FA5}">
                      <a16:colId xmlns:a16="http://schemas.microsoft.com/office/drawing/2014/main" val="3364125172"/>
                    </a:ext>
                  </a:extLst>
                </a:gridCol>
              </a:tblGrid>
              <a:tr h="36107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 Leadership Day Legislative Ask Cosponsors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88" marR="4988" marT="4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88" marR="4988" marT="4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65884"/>
                  </a:ext>
                </a:extLst>
              </a:tr>
              <a:tr h="69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Before LD23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a/o 6/30/23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a/o 5/13/24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a/o 6/30/24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since LD24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 Since LD24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787157"/>
                  </a:ext>
                </a:extLst>
              </a:tr>
              <a:tr h="36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2630: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Safe Step Act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127.6%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987216"/>
                  </a:ext>
                </a:extLst>
              </a:tr>
              <a:tr h="36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652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542718"/>
                  </a:ext>
                </a:extLst>
              </a:tr>
              <a:tr h="69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2389: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 Physician Shortage Reduction Act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282198"/>
                  </a:ext>
                </a:extLst>
              </a:tr>
              <a:tr h="36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1302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303947"/>
                  </a:ext>
                </a:extLst>
              </a:tr>
              <a:tr h="69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6545: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Physician Fee Schedule Improvements Act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17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48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F896-7AD7-C082-A3BE-019E8268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 Leadership Day Participation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D43C-E1D2-7319-2747-2D6139C8A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5"/>
            <a:ext cx="10676138" cy="4897438"/>
          </a:xfrm>
        </p:spPr>
        <p:txBody>
          <a:bodyPr/>
          <a:lstStyle/>
          <a:p>
            <a:r>
              <a:rPr lang="en-US" dirty="0"/>
              <a:t>Increase member engagement, strengthen chapter advocacy, and increase the number of districts with constituents participating in Leadership Day.</a:t>
            </a:r>
          </a:p>
          <a:p>
            <a:r>
              <a:rPr lang="en-US" dirty="0"/>
              <a:t>Increase the number of congressional districts covered, not just the number of participants from a chapter.</a:t>
            </a:r>
          </a:p>
          <a:p>
            <a:r>
              <a:rPr lang="en-US" b="1" dirty="0"/>
              <a:t>Prioritize members of Congress in leadership and on committees with health care jurisdiction.</a:t>
            </a:r>
          </a:p>
          <a:p>
            <a:r>
              <a:rPr lang="en-US" dirty="0"/>
              <a:t>Ensure that participants are registered with the address where they are registered to vote.</a:t>
            </a:r>
          </a:p>
          <a:p>
            <a:r>
              <a:rPr lang="en-US" dirty="0"/>
              <a:t>Physicians should provide </a:t>
            </a:r>
            <a:r>
              <a:rPr lang="en-US" b="1" u="sng" dirty="0"/>
              <a:t>both</a:t>
            </a:r>
            <a:r>
              <a:rPr lang="en-US" dirty="0"/>
              <a:t> their </a:t>
            </a:r>
            <a:r>
              <a:rPr lang="en-US" b="1" dirty="0"/>
              <a:t>home</a:t>
            </a:r>
            <a:r>
              <a:rPr lang="en-US" dirty="0"/>
              <a:t> and </a:t>
            </a:r>
            <a:r>
              <a:rPr lang="en-US" b="1" dirty="0"/>
              <a:t>work</a:t>
            </a:r>
            <a:r>
              <a:rPr lang="en-US" dirty="0"/>
              <a:t> addresses.</a:t>
            </a:r>
          </a:p>
          <a:p>
            <a:r>
              <a:rPr lang="en-US" dirty="0"/>
              <a:t>Students </a:t>
            </a:r>
            <a:r>
              <a:rPr lang="en-US" b="1" u="sng" dirty="0"/>
              <a:t>can</a:t>
            </a:r>
            <a:r>
              <a:rPr lang="en-US" dirty="0"/>
              <a:t> use their permanent address, not just their school address.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67985-A00C-53A8-496E-B0DBF97F3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5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DCAB-A4FC-7077-B10E-634FA84F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EBDC7-883A-A98F-E125-27D01E216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2025 Leadership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13F17-01C2-B685-8DFC-0A48D8B16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711D5-349D-4847-A71F-DCB6A6FF3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B13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B1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690E5-B932-257A-4D29-B46E0ABA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59" y="2209694"/>
            <a:ext cx="5828281" cy="2438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1DFAC-7AFE-74DE-CB21-72801B41D5C1}"/>
              </a:ext>
            </a:extLst>
          </p:cNvPr>
          <p:cNvSpPr txBox="1"/>
          <p:nvPr/>
        </p:nvSpPr>
        <p:spPr>
          <a:xfrm>
            <a:off x="1612490" y="4975123"/>
            <a:ext cx="921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April 28-29, 2025 –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10884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1C14-1FCA-DB89-BEDD-C8B92F5A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Leadership Day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F0BB-D43F-988B-27E1-27E9679D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about travel scholarships will be sent from Chapter Activities staff to ACP chapters later this year</a:t>
            </a:r>
          </a:p>
          <a:p>
            <a:r>
              <a:rPr lang="en-US" dirty="0"/>
              <a:t>Registration and hotel information available in early January</a:t>
            </a:r>
          </a:p>
          <a:p>
            <a:r>
              <a:rPr lang="en-US" dirty="0"/>
              <a:t>Breakout sessions will be taking proposals this year; submission process opens in January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AED7-4782-5300-DBA3-D4F1FE7B4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750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P PowerPoint Template.potx" id="{87836B04-B43C-4560-B9A2-EC0F309E52F5}" vid="{48C64A7F-5165-4E2D-AAED-8E276F2A43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09CCBE0F7BF4E96538EEDD02756CE" ma:contentTypeVersion="17" ma:contentTypeDescription="Create a new document." ma:contentTypeScope="" ma:versionID="00a098de305642a50dbe6d576afb3ef1">
  <xsd:schema xmlns:xsd="http://www.w3.org/2001/XMLSchema" xmlns:xs="http://www.w3.org/2001/XMLSchema" xmlns:p="http://schemas.microsoft.com/office/2006/metadata/properties" xmlns:ns2="cd8bdb9e-9149-43ff-a64d-539024789793" xmlns:ns3="79350851-8c2b-403b-9bd2-948565db2f1b" targetNamespace="http://schemas.microsoft.com/office/2006/metadata/properties" ma:root="true" ma:fieldsID="5e73efe4679fd4b73006cdbea7e2e053" ns2:_="" ns3:_="">
    <xsd:import namespace="cd8bdb9e-9149-43ff-a64d-539024789793"/>
    <xsd:import namespace="79350851-8c2b-403b-9bd2-948565db2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bdb9e-9149-43ff-a64d-539024789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50851-8c2b-403b-9bd2-948565db2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e50671-4793-4701-9969-531d3dd5e177}" ma:internalName="TaxCatchAll" ma:showField="CatchAllData" ma:web="79350851-8c2b-403b-9bd2-948565db2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8bdb9e-9149-43ff-a64d-539024789793">
      <Terms xmlns="http://schemas.microsoft.com/office/infopath/2007/PartnerControls"/>
    </lcf76f155ced4ddcb4097134ff3c332f>
    <TaxCatchAll xmlns="79350851-8c2b-403b-9bd2-948565db2f1b" xsi:nil="true"/>
  </documentManagement>
</p:properties>
</file>

<file path=customXml/itemProps1.xml><?xml version="1.0" encoding="utf-8"?>
<ds:datastoreItem xmlns:ds="http://schemas.openxmlformats.org/officeDocument/2006/customXml" ds:itemID="{71EA1386-BEFE-41A9-90AA-D54886093DD0}"/>
</file>

<file path=customXml/itemProps2.xml><?xml version="1.0" encoding="utf-8"?>
<ds:datastoreItem xmlns:ds="http://schemas.openxmlformats.org/officeDocument/2006/customXml" ds:itemID="{18B1BADD-56F9-4E4F-8C58-5E4B230BCA55}"/>
</file>

<file path=customXml/itemProps3.xml><?xml version="1.0" encoding="utf-8"?>
<ds:datastoreItem xmlns:ds="http://schemas.openxmlformats.org/officeDocument/2006/customXml" ds:itemID="{90F17EC4-EC89-41C8-BFCB-365F77822AE6}"/>
</file>

<file path=docProps/app.xml><?xml version="1.0" encoding="utf-8"?>
<Properties xmlns="http://schemas.openxmlformats.org/officeDocument/2006/extended-properties" xmlns:vt="http://schemas.openxmlformats.org/officeDocument/2006/docPropsVTypes">
  <Template>2. ACP PowerPoint Template</Template>
  <TotalTime>3257</TotalTime>
  <Words>493</Words>
  <Application>Microsoft Office PowerPoint</Application>
  <PresentationFormat>Widescreen</PresentationFormat>
  <Paragraphs>115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Tw Cen MT</vt:lpstr>
      <vt:lpstr>Custom Design</vt:lpstr>
      <vt:lpstr>State Health Policy Webinar Upcoming Advocacy Events and Resources </vt:lpstr>
      <vt:lpstr>2024 Participation</vt:lpstr>
      <vt:lpstr>2024 Congressional Meetings</vt:lpstr>
      <vt:lpstr>Measuring Success</vt:lpstr>
      <vt:lpstr>2024 Leadership Day Legislative Asks</vt:lpstr>
      <vt:lpstr>Cosponsorship of Leadership Day Legislation</vt:lpstr>
      <vt:lpstr>2025 Leadership Day Participation </vt:lpstr>
      <vt:lpstr>Save The Date</vt:lpstr>
      <vt:lpstr>Upcoming Leadership Day Information</vt:lpstr>
      <vt:lpstr>ACP State Health Policy Resources</vt:lpstr>
      <vt:lpstr>ACP Advocacy Priorities</vt:lpstr>
      <vt:lpstr>State Fact Sheets</vt:lpstr>
      <vt:lpstr>Contacting Your Lawmakers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main title slide</dc:title>
  <dc:creator>George Lyons</dc:creator>
  <cp:lastModifiedBy>Shuan Tomlinson</cp:lastModifiedBy>
  <cp:revision>10</cp:revision>
  <cp:lastPrinted>2023-05-24T20:35:17Z</cp:lastPrinted>
  <dcterms:created xsi:type="dcterms:W3CDTF">2022-03-22T15:35:51Z</dcterms:created>
  <dcterms:modified xsi:type="dcterms:W3CDTF">2024-11-19T21:51:53Z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0x01010089809CCBE0F7BF4E96538EEDD02756CE</vt:lpwstr>
  </property>
</Properties>
</file>