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ppt/slides/slide18.xml" ContentType="application/vnd.openxmlformats-officedocument.presentationml.slide+xml"/>
  <Override PartName="/docProps/core.xml" ContentType="application/vnd.openxmlformats-package.core-properties+xml"/>
  <Override PartName="/ppt/slideLayouts/slideLayout50.xml" ContentType="application/vnd.openxmlformats-officedocument.presentationml.slideLayout+xml"/>
  <Override PartName="/ppt/notesSlides/notesSlide4.xml" ContentType="application/vnd.openxmlformats-officedocument.presentationml.notesSlide+xml"/>
  <Override PartName="/ppt/slides/slide2.xml" ContentType="application/vnd.openxmlformats-officedocument.presentationml.slide+xml"/>
  <Override PartName="/ppt/slideLayouts/slideLayout37.xml" ContentType="application/vnd.openxmlformats-officedocument.presentationml.slideLayout+xml"/>
  <Override PartName="/ppt/diagrams/colors1.xml" ContentType="application/vnd.openxmlformats-officedocument.drawingml.diagramColors+xml"/>
  <Override PartName="/ppt/theme/theme9.xml" ContentType="application/vnd.openxmlformats-officedocument.theme+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slideLayouts/slideLayout3.xml" ContentType="application/vnd.openxmlformats-officedocument.presentationml.slide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Slides/notesSlide7.xml" ContentType="application/vnd.openxmlformats-officedocument.presentationml.notesSlide+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28.xml" ContentType="application/vnd.openxmlformats-officedocument.presentationml.slideLayout+xml"/>
  <Override PartName="/ppt/slides/slide24.xml" ContentType="application/vnd.openxmlformats-officedocument.presentationml.slide+xml"/>
  <Override PartName="/ppt/theme/theme3.xml" ContentType="application/vnd.openxmlformats-officedocument.theme+xml"/>
  <Override PartName="/ppt/notesSlides/notesSlide8.xml" ContentType="application/vnd.openxmlformats-officedocument.presentationml.notesSlide+xml"/>
  <Override PartName="/ppt/theme/theme5.xml" ContentType="application/vnd.openxmlformats-officedocument.theme+xml"/>
  <Override PartName="/ppt/slideLayouts/slideLayout19.xml" ContentType="application/vnd.openxmlformats-officedocument.presentationml.slideLayout+xml"/>
  <Override PartName="/ppt/slideLayouts/slideLayout52.xml" ContentType="application/vnd.openxmlformats-officedocument.presentationml.slideLayout+xml"/>
  <Override PartName="/ppt/notesMasters/notesMaster1.xml" ContentType="application/vnd.openxmlformats-officedocument.presentationml.notesMaster+xml"/>
  <Override PartName="/ppt/notesSlides/notesSlide3.xml" ContentType="application/vnd.openxmlformats-officedocument.presentationml.notesSlide+xml"/>
  <Override PartName="/ppt/slides/slide5.xml" ContentType="application/vnd.openxmlformats-officedocument.presentationml.slide+xml"/>
  <Override PartName="/ppt/slideMasters/slideMaster3.xml" ContentType="application/vnd.openxmlformats-officedocument.presentationml.slideMaster+xml"/>
  <Override PartName="/ppt/viewProps.xml" ContentType="application/vnd.openxmlformats-officedocument.presentationml.viewProps+xml"/>
  <Override PartName="/ppt/theme/theme7.xml" ContentType="application/vnd.openxmlformats-officedocument.them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57.xml" ContentType="application/vnd.openxmlformats-officedocument.presentationml.slideLayout+xml"/>
  <Override PartName="/ppt/presentation.xml" ContentType="application/vnd.openxmlformats-officedocument.presentationml.presentation.main+xml"/>
  <Override PartName="/ppt/revisionInfo.xml" ContentType="application/vnd.ms-powerpoint.revisioninfo+xml"/>
  <Override PartName="/ppt/slideLayouts/slideLayout41.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Layouts/slideLayout6.xml" ContentType="application/vnd.openxmlformats-officedocument.presentationml.slideLayout+xml"/>
  <Override PartName="/ppt/slides/slide20.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28.xml" ContentType="application/vnd.openxmlformats-officedocument.presentationml.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8.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3" r:id="rId2"/>
    <p:sldMasterId id="2147483705" r:id="rId3"/>
    <p:sldMasterId id="2147483716" r:id="rId4"/>
    <p:sldMasterId id="2147483729" r:id="rId5"/>
    <p:sldMasterId id="2147483735" r:id="rId6"/>
    <p:sldMasterId id="2147483746" r:id="rId7"/>
  </p:sldMasterIdLst>
  <p:notesMasterIdLst>
    <p:notesMasterId r:id="rId36"/>
  </p:notesMasterIdLst>
  <p:handoutMasterIdLst>
    <p:handoutMasterId r:id="rId37"/>
  </p:handoutMasterIdLst>
  <p:sldIdLst>
    <p:sldId id="259" r:id="rId8"/>
    <p:sldId id="2147470415" r:id="rId9"/>
    <p:sldId id="2147470416" r:id="rId10"/>
    <p:sldId id="2147470422" r:id="rId11"/>
    <p:sldId id="2147470424" r:id="rId12"/>
    <p:sldId id="2147470425" r:id="rId13"/>
    <p:sldId id="2147470423" r:id="rId14"/>
    <p:sldId id="2147470426" r:id="rId15"/>
    <p:sldId id="2145705847" r:id="rId16"/>
    <p:sldId id="2145706156" r:id="rId17"/>
    <p:sldId id="2699" r:id="rId18"/>
    <p:sldId id="2513" r:id="rId19"/>
    <p:sldId id="2516" r:id="rId20"/>
    <p:sldId id="2147470413" r:id="rId21"/>
    <p:sldId id="2701" r:id="rId22"/>
    <p:sldId id="2526" r:id="rId23"/>
    <p:sldId id="2147470429" r:id="rId24"/>
    <p:sldId id="2147470414" r:id="rId25"/>
    <p:sldId id="2527" r:id="rId26"/>
    <p:sldId id="2528" r:id="rId27"/>
    <p:sldId id="2529" r:id="rId28"/>
    <p:sldId id="2530" r:id="rId29"/>
    <p:sldId id="2147470427" r:id="rId30"/>
    <p:sldId id="2145705882" r:id="rId31"/>
    <p:sldId id="2147470428" r:id="rId32"/>
    <p:sldId id="2145705883" r:id="rId33"/>
    <p:sldId id="2689" r:id="rId34"/>
    <p:sldId id="2537"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7E66"/>
    <a:srgbClr val="B5B7B4"/>
    <a:srgbClr val="FFC82E"/>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17548-912A-4E22-8A67-269CB2DE9372}" v="23" dt="2026-03-05T16:25:14.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8"/>
    <p:restoredTop sz="86472"/>
  </p:normalViewPr>
  <p:slideViewPr>
    <p:cSldViewPr snapToGrid="0">
      <p:cViewPr varScale="1">
        <p:scale>
          <a:sx n="68" d="100"/>
          <a:sy n="68" d="100"/>
        </p:scale>
        <p:origin x="1316" y="3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14F7C-28F3-4FC0-A59F-2B49BE67043C}" type="doc">
      <dgm:prSet loTypeId="urn:microsoft.com/office/officeart/2005/8/layout/venn1" loCatId="relationship" qsTypeId="urn:microsoft.com/office/officeart/2005/8/quickstyle/simple2" qsCatId="simple" csTypeId="urn:microsoft.com/office/officeart/2005/8/colors/accent3_2" csCatId="accent3" phldr="1"/>
      <dgm:spPr/>
      <dgm:t>
        <a:bodyPr/>
        <a:lstStyle/>
        <a:p>
          <a:endParaRPr lang="en-US"/>
        </a:p>
      </dgm:t>
    </dgm:pt>
    <dgm:pt modelId="{8AAF4E85-B9B3-45F4-9ADB-E7F2229F2582}">
      <dgm:prSet custT="1"/>
      <dgm:spPr/>
      <dgm:t>
        <a:bodyPr/>
        <a:lstStyle/>
        <a:p>
          <a:r>
            <a:rPr lang="en-US" sz="2400" dirty="0"/>
            <a:t>Needs of the Internal Medicine profession/ ACP members</a:t>
          </a:r>
        </a:p>
      </dgm:t>
    </dgm:pt>
    <dgm:pt modelId="{78C74CC6-843E-4FDA-9395-5213945AD265}" type="parTrans" cxnId="{6C5D80B7-D987-485C-B967-B999867AE1D7}">
      <dgm:prSet/>
      <dgm:spPr/>
      <dgm:t>
        <a:bodyPr/>
        <a:lstStyle/>
        <a:p>
          <a:endParaRPr lang="en-US"/>
        </a:p>
      </dgm:t>
    </dgm:pt>
    <dgm:pt modelId="{BB20DDEA-0901-423A-8921-B7F809B18418}" type="sibTrans" cxnId="{6C5D80B7-D987-485C-B967-B999867AE1D7}">
      <dgm:prSet/>
      <dgm:spPr/>
      <dgm:t>
        <a:bodyPr/>
        <a:lstStyle/>
        <a:p>
          <a:endParaRPr lang="en-US"/>
        </a:p>
      </dgm:t>
    </dgm:pt>
    <dgm:pt modelId="{02DACEEC-CA62-48EE-BA48-CC75FF922052}">
      <dgm:prSet custT="1"/>
      <dgm:spPr/>
      <dgm:t>
        <a:bodyPr/>
        <a:lstStyle/>
        <a:p>
          <a:r>
            <a:rPr lang="en-US" sz="2400" dirty="0"/>
            <a:t>Environmental Feasibility/ Opportunities for Action &amp; Success</a:t>
          </a:r>
        </a:p>
      </dgm:t>
    </dgm:pt>
    <dgm:pt modelId="{E9955726-53F3-482B-BC80-9E455CA248C1}" type="parTrans" cxnId="{80C7EEEF-870F-4E73-8DF0-AFFC39F035EE}">
      <dgm:prSet/>
      <dgm:spPr/>
      <dgm:t>
        <a:bodyPr/>
        <a:lstStyle/>
        <a:p>
          <a:endParaRPr lang="en-US"/>
        </a:p>
      </dgm:t>
    </dgm:pt>
    <dgm:pt modelId="{479C0305-CCFF-4210-BA23-3E23295FF593}" type="sibTrans" cxnId="{80C7EEEF-870F-4E73-8DF0-AFFC39F035EE}">
      <dgm:prSet/>
      <dgm:spPr/>
      <dgm:t>
        <a:bodyPr/>
        <a:lstStyle/>
        <a:p>
          <a:endParaRPr lang="en-US"/>
        </a:p>
      </dgm:t>
    </dgm:pt>
    <dgm:pt modelId="{2FAA8161-EBE4-4A60-BC83-7F4AC311E2FC}">
      <dgm:prSet custT="1"/>
      <dgm:spPr/>
      <dgm:t>
        <a:bodyPr/>
        <a:lstStyle/>
        <a:p>
          <a:pPr algn="ctr"/>
          <a:r>
            <a:rPr lang="en-US" sz="2400" dirty="0"/>
            <a:t>ACP Strategic Priorities</a:t>
          </a:r>
        </a:p>
      </dgm:t>
    </dgm:pt>
    <dgm:pt modelId="{2ADD928A-3104-4FC9-911D-C54A4135985F}" type="parTrans" cxnId="{333B5D74-63CD-4C17-859C-91CB32D8E425}">
      <dgm:prSet/>
      <dgm:spPr/>
      <dgm:t>
        <a:bodyPr/>
        <a:lstStyle/>
        <a:p>
          <a:endParaRPr lang="en-US"/>
        </a:p>
      </dgm:t>
    </dgm:pt>
    <dgm:pt modelId="{B46A89B7-6A5C-4AAB-8458-88D9741C55F8}" type="sibTrans" cxnId="{333B5D74-63CD-4C17-859C-91CB32D8E425}">
      <dgm:prSet/>
      <dgm:spPr/>
      <dgm:t>
        <a:bodyPr/>
        <a:lstStyle/>
        <a:p>
          <a:endParaRPr lang="en-US"/>
        </a:p>
      </dgm:t>
    </dgm:pt>
    <dgm:pt modelId="{70D7EB2D-F462-46FC-9375-924851526889}" type="pres">
      <dgm:prSet presAssocID="{97314F7C-28F3-4FC0-A59F-2B49BE67043C}" presName="compositeShape" presStyleCnt="0">
        <dgm:presLayoutVars>
          <dgm:chMax val="7"/>
          <dgm:dir/>
          <dgm:resizeHandles val="exact"/>
        </dgm:presLayoutVars>
      </dgm:prSet>
      <dgm:spPr/>
    </dgm:pt>
    <dgm:pt modelId="{E6A7C0DF-F269-482E-A24F-454BAAEF1B77}" type="pres">
      <dgm:prSet presAssocID="{8AAF4E85-B9B3-45F4-9ADB-E7F2229F2582}" presName="circ1" presStyleLbl="vennNode1" presStyleIdx="0" presStyleCnt="3"/>
      <dgm:spPr/>
    </dgm:pt>
    <dgm:pt modelId="{B8B03FC8-B028-47AA-8535-5248FCD76454}" type="pres">
      <dgm:prSet presAssocID="{8AAF4E85-B9B3-45F4-9ADB-E7F2229F2582}" presName="circ1Tx" presStyleLbl="revTx" presStyleIdx="0" presStyleCnt="0">
        <dgm:presLayoutVars>
          <dgm:chMax val="0"/>
          <dgm:chPref val="0"/>
          <dgm:bulletEnabled val="1"/>
        </dgm:presLayoutVars>
      </dgm:prSet>
      <dgm:spPr/>
    </dgm:pt>
    <dgm:pt modelId="{B4CA5F6F-143B-4CCD-AEA6-7AE1ABC5CDDB}" type="pres">
      <dgm:prSet presAssocID="{02DACEEC-CA62-48EE-BA48-CC75FF922052}" presName="circ2" presStyleLbl="vennNode1" presStyleIdx="1" presStyleCnt="3"/>
      <dgm:spPr/>
    </dgm:pt>
    <dgm:pt modelId="{98CE50A1-D6BA-4D60-AE8A-9BFD8321D78F}" type="pres">
      <dgm:prSet presAssocID="{02DACEEC-CA62-48EE-BA48-CC75FF922052}" presName="circ2Tx" presStyleLbl="revTx" presStyleIdx="0" presStyleCnt="0">
        <dgm:presLayoutVars>
          <dgm:chMax val="0"/>
          <dgm:chPref val="0"/>
          <dgm:bulletEnabled val="1"/>
        </dgm:presLayoutVars>
      </dgm:prSet>
      <dgm:spPr/>
    </dgm:pt>
    <dgm:pt modelId="{82EF5DD4-27C4-4B68-9B38-8F16EB07CF9B}" type="pres">
      <dgm:prSet presAssocID="{2FAA8161-EBE4-4A60-BC83-7F4AC311E2FC}" presName="circ3" presStyleLbl="vennNode1" presStyleIdx="2" presStyleCnt="3"/>
      <dgm:spPr/>
    </dgm:pt>
    <dgm:pt modelId="{D930995B-C32A-40AA-AE63-8293AF21F26B}" type="pres">
      <dgm:prSet presAssocID="{2FAA8161-EBE4-4A60-BC83-7F4AC311E2FC}" presName="circ3Tx" presStyleLbl="revTx" presStyleIdx="0" presStyleCnt="0">
        <dgm:presLayoutVars>
          <dgm:chMax val="0"/>
          <dgm:chPref val="0"/>
          <dgm:bulletEnabled val="1"/>
        </dgm:presLayoutVars>
      </dgm:prSet>
      <dgm:spPr/>
    </dgm:pt>
  </dgm:ptLst>
  <dgm:cxnLst>
    <dgm:cxn modelId="{DE63DF07-4B9B-4A41-BEE2-EB13E5D154BF}" type="presOf" srcId="{02DACEEC-CA62-48EE-BA48-CC75FF922052}" destId="{B4CA5F6F-143B-4CCD-AEA6-7AE1ABC5CDDB}" srcOrd="0" destOrd="0" presId="urn:microsoft.com/office/officeart/2005/8/layout/venn1"/>
    <dgm:cxn modelId="{F4384F14-389C-468F-969E-38632ADFCA96}" type="presOf" srcId="{2FAA8161-EBE4-4A60-BC83-7F4AC311E2FC}" destId="{D930995B-C32A-40AA-AE63-8293AF21F26B}" srcOrd="1" destOrd="0" presId="urn:microsoft.com/office/officeart/2005/8/layout/venn1"/>
    <dgm:cxn modelId="{6BA15427-E0F4-484B-A968-2EDD30B73806}" type="presOf" srcId="{97314F7C-28F3-4FC0-A59F-2B49BE67043C}" destId="{70D7EB2D-F462-46FC-9375-924851526889}" srcOrd="0" destOrd="0" presId="urn:microsoft.com/office/officeart/2005/8/layout/venn1"/>
    <dgm:cxn modelId="{FEEA4F2A-B29C-42A9-8750-566493F3127E}" type="presOf" srcId="{8AAF4E85-B9B3-45F4-9ADB-E7F2229F2582}" destId="{B8B03FC8-B028-47AA-8535-5248FCD76454}" srcOrd="1" destOrd="0" presId="urn:microsoft.com/office/officeart/2005/8/layout/venn1"/>
    <dgm:cxn modelId="{F8F00547-ECE5-49BF-9FC3-B3837158392E}" type="presOf" srcId="{2FAA8161-EBE4-4A60-BC83-7F4AC311E2FC}" destId="{82EF5DD4-27C4-4B68-9B38-8F16EB07CF9B}" srcOrd="0" destOrd="0" presId="urn:microsoft.com/office/officeart/2005/8/layout/venn1"/>
    <dgm:cxn modelId="{3DE6B84F-1C14-4D81-A3B1-74618382C595}" type="presOf" srcId="{02DACEEC-CA62-48EE-BA48-CC75FF922052}" destId="{98CE50A1-D6BA-4D60-AE8A-9BFD8321D78F}" srcOrd="1" destOrd="0" presId="urn:microsoft.com/office/officeart/2005/8/layout/venn1"/>
    <dgm:cxn modelId="{333B5D74-63CD-4C17-859C-91CB32D8E425}" srcId="{97314F7C-28F3-4FC0-A59F-2B49BE67043C}" destId="{2FAA8161-EBE4-4A60-BC83-7F4AC311E2FC}" srcOrd="2" destOrd="0" parTransId="{2ADD928A-3104-4FC9-911D-C54A4135985F}" sibTransId="{B46A89B7-6A5C-4AAB-8458-88D9741C55F8}"/>
    <dgm:cxn modelId="{E8CCBFA8-ED6B-496A-BFDD-AB3E5AC30EC9}" type="presOf" srcId="{8AAF4E85-B9B3-45F4-9ADB-E7F2229F2582}" destId="{E6A7C0DF-F269-482E-A24F-454BAAEF1B77}" srcOrd="0" destOrd="0" presId="urn:microsoft.com/office/officeart/2005/8/layout/venn1"/>
    <dgm:cxn modelId="{6C5D80B7-D987-485C-B967-B999867AE1D7}" srcId="{97314F7C-28F3-4FC0-A59F-2B49BE67043C}" destId="{8AAF4E85-B9B3-45F4-9ADB-E7F2229F2582}" srcOrd="0" destOrd="0" parTransId="{78C74CC6-843E-4FDA-9395-5213945AD265}" sibTransId="{BB20DDEA-0901-423A-8921-B7F809B18418}"/>
    <dgm:cxn modelId="{80C7EEEF-870F-4E73-8DF0-AFFC39F035EE}" srcId="{97314F7C-28F3-4FC0-A59F-2B49BE67043C}" destId="{02DACEEC-CA62-48EE-BA48-CC75FF922052}" srcOrd="1" destOrd="0" parTransId="{E9955726-53F3-482B-BC80-9E455CA248C1}" sibTransId="{479C0305-CCFF-4210-BA23-3E23295FF593}"/>
    <dgm:cxn modelId="{9E2AB7CD-29B4-432E-A275-6E543CBA030F}" type="presParOf" srcId="{70D7EB2D-F462-46FC-9375-924851526889}" destId="{E6A7C0DF-F269-482E-A24F-454BAAEF1B77}" srcOrd="0" destOrd="0" presId="urn:microsoft.com/office/officeart/2005/8/layout/venn1"/>
    <dgm:cxn modelId="{790BDB22-5D8A-4993-A59F-4DFA24932ABE}" type="presParOf" srcId="{70D7EB2D-F462-46FC-9375-924851526889}" destId="{B8B03FC8-B028-47AA-8535-5248FCD76454}" srcOrd="1" destOrd="0" presId="urn:microsoft.com/office/officeart/2005/8/layout/venn1"/>
    <dgm:cxn modelId="{90EE9AC1-F2A6-4206-B2A3-64B7351DF4F9}" type="presParOf" srcId="{70D7EB2D-F462-46FC-9375-924851526889}" destId="{B4CA5F6F-143B-4CCD-AEA6-7AE1ABC5CDDB}" srcOrd="2" destOrd="0" presId="urn:microsoft.com/office/officeart/2005/8/layout/venn1"/>
    <dgm:cxn modelId="{92D21BAD-9AA5-4B76-A764-8C27F1D32719}" type="presParOf" srcId="{70D7EB2D-F462-46FC-9375-924851526889}" destId="{98CE50A1-D6BA-4D60-AE8A-9BFD8321D78F}" srcOrd="3" destOrd="0" presId="urn:microsoft.com/office/officeart/2005/8/layout/venn1"/>
    <dgm:cxn modelId="{80E962C4-A6F3-4F11-9A7F-4559A8CD3263}" type="presParOf" srcId="{70D7EB2D-F462-46FC-9375-924851526889}" destId="{82EF5DD4-27C4-4B68-9B38-8F16EB07CF9B}" srcOrd="4" destOrd="0" presId="urn:microsoft.com/office/officeart/2005/8/layout/venn1"/>
    <dgm:cxn modelId="{A07B1BFC-8FA3-47AB-AFB6-46220D89B9CF}" type="presParOf" srcId="{70D7EB2D-F462-46FC-9375-924851526889}" destId="{D930995B-C32A-40AA-AE63-8293AF21F26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99B91-C488-7F4E-814C-D13358CAE6B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30EAF25D-B6F5-2542-913A-D00C76E4C33F}">
      <dgm:prSet phldrT="[Text]"/>
      <dgm:spPr/>
      <dgm:t>
        <a:bodyPr/>
        <a:lstStyle/>
        <a:p>
          <a:r>
            <a:rPr lang="en-US" dirty="0"/>
            <a:t>Physician Payment</a:t>
          </a:r>
        </a:p>
      </dgm:t>
    </dgm:pt>
    <dgm:pt modelId="{18A2BD77-FBD8-1545-A9CA-9DD37F85419B}" type="parTrans" cxnId="{067CA3F0-6639-8C4D-8E00-5C90AAF44A32}">
      <dgm:prSet/>
      <dgm:spPr/>
      <dgm:t>
        <a:bodyPr/>
        <a:lstStyle/>
        <a:p>
          <a:endParaRPr lang="en-US"/>
        </a:p>
      </dgm:t>
    </dgm:pt>
    <dgm:pt modelId="{7CFC5FC7-F2F3-3D41-8D12-404E6DDE1C0F}" type="sibTrans" cxnId="{067CA3F0-6639-8C4D-8E00-5C90AAF44A32}">
      <dgm:prSet/>
      <dgm:spPr/>
      <dgm:t>
        <a:bodyPr/>
        <a:lstStyle/>
        <a:p>
          <a:endParaRPr lang="en-US"/>
        </a:p>
      </dgm:t>
    </dgm:pt>
    <dgm:pt modelId="{25F2ADD0-8385-6B4C-B896-25C764615376}">
      <dgm:prSet phldrT="[Text]"/>
      <dgm:spPr/>
      <dgm:t>
        <a:bodyPr/>
        <a:lstStyle/>
        <a:p>
          <a:r>
            <a:rPr lang="en-US" dirty="0"/>
            <a:t>Administrative Burden</a:t>
          </a:r>
        </a:p>
      </dgm:t>
    </dgm:pt>
    <dgm:pt modelId="{0A656132-F92D-D749-8A5C-988D790F1693}" type="parTrans" cxnId="{EE022C70-B296-AD49-ABE2-2D4155E4D4B8}">
      <dgm:prSet/>
      <dgm:spPr/>
      <dgm:t>
        <a:bodyPr/>
        <a:lstStyle/>
        <a:p>
          <a:endParaRPr lang="en-US"/>
        </a:p>
      </dgm:t>
    </dgm:pt>
    <dgm:pt modelId="{498267DA-6A29-4144-8911-1EF5977B785C}" type="sibTrans" cxnId="{EE022C70-B296-AD49-ABE2-2D4155E4D4B8}">
      <dgm:prSet/>
      <dgm:spPr/>
      <dgm:t>
        <a:bodyPr/>
        <a:lstStyle/>
        <a:p>
          <a:endParaRPr lang="en-US"/>
        </a:p>
      </dgm:t>
    </dgm:pt>
    <dgm:pt modelId="{945E229A-7CDD-8F45-BEC2-347D2588A092}">
      <dgm:prSet phldrT="[Text]"/>
      <dgm:spPr/>
      <dgm:t>
        <a:bodyPr/>
        <a:lstStyle/>
        <a:p>
          <a:r>
            <a:rPr lang="en-US" dirty="0"/>
            <a:t>Access to Care</a:t>
          </a:r>
        </a:p>
      </dgm:t>
    </dgm:pt>
    <dgm:pt modelId="{AF09C398-3950-9441-8370-BC545A77BB9E}" type="parTrans" cxnId="{456A8B44-A3E1-9B49-93F3-7331A87DC2B7}">
      <dgm:prSet/>
      <dgm:spPr/>
      <dgm:t>
        <a:bodyPr/>
        <a:lstStyle/>
        <a:p>
          <a:endParaRPr lang="en-US"/>
        </a:p>
      </dgm:t>
    </dgm:pt>
    <dgm:pt modelId="{FE5B2672-7AAC-3D44-8384-779451A08D85}" type="sibTrans" cxnId="{456A8B44-A3E1-9B49-93F3-7331A87DC2B7}">
      <dgm:prSet/>
      <dgm:spPr/>
      <dgm:t>
        <a:bodyPr/>
        <a:lstStyle/>
        <a:p>
          <a:endParaRPr lang="en-US"/>
        </a:p>
      </dgm:t>
    </dgm:pt>
    <dgm:pt modelId="{B92E77B8-CD28-284B-9B2B-651DCC7979B4}">
      <dgm:prSet phldrT="[Text]"/>
      <dgm:spPr/>
      <dgm:t>
        <a:bodyPr/>
        <a:lstStyle/>
        <a:p>
          <a:r>
            <a:rPr lang="en-US" dirty="0"/>
            <a:t>Patient-Physician Relationship</a:t>
          </a:r>
        </a:p>
      </dgm:t>
    </dgm:pt>
    <dgm:pt modelId="{84515678-9373-8C44-9232-953462517B5E}" type="parTrans" cxnId="{F9E3BFE5-4294-404F-B70F-21301A0C3860}">
      <dgm:prSet/>
      <dgm:spPr/>
      <dgm:t>
        <a:bodyPr/>
        <a:lstStyle/>
        <a:p>
          <a:endParaRPr lang="en-US"/>
        </a:p>
      </dgm:t>
    </dgm:pt>
    <dgm:pt modelId="{78EDF03C-F2A9-FA4A-9D9B-8C9221ED5C2B}" type="sibTrans" cxnId="{F9E3BFE5-4294-404F-B70F-21301A0C3860}">
      <dgm:prSet/>
      <dgm:spPr/>
      <dgm:t>
        <a:bodyPr/>
        <a:lstStyle/>
        <a:p>
          <a:endParaRPr lang="en-US"/>
        </a:p>
      </dgm:t>
    </dgm:pt>
    <dgm:pt modelId="{BE906A9A-A6C5-7940-AA28-C83ED2DE60CE}">
      <dgm:prSet phldrT="[Text]"/>
      <dgm:spPr/>
      <dgm:t>
        <a:bodyPr/>
        <a:lstStyle/>
        <a:p>
          <a:r>
            <a:rPr lang="en-US" dirty="0"/>
            <a:t>IM Workforce</a:t>
          </a:r>
        </a:p>
      </dgm:t>
    </dgm:pt>
    <dgm:pt modelId="{E16E9216-ED9C-2747-81D7-0329B17C3329}" type="parTrans" cxnId="{4BE648DA-2CCE-EF41-B0AD-26DB0CDAE508}">
      <dgm:prSet/>
      <dgm:spPr/>
      <dgm:t>
        <a:bodyPr/>
        <a:lstStyle/>
        <a:p>
          <a:endParaRPr lang="en-US"/>
        </a:p>
      </dgm:t>
    </dgm:pt>
    <dgm:pt modelId="{F480DC19-2673-5C47-AFA1-683E8BBD4981}" type="sibTrans" cxnId="{4BE648DA-2CCE-EF41-B0AD-26DB0CDAE508}">
      <dgm:prSet/>
      <dgm:spPr/>
      <dgm:t>
        <a:bodyPr/>
        <a:lstStyle/>
        <a:p>
          <a:endParaRPr lang="en-US"/>
        </a:p>
      </dgm:t>
    </dgm:pt>
    <dgm:pt modelId="{6E13A116-A72A-1E49-A0E3-0DED2E6D5EC5}">
      <dgm:prSet phldrT="[Text]"/>
      <dgm:spPr/>
      <dgm:t>
        <a:bodyPr/>
        <a:lstStyle/>
        <a:p>
          <a:r>
            <a:rPr lang="en-US" dirty="0"/>
            <a:t>Digital Health</a:t>
          </a:r>
        </a:p>
      </dgm:t>
    </dgm:pt>
    <dgm:pt modelId="{C41B4817-FA55-A34D-AC06-4C0A8076BB57}" type="parTrans" cxnId="{E8183DE3-850E-7D4E-87F0-1C45E76F2CE2}">
      <dgm:prSet/>
      <dgm:spPr/>
      <dgm:t>
        <a:bodyPr/>
        <a:lstStyle/>
        <a:p>
          <a:endParaRPr lang="en-US"/>
        </a:p>
      </dgm:t>
    </dgm:pt>
    <dgm:pt modelId="{11455F2E-1634-7746-9652-C49C8D917A94}" type="sibTrans" cxnId="{E8183DE3-850E-7D4E-87F0-1C45E76F2CE2}">
      <dgm:prSet/>
      <dgm:spPr/>
      <dgm:t>
        <a:bodyPr/>
        <a:lstStyle/>
        <a:p>
          <a:endParaRPr lang="en-US"/>
        </a:p>
      </dgm:t>
    </dgm:pt>
    <dgm:pt modelId="{5273941E-01C2-544C-8753-7162E1EC6711}">
      <dgm:prSet phldrT="[Text]"/>
      <dgm:spPr/>
      <dgm:t>
        <a:bodyPr/>
        <a:lstStyle/>
        <a:p>
          <a:r>
            <a:rPr lang="en-US" dirty="0"/>
            <a:t>Prescription Drug Access</a:t>
          </a:r>
        </a:p>
      </dgm:t>
    </dgm:pt>
    <dgm:pt modelId="{DF75C149-77FD-AA49-9196-100D40BED657}" type="parTrans" cxnId="{89CCE4D9-0A47-D84A-B562-BB70280B45B5}">
      <dgm:prSet/>
      <dgm:spPr/>
      <dgm:t>
        <a:bodyPr/>
        <a:lstStyle/>
        <a:p>
          <a:endParaRPr lang="en-US"/>
        </a:p>
      </dgm:t>
    </dgm:pt>
    <dgm:pt modelId="{B4D043E4-2E37-C24C-A77A-EFDAB3EA488E}" type="sibTrans" cxnId="{89CCE4D9-0A47-D84A-B562-BB70280B45B5}">
      <dgm:prSet/>
      <dgm:spPr/>
      <dgm:t>
        <a:bodyPr/>
        <a:lstStyle/>
        <a:p>
          <a:endParaRPr lang="en-US"/>
        </a:p>
      </dgm:t>
    </dgm:pt>
    <dgm:pt modelId="{8D651C76-9166-9A4B-AD10-C568159C9073}">
      <dgm:prSet phldrT="[Text]"/>
      <dgm:spPr/>
      <dgm:t>
        <a:bodyPr/>
        <a:lstStyle/>
        <a:p>
          <a:r>
            <a:rPr lang="en-US" dirty="0"/>
            <a:t>Public Health (including immunizations)</a:t>
          </a:r>
        </a:p>
      </dgm:t>
    </dgm:pt>
    <dgm:pt modelId="{2D65E5DB-8820-7B42-B7FE-9B09AC6B1793}" type="parTrans" cxnId="{C1A7F242-9295-7143-BEE5-3BD56E18887F}">
      <dgm:prSet/>
      <dgm:spPr/>
      <dgm:t>
        <a:bodyPr/>
        <a:lstStyle/>
        <a:p>
          <a:endParaRPr lang="en-US"/>
        </a:p>
      </dgm:t>
    </dgm:pt>
    <dgm:pt modelId="{63421D14-0B53-3C4D-9611-091387D1AD9F}" type="sibTrans" cxnId="{C1A7F242-9295-7143-BEE5-3BD56E18887F}">
      <dgm:prSet/>
      <dgm:spPr/>
      <dgm:t>
        <a:bodyPr/>
        <a:lstStyle/>
        <a:p>
          <a:endParaRPr lang="en-US"/>
        </a:p>
      </dgm:t>
    </dgm:pt>
    <dgm:pt modelId="{1DB9E5B9-46F9-FA43-BE5D-AE632F0C8D62}">
      <dgm:prSet phldrT="[Text]"/>
      <dgm:spPr/>
      <dgm:t>
        <a:bodyPr/>
        <a:lstStyle/>
        <a:p>
          <a:r>
            <a:rPr lang="en-US" dirty="0"/>
            <a:t>Scope of Practice</a:t>
          </a:r>
        </a:p>
      </dgm:t>
    </dgm:pt>
    <dgm:pt modelId="{D0EF36AF-7FEA-AD4D-BEF8-0174641A7077}" type="parTrans" cxnId="{D0602401-B908-8846-9295-3A94F020DD6B}">
      <dgm:prSet/>
      <dgm:spPr/>
      <dgm:t>
        <a:bodyPr/>
        <a:lstStyle/>
        <a:p>
          <a:endParaRPr lang="en-US"/>
        </a:p>
      </dgm:t>
    </dgm:pt>
    <dgm:pt modelId="{4E3604AF-0BED-A545-A187-CEF0245B50A1}" type="sibTrans" cxnId="{D0602401-B908-8846-9295-3A94F020DD6B}">
      <dgm:prSet/>
      <dgm:spPr/>
      <dgm:t>
        <a:bodyPr/>
        <a:lstStyle/>
        <a:p>
          <a:endParaRPr lang="en-US"/>
        </a:p>
      </dgm:t>
    </dgm:pt>
    <dgm:pt modelId="{9185A999-1233-054D-9DF6-458DA559CBB4}" type="pres">
      <dgm:prSet presAssocID="{0F299B91-C488-7F4E-814C-D13358CAE6BC}" presName="linear" presStyleCnt="0">
        <dgm:presLayoutVars>
          <dgm:animLvl val="lvl"/>
          <dgm:resizeHandles val="exact"/>
        </dgm:presLayoutVars>
      </dgm:prSet>
      <dgm:spPr/>
    </dgm:pt>
    <dgm:pt modelId="{82BCE832-D0C4-3747-9DD7-876488624F9D}" type="pres">
      <dgm:prSet presAssocID="{30EAF25D-B6F5-2542-913A-D00C76E4C33F}" presName="parentText" presStyleLbl="node1" presStyleIdx="0" presStyleCnt="9">
        <dgm:presLayoutVars>
          <dgm:chMax val="0"/>
          <dgm:bulletEnabled val="1"/>
        </dgm:presLayoutVars>
      </dgm:prSet>
      <dgm:spPr/>
    </dgm:pt>
    <dgm:pt modelId="{17365F48-61E0-CE45-8184-0669A081E80C}" type="pres">
      <dgm:prSet presAssocID="{7CFC5FC7-F2F3-3D41-8D12-404E6DDE1C0F}" presName="spacer" presStyleCnt="0"/>
      <dgm:spPr/>
    </dgm:pt>
    <dgm:pt modelId="{173707C0-090A-2942-8348-63C7078A03D2}" type="pres">
      <dgm:prSet presAssocID="{25F2ADD0-8385-6B4C-B896-25C764615376}" presName="parentText" presStyleLbl="node1" presStyleIdx="1" presStyleCnt="9">
        <dgm:presLayoutVars>
          <dgm:chMax val="0"/>
          <dgm:bulletEnabled val="1"/>
        </dgm:presLayoutVars>
      </dgm:prSet>
      <dgm:spPr/>
    </dgm:pt>
    <dgm:pt modelId="{B394E446-5B31-F443-AB1B-0760CE44E72F}" type="pres">
      <dgm:prSet presAssocID="{498267DA-6A29-4144-8911-1EF5977B785C}" presName="spacer" presStyleCnt="0"/>
      <dgm:spPr/>
    </dgm:pt>
    <dgm:pt modelId="{FDFF09A6-E0B2-8944-8BAD-CFE94EB80F59}" type="pres">
      <dgm:prSet presAssocID="{945E229A-7CDD-8F45-BEC2-347D2588A092}" presName="parentText" presStyleLbl="node1" presStyleIdx="2" presStyleCnt="9">
        <dgm:presLayoutVars>
          <dgm:chMax val="0"/>
          <dgm:bulletEnabled val="1"/>
        </dgm:presLayoutVars>
      </dgm:prSet>
      <dgm:spPr/>
    </dgm:pt>
    <dgm:pt modelId="{54272A65-FC42-1B4F-BE2C-CC4F75F38D76}" type="pres">
      <dgm:prSet presAssocID="{FE5B2672-7AAC-3D44-8384-779451A08D85}" presName="spacer" presStyleCnt="0"/>
      <dgm:spPr/>
    </dgm:pt>
    <dgm:pt modelId="{33F786C0-1C2E-034B-9BAE-EF11F91F07B9}" type="pres">
      <dgm:prSet presAssocID="{B92E77B8-CD28-284B-9B2B-651DCC7979B4}" presName="parentText" presStyleLbl="node1" presStyleIdx="3" presStyleCnt="9">
        <dgm:presLayoutVars>
          <dgm:chMax val="0"/>
          <dgm:bulletEnabled val="1"/>
        </dgm:presLayoutVars>
      </dgm:prSet>
      <dgm:spPr/>
    </dgm:pt>
    <dgm:pt modelId="{106F791C-1F09-BD45-A618-564FE9EFA715}" type="pres">
      <dgm:prSet presAssocID="{78EDF03C-F2A9-FA4A-9D9B-8C9221ED5C2B}" presName="spacer" presStyleCnt="0"/>
      <dgm:spPr/>
    </dgm:pt>
    <dgm:pt modelId="{C17252EE-85D2-7F42-86C2-F93E5229B604}" type="pres">
      <dgm:prSet presAssocID="{BE906A9A-A6C5-7940-AA28-C83ED2DE60CE}" presName="parentText" presStyleLbl="node1" presStyleIdx="4" presStyleCnt="9">
        <dgm:presLayoutVars>
          <dgm:chMax val="0"/>
          <dgm:bulletEnabled val="1"/>
        </dgm:presLayoutVars>
      </dgm:prSet>
      <dgm:spPr/>
    </dgm:pt>
    <dgm:pt modelId="{8F970A8A-D080-DF45-970F-649B2B83B1F1}" type="pres">
      <dgm:prSet presAssocID="{F480DC19-2673-5C47-AFA1-683E8BBD4981}" presName="spacer" presStyleCnt="0"/>
      <dgm:spPr/>
    </dgm:pt>
    <dgm:pt modelId="{A6E37A11-96BD-FB4F-9D32-FD4BB653239F}" type="pres">
      <dgm:prSet presAssocID="{6E13A116-A72A-1E49-A0E3-0DED2E6D5EC5}" presName="parentText" presStyleLbl="node1" presStyleIdx="5" presStyleCnt="9">
        <dgm:presLayoutVars>
          <dgm:chMax val="0"/>
          <dgm:bulletEnabled val="1"/>
        </dgm:presLayoutVars>
      </dgm:prSet>
      <dgm:spPr/>
    </dgm:pt>
    <dgm:pt modelId="{B4651FEB-01E6-2643-83FE-9C60BFB2C92A}" type="pres">
      <dgm:prSet presAssocID="{11455F2E-1634-7746-9652-C49C8D917A94}" presName="spacer" presStyleCnt="0"/>
      <dgm:spPr/>
    </dgm:pt>
    <dgm:pt modelId="{7939FDE8-5FB9-A540-811B-B431224E2835}" type="pres">
      <dgm:prSet presAssocID="{5273941E-01C2-544C-8753-7162E1EC6711}" presName="parentText" presStyleLbl="node1" presStyleIdx="6" presStyleCnt="9">
        <dgm:presLayoutVars>
          <dgm:chMax val="0"/>
          <dgm:bulletEnabled val="1"/>
        </dgm:presLayoutVars>
      </dgm:prSet>
      <dgm:spPr/>
    </dgm:pt>
    <dgm:pt modelId="{6638BE8C-9D36-804E-9618-133718A27267}" type="pres">
      <dgm:prSet presAssocID="{B4D043E4-2E37-C24C-A77A-EFDAB3EA488E}" presName="spacer" presStyleCnt="0"/>
      <dgm:spPr/>
    </dgm:pt>
    <dgm:pt modelId="{FCE4DD36-7A86-1448-9610-6A7E244B4AC5}" type="pres">
      <dgm:prSet presAssocID="{8D651C76-9166-9A4B-AD10-C568159C9073}" presName="parentText" presStyleLbl="node1" presStyleIdx="7" presStyleCnt="9">
        <dgm:presLayoutVars>
          <dgm:chMax val="0"/>
          <dgm:bulletEnabled val="1"/>
        </dgm:presLayoutVars>
      </dgm:prSet>
      <dgm:spPr/>
    </dgm:pt>
    <dgm:pt modelId="{5506A8BC-5678-8A43-AE3C-78D48A8A4036}" type="pres">
      <dgm:prSet presAssocID="{63421D14-0B53-3C4D-9611-091387D1AD9F}" presName="spacer" presStyleCnt="0"/>
      <dgm:spPr/>
    </dgm:pt>
    <dgm:pt modelId="{C5AEAC02-C697-4740-AE55-F781FE9BD579}" type="pres">
      <dgm:prSet presAssocID="{1DB9E5B9-46F9-FA43-BE5D-AE632F0C8D62}" presName="parentText" presStyleLbl="node1" presStyleIdx="8" presStyleCnt="9">
        <dgm:presLayoutVars>
          <dgm:chMax val="0"/>
          <dgm:bulletEnabled val="1"/>
        </dgm:presLayoutVars>
      </dgm:prSet>
      <dgm:spPr/>
    </dgm:pt>
  </dgm:ptLst>
  <dgm:cxnLst>
    <dgm:cxn modelId="{D0602401-B908-8846-9295-3A94F020DD6B}" srcId="{0F299B91-C488-7F4E-814C-D13358CAE6BC}" destId="{1DB9E5B9-46F9-FA43-BE5D-AE632F0C8D62}" srcOrd="8" destOrd="0" parTransId="{D0EF36AF-7FEA-AD4D-BEF8-0174641A7077}" sibTransId="{4E3604AF-0BED-A545-A187-CEF0245B50A1}"/>
    <dgm:cxn modelId="{C601791D-4A65-1449-9812-474D5AF23E7E}" type="presOf" srcId="{B92E77B8-CD28-284B-9B2B-651DCC7979B4}" destId="{33F786C0-1C2E-034B-9BAE-EF11F91F07B9}" srcOrd="0" destOrd="0" presId="urn:microsoft.com/office/officeart/2005/8/layout/vList2"/>
    <dgm:cxn modelId="{2EAE353C-99DE-414F-831C-752DA818271E}" type="presOf" srcId="{BE906A9A-A6C5-7940-AA28-C83ED2DE60CE}" destId="{C17252EE-85D2-7F42-86C2-F93E5229B604}" srcOrd="0" destOrd="0" presId="urn:microsoft.com/office/officeart/2005/8/layout/vList2"/>
    <dgm:cxn modelId="{7151633C-773A-5B4A-B189-BC4465AEB105}" type="presOf" srcId="{945E229A-7CDD-8F45-BEC2-347D2588A092}" destId="{FDFF09A6-E0B2-8944-8BAD-CFE94EB80F59}" srcOrd="0" destOrd="0" presId="urn:microsoft.com/office/officeart/2005/8/layout/vList2"/>
    <dgm:cxn modelId="{C1A7F242-9295-7143-BEE5-3BD56E18887F}" srcId="{0F299B91-C488-7F4E-814C-D13358CAE6BC}" destId="{8D651C76-9166-9A4B-AD10-C568159C9073}" srcOrd="7" destOrd="0" parTransId="{2D65E5DB-8820-7B42-B7FE-9B09AC6B1793}" sibTransId="{63421D14-0B53-3C4D-9611-091387D1AD9F}"/>
    <dgm:cxn modelId="{456A8B44-A3E1-9B49-93F3-7331A87DC2B7}" srcId="{0F299B91-C488-7F4E-814C-D13358CAE6BC}" destId="{945E229A-7CDD-8F45-BEC2-347D2588A092}" srcOrd="2" destOrd="0" parTransId="{AF09C398-3950-9441-8370-BC545A77BB9E}" sibTransId="{FE5B2672-7AAC-3D44-8384-779451A08D85}"/>
    <dgm:cxn modelId="{EE022C70-B296-AD49-ABE2-2D4155E4D4B8}" srcId="{0F299B91-C488-7F4E-814C-D13358CAE6BC}" destId="{25F2ADD0-8385-6B4C-B896-25C764615376}" srcOrd="1" destOrd="0" parTransId="{0A656132-F92D-D749-8A5C-988D790F1693}" sibTransId="{498267DA-6A29-4144-8911-1EF5977B785C}"/>
    <dgm:cxn modelId="{3048F68A-EA83-3F49-B8A8-0D270EE0769F}" type="presOf" srcId="{30EAF25D-B6F5-2542-913A-D00C76E4C33F}" destId="{82BCE832-D0C4-3747-9DD7-876488624F9D}" srcOrd="0" destOrd="0" presId="urn:microsoft.com/office/officeart/2005/8/layout/vList2"/>
    <dgm:cxn modelId="{D026AA8E-D0E3-8949-A765-3063A05983C7}" type="presOf" srcId="{6E13A116-A72A-1E49-A0E3-0DED2E6D5EC5}" destId="{A6E37A11-96BD-FB4F-9D32-FD4BB653239F}" srcOrd="0" destOrd="0" presId="urn:microsoft.com/office/officeart/2005/8/layout/vList2"/>
    <dgm:cxn modelId="{BE5DB999-1778-0041-A6C0-6D28882681A9}" type="presOf" srcId="{8D651C76-9166-9A4B-AD10-C568159C9073}" destId="{FCE4DD36-7A86-1448-9610-6A7E244B4AC5}" srcOrd="0" destOrd="0" presId="urn:microsoft.com/office/officeart/2005/8/layout/vList2"/>
    <dgm:cxn modelId="{FC84389B-0E3C-5141-97DB-2A0D49CBADAD}" type="presOf" srcId="{1DB9E5B9-46F9-FA43-BE5D-AE632F0C8D62}" destId="{C5AEAC02-C697-4740-AE55-F781FE9BD579}" srcOrd="0" destOrd="0" presId="urn:microsoft.com/office/officeart/2005/8/layout/vList2"/>
    <dgm:cxn modelId="{88398EB9-B792-9948-8DBE-9CBD8871791B}" type="presOf" srcId="{25F2ADD0-8385-6B4C-B896-25C764615376}" destId="{173707C0-090A-2942-8348-63C7078A03D2}" srcOrd="0" destOrd="0" presId="urn:microsoft.com/office/officeart/2005/8/layout/vList2"/>
    <dgm:cxn modelId="{642C32BD-D5EC-1A40-97D8-B71F2258EBA1}" type="presOf" srcId="{0F299B91-C488-7F4E-814C-D13358CAE6BC}" destId="{9185A999-1233-054D-9DF6-458DA559CBB4}" srcOrd="0" destOrd="0" presId="urn:microsoft.com/office/officeart/2005/8/layout/vList2"/>
    <dgm:cxn modelId="{89CCE4D9-0A47-D84A-B562-BB70280B45B5}" srcId="{0F299B91-C488-7F4E-814C-D13358CAE6BC}" destId="{5273941E-01C2-544C-8753-7162E1EC6711}" srcOrd="6" destOrd="0" parTransId="{DF75C149-77FD-AA49-9196-100D40BED657}" sibTransId="{B4D043E4-2E37-C24C-A77A-EFDAB3EA488E}"/>
    <dgm:cxn modelId="{4BE648DA-2CCE-EF41-B0AD-26DB0CDAE508}" srcId="{0F299B91-C488-7F4E-814C-D13358CAE6BC}" destId="{BE906A9A-A6C5-7940-AA28-C83ED2DE60CE}" srcOrd="4" destOrd="0" parTransId="{E16E9216-ED9C-2747-81D7-0329B17C3329}" sibTransId="{F480DC19-2673-5C47-AFA1-683E8BBD4981}"/>
    <dgm:cxn modelId="{E8183DE3-850E-7D4E-87F0-1C45E76F2CE2}" srcId="{0F299B91-C488-7F4E-814C-D13358CAE6BC}" destId="{6E13A116-A72A-1E49-A0E3-0DED2E6D5EC5}" srcOrd="5" destOrd="0" parTransId="{C41B4817-FA55-A34D-AC06-4C0A8076BB57}" sibTransId="{11455F2E-1634-7746-9652-C49C8D917A94}"/>
    <dgm:cxn modelId="{F9E3BFE5-4294-404F-B70F-21301A0C3860}" srcId="{0F299B91-C488-7F4E-814C-D13358CAE6BC}" destId="{B92E77B8-CD28-284B-9B2B-651DCC7979B4}" srcOrd="3" destOrd="0" parTransId="{84515678-9373-8C44-9232-953462517B5E}" sibTransId="{78EDF03C-F2A9-FA4A-9D9B-8C9221ED5C2B}"/>
    <dgm:cxn modelId="{067CA3F0-6639-8C4D-8E00-5C90AAF44A32}" srcId="{0F299B91-C488-7F4E-814C-D13358CAE6BC}" destId="{30EAF25D-B6F5-2542-913A-D00C76E4C33F}" srcOrd="0" destOrd="0" parTransId="{18A2BD77-FBD8-1545-A9CA-9DD37F85419B}" sibTransId="{7CFC5FC7-F2F3-3D41-8D12-404E6DDE1C0F}"/>
    <dgm:cxn modelId="{588E88F7-8C3C-7448-95E4-AD01FA668D73}" type="presOf" srcId="{5273941E-01C2-544C-8753-7162E1EC6711}" destId="{7939FDE8-5FB9-A540-811B-B431224E2835}" srcOrd="0" destOrd="0" presId="urn:microsoft.com/office/officeart/2005/8/layout/vList2"/>
    <dgm:cxn modelId="{1F543C49-6D35-E24C-8561-2F6617A8385C}" type="presParOf" srcId="{9185A999-1233-054D-9DF6-458DA559CBB4}" destId="{82BCE832-D0C4-3747-9DD7-876488624F9D}" srcOrd="0" destOrd="0" presId="urn:microsoft.com/office/officeart/2005/8/layout/vList2"/>
    <dgm:cxn modelId="{DDEDDD20-F814-124C-8407-95EB62C64F2F}" type="presParOf" srcId="{9185A999-1233-054D-9DF6-458DA559CBB4}" destId="{17365F48-61E0-CE45-8184-0669A081E80C}" srcOrd="1" destOrd="0" presId="urn:microsoft.com/office/officeart/2005/8/layout/vList2"/>
    <dgm:cxn modelId="{23188227-890C-7045-BB92-5934B8D95C6D}" type="presParOf" srcId="{9185A999-1233-054D-9DF6-458DA559CBB4}" destId="{173707C0-090A-2942-8348-63C7078A03D2}" srcOrd="2" destOrd="0" presId="urn:microsoft.com/office/officeart/2005/8/layout/vList2"/>
    <dgm:cxn modelId="{6E1A4674-69D9-C448-9B63-2F88BBCBBB76}" type="presParOf" srcId="{9185A999-1233-054D-9DF6-458DA559CBB4}" destId="{B394E446-5B31-F443-AB1B-0760CE44E72F}" srcOrd="3" destOrd="0" presId="urn:microsoft.com/office/officeart/2005/8/layout/vList2"/>
    <dgm:cxn modelId="{1F44FCCC-455F-7341-962E-CFF40B14C3B3}" type="presParOf" srcId="{9185A999-1233-054D-9DF6-458DA559CBB4}" destId="{FDFF09A6-E0B2-8944-8BAD-CFE94EB80F59}" srcOrd="4" destOrd="0" presId="urn:microsoft.com/office/officeart/2005/8/layout/vList2"/>
    <dgm:cxn modelId="{59270464-8C4D-B149-9003-BA11357CD2EA}" type="presParOf" srcId="{9185A999-1233-054D-9DF6-458DA559CBB4}" destId="{54272A65-FC42-1B4F-BE2C-CC4F75F38D76}" srcOrd="5" destOrd="0" presId="urn:microsoft.com/office/officeart/2005/8/layout/vList2"/>
    <dgm:cxn modelId="{38E2E81C-0C04-534E-B232-8B27691B0344}" type="presParOf" srcId="{9185A999-1233-054D-9DF6-458DA559CBB4}" destId="{33F786C0-1C2E-034B-9BAE-EF11F91F07B9}" srcOrd="6" destOrd="0" presId="urn:microsoft.com/office/officeart/2005/8/layout/vList2"/>
    <dgm:cxn modelId="{C099B1A2-CCAF-EF44-9D43-B9A3847E5CAD}" type="presParOf" srcId="{9185A999-1233-054D-9DF6-458DA559CBB4}" destId="{106F791C-1F09-BD45-A618-564FE9EFA715}" srcOrd="7" destOrd="0" presId="urn:microsoft.com/office/officeart/2005/8/layout/vList2"/>
    <dgm:cxn modelId="{7D64FE9B-D7A3-AC4C-A323-222E3F563BDC}" type="presParOf" srcId="{9185A999-1233-054D-9DF6-458DA559CBB4}" destId="{C17252EE-85D2-7F42-86C2-F93E5229B604}" srcOrd="8" destOrd="0" presId="urn:microsoft.com/office/officeart/2005/8/layout/vList2"/>
    <dgm:cxn modelId="{F4CFCC59-3307-5246-BF1D-08AC1BFD6DA3}" type="presParOf" srcId="{9185A999-1233-054D-9DF6-458DA559CBB4}" destId="{8F970A8A-D080-DF45-970F-649B2B83B1F1}" srcOrd="9" destOrd="0" presId="urn:microsoft.com/office/officeart/2005/8/layout/vList2"/>
    <dgm:cxn modelId="{7EF28F42-0901-0B44-AE92-F9D7D186D694}" type="presParOf" srcId="{9185A999-1233-054D-9DF6-458DA559CBB4}" destId="{A6E37A11-96BD-FB4F-9D32-FD4BB653239F}" srcOrd="10" destOrd="0" presId="urn:microsoft.com/office/officeart/2005/8/layout/vList2"/>
    <dgm:cxn modelId="{6D8FE93A-0F79-204D-945C-46C965B19F33}" type="presParOf" srcId="{9185A999-1233-054D-9DF6-458DA559CBB4}" destId="{B4651FEB-01E6-2643-83FE-9C60BFB2C92A}" srcOrd="11" destOrd="0" presId="urn:microsoft.com/office/officeart/2005/8/layout/vList2"/>
    <dgm:cxn modelId="{FF01AC80-8B16-8443-A433-1337017DA350}" type="presParOf" srcId="{9185A999-1233-054D-9DF6-458DA559CBB4}" destId="{7939FDE8-5FB9-A540-811B-B431224E2835}" srcOrd="12" destOrd="0" presId="urn:microsoft.com/office/officeart/2005/8/layout/vList2"/>
    <dgm:cxn modelId="{82C56794-7AE7-2C4A-9B11-1D335FCB7E39}" type="presParOf" srcId="{9185A999-1233-054D-9DF6-458DA559CBB4}" destId="{6638BE8C-9D36-804E-9618-133718A27267}" srcOrd="13" destOrd="0" presId="urn:microsoft.com/office/officeart/2005/8/layout/vList2"/>
    <dgm:cxn modelId="{74D45B35-DC3C-7F4F-9159-E2C9380680BA}" type="presParOf" srcId="{9185A999-1233-054D-9DF6-458DA559CBB4}" destId="{FCE4DD36-7A86-1448-9610-6A7E244B4AC5}" srcOrd="14" destOrd="0" presId="urn:microsoft.com/office/officeart/2005/8/layout/vList2"/>
    <dgm:cxn modelId="{A4C52E56-A047-3E4F-815E-53D040126369}" type="presParOf" srcId="{9185A999-1233-054D-9DF6-458DA559CBB4}" destId="{5506A8BC-5678-8A43-AE3C-78D48A8A4036}" srcOrd="15" destOrd="0" presId="urn:microsoft.com/office/officeart/2005/8/layout/vList2"/>
    <dgm:cxn modelId="{2905E9B9-4011-F044-B56A-2D162403FDE3}" type="presParOf" srcId="{9185A999-1233-054D-9DF6-458DA559CBB4}" destId="{C5AEAC02-C697-4740-AE55-F781FE9BD57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7C0DF-F269-482E-A24F-454BAAEF1B77}">
      <dsp:nvSpPr>
        <dsp:cNvPr id="0" name=""/>
        <dsp:cNvSpPr/>
      </dsp:nvSpPr>
      <dsp:spPr>
        <a:xfrm>
          <a:off x="1742846" y="73494"/>
          <a:ext cx="3527755" cy="352775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Needs of the Internal Medicine profession/ ACP members</a:t>
          </a:r>
        </a:p>
      </dsp:txBody>
      <dsp:txXfrm>
        <a:off x="2213213" y="690852"/>
        <a:ext cx="2587020" cy="1587489"/>
      </dsp:txXfrm>
    </dsp:sp>
    <dsp:sp modelId="{B4CA5F6F-143B-4CCD-AEA6-7AE1ABC5CDDB}">
      <dsp:nvSpPr>
        <dsp:cNvPr id="0" name=""/>
        <dsp:cNvSpPr/>
      </dsp:nvSpPr>
      <dsp:spPr>
        <a:xfrm>
          <a:off x="3015778" y="2278341"/>
          <a:ext cx="3527755" cy="352775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Environmental Feasibility/ Opportunities for Action &amp; Success</a:t>
          </a:r>
        </a:p>
      </dsp:txBody>
      <dsp:txXfrm>
        <a:off x="4094683" y="3189678"/>
        <a:ext cx="2116653" cy="1940265"/>
      </dsp:txXfrm>
    </dsp:sp>
    <dsp:sp modelId="{82EF5DD4-27C4-4B68-9B38-8F16EB07CF9B}">
      <dsp:nvSpPr>
        <dsp:cNvPr id="0" name=""/>
        <dsp:cNvSpPr/>
      </dsp:nvSpPr>
      <dsp:spPr>
        <a:xfrm>
          <a:off x="469914" y="2278341"/>
          <a:ext cx="3527755" cy="3527755"/>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ACP Strategic Priorities</a:t>
          </a:r>
        </a:p>
      </dsp:txBody>
      <dsp:txXfrm>
        <a:off x="802111" y="3189678"/>
        <a:ext cx="2116653" cy="1940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CE832-D0C4-3747-9DD7-876488624F9D}">
      <dsp:nvSpPr>
        <dsp:cNvPr id="0" name=""/>
        <dsp:cNvSpPr/>
      </dsp:nvSpPr>
      <dsp:spPr>
        <a:xfrm>
          <a:off x="0" y="66018"/>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Physician Payment</a:t>
          </a:r>
        </a:p>
      </dsp:txBody>
      <dsp:txXfrm>
        <a:off x="23417" y="89435"/>
        <a:ext cx="10468765" cy="432866"/>
      </dsp:txXfrm>
    </dsp:sp>
    <dsp:sp modelId="{173707C0-090A-2942-8348-63C7078A03D2}">
      <dsp:nvSpPr>
        <dsp:cNvPr id="0" name=""/>
        <dsp:cNvSpPr/>
      </dsp:nvSpPr>
      <dsp:spPr>
        <a:xfrm>
          <a:off x="0" y="603318"/>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Administrative Burden</a:t>
          </a:r>
        </a:p>
      </dsp:txBody>
      <dsp:txXfrm>
        <a:off x="23417" y="626735"/>
        <a:ext cx="10468765" cy="432866"/>
      </dsp:txXfrm>
    </dsp:sp>
    <dsp:sp modelId="{FDFF09A6-E0B2-8944-8BAD-CFE94EB80F59}">
      <dsp:nvSpPr>
        <dsp:cNvPr id="0" name=""/>
        <dsp:cNvSpPr/>
      </dsp:nvSpPr>
      <dsp:spPr>
        <a:xfrm>
          <a:off x="0" y="11406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Access to Care</a:t>
          </a:r>
        </a:p>
      </dsp:txBody>
      <dsp:txXfrm>
        <a:off x="23417" y="1164036"/>
        <a:ext cx="10468765" cy="432866"/>
      </dsp:txXfrm>
    </dsp:sp>
    <dsp:sp modelId="{33F786C0-1C2E-034B-9BAE-EF11F91F07B9}">
      <dsp:nvSpPr>
        <dsp:cNvPr id="0" name=""/>
        <dsp:cNvSpPr/>
      </dsp:nvSpPr>
      <dsp:spPr>
        <a:xfrm>
          <a:off x="0" y="16779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Patient-Physician Relationship</a:t>
          </a:r>
        </a:p>
      </dsp:txBody>
      <dsp:txXfrm>
        <a:off x="23417" y="1701336"/>
        <a:ext cx="10468765" cy="432866"/>
      </dsp:txXfrm>
    </dsp:sp>
    <dsp:sp modelId="{C17252EE-85D2-7F42-86C2-F93E5229B604}">
      <dsp:nvSpPr>
        <dsp:cNvPr id="0" name=""/>
        <dsp:cNvSpPr/>
      </dsp:nvSpPr>
      <dsp:spPr>
        <a:xfrm>
          <a:off x="0" y="22152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 Workforce</a:t>
          </a:r>
        </a:p>
      </dsp:txBody>
      <dsp:txXfrm>
        <a:off x="23417" y="2238636"/>
        <a:ext cx="10468765" cy="432866"/>
      </dsp:txXfrm>
    </dsp:sp>
    <dsp:sp modelId="{A6E37A11-96BD-FB4F-9D32-FD4BB653239F}">
      <dsp:nvSpPr>
        <dsp:cNvPr id="0" name=""/>
        <dsp:cNvSpPr/>
      </dsp:nvSpPr>
      <dsp:spPr>
        <a:xfrm>
          <a:off x="0" y="27525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Digital Health</a:t>
          </a:r>
        </a:p>
      </dsp:txBody>
      <dsp:txXfrm>
        <a:off x="23417" y="2775936"/>
        <a:ext cx="10468765" cy="432866"/>
      </dsp:txXfrm>
    </dsp:sp>
    <dsp:sp modelId="{7939FDE8-5FB9-A540-811B-B431224E2835}">
      <dsp:nvSpPr>
        <dsp:cNvPr id="0" name=""/>
        <dsp:cNvSpPr/>
      </dsp:nvSpPr>
      <dsp:spPr>
        <a:xfrm>
          <a:off x="0" y="32898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Prescription Drug Access</a:t>
          </a:r>
        </a:p>
      </dsp:txBody>
      <dsp:txXfrm>
        <a:off x="23417" y="3313236"/>
        <a:ext cx="10468765" cy="432866"/>
      </dsp:txXfrm>
    </dsp:sp>
    <dsp:sp modelId="{FCE4DD36-7A86-1448-9610-6A7E244B4AC5}">
      <dsp:nvSpPr>
        <dsp:cNvPr id="0" name=""/>
        <dsp:cNvSpPr/>
      </dsp:nvSpPr>
      <dsp:spPr>
        <a:xfrm>
          <a:off x="0" y="38271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Public Health (including immunizations)</a:t>
          </a:r>
        </a:p>
      </dsp:txBody>
      <dsp:txXfrm>
        <a:off x="23417" y="3850536"/>
        <a:ext cx="10468765" cy="432866"/>
      </dsp:txXfrm>
    </dsp:sp>
    <dsp:sp modelId="{C5AEAC02-C697-4740-AE55-F781FE9BD579}">
      <dsp:nvSpPr>
        <dsp:cNvPr id="0" name=""/>
        <dsp:cNvSpPr/>
      </dsp:nvSpPr>
      <dsp:spPr>
        <a:xfrm>
          <a:off x="0" y="4364419"/>
          <a:ext cx="10515599" cy="4797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Scope of Practice</a:t>
          </a:r>
        </a:p>
      </dsp:txBody>
      <dsp:txXfrm>
        <a:off x="23417" y="4387836"/>
        <a:ext cx="10468765"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3/5/2026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3/4/2026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E693-5F1F-5DC8-E5EB-61BB976DA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F7A41-F706-AA1D-E89A-90713FFB6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CBFA5-AACC-F624-5499-16CB1FAAD1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9F21B4-5A03-719F-ABED-7E7EF6AC29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2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BCBA-36AE-22F7-71C8-BDE48E9BA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4F7ED-DAFF-EEFB-2269-F88AA1183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0BF3F-3194-3423-11F9-68840C4E3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92024-8C93-3732-3D7A-43F59F2917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51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AE14-71F4-F983-57AF-06619F7E4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1D723-FCBC-ACEE-3E00-CA7B8A921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DA8B9-7B45-E8F3-3BAB-E31DB27FF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C396E-A9FE-FB37-BD77-A5FDC0A97B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5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0204-032A-9EB3-7486-578CAF24B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0A8B9-2343-B33C-D4EC-2828EC6DE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1EF7E-55A2-C962-2C51-41D4A0C392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BDDD1-D89E-3B2D-DE23-A4A1117F6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50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43000"/>
            <a:ext cx="5487988" cy="3086100"/>
          </a:xfrm>
        </p:spPr>
      </p:sp>
      <p:sp>
        <p:nvSpPr>
          <p:cNvPr id="3" name="Notes Placeholder 2"/>
          <p:cNvSpPr>
            <a:spLocks noGrp="1"/>
          </p:cNvSpPr>
          <p:nvPr>
            <p:ph type="body" idx="1"/>
          </p:nvPr>
        </p:nvSpPr>
        <p:spPr/>
        <p:txBody>
          <a:bodyPr/>
          <a:lstStyle/>
          <a:p>
            <a:r>
              <a:rPr lang="en-US" dirty="0"/>
              <a:t>Sources:</a:t>
            </a:r>
          </a:p>
          <a:p>
            <a:endParaRPr lang="en-US" dirty="0"/>
          </a:p>
          <a:p>
            <a:r>
              <a:rPr lang="en-US" dirty="0"/>
              <a:t>“2026 Combined Congressional Calendar,” Rational360, December 23, 2025, https://rational360.com/2026-combined-congressional-calendar/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9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1D8D85CF-C58A-6962-8ACC-A46E12CA63C3}"/>
            </a:ext>
          </a:extLst>
        </p:cNvPr>
        <p:cNvGrpSpPr/>
        <p:nvPr/>
      </p:nvGrpSpPr>
      <p:grpSpPr>
        <a:xfrm>
          <a:off x="0" y="0"/>
          <a:ext cx="0" cy="0"/>
          <a:chOff x="0" y="0"/>
          <a:chExt cx="0" cy="0"/>
        </a:xfrm>
      </p:grpSpPr>
      <p:sp>
        <p:nvSpPr>
          <p:cNvPr id="113" name="Google Shape;113;p8:notes">
            <a:extLst>
              <a:ext uri="{FF2B5EF4-FFF2-40B4-BE49-F238E27FC236}">
                <a16:creationId xmlns:a16="http://schemas.microsoft.com/office/drawing/2014/main" id="{83C3FEA6-5C28-139A-934F-01853D6FBE3D}"/>
              </a:ext>
            </a:extLst>
          </p:cNvPr>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a:extLst>
              <a:ext uri="{FF2B5EF4-FFF2-40B4-BE49-F238E27FC236}">
                <a16:creationId xmlns:a16="http://schemas.microsoft.com/office/drawing/2014/main" id="{5262D83E-AE8B-1966-1462-280DFDC31EA6}"/>
              </a:ext>
            </a:extLst>
          </p:cNvPr>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“Upcoming Congressional Fiscal Policy Deadlines,” </a:t>
            </a:r>
            <a:r>
              <a:rPr lang="en-US" sz="1800" i="1" dirty="0">
                <a:effectLst/>
                <a:latin typeface="Arial" panose="020B0604020202020204" pitchFamily="34" charset="0"/>
                <a:cs typeface="Arial" panose="020B0604020202020204" pitchFamily="34" charset="0"/>
              </a:rPr>
              <a:t>Committee for a Responsible Federal Budget, </a:t>
            </a:r>
            <a:r>
              <a:rPr lang="en-US" sz="1800" i="0" dirty="0">
                <a:effectLst/>
                <a:latin typeface="Arial" panose="020B0604020202020204" pitchFamily="34" charset="0"/>
                <a:cs typeface="Arial" panose="020B0604020202020204" pitchFamily="34" charset="0"/>
              </a:rPr>
              <a:t>October 14, 2025, </a:t>
            </a:r>
            <a:r>
              <a:rPr lang="en-US" sz="1200" kern="1200" dirty="0">
                <a:solidFill>
                  <a:schemeClr val="tx1"/>
                </a:solidFill>
                <a:effectLst/>
                <a:latin typeface="+mn-lt"/>
                <a:ea typeface="+mn-ea"/>
                <a:cs typeface="+mn-cs"/>
              </a:rPr>
              <a:t>https://www.crfb.org/blogs/upcoming-congressional-fiscal-policy-deadlines</a:t>
            </a:r>
            <a:endParaRPr lang="en-US" sz="18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“Expiration of the 2018 Farm Bill and Extension for 2025,” Congressional Research Service, December 26, 2024, https://crsreports.congress.gov/product/pdf/R/R47659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p:txBody>
      </p:sp>
      <p:sp>
        <p:nvSpPr>
          <p:cNvPr id="115" name="Google Shape;115;p8:notes">
            <a:extLst>
              <a:ext uri="{FF2B5EF4-FFF2-40B4-BE49-F238E27FC236}">
                <a16:creationId xmlns:a16="http://schemas.microsoft.com/office/drawing/2014/main" id="{C4A2C377-C373-9F90-1DE3-EB64AE4FA41D}"/>
              </a:ext>
            </a:extLst>
          </p:cNvPr>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6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Dr. Opole. </a:t>
            </a:r>
          </a:p>
          <a:p>
            <a:endParaRPr lang="en-US" dirty="0"/>
          </a:p>
          <a:p>
            <a:r>
              <a:rPr lang="en-US" dirty="0"/>
              <a:t>Dr. Opole covered a subset of these priorities, including workforce physician payment, administrative burden, access to care, and public health, when discussing the letter to the Trump Administration Transition Team, as well as in the Action Alert that you all can take now. </a:t>
            </a:r>
          </a:p>
          <a:p>
            <a:endParaRPr lang="en-US" dirty="0"/>
          </a:p>
          <a:p>
            <a:r>
              <a:rPr lang="en-US" dirty="0"/>
              <a:t>In addition to these priorities, ACP is also continuing its focus on protecting the patient-physician relationship. This includes </a:t>
            </a:r>
            <a:r>
              <a:rPr lang="en-US" b="0" i="0" dirty="0">
                <a:solidFill>
                  <a:srgbClr val="575A5D"/>
                </a:solidFill>
                <a:effectLst/>
                <a:highlight>
                  <a:srgbClr val="FFFFFF"/>
                </a:highlight>
                <a:latin typeface="Open Sans" panose="020B0606030504020204" pitchFamily="34" charset="0"/>
              </a:rPr>
              <a:t>promoting policies such as ensuring access to reproductive health care, LGBTQ+ and gender-affirming care. These issues, as well as ACP’s priority of promoting physician-led, team-based care  instead of expanding scope of practice for nonphysicians, have a strong state-based focus—and ACP has been and will continue to build out our support for our state chapters to engage in advocacy.</a:t>
            </a:r>
          </a:p>
          <a:p>
            <a:endParaRPr lang="en-US" b="0" i="0" dirty="0">
              <a:solidFill>
                <a:srgbClr val="575A5D"/>
              </a:solidFill>
              <a:effectLst/>
              <a:highlight>
                <a:srgbClr val="FFFFFF"/>
              </a:highlight>
              <a:latin typeface="Open Sans" panose="020B0606030504020204" pitchFamily="34" charset="0"/>
            </a:endParaRPr>
          </a:p>
          <a:p>
            <a:r>
              <a:rPr lang="en-US" b="0" i="0" dirty="0">
                <a:solidFill>
                  <a:srgbClr val="575A5D"/>
                </a:solidFill>
                <a:effectLst/>
                <a:highlight>
                  <a:srgbClr val="FFFFFF"/>
                </a:highlight>
                <a:latin typeface="Open Sans" panose="020B0606030504020204" pitchFamily="34" charset="0"/>
              </a:rPr>
              <a:t>Another ACP priority area is supporting policies that will leverage digital health and artificial intelligence to improve patient care and reduce administrative burdens on physicians and their care teams and ensure that these tools are used appropriately to enhance patient health.  We are also continuing to prioritize policies that improve prescription drug pricing and transparency, and increase access, affordability, and the availability of prescription drugs. This means we will continue to support Medicare drug price negotiation by CMS and are going to be calling on the new administration to continue these efforts as well.</a:t>
            </a:r>
          </a:p>
          <a:p>
            <a:endParaRPr lang="en-US" b="0" i="0" dirty="0">
              <a:solidFill>
                <a:srgbClr val="575A5D"/>
              </a:solidFill>
              <a:effectLst/>
              <a:highlight>
                <a:srgbClr val="FFFFFF"/>
              </a:highlight>
              <a:latin typeface="Open Sans" panose="020B0606030504020204" pitchFamily="34" charset="0"/>
            </a:endParaRPr>
          </a:p>
          <a:p>
            <a:r>
              <a:rPr lang="en-US" b="0" i="0" dirty="0">
                <a:solidFill>
                  <a:srgbClr val="575A5D"/>
                </a:solidFill>
                <a:effectLst/>
                <a:highlight>
                  <a:srgbClr val="FFFFFF"/>
                </a:highlight>
                <a:latin typeface="Open Sans" panose="020B0606030504020204" pitchFamily="34" charset="0"/>
              </a:rPr>
              <a:t>These nine priorities are all critical for those of us in practice—TELL A PERSONALIZED STORY</a:t>
            </a:r>
          </a:p>
          <a:p>
            <a:endParaRPr lang="en-US" b="0" i="0" dirty="0">
              <a:solidFill>
                <a:srgbClr val="575A5D"/>
              </a:solidFill>
              <a:effectLst/>
              <a:highlight>
                <a:srgbClr val="FFFFFF"/>
              </a:highlight>
              <a:latin typeface="Open Sans" panose="020B0606030504020204" pitchFamily="34" charset="0"/>
            </a:endParaRPr>
          </a:p>
          <a:p>
            <a:r>
              <a:rPr lang="en-US" b="0" i="0" dirty="0">
                <a:solidFill>
                  <a:srgbClr val="575A5D"/>
                </a:solidFill>
                <a:effectLst/>
                <a:highlight>
                  <a:srgbClr val="FFFFFF"/>
                </a:highlight>
                <a:latin typeface="Open Sans" panose="020B0606030504020204" pitchFamily="34" charset="0"/>
              </a:rPr>
              <a:t>I will now hand it over to Shari to further discuss </a:t>
            </a:r>
            <a:r>
              <a:rPr lang="en-US" sz="1800" b="0" i="0" dirty="0">
                <a:solidFill>
                  <a:srgbClr val="575A5D"/>
                </a:solidFill>
                <a:effectLst/>
                <a:highlight>
                  <a:srgbClr val="FFFFFF"/>
                </a:highlight>
                <a:latin typeface="Aptos" panose="020B0004020202020204" pitchFamily="34" charset="0"/>
                <a:cs typeface="Times New Roman" panose="02020603050405020304" pitchFamily="18" charset="0"/>
              </a:rPr>
              <a:t>the u</a:t>
            </a:r>
            <a:r>
              <a:rPr lang="en-US" sz="1800" dirty="0">
                <a:effectLst/>
                <a:latin typeface="Aptos" panose="020B0004020202020204" pitchFamily="34" charset="0"/>
                <a:ea typeface="Aptos" panose="020B0004020202020204" pitchFamily="34" charset="0"/>
                <a:cs typeface="Times New Roman" panose="02020603050405020304" pitchFamily="18" charset="0"/>
              </a:rPr>
              <a:t>nfinished congressional business from 2024 and lessons learned from the first Trump administration about areas where we might have opportunities to make progress.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85379-45D5-BA47-BBC5-4FC058E1CE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22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526" rtl="0" eaLnBrk="1" fontAlgn="auto" latinLnBrk="0" hangingPunct="1">
              <a:lnSpc>
                <a:spcPct val="100000"/>
              </a:lnSpc>
              <a:spcBef>
                <a:spcPts val="0"/>
              </a:spcBef>
              <a:spcAft>
                <a:spcPts val="0"/>
              </a:spcAft>
              <a:buClrTx/>
              <a:buSzTx/>
              <a:buFontTx/>
              <a:buNone/>
              <a:tabLst/>
              <a:defRPr/>
            </a:pPr>
            <a:fld id="{E90EC1EA-07A0-4FA0-85C5-97754687AA7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52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1555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FEDC7A-38C4-A048-9285-D468608059E9}"/>
              </a:ext>
            </a:extLst>
          </p:cNvPr>
          <p:cNvSpPr txBox="1"/>
          <p:nvPr userDrawn="1"/>
        </p:nvSpPr>
        <p:spPr>
          <a:xfrm>
            <a:off x="-3459296" y="-716096"/>
            <a:ext cx="184731" cy="461665"/>
          </a:xfrm>
          <a:prstGeom prst="rect">
            <a:avLst/>
          </a:prstGeom>
          <a:noFill/>
        </p:spPr>
        <p:txBody>
          <a:bodyPr wrap="none" rtlCol="0">
            <a:spAutoFit/>
          </a:bodyPr>
          <a:lstStyle/>
          <a:p>
            <a:pPr algn="l"/>
            <a:endParaRPr lang="en-US" sz="24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C950DBB-1188-C543-AB4D-000FB4A934FA}"/>
              </a:ext>
            </a:extLst>
          </p:cNvPr>
          <p:cNvSpPr/>
          <p:nvPr userDrawn="1"/>
        </p:nvSpPr>
        <p:spPr>
          <a:xfrm>
            <a:off x="0" y="0"/>
            <a:ext cx="83850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22" name="Rectangle 21">
            <a:extLst>
              <a:ext uri="{FF2B5EF4-FFF2-40B4-BE49-F238E27FC236}">
                <a16:creationId xmlns:a16="http://schemas.microsoft.com/office/drawing/2014/main" id="{9F1F9B40-43D9-1B41-9C74-2019FC097BA4}"/>
              </a:ext>
            </a:extLst>
          </p:cNvPr>
          <p:cNvSpPr/>
          <p:nvPr userDrawn="1"/>
        </p:nvSpPr>
        <p:spPr>
          <a:xfrm>
            <a:off x="0" y="1016000"/>
            <a:ext cx="9950335"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Title 1">
            <a:extLst>
              <a:ext uri="{FF2B5EF4-FFF2-40B4-BE49-F238E27FC236}">
                <a16:creationId xmlns:a16="http://schemas.microsoft.com/office/drawing/2014/main" id="{8F57B117-E610-3043-9BB8-0A6DC56F94B4}"/>
              </a:ext>
            </a:extLst>
          </p:cNvPr>
          <p:cNvSpPr>
            <a:spLocks noGrp="1"/>
          </p:cNvSpPr>
          <p:nvPr>
            <p:ph type="ctrTitle"/>
          </p:nvPr>
        </p:nvSpPr>
        <p:spPr>
          <a:xfrm>
            <a:off x="1660051"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245CAE12-65A0-D941-AA78-97F14972161C}"/>
              </a:ext>
            </a:extLst>
          </p:cNvPr>
          <p:cNvSpPr>
            <a:spLocks noGrp="1"/>
          </p:cNvSpPr>
          <p:nvPr>
            <p:ph type="subTitle" idx="1"/>
          </p:nvPr>
        </p:nvSpPr>
        <p:spPr>
          <a:xfrm>
            <a:off x="1660051"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26" name="Picture 25">
            <a:extLst>
              <a:ext uri="{FF2B5EF4-FFF2-40B4-BE49-F238E27FC236}">
                <a16:creationId xmlns:a16="http://schemas.microsoft.com/office/drawing/2014/main" id="{4C9734CE-99A1-334F-A004-9CB5EB9F5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36" name="Rectangle 35">
            <a:extLst>
              <a:ext uri="{FF2B5EF4-FFF2-40B4-BE49-F238E27FC236}">
                <a16:creationId xmlns:a16="http://schemas.microsoft.com/office/drawing/2014/main" id="{F846D61C-58D8-0B42-9A9D-59916185A3BE}"/>
              </a:ext>
            </a:extLst>
          </p:cNvPr>
          <p:cNvSpPr/>
          <p:nvPr userDrawn="1"/>
        </p:nvSpPr>
        <p:spPr>
          <a:xfrm rot="5400000">
            <a:off x="-833" y="1774767"/>
            <a:ext cx="914400" cy="457200"/>
          </a:xfrm>
          <a:prstGeom prst="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417B23B-9E24-6A49-9622-D8FEE6C8E96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7551158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79786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31209341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342436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755669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48687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735386353"/>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85841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86128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29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339506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14603096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76315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34858571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65202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529326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557413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24922507"/>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982108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98069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
        <p:nvSpPr>
          <p:cNvPr id="8" name="Rectangle 7">
            <a:extLst>
              <a:ext uri="{FF2B5EF4-FFF2-40B4-BE49-F238E27FC236}">
                <a16:creationId xmlns:a16="http://schemas.microsoft.com/office/drawing/2014/main" id="{BD007FFA-4DA4-6044-92EC-3D797FB19419}"/>
              </a:ext>
            </a:extLst>
          </p:cNvPr>
          <p:cNvSpPr/>
          <p:nvPr userDrawn="1"/>
        </p:nvSpPr>
        <p:spPr>
          <a:xfrm>
            <a:off x="9175242"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18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54360905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51197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263475796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698707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209052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68131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4279932447"/>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27344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74910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12954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324600" y="1279526"/>
            <a:ext cx="50292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C60FDEC5-1BB3-0D40-8DE5-80C73E9F7E79}"/>
              </a:ext>
            </a:extLst>
          </p:cNvPr>
          <p:cNvSpPr txBox="1"/>
          <p:nvPr userDrawn="1"/>
        </p:nvSpPr>
        <p:spPr>
          <a:xfrm>
            <a:off x="13517217" y="4240696"/>
            <a:ext cx="184731" cy="461665"/>
          </a:xfrm>
          <a:prstGeom prst="rect">
            <a:avLst/>
          </a:prstGeom>
          <a:noFill/>
        </p:spPr>
        <p:txBody>
          <a:bodyPr wrap="none" rtlCol="0">
            <a:spAutoFit/>
          </a:bodyPr>
          <a:lstStyle/>
          <a:p>
            <a:pPr algn="l"/>
            <a:endParaRPr lang="en-US" sz="24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19FE441-F88F-4540-8793-54429DAD949C}"/>
              </a:ext>
            </a:extLst>
          </p:cNvPr>
          <p:cNvSpPr>
            <a:spLocks noGrp="1"/>
          </p:cNvSpPr>
          <p:nvPr>
            <p:ph type="sldNum" sz="quarter" idx="12"/>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131695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784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2253636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3725211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dirty="0"/>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6811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Politics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1080941" y="5710377"/>
            <a:ext cx="8363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11113269" y="355834"/>
            <a:ext cx="627299" cy="1530164"/>
          </a:xfrm>
          <a:prstGeom prst="rect">
            <a:avLst/>
          </a:prstGeom>
        </p:spPr>
      </p:pic>
      <p:sp>
        <p:nvSpPr>
          <p:cNvPr id="4" name="Rectangle 3">
            <a:extLst>
              <a:ext uri="{FF2B5EF4-FFF2-40B4-BE49-F238E27FC236}">
                <a16:creationId xmlns:a16="http://schemas.microsoft.com/office/drawing/2014/main" id="{21AB8641-42F4-7331-CCD2-C7E512DA76C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5" name="Rectangle 4">
            <a:extLst>
              <a:ext uri="{FF2B5EF4-FFF2-40B4-BE49-F238E27FC236}">
                <a16:creationId xmlns:a16="http://schemas.microsoft.com/office/drawing/2014/main" id="{7D3B228E-6912-EA0D-BB90-7A2CFAF48CF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80940" y="2844033"/>
            <a:ext cx="8672660" cy="1024387"/>
          </a:xfrm>
        </p:spPr>
        <p:txBody>
          <a:bodyPr anchor="b">
            <a:normAutofit/>
          </a:bodyPr>
          <a:lstStyle>
            <a:lvl1pPr algn="l">
              <a:defRPr sz="4000">
                <a:solidFill>
                  <a:schemeClr val="bg1"/>
                </a:solidFill>
              </a:defRPr>
            </a:lvl1pPr>
          </a:lstStyle>
          <a:p>
            <a:r>
              <a:rPr lang="en-US" dirty="0"/>
              <a:t>Presentation Center Title</a:t>
            </a:r>
          </a:p>
        </p:txBody>
      </p:sp>
      <p:sp>
        <p:nvSpPr>
          <p:cNvPr id="3" name="Subtitle 2"/>
          <p:cNvSpPr>
            <a:spLocks noGrp="1"/>
          </p:cNvSpPr>
          <p:nvPr>
            <p:ph type="subTitle" idx="1" hasCustomPrompt="1"/>
          </p:nvPr>
        </p:nvSpPr>
        <p:spPr>
          <a:xfrm>
            <a:off x="1080940" y="4000957"/>
            <a:ext cx="8672660" cy="4091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8" name="Picture 7">
            <a:extLst>
              <a:ext uri="{FF2B5EF4-FFF2-40B4-BE49-F238E27FC236}">
                <a16:creationId xmlns:a16="http://schemas.microsoft.com/office/drawing/2014/main" id="{27855C20-EDA7-2DB8-A69A-6CC66438E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Tree>
    <p:extLst>
      <p:ext uri="{BB962C8B-B14F-4D97-AF65-F5344CB8AC3E}">
        <p14:creationId xmlns:p14="http://schemas.microsoft.com/office/powerpoint/2010/main" val="1406108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1368000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2144749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1787" y="569127"/>
            <a:ext cx="10492686" cy="723622"/>
          </a:xfrm>
        </p:spPr>
        <p:txBody>
          <a:bodyPr anchor="ctr">
            <a:noAutofit/>
          </a:bodyPr>
          <a:lstStyle>
            <a:lvl1pPr>
              <a:defRPr sz="3000">
                <a:solidFill>
                  <a:srgbClr val="017E66"/>
                </a:solidFill>
              </a:defRPr>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239510"/>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dirty="0">
              <a:solidFill>
                <a:schemeClr val="accent1">
                  <a:lumMod val="75000"/>
                </a:schemeClr>
              </a:solidFill>
            </a:endParaRPr>
          </a:p>
        </p:txBody>
      </p:sp>
    </p:spTree>
    <p:extLst>
      <p:ext uri="{BB962C8B-B14F-4D97-AF65-F5344CB8AC3E}">
        <p14:creationId xmlns:p14="http://schemas.microsoft.com/office/powerpoint/2010/main" val="3001873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34638860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15703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8860" y="0"/>
            <a:ext cx="6073140" cy="6858000"/>
          </a:xfrm>
        </p:spPr>
        <p:txBody>
          <a:bodyPr anchor="t"/>
          <a:lstStyle>
            <a:lvl1pPr marL="0" indent="0" algn="ctr">
              <a:buNone/>
              <a:defRPr/>
            </a:lvl1pPr>
          </a:lstStyle>
          <a:p>
            <a:r>
              <a:rPr lang="en-US"/>
              <a:t>Click icon to add picture </a:t>
            </a:r>
          </a:p>
        </p:txBody>
      </p:sp>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a:xfrm>
            <a:off x="833120" y="6384532"/>
            <a:ext cx="5029200" cy="274320"/>
          </a:xfrm>
        </p:spPr>
        <p:txBody>
          <a:bodyPr/>
          <a:lstStyle/>
          <a:p>
            <a:endParaRPr lang="en-US"/>
          </a:p>
        </p:txBody>
      </p:sp>
      <p:sp>
        <p:nvSpPr>
          <p:cNvPr id="4" name="Slide Number Placeholder 3">
            <a:extLst>
              <a:ext uri="{FF2B5EF4-FFF2-40B4-BE49-F238E27FC236}">
                <a16:creationId xmlns:a16="http://schemas.microsoft.com/office/drawing/2014/main" id="{B36828B4-7DB5-2645-969A-0A7D716D92EB}"/>
              </a:ext>
            </a:extLst>
          </p:cNvPr>
          <p:cNvSpPr>
            <a:spLocks noGrp="1"/>
          </p:cNvSpPr>
          <p:nvPr>
            <p:ph type="sldNum" sz="quarter" idx="14"/>
          </p:nvPr>
        </p:nvSpPr>
        <p:spPr>
          <a:xfrm>
            <a:off x="0" y="6391657"/>
            <a:ext cx="838200" cy="274320"/>
          </a:xfrm>
        </p:spPr>
        <p:txBody>
          <a:bodyPr/>
          <a:lstStyle>
            <a:lvl1pPr>
              <a:defRPr>
                <a:solidFill>
                  <a:schemeClr val="accent3"/>
                </a:solidFill>
              </a:defRPr>
            </a:lvl1pPr>
          </a:lstStyle>
          <a:p>
            <a:fld id="{461711D5-349D-4847-A71F-DCB6A6FF38BF}" type="slidenum">
              <a:rPr lang="en-US" smtClean="0"/>
              <a:pPr/>
              <a:t>‹#›</a:t>
            </a:fld>
            <a:endParaRPr lang="en-US"/>
          </a:p>
        </p:txBody>
      </p:sp>
      <p:sp>
        <p:nvSpPr>
          <p:cNvPr id="18" name="Rectangle 17">
            <a:extLst>
              <a:ext uri="{FF2B5EF4-FFF2-40B4-BE49-F238E27FC236}">
                <a16:creationId xmlns:a16="http://schemas.microsoft.com/office/drawing/2014/main" id="{78AE8273-EB4E-8F42-9A43-0C43CF09F98E}"/>
              </a:ext>
            </a:extLst>
          </p:cNvPr>
          <p:cNvSpPr/>
          <p:nvPr userDrawn="1"/>
        </p:nvSpPr>
        <p:spPr>
          <a:xfrm rot="5400000">
            <a:off x="-38100" y="228600"/>
            <a:ext cx="9144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12B2FD-6D70-D149-876C-3466F0B5ED67}"/>
              </a:ext>
            </a:extLst>
          </p:cNvPr>
          <p:cNvSpPr/>
          <p:nvPr userDrawn="1"/>
        </p:nvSpPr>
        <p:spPr>
          <a:xfrm rot="5400000">
            <a:off x="2889002" y="-2607005"/>
            <a:ext cx="84316" cy="586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93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108432092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a:p>
        </p:txBody>
      </p:sp>
    </p:spTree>
    <p:extLst>
      <p:ext uri="{BB962C8B-B14F-4D97-AF65-F5344CB8AC3E}">
        <p14:creationId xmlns:p14="http://schemas.microsoft.com/office/powerpoint/2010/main" val="1787262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52368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76889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676812347"/>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748800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996134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7771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1" y="2"/>
            <a:ext cx="2925319"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2"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9" y="5827778"/>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27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1582487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35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35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888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1293811"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1295399"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324600" y="1279525"/>
            <a:ext cx="5029200"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324600" y="2061544"/>
            <a:ext cx="5029200"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1295400" y="365126"/>
            <a:ext cx="10058400" cy="914399"/>
          </a:xfrm>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9816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350"/>
              </a:spcBef>
              <a:defRPr sz="1650"/>
            </a:lvl1pPr>
            <a:lvl2pPr>
              <a:spcBef>
                <a:spcPts val="0"/>
              </a:spcBef>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90088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295400" y="1279526"/>
            <a:ext cx="2008094"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632200" y="1279525"/>
            <a:ext cx="77216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422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lvl1pPr>
              <a:defRPr>
                <a:solidFill>
                  <a:schemeClr val="accent3"/>
                </a:solidFill>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81423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5.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0" y="0"/>
            <a:ext cx="7315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1295400" y="365126"/>
            <a:ext cx="100584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1295400" y="1302195"/>
            <a:ext cx="100584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0" y="6391657"/>
            <a:ext cx="731520" cy="274320"/>
          </a:xfrm>
          <a:prstGeom prst="rect">
            <a:avLst/>
          </a:prstGeom>
        </p:spPr>
        <p:txBody>
          <a:bodyPr vert="horz" lIns="91440" tIns="45720" rIns="91440" bIns="45720" rtlCol="0" anchor="b"/>
          <a:lstStyle>
            <a:lvl1pPr algn="ctr">
              <a:defRPr sz="1200" b="0">
                <a:solidFill>
                  <a:schemeClr val="bg1"/>
                </a:solidFill>
                <a:latin typeface="+mn-lt"/>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1295400" y="6391657"/>
            <a:ext cx="68580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
        <p:nvSpPr>
          <p:cNvPr id="38" name="TextBox 37">
            <a:extLst>
              <a:ext uri="{FF2B5EF4-FFF2-40B4-BE49-F238E27FC236}">
                <a16:creationId xmlns:a16="http://schemas.microsoft.com/office/drawing/2014/main" id="{B6497E31-B3F2-2642-8E53-0CBE14833D79}"/>
              </a:ext>
            </a:extLst>
          </p:cNvPr>
          <p:cNvSpPr txBox="1"/>
          <p:nvPr userDrawn="1"/>
        </p:nvSpPr>
        <p:spPr>
          <a:xfrm>
            <a:off x="10410825" y="7058025"/>
            <a:ext cx="184731" cy="461665"/>
          </a:xfrm>
          <a:prstGeom prst="rect">
            <a:avLst/>
          </a:prstGeom>
          <a:noFill/>
        </p:spPr>
        <p:txBody>
          <a:bodyPr wrap="none" rtlCol="0">
            <a:spAutoFit/>
          </a:bodyPr>
          <a:lstStyle/>
          <a:p>
            <a:pPr algn="l"/>
            <a:endParaRPr lang="en-US"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B418AD-E379-7844-A641-AF0EC127B331}"/>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0714"/>
          <a:stretch/>
        </p:blipFill>
        <p:spPr>
          <a:xfrm>
            <a:off x="11406118" y="6071617"/>
            <a:ext cx="626883" cy="640080"/>
          </a:xfrm>
          <a:prstGeom prst="rect">
            <a:avLst/>
          </a:prstGeom>
        </p:spPr>
      </p:pic>
      <p:sp>
        <p:nvSpPr>
          <p:cNvPr id="5" name="Rectangle 4">
            <a:extLst>
              <a:ext uri="{FF2B5EF4-FFF2-40B4-BE49-F238E27FC236}">
                <a16:creationId xmlns:a16="http://schemas.microsoft.com/office/drawing/2014/main" id="{D0126B38-0499-6748-A6EC-D93ED9785AF4}"/>
              </a:ext>
            </a:extLst>
          </p:cNvPr>
          <p:cNvSpPr/>
          <p:nvPr userDrawn="1"/>
        </p:nvSpPr>
        <p:spPr>
          <a:xfrm>
            <a:off x="731520" y="0"/>
            <a:ext cx="914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88" r:id="rId6"/>
    <p:sldLayoutId id="2147483681" r:id="rId7"/>
    <p:sldLayoutId id="2147483689" r:id="rId8"/>
    <p:sldLayoutId id="2147483690" r:id="rId9"/>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8824111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4314462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414217040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35" y="820133"/>
            <a:ext cx="97864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6935" y="2268194"/>
            <a:ext cx="9786419" cy="38653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D517-9F9B-9741-906D-C32EE026E21F}" type="datetime1">
              <a:rPr lang="en-US" smtClean="0"/>
              <a:t>3/4/2026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Rectangle 5">
            <a:extLst>
              <a:ext uri="{FF2B5EF4-FFF2-40B4-BE49-F238E27FC236}">
                <a16:creationId xmlns:a16="http://schemas.microsoft.com/office/drawing/2014/main" id="{93716E0F-D735-3C38-D3FC-8488EA9D0416}"/>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2646092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l" defTabSz="914400" rtl="0" eaLnBrk="1" latinLnBrk="0" hangingPunct="1">
        <a:lnSpc>
          <a:spcPct val="90000"/>
        </a:lnSpc>
        <a:spcBef>
          <a:spcPct val="0"/>
        </a:spcBef>
        <a:buNone/>
        <a:defRPr sz="30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9215286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8"/>
            <a:ext cx="10515600" cy="9143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61" y="6391656"/>
            <a:ext cx="3185161" cy="274320"/>
          </a:xfrm>
          <a:prstGeom prst="rect">
            <a:avLst/>
          </a:prstGeom>
        </p:spPr>
        <p:txBody>
          <a:bodyPr vert="horz" lIns="91440" tIns="45720" rIns="91440" bIns="45720" rtlCol="0" anchor="b"/>
          <a:lstStyle>
            <a:lvl1pPr algn="r">
              <a:defRPr sz="9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5973194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hf hdr="0" dt="0"/>
  <p:txStyles>
    <p:titleStyle>
      <a:lvl1pPr algn="l" defTabSz="685800" rtl="0" eaLnBrk="1" latinLnBrk="0" hangingPunct="1">
        <a:lnSpc>
          <a:spcPct val="90000"/>
        </a:lnSpc>
        <a:spcBef>
          <a:spcPct val="0"/>
        </a:spcBef>
        <a:buNone/>
        <a:defRPr sz="2250" b="1" kern="1200">
          <a:solidFill>
            <a:srgbClr val="007E66"/>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100000"/>
        </a:lnSpc>
        <a:spcBef>
          <a:spcPts val="0"/>
        </a:spcBef>
        <a:buClr>
          <a:srgbClr val="007E66"/>
        </a:buClr>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Clr>
          <a:srgbClr val="007E66"/>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Clr>
          <a:srgbClr val="007E66"/>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Clr>
          <a:srgbClr val="007E66"/>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Clr>
          <a:srgbClr val="007E66"/>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a:xfrm>
            <a:off x="1660051" y="1376312"/>
            <a:ext cx="7315200" cy="2511876"/>
          </a:xfrm>
        </p:spPr>
        <p:txBody>
          <a:bodyPr/>
          <a:lstStyle/>
          <a:p>
            <a:r>
              <a:rPr lang="en-US" dirty="0"/>
              <a:t>State Health Policy Webinar</a:t>
            </a:r>
            <a:br>
              <a:rPr lang="en-US" dirty="0"/>
            </a:br>
            <a:r>
              <a:rPr lang="en-US" dirty="0"/>
              <a:t>Washington Update</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a:xfrm>
            <a:off x="1660051" y="4167212"/>
            <a:ext cx="7315200" cy="1454360"/>
          </a:xfrm>
        </p:spPr>
        <p:txBody>
          <a:bodyPr/>
          <a:lstStyle/>
          <a:p>
            <a:r>
              <a:rPr lang="en-US" dirty="0"/>
              <a:t>David Pugach</a:t>
            </a:r>
          </a:p>
          <a:p>
            <a:r>
              <a:rPr lang="en-US" dirty="0"/>
              <a:t>Vice President, Governmental Affairs &amp; Public Policy</a:t>
            </a:r>
          </a:p>
          <a:p>
            <a:endParaRPr lang="en-US" dirty="0"/>
          </a:p>
          <a:p>
            <a:r>
              <a:rPr lang="en-US" dirty="0"/>
              <a:t>March 5, 2026</a:t>
            </a:r>
          </a:p>
          <a:p>
            <a:endParaRPr lang="en-US" dirty="0"/>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F1ED4CC-92F8-850D-0B76-989885EC19BD}"/>
            </a:ext>
          </a:extLst>
        </p:cNvPr>
        <p:cNvGrpSpPr/>
        <p:nvPr/>
      </p:nvGrpSpPr>
      <p:grpSpPr>
        <a:xfrm>
          <a:off x="0" y="0"/>
          <a:ext cx="0" cy="0"/>
          <a:chOff x="0" y="0"/>
          <a:chExt cx="0" cy="0"/>
        </a:xfrm>
      </p:grpSpPr>
      <p:sp>
        <p:nvSpPr>
          <p:cNvPr id="117" name="Google Shape;117;p8">
            <a:extLst>
              <a:ext uri="{FF2B5EF4-FFF2-40B4-BE49-F238E27FC236}">
                <a16:creationId xmlns:a16="http://schemas.microsoft.com/office/drawing/2014/main" id="{A4146C7F-92E5-A131-3EDC-E95168F31BA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Black"/>
              <a:buNone/>
            </a:pPr>
            <a:r>
              <a:rPr lang="en-US" dirty="0"/>
              <a:t>Legislative Deadlines</a:t>
            </a:r>
            <a:endParaRPr dirty="0"/>
          </a:p>
        </p:txBody>
      </p:sp>
      <p:sp>
        <p:nvSpPr>
          <p:cNvPr id="118" name="Google Shape;118;p8">
            <a:extLst>
              <a:ext uri="{FF2B5EF4-FFF2-40B4-BE49-F238E27FC236}">
                <a16:creationId xmlns:a16="http://schemas.microsoft.com/office/drawing/2014/main" id="{67BDFCC1-7648-7C33-6F9F-9B66D5003838}"/>
              </a:ext>
            </a:extLst>
          </p:cNvPr>
          <p:cNvSpPr/>
          <p:nvPr/>
        </p:nvSpPr>
        <p:spPr>
          <a:xfrm>
            <a:off x="5120568" y="4924693"/>
            <a:ext cx="458257" cy="458257"/>
          </a:xfrm>
          <a:prstGeom prst="rect">
            <a:avLst/>
          </a:prstGeom>
          <a:no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800" b="1" i="0" u="none" strike="noStrike" kern="1200" cap="none" spc="0" normalizeH="0" baseline="0" noProof="0" dirty="0">
              <a:ln>
                <a:noFill/>
              </a:ln>
              <a:solidFill>
                <a:srgbClr val="3A3838"/>
              </a:solidFill>
              <a:effectLst/>
              <a:uLnTx/>
              <a:uFillTx/>
              <a:latin typeface="Arial"/>
              <a:ea typeface="Arial"/>
              <a:cs typeface="Arial"/>
              <a:sym typeface="Arial"/>
            </a:endParaRPr>
          </a:p>
        </p:txBody>
      </p:sp>
      <p:graphicFrame>
        <p:nvGraphicFramePr>
          <p:cNvPr id="2" name="Google Shape;123;p8">
            <a:extLst>
              <a:ext uri="{FF2B5EF4-FFF2-40B4-BE49-F238E27FC236}">
                <a16:creationId xmlns:a16="http://schemas.microsoft.com/office/drawing/2014/main" id="{FDAE6861-FFFF-D1E1-C652-87F8B5AE8EF6}"/>
              </a:ext>
            </a:extLst>
          </p:cNvPr>
          <p:cNvGraphicFramePr/>
          <p:nvPr>
            <p:extLst>
              <p:ext uri="{D42A27DB-BD31-4B8C-83A1-F6EECF244321}">
                <p14:modId xmlns:p14="http://schemas.microsoft.com/office/powerpoint/2010/main" val="3788172198"/>
              </p:ext>
            </p:extLst>
          </p:nvPr>
        </p:nvGraphicFramePr>
        <p:xfrm>
          <a:off x="917437" y="1543754"/>
          <a:ext cx="10492686" cy="4308405"/>
        </p:xfrm>
        <a:graphic>
          <a:graphicData uri="http://schemas.openxmlformats.org/drawingml/2006/table">
            <a:tbl>
              <a:tblPr>
                <a:noFill/>
              </a:tblPr>
              <a:tblGrid>
                <a:gridCol w="2334859">
                  <a:extLst>
                    <a:ext uri="{9D8B030D-6E8A-4147-A177-3AD203B41FA5}">
                      <a16:colId xmlns:a16="http://schemas.microsoft.com/office/drawing/2014/main" val="20000"/>
                    </a:ext>
                  </a:extLst>
                </a:gridCol>
                <a:gridCol w="1964164">
                  <a:extLst>
                    <a:ext uri="{9D8B030D-6E8A-4147-A177-3AD203B41FA5}">
                      <a16:colId xmlns:a16="http://schemas.microsoft.com/office/drawing/2014/main" val="20001"/>
                    </a:ext>
                  </a:extLst>
                </a:gridCol>
                <a:gridCol w="6193663">
                  <a:extLst>
                    <a:ext uri="{9D8B030D-6E8A-4147-A177-3AD203B41FA5}">
                      <a16:colId xmlns:a16="http://schemas.microsoft.com/office/drawing/2014/main" val="20002"/>
                    </a:ext>
                  </a:extLst>
                </a:gridCol>
              </a:tblGrid>
              <a:tr h="629241">
                <a:tc>
                  <a:txBody>
                    <a:bodyPr/>
                    <a:lstStyle/>
                    <a:p>
                      <a:pPr marL="0" marR="0" lvl="0" indent="0" algn="ctr" rtl="0">
                        <a:lnSpc>
                          <a:spcPct val="100000"/>
                        </a:lnSpc>
                        <a:spcBef>
                          <a:spcPts val="0"/>
                        </a:spcBef>
                        <a:spcAft>
                          <a:spcPts val="0"/>
                        </a:spcAft>
                        <a:buClr>
                          <a:srgbClr val="000000"/>
                        </a:buClr>
                        <a:buSzPts val="1000"/>
                        <a:buFont typeface="Arial"/>
                        <a:buNone/>
                      </a:pPr>
                      <a:r>
                        <a:rPr lang="en-US" sz="1200" b="1" u="none" strike="noStrike" cap="none" dirty="0">
                          <a:solidFill>
                            <a:schemeClr val="bg1"/>
                          </a:solidFill>
                        </a:rPr>
                        <a:t>TOPIC</a:t>
                      </a:r>
                      <a:endParaRPr sz="1200" b="1" u="none" strike="noStrike" cap="none" dirty="0">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1" u="none" strike="noStrike" cap="none" dirty="0">
                          <a:solidFill>
                            <a:schemeClr val="bg1"/>
                          </a:solidFill>
                        </a:rPr>
                        <a:t>DEADLINE</a:t>
                      </a:r>
                      <a:endParaRPr sz="1200" b="1" u="none" strike="noStrike" cap="none" dirty="0">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1" u="none" strike="noStrike" cap="none" dirty="0">
                          <a:solidFill>
                            <a:schemeClr val="bg1"/>
                          </a:solidFill>
                        </a:rPr>
                        <a:t>DESCRIPTION</a:t>
                      </a:r>
                      <a:endParaRPr sz="1200" b="1" u="none" strike="noStrike" cap="none" dirty="0">
                        <a:solidFill>
                          <a:schemeClr val="bg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161840">
                <a:tc>
                  <a:txBody>
                    <a:bodyPr/>
                    <a:lstStyle/>
                    <a:p>
                      <a:r>
                        <a:rPr lang="en-US" sz="1600" dirty="0"/>
                        <a:t>Expanded ACA tax credits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b="1" dirty="0">
                          <a:solidFill>
                            <a:schemeClr val="accent4">
                              <a:lumMod val="75000"/>
                            </a:schemeClr>
                          </a:solidFill>
                        </a:rPr>
                        <a:t>December 31, 2025</a:t>
                      </a:r>
                    </a:p>
                    <a:p>
                      <a:r>
                        <a:rPr lang="en-US" sz="1600" b="1" dirty="0">
                          <a:solidFill>
                            <a:schemeClr val="accent4">
                              <a:lumMod val="75000"/>
                            </a:schemeClr>
                          </a:solidFill>
                        </a:rPr>
                        <a:t>Expired</a:t>
                      </a:r>
                      <a:endParaRPr lang="en-US" sz="1600" b="1" dirty="0">
                        <a:solidFill>
                          <a:schemeClr val="tx1"/>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dirty="0"/>
                        <a:t>The Inflation Reduction Act extended expanded ACA subsidies for three years, lasting through 2025; both the subsidies and various IRA energy efficiency credits have expired and are yet to be renewed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9"/>
                  </a:ext>
                </a:extLst>
              </a:tr>
              <a:tr h="839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FY2027 appropriations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September 30, 2026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Congress has passed all but one appropriations bills for FY2026, funding discretionary governmental operations through September 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521186281"/>
                  </a:ext>
                </a:extLst>
              </a:tr>
              <a:tr h="839108">
                <a:tc>
                  <a:txBody>
                    <a:bodyPr/>
                    <a:lstStyle/>
                    <a:p>
                      <a:r>
                        <a:rPr lang="en-US" sz="1600" dirty="0"/>
                        <a:t>Medicare Physician Payment Increase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dirty="0">
                          <a:solidFill>
                            <a:schemeClr val="tx1"/>
                          </a:solidFill>
                        </a:rPr>
                        <a:t>December 31, 2026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dirty="0"/>
                        <a:t>The temporary 2.5% Medicare physician payment increase expires, requiring congressional action to prevent reimbursement reductions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547977544"/>
                  </a:ext>
                </a:extLst>
              </a:tr>
              <a:tr h="839108">
                <a:tc>
                  <a:txBody>
                    <a:bodyPr/>
                    <a:lstStyle/>
                    <a:p>
                      <a:r>
                        <a:rPr lang="en-US" sz="1600" dirty="0"/>
                        <a:t>Debt ceiling reached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dirty="0">
                          <a:solidFill>
                            <a:schemeClr val="tx1"/>
                          </a:solidFill>
                        </a:rPr>
                        <a:t>Estimated in 2027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r>
                        <a:rPr lang="en-US" sz="1600" dirty="0"/>
                        <a:t>Congress increased the debt ceiling by $5T in the One Big Beautiful Bill Act in July 2025, but are estimated to hit the debt ceiling again some time in 2027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770982063"/>
                  </a:ext>
                </a:extLst>
              </a:tr>
            </a:tbl>
          </a:graphicData>
        </a:graphic>
      </p:graphicFrame>
    </p:spTree>
    <p:extLst>
      <p:ext uri="{BB962C8B-B14F-4D97-AF65-F5344CB8AC3E}">
        <p14:creationId xmlns:p14="http://schemas.microsoft.com/office/powerpoint/2010/main" val="2486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9553-0CD9-0C0E-7F93-3905B4BAA6D9}"/>
              </a:ext>
            </a:extLst>
          </p:cNvPr>
          <p:cNvSpPr>
            <a:spLocks noGrp="1"/>
          </p:cNvSpPr>
          <p:nvPr>
            <p:ph type="ctrTitle"/>
          </p:nvPr>
        </p:nvSpPr>
        <p:spPr/>
        <p:txBody>
          <a:bodyPr/>
          <a:lstStyle/>
          <a:p>
            <a:r>
              <a:rPr lang="en-US" dirty="0">
                <a:latin typeface="Calibri"/>
                <a:ea typeface="Calibri"/>
                <a:cs typeface="Calibri"/>
              </a:rPr>
              <a:t>ACP Advocacy Priorities</a:t>
            </a:r>
            <a:endParaRPr lang="en-US" dirty="0"/>
          </a:p>
        </p:txBody>
      </p:sp>
      <p:sp>
        <p:nvSpPr>
          <p:cNvPr id="5" name="Slide Number Placeholder 4">
            <a:extLst>
              <a:ext uri="{FF2B5EF4-FFF2-40B4-BE49-F238E27FC236}">
                <a16:creationId xmlns:a16="http://schemas.microsoft.com/office/drawing/2014/main" id="{FDB99339-2D16-D796-FBC4-81441CB3C7BD}"/>
              </a:ext>
            </a:extLst>
          </p:cNvPr>
          <p:cNvSpPr>
            <a:spLocks noGrp="1"/>
          </p:cNvSpPr>
          <p:nvPr>
            <p:ph type="sldNum" sz="quarter" idx="4294967295"/>
          </p:nvPr>
        </p:nvSpPr>
        <p:spPr>
          <a:xfrm>
            <a:off x="9005888" y="6391275"/>
            <a:ext cx="3186112"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9742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21B9-403C-BEC8-CE09-5E072808EEF4}"/>
              </a:ext>
            </a:extLst>
          </p:cNvPr>
          <p:cNvSpPr>
            <a:spLocks noGrp="1"/>
          </p:cNvSpPr>
          <p:nvPr>
            <p:ph type="title"/>
          </p:nvPr>
        </p:nvSpPr>
        <p:spPr>
          <a:xfrm>
            <a:off x="838200" y="365126"/>
            <a:ext cx="10515600" cy="914399"/>
          </a:xfrm>
        </p:spPr>
        <p:txBody>
          <a:bodyPr anchor="ctr">
            <a:normAutofit/>
          </a:bodyPr>
          <a:lstStyle/>
          <a:p>
            <a:r>
              <a:rPr lang="en-US" dirty="0"/>
              <a:t>How We Identify an Issue for Potential Prioritization</a:t>
            </a:r>
          </a:p>
        </p:txBody>
      </p:sp>
      <p:graphicFrame>
        <p:nvGraphicFramePr>
          <p:cNvPr id="5" name="Content Placeholder 4">
            <a:extLst>
              <a:ext uri="{FF2B5EF4-FFF2-40B4-BE49-F238E27FC236}">
                <a16:creationId xmlns:a16="http://schemas.microsoft.com/office/drawing/2014/main" id="{C6AA3D79-F9B5-729D-26FF-19FEA6D99878}"/>
              </a:ext>
            </a:extLst>
          </p:cNvPr>
          <p:cNvGraphicFramePr>
            <a:graphicFrameLocks noGrp="1"/>
          </p:cNvGraphicFramePr>
          <p:nvPr>
            <p:ph sz="half" idx="1"/>
          </p:nvPr>
        </p:nvGraphicFramePr>
        <p:xfrm>
          <a:off x="2258569" y="978408"/>
          <a:ext cx="7013448" cy="587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199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33ABE1-E51B-8684-F9CB-BC7B398F6B3A}"/>
              </a:ext>
            </a:extLst>
          </p:cNvPr>
          <p:cNvSpPr>
            <a:spLocks noGrp="1"/>
          </p:cNvSpPr>
          <p:nvPr>
            <p:ph type="title"/>
          </p:nvPr>
        </p:nvSpPr>
        <p:spPr/>
        <p:txBody>
          <a:bodyPr>
            <a:normAutofit/>
          </a:bodyPr>
          <a:lstStyle/>
          <a:p>
            <a:r>
              <a:rPr lang="en-US" dirty="0"/>
              <a:t>2025 ACP Policy &amp; Advocacy Priorities</a:t>
            </a:r>
          </a:p>
        </p:txBody>
      </p:sp>
      <p:graphicFrame>
        <p:nvGraphicFramePr>
          <p:cNvPr id="11" name="Diagram 10">
            <a:extLst>
              <a:ext uri="{FF2B5EF4-FFF2-40B4-BE49-F238E27FC236}">
                <a16:creationId xmlns:a16="http://schemas.microsoft.com/office/drawing/2014/main" id="{99C04DC4-A52E-4370-760A-205AB1095B7A}"/>
              </a:ext>
            </a:extLst>
          </p:cNvPr>
          <p:cNvGraphicFramePr/>
          <p:nvPr/>
        </p:nvGraphicFramePr>
        <p:xfrm>
          <a:off x="833119" y="1279526"/>
          <a:ext cx="10515599" cy="491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34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42FC-57EE-AB8D-B104-7A945CB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F9EA6-CC31-D547-C0DC-2C11B2AD6991}"/>
              </a:ext>
            </a:extLst>
          </p:cNvPr>
          <p:cNvSpPr>
            <a:spLocks noGrp="1"/>
          </p:cNvSpPr>
          <p:nvPr>
            <p:ph type="ctrTitle"/>
          </p:nvPr>
        </p:nvSpPr>
        <p:spPr/>
        <p:txBody>
          <a:bodyPr>
            <a:normAutofit/>
          </a:bodyPr>
          <a:lstStyle/>
          <a:p>
            <a:r>
              <a:rPr lang="en-US" dirty="0"/>
              <a:t>2026 Advocacy Priorities</a:t>
            </a:r>
            <a:endParaRPr lang="en-US" b="1" dirty="0"/>
          </a:p>
        </p:txBody>
      </p:sp>
    </p:spTree>
    <p:extLst>
      <p:ext uri="{BB962C8B-B14F-4D97-AF65-F5344CB8AC3E}">
        <p14:creationId xmlns:p14="http://schemas.microsoft.com/office/powerpoint/2010/main" val="341851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1C2D86-53D6-E3C3-3FD7-9A0CBF0DD71F}"/>
              </a:ext>
            </a:extLst>
          </p:cNvPr>
          <p:cNvPicPr>
            <a:picLocks noGrp="1" noChangeAspect="1"/>
          </p:cNvPicPr>
          <p:nvPr>
            <p:ph idx="1"/>
          </p:nvPr>
        </p:nvPicPr>
        <p:blipFill>
          <a:blip r:embed="rId2"/>
          <a:stretch>
            <a:fillRect/>
          </a:stretch>
        </p:blipFill>
        <p:spPr>
          <a:xfrm>
            <a:off x="3463637" y="124691"/>
            <a:ext cx="7445827" cy="6733309"/>
          </a:xfrm>
          <a:prstGeom prst="rect">
            <a:avLst/>
          </a:prstGeom>
        </p:spPr>
      </p:pic>
      <p:pic>
        <p:nvPicPr>
          <p:cNvPr id="7" name="Picture 6">
            <a:extLst>
              <a:ext uri="{FF2B5EF4-FFF2-40B4-BE49-F238E27FC236}">
                <a16:creationId xmlns:a16="http://schemas.microsoft.com/office/drawing/2014/main" id="{D5B67B12-282E-7EF9-891A-2525F3958AEC}"/>
              </a:ext>
            </a:extLst>
          </p:cNvPr>
          <p:cNvPicPr>
            <a:picLocks noChangeAspect="1"/>
          </p:cNvPicPr>
          <p:nvPr/>
        </p:nvPicPr>
        <p:blipFill>
          <a:blip r:embed="rId3"/>
          <a:stretch>
            <a:fillRect/>
          </a:stretch>
        </p:blipFill>
        <p:spPr>
          <a:xfrm>
            <a:off x="600075" y="2329899"/>
            <a:ext cx="2454852" cy="2454852"/>
          </a:xfrm>
          <a:prstGeom prst="rect">
            <a:avLst/>
          </a:prstGeom>
        </p:spPr>
      </p:pic>
    </p:spTree>
    <p:extLst>
      <p:ext uri="{BB962C8B-B14F-4D97-AF65-F5344CB8AC3E}">
        <p14:creationId xmlns:p14="http://schemas.microsoft.com/office/powerpoint/2010/main" val="213541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CC0-BC00-B9E6-9B3E-96C33F6170E4}"/>
              </a:ext>
            </a:extLst>
          </p:cNvPr>
          <p:cNvSpPr>
            <a:spLocks noGrp="1"/>
          </p:cNvSpPr>
          <p:nvPr>
            <p:ph type="title"/>
          </p:nvPr>
        </p:nvSpPr>
        <p:spPr>
          <a:xfrm>
            <a:off x="838200" y="365126"/>
            <a:ext cx="10515600" cy="914399"/>
          </a:xfrm>
        </p:spPr>
        <p:txBody>
          <a:bodyPr anchor="ctr">
            <a:normAutofit/>
          </a:bodyPr>
          <a:lstStyle/>
          <a:p>
            <a:r>
              <a:rPr lang="en-US" dirty="0"/>
              <a:t>Protecting Patient Access to Immunizations </a:t>
            </a:r>
          </a:p>
        </p:txBody>
      </p:sp>
      <p:pic>
        <p:nvPicPr>
          <p:cNvPr id="6" name="Content Placeholder 5" descr="A screenshot of a medical information&#10;&#10;Description automatically generated">
            <a:extLst>
              <a:ext uri="{FF2B5EF4-FFF2-40B4-BE49-F238E27FC236}">
                <a16:creationId xmlns:a16="http://schemas.microsoft.com/office/drawing/2014/main" id="{CE5C81AE-FE5D-A16D-7CC1-19F92AC61E03}"/>
              </a:ext>
            </a:extLst>
          </p:cNvPr>
          <p:cNvPicPr>
            <a:picLocks noGrp="1" noChangeAspect="1"/>
          </p:cNvPicPr>
          <p:nvPr>
            <p:ph idx="1"/>
          </p:nvPr>
        </p:nvPicPr>
        <p:blipFill>
          <a:blip r:embed="rId3"/>
          <a:stretch>
            <a:fillRect/>
          </a:stretch>
        </p:blipFill>
        <p:spPr>
          <a:xfrm>
            <a:off x="838200" y="2203482"/>
            <a:ext cx="10515600" cy="3049524"/>
          </a:xfrm>
          <a:noFill/>
        </p:spPr>
      </p:pic>
      <p:grpSp>
        <p:nvGrpSpPr>
          <p:cNvPr id="12" name="Group 11">
            <a:extLst>
              <a:ext uri="{FF2B5EF4-FFF2-40B4-BE49-F238E27FC236}">
                <a16:creationId xmlns:a16="http://schemas.microsoft.com/office/drawing/2014/main" id="{AD56B569-E941-FDA8-7DA5-141E519C473D}"/>
              </a:ext>
            </a:extLst>
          </p:cNvPr>
          <p:cNvGrpSpPr/>
          <p:nvPr/>
        </p:nvGrpSpPr>
        <p:grpSpPr>
          <a:xfrm>
            <a:off x="3164215" y="73033"/>
            <a:ext cx="9027785" cy="6337982"/>
            <a:chOff x="3164215" y="73033"/>
            <a:chExt cx="9027785" cy="6337982"/>
          </a:xfrm>
        </p:grpSpPr>
        <p:pic>
          <p:nvPicPr>
            <p:cNvPr id="10" name="Picture 9" descr="A screenshot of a white text&#10;&#10;Description automatically generated">
              <a:extLst>
                <a:ext uri="{FF2B5EF4-FFF2-40B4-BE49-F238E27FC236}">
                  <a16:creationId xmlns:a16="http://schemas.microsoft.com/office/drawing/2014/main" id="{D7A0B71B-8AF6-A8B6-2E31-0CCF3D23FB41}"/>
                </a:ext>
              </a:extLst>
            </p:cNvPr>
            <p:cNvPicPr>
              <a:picLocks noChangeAspect="1"/>
            </p:cNvPicPr>
            <p:nvPr/>
          </p:nvPicPr>
          <p:blipFill>
            <a:blip r:embed="rId4"/>
            <a:stretch>
              <a:fillRect/>
            </a:stretch>
          </p:blipFill>
          <p:spPr>
            <a:xfrm>
              <a:off x="3164215" y="1342390"/>
              <a:ext cx="8189584" cy="5068625"/>
            </a:xfrm>
            <a:prstGeom prst="rect">
              <a:avLst/>
            </a:prstGeom>
          </p:spPr>
        </p:pic>
        <p:pic>
          <p:nvPicPr>
            <p:cNvPr id="11" name="Picture 10">
              <a:extLst>
                <a:ext uri="{FF2B5EF4-FFF2-40B4-BE49-F238E27FC236}">
                  <a16:creationId xmlns:a16="http://schemas.microsoft.com/office/drawing/2014/main" id="{77B40CE5-C6DA-1099-DE23-418A078C5C7C}"/>
                </a:ext>
              </a:extLst>
            </p:cNvPr>
            <p:cNvPicPr>
              <a:picLocks noChangeAspect="1"/>
            </p:cNvPicPr>
            <p:nvPr/>
          </p:nvPicPr>
          <p:blipFill>
            <a:blip r:embed="rId5"/>
            <a:stretch>
              <a:fillRect/>
            </a:stretch>
          </p:blipFill>
          <p:spPr>
            <a:xfrm>
              <a:off x="10492097" y="73033"/>
              <a:ext cx="1699903" cy="1699903"/>
            </a:xfrm>
            <a:prstGeom prst="rect">
              <a:avLst/>
            </a:prstGeom>
          </p:spPr>
        </p:pic>
      </p:grpSp>
    </p:spTree>
    <p:custDataLst>
      <p:tags r:id="rId1"/>
    </p:custDataLst>
    <p:extLst>
      <p:ext uri="{BB962C8B-B14F-4D97-AF65-F5344CB8AC3E}">
        <p14:creationId xmlns:p14="http://schemas.microsoft.com/office/powerpoint/2010/main" val="3087657246"/>
      </p:ext>
    </p:extLst>
  </p:cSld>
  <p:clrMapOvr>
    <a:masterClrMapping/>
  </p:clrMapOvr>
  <mc:AlternateContent xmlns:mc="http://schemas.openxmlformats.org/markup-compatibility/2006" xmlns:p14="http://schemas.microsoft.com/office/powerpoint/2010/main">
    <mc:Choice Requires="p14">
      <p:transition spd="slow" p14:dur="2000" advTm="37600"/>
    </mc:Choice>
    <mc:Fallback xmlns="">
      <p:transition spd="slow" advTm="37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EE09-35A6-EE68-768A-FF96AE9930F3}"/>
              </a:ext>
            </a:extLst>
          </p:cNvPr>
          <p:cNvSpPr>
            <a:spLocks noGrp="1"/>
          </p:cNvSpPr>
          <p:nvPr>
            <p:ph type="title"/>
          </p:nvPr>
        </p:nvSpPr>
        <p:spPr/>
        <p:txBody>
          <a:bodyPr/>
          <a:lstStyle/>
          <a:p>
            <a:r>
              <a:rPr lang="en-US" dirty="0"/>
              <a:t>Protecting Access to Immunizations </a:t>
            </a:r>
          </a:p>
        </p:txBody>
      </p:sp>
      <p:pic>
        <p:nvPicPr>
          <p:cNvPr id="5" name="Content Placeholder 4">
            <a:extLst>
              <a:ext uri="{FF2B5EF4-FFF2-40B4-BE49-F238E27FC236}">
                <a16:creationId xmlns:a16="http://schemas.microsoft.com/office/drawing/2014/main" id="{8491944F-C84E-4983-EA7F-3BE4823EBF6B}"/>
              </a:ext>
            </a:extLst>
          </p:cNvPr>
          <p:cNvPicPr>
            <a:picLocks noGrp="1" noChangeAspect="1"/>
          </p:cNvPicPr>
          <p:nvPr>
            <p:ph idx="1"/>
          </p:nvPr>
        </p:nvPicPr>
        <p:blipFill>
          <a:blip r:embed="rId2"/>
          <a:stretch>
            <a:fillRect/>
          </a:stretch>
        </p:blipFill>
        <p:spPr>
          <a:xfrm>
            <a:off x="1633330" y="1064840"/>
            <a:ext cx="4393758" cy="5284384"/>
          </a:xfrm>
          <a:prstGeom prst="rect">
            <a:avLst/>
          </a:prstGeom>
        </p:spPr>
      </p:pic>
      <p:pic>
        <p:nvPicPr>
          <p:cNvPr id="7" name="Picture 6">
            <a:extLst>
              <a:ext uri="{FF2B5EF4-FFF2-40B4-BE49-F238E27FC236}">
                <a16:creationId xmlns:a16="http://schemas.microsoft.com/office/drawing/2014/main" id="{25AC169F-B57E-4C0E-9E5A-0C50991410AC}"/>
              </a:ext>
            </a:extLst>
          </p:cNvPr>
          <p:cNvPicPr>
            <a:picLocks noChangeAspect="1"/>
          </p:cNvPicPr>
          <p:nvPr/>
        </p:nvPicPr>
        <p:blipFill>
          <a:blip r:embed="rId3"/>
          <a:stretch>
            <a:fillRect/>
          </a:stretch>
        </p:blipFill>
        <p:spPr>
          <a:xfrm>
            <a:off x="7417905" y="1988696"/>
            <a:ext cx="2880608" cy="2880608"/>
          </a:xfrm>
          <a:prstGeom prst="rect">
            <a:avLst/>
          </a:prstGeom>
        </p:spPr>
      </p:pic>
    </p:spTree>
    <p:extLst>
      <p:ext uri="{BB962C8B-B14F-4D97-AF65-F5344CB8AC3E}">
        <p14:creationId xmlns:p14="http://schemas.microsoft.com/office/powerpoint/2010/main" val="89498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1A3DA-D6B4-0653-F16A-FB38A60A19C1}"/>
              </a:ext>
            </a:extLst>
          </p:cNvPr>
          <p:cNvPicPr>
            <a:picLocks noChangeAspect="1"/>
          </p:cNvPicPr>
          <p:nvPr/>
        </p:nvPicPr>
        <p:blipFill>
          <a:blip r:embed="rId2"/>
          <a:stretch>
            <a:fillRect/>
          </a:stretch>
        </p:blipFill>
        <p:spPr>
          <a:xfrm>
            <a:off x="805931" y="68263"/>
            <a:ext cx="10973838" cy="6721475"/>
          </a:xfrm>
          <a:prstGeom prst="rect">
            <a:avLst/>
          </a:prstGeom>
          <a:noFill/>
        </p:spPr>
      </p:pic>
      <p:sp>
        <p:nvSpPr>
          <p:cNvPr id="4" name="Slide Number Placeholder 3" hidden="1">
            <a:extLst>
              <a:ext uri="{FF2B5EF4-FFF2-40B4-BE49-F238E27FC236}">
                <a16:creationId xmlns:a16="http://schemas.microsoft.com/office/drawing/2014/main" id="{E5305278-A439-007A-C53D-3CF39AA192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4275138"/>
      </p:ext>
    </p:extLst>
  </p:cSld>
  <p:clrMapOvr>
    <a:masterClrMapping/>
  </p:clrMapOvr>
  <mc:AlternateContent xmlns:mc="http://schemas.openxmlformats.org/markup-compatibility/2006" xmlns:p14="http://schemas.microsoft.com/office/powerpoint/2010/main">
    <mc:Choice Requires="p14">
      <p:transition spd="slow" p14:dur="2000" advTm="27029"/>
    </mc:Choice>
    <mc:Fallback xmlns="">
      <p:transition spd="slow" advTm="270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FF53-D00C-1D43-A02A-5A1A872CA563}"/>
              </a:ext>
            </a:extLst>
          </p:cNvPr>
          <p:cNvSpPr>
            <a:spLocks noGrp="1"/>
          </p:cNvSpPr>
          <p:nvPr>
            <p:ph type="title"/>
          </p:nvPr>
        </p:nvSpPr>
        <p:spPr>
          <a:xfrm>
            <a:off x="838200" y="365126"/>
            <a:ext cx="10515600" cy="914399"/>
          </a:xfrm>
        </p:spPr>
        <p:txBody>
          <a:bodyPr anchor="ctr">
            <a:normAutofit/>
          </a:bodyPr>
          <a:lstStyle/>
          <a:p>
            <a:r>
              <a:rPr lang="en-US" dirty="0"/>
              <a:t>Ensuring Patient Affordability and Access to Health Care</a:t>
            </a:r>
          </a:p>
        </p:txBody>
      </p:sp>
      <p:pic>
        <p:nvPicPr>
          <p:cNvPr id="7" name="Content Placeholder 6">
            <a:extLst>
              <a:ext uri="{FF2B5EF4-FFF2-40B4-BE49-F238E27FC236}">
                <a16:creationId xmlns:a16="http://schemas.microsoft.com/office/drawing/2014/main" id="{FC9C23AB-8B84-B6DB-3D59-A4ACB04E0061}"/>
              </a:ext>
            </a:extLst>
          </p:cNvPr>
          <p:cNvPicPr>
            <a:picLocks noGrp="1" noChangeAspect="1"/>
          </p:cNvPicPr>
          <p:nvPr>
            <p:ph idx="1"/>
          </p:nvPr>
        </p:nvPicPr>
        <p:blipFill>
          <a:blip r:embed="rId3"/>
          <a:stretch>
            <a:fillRect/>
          </a:stretch>
        </p:blipFill>
        <p:spPr>
          <a:xfrm>
            <a:off x="973885" y="1279525"/>
            <a:ext cx="10244230" cy="5213349"/>
          </a:xfrm>
          <a:prstGeom prst="rect">
            <a:avLst/>
          </a:prstGeom>
        </p:spPr>
      </p:pic>
    </p:spTree>
    <p:custDataLst>
      <p:tags r:id="rId1"/>
    </p:custDataLst>
    <p:extLst>
      <p:ext uri="{BB962C8B-B14F-4D97-AF65-F5344CB8AC3E}">
        <p14:creationId xmlns:p14="http://schemas.microsoft.com/office/powerpoint/2010/main" val="451740544"/>
      </p:ext>
    </p:extLst>
  </p:cSld>
  <p:clrMapOvr>
    <a:masterClrMapping/>
  </p:clrMapOvr>
  <mc:AlternateContent xmlns:mc="http://schemas.openxmlformats.org/markup-compatibility/2006" xmlns:p14="http://schemas.microsoft.com/office/powerpoint/2010/main">
    <mc:Choice Requires="p14">
      <p:transition spd="slow" p14:dur="2000" advTm="68746"/>
    </mc:Choice>
    <mc:Fallback xmlns="">
      <p:transition spd="slow" advTm="687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42FC-57EE-AB8D-B104-7A945CB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F9EA6-CC31-D547-C0DC-2C11B2AD6991}"/>
              </a:ext>
            </a:extLst>
          </p:cNvPr>
          <p:cNvSpPr>
            <a:spLocks noGrp="1"/>
          </p:cNvSpPr>
          <p:nvPr>
            <p:ph type="ctrTitle"/>
          </p:nvPr>
        </p:nvSpPr>
        <p:spPr>
          <a:xfrm>
            <a:off x="-1" y="2844033"/>
            <a:ext cx="9978887" cy="1024387"/>
          </a:xfrm>
        </p:spPr>
        <p:txBody>
          <a:bodyPr>
            <a:normAutofit fontScale="90000"/>
          </a:bodyPr>
          <a:lstStyle/>
          <a:p>
            <a:r>
              <a:rPr lang="en-US" dirty="0"/>
              <a:t>FY26 Appropriations and Health Care Legislation</a:t>
            </a:r>
            <a:endParaRPr lang="en-US" b="1" dirty="0"/>
          </a:p>
        </p:txBody>
      </p:sp>
      <p:sp>
        <p:nvSpPr>
          <p:cNvPr id="9" name="Title 1">
            <a:extLst>
              <a:ext uri="{FF2B5EF4-FFF2-40B4-BE49-F238E27FC236}">
                <a16:creationId xmlns:a16="http://schemas.microsoft.com/office/drawing/2014/main" id="{B01563FA-F656-8DD2-96E6-EBCB907D6F89}"/>
              </a:ext>
            </a:extLst>
          </p:cNvPr>
          <p:cNvSpPr txBox="1">
            <a:spLocks/>
          </p:cNvSpPr>
          <p:nvPr/>
        </p:nvSpPr>
        <p:spPr>
          <a:xfrm>
            <a:off x="7629833" y="60507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800" b="1" i="0" u="none" strike="noStrike" kern="1200" cap="none" spc="140" normalizeH="0" baseline="0" noProof="0" dirty="0">
                <a:ln>
                  <a:noFill/>
                </a:ln>
                <a:solidFill>
                  <a:srgbClr val="007E66">
                    <a:lumMod val="50000"/>
                  </a:srgbClr>
                </a:solidFill>
                <a:effectLst/>
                <a:uLnTx/>
                <a:uFillTx/>
                <a:latin typeface="Calibri" panose="020F0502020204030204"/>
                <a:ea typeface="+mj-ea"/>
                <a:cs typeface="+mj-cs"/>
              </a:rPr>
              <a:t>PRODUCER</a:t>
            </a:r>
            <a:endParaRPr kumimoji="0" lang="en-US" sz="1200" b="1" i="0" u="none" strike="noStrike" kern="1200" cap="none" spc="140" normalizeH="0" baseline="0" noProof="0" dirty="0">
              <a:ln>
                <a:noFill/>
              </a:ln>
              <a:solidFill>
                <a:srgbClr val="007E66">
                  <a:lumMod val="50000"/>
                </a:srgbClr>
              </a:solidFill>
              <a:effectLst/>
              <a:uLnTx/>
              <a:uFillTx/>
              <a:latin typeface="Calibri" panose="020F0502020204030204"/>
              <a:ea typeface="+mj-ea"/>
              <a:cs typeface="+mj-cs"/>
            </a:endParaRP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1000" b="1" i="0" u="none" strike="noStrike" kern="1200" cap="none" spc="60" normalizeH="0" baseline="0" noProof="0" dirty="0">
                <a:ln>
                  <a:noFill/>
                </a:ln>
                <a:solidFill>
                  <a:srgbClr val="007E66">
                    <a:lumMod val="75000"/>
                  </a:srgbClr>
                </a:solidFill>
                <a:effectLst/>
                <a:uLnTx/>
                <a:uFillTx/>
                <a:latin typeface="Calibri" panose="020F0502020204030204"/>
                <a:ea typeface="+mj-ea"/>
                <a:cs typeface="+mj-cs"/>
              </a:rPr>
              <a:t>National Journal Presentation Center</a:t>
            </a:r>
          </a:p>
        </p:txBody>
      </p:sp>
    </p:spTree>
    <p:extLst>
      <p:ext uri="{BB962C8B-B14F-4D97-AF65-F5344CB8AC3E}">
        <p14:creationId xmlns:p14="http://schemas.microsoft.com/office/powerpoint/2010/main" val="200781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2554-3614-9DC5-50C3-BC0202A34943}"/>
              </a:ext>
            </a:extLst>
          </p:cNvPr>
          <p:cNvSpPr>
            <a:spLocks noGrp="1"/>
          </p:cNvSpPr>
          <p:nvPr>
            <p:ph type="title"/>
          </p:nvPr>
        </p:nvSpPr>
        <p:spPr>
          <a:xfrm>
            <a:off x="838200" y="365126"/>
            <a:ext cx="10515600" cy="914399"/>
          </a:xfrm>
        </p:spPr>
        <p:txBody>
          <a:bodyPr anchor="ctr">
            <a:normAutofit/>
          </a:bodyPr>
          <a:lstStyle/>
          <a:p>
            <a:r>
              <a:rPr lang="en-US" dirty="0"/>
              <a:t>Strengthening the Internal Medicine Physician Workforce</a:t>
            </a:r>
          </a:p>
        </p:txBody>
      </p:sp>
      <p:pic>
        <p:nvPicPr>
          <p:cNvPr id="6" name="Content Placeholder 5" descr="A white text on a white background&#10;&#10;Description automatically generated">
            <a:extLst>
              <a:ext uri="{FF2B5EF4-FFF2-40B4-BE49-F238E27FC236}">
                <a16:creationId xmlns:a16="http://schemas.microsoft.com/office/drawing/2014/main" id="{A2D8EF1C-688B-A5B7-9D11-F63671300974}"/>
              </a:ext>
            </a:extLst>
          </p:cNvPr>
          <p:cNvPicPr>
            <a:picLocks noGrp="1" noChangeAspect="1"/>
          </p:cNvPicPr>
          <p:nvPr>
            <p:ph idx="1"/>
          </p:nvPr>
        </p:nvPicPr>
        <p:blipFill>
          <a:blip r:embed="rId3"/>
          <a:stretch>
            <a:fillRect/>
          </a:stretch>
        </p:blipFill>
        <p:spPr>
          <a:xfrm>
            <a:off x="1222928" y="1279525"/>
            <a:ext cx="9746143" cy="4897438"/>
          </a:xfrm>
          <a:noFill/>
        </p:spPr>
      </p:pic>
      <p:grpSp>
        <p:nvGrpSpPr>
          <p:cNvPr id="10" name="Group 9">
            <a:extLst>
              <a:ext uri="{FF2B5EF4-FFF2-40B4-BE49-F238E27FC236}">
                <a16:creationId xmlns:a16="http://schemas.microsoft.com/office/drawing/2014/main" id="{A8892781-6479-0B28-EDB1-864F613D9DD2}"/>
              </a:ext>
            </a:extLst>
          </p:cNvPr>
          <p:cNvGrpSpPr/>
          <p:nvPr/>
        </p:nvGrpSpPr>
        <p:grpSpPr>
          <a:xfrm>
            <a:off x="4502913" y="1064217"/>
            <a:ext cx="7235615" cy="5428657"/>
            <a:chOff x="4721055" y="962999"/>
            <a:chExt cx="7235615" cy="5428657"/>
          </a:xfrm>
        </p:grpSpPr>
        <p:pic>
          <p:nvPicPr>
            <p:cNvPr id="8" name="Picture 7" descr="A screenshot of a computer screen&#10;&#10;Description automatically generated">
              <a:extLst>
                <a:ext uri="{FF2B5EF4-FFF2-40B4-BE49-F238E27FC236}">
                  <a16:creationId xmlns:a16="http://schemas.microsoft.com/office/drawing/2014/main" id="{FF922248-3907-6495-4085-38026D538387}"/>
                </a:ext>
              </a:extLst>
            </p:cNvPr>
            <p:cNvPicPr>
              <a:picLocks noChangeAspect="1"/>
            </p:cNvPicPr>
            <p:nvPr/>
          </p:nvPicPr>
          <p:blipFill>
            <a:blip r:embed="rId4"/>
            <a:stretch>
              <a:fillRect/>
            </a:stretch>
          </p:blipFill>
          <p:spPr>
            <a:xfrm>
              <a:off x="4721055" y="1009962"/>
              <a:ext cx="6248016" cy="5381694"/>
            </a:xfrm>
            <a:prstGeom prst="rect">
              <a:avLst/>
            </a:prstGeom>
          </p:spPr>
        </p:pic>
        <p:pic>
          <p:nvPicPr>
            <p:cNvPr id="9" name="Picture 8">
              <a:extLst>
                <a:ext uri="{FF2B5EF4-FFF2-40B4-BE49-F238E27FC236}">
                  <a16:creationId xmlns:a16="http://schemas.microsoft.com/office/drawing/2014/main" id="{AE6A2B87-3527-9E0E-6EA3-66C2ED2EE838}"/>
                </a:ext>
              </a:extLst>
            </p:cNvPr>
            <p:cNvPicPr>
              <a:picLocks noChangeAspect="1"/>
            </p:cNvPicPr>
            <p:nvPr/>
          </p:nvPicPr>
          <p:blipFill>
            <a:blip r:embed="rId5"/>
            <a:stretch>
              <a:fillRect/>
            </a:stretch>
          </p:blipFill>
          <p:spPr>
            <a:xfrm>
              <a:off x="10702060" y="962999"/>
              <a:ext cx="1254610" cy="1254610"/>
            </a:xfrm>
            <a:prstGeom prst="rect">
              <a:avLst/>
            </a:prstGeom>
          </p:spPr>
        </p:pic>
      </p:grpSp>
    </p:spTree>
    <p:custDataLst>
      <p:tags r:id="rId1"/>
    </p:custDataLst>
    <p:extLst>
      <p:ext uri="{BB962C8B-B14F-4D97-AF65-F5344CB8AC3E}">
        <p14:creationId xmlns:p14="http://schemas.microsoft.com/office/powerpoint/2010/main" val="3615992306"/>
      </p:ext>
    </p:extLst>
  </p:cSld>
  <p:clrMapOvr>
    <a:masterClrMapping/>
  </p:clrMapOvr>
  <mc:AlternateContent xmlns:mc="http://schemas.openxmlformats.org/markup-compatibility/2006" xmlns:p14="http://schemas.microsoft.com/office/powerpoint/2010/main">
    <mc:Choice Requires="p14">
      <p:transition spd="slow" p14:dur="2000" advTm="73205"/>
    </mc:Choice>
    <mc:Fallback xmlns="">
      <p:transition spd="slow" advTm="73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73491C-EA39-394E-0744-DDA7ED0DFCF2}"/>
              </a:ext>
            </a:extLst>
          </p:cNvPr>
          <p:cNvGrpSpPr/>
          <p:nvPr/>
        </p:nvGrpSpPr>
        <p:grpSpPr>
          <a:xfrm>
            <a:off x="1650934" y="0"/>
            <a:ext cx="8467623" cy="6767194"/>
            <a:chOff x="534877" y="56913"/>
            <a:chExt cx="8295353" cy="6710281"/>
          </a:xfrm>
        </p:grpSpPr>
        <p:pic>
          <p:nvPicPr>
            <p:cNvPr id="7" name="Picture 6" descr="A screenshot of a document&#10;&#10;Description automatically generated">
              <a:extLst>
                <a:ext uri="{FF2B5EF4-FFF2-40B4-BE49-F238E27FC236}">
                  <a16:creationId xmlns:a16="http://schemas.microsoft.com/office/drawing/2014/main" id="{EA5C857A-6752-5A5D-DB36-0CFAD7DF092E}"/>
                </a:ext>
              </a:extLst>
            </p:cNvPr>
            <p:cNvPicPr>
              <a:picLocks noChangeAspect="1"/>
            </p:cNvPicPr>
            <p:nvPr/>
          </p:nvPicPr>
          <p:blipFill>
            <a:blip r:embed="rId2"/>
            <a:stretch>
              <a:fillRect/>
            </a:stretch>
          </p:blipFill>
          <p:spPr>
            <a:xfrm>
              <a:off x="534877" y="192024"/>
              <a:ext cx="8295353" cy="6575170"/>
            </a:xfrm>
            <a:prstGeom prst="rect">
              <a:avLst/>
            </a:prstGeom>
          </p:spPr>
        </p:pic>
        <p:pic>
          <p:nvPicPr>
            <p:cNvPr id="8" name="Picture 7">
              <a:extLst>
                <a:ext uri="{FF2B5EF4-FFF2-40B4-BE49-F238E27FC236}">
                  <a16:creationId xmlns:a16="http://schemas.microsoft.com/office/drawing/2014/main" id="{008F708A-4E32-4723-C3DC-EF11861DDFB3}"/>
                </a:ext>
              </a:extLst>
            </p:cNvPr>
            <p:cNvPicPr>
              <a:picLocks noChangeAspect="1"/>
            </p:cNvPicPr>
            <p:nvPr/>
          </p:nvPicPr>
          <p:blipFill>
            <a:blip r:embed="rId3"/>
            <a:stretch>
              <a:fillRect/>
            </a:stretch>
          </p:blipFill>
          <p:spPr>
            <a:xfrm>
              <a:off x="7064741" y="56913"/>
              <a:ext cx="1370033" cy="1370033"/>
            </a:xfrm>
            <a:prstGeom prst="rect">
              <a:avLst/>
            </a:prstGeom>
          </p:spPr>
        </p:pic>
      </p:grpSp>
    </p:spTree>
    <p:extLst>
      <p:ext uri="{BB962C8B-B14F-4D97-AF65-F5344CB8AC3E}">
        <p14:creationId xmlns:p14="http://schemas.microsoft.com/office/powerpoint/2010/main" val="3270743967"/>
      </p:ext>
    </p:extLst>
  </p:cSld>
  <p:clrMapOvr>
    <a:masterClrMapping/>
  </p:clrMapOvr>
  <mc:AlternateContent xmlns:mc="http://schemas.openxmlformats.org/markup-compatibility/2006" xmlns:p14="http://schemas.microsoft.com/office/powerpoint/2010/main">
    <mc:Choice Requires="p14">
      <p:transition spd="slow" p14:dur="2000" advTm="54346"/>
    </mc:Choice>
    <mc:Fallback xmlns="">
      <p:transition spd="slow" advTm="5434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AC61E-CE8D-14AA-1EC7-27541FE1C9BA}"/>
              </a:ext>
            </a:extLst>
          </p:cNvPr>
          <p:cNvSpPr>
            <a:spLocks noGrp="1"/>
          </p:cNvSpPr>
          <p:nvPr>
            <p:ph type="title"/>
          </p:nvPr>
        </p:nvSpPr>
        <p:spPr>
          <a:xfrm>
            <a:off x="838200" y="365126"/>
            <a:ext cx="10515600" cy="914399"/>
          </a:xfrm>
        </p:spPr>
        <p:txBody>
          <a:bodyPr anchor="ctr">
            <a:normAutofit/>
          </a:bodyPr>
          <a:lstStyle/>
          <a:p>
            <a:r>
              <a:rPr lang="en-US" dirty="0"/>
              <a:t>Improving Payment for Internal Medicine Physicians</a:t>
            </a:r>
          </a:p>
        </p:txBody>
      </p:sp>
      <p:pic>
        <p:nvPicPr>
          <p:cNvPr id="6" name="Content Placeholder 5" descr="A close-up of a white background&#10;&#10;Description automatically generated">
            <a:extLst>
              <a:ext uri="{FF2B5EF4-FFF2-40B4-BE49-F238E27FC236}">
                <a16:creationId xmlns:a16="http://schemas.microsoft.com/office/drawing/2014/main" id="{76F55883-4F0D-E20D-A4EF-8DC60FCA75C7}"/>
              </a:ext>
            </a:extLst>
          </p:cNvPr>
          <p:cNvPicPr>
            <a:picLocks noGrp="1" noChangeAspect="1"/>
          </p:cNvPicPr>
          <p:nvPr>
            <p:ph idx="1"/>
          </p:nvPr>
        </p:nvPicPr>
        <p:blipFill>
          <a:blip r:embed="rId3"/>
          <a:stretch>
            <a:fillRect/>
          </a:stretch>
        </p:blipFill>
        <p:spPr>
          <a:xfrm>
            <a:off x="838200" y="2124615"/>
            <a:ext cx="10515600" cy="3207258"/>
          </a:xfrm>
          <a:noFill/>
        </p:spPr>
      </p:pic>
    </p:spTree>
    <p:custDataLst>
      <p:tags r:id="rId1"/>
    </p:custDataLst>
    <p:extLst>
      <p:ext uri="{BB962C8B-B14F-4D97-AF65-F5344CB8AC3E}">
        <p14:creationId xmlns:p14="http://schemas.microsoft.com/office/powerpoint/2010/main" val="3848513614"/>
      </p:ext>
    </p:extLst>
  </p:cSld>
  <p:clrMapOvr>
    <a:masterClrMapping/>
  </p:clrMapOvr>
  <mc:AlternateContent xmlns:mc="http://schemas.openxmlformats.org/markup-compatibility/2006" xmlns:p14="http://schemas.microsoft.com/office/powerpoint/2010/main">
    <mc:Choice Requires="p14">
      <p:transition spd="slow" p14:dur="2000" advTm="80576"/>
    </mc:Choice>
    <mc:Fallback xmlns="">
      <p:transition spd="slow" advTm="805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1470582"/>
            <a:ext cx="10266416" cy="5142362"/>
          </a:xfrm>
        </p:spPr>
        <p:txBody>
          <a:bodyPr vert="horz" lIns="91440" tIns="45720" rIns="91440" bIns="45720" rtlCol="0" anchor="t">
            <a:noAutofit/>
          </a:bodyPr>
          <a:lstStyle/>
          <a:p>
            <a:pPr marL="457200" indent="-457200"/>
            <a:r>
              <a:rPr lang="en-US" sz="2800" dirty="0">
                <a:ea typeface="Calibri"/>
                <a:cs typeface="Calibri"/>
              </a:rPr>
              <a:t>2026 Medicare Physician Fee Schedule slightly reduces the value of certain procedural codes to account for technological advances that allow physicians who deliver procedure-based care more efficiently.</a:t>
            </a:r>
          </a:p>
          <a:p>
            <a:pPr marL="457200" indent="-457200"/>
            <a:r>
              <a:rPr lang="en-US" sz="2800" dirty="0">
                <a:ea typeface="Calibri"/>
                <a:cs typeface="Calibri"/>
              </a:rPr>
              <a:t>It has been more than a decade since codes have been reevaluated due to technological advances, improved workflows, and increased physician experience.</a:t>
            </a:r>
          </a:p>
          <a:p>
            <a:pPr marL="457200" indent="-457200"/>
            <a:r>
              <a:rPr lang="en-US" sz="2800" dirty="0">
                <a:ea typeface="Calibri"/>
                <a:cs typeface="Calibri"/>
              </a:rPr>
              <a:t>Surgical societies pushing legislation that would repeal the efficiency adjustment.</a:t>
            </a:r>
          </a:p>
          <a:p>
            <a:pPr marL="457200" indent="-457200"/>
            <a:r>
              <a:rPr lang="en-US" sz="2800" dirty="0">
                <a:ea typeface="Calibri"/>
                <a:cs typeface="Calibri"/>
              </a:rPr>
              <a:t>ACP pushing grassroots and lobbying against legislation. </a:t>
            </a:r>
          </a:p>
        </p:txBody>
      </p:sp>
      <p:sp>
        <p:nvSpPr>
          <p:cNvPr id="5" name="Title 4">
            <a:extLst>
              <a:ext uri="{FF2B5EF4-FFF2-40B4-BE49-F238E27FC236}">
                <a16:creationId xmlns:a16="http://schemas.microsoft.com/office/drawing/2014/main" id="{DAE53D36-70C7-D7F5-D839-D31B8A76C193}"/>
              </a:ext>
            </a:extLst>
          </p:cNvPr>
          <p:cNvSpPr>
            <a:spLocks noGrp="1"/>
          </p:cNvSpPr>
          <p:nvPr>
            <p:ph type="title"/>
          </p:nvPr>
        </p:nvSpPr>
        <p:spPr/>
        <p:txBody>
          <a:bodyPr>
            <a:normAutofit/>
          </a:bodyPr>
          <a:lstStyle/>
          <a:p>
            <a:r>
              <a:rPr lang="en-US" sz="3200" dirty="0"/>
              <a:t>Medicare PFS Efficiency Adjustment</a:t>
            </a:r>
          </a:p>
        </p:txBody>
      </p:sp>
    </p:spTree>
    <p:extLst>
      <p:ext uri="{BB962C8B-B14F-4D97-AF65-F5344CB8AC3E}">
        <p14:creationId xmlns:p14="http://schemas.microsoft.com/office/powerpoint/2010/main" val="168592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5BD1-E39C-8B3E-2358-1F1BD0017B36}"/>
              </a:ext>
            </a:extLst>
          </p:cNvPr>
          <p:cNvSpPr>
            <a:spLocks noGrp="1"/>
          </p:cNvSpPr>
          <p:nvPr>
            <p:ph type="title"/>
          </p:nvPr>
        </p:nvSpPr>
        <p:spPr>
          <a:xfrm>
            <a:off x="1010827" y="281744"/>
            <a:ext cx="10492686" cy="723622"/>
          </a:xfrm>
        </p:spPr>
        <p:txBody>
          <a:bodyPr/>
          <a:lstStyle/>
          <a:p>
            <a:r>
              <a:rPr lang="en-US" dirty="0"/>
              <a:t>Efficiency Adjustment Grassroots Alert</a:t>
            </a:r>
          </a:p>
        </p:txBody>
      </p:sp>
      <p:pic>
        <p:nvPicPr>
          <p:cNvPr id="5" name="Picture 4">
            <a:extLst>
              <a:ext uri="{FF2B5EF4-FFF2-40B4-BE49-F238E27FC236}">
                <a16:creationId xmlns:a16="http://schemas.microsoft.com/office/drawing/2014/main" id="{7A8401EE-A6EF-ED3D-3AAE-D03513DA1363}"/>
              </a:ext>
            </a:extLst>
          </p:cNvPr>
          <p:cNvPicPr>
            <a:picLocks noChangeAspect="1"/>
          </p:cNvPicPr>
          <p:nvPr/>
        </p:nvPicPr>
        <p:blipFill>
          <a:blip r:embed="rId2"/>
          <a:stretch>
            <a:fillRect/>
          </a:stretch>
        </p:blipFill>
        <p:spPr>
          <a:xfrm>
            <a:off x="8193817" y="2769550"/>
            <a:ext cx="2143125" cy="2143125"/>
          </a:xfrm>
          <a:prstGeom prst="rect">
            <a:avLst/>
          </a:prstGeom>
        </p:spPr>
      </p:pic>
      <p:pic>
        <p:nvPicPr>
          <p:cNvPr id="4" name="Picture 3">
            <a:extLst>
              <a:ext uri="{FF2B5EF4-FFF2-40B4-BE49-F238E27FC236}">
                <a16:creationId xmlns:a16="http://schemas.microsoft.com/office/drawing/2014/main" id="{C0363894-811C-0B33-F2E1-1202035028B7}"/>
              </a:ext>
            </a:extLst>
          </p:cNvPr>
          <p:cNvPicPr>
            <a:picLocks noChangeAspect="1"/>
          </p:cNvPicPr>
          <p:nvPr/>
        </p:nvPicPr>
        <p:blipFill>
          <a:blip r:embed="rId3"/>
          <a:stretch>
            <a:fillRect/>
          </a:stretch>
        </p:blipFill>
        <p:spPr>
          <a:xfrm>
            <a:off x="1637343" y="978698"/>
            <a:ext cx="5147978" cy="5724831"/>
          </a:xfrm>
          <a:prstGeom prst="rect">
            <a:avLst/>
          </a:prstGeom>
        </p:spPr>
      </p:pic>
    </p:spTree>
    <p:extLst>
      <p:ext uri="{BB962C8B-B14F-4D97-AF65-F5344CB8AC3E}">
        <p14:creationId xmlns:p14="http://schemas.microsoft.com/office/powerpoint/2010/main" val="200171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4E2B-65D3-306D-45C2-F06FB9B1DE1C}"/>
              </a:ext>
            </a:extLst>
          </p:cNvPr>
          <p:cNvSpPr>
            <a:spLocks noGrp="1"/>
          </p:cNvSpPr>
          <p:nvPr>
            <p:ph type="title"/>
          </p:nvPr>
        </p:nvSpPr>
        <p:spPr/>
        <p:txBody>
          <a:bodyPr>
            <a:normAutofit/>
          </a:bodyPr>
          <a:lstStyle/>
          <a:p>
            <a:r>
              <a:rPr lang="en-US" sz="3200"/>
              <a:t>Surgeon General Nomination</a:t>
            </a:r>
          </a:p>
        </p:txBody>
      </p:sp>
      <p:pic>
        <p:nvPicPr>
          <p:cNvPr id="7" name="Content Placeholder 6">
            <a:extLst>
              <a:ext uri="{FF2B5EF4-FFF2-40B4-BE49-F238E27FC236}">
                <a16:creationId xmlns:a16="http://schemas.microsoft.com/office/drawing/2014/main" id="{D0371677-4AD6-927B-7877-78FAA8282872}"/>
              </a:ext>
            </a:extLst>
          </p:cNvPr>
          <p:cNvPicPr>
            <a:picLocks noGrp="1" noChangeAspect="1"/>
          </p:cNvPicPr>
          <p:nvPr>
            <p:ph sz="half" idx="1"/>
          </p:nvPr>
        </p:nvPicPr>
        <p:blipFill>
          <a:blip r:embed="rId2"/>
          <a:stretch>
            <a:fillRect/>
          </a:stretch>
        </p:blipFill>
        <p:spPr>
          <a:xfrm>
            <a:off x="1546128" y="1279526"/>
            <a:ext cx="3635472" cy="5459413"/>
          </a:xfrm>
          <a:prstGeom prst="rect">
            <a:avLst/>
          </a:prstGeom>
        </p:spPr>
      </p:pic>
      <p:pic>
        <p:nvPicPr>
          <p:cNvPr id="9" name="Content Placeholder 8">
            <a:extLst>
              <a:ext uri="{FF2B5EF4-FFF2-40B4-BE49-F238E27FC236}">
                <a16:creationId xmlns:a16="http://schemas.microsoft.com/office/drawing/2014/main" id="{57A2D22C-4862-257A-F4BF-3DA0806E261E}"/>
              </a:ext>
            </a:extLst>
          </p:cNvPr>
          <p:cNvPicPr>
            <a:picLocks noGrp="1" noChangeAspect="1"/>
          </p:cNvPicPr>
          <p:nvPr>
            <p:ph sz="half" idx="2"/>
          </p:nvPr>
        </p:nvPicPr>
        <p:blipFill>
          <a:blip r:embed="rId3"/>
          <a:stretch>
            <a:fillRect/>
          </a:stretch>
        </p:blipFill>
        <p:spPr>
          <a:xfrm>
            <a:off x="6749946" y="1343696"/>
            <a:ext cx="4243875" cy="5027050"/>
          </a:xfrm>
          <a:prstGeom prst="rect">
            <a:avLst/>
          </a:prstGeom>
        </p:spPr>
      </p:pic>
      <p:sp>
        <p:nvSpPr>
          <p:cNvPr id="5" name="Slide Number Placeholder 4">
            <a:extLst>
              <a:ext uri="{FF2B5EF4-FFF2-40B4-BE49-F238E27FC236}">
                <a16:creationId xmlns:a16="http://schemas.microsoft.com/office/drawing/2014/main" id="{B181495F-ABB7-4F19-D0E7-1F9737E58E5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9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98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D028-8A33-FB7D-0DE3-73D0FB5916C2}"/>
              </a:ext>
            </a:extLst>
          </p:cNvPr>
          <p:cNvSpPr>
            <a:spLocks noGrp="1"/>
          </p:cNvSpPr>
          <p:nvPr>
            <p:ph type="title"/>
          </p:nvPr>
        </p:nvSpPr>
        <p:spPr/>
        <p:txBody>
          <a:bodyPr>
            <a:normAutofit/>
          </a:bodyPr>
          <a:lstStyle/>
          <a:p>
            <a:r>
              <a:rPr lang="en-US" sz="3200" dirty="0"/>
              <a:t>IMG Advocacy</a:t>
            </a:r>
          </a:p>
        </p:txBody>
      </p:sp>
      <p:pic>
        <p:nvPicPr>
          <p:cNvPr id="7" name="Content Placeholder 6">
            <a:extLst>
              <a:ext uri="{FF2B5EF4-FFF2-40B4-BE49-F238E27FC236}">
                <a16:creationId xmlns:a16="http://schemas.microsoft.com/office/drawing/2014/main" id="{C679F020-2A91-3466-67BC-960F4B4CFF15}"/>
              </a:ext>
            </a:extLst>
          </p:cNvPr>
          <p:cNvPicPr>
            <a:picLocks noGrp="1" noChangeAspect="1"/>
          </p:cNvPicPr>
          <p:nvPr>
            <p:ph sz="half" idx="1"/>
          </p:nvPr>
        </p:nvPicPr>
        <p:blipFill>
          <a:blip r:embed="rId2"/>
          <a:stretch>
            <a:fillRect/>
          </a:stretch>
        </p:blipFill>
        <p:spPr>
          <a:xfrm>
            <a:off x="3605290" y="752456"/>
            <a:ext cx="4255194" cy="5913520"/>
          </a:xfrm>
          <a:prstGeom prst="rect">
            <a:avLst/>
          </a:prstGeom>
        </p:spPr>
      </p:pic>
      <p:sp>
        <p:nvSpPr>
          <p:cNvPr id="5" name="Slide Number Placeholder 4">
            <a:extLst>
              <a:ext uri="{FF2B5EF4-FFF2-40B4-BE49-F238E27FC236}">
                <a16:creationId xmlns:a16="http://schemas.microsoft.com/office/drawing/2014/main" id="{BD884D30-31C6-402A-2DC6-6B2C832E1A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9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75AA9E5D-AC3A-E812-BA9E-E496128293FE}"/>
              </a:ext>
            </a:extLst>
          </p:cNvPr>
          <p:cNvPicPr>
            <a:picLocks noChangeAspect="1"/>
          </p:cNvPicPr>
          <p:nvPr/>
        </p:nvPicPr>
        <p:blipFill>
          <a:blip r:embed="rId3"/>
          <a:stretch>
            <a:fillRect/>
          </a:stretch>
        </p:blipFill>
        <p:spPr>
          <a:xfrm>
            <a:off x="8927547" y="2759623"/>
            <a:ext cx="2426253" cy="2426253"/>
          </a:xfrm>
          <a:prstGeom prst="rect">
            <a:avLst/>
          </a:prstGeom>
        </p:spPr>
      </p:pic>
    </p:spTree>
    <p:extLst>
      <p:ext uri="{BB962C8B-B14F-4D97-AF65-F5344CB8AC3E}">
        <p14:creationId xmlns:p14="http://schemas.microsoft.com/office/powerpoint/2010/main" val="335007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BA84-7C7D-CF51-87E4-5BEAC6045BA7}"/>
              </a:ext>
            </a:extLst>
          </p:cNvPr>
          <p:cNvSpPr>
            <a:spLocks noGrp="1"/>
          </p:cNvSpPr>
          <p:nvPr>
            <p:ph type="title"/>
          </p:nvPr>
        </p:nvSpPr>
        <p:spPr/>
        <p:txBody>
          <a:bodyPr/>
          <a:lstStyle/>
          <a:p>
            <a:r>
              <a:rPr lang="en-US" dirty="0"/>
              <a:t>ACP Advocacy in Action</a:t>
            </a:r>
          </a:p>
        </p:txBody>
      </p:sp>
      <p:pic>
        <p:nvPicPr>
          <p:cNvPr id="5" name="Content Placeholder 4">
            <a:extLst>
              <a:ext uri="{FF2B5EF4-FFF2-40B4-BE49-F238E27FC236}">
                <a16:creationId xmlns:a16="http://schemas.microsoft.com/office/drawing/2014/main" id="{B751803C-4A28-E4F8-3249-84BD2F1606B9}"/>
              </a:ext>
            </a:extLst>
          </p:cNvPr>
          <p:cNvPicPr>
            <a:picLocks noGrp="1" noChangeAspect="1"/>
          </p:cNvPicPr>
          <p:nvPr>
            <p:ph idx="1"/>
          </p:nvPr>
        </p:nvPicPr>
        <p:blipFill>
          <a:blip r:embed="rId2"/>
          <a:stretch>
            <a:fillRect/>
          </a:stretch>
        </p:blipFill>
        <p:spPr>
          <a:xfrm>
            <a:off x="4987637" y="512195"/>
            <a:ext cx="6731323" cy="5980679"/>
          </a:xfrm>
          <a:prstGeom prst="rect">
            <a:avLst/>
          </a:prstGeom>
        </p:spPr>
      </p:pic>
      <p:pic>
        <p:nvPicPr>
          <p:cNvPr id="7" name="Picture 6">
            <a:extLst>
              <a:ext uri="{FF2B5EF4-FFF2-40B4-BE49-F238E27FC236}">
                <a16:creationId xmlns:a16="http://schemas.microsoft.com/office/drawing/2014/main" id="{9EBEA290-DE2B-EEB5-31C0-6F9EE0B0A7D3}"/>
              </a:ext>
            </a:extLst>
          </p:cNvPr>
          <p:cNvPicPr>
            <a:picLocks noChangeAspect="1"/>
          </p:cNvPicPr>
          <p:nvPr/>
        </p:nvPicPr>
        <p:blipFill>
          <a:blip r:embed="rId3"/>
          <a:stretch>
            <a:fillRect/>
          </a:stretch>
        </p:blipFill>
        <p:spPr>
          <a:xfrm>
            <a:off x="1015711" y="2326264"/>
            <a:ext cx="3078306" cy="3078306"/>
          </a:xfrm>
          <a:prstGeom prst="rect">
            <a:avLst/>
          </a:prstGeom>
        </p:spPr>
      </p:pic>
    </p:spTree>
    <p:extLst>
      <p:ext uri="{BB962C8B-B14F-4D97-AF65-F5344CB8AC3E}">
        <p14:creationId xmlns:p14="http://schemas.microsoft.com/office/powerpoint/2010/main" val="1551990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96B0-B0B7-04DE-F550-E0F36E9AADB6}"/>
              </a:ext>
            </a:extLst>
          </p:cNvPr>
          <p:cNvSpPr>
            <a:spLocks noGrp="1"/>
          </p:cNvSpPr>
          <p:nvPr>
            <p:ph type="title"/>
          </p:nvPr>
        </p:nvSpPr>
        <p:spPr/>
        <p:txBody>
          <a:bodyPr/>
          <a:lstStyle/>
          <a:p>
            <a:r>
              <a:rPr lang="en-US" dirty="0"/>
              <a:t>Grassroots Alerts</a:t>
            </a:r>
          </a:p>
        </p:txBody>
      </p:sp>
      <p:pic>
        <p:nvPicPr>
          <p:cNvPr id="7" name="Picture 6">
            <a:extLst>
              <a:ext uri="{FF2B5EF4-FFF2-40B4-BE49-F238E27FC236}">
                <a16:creationId xmlns:a16="http://schemas.microsoft.com/office/drawing/2014/main" id="{2336C6D3-B653-C96B-38D4-C1D7336CD281}"/>
              </a:ext>
            </a:extLst>
          </p:cNvPr>
          <p:cNvPicPr>
            <a:picLocks noChangeAspect="1"/>
          </p:cNvPicPr>
          <p:nvPr/>
        </p:nvPicPr>
        <p:blipFill>
          <a:blip r:embed="rId2"/>
          <a:stretch>
            <a:fillRect/>
          </a:stretch>
        </p:blipFill>
        <p:spPr>
          <a:xfrm>
            <a:off x="1542184" y="2535381"/>
            <a:ext cx="2385580" cy="2385580"/>
          </a:xfrm>
          <a:prstGeom prst="rect">
            <a:avLst/>
          </a:prstGeom>
        </p:spPr>
      </p:pic>
      <p:pic>
        <p:nvPicPr>
          <p:cNvPr id="6" name="Content Placeholder 5">
            <a:extLst>
              <a:ext uri="{FF2B5EF4-FFF2-40B4-BE49-F238E27FC236}">
                <a16:creationId xmlns:a16="http://schemas.microsoft.com/office/drawing/2014/main" id="{14513B35-0968-DAE5-55A4-0CA2E4E70E3C}"/>
              </a:ext>
            </a:extLst>
          </p:cNvPr>
          <p:cNvPicPr>
            <a:picLocks noGrp="1" noChangeAspect="1"/>
          </p:cNvPicPr>
          <p:nvPr>
            <p:ph idx="1"/>
          </p:nvPr>
        </p:nvPicPr>
        <p:blipFill>
          <a:blip r:embed="rId3"/>
          <a:stretch>
            <a:fillRect/>
          </a:stretch>
        </p:blipFill>
        <p:spPr>
          <a:xfrm>
            <a:off x="4720047" y="365126"/>
            <a:ext cx="6534620" cy="6284703"/>
          </a:xfrm>
          <a:prstGeom prst="rect">
            <a:avLst/>
          </a:prstGeom>
        </p:spPr>
      </p:pic>
    </p:spTree>
    <p:extLst>
      <p:ext uri="{BB962C8B-B14F-4D97-AF65-F5344CB8AC3E}">
        <p14:creationId xmlns:p14="http://schemas.microsoft.com/office/powerpoint/2010/main" val="57116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C7152-BEEB-A509-82E0-C73E06F9D5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0F2AA-8083-B545-059B-6FB26D279BCD}"/>
              </a:ext>
            </a:extLst>
          </p:cNvPr>
          <p:cNvSpPr>
            <a:spLocks noGrp="1"/>
          </p:cNvSpPr>
          <p:nvPr>
            <p:ph sz="half" idx="2"/>
          </p:nvPr>
        </p:nvSpPr>
        <p:spPr>
          <a:xfrm>
            <a:off x="611031" y="1347537"/>
            <a:ext cx="10830717" cy="4657023"/>
          </a:xfrm>
        </p:spPr>
        <p:txBody>
          <a:bodyPr>
            <a:normAutofit/>
          </a:bodyPr>
          <a:lstStyle/>
          <a:p>
            <a:r>
              <a:rPr lang="en-US" dirty="0"/>
              <a:t>Federal government* being funded through September 30</a:t>
            </a:r>
          </a:p>
          <a:p>
            <a:r>
              <a:rPr lang="en-US" dirty="0"/>
              <a:t>Proposed cuts to public health agencies rejected</a:t>
            </a:r>
          </a:p>
          <a:p>
            <a:r>
              <a:rPr lang="en-US" dirty="0"/>
              <a:t>Funds physician workforce programs</a:t>
            </a:r>
          </a:p>
          <a:p>
            <a:r>
              <a:rPr lang="en-US" dirty="0"/>
              <a:t>Reauthorizes and extends Medicare policies impacting patient care and physician payment</a:t>
            </a:r>
          </a:p>
          <a:p>
            <a:r>
              <a:rPr lang="en-US" dirty="0"/>
              <a:t>Established new pharmacy benefit manager (PBM) reforms and transparency requirements</a:t>
            </a:r>
          </a:p>
          <a:p>
            <a:r>
              <a:rPr lang="en-US" b="1" dirty="0"/>
              <a:t>Enacts ACP-led appropriations report language</a:t>
            </a:r>
          </a:p>
        </p:txBody>
      </p:sp>
      <p:sp>
        <p:nvSpPr>
          <p:cNvPr id="6" name="Title 5">
            <a:extLst>
              <a:ext uri="{FF2B5EF4-FFF2-40B4-BE49-F238E27FC236}">
                <a16:creationId xmlns:a16="http://schemas.microsoft.com/office/drawing/2014/main" id="{19C75C66-8E08-74DA-F44E-127CBCC44E63}"/>
              </a:ext>
            </a:extLst>
          </p:cNvPr>
          <p:cNvSpPr>
            <a:spLocks noGrp="1"/>
          </p:cNvSpPr>
          <p:nvPr>
            <p:ph type="title"/>
          </p:nvPr>
        </p:nvSpPr>
        <p:spPr/>
        <p:txBody>
          <a:bodyPr/>
          <a:lstStyle/>
          <a:p>
            <a:r>
              <a:rPr lang="en-US" dirty="0"/>
              <a:t>FY26 Appropriations and Health Policy Package</a:t>
            </a:r>
          </a:p>
        </p:txBody>
      </p:sp>
    </p:spTree>
    <p:extLst>
      <p:ext uri="{BB962C8B-B14F-4D97-AF65-F5344CB8AC3E}">
        <p14:creationId xmlns:p14="http://schemas.microsoft.com/office/powerpoint/2010/main" val="123304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2478-BF09-797D-8B24-9D60377761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7AE68-CAFB-662B-9307-666A5D5805CA}"/>
              </a:ext>
            </a:extLst>
          </p:cNvPr>
          <p:cNvSpPr>
            <a:spLocks noGrp="1"/>
          </p:cNvSpPr>
          <p:nvPr>
            <p:ph sz="half" idx="2"/>
          </p:nvPr>
        </p:nvSpPr>
        <p:spPr>
          <a:xfrm>
            <a:off x="611031" y="1279525"/>
            <a:ext cx="11239224" cy="5368163"/>
          </a:xfrm>
        </p:spPr>
        <p:txBody>
          <a:bodyPr>
            <a:noAutofit/>
          </a:bodyPr>
          <a:lstStyle/>
          <a:p>
            <a:pPr marL="0" indent="0">
              <a:buNone/>
            </a:pPr>
            <a:r>
              <a:rPr lang="en-US" sz="2700" dirty="0"/>
              <a:t>Overestimating Utilization of New Codes in the Fee Schedule.— </a:t>
            </a:r>
            <a:r>
              <a:rPr lang="en-US" sz="2700" i="1" dirty="0"/>
              <a:t>The Committee is concerned that CMS estimates for the utilization of a new code in the initial calendar year in the Medicare Physician Fee Schedule (MPFS) are inflated and exceed what is statutorily required… resulting in substantial resources being unnecessarily deducted from the physician fee schedule required by budget neutrality... </a:t>
            </a:r>
            <a:r>
              <a:rPr lang="en-US" sz="2700" b="1" i="1" dirty="0"/>
              <a:t>the Committee directs GAO to study the extent to which CMS has overestimated the utilization of new fee schedule codes in each of the last ten years, including data on related reductions to the fee schedule for each of those years. The Committee directs GAO to provide a briefing on this study to the Committees on Appropriations, Energy and Commerce, and Ways and Means of the House of Representatives, and the Committee on Appropriations of the Senate, within 120 days of enactment of this Act with a report to follow. </a:t>
            </a:r>
            <a:endParaRPr lang="en-US" sz="2700" i="1" dirty="0"/>
          </a:p>
        </p:txBody>
      </p:sp>
      <p:sp>
        <p:nvSpPr>
          <p:cNvPr id="6" name="Title 5">
            <a:extLst>
              <a:ext uri="{FF2B5EF4-FFF2-40B4-BE49-F238E27FC236}">
                <a16:creationId xmlns:a16="http://schemas.microsoft.com/office/drawing/2014/main" id="{1E70D76D-2608-D194-B3D3-42CD5F2BC010}"/>
              </a:ext>
            </a:extLst>
          </p:cNvPr>
          <p:cNvSpPr>
            <a:spLocks noGrp="1"/>
          </p:cNvSpPr>
          <p:nvPr>
            <p:ph type="title"/>
          </p:nvPr>
        </p:nvSpPr>
        <p:spPr>
          <a:xfrm>
            <a:off x="611031" y="210312"/>
            <a:ext cx="10742769" cy="1069213"/>
          </a:xfrm>
        </p:spPr>
        <p:txBody>
          <a:bodyPr/>
          <a:lstStyle/>
          <a:p>
            <a:r>
              <a:rPr lang="en-US" dirty="0"/>
              <a:t>House Appropriations Report Language</a:t>
            </a:r>
          </a:p>
        </p:txBody>
      </p:sp>
    </p:spTree>
    <p:extLst>
      <p:ext uri="{BB962C8B-B14F-4D97-AF65-F5344CB8AC3E}">
        <p14:creationId xmlns:p14="http://schemas.microsoft.com/office/powerpoint/2010/main" val="336767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9FA8-D808-5BC7-9507-FE05A17716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0A623-519C-8DC7-C8D3-160BD9395E37}"/>
              </a:ext>
            </a:extLst>
          </p:cNvPr>
          <p:cNvSpPr>
            <a:spLocks noGrp="1"/>
          </p:cNvSpPr>
          <p:nvPr>
            <p:ph sz="half" idx="2"/>
          </p:nvPr>
        </p:nvSpPr>
        <p:spPr>
          <a:xfrm>
            <a:off x="611031" y="1347537"/>
            <a:ext cx="10830717" cy="4657023"/>
          </a:xfrm>
        </p:spPr>
        <p:txBody>
          <a:bodyPr>
            <a:normAutofit/>
          </a:bodyPr>
          <a:lstStyle/>
          <a:p>
            <a:pPr marL="0" indent="0">
              <a:buNone/>
            </a:pPr>
            <a:r>
              <a:rPr lang="en-US" sz="2800" dirty="0"/>
              <a:t>Physician Fee Schedule Codes.—… </a:t>
            </a:r>
            <a:r>
              <a:rPr lang="en-US" sz="2800" i="1" dirty="0"/>
              <a:t>the Committee notes that CMS may overestimate or underestimate utilization, and therefore the overall cost of such changes, resulting in substantial adjustments to physician fee schedule payments required by budget neutrality. </a:t>
            </a:r>
            <a:r>
              <a:rPr lang="en-US" sz="2800" b="1" i="1" dirty="0"/>
              <a:t>The Committee encourages GAO to study CMS estimates of the utilization of selected new fee schedule codes over the last 10 years, data on related adjustments to the fee schedule for these years, the effects of CMS utilization estimates relative to actual utilization figures on physician fee schedule payments and spending for those services, and other items determined appropriate by the Comptroller General.</a:t>
            </a:r>
          </a:p>
        </p:txBody>
      </p:sp>
      <p:sp>
        <p:nvSpPr>
          <p:cNvPr id="6" name="Title 5">
            <a:extLst>
              <a:ext uri="{FF2B5EF4-FFF2-40B4-BE49-F238E27FC236}">
                <a16:creationId xmlns:a16="http://schemas.microsoft.com/office/drawing/2014/main" id="{30F22D94-1720-4155-187F-0EB797CCB54E}"/>
              </a:ext>
            </a:extLst>
          </p:cNvPr>
          <p:cNvSpPr>
            <a:spLocks noGrp="1"/>
          </p:cNvSpPr>
          <p:nvPr>
            <p:ph type="title"/>
          </p:nvPr>
        </p:nvSpPr>
        <p:spPr>
          <a:xfrm>
            <a:off x="611031" y="210312"/>
            <a:ext cx="10742769" cy="1069213"/>
          </a:xfrm>
        </p:spPr>
        <p:txBody>
          <a:bodyPr/>
          <a:lstStyle/>
          <a:p>
            <a:r>
              <a:rPr lang="en-US" dirty="0"/>
              <a:t>Senate Appropriations Report Language</a:t>
            </a:r>
          </a:p>
        </p:txBody>
      </p:sp>
    </p:spTree>
    <p:extLst>
      <p:ext uri="{BB962C8B-B14F-4D97-AF65-F5344CB8AC3E}">
        <p14:creationId xmlns:p14="http://schemas.microsoft.com/office/powerpoint/2010/main" val="217969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DD5F3-3877-630F-E20C-0CB49FE150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1B42-F1BF-43C6-BEB9-5A82926F3C46}"/>
              </a:ext>
            </a:extLst>
          </p:cNvPr>
          <p:cNvSpPr>
            <a:spLocks noGrp="1"/>
          </p:cNvSpPr>
          <p:nvPr>
            <p:ph sz="half" idx="2"/>
          </p:nvPr>
        </p:nvSpPr>
        <p:spPr>
          <a:xfrm>
            <a:off x="611031" y="1422400"/>
            <a:ext cx="11303878" cy="4582160"/>
          </a:xfrm>
        </p:spPr>
        <p:txBody>
          <a:bodyPr>
            <a:normAutofit fontScale="92500" lnSpcReduction="10000"/>
          </a:bodyPr>
          <a:lstStyle/>
          <a:p>
            <a:r>
              <a:rPr lang="en-US" sz="2800" b="1" dirty="0"/>
              <a:t>Medicare Telehealth Flexibilities: </a:t>
            </a:r>
            <a:r>
              <a:rPr lang="en-US" sz="2800" dirty="0"/>
              <a:t>The Medicare telehealth flexibilities are extended through December 31st, 2027.</a:t>
            </a:r>
          </a:p>
          <a:p>
            <a:r>
              <a:rPr lang="en-US" sz="2800" b="1" dirty="0"/>
              <a:t>Extension of APM Incentive Payments: </a:t>
            </a:r>
            <a:r>
              <a:rPr lang="en-US" sz="2800" dirty="0"/>
              <a:t>The Medicare APM bonus payments are extended through the 2026 performance period, with bonuses paid in 2028. The appropriations bill also extends flexibilities on meeting the qualifying professional threshold for the 2026 performance period, which also impacts payments in 2028.</a:t>
            </a:r>
          </a:p>
          <a:p>
            <a:r>
              <a:rPr lang="en-US" sz="2800" b="1" dirty="0"/>
              <a:t>Hospital at Home Waivers: </a:t>
            </a:r>
            <a:r>
              <a:rPr lang="en-US" sz="2800" dirty="0"/>
              <a:t>The Medicare acute hospital care at home waiver program, which provides hospitals with the ability to qualify for Medicare waivers to treat their patients at home via telehealth, is extended through September 30th, 2030.</a:t>
            </a:r>
          </a:p>
          <a:p>
            <a:pPr marL="0" indent="0">
              <a:buNone/>
            </a:pPr>
            <a:endParaRPr lang="en-US" sz="2800" b="1" i="1" dirty="0"/>
          </a:p>
        </p:txBody>
      </p:sp>
      <p:sp>
        <p:nvSpPr>
          <p:cNvPr id="6" name="Title 5">
            <a:extLst>
              <a:ext uri="{FF2B5EF4-FFF2-40B4-BE49-F238E27FC236}">
                <a16:creationId xmlns:a16="http://schemas.microsoft.com/office/drawing/2014/main" id="{FEEC7A97-4937-276D-753F-2AA867D3F972}"/>
              </a:ext>
            </a:extLst>
          </p:cNvPr>
          <p:cNvSpPr>
            <a:spLocks noGrp="1"/>
          </p:cNvSpPr>
          <p:nvPr>
            <p:ph type="title"/>
          </p:nvPr>
        </p:nvSpPr>
        <p:spPr>
          <a:xfrm>
            <a:off x="611031" y="210312"/>
            <a:ext cx="10742769" cy="1069213"/>
          </a:xfrm>
        </p:spPr>
        <p:txBody>
          <a:bodyPr/>
          <a:lstStyle/>
          <a:p>
            <a:r>
              <a:rPr lang="en-US" dirty="0"/>
              <a:t>Patient Access and Physician Payment Provisions</a:t>
            </a:r>
          </a:p>
        </p:txBody>
      </p:sp>
    </p:spTree>
    <p:extLst>
      <p:ext uri="{BB962C8B-B14F-4D97-AF65-F5344CB8AC3E}">
        <p14:creationId xmlns:p14="http://schemas.microsoft.com/office/powerpoint/2010/main" val="137853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B4DDA-3A4D-F9DD-0E7D-C4E88B4C0D5E}"/>
              </a:ext>
            </a:extLst>
          </p:cNvPr>
          <p:cNvSpPr>
            <a:spLocks noGrp="1"/>
          </p:cNvSpPr>
          <p:nvPr>
            <p:ph sz="half" idx="2"/>
          </p:nvPr>
        </p:nvSpPr>
        <p:spPr>
          <a:xfrm>
            <a:off x="839788" y="1279525"/>
            <a:ext cx="10514012" cy="4910139"/>
          </a:xfrm>
        </p:spPr>
        <p:txBody>
          <a:bodyPr>
            <a:normAutofit/>
          </a:bodyPr>
          <a:lstStyle/>
          <a:p>
            <a:r>
              <a:rPr lang="en-US" b="1" dirty="0"/>
              <a:t>Community Health Centers: </a:t>
            </a:r>
            <a:r>
              <a:rPr lang="en-US" dirty="0"/>
              <a:t>$4.6 billion is provided for CHCs up until September 30th, 2026, and $1.15 billion is proposed to be appropriated from the period of October 1st, 2026 through December 31st, 2026.</a:t>
            </a:r>
          </a:p>
          <a:p>
            <a:r>
              <a:rPr lang="en-US" b="1" dirty="0"/>
              <a:t>National Health Service Corps (NHSC): </a:t>
            </a:r>
            <a:r>
              <a:rPr lang="en-US" dirty="0"/>
              <a:t>Funding is extended through December 31st, 2026.</a:t>
            </a:r>
          </a:p>
          <a:p>
            <a:r>
              <a:rPr lang="en-US" b="1" dirty="0"/>
              <a:t>Teaching Health Center Graduate Medical Education (THCGME): </a:t>
            </a:r>
            <a:r>
              <a:rPr lang="en-US" dirty="0"/>
              <a:t>Funding for the THCGME is extended through September 30th, 2029.</a:t>
            </a:r>
          </a:p>
          <a:p>
            <a:endParaRPr lang="en-US" dirty="0"/>
          </a:p>
        </p:txBody>
      </p:sp>
      <p:sp>
        <p:nvSpPr>
          <p:cNvPr id="6" name="Title 5">
            <a:extLst>
              <a:ext uri="{FF2B5EF4-FFF2-40B4-BE49-F238E27FC236}">
                <a16:creationId xmlns:a16="http://schemas.microsoft.com/office/drawing/2014/main" id="{D1B3675C-905B-6CDC-5EA1-09F54FD3ECD6}"/>
              </a:ext>
            </a:extLst>
          </p:cNvPr>
          <p:cNvSpPr>
            <a:spLocks noGrp="1"/>
          </p:cNvSpPr>
          <p:nvPr>
            <p:ph type="title"/>
          </p:nvPr>
        </p:nvSpPr>
        <p:spPr/>
        <p:txBody>
          <a:bodyPr/>
          <a:lstStyle/>
          <a:p>
            <a:r>
              <a:rPr lang="en-US" dirty="0"/>
              <a:t>Workforce Provisions</a:t>
            </a:r>
          </a:p>
        </p:txBody>
      </p:sp>
      <p:sp>
        <p:nvSpPr>
          <p:cNvPr id="7" name="Slide Number Placeholder 6">
            <a:extLst>
              <a:ext uri="{FF2B5EF4-FFF2-40B4-BE49-F238E27FC236}">
                <a16:creationId xmlns:a16="http://schemas.microsoft.com/office/drawing/2014/main" id="{FAB89579-F208-F331-7DB2-E364F586B55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4295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62CB1-8D61-163C-6F36-548EF3DD7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4AA42-C2E7-6A01-F17C-72E73A5B012F}"/>
              </a:ext>
            </a:extLst>
          </p:cNvPr>
          <p:cNvSpPr>
            <a:spLocks noGrp="1"/>
          </p:cNvSpPr>
          <p:nvPr>
            <p:ph type="ctrTitle"/>
          </p:nvPr>
        </p:nvSpPr>
        <p:spPr/>
        <p:txBody>
          <a:bodyPr/>
          <a:lstStyle/>
          <a:p>
            <a:r>
              <a:rPr lang="en-US" dirty="0">
                <a:latin typeface="Calibri"/>
                <a:ea typeface="Calibri"/>
                <a:cs typeface="Calibri"/>
              </a:rPr>
              <a:t>Ongoing and Outstanding Issues</a:t>
            </a:r>
            <a:endParaRPr lang="en-US" dirty="0"/>
          </a:p>
        </p:txBody>
      </p:sp>
      <p:sp>
        <p:nvSpPr>
          <p:cNvPr id="5" name="Slide Number Placeholder 4">
            <a:extLst>
              <a:ext uri="{FF2B5EF4-FFF2-40B4-BE49-F238E27FC236}">
                <a16:creationId xmlns:a16="http://schemas.microsoft.com/office/drawing/2014/main" id="{535838D1-18DF-4B08-3571-9A675140DA82}"/>
              </a:ext>
            </a:extLst>
          </p:cNvPr>
          <p:cNvSpPr>
            <a:spLocks noGrp="1"/>
          </p:cNvSpPr>
          <p:nvPr>
            <p:ph type="sldNum" sz="quarter" idx="4294967295"/>
          </p:nvPr>
        </p:nvSpPr>
        <p:spPr>
          <a:xfrm>
            <a:off x="9005888" y="6391275"/>
            <a:ext cx="3186112" cy="2746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9949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239C-F998-C04C-6690-AD5B65F225C6}"/>
              </a:ext>
            </a:extLst>
          </p:cNvPr>
          <p:cNvSpPr>
            <a:spLocks noGrp="1"/>
          </p:cNvSpPr>
          <p:nvPr>
            <p:ph type="title"/>
          </p:nvPr>
        </p:nvSpPr>
        <p:spPr>
          <a:xfrm>
            <a:off x="965201" y="820133"/>
            <a:ext cx="7339814" cy="723622"/>
          </a:xfrm>
        </p:spPr>
        <p:txBody>
          <a:bodyPr/>
          <a:lstStyle/>
          <a:p>
            <a:r>
              <a:rPr lang="en-US" dirty="0"/>
              <a:t>2026 Congressional Calendar</a:t>
            </a:r>
          </a:p>
        </p:txBody>
      </p:sp>
      <p:sp>
        <p:nvSpPr>
          <p:cNvPr id="9" name="Google Shape;2142;p66">
            <a:extLst>
              <a:ext uri="{FF2B5EF4-FFF2-40B4-BE49-F238E27FC236}">
                <a16:creationId xmlns:a16="http://schemas.microsoft.com/office/drawing/2014/main" id="{045502BC-E5DC-DC69-0917-7DD9461A1049}"/>
              </a:ext>
            </a:extLst>
          </p:cNvPr>
          <p:cNvSpPr/>
          <p:nvPr/>
        </p:nvSpPr>
        <p:spPr>
          <a:xfrm>
            <a:off x="2489201" y="1516093"/>
            <a:ext cx="7040880" cy="329184"/>
          </a:xfrm>
          <a:prstGeom prst="roundRect">
            <a:avLst>
              <a:gd name="adj" fmla="val 3206"/>
            </a:avLst>
          </a:prstGeom>
          <a:noFill/>
          <a:ln w="12700"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100" b="1" i="0" u="none" strike="noStrike" kern="1200" cap="none" spc="0" normalizeH="0" baseline="0" noProof="0" dirty="0">
                <a:ln>
                  <a:noFill/>
                </a:ln>
                <a:solidFill>
                  <a:srgbClr val="007E66">
                    <a:lumMod val="50000"/>
                  </a:srgbClr>
                </a:solidFill>
                <a:effectLst/>
                <a:uLnTx/>
                <a:uFillTx/>
                <a:latin typeface="Calibri" panose="020F0502020204030204"/>
                <a:ea typeface="Arial"/>
                <a:cs typeface="Arial"/>
                <a:sym typeface="Arial"/>
              </a:rPr>
              <a:t>■</a:t>
            </a:r>
            <a:r>
              <a:rPr kumimoji="0" lang="en-US" sz="1100" b="1" i="0" u="none" strike="noStrike" kern="1200" cap="none" spc="0" normalizeH="0" baseline="0" noProof="0" dirty="0">
                <a:ln>
                  <a:noFill/>
                </a:ln>
                <a:solidFill>
                  <a:srgbClr val="000000"/>
                </a:solidFill>
                <a:effectLst/>
                <a:uLnTx/>
                <a:uFillTx/>
                <a:latin typeface="Calibri" panose="020F0502020204030204"/>
                <a:ea typeface="Arial"/>
                <a:cs typeface="Arial"/>
                <a:sym typeface="Arial"/>
              </a:rPr>
              <a:t> Both chambers in session   </a:t>
            </a:r>
            <a:r>
              <a:rPr kumimoji="0" lang="en-US" sz="1100" b="1" i="0" u="none" strike="noStrike" kern="1200" cap="none" spc="0" normalizeH="0" baseline="0" noProof="0" dirty="0">
                <a:ln>
                  <a:noFill/>
                </a:ln>
                <a:solidFill>
                  <a:srgbClr val="007E66">
                    <a:lumMod val="75000"/>
                  </a:srgbClr>
                </a:solidFill>
                <a:effectLst/>
                <a:uLnTx/>
                <a:uFillTx/>
                <a:latin typeface="Calibri" panose="020F0502020204030204"/>
                <a:ea typeface="Arial"/>
                <a:cs typeface="Arial"/>
                <a:sym typeface="Arial"/>
              </a:rPr>
              <a:t>■</a:t>
            </a:r>
            <a:r>
              <a:rPr kumimoji="0" lang="en-US" sz="1100" b="1" i="0" u="none" strike="noStrike" kern="1200" cap="none" spc="0" normalizeH="0" baseline="0" noProof="0" dirty="0">
                <a:ln>
                  <a:noFill/>
                </a:ln>
                <a:solidFill>
                  <a:srgbClr val="000000"/>
                </a:solidFill>
                <a:effectLst/>
                <a:uLnTx/>
                <a:uFillTx/>
                <a:latin typeface="Calibri" panose="020F0502020204030204"/>
                <a:ea typeface="Arial"/>
                <a:cs typeface="Arial"/>
                <a:sym typeface="Arial"/>
              </a:rPr>
              <a:t> House only in session   </a:t>
            </a:r>
            <a:r>
              <a:rPr kumimoji="0" lang="en-US" sz="1100" b="1" i="0" u="none" strike="noStrike" kern="1200" cap="none" spc="0" normalizeH="0" baseline="0" noProof="0" dirty="0">
                <a:ln>
                  <a:noFill/>
                </a:ln>
                <a:solidFill>
                  <a:srgbClr val="007E66">
                    <a:lumMod val="60000"/>
                    <a:lumOff val="40000"/>
                  </a:srgbClr>
                </a:solidFill>
                <a:effectLst/>
                <a:uLnTx/>
                <a:uFillTx/>
                <a:latin typeface="Calibri" panose="020F0502020204030204"/>
                <a:ea typeface="Arial"/>
                <a:cs typeface="Arial"/>
                <a:sym typeface="Arial"/>
              </a:rPr>
              <a:t>■</a:t>
            </a:r>
            <a:r>
              <a:rPr kumimoji="0" lang="en-US" sz="1100" b="1" i="0" u="none" strike="noStrike" kern="1200" cap="none" spc="0" normalizeH="0" baseline="0" noProof="0" dirty="0">
                <a:ln>
                  <a:noFill/>
                </a:ln>
                <a:solidFill>
                  <a:srgbClr val="000000"/>
                </a:solidFill>
                <a:effectLst/>
                <a:uLnTx/>
                <a:uFillTx/>
                <a:latin typeface="Calibri" panose="020F0502020204030204"/>
                <a:ea typeface="Arial"/>
                <a:cs typeface="Arial"/>
                <a:sym typeface="Arial"/>
              </a:rPr>
              <a:t> Senate only in session   </a:t>
            </a:r>
            <a:r>
              <a:rPr kumimoji="0" lang="en-US" sz="1100" b="1" i="0" u="none" strike="noStrike" kern="1200" cap="none" spc="0" normalizeH="0" baseline="0" noProof="0" dirty="0">
                <a:ln>
                  <a:noFill/>
                </a:ln>
                <a:solidFill>
                  <a:srgbClr val="FFC000"/>
                </a:solidFill>
                <a:effectLst/>
                <a:uLnTx/>
                <a:uFillTx/>
                <a:latin typeface="Calibri" panose="020F0502020204030204"/>
                <a:ea typeface="Arial"/>
                <a:cs typeface="Arial"/>
                <a:sym typeface="Arial"/>
              </a:rPr>
              <a:t>■</a:t>
            </a:r>
            <a:r>
              <a:rPr kumimoji="0" lang="en-US" sz="1100" b="1" i="0" u="none" strike="noStrike" kern="1200" cap="none" spc="0" normalizeH="0" baseline="0" noProof="0" dirty="0">
                <a:ln>
                  <a:noFill/>
                </a:ln>
                <a:solidFill>
                  <a:srgbClr val="000000"/>
                </a:solidFill>
                <a:effectLst/>
                <a:uLnTx/>
                <a:uFillTx/>
                <a:latin typeface="Calibri" panose="020F0502020204030204"/>
                <a:ea typeface="Arial"/>
                <a:cs typeface="Arial"/>
                <a:sym typeface="Arial"/>
              </a:rPr>
              <a:t> Federal holiday</a:t>
            </a:r>
          </a:p>
        </p:txBody>
      </p:sp>
      <p:sp>
        <p:nvSpPr>
          <p:cNvPr id="21" name="TextBox 20">
            <a:extLst>
              <a:ext uri="{FF2B5EF4-FFF2-40B4-BE49-F238E27FC236}">
                <a16:creationId xmlns:a16="http://schemas.microsoft.com/office/drawing/2014/main" id="{5F4B45B6-1F2D-AE04-C6E1-A9999964141B}"/>
              </a:ext>
            </a:extLst>
          </p:cNvPr>
          <p:cNvSpPr txBox="1">
            <a:spLocks noChangeArrowheads="1"/>
          </p:cNvSpPr>
          <p:nvPr/>
        </p:nvSpPr>
        <p:spPr bwMode="auto">
          <a:xfrm>
            <a:off x="2489201" y="1908724"/>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January</a:t>
            </a:r>
          </a:p>
        </p:txBody>
      </p:sp>
      <p:sp>
        <p:nvSpPr>
          <p:cNvPr id="22" name="TextBox 21">
            <a:extLst>
              <a:ext uri="{FF2B5EF4-FFF2-40B4-BE49-F238E27FC236}">
                <a16:creationId xmlns:a16="http://schemas.microsoft.com/office/drawing/2014/main" id="{4E6AA36B-3F62-190A-D1D4-99F7B06C7AB3}"/>
              </a:ext>
            </a:extLst>
          </p:cNvPr>
          <p:cNvSpPr txBox="1">
            <a:spLocks noChangeArrowheads="1"/>
          </p:cNvSpPr>
          <p:nvPr/>
        </p:nvSpPr>
        <p:spPr bwMode="auto">
          <a:xfrm>
            <a:off x="4349062" y="1908724"/>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February</a:t>
            </a:r>
          </a:p>
        </p:txBody>
      </p:sp>
      <p:sp>
        <p:nvSpPr>
          <p:cNvPr id="23" name="TextBox 22">
            <a:extLst>
              <a:ext uri="{FF2B5EF4-FFF2-40B4-BE49-F238E27FC236}">
                <a16:creationId xmlns:a16="http://schemas.microsoft.com/office/drawing/2014/main" id="{4D568DDE-5A8C-398D-DEEB-154D9085086A}"/>
              </a:ext>
            </a:extLst>
          </p:cNvPr>
          <p:cNvSpPr txBox="1">
            <a:spLocks noChangeArrowheads="1"/>
          </p:cNvSpPr>
          <p:nvPr/>
        </p:nvSpPr>
        <p:spPr bwMode="auto">
          <a:xfrm>
            <a:off x="6208923" y="1908724"/>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March</a:t>
            </a:r>
          </a:p>
        </p:txBody>
      </p:sp>
      <p:sp>
        <p:nvSpPr>
          <p:cNvPr id="27" name="TextBox 26">
            <a:extLst>
              <a:ext uri="{FF2B5EF4-FFF2-40B4-BE49-F238E27FC236}">
                <a16:creationId xmlns:a16="http://schemas.microsoft.com/office/drawing/2014/main" id="{BD3A3B87-A63D-2411-AF48-1DD6492FD9E7}"/>
              </a:ext>
            </a:extLst>
          </p:cNvPr>
          <p:cNvSpPr txBox="1">
            <a:spLocks noChangeArrowheads="1"/>
          </p:cNvSpPr>
          <p:nvPr/>
        </p:nvSpPr>
        <p:spPr bwMode="auto">
          <a:xfrm>
            <a:off x="8068783" y="1908724"/>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April</a:t>
            </a:r>
          </a:p>
        </p:txBody>
      </p:sp>
      <p:sp>
        <p:nvSpPr>
          <p:cNvPr id="28" name="TextBox 27">
            <a:extLst>
              <a:ext uri="{FF2B5EF4-FFF2-40B4-BE49-F238E27FC236}">
                <a16:creationId xmlns:a16="http://schemas.microsoft.com/office/drawing/2014/main" id="{3E2037E5-6E98-DC76-747E-573C9A6FE292}"/>
              </a:ext>
            </a:extLst>
          </p:cNvPr>
          <p:cNvSpPr txBox="1">
            <a:spLocks noChangeArrowheads="1"/>
          </p:cNvSpPr>
          <p:nvPr/>
        </p:nvSpPr>
        <p:spPr bwMode="auto">
          <a:xfrm>
            <a:off x="2489201" y="3327165"/>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May</a:t>
            </a:r>
          </a:p>
        </p:txBody>
      </p:sp>
      <p:sp>
        <p:nvSpPr>
          <p:cNvPr id="31" name="TextBox 30">
            <a:extLst>
              <a:ext uri="{FF2B5EF4-FFF2-40B4-BE49-F238E27FC236}">
                <a16:creationId xmlns:a16="http://schemas.microsoft.com/office/drawing/2014/main" id="{45535803-07DB-3229-FA03-8EFC8E7991EE}"/>
              </a:ext>
            </a:extLst>
          </p:cNvPr>
          <p:cNvSpPr txBox="1">
            <a:spLocks noChangeArrowheads="1"/>
          </p:cNvSpPr>
          <p:nvPr/>
        </p:nvSpPr>
        <p:spPr bwMode="auto">
          <a:xfrm>
            <a:off x="4349062" y="3327165"/>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June</a:t>
            </a:r>
          </a:p>
        </p:txBody>
      </p:sp>
      <p:sp>
        <p:nvSpPr>
          <p:cNvPr id="32" name="TextBox 31">
            <a:extLst>
              <a:ext uri="{FF2B5EF4-FFF2-40B4-BE49-F238E27FC236}">
                <a16:creationId xmlns:a16="http://schemas.microsoft.com/office/drawing/2014/main" id="{F104EBFB-909E-C13A-08CF-ADBCE380B5CC}"/>
              </a:ext>
            </a:extLst>
          </p:cNvPr>
          <p:cNvSpPr txBox="1">
            <a:spLocks noChangeArrowheads="1"/>
          </p:cNvSpPr>
          <p:nvPr/>
        </p:nvSpPr>
        <p:spPr bwMode="auto">
          <a:xfrm>
            <a:off x="6208923" y="3327165"/>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July</a:t>
            </a:r>
          </a:p>
        </p:txBody>
      </p:sp>
      <p:sp>
        <p:nvSpPr>
          <p:cNvPr id="33" name="TextBox 32">
            <a:extLst>
              <a:ext uri="{FF2B5EF4-FFF2-40B4-BE49-F238E27FC236}">
                <a16:creationId xmlns:a16="http://schemas.microsoft.com/office/drawing/2014/main" id="{146A0895-7042-89A4-E0BF-54E0A6070DA3}"/>
              </a:ext>
            </a:extLst>
          </p:cNvPr>
          <p:cNvSpPr txBox="1">
            <a:spLocks noChangeArrowheads="1"/>
          </p:cNvSpPr>
          <p:nvPr/>
        </p:nvSpPr>
        <p:spPr bwMode="auto">
          <a:xfrm>
            <a:off x="8068783" y="3327165"/>
            <a:ext cx="1371600"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August</a:t>
            </a:r>
          </a:p>
        </p:txBody>
      </p:sp>
      <p:sp>
        <p:nvSpPr>
          <p:cNvPr id="34" name="TextBox 33">
            <a:extLst>
              <a:ext uri="{FF2B5EF4-FFF2-40B4-BE49-F238E27FC236}">
                <a16:creationId xmlns:a16="http://schemas.microsoft.com/office/drawing/2014/main" id="{DC7AA7D0-A514-901A-3678-01651DF401B4}"/>
              </a:ext>
            </a:extLst>
          </p:cNvPr>
          <p:cNvSpPr txBox="1">
            <a:spLocks noChangeArrowheads="1"/>
          </p:cNvSpPr>
          <p:nvPr/>
        </p:nvSpPr>
        <p:spPr bwMode="auto">
          <a:xfrm>
            <a:off x="2489201" y="4758705"/>
            <a:ext cx="1303878"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September</a:t>
            </a:r>
          </a:p>
        </p:txBody>
      </p:sp>
      <p:sp>
        <p:nvSpPr>
          <p:cNvPr id="35" name="TextBox 34">
            <a:extLst>
              <a:ext uri="{FF2B5EF4-FFF2-40B4-BE49-F238E27FC236}">
                <a16:creationId xmlns:a16="http://schemas.microsoft.com/office/drawing/2014/main" id="{7DB5B2B9-2EBC-DB5A-0701-BAF0DF7CB82C}"/>
              </a:ext>
            </a:extLst>
          </p:cNvPr>
          <p:cNvSpPr txBox="1">
            <a:spLocks noChangeArrowheads="1"/>
          </p:cNvSpPr>
          <p:nvPr/>
        </p:nvSpPr>
        <p:spPr bwMode="auto">
          <a:xfrm>
            <a:off x="4349062" y="4758705"/>
            <a:ext cx="1303878"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October</a:t>
            </a:r>
          </a:p>
        </p:txBody>
      </p:sp>
      <p:sp>
        <p:nvSpPr>
          <p:cNvPr id="36" name="TextBox 35">
            <a:extLst>
              <a:ext uri="{FF2B5EF4-FFF2-40B4-BE49-F238E27FC236}">
                <a16:creationId xmlns:a16="http://schemas.microsoft.com/office/drawing/2014/main" id="{AC002FCE-2B19-5B36-AD4F-E12F376348BA}"/>
              </a:ext>
            </a:extLst>
          </p:cNvPr>
          <p:cNvSpPr txBox="1">
            <a:spLocks noChangeArrowheads="1"/>
          </p:cNvSpPr>
          <p:nvPr/>
        </p:nvSpPr>
        <p:spPr bwMode="auto">
          <a:xfrm>
            <a:off x="6208923" y="4758705"/>
            <a:ext cx="1303878"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November</a:t>
            </a:r>
          </a:p>
        </p:txBody>
      </p:sp>
      <p:sp>
        <p:nvSpPr>
          <p:cNvPr id="37" name="TextBox 36">
            <a:extLst>
              <a:ext uri="{FF2B5EF4-FFF2-40B4-BE49-F238E27FC236}">
                <a16:creationId xmlns:a16="http://schemas.microsoft.com/office/drawing/2014/main" id="{552260C8-ED28-9F54-FF54-A8EB0C837FC1}"/>
              </a:ext>
            </a:extLst>
          </p:cNvPr>
          <p:cNvSpPr txBox="1">
            <a:spLocks noChangeArrowheads="1"/>
          </p:cNvSpPr>
          <p:nvPr/>
        </p:nvSpPr>
        <p:spPr bwMode="auto">
          <a:xfrm>
            <a:off x="8068783" y="4758705"/>
            <a:ext cx="1303878" cy="276999"/>
          </a:xfrm>
          <a:prstGeom prst="rect">
            <a:avLst/>
          </a:prstGeom>
          <a:noFill/>
          <a:ln>
            <a:noFill/>
          </a:ln>
          <a:extLst>
            <a:ext uri="{909E8E84-426E-40dd-AFC4-6F175D3DCCD1}"/>
            <a:ext uri="{91240B29-F687-4f45-9708-019B960494DF}"/>
          </a:extLst>
        </p:spPr>
        <p:txBody>
          <a:bodyPr wrap="square"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lumMod val="75000"/>
                    <a:lumOff val="25000"/>
                  </a:srgbClr>
                </a:solidFill>
                <a:effectLst/>
                <a:uLnTx/>
                <a:uFillTx/>
                <a:latin typeface="Calibri" panose="020F0502020204030204"/>
                <a:ea typeface="MS PGothic" panose="020B0600070205080204" pitchFamily="34" charset="-128"/>
                <a:cs typeface="Arial" panose="020B0604020202020204" pitchFamily="34" charset="0"/>
              </a:rPr>
              <a:t>December</a:t>
            </a:r>
          </a:p>
        </p:txBody>
      </p:sp>
      <p:graphicFrame>
        <p:nvGraphicFramePr>
          <p:cNvPr id="44" name="Table 43">
            <a:extLst>
              <a:ext uri="{FF2B5EF4-FFF2-40B4-BE49-F238E27FC236}">
                <a16:creationId xmlns:a16="http://schemas.microsoft.com/office/drawing/2014/main" id="{66A82F1D-1F8A-633F-E012-ECE98C750239}"/>
              </a:ext>
            </a:extLst>
          </p:cNvPr>
          <p:cNvGraphicFramePr>
            <a:graphicFrameLocks noGrp="1"/>
          </p:cNvGraphicFramePr>
          <p:nvPr/>
        </p:nvGraphicFramePr>
        <p:xfrm>
          <a:off x="2489201" y="2176435"/>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a:cs typeface="Arial"/>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chemeClr val="tx1"/>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91F2D171-13D0-DB2D-3E49-2CBBAF730F75}"/>
              </a:ext>
            </a:extLst>
          </p:cNvPr>
          <p:cNvGraphicFramePr>
            <a:graphicFrameLocks noGrp="1"/>
          </p:cNvGraphicFramePr>
          <p:nvPr/>
        </p:nvGraphicFramePr>
        <p:xfrm>
          <a:off x="6224172" y="2176189"/>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ECEC34C4-C0FC-BA90-73DC-F9C357D12C74}"/>
              </a:ext>
            </a:extLst>
          </p:cNvPr>
          <p:cNvGraphicFramePr>
            <a:graphicFrameLocks noGrp="1"/>
          </p:cNvGraphicFramePr>
          <p:nvPr/>
        </p:nvGraphicFramePr>
        <p:xfrm>
          <a:off x="4356688" y="2174356"/>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8066ED18-9140-2E57-C2CA-EC72639D7AD5}"/>
              </a:ext>
            </a:extLst>
          </p:cNvPr>
          <p:cNvGraphicFramePr>
            <a:graphicFrameLocks noGrp="1"/>
          </p:cNvGraphicFramePr>
          <p:nvPr/>
        </p:nvGraphicFramePr>
        <p:xfrm>
          <a:off x="8091656" y="2183818"/>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9CAC69A3-F7EB-E16B-399C-B8E360A937CF}"/>
              </a:ext>
            </a:extLst>
          </p:cNvPr>
          <p:cNvGraphicFramePr>
            <a:graphicFrameLocks noGrp="1"/>
          </p:cNvGraphicFramePr>
          <p:nvPr/>
        </p:nvGraphicFramePr>
        <p:xfrm>
          <a:off x="8091656" y="3604053"/>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0E6EFB17-3CA6-0E03-72DC-A317FB81CDE6}"/>
              </a:ext>
            </a:extLst>
          </p:cNvPr>
          <p:cNvGraphicFramePr>
            <a:graphicFrameLocks noGrp="1"/>
          </p:cNvGraphicFramePr>
          <p:nvPr/>
        </p:nvGraphicFramePr>
        <p:xfrm>
          <a:off x="6224172" y="3595449"/>
          <a:ext cx="1737359" cy="1085193"/>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7079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BBB43324-0793-FEB7-08D9-D766CD780738}"/>
              </a:ext>
            </a:extLst>
          </p:cNvPr>
          <p:cNvGraphicFramePr>
            <a:graphicFrameLocks noGrp="1"/>
          </p:cNvGraphicFramePr>
          <p:nvPr/>
        </p:nvGraphicFramePr>
        <p:xfrm>
          <a:off x="4350540" y="3594470"/>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95A0C1A9-FB07-6D01-C8BE-AAAB176593A0}"/>
              </a:ext>
            </a:extLst>
          </p:cNvPr>
          <p:cNvGraphicFramePr>
            <a:graphicFrameLocks noGrp="1"/>
          </p:cNvGraphicFramePr>
          <p:nvPr/>
        </p:nvGraphicFramePr>
        <p:xfrm>
          <a:off x="2496876" y="3604053"/>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1" name="Table 10">
            <a:extLst>
              <a:ext uri="{FF2B5EF4-FFF2-40B4-BE49-F238E27FC236}">
                <a16:creationId xmlns:a16="http://schemas.microsoft.com/office/drawing/2014/main" id="{AF43459F-CE03-1516-714E-71F6907A4A55}"/>
              </a:ext>
            </a:extLst>
          </p:cNvPr>
          <p:cNvGraphicFramePr>
            <a:graphicFrameLocks noGrp="1"/>
          </p:cNvGraphicFramePr>
          <p:nvPr/>
        </p:nvGraphicFramePr>
        <p:xfrm>
          <a:off x="6224220" y="5035124"/>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353512E7-F703-5C13-F6FF-F08BC1AD3298}"/>
              </a:ext>
            </a:extLst>
          </p:cNvPr>
          <p:cNvGraphicFramePr>
            <a:graphicFrameLocks noGrp="1"/>
          </p:cNvGraphicFramePr>
          <p:nvPr/>
        </p:nvGraphicFramePr>
        <p:xfrm>
          <a:off x="4358641" y="5034023"/>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3" name="Table 12">
            <a:extLst>
              <a:ext uri="{FF2B5EF4-FFF2-40B4-BE49-F238E27FC236}">
                <a16:creationId xmlns:a16="http://schemas.microsoft.com/office/drawing/2014/main" id="{AC844BEE-82A3-93A2-85C3-F3535D93A8BA}"/>
              </a:ext>
            </a:extLst>
          </p:cNvPr>
          <p:cNvGraphicFramePr>
            <a:graphicFrameLocks noGrp="1"/>
          </p:cNvGraphicFramePr>
          <p:nvPr/>
        </p:nvGraphicFramePr>
        <p:xfrm>
          <a:off x="8091656" y="5034023"/>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a:cs typeface="Arial"/>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5719F70D-70E3-5627-3722-0E133E12D486}"/>
              </a:ext>
            </a:extLst>
          </p:cNvPr>
          <p:cNvGraphicFramePr>
            <a:graphicFrameLocks noGrp="1"/>
          </p:cNvGraphicFramePr>
          <p:nvPr/>
        </p:nvGraphicFramePr>
        <p:xfrm>
          <a:off x="2489200" y="5034023"/>
          <a:ext cx="1737359" cy="1097280"/>
        </p:xfrm>
        <a:graphic>
          <a:graphicData uri="http://schemas.openxmlformats.org/drawingml/2006/table">
            <a:tbl>
              <a:tblPr/>
              <a:tblGrid>
                <a:gridCol w="247987">
                  <a:extLst>
                    <a:ext uri="{9D8B030D-6E8A-4147-A177-3AD203B41FA5}">
                      <a16:colId xmlns:a16="http://schemas.microsoft.com/office/drawing/2014/main" val="20000"/>
                    </a:ext>
                  </a:extLst>
                </a:gridCol>
                <a:gridCol w="247987">
                  <a:extLst>
                    <a:ext uri="{9D8B030D-6E8A-4147-A177-3AD203B41FA5}">
                      <a16:colId xmlns:a16="http://schemas.microsoft.com/office/drawing/2014/main" val="20001"/>
                    </a:ext>
                  </a:extLst>
                </a:gridCol>
                <a:gridCol w="247987">
                  <a:extLst>
                    <a:ext uri="{9D8B030D-6E8A-4147-A177-3AD203B41FA5}">
                      <a16:colId xmlns:a16="http://schemas.microsoft.com/office/drawing/2014/main" val="20002"/>
                    </a:ext>
                  </a:extLst>
                </a:gridCol>
                <a:gridCol w="249437">
                  <a:extLst>
                    <a:ext uri="{9D8B030D-6E8A-4147-A177-3AD203B41FA5}">
                      <a16:colId xmlns:a16="http://schemas.microsoft.com/office/drawing/2014/main" val="20003"/>
                    </a:ext>
                  </a:extLst>
                </a:gridCol>
                <a:gridCol w="247987">
                  <a:extLst>
                    <a:ext uri="{9D8B030D-6E8A-4147-A177-3AD203B41FA5}">
                      <a16:colId xmlns:a16="http://schemas.microsoft.com/office/drawing/2014/main" val="20004"/>
                    </a:ext>
                  </a:extLst>
                </a:gridCol>
                <a:gridCol w="247987">
                  <a:extLst>
                    <a:ext uri="{9D8B030D-6E8A-4147-A177-3AD203B41FA5}">
                      <a16:colId xmlns:a16="http://schemas.microsoft.com/office/drawing/2014/main" val="20005"/>
                    </a:ext>
                  </a:extLst>
                </a:gridCol>
                <a:gridCol w="247987">
                  <a:extLst>
                    <a:ext uri="{9D8B030D-6E8A-4147-A177-3AD203B41FA5}">
                      <a16:colId xmlns:a16="http://schemas.microsoft.com/office/drawing/2014/main" val="20006"/>
                    </a:ext>
                  </a:extLst>
                </a:gridCol>
              </a:tblGrid>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04"/>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a:cs typeface="Arial"/>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19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rPr>
                        <a:t>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bg1"/>
                          </a:solidFill>
                          <a:effectLst/>
                          <a:latin typeface="+mn-lt"/>
                          <a:ea typeface="MS PGothic" charset="-128"/>
                          <a:cs typeface="Arial" panose="020B0604020202020204" pitchFamily="34" charset="0"/>
                        </a:rPr>
                        <a:t>30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28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cap="none" normalizeH="0" baseline="30000" dirty="0">
                        <a:ln>
                          <a:noFill/>
                        </a:ln>
                        <a:solidFill>
                          <a:sysClr val="windowText" lastClr="000000"/>
                        </a:solidFill>
                        <a:effectLst/>
                        <a:latin typeface="+mn-lt"/>
                        <a:ea typeface="MS PGothic" charset="-128"/>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18" name="Rectangle: Rounded Corners 17">
            <a:extLst>
              <a:ext uri="{FF2B5EF4-FFF2-40B4-BE49-F238E27FC236}">
                <a16:creationId xmlns:a16="http://schemas.microsoft.com/office/drawing/2014/main" id="{B56E7D98-92EC-691A-42CA-858ADD0AA74D}"/>
              </a:ext>
            </a:extLst>
          </p:cNvPr>
          <p:cNvSpPr/>
          <p:nvPr/>
        </p:nvSpPr>
        <p:spPr>
          <a:xfrm>
            <a:off x="6116920" y="1923340"/>
            <a:ext cx="1951863" cy="1403825"/>
          </a:xfrm>
          <a:prstGeom prst="round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794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1"/>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3.xml><?xml version="1.0" encoding="utf-8"?>
<p:tagLst xmlns:a="http://schemas.openxmlformats.org/drawingml/2006/main" xmlns:r="http://schemas.openxmlformats.org/officeDocument/2006/relationships" xmlns:p="http://schemas.openxmlformats.org/presentationml/2006/main">
  <p:tag name="TIMING" val="|60.9"/>
</p:tagLst>
</file>

<file path=ppt/tags/tag4.xml><?xml version="1.0" encoding="utf-8"?>
<p:tagLst xmlns:a="http://schemas.openxmlformats.org/drawingml/2006/main" xmlns:r="http://schemas.openxmlformats.org/officeDocument/2006/relationships" xmlns:p="http://schemas.openxmlformats.org/presentationml/2006/main">
  <p:tag name="TIMING" val="|54.6"/>
</p:tagLst>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Corporate Template - 2021" id="{3878FA42-142F-4941-982C-61243B7E641B}" vid="{75F04D44-4315-488F-9A8E-52E7DC2DF89E}"/>
    </a:ext>
  </a:extLst>
</a:theme>
</file>

<file path=ppt/theme/theme2.xml><?xml version="1.0" encoding="utf-8"?>
<a:theme xmlns:a="http://schemas.openxmlformats.org/drawingml/2006/main" name="3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3.xml><?xml version="1.0" encoding="utf-8"?>
<a:theme xmlns:a="http://schemas.openxmlformats.org/drawingml/2006/main" name="1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20" id="{1AE50A13-3CEB-0A40-89E5-78235275D451}" vid="{3140EEA8-1926-614D-8800-DE2A86D20BED}"/>
    </a:ext>
  </a:extLst>
</a:theme>
</file>

<file path=ppt/theme/theme4.xml><?xml version="1.0" encoding="utf-8"?>
<a:theme xmlns:a="http://schemas.openxmlformats.org/drawingml/2006/main" name="4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New Vision for Governors [Read-Only]" id="{0E3CFB14-4110-44D8-922D-EE7873330F3A}" vid="{A8EA45FE-5513-495A-BDA3-D277C3ED6CDA}"/>
    </a:ext>
  </a:extLst>
</a:theme>
</file>

<file path=ppt/theme/theme5.xml><?xml version="1.0" encoding="utf-8"?>
<a:theme xmlns:a="http://schemas.openxmlformats.org/drawingml/2006/main" name="Office Theme">
  <a:themeElements>
    <a:clrScheme name="ACP">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Template Refresh_Iteration A_5_22_20" id="{65FF12BA-0685-1C46-953A-74426E137123}" vid="{60C31AC6-C625-7B4E-83CF-F30B2EF04A00}"/>
    </a:ext>
  </a:extLst>
</a:theme>
</file>

<file path=ppt/theme/theme6.xml><?xml version="1.0" encoding="utf-8"?>
<a:theme xmlns:a="http://schemas.openxmlformats.org/drawingml/2006/main" name="2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7.xml><?xml version="1.0" encoding="utf-8"?>
<a:theme xmlns:a="http://schemas.openxmlformats.org/drawingml/2006/main" name="5_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20" id="{1AE50A13-3CEB-0A40-89E5-78235275D451}" vid="{3140EEA8-1926-614D-8800-DE2A86D20BE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e45d3999437f3481d2950b1dcf111558">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a31b3fb52653f5d510912c2dfd2ca20e"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Props1.xml><?xml version="1.0" encoding="utf-8"?>
<ds:datastoreItem xmlns:ds="http://schemas.openxmlformats.org/officeDocument/2006/customXml" ds:itemID="{7BBC722F-AE44-4B18-9BC5-6CBB84294F7B}"/>
</file>

<file path=customXml/itemProps2.xml><?xml version="1.0" encoding="utf-8"?>
<ds:datastoreItem xmlns:ds="http://schemas.openxmlformats.org/officeDocument/2006/customXml" ds:itemID="{8CE03E12-F891-4B48-9D8C-0BD81F678C10}"/>
</file>

<file path=customXml/itemProps3.xml><?xml version="1.0" encoding="utf-8"?>
<ds:datastoreItem xmlns:ds="http://schemas.openxmlformats.org/officeDocument/2006/customXml" ds:itemID="{659FCA53-9B67-484D-A075-1287D1B2A3DC}"/>
</file>

<file path=docProps/app.xml><?xml version="1.0" encoding="utf-8"?>
<Properties xmlns="http://schemas.openxmlformats.org/officeDocument/2006/extended-properties" xmlns:vt="http://schemas.openxmlformats.org/officeDocument/2006/docPropsVTypes">
  <Template>ACP Corporate Template - 2021</Template>
  <TotalTime>1007</TotalTime>
  <Words>1679</Words>
  <Application>Microsoft Office PowerPoint</Application>
  <PresentationFormat>Widescreen</PresentationFormat>
  <Paragraphs>489</Paragraphs>
  <Slides>28</Slides>
  <Notes>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28</vt:i4>
      </vt:variant>
    </vt:vector>
  </HeadingPairs>
  <TitlesOfParts>
    <vt:vector size="42" baseType="lpstr">
      <vt:lpstr>Aptos</vt:lpstr>
      <vt:lpstr>Arial</vt:lpstr>
      <vt:lpstr>Arial Black</vt:lpstr>
      <vt:lpstr>Calibri</vt:lpstr>
      <vt:lpstr>Open Sans</vt:lpstr>
      <vt:lpstr>Segoe UI</vt:lpstr>
      <vt:lpstr>Tw Cen MT</vt:lpstr>
      <vt:lpstr>Custom Design</vt:lpstr>
      <vt:lpstr>3_Custom Design</vt:lpstr>
      <vt:lpstr>1_Custom Design</vt:lpstr>
      <vt:lpstr>4_Custom Design</vt:lpstr>
      <vt:lpstr>Office Theme</vt:lpstr>
      <vt:lpstr>2_Custom Design</vt:lpstr>
      <vt:lpstr>5_Custom Design</vt:lpstr>
      <vt:lpstr>State Health Policy Webinar Washington Update</vt:lpstr>
      <vt:lpstr>FY26 Appropriations and Health Care Legislation</vt:lpstr>
      <vt:lpstr>FY26 Appropriations and Health Policy Package</vt:lpstr>
      <vt:lpstr>House Appropriations Report Language</vt:lpstr>
      <vt:lpstr>Senate Appropriations Report Language</vt:lpstr>
      <vt:lpstr>Patient Access and Physician Payment Provisions</vt:lpstr>
      <vt:lpstr>Workforce Provisions</vt:lpstr>
      <vt:lpstr>Ongoing and Outstanding Issues</vt:lpstr>
      <vt:lpstr>2026 Congressional Calendar</vt:lpstr>
      <vt:lpstr>Legislative Deadlines</vt:lpstr>
      <vt:lpstr>ACP Advocacy Priorities</vt:lpstr>
      <vt:lpstr>How We Identify an Issue for Potential Prioritization</vt:lpstr>
      <vt:lpstr>2025 ACP Policy &amp; Advocacy Priorities</vt:lpstr>
      <vt:lpstr>2026 Advocacy Priorities</vt:lpstr>
      <vt:lpstr>PowerPoint Presentation</vt:lpstr>
      <vt:lpstr>Protecting Patient Access to Immunizations </vt:lpstr>
      <vt:lpstr>Protecting Access to Immunizations </vt:lpstr>
      <vt:lpstr>PowerPoint Presentation</vt:lpstr>
      <vt:lpstr>Ensuring Patient Affordability and Access to Health Care</vt:lpstr>
      <vt:lpstr>Strengthening the Internal Medicine Physician Workforce</vt:lpstr>
      <vt:lpstr>PowerPoint Presentation</vt:lpstr>
      <vt:lpstr>Improving Payment for Internal Medicine Physicians</vt:lpstr>
      <vt:lpstr>Medicare PFS Efficiency Adjustment</vt:lpstr>
      <vt:lpstr>Efficiency Adjustment Grassroots Alert</vt:lpstr>
      <vt:lpstr>Surgeon General Nomination</vt:lpstr>
      <vt:lpstr>IMG Advocacy</vt:lpstr>
      <vt:lpstr>ACP Advocacy in Action</vt:lpstr>
      <vt:lpstr>Grassroots Alerts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Pugach</dc:creator>
  <cp:lastModifiedBy>Shuan Tomlinson</cp:lastModifiedBy>
  <cp:revision>2</cp:revision>
  <cp:lastPrinted>2014-02-24T19:20:57Z</cp:lastPrinted>
  <dcterms:created xsi:type="dcterms:W3CDTF">2026-03-04T20:05:18Z</dcterms:created>
  <dcterms:modified xsi:type="dcterms:W3CDTF">2026-03-05T17:01:48Z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