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93" r:id="rId5"/>
    <p:sldMasterId id="2147483705" r:id="rId6"/>
    <p:sldMasterId id="2147483711" r:id="rId7"/>
  </p:sldMasterIdLst>
  <p:notesMasterIdLst>
    <p:notesMasterId r:id="rId27"/>
  </p:notesMasterIdLst>
  <p:sldIdLst>
    <p:sldId id="2147470490" r:id="rId8"/>
    <p:sldId id="2678" r:id="rId9"/>
    <p:sldId id="2147470491" r:id="rId10"/>
    <p:sldId id="955" r:id="rId11"/>
    <p:sldId id="2145705629" r:id="rId12"/>
    <p:sldId id="2145705867" r:id="rId13"/>
    <p:sldId id="2696" r:id="rId14"/>
    <p:sldId id="2677" r:id="rId15"/>
    <p:sldId id="2708" r:id="rId16"/>
    <p:sldId id="2693" r:id="rId17"/>
    <p:sldId id="2147470401" r:id="rId18"/>
    <p:sldId id="2147470414" r:id="rId19"/>
    <p:sldId id="2147470492" r:id="rId20"/>
    <p:sldId id="2147470449" r:id="rId21"/>
    <p:sldId id="2700" r:id="rId22"/>
    <p:sldId id="2707" r:id="rId23"/>
    <p:sldId id="2710" r:id="rId24"/>
    <p:sldId id="2680" r:id="rId25"/>
    <p:sldId id="21474704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520EF-8E10-4057-B91B-341F35F9731C}" v="18" dt="2025-11-05T16:48:27.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C519F-87F6-4B38-AD48-40620669F045}" type="datetimeFigureOut">
              <a:t>11/6/2025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8A16E-E680-4927-89BD-462B45E5F301}" type="slidenum">
              <a:t>‹#›</a:t>
            </a:fld>
            <a:endParaRPr lang="en-US" dirty="0"/>
          </a:p>
        </p:txBody>
      </p:sp>
    </p:spTree>
    <p:extLst>
      <p:ext uri="{BB962C8B-B14F-4D97-AF65-F5344CB8AC3E}">
        <p14:creationId xmlns:p14="http://schemas.microsoft.com/office/powerpoint/2010/main" val="398685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B6B2-730A-DB57-3991-FCEE3A2B7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6B026-595D-3ACA-6E1D-CC79774FB03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3323277-4B7A-40B3-5505-52B0A7E320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br>
              <a:rPr lang="en-US" dirty="0"/>
            </a:br>
            <a:br>
              <a:rPr lang="en-US" dirty="0"/>
            </a:br>
            <a:r>
              <a:rPr lang="en-US" dirty="0"/>
              <a:t>“United States Senate elections, 2024,” Ballotpedia, accessed January 22, 2024, https://ballotpedia.org/United_States_Senate_elections,_2024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“Gubernatorial elections, 2024,” Ballotpedia, accessed January 22, 2024, https://ballotpedia.org/Gubernatorial_elections,_2024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legislative elections, 2024,” Ballotpedia, accessed January 22, 2024, https://ballotpedia.org/State_legislative_elections,_2024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Peter Nicholas, “President Joe Biden drops out of the 2024 presidential race,” NBC News, July 21, 2024, https://www.nbcnews.com/politics/2024-election/president-joe-biden-drops-2024-presidential-race-rcna159867</a:t>
            </a:r>
          </a:p>
          <a:p>
            <a:endParaRPr lang="en-US" dirty="0"/>
          </a:p>
          <a:p>
            <a:endParaRPr lang="en-US" dirty="0"/>
          </a:p>
        </p:txBody>
      </p:sp>
      <p:sp>
        <p:nvSpPr>
          <p:cNvPr id="4" name="Slide Number Placeholder 3">
            <a:extLst>
              <a:ext uri="{FF2B5EF4-FFF2-40B4-BE49-F238E27FC236}">
                <a16:creationId xmlns:a16="http://schemas.microsoft.com/office/drawing/2014/main" id="{BC6EA214-ECE4-DE15-FB9B-525E652E05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28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Sources: </a:t>
            </a:r>
          </a:p>
          <a:p>
            <a:endParaRPr lang="en-US" dirty="0"/>
          </a:p>
          <a:p>
            <a:r>
              <a:rPr lang="en-US" dirty="0"/>
              <a:t>“Voters in Six States Will Decide on 24 Statewide Ballot Measures on Nov. 4 - Ballotpedia News,” October 24, 2025, https://news.ballotpedia.org/2025/10/24/voters-in-six-states-will-decide-on-24-statewide-ballot-measures-on-nov-4/.</a:t>
            </a:r>
          </a:p>
          <a:p>
            <a:endParaRPr lang="en-US" dirty="0"/>
          </a:p>
          <a:p>
            <a:r>
              <a:rPr lang="en-US" dirty="0"/>
              <a:t>“California Proposition 50, Use of Legislative Congressional Redistricting Map Amendment (2025),” </a:t>
            </a:r>
            <a:r>
              <a:rPr lang="en-US" i="1" dirty="0"/>
              <a:t>Ballotpedia</a:t>
            </a:r>
            <a:r>
              <a:rPr lang="en-US" dirty="0"/>
              <a:t>, October 20, 2025, https://ballotpedia.org/California_Proposition_50,_Use_of_Legislative_Congressional_Redistricting_Map_Amendment_(2025).</a:t>
            </a:r>
          </a:p>
          <a:p>
            <a:endParaRPr lang="en-US" dirty="0"/>
          </a:p>
          <a:p>
            <a:r>
              <a:rPr lang="it-IT" dirty="0"/>
              <a:t>“California 2025 Ballot Propositions,” </a:t>
            </a:r>
            <a:r>
              <a:rPr lang="it-IT" i="1" dirty="0"/>
              <a:t>Ballotpedia</a:t>
            </a:r>
            <a:r>
              <a:rPr lang="it-IT" dirty="0"/>
              <a:t>, accessed November 2,2025, https://ballotpedia.org/California_2025_ballot_propositions.</a:t>
            </a:r>
          </a:p>
          <a:p>
            <a:endParaRPr lang="it-IT" dirty="0"/>
          </a:p>
          <a:p>
            <a:r>
              <a:rPr lang="en-US" dirty="0"/>
              <a:t>“Colorado 2025 Ballot Measures,” </a:t>
            </a:r>
            <a:r>
              <a:rPr lang="en-US" i="1" dirty="0"/>
              <a:t>Ballotpedia</a:t>
            </a:r>
            <a:r>
              <a:rPr lang="en-US" dirty="0"/>
              <a:t>, accessed November 2,2025, https://ballotpedia.org/Colorado_2025_ballot_measures.</a:t>
            </a:r>
          </a:p>
          <a:p>
            <a:endParaRPr lang="en-US" dirty="0"/>
          </a:p>
          <a:p>
            <a:r>
              <a:rPr lang="en-US" dirty="0"/>
              <a:t>“Maine 2025 Ballot Measures,” </a:t>
            </a:r>
            <a:r>
              <a:rPr lang="en-US" i="1" dirty="0"/>
              <a:t>Ballotpedia</a:t>
            </a:r>
            <a:r>
              <a:rPr lang="en-US" dirty="0"/>
              <a:t>, accessed November 2,2025, https://ballotpedia.org/Maine_2025_ballot_measures.</a:t>
            </a:r>
          </a:p>
          <a:p>
            <a:endParaRPr lang="en-US" dirty="0"/>
          </a:p>
          <a:p>
            <a:r>
              <a:rPr lang="en-US" dirty="0"/>
              <a:t>“New York 2025 Ballot Measures,” </a:t>
            </a:r>
            <a:r>
              <a:rPr lang="en-US" i="1" dirty="0"/>
              <a:t>Ballotpedia</a:t>
            </a:r>
            <a:r>
              <a:rPr lang="en-US" dirty="0"/>
              <a:t>, accessed November 2,2025, https://ballotpedia.org/New_York_2025_ballot_measures.</a:t>
            </a:r>
          </a:p>
          <a:p>
            <a:endParaRPr lang="en-US" dirty="0"/>
          </a:p>
          <a:p>
            <a:r>
              <a:rPr lang="en-US" dirty="0"/>
              <a:t>“Texas 2025 Ballot Measures,” </a:t>
            </a:r>
            <a:r>
              <a:rPr lang="en-US" i="1" dirty="0"/>
              <a:t>Ballotpedia</a:t>
            </a:r>
            <a:r>
              <a:rPr lang="en-US" dirty="0"/>
              <a:t>, accessed November 2,2025, https://ballotpedia.org/Texas_2025_ballot_measures.</a:t>
            </a:r>
          </a:p>
          <a:p>
            <a:endParaRPr lang="en-US" dirty="0"/>
          </a:p>
          <a:p>
            <a:r>
              <a:rPr lang="en-US" dirty="0"/>
              <a:t>“Washington 2025 Ballot Measures,” </a:t>
            </a:r>
            <a:r>
              <a:rPr lang="en-US" i="1" dirty="0"/>
              <a:t>Ballotpedia</a:t>
            </a:r>
            <a:r>
              <a:rPr lang="en-US" dirty="0"/>
              <a:t>, accessed November 2,2025, https://ballotpedia.org/Washington_2025_ballot_measures.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72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0546-D580-BB2C-F3F4-5865DF95C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BF1A0-C3E1-6C62-5FAC-26AEC478752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5D885D-534C-9710-5731-DCFC1538605B}"/>
              </a:ext>
            </a:extLst>
          </p:cNvPr>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Joseph Choi, “</a:t>
            </a:r>
            <a:r>
              <a:rPr lang="en-US" sz="1200" b="0" i="0" kern="1200" dirty="0">
                <a:solidFill>
                  <a:schemeClr val="tx1"/>
                </a:solidFill>
                <a:effectLst/>
                <a:latin typeface="+mn-lt"/>
                <a:ea typeface="+mn-ea"/>
                <a:cs typeface="+mn-cs"/>
              </a:rPr>
              <a:t>Why Congress is running out of time for an ObamaCare deal</a:t>
            </a:r>
            <a:r>
              <a:rPr lang="en-US" dirty="0"/>
              <a:t>,” </a:t>
            </a:r>
            <a:r>
              <a:rPr lang="en-US" i="1" dirty="0"/>
              <a:t>The Hill</a:t>
            </a:r>
            <a:r>
              <a:rPr lang="en-US" dirty="0"/>
              <a:t>, October 5, 2025, https://thehill.com/policy/healthcare/5538167-congress-aca-tax-credit-increase/.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Diana Jones, “Democratic Attorneys General Sue to Block HHS Changes to ACA Health Insurance Marketplaces,” </a:t>
            </a:r>
            <a:r>
              <a:rPr lang="en-US" i="1" dirty="0"/>
              <a:t>Reuters</a:t>
            </a:r>
            <a:r>
              <a:rPr lang="en-US" dirty="0"/>
              <a:t>, July 17, 2025, https://www.reuters.com/legal/government/democratic-attorneys-general-sue-block-hhs-changes-aca-health-insurance-2025-07-17/.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Laurie Sobel, Lindsey Dawson, and Alina Salganicoff, “Kennedy V. Braidwood: The Supreme Court Upheld ACA Preventive Services but That’s Not the End of the Story,” </a:t>
            </a:r>
            <a:r>
              <a:rPr lang="en-US" i="1" dirty="0"/>
              <a:t>KFF</a:t>
            </a:r>
            <a:r>
              <a:rPr lang="en-US" dirty="0"/>
              <a:t>, August 9, 2025, https://www.kff.org/affordable-care-act/kennedy-v-braidwood-the-supreme-court-upheld-aca-preventive-services-but-thats-not-the-end-of-the-story/.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Pricing: FDA Considerations Under Recent Executive Orders and Congressional Bills,” </a:t>
            </a:r>
            <a:r>
              <a:rPr lang="en-US" i="1" dirty="0"/>
              <a:t>Latham and Watkins</a:t>
            </a:r>
            <a:r>
              <a:rPr lang="en-US" dirty="0"/>
              <a:t>, https://www.lw.com/en/insights/drug-pricing-fda-considerations-under-recent-executive-orders-and-congressional-bills.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Lim, “Pfizer, Trump Strike Drug Pricing Deal,” </a:t>
            </a:r>
            <a:r>
              <a:rPr lang="en-US" i="1" dirty="0"/>
              <a:t>POLITICO</a:t>
            </a:r>
            <a:r>
              <a:rPr lang="en-US" dirty="0"/>
              <a:t>, September 30, 2025, https://www.politico.com/news/2025/09/30/pfizer-trump-strike-drug-pricing-deal-00587993.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1332: State Innovation Waivers,” </a:t>
            </a:r>
            <a:r>
              <a:rPr lang="en-US" i="1" dirty="0"/>
              <a:t>CMS</a:t>
            </a:r>
            <a:r>
              <a:rPr lang="en-US" dirty="0"/>
              <a:t>, accessed October 5,2025, https://www.cms.gov/marketplace/states/section-1332-state-innovation-waivers.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Individual Mandates (and other Group Health Plan Considerations),” </a:t>
            </a:r>
            <a:r>
              <a:rPr lang="en-US" i="1" dirty="0"/>
              <a:t>Alliant, </a:t>
            </a:r>
            <a:r>
              <a:rPr lang="en-US" i="0" dirty="0"/>
              <a:t>June 2025, https://alliant.com/media/3wepo5l2/state-individual-mandates.pdf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Drug Transparency Laws — 2025 Update,” </a:t>
            </a:r>
            <a:r>
              <a:rPr lang="en-US" i="1" dirty="0"/>
              <a:t>Goodwin Law</a:t>
            </a:r>
            <a:r>
              <a:rPr lang="en-US" dirty="0"/>
              <a:t>, June 2, 2025, https://www.goodwinlaw.com/en/insights/publications/2025/06/alerts-lifesciences-state-drug-transparency-laws?utm_source=chatgpt.com.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“Prescription Drug Affordability Review Boards — 2025 Update,” </a:t>
            </a:r>
            <a:r>
              <a:rPr lang="en-US" i="1" dirty="0"/>
              <a:t>Goodwin Law</a:t>
            </a:r>
            <a:r>
              <a:rPr lang="en-US" dirty="0"/>
              <a:t>, June 2, 2025, https://www.goodwinlaw.com/en/insights/publications/2025/06/alerts-lifesciences-prescription-drug-affordability-review-boards.</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69F959A-7CAE-8A5D-D71F-A2C2F6B47C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60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3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36072492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8750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13024983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36478437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92213681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87094319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800778538"/>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562904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53439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10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352712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dirty="0"/>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4110030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dirty="0"/>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2130835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3856312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466965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171325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84466892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39619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20584061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8569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17719183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1929707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398102255"/>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771170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4217210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02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397730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242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 id="2147483692" r:id="rId6"/>
    <p:sldLayoutId id="2147483688" r:id="rId7"/>
    <p:sldLayoutId id="2147483681" r:id="rId8"/>
    <p:sldLayoutId id="2147483689" r:id="rId9"/>
    <p:sldLayoutId id="214748369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6482502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35" y="820133"/>
            <a:ext cx="97864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6935" y="2268194"/>
            <a:ext cx="9786419" cy="38653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D517-9F9B-9741-906D-C32EE026E21F}" type="datetime1">
              <a:rPr lang="en-US" smtClean="0"/>
              <a:t>11/6/2025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Rectangle 5">
            <a:extLst>
              <a:ext uri="{FF2B5EF4-FFF2-40B4-BE49-F238E27FC236}">
                <a16:creationId xmlns:a16="http://schemas.microsoft.com/office/drawing/2014/main" id="{93716E0F-D735-3C38-D3FC-8488EA9D0416}"/>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694589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hdr="0" ftr="0" dt="0"/>
  <p:txStyles>
    <p:titleStyle>
      <a:lvl1pPr algn="l" defTabSz="914400" rtl="0" eaLnBrk="1" latinLnBrk="0" hangingPunct="1">
        <a:lnSpc>
          <a:spcPct val="90000"/>
        </a:lnSpc>
        <a:spcBef>
          <a:spcPct val="0"/>
        </a:spcBef>
        <a:buNone/>
        <a:defRPr sz="30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62559303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6" Type="http://schemas.openxmlformats.org/officeDocument/2006/relationships/image" Target="../media/image27.svg"/><Relationship Id="rId1" Type="http://schemas.openxmlformats.org/officeDocument/2006/relationships/slideLayout" Target="../slideLayouts/slideLayout2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17D-1014-F1D5-EAEA-E820A8DF9365}"/>
              </a:ext>
            </a:extLst>
          </p:cNvPr>
          <p:cNvSpPr>
            <a:spLocks noGrp="1"/>
          </p:cNvSpPr>
          <p:nvPr>
            <p:ph type="ctrTitle"/>
          </p:nvPr>
        </p:nvSpPr>
        <p:spPr>
          <a:xfrm>
            <a:off x="58724" y="1376312"/>
            <a:ext cx="9928240" cy="2790900"/>
          </a:xfrm>
        </p:spPr>
        <p:txBody>
          <a:bodyPr>
            <a:normAutofit/>
          </a:bodyPr>
          <a:lstStyle/>
          <a:p>
            <a:r>
              <a:rPr lang="en-US" sz="3300" dirty="0"/>
              <a:t>2026 State Legislative Sessions &amp; </a:t>
            </a:r>
            <a:br>
              <a:rPr lang="en-US" sz="3300" dirty="0"/>
            </a:br>
            <a:r>
              <a:rPr lang="en-US" sz="3300" dirty="0"/>
              <a:t>ACP Chapter Resources</a:t>
            </a:r>
            <a:br>
              <a:rPr lang="en-US" sz="3300" dirty="0"/>
            </a:br>
            <a:br>
              <a:rPr lang="en-US" sz="3300" dirty="0"/>
            </a:br>
            <a:r>
              <a:rPr lang="en-US" sz="2600" dirty="0"/>
              <a:t>November 5, 2025</a:t>
            </a:r>
          </a:p>
        </p:txBody>
      </p:sp>
      <p:sp>
        <p:nvSpPr>
          <p:cNvPr id="3" name="Subtitle 2">
            <a:extLst>
              <a:ext uri="{FF2B5EF4-FFF2-40B4-BE49-F238E27FC236}">
                <a16:creationId xmlns:a16="http://schemas.microsoft.com/office/drawing/2014/main" id="{22235A6E-1770-5A11-FC2B-B26D5774C280}"/>
              </a:ext>
            </a:extLst>
          </p:cNvPr>
          <p:cNvSpPr>
            <a:spLocks noGrp="1"/>
          </p:cNvSpPr>
          <p:nvPr>
            <p:ph type="subTitle" idx="1"/>
          </p:nvPr>
        </p:nvSpPr>
        <p:spPr>
          <a:xfrm>
            <a:off x="58724" y="4167212"/>
            <a:ext cx="8326325" cy="1314476"/>
          </a:xfrm>
        </p:spPr>
        <p:txBody>
          <a:bodyPr vert="horz" lIns="91440" tIns="45720" rIns="91440" bIns="45720" rtlCol="0" anchor="t">
            <a:noAutofit/>
          </a:bodyPr>
          <a:lstStyle/>
          <a:p>
            <a:r>
              <a:rPr lang="en-US" sz="1600" b="0" i="0" dirty="0">
                <a:effectLst/>
              </a:rPr>
              <a:t>David Pugach, JD</a:t>
            </a:r>
            <a:br>
              <a:rPr lang="en-US" sz="1600" dirty="0"/>
            </a:br>
            <a:r>
              <a:rPr lang="en-US" sz="1600" i="0" dirty="0">
                <a:effectLst/>
              </a:rPr>
              <a:t>Vice President, Governmental Affairs and Public Policy</a:t>
            </a:r>
          </a:p>
        </p:txBody>
      </p:sp>
    </p:spTree>
    <p:custDataLst>
      <p:tags r:id="rId1"/>
    </p:custDataLst>
    <p:extLst>
      <p:ext uri="{BB962C8B-B14F-4D97-AF65-F5344CB8AC3E}">
        <p14:creationId xmlns:p14="http://schemas.microsoft.com/office/powerpoint/2010/main" val="3335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67B8-9BF6-3879-7730-B38262FF607C}"/>
              </a:ext>
            </a:extLst>
          </p:cNvPr>
          <p:cNvSpPr>
            <a:spLocks noGrp="1"/>
          </p:cNvSpPr>
          <p:nvPr>
            <p:ph type="ctrTitle"/>
          </p:nvPr>
        </p:nvSpPr>
        <p:spPr>
          <a:xfrm>
            <a:off x="-1" y="1376312"/>
            <a:ext cx="9277815" cy="2790900"/>
          </a:xfrm>
        </p:spPr>
        <p:txBody>
          <a:bodyPr>
            <a:normAutofit/>
          </a:bodyPr>
          <a:lstStyle/>
          <a:p>
            <a:r>
              <a:rPr lang="en-US" sz="4000" dirty="0">
                <a:latin typeface="Calibri"/>
                <a:ea typeface="Calibri"/>
                <a:cs typeface="Calibri"/>
              </a:rPr>
              <a:t>Grassroots and State Advocacy Resources</a:t>
            </a:r>
            <a:endParaRPr lang="en-US" sz="4000" dirty="0">
              <a:ea typeface="Calibri"/>
            </a:endParaRPr>
          </a:p>
        </p:txBody>
      </p:sp>
    </p:spTree>
    <p:extLst>
      <p:ext uri="{BB962C8B-B14F-4D97-AF65-F5344CB8AC3E}">
        <p14:creationId xmlns:p14="http://schemas.microsoft.com/office/powerpoint/2010/main" val="17275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4CCC44-B65B-246C-611C-08E6C999DE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AF1B8489-545D-5C52-7CDF-5BCE5257AC09}"/>
              </a:ext>
            </a:extLst>
          </p:cNvPr>
          <p:cNvPicPr>
            <a:picLocks noChangeAspect="1"/>
          </p:cNvPicPr>
          <p:nvPr/>
        </p:nvPicPr>
        <p:blipFill>
          <a:blip r:embed="rId2"/>
          <a:stretch>
            <a:fillRect/>
          </a:stretch>
        </p:blipFill>
        <p:spPr>
          <a:xfrm>
            <a:off x="697710" y="2872041"/>
            <a:ext cx="1973453" cy="1973453"/>
          </a:xfrm>
          <a:prstGeom prst="rect">
            <a:avLst/>
          </a:prstGeom>
        </p:spPr>
      </p:pic>
      <p:pic>
        <p:nvPicPr>
          <p:cNvPr id="6" name="Picture 5">
            <a:extLst>
              <a:ext uri="{FF2B5EF4-FFF2-40B4-BE49-F238E27FC236}">
                <a16:creationId xmlns:a16="http://schemas.microsoft.com/office/drawing/2014/main" id="{896485B7-3A5A-80C3-2332-09BFCCD13F0D}"/>
              </a:ext>
            </a:extLst>
          </p:cNvPr>
          <p:cNvPicPr>
            <a:picLocks noChangeAspect="1"/>
          </p:cNvPicPr>
          <p:nvPr/>
        </p:nvPicPr>
        <p:blipFill>
          <a:blip r:embed="rId3"/>
          <a:stretch>
            <a:fillRect/>
          </a:stretch>
        </p:blipFill>
        <p:spPr>
          <a:xfrm>
            <a:off x="3100039" y="239333"/>
            <a:ext cx="6567226" cy="6618667"/>
          </a:xfrm>
          <a:prstGeom prst="rect">
            <a:avLst/>
          </a:prstGeom>
        </p:spPr>
      </p:pic>
      <p:sp>
        <p:nvSpPr>
          <p:cNvPr id="10" name="Rectangle 9">
            <a:extLst>
              <a:ext uri="{FF2B5EF4-FFF2-40B4-BE49-F238E27FC236}">
                <a16:creationId xmlns:a16="http://schemas.microsoft.com/office/drawing/2014/main" id="{0A258446-F685-38A3-937F-7F5A92B043DC}"/>
              </a:ext>
            </a:extLst>
          </p:cNvPr>
          <p:cNvSpPr/>
          <p:nvPr/>
        </p:nvSpPr>
        <p:spPr>
          <a:xfrm>
            <a:off x="3100040" y="1784195"/>
            <a:ext cx="6567226" cy="1278673"/>
          </a:xfrm>
          <a:prstGeom prst="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04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8084-0B7A-68BF-8A3E-8288D1EEE5E2}"/>
              </a:ext>
            </a:extLst>
          </p:cNvPr>
          <p:cNvSpPr>
            <a:spLocks noGrp="1"/>
          </p:cNvSpPr>
          <p:nvPr>
            <p:ph type="title"/>
          </p:nvPr>
        </p:nvSpPr>
        <p:spPr>
          <a:xfrm>
            <a:off x="518160" y="182246"/>
            <a:ext cx="10515600" cy="914399"/>
          </a:xfrm>
        </p:spPr>
        <p:txBody>
          <a:bodyPr/>
          <a:lstStyle/>
          <a:p>
            <a:r>
              <a:rPr lang="en-US" dirty="0"/>
              <a:t>ACP Legislative Action Center</a:t>
            </a:r>
          </a:p>
        </p:txBody>
      </p:sp>
      <p:sp>
        <p:nvSpPr>
          <p:cNvPr id="4" name="Slide Number Placeholder 3">
            <a:extLst>
              <a:ext uri="{FF2B5EF4-FFF2-40B4-BE49-F238E27FC236}">
                <a16:creationId xmlns:a16="http://schemas.microsoft.com/office/drawing/2014/main" id="{DB457CFC-6D07-BFBC-605C-8D3ED94ACB5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C64CFA2C-4AFA-821E-E8D3-9496D14910E2}"/>
              </a:ext>
            </a:extLst>
          </p:cNvPr>
          <p:cNvPicPr>
            <a:picLocks noChangeAspect="1"/>
          </p:cNvPicPr>
          <p:nvPr/>
        </p:nvPicPr>
        <p:blipFill>
          <a:blip r:embed="rId2"/>
          <a:stretch>
            <a:fillRect/>
          </a:stretch>
        </p:blipFill>
        <p:spPr>
          <a:xfrm>
            <a:off x="789321" y="2168541"/>
            <a:ext cx="2520917" cy="2520917"/>
          </a:xfrm>
          <a:prstGeom prst="rect">
            <a:avLst/>
          </a:prstGeom>
        </p:spPr>
      </p:pic>
      <p:pic>
        <p:nvPicPr>
          <p:cNvPr id="9" name="Content Placeholder 8">
            <a:extLst>
              <a:ext uri="{FF2B5EF4-FFF2-40B4-BE49-F238E27FC236}">
                <a16:creationId xmlns:a16="http://schemas.microsoft.com/office/drawing/2014/main" id="{9001F9D6-25E3-336D-2808-F4E77342E4E9}"/>
              </a:ext>
            </a:extLst>
          </p:cNvPr>
          <p:cNvPicPr>
            <a:picLocks noGrp="1" noChangeAspect="1"/>
          </p:cNvPicPr>
          <p:nvPr>
            <p:ph idx="1"/>
          </p:nvPr>
        </p:nvPicPr>
        <p:blipFill>
          <a:blip r:embed="rId3"/>
          <a:stretch>
            <a:fillRect/>
          </a:stretch>
        </p:blipFill>
        <p:spPr>
          <a:xfrm>
            <a:off x="3581399" y="872421"/>
            <a:ext cx="5166360" cy="5985579"/>
          </a:xfrm>
          <a:prstGeom prst="rect">
            <a:avLst/>
          </a:prstGeom>
        </p:spPr>
      </p:pic>
    </p:spTree>
    <p:extLst>
      <p:ext uri="{BB962C8B-B14F-4D97-AF65-F5344CB8AC3E}">
        <p14:creationId xmlns:p14="http://schemas.microsoft.com/office/powerpoint/2010/main" val="282747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014AB9D-4CBA-6FB6-C2EE-0A2A538DBFCA}"/>
              </a:ext>
            </a:extLst>
          </p:cNvPr>
          <p:cNvPicPr>
            <a:picLocks noGrp="1" noChangeAspect="1"/>
          </p:cNvPicPr>
          <p:nvPr>
            <p:ph idx="1"/>
          </p:nvPr>
        </p:nvPicPr>
        <p:blipFill>
          <a:blip r:embed="rId2"/>
          <a:stretch>
            <a:fillRect/>
          </a:stretch>
        </p:blipFill>
        <p:spPr>
          <a:xfrm>
            <a:off x="2534963" y="238815"/>
            <a:ext cx="5984024" cy="6380369"/>
          </a:xfrm>
          <a:prstGeom prst="rect">
            <a:avLst/>
          </a:prstGeom>
        </p:spPr>
      </p:pic>
      <p:sp>
        <p:nvSpPr>
          <p:cNvPr id="4" name="Slide Number Placeholder 3">
            <a:extLst>
              <a:ext uri="{FF2B5EF4-FFF2-40B4-BE49-F238E27FC236}">
                <a16:creationId xmlns:a16="http://schemas.microsoft.com/office/drawing/2014/main" id="{55FC1453-6FA8-A77B-B370-7A6F31EE418C}"/>
              </a:ext>
            </a:extLst>
          </p:cNvPr>
          <p:cNvSpPr>
            <a:spLocks noGrp="1"/>
          </p:cNvSpPr>
          <p:nvPr>
            <p:ph type="sldNum" sz="quarter" idx="10"/>
          </p:nvPr>
        </p:nvSpPr>
        <p:spPr/>
        <p:txBody>
          <a:bodyPr/>
          <a:lstStyle/>
          <a:p>
            <a:fld id="{461711D5-349D-4847-A71F-DCB6A6FF38BF}" type="slidenum">
              <a:rPr lang="en-US" smtClean="0"/>
              <a:pPr/>
              <a:t>13</a:t>
            </a:fld>
            <a:endParaRPr lang="en-US" dirty="0"/>
          </a:p>
        </p:txBody>
      </p:sp>
      <p:pic>
        <p:nvPicPr>
          <p:cNvPr id="8" name="Picture 7">
            <a:extLst>
              <a:ext uri="{FF2B5EF4-FFF2-40B4-BE49-F238E27FC236}">
                <a16:creationId xmlns:a16="http://schemas.microsoft.com/office/drawing/2014/main" id="{4BA5EC92-60FE-443E-2D7C-1F3A6B8C599E}"/>
              </a:ext>
            </a:extLst>
          </p:cNvPr>
          <p:cNvPicPr>
            <a:picLocks noChangeAspect="1"/>
          </p:cNvPicPr>
          <p:nvPr/>
        </p:nvPicPr>
        <p:blipFill>
          <a:blip r:embed="rId3"/>
          <a:stretch>
            <a:fillRect/>
          </a:stretch>
        </p:blipFill>
        <p:spPr>
          <a:xfrm>
            <a:off x="8898673" y="2194159"/>
            <a:ext cx="2469682" cy="2469682"/>
          </a:xfrm>
          <a:prstGeom prst="rect">
            <a:avLst/>
          </a:prstGeom>
        </p:spPr>
      </p:pic>
    </p:spTree>
    <p:extLst>
      <p:ext uri="{BB962C8B-B14F-4D97-AF65-F5344CB8AC3E}">
        <p14:creationId xmlns:p14="http://schemas.microsoft.com/office/powerpoint/2010/main" val="93942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7027-B4E4-EA7D-1830-B787C46538E4}"/>
              </a:ext>
            </a:extLst>
          </p:cNvPr>
          <p:cNvSpPr>
            <a:spLocks noGrp="1"/>
          </p:cNvSpPr>
          <p:nvPr>
            <p:ph type="title"/>
          </p:nvPr>
        </p:nvSpPr>
        <p:spPr>
          <a:xfrm>
            <a:off x="838200" y="365126"/>
            <a:ext cx="10515600" cy="914399"/>
          </a:xfrm>
        </p:spPr>
        <p:txBody>
          <a:bodyPr anchor="ctr">
            <a:normAutofit/>
          </a:bodyPr>
          <a:lstStyle/>
          <a:p>
            <a:r>
              <a:rPr lang="en-US" dirty="0"/>
              <a:t>Toolkit Supporting Access to Vaccines</a:t>
            </a:r>
          </a:p>
        </p:txBody>
      </p:sp>
      <p:pic>
        <p:nvPicPr>
          <p:cNvPr id="6" name="Picture 5" descr="A screenshot of a computer&#10;&#10;Description automatically generated">
            <a:extLst>
              <a:ext uri="{FF2B5EF4-FFF2-40B4-BE49-F238E27FC236}">
                <a16:creationId xmlns:a16="http://schemas.microsoft.com/office/drawing/2014/main" id="{1421E98D-A661-E67A-7CA7-BE2575A32AD9}"/>
              </a:ext>
            </a:extLst>
          </p:cNvPr>
          <p:cNvPicPr>
            <a:picLocks noChangeAspect="1"/>
          </p:cNvPicPr>
          <p:nvPr/>
        </p:nvPicPr>
        <p:blipFill>
          <a:blip r:embed="rId2"/>
          <a:stretch>
            <a:fillRect/>
          </a:stretch>
        </p:blipFill>
        <p:spPr>
          <a:xfrm>
            <a:off x="838200" y="1135194"/>
            <a:ext cx="10515600" cy="3995928"/>
          </a:xfrm>
          <a:prstGeom prst="rect">
            <a:avLst/>
          </a:prstGeom>
          <a:noFill/>
        </p:spPr>
      </p:pic>
      <p:sp>
        <p:nvSpPr>
          <p:cNvPr id="4" name="Slide Number Placeholder 3">
            <a:extLst>
              <a:ext uri="{FF2B5EF4-FFF2-40B4-BE49-F238E27FC236}">
                <a16:creationId xmlns:a16="http://schemas.microsoft.com/office/drawing/2014/main" id="{A540DF69-5BBE-C677-6FAF-5C7C76F7566C}"/>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8" name="Picture 7" descr="A screenshot of a medical website&#10;&#10;Description automatically generated">
            <a:extLst>
              <a:ext uri="{FF2B5EF4-FFF2-40B4-BE49-F238E27FC236}">
                <a16:creationId xmlns:a16="http://schemas.microsoft.com/office/drawing/2014/main" id="{FFD48092-973D-A088-A726-5776F4BF2EC3}"/>
              </a:ext>
            </a:extLst>
          </p:cNvPr>
          <p:cNvPicPr>
            <a:picLocks noChangeAspect="1"/>
          </p:cNvPicPr>
          <p:nvPr/>
        </p:nvPicPr>
        <p:blipFill>
          <a:blip r:embed="rId3"/>
          <a:stretch>
            <a:fillRect/>
          </a:stretch>
        </p:blipFill>
        <p:spPr>
          <a:xfrm>
            <a:off x="1238636" y="1135194"/>
            <a:ext cx="9714728" cy="5235553"/>
          </a:xfrm>
          <a:prstGeom prst="rect">
            <a:avLst/>
          </a:prstGeom>
        </p:spPr>
      </p:pic>
      <p:pic>
        <p:nvPicPr>
          <p:cNvPr id="9" name="Picture 8">
            <a:extLst>
              <a:ext uri="{FF2B5EF4-FFF2-40B4-BE49-F238E27FC236}">
                <a16:creationId xmlns:a16="http://schemas.microsoft.com/office/drawing/2014/main" id="{DCCE1B34-9272-E290-19E8-11AAF251E3DD}"/>
              </a:ext>
            </a:extLst>
          </p:cNvPr>
          <p:cNvPicPr>
            <a:picLocks noChangeAspect="1"/>
          </p:cNvPicPr>
          <p:nvPr/>
        </p:nvPicPr>
        <p:blipFill>
          <a:blip r:embed="rId4"/>
          <a:stretch>
            <a:fillRect/>
          </a:stretch>
        </p:blipFill>
        <p:spPr>
          <a:xfrm>
            <a:off x="9998268" y="192024"/>
            <a:ext cx="1555750" cy="1555750"/>
          </a:xfrm>
          <a:prstGeom prst="rect">
            <a:avLst/>
          </a:prstGeom>
        </p:spPr>
      </p:pic>
    </p:spTree>
    <p:extLst>
      <p:ext uri="{BB962C8B-B14F-4D97-AF65-F5344CB8AC3E}">
        <p14:creationId xmlns:p14="http://schemas.microsoft.com/office/powerpoint/2010/main" val="37456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9568-2714-9E8A-B1AF-7B66A5F7C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595AC-DFB4-2F05-532D-5CACEC83606A}"/>
              </a:ext>
            </a:extLst>
          </p:cNvPr>
          <p:cNvSpPr>
            <a:spLocks noGrp="1"/>
          </p:cNvSpPr>
          <p:nvPr>
            <p:ph type="ctrTitle"/>
          </p:nvPr>
        </p:nvSpPr>
        <p:spPr/>
        <p:txBody>
          <a:bodyPr>
            <a:normAutofit/>
          </a:bodyPr>
          <a:lstStyle/>
          <a:p>
            <a:r>
              <a:rPr lang="en-US" sz="4000" dirty="0">
                <a:latin typeface="Calibri"/>
                <a:ea typeface="Calibri"/>
                <a:cs typeface="Calibri"/>
              </a:rPr>
              <a:t>Leadership Day</a:t>
            </a:r>
            <a:endParaRPr lang="en-US" sz="4000" dirty="0"/>
          </a:p>
        </p:txBody>
      </p:sp>
    </p:spTree>
    <p:extLst>
      <p:ext uri="{BB962C8B-B14F-4D97-AF65-F5344CB8AC3E}">
        <p14:creationId xmlns:p14="http://schemas.microsoft.com/office/powerpoint/2010/main" val="35520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2232-BD1D-C527-4B74-93BD0D9B44E8}"/>
              </a:ext>
            </a:extLst>
          </p:cNvPr>
          <p:cNvSpPr>
            <a:spLocks noGrp="1"/>
          </p:cNvSpPr>
          <p:nvPr>
            <p:ph type="title"/>
          </p:nvPr>
        </p:nvSpPr>
        <p:spPr/>
        <p:txBody>
          <a:bodyPr/>
          <a:lstStyle/>
          <a:p>
            <a:r>
              <a:rPr lang="en-US" dirty="0"/>
              <a:t>2025 Leadership Day Participation</a:t>
            </a:r>
          </a:p>
        </p:txBody>
      </p:sp>
      <p:sp>
        <p:nvSpPr>
          <p:cNvPr id="3" name="Content Placeholder 2">
            <a:extLst>
              <a:ext uri="{FF2B5EF4-FFF2-40B4-BE49-F238E27FC236}">
                <a16:creationId xmlns:a16="http://schemas.microsoft.com/office/drawing/2014/main" id="{AF3CC5CE-91EC-8029-CEF4-BD0368B2AB50}"/>
              </a:ext>
            </a:extLst>
          </p:cNvPr>
          <p:cNvSpPr>
            <a:spLocks noGrp="1"/>
          </p:cNvSpPr>
          <p:nvPr>
            <p:ph sz="half" idx="1"/>
          </p:nvPr>
        </p:nvSpPr>
        <p:spPr/>
        <p:txBody>
          <a:bodyPr/>
          <a:lstStyle/>
          <a:p>
            <a:r>
              <a:rPr lang="en-US" dirty="0"/>
              <a:t>512 people registered</a:t>
            </a:r>
          </a:p>
          <a:p>
            <a:r>
              <a:rPr lang="en-US" dirty="0"/>
              <a:t>470 ACP members attended, including:</a:t>
            </a:r>
          </a:p>
          <a:p>
            <a:pPr lvl="1"/>
            <a:r>
              <a:rPr lang="en-US" dirty="0"/>
              <a:t>275 physician members</a:t>
            </a:r>
          </a:p>
          <a:p>
            <a:pPr lvl="1"/>
            <a:r>
              <a:rPr lang="en-US" dirty="0"/>
              <a:t>132 residents</a:t>
            </a:r>
          </a:p>
          <a:p>
            <a:pPr lvl="1"/>
            <a:r>
              <a:rPr lang="en-US" dirty="0"/>
              <a:t>67 medical students</a:t>
            </a:r>
          </a:p>
          <a:p>
            <a:r>
              <a:rPr lang="en-US" dirty="0"/>
              <a:t>Nearly 50 more physicians attended in 2025 than 2024</a:t>
            </a:r>
          </a:p>
        </p:txBody>
      </p:sp>
      <p:pic>
        <p:nvPicPr>
          <p:cNvPr id="7" name="Content Placeholder 6">
            <a:extLst>
              <a:ext uri="{FF2B5EF4-FFF2-40B4-BE49-F238E27FC236}">
                <a16:creationId xmlns:a16="http://schemas.microsoft.com/office/drawing/2014/main" id="{8441D6E7-1627-15E2-7F3C-8AE0A2A2FC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466596"/>
            <a:ext cx="5924808" cy="3355848"/>
          </a:xfrm>
        </p:spPr>
      </p:pic>
      <p:sp>
        <p:nvSpPr>
          <p:cNvPr id="5" name="Slide Number Placeholder 4">
            <a:extLst>
              <a:ext uri="{FF2B5EF4-FFF2-40B4-BE49-F238E27FC236}">
                <a16:creationId xmlns:a16="http://schemas.microsoft.com/office/drawing/2014/main" id="{0E1D3EEC-9809-33F2-25CA-BD29F00F742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811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5BA9-5627-A80A-32F5-62A0B8AFDB16}"/>
              </a:ext>
            </a:extLst>
          </p:cNvPr>
          <p:cNvSpPr>
            <a:spLocks noGrp="1"/>
          </p:cNvSpPr>
          <p:nvPr>
            <p:ph type="title"/>
          </p:nvPr>
        </p:nvSpPr>
        <p:spPr/>
        <p:txBody>
          <a:bodyPr/>
          <a:lstStyle/>
          <a:p>
            <a:r>
              <a:rPr lang="en-US" dirty="0"/>
              <a:t>2025 Leadership Day</a:t>
            </a:r>
          </a:p>
        </p:txBody>
      </p:sp>
      <p:sp>
        <p:nvSpPr>
          <p:cNvPr id="3" name="Slide Number Placeholder 2">
            <a:extLst>
              <a:ext uri="{FF2B5EF4-FFF2-40B4-BE49-F238E27FC236}">
                <a16:creationId xmlns:a16="http://schemas.microsoft.com/office/drawing/2014/main" id="{2CDBCBDD-3E17-ECCC-5BF3-4BF43559474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C52CB5F5-D6E4-ADC1-BA13-6C633117D9DF}"/>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414 congressional meetings</a:t>
            </a:r>
          </a:p>
          <a:p>
            <a:pPr marL="342900" indent="-342900">
              <a:buFont typeface="Arial" panose="020B0604020202020204" pitchFamily="34" charset="0"/>
              <a:buChar char="•"/>
            </a:pPr>
            <a:r>
              <a:rPr lang="en-US" dirty="0"/>
              <a:t>50 states and DC</a:t>
            </a:r>
          </a:p>
          <a:p>
            <a:pPr marL="342900" indent="-342900">
              <a:buFont typeface="Arial" panose="020B0604020202020204" pitchFamily="34" charset="0"/>
              <a:buChar char="•"/>
            </a:pPr>
            <a:r>
              <a:rPr lang="en-US" dirty="0"/>
              <a:t>48% with members of congress or senior staff</a:t>
            </a:r>
          </a:p>
          <a:p>
            <a:pPr marL="1028700" lvl="1" indent="-342900"/>
            <a:r>
              <a:rPr lang="en-US" dirty="0"/>
              <a:t>73 member</a:t>
            </a:r>
          </a:p>
          <a:p>
            <a:pPr marL="1028700" lvl="1" indent="-342900"/>
            <a:r>
              <a:rPr lang="en-US" dirty="0"/>
              <a:t>132 senior staff</a:t>
            </a:r>
          </a:p>
          <a:p>
            <a:pPr marL="342900" indent="-342900">
              <a:buFont typeface="Arial" panose="020B0604020202020204" pitchFamily="34" charset="0"/>
              <a:buChar char="•"/>
            </a:pPr>
            <a:r>
              <a:rPr lang="en-US" dirty="0"/>
              <a:t>83 non-constituent meetings</a:t>
            </a:r>
          </a:p>
          <a:p>
            <a:endParaRPr lang="en-US" dirty="0"/>
          </a:p>
        </p:txBody>
      </p:sp>
      <p:pic>
        <p:nvPicPr>
          <p:cNvPr id="7" name="Picture 6">
            <a:extLst>
              <a:ext uri="{FF2B5EF4-FFF2-40B4-BE49-F238E27FC236}">
                <a16:creationId xmlns:a16="http://schemas.microsoft.com/office/drawing/2014/main" id="{86B4482F-B00D-18AA-298D-473AFA0F109B}"/>
              </a:ext>
            </a:extLst>
          </p:cNvPr>
          <p:cNvPicPr>
            <a:picLocks noChangeAspect="1"/>
          </p:cNvPicPr>
          <p:nvPr/>
        </p:nvPicPr>
        <p:blipFill>
          <a:blip r:embed="rId2"/>
          <a:stretch>
            <a:fillRect/>
          </a:stretch>
        </p:blipFill>
        <p:spPr>
          <a:xfrm>
            <a:off x="0" y="1279525"/>
            <a:ext cx="6189955" cy="4597741"/>
          </a:xfrm>
          <a:prstGeom prst="rect">
            <a:avLst/>
          </a:prstGeom>
        </p:spPr>
      </p:pic>
      <p:pic>
        <p:nvPicPr>
          <p:cNvPr id="8" name="Picture 7">
            <a:extLst>
              <a:ext uri="{FF2B5EF4-FFF2-40B4-BE49-F238E27FC236}">
                <a16:creationId xmlns:a16="http://schemas.microsoft.com/office/drawing/2014/main" id="{A91A59A6-1189-E409-7287-63A2E4F2469C}"/>
              </a:ext>
            </a:extLst>
          </p:cNvPr>
          <p:cNvPicPr>
            <a:picLocks noChangeAspect="1"/>
          </p:cNvPicPr>
          <p:nvPr/>
        </p:nvPicPr>
        <p:blipFill>
          <a:blip r:embed="rId3"/>
          <a:stretch>
            <a:fillRect/>
          </a:stretch>
        </p:blipFill>
        <p:spPr>
          <a:xfrm>
            <a:off x="6347012" y="3665601"/>
            <a:ext cx="5334000" cy="3000375"/>
          </a:xfrm>
          <a:prstGeom prst="rect">
            <a:avLst/>
          </a:prstGeom>
        </p:spPr>
      </p:pic>
    </p:spTree>
    <p:extLst>
      <p:ext uri="{BB962C8B-B14F-4D97-AF65-F5344CB8AC3E}">
        <p14:creationId xmlns:p14="http://schemas.microsoft.com/office/powerpoint/2010/main" val="125292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9829-A67E-426A-3C82-0B3C5498B303}"/>
              </a:ext>
            </a:extLst>
          </p:cNvPr>
          <p:cNvSpPr>
            <a:spLocks noGrp="1"/>
          </p:cNvSpPr>
          <p:nvPr>
            <p:ph type="title"/>
          </p:nvPr>
        </p:nvSpPr>
        <p:spPr>
          <a:xfrm>
            <a:off x="838200" y="365126"/>
            <a:ext cx="5831542" cy="914399"/>
          </a:xfrm>
        </p:spPr>
        <p:txBody>
          <a:bodyPr>
            <a:normAutofit/>
          </a:bodyPr>
          <a:lstStyle/>
          <a:p>
            <a:r>
              <a:rPr lang="en-US" sz="3200" dirty="0">
                <a:latin typeface="Calibri"/>
                <a:ea typeface="Calibri"/>
                <a:cs typeface="Calibri"/>
              </a:rPr>
              <a:t>2026 Leadership Day</a:t>
            </a:r>
            <a:endParaRPr lang="en-US" dirty="0"/>
          </a:p>
        </p:txBody>
      </p:sp>
      <p:pic>
        <p:nvPicPr>
          <p:cNvPr id="5" name="Content Placeholder 4" descr="A group of people sitting on a couch&#10;&#10;Description automatically generated">
            <a:extLst>
              <a:ext uri="{FF2B5EF4-FFF2-40B4-BE49-F238E27FC236}">
                <a16:creationId xmlns:a16="http://schemas.microsoft.com/office/drawing/2014/main" id="{54659FB5-33FC-6418-5CB5-B7CCD7EAF64E}"/>
              </a:ext>
            </a:extLst>
          </p:cNvPr>
          <p:cNvPicPr>
            <a:picLocks noGrp="1" noChangeAspect="1"/>
          </p:cNvPicPr>
          <p:nvPr>
            <p:ph idx="1"/>
          </p:nvPr>
        </p:nvPicPr>
        <p:blipFill>
          <a:blip r:embed="rId2"/>
          <a:stretch>
            <a:fillRect/>
          </a:stretch>
        </p:blipFill>
        <p:spPr>
          <a:xfrm>
            <a:off x="6790765" y="3433156"/>
            <a:ext cx="5502088" cy="3638176"/>
          </a:xfrm>
        </p:spPr>
      </p:pic>
      <p:sp>
        <p:nvSpPr>
          <p:cNvPr id="4" name="Slide Number Placeholder 3">
            <a:extLst>
              <a:ext uri="{FF2B5EF4-FFF2-40B4-BE49-F238E27FC236}">
                <a16:creationId xmlns:a16="http://schemas.microsoft.com/office/drawing/2014/main" id="{F96A3145-F060-ADCF-48AF-99275FA8D53E}"/>
              </a:ext>
            </a:extLst>
          </p:cNvPr>
          <p:cNvSpPr>
            <a:spLocks noGrp="1"/>
          </p:cNvSpPr>
          <p:nvPr>
            <p:ph type="sldNum" sz="quarter" idx="10"/>
          </p:nvPr>
        </p:nvSpPr>
        <p:spPr/>
        <p:txBody>
          <a:bodyPr/>
          <a:lstStyle/>
          <a:p>
            <a:fld id="{461711D5-349D-4847-A71F-DCB6A6FF38BF}" type="slidenum">
              <a:rPr lang="en-US" smtClean="0"/>
              <a:pPr/>
              <a:t>18</a:t>
            </a:fld>
            <a:endParaRPr lang="en-US" dirty="0"/>
          </a:p>
        </p:txBody>
      </p:sp>
      <p:pic>
        <p:nvPicPr>
          <p:cNvPr id="7" name="Picture 6" descr="A person standing at a podium&#10;&#10;Description automatically generated">
            <a:extLst>
              <a:ext uri="{FF2B5EF4-FFF2-40B4-BE49-F238E27FC236}">
                <a16:creationId xmlns:a16="http://schemas.microsoft.com/office/drawing/2014/main" id="{C6CCD982-5501-AEAB-9054-DA9DD278B7CC}"/>
              </a:ext>
            </a:extLst>
          </p:cNvPr>
          <p:cNvPicPr>
            <a:picLocks noChangeAspect="1"/>
          </p:cNvPicPr>
          <p:nvPr/>
        </p:nvPicPr>
        <p:blipFill>
          <a:blip r:embed="rId3"/>
          <a:stretch>
            <a:fillRect/>
          </a:stretch>
        </p:blipFill>
        <p:spPr>
          <a:xfrm>
            <a:off x="6790765" y="-197550"/>
            <a:ext cx="5502088" cy="3638177"/>
          </a:xfrm>
          <a:prstGeom prst="rect">
            <a:avLst/>
          </a:prstGeom>
        </p:spPr>
      </p:pic>
      <p:sp>
        <p:nvSpPr>
          <p:cNvPr id="8" name="Content Placeholder 7">
            <a:extLst>
              <a:ext uri="{FF2B5EF4-FFF2-40B4-BE49-F238E27FC236}">
                <a16:creationId xmlns:a16="http://schemas.microsoft.com/office/drawing/2014/main" id="{FCA49C9C-0F0A-1426-D274-28BBF4D2B6C8}"/>
              </a:ext>
            </a:extLst>
          </p:cNvPr>
          <p:cNvSpPr txBox="1">
            <a:spLocks/>
          </p:cNvSpPr>
          <p:nvPr/>
        </p:nvSpPr>
        <p:spPr>
          <a:xfrm>
            <a:off x="699468" y="1268320"/>
            <a:ext cx="6089278" cy="5256025"/>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ea typeface="Calibri"/>
              <a:cs typeface="Calibri"/>
            </a:endParaRPr>
          </a:p>
          <a:p>
            <a:pPr marL="0" indent="0">
              <a:buNone/>
            </a:pPr>
            <a:endParaRPr lang="en-US" sz="2400" dirty="0">
              <a:ea typeface="Calibri"/>
              <a:cs typeface="Calibri"/>
            </a:endParaRPr>
          </a:p>
          <a:p>
            <a:r>
              <a:rPr lang="en-US" sz="2400" dirty="0">
                <a:ea typeface="Calibri"/>
                <a:cs typeface="Calibri"/>
              </a:rPr>
              <a:t>May 12-13 in Washington, DC</a:t>
            </a:r>
            <a:endParaRPr lang="en-US" dirty="0">
              <a:ea typeface="Calibri"/>
              <a:cs typeface="Calibri"/>
            </a:endParaRPr>
          </a:p>
          <a:p>
            <a:endParaRPr lang="en-US" sz="2400" dirty="0">
              <a:ea typeface="Calibri"/>
              <a:cs typeface="Calibri"/>
            </a:endParaRPr>
          </a:p>
          <a:p>
            <a:r>
              <a:rPr lang="en-US" sz="2400" dirty="0">
                <a:ea typeface="Calibri"/>
                <a:cs typeface="Calibri"/>
              </a:rPr>
              <a:t>Registration will open in early January</a:t>
            </a:r>
          </a:p>
          <a:p>
            <a:endParaRPr lang="en-US" sz="2400" dirty="0">
              <a:ea typeface="Calibri"/>
              <a:cs typeface="Calibri"/>
            </a:endParaRPr>
          </a:p>
          <a:p>
            <a:r>
              <a:rPr lang="en-US" sz="2400" b="1" i="1" u="sng" dirty="0">
                <a:ea typeface="Calibri"/>
                <a:cs typeface="Calibri"/>
              </a:rPr>
              <a:t>If interested in participating, please contact your chapter</a:t>
            </a:r>
          </a:p>
          <a:p>
            <a:pPr marL="0" indent="0">
              <a:buNone/>
            </a:pPr>
            <a:endParaRPr lang="en-US" sz="2400" dirty="0">
              <a:ea typeface="Calibri"/>
              <a:cs typeface="Calibri"/>
            </a:endParaRPr>
          </a:p>
          <a:p>
            <a:pPr marL="342900" indent="-342900"/>
            <a:endParaRPr lang="en-US" sz="2400" dirty="0">
              <a:ea typeface="Calibri"/>
              <a:cs typeface="Calibri"/>
            </a:endParaRPr>
          </a:p>
          <a:p>
            <a:pPr marL="342900" indent="-342900"/>
            <a:endParaRPr lang="en-US" sz="2400" dirty="0">
              <a:ea typeface="Calibri"/>
              <a:cs typeface="Calibri"/>
            </a:endParaRPr>
          </a:p>
          <a:p>
            <a:pPr marL="0" indent="0">
              <a:buNone/>
            </a:pPr>
            <a:endParaRPr lang="en-US" sz="2400" dirty="0">
              <a:ea typeface="Calibri"/>
              <a:cs typeface="Calibri"/>
            </a:endParaRPr>
          </a:p>
        </p:txBody>
      </p:sp>
    </p:spTree>
    <p:extLst>
      <p:ext uri="{BB962C8B-B14F-4D97-AF65-F5344CB8AC3E}">
        <p14:creationId xmlns:p14="http://schemas.microsoft.com/office/powerpoint/2010/main" val="278207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9511-202A-F009-9330-B24B62506D8A}"/>
              </a:ext>
            </a:extLst>
          </p:cNvPr>
          <p:cNvSpPr>
            <a:spLocks noGrp="1"/>
          </p:cNvSpPr>
          <p:nvPr>
            <p:ph type="title"/>
          </p:nvPr>
        </p:nvSpPr>
        <p:spPr>
          <a:xfrm>
            <a:off x="838200" y="2971800"/>
            <a:ext cx="10515600" cy="914399"/>
          </a:xfrm>
        </p:spPr>
        <p:txBody>
          <a:bodyPr/>
          <a:lstStyle/>
          <a:p>
            <a:pPr algn="ctr"/>
            <a:r>
              <a:rPr lang="en-US" dirty="0"/>
              <a:t>Questions</a:t>
            </a:r>
          </a:p>
        </p:txBody>
      </p:sp>
      <p:sp>
        <p:nvSpPr>
          <p:cNvPr id="4" name="Slide Number Placeholder 3">
            <a:extLst>
              <a:ext uri="{FF2B5EF4-FFF2-40B4-BE49-F238E27FC236}">
                <a16:creationId xmlns:a16="http://schemas.microsoft.com/office/drawing/2014/main" id="{8E24C9B4-C6DB-6CAD-FA34-5D52E40C220F}"/>
              </a:ext>
            </a:extLst>
          </p:cNvPr>
          <p:cNvSpPr>
            <a:spLocks noGrp="1"/>
          </p:cNvSpPr>
          <p:nvPr>
            <p:ph type="sldNum" sz="quarter" idx="10"/>
          </p:nvPr>
        </p:nvSpPr>
        <p:spPr/>
        <p:txBody>
          <a:bodyPr/>
          <a:lstStyle/>
          <a:p>
            <a:fld id="{461711D5-349D-4847-A71F-DCB6A6FF38BF}" type="slidenum">
              <a:rPr lang="en-US" smtClean="0"/>
              <a:pPr/>
              <a:t>19</a:t>
            </a:fld>
            <a:endParaRPr lang="en-US" dirty="0"/>
          </a:p>
        </p:txBody>
      </p:sp>
    </p:spTree>
    <p:extLst>
      <p:ext uri="{BB962C8B-B14F-4D97-AF65-F5344CB8AC3E}">
        <p14:creationId xmlns:p14="http://schemas.microsoft.com/office/powerpoint/2010/main" val="147668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0EBF-6FED-5954-69AD-C85C40F81530}"/>
              </a:ext>
            </a:extLst>
          </p:cNvPr>
          <p:cNvSpPr>
            <a:spLocks noGrp="1"/>
          </p:cNvSpPr>
          <p:nvPr>
            <p:ph type="title"/>
          </p:nvPr>
        </p:nvSpPr>
        <p:spPr/>
        <p:txBody>
          <a:bodyPr>
            <a:normAutofit/>
          </a:bodyPr>
          <a:lstStyle/>
          <a:p>
            <a:r>
              <a:rPr lang="en-US" sz="3600" dirty="0">
                <a:ea typeface="Calibri"/>
              </a:rPr>
              <a:t>Overview</a:t>
            </a:r>
          </a:p>
        </p:txBody>
      </p:sp>
      <p:sp>
        <p:nvSpPr>
          <p:cNvPr id="3" name="Content Placeholder 2">
            <a:extLst>
              <a:ext uri="{FF2B5EF4-FFF2-40B4-BE49-F238E27FC236}">
                <a16:creationId xmlns:a16="http://schemas.microsoft.com/office/drawing/2014/main" id="{C866938F-2C36-AEE6-6B04-D949B8936F3D}"/>
              </a:ext>
            </a:extLst>
          </p:cNvPr>
          <p:cNvSpPr>
            <a:spLocks noGrp="1"/>
          </p:cNvSpPr>
          <p:nvPr>
            <p:ph idx="1"/>
          </p:nvPr>
        </p:nvSpPr>
        <p:spPr/>
        <p:txBody>
          <a:bodyPr vert="horz" lIns="91440" tIns="45720" rIns="91440" bIns="45720" rtlCol="0" anchor="t">
            <a:normAutofit/>
          </a:bodyPr>
          <a:lstStyle/>
          <a:p>
            <a:r>
              <a:rPr lang="en-US" sz="2800" dirty="0">
                <a:ea typeface="Calibri"/>
                <a:cs typeface="Calibri"/>
              </a:rPr>
              <a:t>2025 Election Issues and State Health Policy Activity</a:t>
            </a:r>
          </a:p>
          <a:p>
            <a:pPr marL="0" indent="0">
              <a:buNone/>
            </a:pPr>
            <a:endParaRPr lang="en-US" sz="1400" dirty="0">
              <a:ea typeface="Calibri"/>
              <a:cs typeface="Calibri"/>
            </a:endParaRPr>
          </a:p>
          <a:p>
            <a:r>
              <a:rPr lang="en-US" sz="2800" dirty="0">
                <a:ea typeface="Calibri"/>
                <a:cs typeface="Calibri"/>
              </a:rPr>
              <a:t>State Legislative Activity</a:t>
            </a:r>
          </a:p>
          <a:p>
            <a:endParaRPr lang="en-US" sz="1400" dirty="0">
              <a:ea typeface="Calibri"/>
              <a:cs typeface="Calibri"/>
            </a:endParaRPr>
          </a:p>
          <a:p>
            <a:r>
              <a:rPr lang="en-US" sz="2800" dirty="0">
                <a:ea typeface="Calibri"/>
                <a:cs typeface="Calibri"/>
              </a:rPr>
              <a:t>Grassroots and State Advocacy Resources</a:t>
            </a:r>
          </a:p>
          <a:p>
            <a:endParaRPr lang="en-US" sz="1400" dirty="0">
              <a:ea typeface="Calibri"/>
              <a:cs typeface="Calibri"/>
            </a:endParaRPr>
          </a:p>
          <a:p>
            <a:r>
              <a:rPr lang="en-US" sz="2800" dirty="0">
                <a:ea typeface="Calibri"/>
                <a:cs typeface="Calibri"/>
              </a:rPr>
              <a:t>Leadership Day</a:t>
            </a:r>
          </a:p>
          <a:p>
            <a:endParaRPr lang="en-US" sz="2800" dirty="0">
              <a:ea typeface="Calibri"/>
              <a:cs typeface="Calibri"/>
            </a:endParaRPr>
          </a:p>
        </p:txBody>
      </p:sp>
      <p:sp>
        <p:nvSpPr>
          <p:cNvPr id="4" name="Slide Number Placeholder 3">
            <a:extLst>
              <a:ext uri="{FF2B5EF4-FFF2-40B4-BE49-F238E27FC236}">
                <a16:creationId xmlns:a16="http://schemas.microsoft.com/office/drawing/2014/main" id="{297251D2-AD21-8D6E-385B-0B12CD13CD5C}"/>
              </a:ext>
            </a:extLst>
          </p:cNvPr>
          <p:cNvSpPr>
            <a:spLocks noGrp="1"/>
          </p:cNvSpPr>
          <p:nvPr>
            <p:ph type="sldNum" sz="quarter" idx="10"/>
          </p:nvPr>
        </p:nvSpPr>
        <p:spPr/>
        <p:txBody>
          <a:bodyPr/>
          <a:lstStyle/>
          <a:p>
            <a:fld id="{461711D5-349D-4847-A71F-DCB6A6FF38BF}" type="slidenum">
              <a:rPr lang="en-US" smtClean="0"/>
              <a:pPr/>
              <a:t>2</a:t>
            </a:fld>
            <a:endParaRPr lang="en-US" dirty="0"/>
          </a:p>
        </p:txBody>
      </p:sp>
    </p:spTree>
    <p:extLst>
      <p:ext uri="{BB962C8B-B14F-4D97-AF65-F5344CB8AC3E}">
        <p14:creationId xmlns:p14="http://schemas.microsoft.com/office/powerpoint/2010/main" val="400560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DF3F-DF32-8A7E-62CC-BB60E31AE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E0C98-ECA4-1024-6D8C-52085063EFE2}"/>
              </a:ext>
            </a:extLst>
          </p:cNvPr>
          <p:cNvSpPr>
            <a:spLocks noGrp="1"/>
          </p:cNvSpPr>
          <p:nvPr>
            <p:ph type="ctrTitle"/>
          </p:nvPr>
        </p:nvSpPr>
        <p:spPr>
          <a:xfrm>
            <a:off x="223024" y="1376312"/>
            <a:ext cx="8162024" cy="2790900"/>
          </a:xfrm>
        </p:spPr>
        <p:txBody>
          <a:bodyPr>
            <a:normAutofit/>
          </a:bodyPr>
          <a:lstStyle/>
          <a:p>
            <a:r>
              <a:rPr lang="en-US" sz="4000" dirty="0">
                <a:latin typeface="Calibri"/>
                <a:ea typeface="Calibri"/>
                <a:cs typeface="Calibri"/>
              </a:rPr>
              <a:t>2025 Election </a:t>
            </a:r>
            <a:br>
              <a:rPr lang="en-US" sz="4000" dirty="0">
                <a:latin typeface="Calibri"/>
                <a:ea typeface="Calibri"/>
                <a:cs typeface="Calibri"/>
              </a:rPr>
            </a:br>
            <a:r>
              <a:rPr lang="en-US" sz="4000" dirty="0">
                <a:latin typeface="Calibri"/>
                <a:ea typeface="Calibri"/>
                <a:cs typeface="Calibri"/>
              </a:rPr>
              <a:t>&amp; </a:t>
            </a:r>
            <a:br>
              <a:rPr lang="en-US" sz="4000" dirty="0">
                <a:latin typeface="Calibri"/>
                <a:ea typeface="Calibri"/>
                <a:cs typeface="Calibri"/>
              </a:rPr>
            </a:br>
            <a:r>
              <a:rPr lang="en-US" sz="4000" dirty="0">
                <a:latin typeface="Calibri"/>
                <a:ea typeface="Calibri"/>
                <a:cs typeface="Calibri"/>
              </a:rPr>
              <a:t>State Health Policy</a:t>
            </a:r>
            <a:endParaRPr lang="en-US" sz="4000" dirty="0">
              <a:ea typeface="Calibri"/>
            </a:endParaRPr>
          </a:p>
        </p:txBody>
      </p:sp>
    </p:spTree>
    <p:extLst>
      <p:ext uri="{BB962C8B-B14F-4D97-AF65-F5344CB8AC3E}">
        <p14:creationId xmlns:p14="http://schemas.microsoft.com/office/powerpoint/2010/main" val="147610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80965-2247-B613-CAAC-73EE421DB5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D2854C-EE97-2F4C-4844-8B8C6E206704}"/>
              </a:ext>
            </a:extLst>
          </p:cNvPr>
          <p:cNvSpPr>
            <a:spLocks noGrp="1"/>
          </p:cNvSpPr>
          <p:nvPr>
            <p:ph type="title"/>
          </p:nvPr>
        </p:nvSpPr>
        <p:spPr/>
        <p:txBody>
          <a:bodyPr/>
          <a:lstStyle/>
          <a:p>
            <a:r>
              <a:rPr lang="en-US" dirty="0"/>
              <a:t>What Was on the ballot this year?</a:t>
            </a:r>
          </a:p>
        </p:txBody>
      </p:sp>
      <p:sp>
        <p:nvSpPr>
          <p:cNvPr id="24" name="TextBox 23">
            <a:extLst>
              <a:ext uri="{FF2B5EF4-FFF2-40B4-BE49-F238E27FC236}">
                <a16:creationId xmlns:a16="http://schemas.microsoft.com/office/drawing/2014/main" id="{3A30DA0F-50D4-4C9F-D724-DF50E61CC8EA}"/>
              </a:ext>
            </a:extLst>
          </p:cNvPr>
          <p:cNvSpPr txBox="1"/>
          <p:nvPr/>
        </p:nvSpPr>
        <p:spPr>
          <a:xfrm>
            <a:off x="2160990" y="6224623"/>
            <a:ext cx="567958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C8C8C8">
                    <a:lumMod val="50000"/>
                  </a:srgbClr>
                </a:solidFill>
                <a:effectLst/>
                <a:uLnTx/>
                <a:uFillTx/>
                <a:latin typeface="Calibri" panose="020F0502020204030204"/>
                <a:ea typeface="+mn-ea"/>
                <a:cs typeface="+mn-cs"/>
              </a:rPr>
              <a:t>SOURCE </a:t>
            </a:r>
            <a:r>
              <a:rPr kumimoji="0" lang="en-US" sz="700" b="0" i="1"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Ballotpedia, Cook Political Report with Amy Walter.</a:t>
            </a:r>
          </a:p>
        </p:txBody>
      </p:sp>
      <p:sp>
        <p:nvSpPr>
          <p:cNvPr id="25" name="TextBox 24">
            <a:extLst>
              <a:ext uri="{FF2B5EF4-FFF2-40B4-BE49-F238E27FC236}">
                <a16:creationId xmlns:a16="http://schemas.microsoft.com/office/drawing/2014/main" id="{0F424038-3782-E049-13B0-F9BE2F912E58}"/>
              </a:ext>
            </a:extLst>
          </p:cNvPr>
          <p:cNvSpPr txBox="1"/>
          <p:nvPr/>
        </p:nvSpPr>
        <p:spPr>
          <a:xfrm>
            <a:off x="2160990" y="6350292"/>
            <a:ext cx="268532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007E66"/>
                </a:solidFill>
                <a:effectLst/>
                <a:uLnTx/>
                <a:uFillTx/>
                <a:latin typeface="Calibri" panose="020F0502020204030204"/>
                <a:ea typeface="+mn-ea"/>
                <a:cs typeface="+mn-cs"/>
              </a:rPr>
              <a:t>PRESENTATION CENTER </a:t>
            </a:r>
            <a:r>
              <a:rPr kumimoji="0" lang="en-US" sz="700" b="0" i="0"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11/3/25</a:t>
            </a:r>
          </a:p>
        </p:txBody>
      </p:sp>
      <p:sp>
        <p:nvSpPr>
          <p:cNvPr id="26" name="TextBox 25">
            <a:extLst>
              <a:ext uri="{FF2B5EF4-FFF2-40B4-BE49-F238E27FC236}">
                <a16:creationId xmlns:a16="http://schemas.microsoft.com/office/drawing/2014/main" id="{FCF7B40F-C274-FBA3-1088-4C34472F4D5A}"/>
              </a:ext>
            </a:extLst>
          </p:cNvPr>
          <p:cNvSpPr txBox="1"/>
          <p:nvPr/>
        </p:nvSpPr>
        <p:spPr>
          <a:xfrm>
            <a:off x="2486383" y="1666088"/>
            <a:ext cx="7342632" cy="1280160"/>
          </a:xfrm>
          <a:prstGeom prst="roundRect">
            <a:avLst>
              <a:gd name="adj" fmla="val 7971"/>
            </a:avLst>
          </a:prstGeom>
          <a:noFill/>
          <a:ln w="28575">
            <a:solidFill>
              <a:schemeClr val="accent1">
                <a:lumMod val="50000"/>
              </a:schemeClr>
            </a:solidFill>
          </a:ln>
        </p:spPr>
        <p:txBody>
          <a:bodyPr wrap="square" lIns="1005840" tIns="45720" rIns="91440" bIns="45720" rtlCol="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7E66">
                    <a:lumMod val="50000"/>
                  </a:srgbClr>
                </a:solidFill>
                <a:effectLst/>
                <a:uLnTx/>
                <a:uFillTx/>
                <a:latin typeface="Calibri" panose="020F0502020204030204"/>
                <a:ea typeface="+mn-ea"/>
                <a:cs typeface="+mn-cs"/>
              </a:rPr>
              <a:t>GOVERNOR RACES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New Jersey and Virginia elected new governors, with both states currently being held by term-limited incumbents, </a:t>
            </a:r>
            <a:r>
              <a:rPr kumimoji="0" lang="en-US" sz="1100" b="1" i="0" u="none" strike="noStrike" kern="1200" cap="none" spc="0" normalizeH="0" baseline="0" noProof="0" dirty="0">
                <a:ln>
                  <a:noFill/>
                </a:ln>
                <a:solidFill>
                  <a:srgbClr val="FF5739"/>
                </a:solidFill>
                <a:effectLst/>
                <a:uLnTx/>
                <a:uFillTx/>
                <a:latin typeface="Calibri" panose="020F0502020204030204"/>
                <a:ea typeface="+mn-ea"/>
                <a:cs typeface="+mn-cs"/>
              </a:rPr>
              <a:t>Glenn Youngkin (R-VA) </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and </a:t>
            </a:r>
            <a:r>
              <a:rPr kumimoji="0" lang="en-US" sz="1100" b="1" i="0" u="none" strike="noStrike" kern="1200" cap="none" spc="0" normalizeH="0" baseline="0" noProof="0" dirty="0">
                <a:ln>
                  <a:noFill/>
                </a:ln>
                <a:solidFill>
                  <a:srgbClr val="0380E3"/>
                </a:solidFill>
                <a:effectLst/>
                <a:uLnTx/>
                <a:uFillTx/>
                <a:latin typeface="Calibri" panose="020F0502020204030204"/>
                <a:ea typeface="+mn-ea"/>
                <a:cs typeface="+mn-cs"/>
              </a:rPr>
              <a:t>Phil Murphy (D-NJ)</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In Virginia, former Rep. Abigail Spanberger (D) faced Lieutenant Governor Winsome Earle-Sears (R), while in New Jersey it </a:t>
            </a:r>
            <a:r>
              <a:rPr lang="en-US" sz="1100" dirty="0">
                <a:solidFill>
                  <a:srgbClr val="000000"/>
                </a:solidFill>
                <a:latin typeface="Calibri" panose="020F0502020204030204"/>
              </a:rPr>
              <a:t>was</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Rep. Mikie Sherrill (D-NJ-11) against Jack Ciattarelli (R) </a:t>
            </a:r>
          </a:p>
        </p:txBody>
      </p:sp>
      <p:sp>
        <p:nvSpPr>
          <p:cNvPr id="27" name="Oval 26">
            <a:extLst>
              <a:ext uri="{FF2B5EF4-FFF2-40B4-BE49-F238E27FC236}">
                <a16:creationId xmlns:a16="http://schemas.microsoft.com/office/drawing/2014/main" id="{E0FC3708-7D2D-0D99-28D0-21516893CCF0}"/>
              </a:ext>
            </a:extLst>
          </p:cNvPr>
          <p:cNvSpPr/>
          <p:nvPr/>
        </p:nvSpPr>
        <p:spPr>
          <a:xfrm>
            <a:off x="2588554" y="1895898"/>
            <a:ext cx="822960" cy="82296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a:extLst>
              <a:ext uri="{FF2B5EF4-FFF2-40B4-BE49-F238E27FC236}">
                <a16:creationId xmlns:a16="http://schemas.microsoft.com/office/drawing/2014/main" id="{B1D1AF43-4E6B-B671-B50E-7F63FB1352CC}"/>
              </a:ext>
            </a:extLst>
          </p:cNvPr>
          <p:cNvPicPr>
            <a:picLocks/>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32487" y="2003855"/>
            <a:ext cx="603421" cy="603421"/>
          </a:xfrm>
          <a:prstGeom prst="rect">
            <a:avLst/>
          </a:prstGeom>
        </p:spPr>
      </p:pic>
      <p:sp>
        <p:nvSpPr>
          <p:cNvPr id="29" name="TextBox 28">
            <a:extLst>
              <a:ext uri="{FF2B5EF4-FFF2-40B4-BE49-F238E27FC236}">
                <a16:creationId xmlns:a16="http://schemas.microsoft.com/office/drawing/2014/main" id="{CA6D1546-96F4-C28F-0C89-6380128A7A45}"/>
              </a:ext>
            </a:extLst>
          </p:cNvPr>
          <p:cNvSpPr txBox="1"/>
          <p:nvPr/>
        </p:nvSpPr>
        <p:spPr>
          <a:xfrm>
            <a:off x="2486383" y="3187423"/>
            <a:ext cx="3611880" cy="1280160"/>
          </a:xfrm>
          <a:prstGeom prst="roundRect">
            <a:avLst>
              <a:gd name="adj" fmla="val 7971"/>
            </a:avLst>
          </a:prstGeom>
          <a:noFill/>
          <a:ln w="28575">
            <a:solidFill>
              <a:schemeClr val="accent1">
                <a:lumMod val="75000"/>
              </a:schemeClr>
            </a:solidFill>
          </a:ln>
        </p:spPr>
        <p:txBody>
          <a:bodyPr wrap="square" lIns="1005840" tIns="45720" rIns="91440" bIns="45720" rtlCol="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7E66">
                    <a:lumMod val="75000"/>
                  </a:srgbClr>
                </a:solidFill>
                <a:effectLst/>
                <a:uLnTx/>
                <a:uFillTx/>
                <a:latin typeface="Calibri" panose="020F0502020204030204"/>
                <a:ea typeface="+mn-ea"/>
                <a:cs typeface="+mn-cs"/>
              </a:rPr>
              <a:t>MAYORS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Several high-profile mayoral races are occur</a:t>
            </a:r>
            <a:r>
              <a:rPr lang="en-US" sz="1100" dirty="0">
                <a:solidFill>
                  <a:srgbClr val="000000"/>
                </a:solidFill>
                <a:latin typeface="Calibri" panose="020F0502020204030204"/>
              </a:rPr>
              <a:t>ed</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in 2025, with races in New York City and Minneapolis generating the most media interest due to progressive candidates</a:t>
            </a:r>
          </a:p>
        </p:txBody>
      </p:sp>
      <p:sp>
        <p:nvSpPr>
          <p:cNvPr id="30" name="TextBox 29">
            <a:extLst>
              <a:ext uri="{FF2B5EF4-FFF2-40B4-BE49-F238E27FC236}">
                <a16:creationId xmlns:a16="http://schemas.microsoft.com/office/drawing/2014/main" id="{FEC40E5B-7444-3F29-8F9D-A28A7B1AF034}"/>
              </a:ext>
            </a:extLst>
          </p:cNvPr>
          <p:cNvSpPr txBox="1"/>
          <p:nvPr/>
        </p:nvSpPr>
        <p:spPr>
          <a:xfrm>
            <a:off x="6217135" y="3187423"/>
            <a:ext cx="3611880" cy="1280160"/>
          </a:xfrm>
          <a:prstGeom prst="roundRect">
            <a:avLst>
              <a:gd name="adj" fmla="val 7971"/>
            </a:avLst>
          </a:prstGeom>
          <a:noFill/>
          <a:ln w="28575">
            <a:solidFill>
              <a:schemeClr val="accent1">
                <a:lumMod val="75000"/>
              </a:schemeClr>
            </a:solidFill>
          </a:ln>
        </p:spPr>
        <p:txBody>
          <a:bodyPr wrap="square" lIns="1005840" tIns="45720" rIns="91440" bIns="45720" rtlCol="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7E66">
                    <a:lumMod val="75000"/>
                  </a:srgbClr>
                </a:solidFill>
                <a:effectLst/>
                <a:uLnTx/>
                <a:uFillTx/>
                <a:latin typeface="Calibri" panose="020F0502020204030204"/>
                <a:ea typeface="+mn-ea"/>
                <a:cs typeface="+mn-cs"/>
              </a:rPr>
              <a:t>STATE LEGISLATURES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In addition to voting for Governor, Virginia and New Jersey voted for their state legislature in 2025, with Democrats currently in control in both states</a:t>
            </a:r>
          </a:p>
        </p:txBody>
      </p:sp>
      <p:sp>
        <p:nvSpPr>
          <p:cNvPr id="31" name="TextBox 30">
            <a:extLst>
              <a:ext uri="{FF2B5EF4-FFF2-40B4-BE49-F238E27FC236}">
                <a16:creationId xmlns:a16="http://schemas.microsoft.com/office/drawing/2014/main" id="{612161F6-619B-CA79-8552-432E19F21677}"/>
              </a:ext>
            </a:extLst>
          </p:cNvPr>
          <p:cNvSpPr txBox="1"/>
          <p:nvPr/>
        </p:nvSpPr>
        <p:spPr>
          <a:xfrm>
            <a:off x="6217135" y="4712310"/>
            <a:ext cx="3611880" cy="1280160"/>
          </a:xfrm>
          <a:prstGeom prst="roundRect">
            <a:avLst>
              <a:gd name="adj" fmla="val 7971"/>
            </a:avLst>
          </a:prstGeom>
          <a:noFill/>
          <a:ln w="28575">
            <a:solidFill>
              <a:schemeClr val="accent1"/>
            </a:solidFill>
          </a:ln>
        </p:spPr>
        <p:txBody>
          <a:bodyPr wrap="square" lIns="1005840" tIns="45720" rIns="91440" bIns="45720" rtlCol="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7E66"/>
                </a:solidFill>
                <a:effectLst/>
                <a:uLnTx/>
                <a:uFillTx/>
                <a:latin typeface="Calibri" panose="020F0502020204030204"/>
                <a:ea typeface="+mn-ea"/>
                <a:cs typeface="+mn-cs"/>
              </a:rPr>
              <a:t>STATE BALLOT MEASURES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Six states voted on ballot measures, with California’s redistricting measure (Prop 50) holding the most national impact</a:t>
            </a:r>
          </a:p>
        </p:txBody>
      </p:sp>
      <p:sp>
        <p:nvSpPr>
          <p:cNvPr id="32" name="TextBox 31">
            <a:extLst>
              <a:ext uri="{FF2B5EF4-FFF2-40B4-BE49-F238E27FC236}">
                <a16:creationId xmlns:a16="http://schemas.microsoft.com/office/drawing/2014/main" id="{DA71C2F8-7AAA-4AB0-AAB2-E997037306A4}"/>
              </a:ext>
            </a:extLst>
          </p:cNvPr>
          <p:cNvSpPr txBox="1"/>
          <p:nvPr/>
        </p:nvSpPr>
        <p:spPr>
          <a:xfrm>
            <a:off x="2484120" y="4715863"/>
            <a:ext cx="3611880" cy="1280160"/>
          </a:xfrm>
          <a:prstGeom prst="roundRect">
            <a:avLst>
              <a:gd name="adj" fmla="val 7971"/>
            </a:avLst>
          </a:prstGeom>
          <a:noFill/>
          <a:ln w="28575">
            <a:solidFill>
              <a:schemeClr val="accent1"/>
            </a:solidFill>
          </a:ln>
        </p:spPr>
        <p:txBody>
          <a:bodyPr wrap="square" lIns="1005840" tIns="45720" rIns="91440" bIns="45720" rtlCol="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7E66"/>
                </a:solidFill>
                <a:effectLst/>
                <a:uLnTx/>
                <a:uFillTx/>
                <a:latin typeface="Calibri" panose="020F0502020204030204"/>
                <a:ea typeface="+mn-ea"/>
                <a:cs typeface="+mn-cs"/>
              </a:rPr>
              <a:t>STATE SUPREME COURTS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Wisconsin and Pennsylvania held state Supreme Court elections</a:t>
            </a:r>
          </a:p>
        </p:txBody>
      </p:sp>
      <p:sp>
        <p:nvSpPr>
          <p:cNvPr id="33" name="Oval 32">
            <a:extLst>
              <a:ext uri="{FF2B5EF4-FFF2-40B4-BE49-F238E27FC236}">
                <a16:creationId xmlns:a16="http://schemas.microsoft.com/office/drawing/2014/main" id="{AC100F15-6D63-8CF3-128A-6202965C1508}"/>
              </a:ext>
            </a:extLst>
          </p:cNvPr>
          <p:cNvSpPr/>
          <p:nvPr/>
        </p:nvSpPr>
        <p:spPr>
          <a:xfrm>
            <a:off x="2588554" y="3416023"/>
            <a:ext cx="822960" cy="82296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9B12721A-4B9B-3324-26D1-D31125620AF3}"/>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75364" y="3587681"/>
            <a:ext cx="457200" cy="457200"/>
          </a:xfrm>
          <a:prstGeom prst="rect">
            <a:avLst/>
          </a:prstGeom>
        </p:spPr>
      </p:pic>
      <p:sp>
        <p:nvSpPr>
          <p:cNvPr id="35" name="Oval 34">
            <a:extLst>
              <a:ext uri="{FF2B5EF4-FFF2-40B4-BE49-F238E27FC236}">
                <a16:creationId xmlns:a16="http://schemas.microsoft.com/office/drawing/2014/main" id="{A2FACEE9-A3FA-EC68-2842-3F260AC06C53}"/>
              </a:ext>
            </a:extLst>
          </p:cNvPr>
          <p:cNvSpPr/>
          <p:nvPr/>
        </p:nvSpPr>
        <p:spPr>
          <a:xfrm>
            <a:off x="2588554" y="4940910"/>
            <a:ext cx="822960" cy="8229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8C11818F-F0FD-E4DC-EFA5-03287015CE3F}"/>
              </a:ext>
            </a:extLst>
          </p:cNvPr>
          <p:cNvSpPr/>
          <p:nvPr/>
        </p:nvSpPr>
        <p:spPr>
          <a:xfrm>
            <a:off x="6319243" y="3414069"/>
            <a:ext cx="822960" cy="82296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C703C07-9B7C-665F-13E7-EBB794AF6C33}"/>
              </a:ext>
            </a:extLst>
          </p:cNvPr>
          <p:cNvSpPr/>
          <p:nvPr/>
        </p:nvSpPr>
        <p:spPr>
          <a:xfrm>
            <a:off x="6319243" y="4947472"/>
            <a:ext cx="822960" cy="8229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8" name="Graphic 37">
            <a:extLst>
              <a:ext uri="{FF2B5EF4-FFF2-40B4-BE49-F238E27FC236}">
                <a16:creationId xmlns:a16="http://schemas.microsoft.com/office/drawing/2014/main" id="{77AD0DF8-157E-A5DF-515D-506F1A76FB42}"/>
              </a:ext>
            </a:extLst>
          </p:cNvPr>
          <p:cNvPicPr>
            <a:picLocks/>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56403" y="3496241"/>
            <a:ext cx="548640" cy="548640"/>
          </a:xfrm>
          <a:prstGeom prst="rect">
            <a:avLst/>
          </a:prstGeom>
        </p:spPr>
      </p:pic>
      <p:pic>
        <p:nvPicPr>
          <p:cNvPr id="39" name="Graphic 38">
            <a:extLst>
              <a:ext uri="{FF2B5EF4-FFF2-40B4-BE49-F238E27FC236}">
                <a16:creationId xmlns:a16="http://schemas.microsoft.com/office/drawing/2014/main" id="{5006A227-FD8C-3EB8-4B89-EFDC76ADF9EC}"/>
              </a:ext>
            </a:extLst>
          </p:cNvPr>
          <p:cNvPicPr>
            <a:picLocks/>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71434" y="5130352"/>
            <a:ext cx="457200" cy="457200"/>
          </a:xfrm>
          <a:prstGeom prst="rect">
            <a:avLst/>
          </a:prstGeom>
        </p:spPr>
      </p:pic>
      <p:pic>
        <p:nvPicPr>
          <p:cNvPr id="40" name="Graphic 39">
            <a:extLst>
              <a:ext uri="{FF2B5EF4-FFF2-40B4-BE49-F238E27FC236}">
                <a16:creationId xmlns:a16="http://schemas.microsoft.com/office/drawing/2014/main" id="{80DB186C-C7A2-5E5D-DDD4-56AF9322A5B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410683" y="5032350"/>
            <a:ext cx="640080" cy="640080"/>
          </a:xfrm>
          <a:prstGeom prst="rect">
            <a:avLst/>
          </a:prstGeom>
        </p:spPr>
      </p:pic>
    </p:spTree>
    <p:extLst>
      <p:ext uri="{BB962C8B-B14F-4D97-AF65-F5344CB8AC3E}">
        <p14:creationId xmlns:p14="http://schemas.microsoft.com/office/powerpoint/2010/main" val="418459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569A-0E15-6AC3-97B2-BF8704F5892D}"/>
              </a:ext>
            </a:extLst>
          </p:cNvPr>
          <p:cNvSpPr>
            <a:spLocks noGrp="1"/>
          </p:cNvSpPr>
          <p:nvPr>
            <p:ph type="title"/>
          </p:nvPr>
        </p:nvSpPr>
        <p:spPr/>
        <p:txBody>
          <a:bodyPr/>
          <a:lstStyle/>
          <a:p>
            <a:r>
              <a:rPr lang="en-US" dirty="0"/>
              <a:t>Six states had Ballot Measures</a:t>
            </a:r>
          </a:p>
        </p:txBody>
      </p:sp>
      <p:sp>
        <p:nvSpPr>
          <p:cNvPr id="3" name="TextBox 2">
            <a:extLst>
              <a:ext uri="{FF2B5EF4-FFF2-40B4-BE49-F238E27FC236}">
                <a16:creationId xmlns:a16="http://schemas.microsoft.com/office/drawing/2014/main" id="{055278E1-E380-32A3-D7E9-DAA34716DDA3}"/>
              </a:ext>
            </a:extLst>
          </p:cNvPr>
          <p:cNvSpPr txBox="1"/>
          <p:nvPr/>
        </p:nvSpPr>
        <p:spPr>
          <a:xfrm>
            <a:off x="2160989" y="6346956"/>
            <a:ext cx="268532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007E66"/>
                </a:solidFill>
                <a:effectLst/>
                <a:uLnTx/>
                <a:uFillTx/>
                <a:latin typeface="Calibri" panose="020F0502020204030204"/>
                <a:ea typeface="+mn-ea"/>
                <a:cs typeface="+mn-cs"/>
              </a:rPr>
              <a:t>PRESENTATION CENTER </a:t>
            </a:r>
            <a:r>
              <a:rPr kumimoji="0" lang="en-US" sz="700" b="0" i="0"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11/3/25</a:t>
            </a:r>
          </a:p>
        </p:txBody>
      </p:sp>
      <p:sp>
        <p:nvSpPr>
          <p:cNvPr id="4" name="TextBox 3">
            <a:extLst>
              <a:ext uri="{FF2B5EF4-FFF2-40B4-BE49-F238E27FC236}">
                <a16:creationId xmlns:a16="http://schemas.microsoft.com/office/drawing/2014/main" id="{27FEFB72-DD49-6B1E-BE1B-949DAC0B402B}"/>
              </a:ext>
            </a:extLst>
          </p:cNvPr>
          <p:cNvSpPr txBox="1"/>
          <p:nvPr/>
        </p:nvSpPr>
        <p:spPr>
          <a:xfrm>
            <a:off x="2160990" y="6224623"/>
            <a:ext cx="383237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C8C8C8">
                    <a:lumMod val="50000"/>
                  </a:srgbClr>
                </a:solidFill>
                <a:effectLst/>
                <a:uLnTx/>
                <a:uFillTx/>
                <a:latin typeface="Calibri" panose="020F0502020204030204"/>
                <a:ea typeface="+mn-ea"/>
                <a:cs typeface="+mn-cs"/>
              </a:rPr>
              <a:t>SOURCE </a:t>
            </a:r>
            <a:r>
              <a:rPr kumimoji="0" lang="en-US" sz="700" b="0" i="1"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Ballotpedia</a:t>
            </a:r>
          </a:p>
        </p:txBody>
      </p:sp>
      <p:sp>
        <p:nvSpPr>
          <p:cNvPr id="5" name="Rounded Rectangle 20">
            <a:extLst>
              <a:ext uri="{FF2B5EF4-FFF2-40B4-BE49-F238E27FC236}">
                <a16:creationId xmlns:a16="http://schemas.microsoft.com/office/drawing/2014/main" id="{4D089407-1FF1-0BFE-972E-934F9A48A859}"/>
              </a:ext>
            </a:extLst>
          </p:cNvPr>
          <p:cNvSpPr/>
          <p:nvPr/>
        </p:nvSpPr>
        <p:spPr>
          <a:xfrm>
            <a:off x="2489201" y="1689629"/>
            <a:ext cx="4937760" cy="4389120"/>
          </a:xfrm>
          <a:prstGeom prst="roundRect">
            <a:avLst>
              <a:gd name="adj" fmla="val 3206"/>
            </a:avLst>
          </a:prstGeom>
          <a:solidFill>
            <a:schemeClr val="accent1">
              <a:lumMod val="20000"/>
              <a:lumOff val="80000"/>
            </a:schemeClr>
          </a:solidFill>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tIns="9144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300" normalizeH="0" baseline="0" noProof="0" dirty="0">
                <a:ln>
                  <a:noFill/>
                </a:ln>
                <a:solidFill>
                  <a:srgbClr val="007E66">
                    <a:lumMod val="75000"/>
                  </a:srgbClr>
                </a:solidFill>
                <a:effectLst/>
                <a:uLnTx/>
                <a:uFillTx/>
                <a:latin typeface="Calibri" panose="020F0502020204030204"/>
                <a:ea typeface="+mn-ea"/>
                <a:cs typeface="Arial"/>
                <a:sym typeface="Arial"/>
              </a:rPr>
              <a:t>OVERVIEW</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California</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 ballot measure to pave the way for a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new congressional district map</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for the 2026 midterms</a:t>
            </a: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Colorado</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Ballot measure to fund the Healthy School Meals for All Program by retaining excess revenue and limiting certain tax deductions </a:t>
            </a: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Maine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Two measures were on the ballot: one addressing possible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electoral rule changes</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and the second one focusing on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gun safety</a:t>
            </a: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New York</a:t>
            </a: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Proposed ballot measure to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preserve land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within the </a:t>
            </a:r>
            <a:r>
              <a:rPr kumimoji="0" lang="nl-NL" sz="1000" b="0" i="0" u="none" strike="noStrike" kern="1200" cap="none" spc="0" normalizeH="0" baseline="0" noProof="0" dirty="0">
                <a:ln>
                  <a:noFill/>
                </a:ln>
                <a:solidFill>
                  <a:srgbClr val="000000"/>
                </a:solidFill>
                <a:effectLst/>
                <a:uLnTx/>
                <a:uFillTx/>
                <a:latin typeface="Calibri" panose="020F0502020204030204"/>
                <a:ea typeface="+mn-ea"/>
                <a:cs typeface="+mn-cs"/>
              </a:rPr>
              <a:t>Mount Van Hoevenberg Olympic </a:t>
            </a:r>
            <a:r>
              <a:rPr kumimoji="0" lang="nl-NL" sz="1000" b="0" i="0" u="none" strike="noStrike" kern="1200" cap="none" spc="0" normalizeH="0" baseline="0" noProof="0" dirty="0" err="1">
                <a:ln>
                  <a:noFill/>
                </a:ln>
                <a:solidFill>
                  <a:srgbClr val="000000"/>
                </a:solidFill>
                <a:effectLst/>
                <a:uLnTx/>
                <a:uFillTx/>
                <a:latin typeface="Calibri" panose="020F0502020204030204"/>
                <a:ea typeface="+mn-ea"/>
                <a:cs typeface="+mn-cs"/>
              </a:rPr>
              <a:t>Sports</a:t>
            </a:r>
            <a:r>
              <a:rPr kumimoji="0" lang="nl-NL" sz="1000" b="0" i="0" u="none" strike="noStrike" kern="1200" cap="none" spc="0" normalizeH="0" baseline="0" noProof="0" dirty="0">
                <a:ln>
                  <a:noFill/>
                </a:ln>
                <a:solidFill>
                  <a:srgbClr val="000000"/>
                </a:solidFill>
                <a:effectLst/>
                <a:uLnTx/>
                <a:uFillTx/>
                <a:latin typeface="Calibri" panose="020F0502020204030204"/>
                <a:ea typeface="+mn-ea"/>
                <a:cs typeface="+mn-cs"/>
              </a:rPr>
              <a:t> Complex</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Texas</a:t>
            </a: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Texas State Legislature approved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17 ballot measures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affecting policy associated with criminal justice, voting rights, and taxation</a:t>
            </a:r>
          </a:p>
          <a:p>
            <a:pPr marL="640080" marR="0" lvl="2" indent="0" algn="l" defTabSz="457200" rtl="0" eaLnBrk="1" fontAlgn="auto" latinLnBrk="0" hangingPunct="1">
              <a:lnSpc>
                <a:spcPct val="100000"/>
              </a:lnSpc>
              <a:spcBef>
                <a:spcPts val="600"/>
              </a:spcBef>
              <a:spcAft>
                <a:spcPts val="3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Washington</a:t>
            </a:r>
          </a:p>
          <a:p>
            <a:pPr marL="640080" marR="0" lvl="2" indent="0" algn="l"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One ballot measure proposed to allow certain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Trust Funds</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to be invested into the </a:t>
            </a:r>
            <a:r>
              <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rPr>
              <a:t>stock market</a:t>
            </a: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2" indent="0" algn="l" defTabSz="457200" rtl="0" eaLnBrk="1" fontAlgn="auto" latinLnBrk="0" hangingPunct="1">
              <a:lnSpc>
                <a:spcPct val="100000"/>
              </a:lnSpc>
              <a:spcBef>
                <a:spcPts val="0"/>
              </a:spcBef>
              <a:spcAft>
                <a:spcPts val="3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5713AF7-E10D-0B44-03B4-CDFDC329501D}"/>
              </a:ext>
            </a:extLst>
          </p:cNvPr>
          <p:cNvSpPr/>
          <p:nvPr/>
        </p:nvSpPr>
        <p:spPr>
          <a:xfrm>
            <a:off x="2663376" y="2198289"/>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1280C8C6-6374-E878-73A0-DD062C2ABB48}"/>
              </a:ext>
            </a:extLst>
          </p:cNvPr>
          <p:cNvSpPr/>
          <p:nvPr/>
        </p:nvSpPr>
        <p:spPr>
          <a:xfrm>
            <a:off x="2663376" y="2830110"/>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9AB4E0D-8ED4-CC75-FCAE-8FCE6E907C15}"/>
              </a:ext>
            </a:extLst>
          </p:cNvPr>
          <p:cNvSpPr/>
          <p:nvPr/>
        </p:nvSpPr>
        <p:spPr>
          <a:xfrm>
            <a:off x="2663376" y="3461931"/>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60D5B765-5260-9F06-BC69-5A9317F167D3}"/>
              </a:ext>
            </a:extLst>
          </p:cNvPr>
          <p:cNvSpPr/>
          <p:nvPr/>
        </p:nvSpPr>
        <p:spPr>
          <a:xfrm>
            <a:off x="2663376" y="4093752"/>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0D61C843-CDB8-224D-624C-35B327195072}"/>
              </a:ext>
            </a:extLst>
          </p:cNvPr>
          <p:cNvSpPr/>
          <p:nvPr/>
        </p:nvSpPr>
        <p:spPr>
          <a:xfrm>
            <a:off x="2663376" y="4725573"/>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8E6E34E-8D2E-1A59-326D-A93AE5FC28A6}"/>
              </a:ext>
            </a:extLst>
          </p:cNvPr>
          <p:cNvSpPr/>
          <p:nvPr/>
        </p:nvSpPr>
        <p:spPr>
          <a:xfrm>
            <a:off x="2663376" y="5357392"/>
            <a:ext cx="457200" cy="4572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CFE377E6-531D-AA10-7646-60C5F7EABA6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709096" y="2244009"/>
            <a:ext cx="365760" cy="365760"/>
          </a:xfrm>
          <a:prstGeom prst="roundRect">
            <a:avLst/>
          </a:prstGeom>
        </p:spPr>
      </p:pic>
      <p:pic>
        <p:nvPicPr>
          <p:cNvPr id="13" name="Graphic 12">
            <a:extLst>
              <a:ext uri="{FF2B5EF4-FFF2-40B4-BE49-F238E27FC236}">
                <a16:creationId xmlns:a16="http://schemas.microsoft.com/office/drawing/2014/main" id="{7A21D1FD-43AD-DFA0-5DFA-3AFE7DC9AEA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709096" y="2875830"/>
            <a:ext cx="365760" cy="365760"/>
          </a:xfrm>
          <a:prstGeom prst="roundRect">
            <a:avLst/>
          </a:prstGeom>
        </p:spPr>
      </p:pic>
      <p:pic>
        <p:nvPicPr>
          <p:cNvPr id="14" name="Graphic 13">
            <a:extLst>
              <a:ext uri="{FF2B5EF4-FFF2-40B4-BE49-F238E27FC236}">
                <a16:creationId xmlns:a16="http://schemas.microsoft.com/office/drawing/2014/main" id="{0493CC86-F2BB-5D76-0E2D-16C7DA1348E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709096" y="3507651"/>
            <a:ext cx="365760" cy="365760"/>
          </a:xfrm>
          <a:prstGeom prst="roundRect">
            <a:avLst/>
          </a:prstGeom>
        </p:spPr>
      </p:pic>
      <p:pic>
        <p:nvPicPr>
          <p:cNvPr id="15" name="Graphic 14">
            <a:extLst>
              <a:ext uri="{FF2B5EF4-FFF2-40B4-BE49-F238E27FC236}">
                <a16:creationId xmlns:a16="http://schemas.microsoft.com/office/drawing/2014/main" id="{A69957A8-8A56-E40E-2FDF-536151950830}"/>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709096" y="4139472"/>
            <a:ext cx="365760" cy="365760"/>
          </a:xfrm>
          <a:prstGeom prst="roundRect">
            <a:avLst/>
          </a:prstGeom>
        </p:spPr>
      </p:pic>
      <p:pic>
        <p:nvPicPr>
          <p:cNvPr id="16" name="Graphic 15">
            <a:extLst>
              <a:ext uri="{FF2B5EF4-FFF2-40B4-BE49-F238E27FC236}">
                <a16:creationId xmlns:a16="http://schemas.microsoft.com/office/drawing/2014/main" id="{E7AF953E-9E02-BBCF-FD18-76B9D8B898B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709096" y="4771293"/>
            <a:ext cx="365760" cy="365760"/>
          </a:xfrm>
          <a:prstGeom prst="roundRect">
            <a:avLst/>
          </a:prstGeom>
        </p:spPr>
      </p:pic>
      <p:pic>
        <p:nvPicPr>
          <p:cNvPr id="17" name="Graphic 16">
            <a:extLst>
              <a:ext uri="{FF2B5EF4-FFF2-40B4-BE49-F238E27FC236}">
                <a16:creationId xmlns:a16="http://schemas.microsoft.com/office/drawing/2014/main" id="{E3B8A2C1-EA0B-D09D-B906-A2022D511E3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2709096" y="5403112"/>
            <a:ext cx="365760" cy="365760"/>
          </a:xfrm>
          <a:prstGeom prst="roundRect">
            <a:avLst/>
          </a:prstGeom>
        </p:spPr>
      </p:pic>
      <p:sp>
        <p:nvSpPr>
          <p:cNvPr id="18" name="Rectangle: Rounded Corners 17">
            <a:extLst>
              <a:ext uri="{FF2B5EF4-FFF2-40B4-BE49-F238E27FC236}">
                <a16:creationId xmlns:a16="http://schemas.microsoft.com/office/drawing/2014/main" id="{A2E48D73-BC38-9779-F5CA-D8E96E7DE1E9}"/>
              </a:ext>
            </a:extLst>
          </p:cNvPr>
          <p:cNvSpPr/>
          <p:nvPr/>
        </p:nvSpPr>
        <p:spPr>
          <a:xfrm>
            <a:off x="7634455" y="1963949"/>
            <a:ext cx="2194560" cy="4114800"/>
          </a:xfrm>
          <a:prstGeom prst="roundRect">
            <a:avLst>
              <a:gd name="adj" fmla="val 8334"/>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54864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California’s Prop 50</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Proposed by Governor Gavin Newsom ahead of 2026 Elections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Framed as a response to the Texas mid-cycle redistricting efforts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Would allow the state to use a new congressional district map for 2026-2030</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Five Republican districts would shift towards being more Democratic</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9F775F-6054-5B55-A535-D28B1915ECE1}"/>
              </a:ext>
            </a:extLst>
          </p:cNvPr>
          <p:cNvSpPr/>
          <p:nvPr/>
        </p:nvSpPr>
        <p:spPr>
          <a:xfrm>
            <a:off x="8365975" y="1689629"/>
            <a:ext cx="731520" cy="731520"/>
          </a:xfrm>
          <a:prstGeom prst="ellipse">
            <a:avLst/>
          </a:prstGeom>
          <a:solidFill>
            <a:schemeClr val="accent1">
              <a:lumMod val="20000"/>
              <a:lumOff val="8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8289913D-FA89-18FF-06D8-F3C566138A5F}"/>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8457415" y="1781069"/>
            <a:ext cx="548640" cy="548640"/>
          </a:xfrm>
          <a:prstGeom prst="rect">
            <a:avLst/>
          </a:prstGeom>
        </p:spPr>
      </p:pic>
    </p:spTree>
    <p:extLst>
      <p:ext uri="{BB962C8B-B14F-4D97-AF65-F5344CB8AC3E}">
        <p14:creationId xmlns:p14="http://schemas.microsoft.com/office/powerpoint/2010/main" val="260624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3D7E-D6E2-E960-BF5E-65CEFC61F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A0D51-8DFD-7417-8A84-B2460A041681}"/>
              </a:ext>
            </a:extLst>
          </p:cNvPr>
          <p:cNvSpPr>
            <a:spLocks noGrp="1"/>
          </p:cNvSpPr>
          <p:nvPr>
            <p:ph type="title"/>
          </p:nvPr>
        </p:nvSpPr>
        <p:spPr/>
        <p:txBody>
          <a:bodyPr/>
          <a:lstStyle/>
          <a:p>
            <a:r>
              <a:rPr lang="en-US" dirty="0"/>
              <a:t>States Expanding Health Policy Authority as </a:t>
            </a:r>
            <a:br>
              <a:rPr lang="en-US" dirty="0"/>
            </a:br>
            <a:r>
              <a:rPr lang="en-US" dirty="0"/>
              <a:t>Federal Programs Face Uncertainty</a:t>
            </a:r>
          </a:p>
        </p:txBody>
      </p:sp>
      <p:sp>
        <p:nvSpPr>
          <p:cNvPr id="9" name="TextBox 8">
            <a:extLst>
              <a:ext uri="{FF2B5EF4-FFF2-40B4-BE49-F238E27FC236}">
                <a16:creationId xmlns:a16="http://schemas.microsoft.com/office/drawing/2014/main" id="{D8E0C2A4-22D3-1669-F453-59505F82BCDA}"/>
              </a:ext>
            </a:extLst>
          </p:cNvPr>
          <p:cNvSpPr txBox="1"/>
          <p:nvPr/>
        </p:nvSpPr>
        <p:spPr>
          <a:xfrm>
            <a:off x="2160989" y="6346956"/>
            <a:ext cx="268532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007E66"/>
                </a:solidFill>
                <a:effectLst/>
                <a:uLnTx/>
                <a:uFillTx/>
                <a:latin typeface="Calibri" panose="020F0502020204030204"/>
                <a:ea typeface="+mn-ea"/>
                <a:cs typeface="+mn-cs"/>
              </a:rPr>
              <a:t>PRESENTATION CENTER </a:t>
            </a:r>
            <a:r>
              <a:rPr kumimoji="0" lang="en-US" sz="700" b="0" i="0"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10/9/25</a:t>
            </a:r>
          </a:p>
        </p:txBody>
      </p:sp>
      <p:sp>
        <p:nvSpPr>
          <p:cNvPr id="8" name="TextBox 7">
            <a:extLst>
              <a:ext uri="{FF2B5EF4-FFF2-40B4-BE49-F238E27FC236}">
                <a16:creationId xmlns:a16="http://schemas.microsoft.com/office/drawing/2014/main" id="{7F04CC78-A109-A6AF-D14C-8E52BBB1EDCB}"/>
              </a:ext>
            </a:extLst>
          </p:cNvPr>
          <p:cNvSpPr txBox="1"/>
          <p:nvPr/>
        </p:nvSpPr>
        <p:spPr>
          <a:xfrm>
            <a:off x="2160990" y="6224623"/>
            <a:ext cx="663058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200" normalizeH="0" baseline="0" noProof="0" dirty="0">
                <a:ln>
                  <a:noFill/>
                </a:ln>
                <a:solidFill>
                  <a:srgbClr val="C8C8C8">
                    <a:lumMod val="50000"/>
                  </a:srgbClr>
                </a:solidFill>
                <a:effectLst/>
                <a:uLnTx/>
                <a:uFillTx/>
                <a:latin typeface="Calibri" panose="020F0502020204030204"/>
                <a:ea typeface="+mn-ea"/>
                <a:cs typeface="+mn-cs"/>
              </a:rPr>
              <a:t>SOURCE </a:t>
            </a:r>
            <a:r>
              <a:rPr kumimoji="0" lang="en-US" sz="700" b="0" i="1" u="none" strike="noStrike" kern="1200" cap="none" spc="0" normalizeH="0" baseline="0" noProof="0" dirty="0">
                <a:ln>
                  <a:noFill/>
                </a:ln>
                <a:solidFill>
                  <a:srgbClr val="C8C8C8">
                    <a:lumMod val="75000"/>
                  </a:srgbClr>
                </a:solidFill>
                <a:effectLst/>
                <a:uLnTx/>
                <a:uFillTx/>
                <a:latin typeface="Calibri" panose="020F0502020204030204"/>
                <a:ea typeface="+mn-ea"/>
                <a:cs typeface="+mn-cs"/>
              </a:rPr>
              <a:t>The Hill, Reuters, KFF, Latham and Watkins, Politico, CMS, Alliant, Goodwin Law</a:t>
            </a:r>
          </a:p>
        </p:txBody>
      </p:sp>
      <p:sp>
        <p:nvSpPr>
          <p:cNvPr id="3" name="Rectangle: Rounded Corners 2">
            <a:extLst>
              <a:ext uri="{FF2B5EF4-FFF2-40B4-BE49-F238E27FC236}">
                <a16:creationId xmlns:a16="http://schemas.microsoft.com/office/drawing/2014/main" id="{4B640D14-650C-48F1-589D-9E38DBF5C1F8}"/>
              </a:ext>
            </a:extLst>
          </p:cNvPr>
          <p:cNvSpPr/>
          <p:nvPr/>
        </p:nvSpPr>
        <p:spPr>
          <a:xfrm>
            <a:off x="2489201" y="2161484"/>
            <a:ext cx="3606799" cy="1600180"/>
          </a:xfrm>
          <a:prstGeom prst="roundRect">
            <a:avLst>
              <a:gd name="adj" fmla="val 3025"/>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4572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ACA’s uncertain future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ACA tax credits are set to expire in 2025 amid GOP resistance to an extension until the government shutdown is resolved. HHS issued regulations impacting ACA enrollment that faced legal pushback, but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Kennedy v. Braidwood Management</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upheld the preventive services mandate</a:t>
            </a:r>
          </a:p>
        </p:txBody>
      </p:sp>
      <p:sp>
        <p:nvSpPr>
          <p:cNvPr id="4" name="Rectangle: Rounded Corners 3">
            <a:extLst>
              <a:ext uri="{FF2B5EF4-FFF2-40B4-BE49-F238E27FC236}">
                <a16:creationId xmlns:a16="http://schemas.microsoft.com/office/drawing/2014/main" id="{9193DE14-564B-E82A-68AA-081BE4068BEF}"/>
              </a:ext>
            </a:extLst>
          </p:cNvPr>
          <p:cNvSpPr/>
          <p:nvPr/>
        </p:nvSpPr>
        <p:spPr>
          <a:xfrm>
            <a:off x="6222216" y="2174547"/>
            <a:ext cx="3606799" cy="1600180"/>
          </a:xfrm>
          <a:prstGeom prst="roundRect">
            <a:avLst>
              <a:gd name="adj" fmla="val 3025"/>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4572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Limited drug pricing reform</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Drug pricing regulation has relied on executive orders tightening oversight, accelerating generic approvals, and strengthening “most-favored nation” benchmarks. President Trump also struck a deal with Pfizer to tie Medicaid drug prices to the company’s lowest global rates</a:t>
            </a:r>
          </a:p>
        </p:txBody>
      </p:sp>
      <p:sp>
        <p:nvSpPr>
          <p:cNvPr id="7" name="TextBox 6">
            <a:extLst>
              <a:ext uri="{FF2B5EF4-FFF2-40B4-BE49-F238E27FC236}">
                <a16:creationId xmlns:a16="http://schemas.microsoft.com/office/drawing/2014/main" id="{693E5EF2-7F14-DD4C-1D42-E23AA9D39BD1}"/>
              </a:ext>
            </a:extLst>
          </p:cNvPr>
          <p:cNvSpPr txBox="1"/>
          <p:nvPr/>
        </p:nvSpPr>
        <p:spPr>
          <a:xfrm>
            <a:off x="2489201" y="1647844"/>
            <a:ext cx="7342632" cy="274320"/>
          </a:xfrm>
          <a:prstGeom prst="roundRect">
            <a:avLst/>
          </a:prstGeom>
          <a:solidFill>
            <a:schemeClr val="accent1">
              <a:lumMod val="75000"/>
            </a:schemeClr>
          </a:solidFill>
          <a:ln>
            <a:noFill/>
          </a:ln>
        </p:spPr>
        <p:txBody>
          <a:bodyPr wrap="square" lIns="9144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The future of many healthcare programs remains uncertain</a:t>
            </a:r>
          </a:p>
        </p:txBody>
      </p:sp>
      <p:cxnSp>
        <p:nvCxnSpPr>
          <p:cNvPr id="11" name="Straight Arrow Connector 10">
            <a:extLst>
              <a:ext uri="{FF2B5EF4-FFF2-40B4-BE49-F238E27FC236}">
                <a16:creationId xmlns:a16="http://schemas.microsoft.com/office/drawing/2014/main" id="{6CDA4B13-655E-77B4-1E24-8AB2B7EF3CB8}"/>
              </a:ext>
            </a:extLst>
          </p:cNvPr>
          <p:cNvCxnSpPr>
            <a:cxnSpLocks/>
          </p:cNvCxnSpPr>
          <p:nvPr/>
        </p:nvCxnSpPr>
        <p:spPr>
          <a:xfrm>
            <a:off x="8025615" y="1912347"/>
            <a:ext cx="0" cy="221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512690F-B41F-C838-BC1D-3E0BD3643A61}"/>
              </a:ext>
            </a:extLst>
          </p:cNvPr>
          <p:cNvSpPr/>
          <p:nvPr/>
        </p:nvSpPr>
        <p:spPr>
          <a:xfrm>
            <a:off x="2489201" y="4482490"/>
            <a:ext cx="2286000" cy="1645920"/>
          </a:xfrm>
          <a:prstGeom prst="roundRect">
            <a:avLst>
              <a:gd name="adj" fmla="val 3025"/>
            </a:avLst>
          </a:prstGeom>
          <a:solidFill>
            <a:schemeClr val="accent1">
              <a:lumMod val="20000"/>
              <a:lumOff val="80000"/>
            </a:schemeClr>
          </a:solidFill>
          <a:ln w="2857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548640" bIns="45720" rtlCol="0" anchor="t"/>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Innovative reinsurance models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The ACA approved waivers for 20 states to implement new insurance programs, with states such as MN, WI, and OR operating claims-cost reinsurance models</a:t>
            </a:r>
          </a:p>
        </p:txBody>
      </p:sp>
      <p:sp>
        <p:nvSpPr>
          <p:cNvPr id="14" name="Rectangle: Rounded Corners 13">
            <a:extLst>
              <a:ext uri="{FF2B5EF4-FFF2-40B4-BE49-F238E27FC236}">
                <a16:creationId xmlns:a16="http://schemas.microsoft.com/office/drawing/2014/main" id="{B8485268-2AB5-3716-F3AF-DAFBECD7EB59}"/>
              </a:ext>
            </a:extLst>
          </p:cNvPr>
          <p:cNvSpPr/>
          <p:nvPr/>
        </p:nvSpPr>
        <p:spPr>
          <a:xfrm>
            <a:off x="5016108" y="4482490"/>
            <a:ext cx="2286000" cy="1645920"/>
          </a:xfrm>
          <a:prstGeom prst="roundRect">
            <a:avLst>
              <a:gd name="adj" fmla="val 3025"/>
            </a:avLst>
          </a:prstGeom>
          <a:solidFill>
            <a:schemeClr val="accent1">
              <a:lumMod val="20000"/>
              <a:lumOff val="80000"/>
            </a:schemeClr>
          </a:solidFill>
          <a:ln w="2857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548640" bIns="45720" rtlCol="0" anchor="t"/>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State coverage mandates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Some states enacted laws requiring insurers to cover specific services, providers, or populations; NJ and MA also mandate that residents maintain minimum coverage</a:t>
            </a:r>
          </a:p>
        </p:txBody>
      </p:sp>
      <p:sp>
        <p:nvSpPr>
          <p:cNvPr id="16" name="Rectangle: Rounded Corners 15">
            <a:extLst>
              <a:ext uri="{FF2B5EF4-FFF2-40B4-BE49-F238E27FC236}">
                <a16:creationId xmlns:a16="http://schemas.microsoft.com/office/drawing/2014/main" id="{4A102306-7EFA-EBB3-6975-8704F73E5FE6}"/>
              </a:ext>
            </a:extLst>
          </p:cNvPr>
          <p:cNvSpPr/>
          <p:nvPr/>
        </p:nvSpPr>
        <p:spPr>
          <a:xfrm>
            <a:off x="7543015" y="4482490"/>
            <a:ext cx="2286000" cy="1645920"/>
          </a:xfrm>
          <a:prstGeom prst="roundRect">
            <a:avLst>
              <a:gd name="adj" fmla="val 3025"/>
            </a:avLst>
          </a:prstGeom>
          <a:solidFill>
            <a:schemeClr val="accent1">
              <a:lumMod val="20000"/>
              <a:lumOff val="80000"/>
            </a:schemeClr>
          </a:solidFill>
          <a:ln w="2857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548640" bIns="45720" rtlCol="0" anchor="t"/>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Drug transparency laws</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23 states passed drug transparency laws and 12 established Prescription Drug Affordability Boards (PDABs), several of which can set or review price caps</a:t>
            </a:r>
          </a:p>
        </p:txBody>
      </p:sp>
      <p:sp>
        <p:nvSpPr>
          <p:cNvPr id="17" name="TextBox 16">
            <a:extLst>
              <a:ext uri="{FF2B5EF4-FFF2-40B4-BE49-F238E27FC236}">
                <a16:creationId xmlns:a16="http://schemas.microsoft.com/office/drawing/2014/main" id="{C7A16529-8A7D-75E9-E640-4DD7E72B3492}"/>
              </a:ext>
            </a:extLst>
          </p:cNvPr>
          <p:cNvSpPr txBox="1"/>
          <p:nvPr/>
        </p:nvSpPr>
        <p:spPr>
          <a:xfrm>
            <a:off x="2489199" y="3910383"/>
            <a:ext cx="7342632" cy="274320"/>
          </a:xfrm>
          <a:prstGeom prst="roundRect">
            <a:avLst/>
          </a:prstGeom>
          <a:solidFill>
            <a:schemeClr val="accent1">
              <a:lumMod val="75000"/>
            </a:schemeClr>
          </a:solidFill>
          <a:ln>
            <a:noFill/>
          </a:ln>
        </p:spPr>
        <p:txBody>
          <a:bodyPr wrap="square" lIns="9144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States are setting their own laws on prescription drugs and reinsurance</a:t>
            </a:r>
          </a:p>
        </p:txBody>
      </p:sp>
      <p:cxnSp>
        <p:nvCxnSpPr>
          <p:cNvPr id="71" name="Straight Arrow Connector 70">
            <a:extLst>
              <a:ext uri="{FF2B5EF4-FFF2-40B4-BE49-F238E27FC236}">
                <a16:creationId xmlns:a16="http://schemas.microsoft.com/office/drawing/2014/main" id="{14477B94-3584-620A-357E-E9718CD682BF}"/>
              </a:ext>
            </a:extLst>
          </p:cNvPr>
          <p:cNvCxnSpPr>
            <a:cxnSpLocks/>
          </p:cNvCxnSpPr>
          <p:nvPr/>
        </p:nvCxnSpPr>
        <p:spPr>
          <a:xfrm>
            <a:off x="3632201" y="4184227"/>
            <a:ext cx="0" cy="221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F6FC63-A0AD-93CF-A566-FD8AB34FFCEF}"/>
              </a:ext>
            </a:extLst>
          </p:cNvPr>
          <p:cNvCxnSpPr>
            <a:cxnSpLocks/>
          </p:cNvCxnSpPr>
          <p:nvPr/>
        </p:nvCxnSpPr>
        <p:spPr>
          <a:xfrm>
            <a:off x="4292600" y="1912347"/>
            <a:ext cx="0" cy="221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6356993-CA68-42D8-6814-3EFC53133468}"/>
              </a:ext>
            </a:extLst>
          </p:cNvPr>
          <p:cNvCxnSpPr>
            <a:cxnSpLocks/>
          </p:cNvCxnSpPr>
          <p:nvPr/>
        </p:nvCxnSpPr>
        <p:spPr>
          <a:xfrm>
            <a:off x="6159108" y="4184227"/>
            <a:ext cx="0" cy="221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EFDB8D9-3923-F7B3-DF27-C6720375F734}"/>
              </a:ext>
            </a:extLst>
          </p:cNvPr>
          <p:cNvCxnSpPr>
            <a:cxnSpLocks/>
          </p:cNvCxnSpPr>
          <p:nvPr/>
        </p:nvCxnSpPr>
        <p:spPr>
          <a:xfrm>
            <a:off x="8686015" y="4184227"/>
            <a:ext cx="0" cy="221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2F1682B-82A4-9C1D-B2D7-59930D3B047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123436" y="2265095"/>
            <a:ext cx="338328" cy="338328"/>
          </a:xfrm>
          <a:prstGeom prst="rect">
            <a:avLst/>
          </a:prstGeom>
        </p:spPr>
      </p:pic>
      <p:pic>
        <p:nvPicPr>
          <p:cNvPr id="6" name="Graphic 5">
            <a:extLst>
              <a:ext uri="{FF2B5EF4-FFF2-40B4-BE49-F238E27FC236}">
                <a16:creationId xmlns:a16="http://schemas.microsoft.com/office/drawing/2014/main" id="{EA908D4B-D576-02C4-7D1F-87A7296F3C3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856451" y="2259039"/>
            <a:ext cx="338328" cy="338328"/>
          </a:xfrm>
          <a:prstGeom prst="rect">
            <a:avLst/>
          </a:prstGeom>
        </p:spPr>
      </p:pic>
      <p:pic>
        <p:nvPicPr>
          <p:cNvPr id="19" name="Graphic 18">
            <a:extLst>
              <a:ext uri="{FF2B5EF4-FFF2-40B4-BE49-F238E27FC236}">
                <a16:creationId xmlns:a16="http://schemas.microsoft.com/office/drawing/2014/main" id="{3754B7BF-3996-4EF6-380B-EAE2E7340AC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449321" y="4629331"/>
            <a:ext cx="365760" cy="365760"/>
          </a:xfrm>
          <a:prstGeom prst="rect">
            <a:avLst/>
          </a:prstGeom>
        </p:spPr>
      </p:pic>
      <p:pic>
        <p:nvPicPr>
          <p:cNvPr id="20" name="Graphic 19">
            <a:extLst>
              <a:ext uri="{FF2B5EF4-FFF2-40B4-BE49-F238E27FC236}">
                <a16:creationId xmlns:a16="http://schemas.microsoft.com/office/drawing/2014/main" id="{444A3BA7-9C24-0EBF-5DDB-ABAB13534C7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5976228" y="4638856"/>
            <a:ext cx="365760" cy="365760"/>
          </a:xfrm>
          <a:prstGeom prst="rect">
            <a:avLst/>
          </a:prstGeom>
        </p:spPr>
      </p:pic>
      <p:pic>
        <p:nvPicPr>
          <p:cNvPr id="22" name="Graphic 21">
            <a:extLst>
              <a:ext uri="{FF2B5EF4-FFF2-40B4-BE49-F238E27FC236}">
                <a16:creationId xmlns:a16="http://schemas.microsoft.com/office/drawing/2014/main" id="{02DDDE83-5F3E-13D4-A9ED-D291F6AB535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503135" y="4617469"/>
            <a:ext cx="365760" cy="365760"/>
          </a:xfrm>
          <a:prstGeom prst="rect">
            <a:avLst/>
          </a:prstGeom>
        </p:spPr>
      </p:pic>
    </p:spTree>
    <p:extLst>
      <p:ext uri="{BB962C8B-B14F-4D97-AF65-F5344CB8AC3E}">
        <p14:creationId xmlns:p14="http://schemas.microsoft.com/office/powerpoint/2010/main" val="32288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CFDA-D590-0487-C5FD-174577A5D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89866-7147-9231-A73F-4D3A1044A72A}"/>
              </a:ext>
            </a:extLst>
          </p:cNvPr>
          <p:cNvSpPr>
            <a:spLocks noGrp="1"/>
          </p:cNvSpPr>
          <p:nvPr>
            <p:ph type="ctrTitle"/>
          </p:nvPr>
        </p:nvSpPr>
        <p:spPr/>
        <p:txBody>
          <a:bodyPr>
            <a:normAutofit/>
          </a:bodyPr>
          <a:lstStyle/>
          <a:p>
            <a:r>
              <a:rPr lang="en-US" sz="4400" dirty="0">
                <a:latin typeface="Calibri"/>
                <a:ea typeface="Calibri"/>
                <a:cs typeface="Calibri"/>
              </a:rPr>
              <a:t>State Legislative Activity</a:t>
            </a:r>
            <a:endParaRPr lang="en-US" sz="4400" dirty="0"/>
          </a:p>
        </p:txBody>
      </p:sp>
    </p:spTree>
    <p:extLst>
      <p:ext uri="{BB962C8B-B14F-4D97-AF65-F5344CB8AC3E}">
        <p14:creationId xmlns:p14="http://schemas.microsoft.com/office/powerpoint/2010/main" val="160406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64C9-6C7A-E76D-1166-5F245FBD7FE6}"/>
              </a:ext>
            </a:extLst>
          </p:cNvPr>
          <p:cNvSpPr>
            <a:spLocks noGrp="1"/>
          </p:cNvSpPr>
          <p:nvPr>
            <p:ph type="title"/>
          </p:nvPr>
        </p:nvSpPr>
        <p:spPr>
          <a:xfrm>
            <a:off x="838200" y="96808"/>
            <a:ext cx="10515600" cy="914399"/>
          </a:xfrm>
        </p:spPr>
        <p:txBody>
          <a:bodyPr>
            <a:normAutofit/>
          </a:bodyPr>
          <a:lstStyle/>
          <a:p>
            <a:r>
              <a:rPr lang="en-US" sz="3200" dirty="0">
                <a:latin typeface="Calibri"/>
                <a:cs typeface="Calibri"/>
              </a:rPr>
              <a:t>State Legislative Tracking</a:t>
            </a:r>
            <a:endParaRPr lang="en-US" sz="3200" dirty="0">
              <a:ea typeface="Calibri"/>
            </a:endParaRPr>
          </a:p>
        </p:txBody>
      </p:sp>
      <p:sp>
        <p:nvSpPr>
          <p:cNvPr id="8" name="TextBox 7">
            <a:extLst>
              <a:ext uri="{FF2B5EF4-FFF2-40B4-BE49-F238E27FC236}">
                <a16:creationId xmlns:a16="http://schemas.microsoft.com/office/drawing/2014/main" id="{3A9AFCF6-4734-F3E2-39DB-4A9967B1BA9D}"/>
              </a:ext>
            </a:extLst>
          </p:cNvPr>
          <p:cNvSpPr txBox="1"/>
          <p:nvPr/>
        </p:nvSpPr>
        <p:spPr>
          <a:xfrm>
            <a:off x="834874" y="4996254"/>
            <a:ext cx="894130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a:cs typeface="Calibri"/>
              </a:rPr>
              <a:t>In 2025, ACP tracked state legislation on:</a:t>
            </a:r>
            <a:endPar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342900" indent="-342900">
              <a:buFont typeface="Arial"/>
              <a:buChar char="•"/>
            </a:pPr>
            <a:r>
              <a:rPr lang="en-US" sz="2400" dirty="0">
                <a:solidFill>
                  <a:srgbClr val="000000"/>
                </a:solidFill>
                <a:ea typeface="Calibri"/>
                <a:cs typeface="Calibri"/>
              </a:rPr>
              <a:t>Scope of Practice</a:t>
            </a:r>
          </a:p>
          <a:p>
            <a:pPr marL="342900" indent="-342900">
              <a:buFont typeface="Arial"/>
              <a:buChar char="•"/>
            </a:pPr>
            <a:r>
              <a:rPr lang="en-US" sz="2400" dirty="0">
                <a:solidFill>
                  <a:srgbClr val="000000"/>
                </a:solidFill>
                <a:ea typeface="Calibri"/>
                <a:cs typeface="Calibri"/>
              </a:rPr>
              <a:t>Prior Authorization</a:t>
            </a:r>
            <a:endParaRPr lang="en-US" sz="2400" dirty="0">
              <a:solidFill>
                <a:srgbClr val="000000"/>
              </a:solidFill>
              <a:latin typeface="Calibri" panose="020F0502020204030204" pitchFamily="34" charset="0"/>
              <a:ea typeface="Calibri"/>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Calibri"/>
                <a:ea typeface="Calibri"/>
                <a:cs typeface="Calibri"/>
              </a:rPr>
              <a:t>AI &amp;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2" name="TextBox 11">
            <a:extLst>
              <a:ext uri="{FF2B5EF4-FFF2-40B4-BE49-F238E27FC236}">
                <a16:creationId xmlns:a16="http://schemas.microsoft.com/office/drawing/2014/main" id="{DD3BBDD0-19F4-8A07-519E-7515FF6270A2}"/>
              </a:ext>
            </a:extLst>
          </p:cNvPr>
          <p:cNvSpPr txBox="1"/>
          <p:nvPr/>
        </p:nvSpPr>
        <p:spPr>
          <a:xfrm>
            <a:off x="4300935" y="5385755"/>
            <a:ext cx="3854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Calibri"/>
                <a:ea typeface="Calibri"/>
                <a:cs typeface="Calibri"/>
              </a:rPr>
              <a:t>Firearm Injury Prevention</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Calibri"/>
              </a:rPr>
              <a:t>Reproductive Health</a:t>
            </a:r>
            <a:endPar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p:txBody>
      </p:sp>
      <p:pic>
        <p:nvPicPr>
          <p:cNvPr id="5" name="Content Placeholder 4" descr="A screenshot of a map&#10;&#10;AI-generated content may be incorrect.">
            <a:extLst>
              <a:ext uri="{FF2B5EF4-FFF2-40B4-BE49-F238E27FC236}">
                <a16:creationId xmlns:a16="http://schemas.microsoft.com/office/drawing/2014/main" id="{968B8EDF-9195-26AA-C62B-41E25E5B05AC}"/>
              </a:ext>
            </a:extLst>
          </p:cNvPr>
          <p:cNvPicPr>
            <a:picLocks noGrp="1" noChangeAspect="1"/>
          </p:cNvPicPr>
          <p:nvPr>
            <p:ph idx="1"/>
          </p:nvPr>
        </p:nvPicPr>
        <p:blipFill>
          <a:blip r:embed="rId2"/>
          <a:stretch>
            <a:fillRect/>
          </a:stretch>
        </p:blipFill>
        <p:spPr>
          <a:xfrm>
            <a:off x="608542" y="815528"/>
            <a:ext cx="8521521" cy="4015566"/>
          </a:xfrm>
          <a:prstGeom prst="rect">
            <a:avLst/>
          </a:prstGeom>
        </p:spPr>
      </p:pic>
    </p:spTree>
    <p:extLst>
      <p:ext uri="{BB962C8B-B14F-4D97-AF65-F5344CB8AC3E}">
        <p14:creationId xmlns:p14="http://schemas.microsoft.com/office/powerpoint/2010/main" val="136635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F938-83BE-EADD-B392-8156EB563DF3}"/>
            </a:ext>
          </a:extLst>
        </p:cNvPr>
        <p:cNvGrpSpPr/>
        <p:nvPr/>
      </p:nvGrpSpPr>
      <p:grpSpPr>
        <a:xfrm>
          <a:off x="0" y="0"/>
          <a:ext cx="0" cy="0"/>
          <a:chOff x="0" y="0"/>
          <a:chExt cx="0" cy="0"/>
        </a:xfrm>
      </p:grpSpPr>
      <p:sp>
        <p:nvSpPr>
          <p:cNvPr id="27" name="Title 1">
            <a:extLst>
              <a:ext uri="{FF2B5EF4-FFF2-40B4-BE49-F238E27FC236}">
                <a16:creationId xmlns:a16="http://schemas.microsoft.com/office/drawing/2014/main" id="{94AE76B5-C378-FE60-C724-C8E45064F078}"/>
              </a:ext>
            </a:extLst>
          </p:cNvPr>
          <p:cNvSpPr>
            <a:spLocks noGrp="1"/>
          </p:cNvSpPr>
          <p:nvPr>
            <p:ph type="title"/>
          </p:nvPr>
        </p:nvSpPr>
        <p:spPr>
          <a:xfrm>
            <a:off x="838200" y="365126"/>
            <a:ext cx="10515600" cy="914399"/>
          </a:xfrm>
        </p:spPr>
        <p:txBody>
          <a:bodyPr>
            <a:normAutofit/>
          </a:bodyPr>
          <a:lstStyle/>
          <a:p>
            <a:pPr marL="342900" marR="0" lvl="0" indent="-342900">
              <a:lnSpc>
                <a:spcPct val="115000"/>
              </a:lnSpc>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Scope of Practice Activity</a:t>
            </a:r>
            <a:endParaRPr lang="en-US" dirty="0"/>
          </a:p>
        </p:txBody>
      </p:sp>
      <p:sp>
        <p:nvSpPr>
          <p:cNvPr id="7" name="Content Placeholder 6">
            <a:extLst>
              <a:ext uri="{FF2B5EF4-FFF2-40B4-BE49-F238E27FC236}">
                <a16:creationId xmlns:a16="http://schemas.microsoft.com/office/drawing/2014/main" id="{1E61F6F5-BD0B-4743-B55E-FA9842F09587}"/>
              </a:ext>
            </a:extLst>
          </p:cNvPr>
          <p:cNvSpPr>
            <a:spLocks noGrp="1"/>
          </p:cNvSpPr>
          <p:nvPr>
            <p:ph sz="half" idx="1"/>
          </p:nvPr>
        </p:nvSpPr>
        <p:spPr>
          <a:xfrm>
            <a:off x="838200" y="1279526"/>
            <a:ext cx="4469926" cy="4897438"/>
          </a:xfrm>
        </p:spPr>
        <p:txBody>
          <a:bodyPr>
            <a:normAutofit/>
          </a:bodyPr>
          <a:lstStyle/>
          <a:p>
            <a:pPr>
              <a:spcAft>
                <a:spcPts val="800"/>
              </a:spcAft>
            </a:pPr>
            <a:r>
              <a:rPr lang="en-US" kern="100" dirty="0">
                <a:effectLst/>
              </a:rPr>
              <a:t>249 scope bills were introduced in 2025.</a:t>
            </a:r>
          </a:p>
          <a:p>
            <a:r>
              <a:rPr lang="en-US" dirty="0">
                <a:effectLst/>
              </a:rPr>
              <a:t>More than 150 scope expansion bills were defeated this year that would hav</a:t>
            </a:r>
            <a:r>
              <a:rPr lang="en-US" dirty="0"/>
              <a:t>e </a:t>
            </a:r>
            <a:r>
              <a:rPr lang="en-US" dirty="0">
                <a:effectLst/>
              </a:rPr>
              <a:t>expand the scope of NPs, Nurse anesthetists, PAs, optometrists, pharmacists, psychologists, naturopaths, and podiatrists.</a:t>
            </a:r>
            <a:endParaRPr lang="en-US" dirty="0"/>
          </a:p>
        </p:txBody>
      </p:sp>
      <p:pic>
        <p:nvPicPr>
          <p:cNvPr id="12" name="Picture 11">
            <a:extLst>
              <a:ext uri="{FF2B5EF4-FFF2-40B4-BE49-F238E27FC236}">
                <a16:creationId xmlns:a16="http://schemas.microsoft.com/office/drawing/2014/main" id="{3A1149B9-1FCC-6B4A-FE58-E9B6BF7A3B52}"/>
              </a:ext>
            </a:extLst>
          </p:cNvPr>
          <p:cNvPicPr>
            <a:picLocks noChangeAspect="1"/>
          </p:cNvPicPr>
          <p:nvPr/>
        </p:nvPicPr>
        <p:blipFill>
          <a:blip r:embed="rId2"/>
          <a:srcRect t="20250" r="31230" b="-250"/>
          <a:stretch>
            <a:fillRect/>
          </a:stretch>
        </p:blipFill>
        <p:spPr>
          <a:xfrm>
            <a:off x="5709423" y="1677330"/>
            <a:ext cx="5274794" cy="3503339"/>
          </a:xfrm>
          <a:prstGeom prst="rect">
            <a:avLst/>
          </a:prstGeom>
          <a:noFill/>
        </p:spPr>
      </p:pic>
      <p:sp>
        <p:nvSpPr>
          <p:cNvPr id="17" name="Slide Number Placeholder 4">
            <a:extLst>
              <a:ext uri="{FF2B5EF4-FFF2-40B4-BE49-F238E27FC236}">
                <a16:creationId xmlns:a16="http://schemas.microsoft.com/office/drawing/2014/main" id="{E1CA25CF-41E1-7D30-11A6-C9FC13A32F08}"/>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9</a:t>
            </a:fld>
            <a:endParaRPr lang="en-US" dirty="0"/>
          </a:p>
        </p:txBody>
      </p:sp>
      <p:pic>
        <p:nvPicPr>
          <p:cNvPr id="3" name="Picture 2">
            <a:extLst>
              <a:ext uri="{FF2B5EF4-FFF2-40B4-BE49-F238E27FC236}">
                <a16:creationId xmlns:a16="http://schemas.microsoft.com/office/drawing/2014/main" id="{5477686D-7D95-1803-0FB7-38CB8B1BA5FF}"/>
              </a:ext>
            </a:extLst>
          </p:cNvPr>
          <p:cNvPicPr>
            <a:picLocks noChangeAspect="1"/>
          </p:cNvPicPr>
          <p:nvPr/>
        </p:nvPicPr>
        <p:blipFill>
          <a:blip r:embed="rId3"/>
          <a:stretch>
            <a:fillRect/>
          </a:stretch>
        </p:blipFill>
        <p:spPr>
          <a:xfrm>
            <a:off x="9582615" y="192023"/>
            <a:ext cx="1481485" cy="1481485"/>
          </a:xfrm>
          <a:prstGeom prst="rect">
            <a:avLst/>
          </a:prstGeom>
        </p:spPr>
      </p:pic>
    </p:spTree>
    <p:extLst>
      <p:ext uri="{BB962C8B-B14F-4D97-AF65-F5344CB8AC3E}">
        <p14:creationId xmlns:p14="http://schemas.microsoft.com/office/powerpoint/2010/main" val="1262816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8"/>
</p:tagLst>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2.xml><?xml version="1.0" encoding="utf-8"?>
<a:theme xmlns:a="http://schemas.openxmlformats.org/drawingml/2006/main" name="1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20" id="{1AE50A13-3CEB-0A40-89E5-78235275D451}" vid="{3140EEA8-1926-614D-8800-DE2A86D20BED}"/>
    </a:ext>
  </a:extLst>
</a:theme>
</file>

<file path=ppt/theme/theme3.xml><?xml version="1.0" encoding="utf-8"?>
<a:theme xmlns:a="http://schemas.openxmlformats.org/drawingml/2006/main" name="Office Theme">
  <a:themeElements>
    <a:clrScheme name="ACP">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Template Refresh_Iteration A_5_22_20" id="{65FF12BA-0685-1C46-953A-74426E137123}" vid="{60C31AC6-C625-7B4E-83CF-F30B2EF04A00}"/>
    </a:ext>
  </a:extLst>
</a:theme>
</file>

<file path=ppt/theme/theme4.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b33778812e7be54eeed4827a9148af9d">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d5f9b3546f6b12a2d823a90e0fc2e863"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50735-C291-4BAA-A2BD-3ED02D683776}"/>
</file>

<file path=customXml/itemProps2.xml><?xml version="1.0" encoding="utf-8"?>
<ds:datastoreItem xmlns:ds="http://schemas.openxmlformats.org/officeDocument/2006/customXml" ds:itemID="{2102BCD3-E8B9-4D2F-8D76-BC456197A65E}">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purl.org/dc/elements/1.1/"/>
    <ds:schemaRef ds:uri="79350851-8c2b-403b-9bd2-948565db2f1b"/>
    <ds:schemaRef ds:uri="ad15aece-cebd-4625-bbea-1a5a2a134b85"/>
  </ds:schemaRefs>
</ds:datastoreItem>
</file>

<file path=customXml/itemProps3.xml><?xml version="1.0" encoding="utf-8"?>
<ds:datastoreItem xmlns:ds="http://schemas.openxmlformats.org/officeDocument/2006/customXml" ds:itemID="{712C3EE2-3CEF-4955-9089-A5D97B0097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2766</TotalTime>
  <Words>1527</Words>
  <Application>Microsoft Office PowerPoint</Application>
  <PresentationFormat>Widescreen</PresentationFormat>
  <Paragraphs>160</Paragraphs>
  <Slides>19</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Aptos</vt:lpstr>
      <vt:lpstr>Arial</vt:lpstr>
      <vt:lpstr>Calibri</vt:lpstr>
      <vt:lpstr>Custom Design</vt:lpstr>
      <vt:lpstr>1_Custom Design</vt:lpstr>
      <vt:lpstr>Office Theme</vt:lpstr>
      <vt:lpstr>2_Custom Design</vt:lpstr>
      <vt:lpstr>2026 State Legislative Sessions &amp;  ACP Chapter Resources  November 5, 2025</vt:lpstr>
      <vt:lpstr>Overview</vt:lpstr>
      <vt:lpstr>2025 Election  &amp;  State Health Policy</vt:lpstr>
      <vt:lpstr>What Was on the ballot this year?</vt:lpstr>
      <vt:lpstr>Six states had Ballot Measures</vt:lpstr>
      <vt:lpstr>States Expanding Health Policy Authority as  Federal Programs Face Uncertainty</vt:lpstr>
      <vt:lpstr>State Legislative Activity</vt:lpstr>
      <vt:lpstr>State Legislative Tracking</vt:lpstr>
      <vt:lpstr>Scope of Practice Activity</vt:lpstr>
      <vt:lpstr>Grassroots and State Advocacy Resources</vt:lpstr>
      <vt:lpstr>PowerPoint Presentation</vt:lpstr>
      <vt:lpstr>ACP Legislative Action Center</vt:lpstr>
      <vt:lpstr>PowerPoint Presentation</vt:lpstr>
      <vt:lpstr>Toolkit Supporting Access to Vaccines</vt:lpstr>
      <vt:lpstr>Leadership Day</vt:lpstr>
      <vt:lpstr>2025 Leadership Day Participation</vt:lpstr>
      <vt:lpstr>2025 Leadership Day</vt:lpstr>
      <vt:lpstr>2026 Leadership Day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Pugach</dc:creator>
  <cp:lastModifiedBy>Shuan Tomlinson</cp:lastModifiedBy>
  <cp:revision>3</cp:revision>
  <dcterms:created xsi:type="dcterms:W3CDTF">2024-03-08T17:28:58Z</dcterms:created>
  <dcterms:modified xsi:type="dcterms:W3CDTF">2025-11-06T17:27:59Z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