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1" r:id="rId5"/>
    <p:sldMasterId id="2147483682" r:id="rId6"/>
  </p:sldMasterIdLst>
  <p:notesMasterIdLst>
    <p:notesMasterId r:id="rId12"/>
  </p:notesMasterIdLst>
  <p:sldIdLst>
    <p:sldId id="2835" r:id="rId7"/>
    <p:sldId id="2147470430" r:id="rId8"/>
    <p:sldId id="2145705620" r:id="rId9"/>
    <p:sldId id="2147470424" r:id="rId10"/>
    <p:sldId id="269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72D1FB-65A8-1267-CD93-517C46A53DF5}" v="1" dt="2026-03-03T22:19:43.889"/>
    <p1510:client id="{FC73F7AE-0F0F-45FA-96DD-DBE2CF016BF2}" v="6" dt="2026-03-03T17:20:12.7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uan Tomlinson" userId="fd0429a6-d302-4c4c-89b5-306da6e24d72" providerId="ADAL" clId="{2D757C46-349F-47D9-9AB7-8DB832B43D5F}"/>
    <pc:docChg chg="undo custSel addSld delSld modSld sldOrd delMainMaster">
      <pc:chgData name="Shuan Tomlinson" userId="fd0429a6-d302-4c4c-89b5-306da6e24d72" providerId="ADAL" clId="{2D757C46-349F-47D9-9AB7-8DB832B43D5F}" dt="2026-03-03T22:02:28.228" v="286" actId="2696"/>
      <pc:docMkLst>
        <pc:docMk/>
      </pc:docMkLst>
      <pc:sldChg chg="add del">
        <pc:chgData name="Shuan Tomlinson" userId="fd0429a6-d302-4c4c-89b5-306da6e24d72" providerId="ADAL" clId="{2D757C46-349F-47D9-9AB7-8DB832B43D5F}" dt="2026-03-03T17:22:56.625" v="109" actId="2696"/>
        <pc:sldMkLst>
          <pc:docMk/>
          <pc:sldMk cId="26481102" sldId="2692"/>
        </pc:sldMkLst>
      </pc:sldChg>
      <pc:sldChg chg="addSp delSp modSp add mod ord">
        <pc:chgData name="Shuan Tomlinson" userId="fd0429a6-d302-4c4c-89b5-306da6e24d72" providerId="ADAL" clId="{2D757C46-349F-47D9-9AB7-8DB832B43D5F}" dt="2026-03-03T21:58:21.416" v="281" actId="14100"/>
        <pc:sldMkLst>
          <pc:docMk/>
          <pc:sldMk cId="1608285870" sldId="2695"/>
        </pc:sldMkLst>
        <pc:spChg chg="mod">
          <ac:chgData name="Shuan Tomlinson" userId="fd0429a6-d302-4c4c-89b5-306da6e24d72" providerId="ADAL" clId="{2D757C46-349F-47D9-9AB7-8DB832B43D5F}" dt="2026-03-02T18:51:29.527" v="23" actId="6549"/>
          <ac:spMkLst>
            <pc:docMk/>
            <pc:sldMk cId="1608285870" sldId="2695"/>
            <ac:spMk id="2" creationId="{85E43DA5-3805-64E2-7FA8-E5CA2F4B3B97}"/>
          </ac:spMkLst>
        </pc:spChg>
        <pc:spChg chg="mod">
          <ac:chgData name="Shuan Tomlinson" userId="fd0429a6-d302-4c4c-89b5-306da6e24d72" providerId="ADAL" clId="{2D757C46-349F-47D9-9AB7-8DB832B43D5F}" dt="2026-03-03T21:57:54.442" v="275" actId="20577"/>
          <ac:spMkLst>
            <pc:docMk/>
            <pc:sldMk cId="1608285870" sldId="2695"/>
            <ac:spMk id="7" creationId="{69315A63-5D11-8E00-75CB-9C4C32D03AE5}"/>
          </ac:spMkLst>
        </pc:spChg>
        <pc:picChg chg="add del mod">
          <ac:chgData name="Shuan Tomlinson" userId="fd0429a6-d302-4c4c-89b5-306da6e24d72" providerId="ADAL" clId="{2D757C46-349F-47D9-9AB7-8DB832B43D5F}" dt="2026-03-02T18:58:01.637" v="27" actId="21"/>
          <ac:picMkLst>
            <pc:docMk/>
            <pc:sldMk cId="1608285870" sldId="2695"/>
            <ac:picMk id="3" creationId="{D8A0EB81-6D77-AB53-1B61-98431B8861C3}"/>
          </ac:picMkLst>
        </pc:picChg>
        <pc:picChg chg="add mod">
          <ac:chgData name="Shuan Tomlinson" userId="fd0429a6-d302-4c4c-89b5-306da6e24d72" providerId="ADAL" clId="{2D757C46-349F-47D9-9AB7-8DB832B43D5F}" dt="2026-03-03T21:58:21.416" v="281" actId="14100"/>
          <ac:picMkLst>
            <pc:docMk/>
            <pc:sldMk cId="1608285870" sldId="2695"/>
            <ac:picMk id="6" creationId="{7092655B-ED7A-2813-F62E-614220475023}"/>
          </ac:picMkLst>
        </pc:picChg>
        <pc:picChg chg="add del">
          <ac:chgData name="Shuan Tomlinson" userId="fd0429a6-d302-4c4c-89b5-306da6e24d72" providerId="ADAL" clId="{2D757C46-349F-47D9-9AB7-8DB832B43D5F}" dt="2026-03-02T19:01:18.488" v="35" actId="22"/>
          <ac:picMkLst>
            <pc:docMk/>
            <pc:sldMk cId="1608285870" sldId="2695"/>
            <ac:picMk id="10" creationId="{8DBF2E83-5C66-03F2-3269-B2E7A6B9176D}"/>
          </ac:picMkLst>
        </pc:picChg>
        <pc:picChg chg="del mod">
          <ac:chgData name="Shuan Tomlinson" userId="fd0429a6-d302-4c4c-89b5-306da6e24d72" providerId="ADAL" clId="{2D757C46-349F-47D9-9AB7-8DB832B43D5F}" dt="2026-03-02T18:57:05.121" v="25" actId="21"/>
          <ac:picMkLst>
            <pc:docMk/>
            <pc:sldMk cId="1608285870" sldId="2695"/>
            <ac:picMk id="11" creationId="{67C275EB-379A-BD56-E4A0-B2F1571F2EAA}"/>
          </ac:picMkLst>
        </pc:picChg>
      </pc:sldChg>
      <pc:sldChg chg="add del ord">
        <pc:chgData name="Shuan Tomlinson" userId="fd0429a6-d302-4c4c-89b5-306da6e24d72" providerId="ADAL" clId="{2D757C46-349F-47D9-9AB7-8DB832B43D5F}" dt="2026-03-03T21:56:11.213" v="166" actId="2696"/>
        <pc:sldMkLst>
          <pc:docMk/>
          <pc:sldMk cId="1252922693" sldId="2710"/>
        </pc:sldMkLst>
      </pc:sldChg>
      <pc:sldChg chg="addSp delSp modSp mod">
        <pc:chgData name="Shuan Tomlinson" userId="fd0429a6-d302-4c4c-89b5-306da6e24d72" providerId="ADAL" clId="{2D757C46-349F-47D9-9AB7-8DB832B43D5F}" dt="2026-03-03T17:15:32.987" v="107" actId="1076"/>
        <pc:sldMkLst>
          <pc:docMk/>
          <pc:sldMk cId="4236753554" sldId="2835"/>
        </pc:sldMkLst>
        <pc:spChg chg="mod">
          <ac:chgData name="Shuan Tomlinson" userId="fd0429a6-d302-4c4c-89b5-306da6e24d72" providerId="ADAL" clId="{2D757C46-349F-47D9-9AB7-8DB832B43D5F}" dt="2026-03-03T17:15:28.319" v="106" actId="20577"/>
          <ac:spMkLst>
            <pc:docMk/>
            <pc:sldMk cId="4236753554" sldId="2835"/>
            <ac:spMk id="3" creationId="{E0CC7E06-DEC5-3B0D-14B3-B3D96947D954}"/>
          </ac:spMkLst>
        </pc:spChg>
        <pc:picChg chg="del">
          <ac:chgData name="Shuan Tomlinson" userId="fd0429a6-d302-4c4c-89b5-306da6e24d72" providerId="ADAL" clId="{2D757C46-349F-47D9-9AB7-8DB832B43D5F}" dt="2026-03-02T18:05:06.327" v="0" actId="478"/>
          <ac:picMkLst>
            <pc:docMk/>
            <pc:sldMk cId="4236753554" sldId="2835"/>
            <ac:picMk id="6" creationId="{AB679F9C-386B-81D1-89AB-3F178BD9279C}"/>
          </ac:picMkLst>
        </pc:picChg>
        <pc:picChg chg="add mod">
          <ac:chgData name="Shuan Tomlinson" userId="fd0429a6-d302-4c4c-89b5-306da6e24d72" providerId="ADAL" clId="{2D757C46-349F-47D9-9AB7-8DB832B43D5F}" dt="2026-03-03T17:15:32.987" v="107" actId="1076"/>
          <ac:picMkLst>
            <pc:docMk/>
            <pc:sldMk cId="4236753554" sldId="2835"/>
            <ac:picMk id="8" creationId="{4F685ABB-B369-44FE-A965-907C17E4EE29}"/>
          </ac:picMkLst>
        </pc:picChg>
      </pc:sldChg>
      <pc:sldChg chg="new del">
        <pc:chgData name="Shuan Tomlinson" userId="fd0429a6-d302-4c4c-89b5-306da6e24d72" providerId="ADAL" clId="{2D757C46-349F-47D9-9AB7-8DB832B43D5F}" dt="2026-03-02T19:03:05.451" v="37" actId="2696"/>
        <pc:sldMkLst>
          <pc:docMk/>
          <pc:sldMk cId="2382389528" sldId="2836"/>
        </pc:sldMkLst>
      </pc:sldChg>
      <pc:sldChg chg="add">
        <pc:chgData name="Shuan Tomlinson" userId="fd0429a6-d302-4c4c-89b5-306da6e24d72" providerId="ADAL" clId="{2D757C46-349F-47D9-9AB7-8DB832B43D5F}" dt="2026-03-03T17:03:42.745" v="38"/>
        <pc:sldMkLst>
          <pc:docMk/>
          <pc:sldMk cId="1916782390" sldId="2145705620"/>
        </pc:sldMkLst>
      </pc:sldChg>
      <pc:sldChg chg="add del">
        <pc:chgData name="Shuan Tomlinson" userId="fd0429a6-d302-4c4c-89b5-306da6e24d72" providerId="ADAL" clId="{2D757C46-349F-47D9-9AB7-8DB832B43D5F}" dt="2026-03-03T21:53:58.657" v="114" actId="2696"/>
        <pc:sldMkLst>
          <pc:docMk/>
          <pc:sldMk cId="3998679176" sldId="2147470414"/>
        </pc:sldMkLst>
      </pc:sldChg>
      <pc:sldChg chg="modSp add del mod">
        <pc:chgData name="Shuan Tomlinson" userId="fd0429a6-d302-4c4c-89b5-306da6e24d72" providerId="ADAL" clId="{2D757C46-349F-47D9-9AB7-8DB832B43D5F}" dt="2026-03-03T22:02:28.228" v="286" actId="2696"/>
        <pc:sldMkLst>
          <pc:docMk/>
          <pc:sldMk cId="3439539537" sldId="2147470422"/>
        </pc:sldMkLst>
        <pc:spChg chg="mod">
          <ac:chgData name="Shuan Tomlinson" userId="fd0429a6-d302-4c4c-89b5-306da6e24d72" providerId="ADAL" clId="{2D757C46-349F-47D9-9AB7-8DB832B43D5F}" dt="2026-03-03T21:54:48.930" v="120" actId="6549"/>
          <ac:spMkLst>
            <pc:docMk/>
            <pc:sldMk cId="3439539537" sldId="2147470422"/>
            <ac:spMk id="2" creationId="{FFB52232-BD1D-C527-4B74-93BD0D9B44E8}"/>
          </ac:spMkLst>
        </pc:spChg>
        <pc:spChg chg="mod">
          <ac:chgData name="Shuan Tomlinson" userId="fd0429a6-d302-4c4c-89b5-306da6e24d72" providerId="ADAL" clId="{2D757C46-349F-47D9-9AB7-8DB832B43D5F}" dt="2026-03-03T22:02:12.237" v="285" actId="6549"/>
          <ac:spMkLst>
            <pc:docMk/>
            <pc:sldMk cId="3439539537" sldId="2147470422"/>
            <ac:spMk id="3" creationId="{AF3CC5CE-91EC-8029-CEF4-BD0368B2AB50}"/>
          </ac:spMkLst>
        </pc:spChg>
      </pc:sldChg>
      <pc:sldChg chg="add ord">
        <pc:chgData name="Shuan Tomlinson" userId="fd0429a6-d302-4c4c-89b5-306da6e24d72" providerId="ADAL" clId="{2D757C46-349F-47D9-9AB7-8DB832B43D5F}" dt="2026-03-03T21:54:09.912" v="116"/>
        <pc:sldMkLst>
          <pc:docMk/>
          <pc:sldMk cId="4210889077" sldId="2147470424"/>
        </pc:sldMkLst>
      </pc:sldChg>
      <pc:sldChg chg="add ord">
        <pc:chgData name="Shuan Tomlinson" userId="fd0429a6-d302-4c4c-89b5-306da6e24d72" providerId="ADAL" clId="{2D757C46-349F-47D9-9AB7-8DB832B43D5F}" dt="2026-03-03T17:46:19.909" v="113"/>
        <pc:sldMkLst>
          <pc:docMk/>
          <pc:sldMk cId="619161943" sldId="2147470430"/>
        </pc:sldMkLst>
      </pc:sldChg>
      <pc:sldMasterChg chg="del delSldLayout">
        <pc:chgData name="Shuan Tomlinson" userId="fd0429a6-d302-4c4c-89b5-306da6e24d72" providerId="ADAL" clId="{2D757C46-349F-47D9-9AB7-8DB832B43D5F}" dt="2026-03-03T21:53:58.657" v="114" actId="2696"/>
        <pc:sldMasterMkLst>
          <pc:docMk/>
          <pc:sldMasterMk cId="4022366704" sldId="2147483688"/>
        </pc:sldMasterMkLst>
        <pc:sldLayoutChg chg="del">
          <pc:chgData name="Shuan Tomlinson" userId="fd0429a6-d302-4c4c-89b5-306da6e24d72" providerId="ADAL" clId="{2D757C46-349F-47D9-9AB7-8DB832B43D5F}" dt="2026-03-03T21:53:58.657" v="114" actId="2696"/>
          <pc:sldLayoutMkLst>
            <pc:docMk/>
            <pc:sldMasterMk cId="4022366704" sldId="2147483688"/>
            <pc:sldLayoutMk cId="3159211053" sldId="2147483689"/>
          </pc:sldLayoutMkLst>
        </pc:sldLayoutChg>
        <pc:sldLayoutChg chg="del">
          <pc:chgData name="Shuan Tomlinson" userId="fd0429a6-d302-4c4c-89b5-306da6e24d72" providerId="ADAL" clId="{2D757C46-349F-47D9-9AB7-8DB832B43D5F}" dt="2026-03-03T21:53:58.657" v="114" actId="2696"/>
          <pc:sldLayoutMkLst>
            <pc:docMk/>
            <pc:sldMasterMk cId="4022366704" sldId="2147483688"/>
            <pc:sldLayoutMk cId="2563152242" sldId="2147483690"/>
          </pc:sldLayoutMkLst>
        </pc:sldLayoutChg>
        <pc:sldLayoutChg chg="del">
          <pc:chgData name="Shuan Tomlinson" userId="fd0429a6-d302-4c4c-89b5-306da6e24d72" providerId="ADAL" clId="{2D757C46-349F-47D9-9AB7-8DB832B43D5F}" dt="2026-03-03T21:53:58.657" v="114" actId="2696"/>
          <pc:sldLayoutMkLst>
            <pc:docMk/>
            <pc:sldMasterMk cId="4022366704" sldId="2147483688"/>
            <pc:sldLayoutMk cId="4024904380" sldId="2147483691"/>
          </pc:sldLayoutMkLst>
        </pc:sldLayoutChg>
        <pc:sldLayoutChg chg="del">
          <pc:chgData name="Shuan Tomlinson" userId="fd0429a6-d302-4c4c-89b5-306da6e24d72" providerId="ADAL" clId="{2D757C46-349F-47D9-9AB7-8DB832B43D5F}" dt="2026-03-03T21:53:58.657" v="114" actId="2696"/>
          <pc:sldLayoutMkLst>
            <pc:docMk/>
            <pc:sldMasterMk cId="4022366704" sldId="2147483688"/>
            <pc:sldLayoutMk cId="933916172" sldId="2147483692"/>
          </pc:sldLayoutMkLst>
        </pc:sldLayoutChg>
        <pc:sldLayoutChg chg="del">
          <pc:chgData name="Shuan Tomlinson" userId="fd0429a6-d302-4c4c-89b5-306da6e24d72" providerId="ADAL" clId="{2D757C46-349F-47D9-9AB7-8DB832B43D5F}" dt="2026-03-03T21:53:58.657" v="114" actId="2696"/>
          <pc:sldLayoutMkLst>
            <pc:docMk/>
            <pc:sldMasterMk cId="4022366704" sldId="2147483688"/>
            <pc:sldLayoutMk cId="816914752" sldId="2147483693"/>
          </pc:sldLayoutMkLst>
        </pc:sldLayoutChg>
        <pc:sldLayoutChg chg="del">
          <pc:chgData name="Shuan Tomlinson" userId="fd0429a6-d302-4c4c-89b5-306da6e24d72" providerId="ADAL" clId="{2D757C46-349F-47D9-9AB7-8DB832B43D5F}" dt="2026-03-03T21:53:58.657" v="114" actId="2696"/>
          <pc:sldLayoutMkLst>
            <pc:docMk/>
            <pc:sldMasterMk cId="4022366704" sldId="2147483688"/>
            <pc:sldLayoutMk cId="2570955726" sldId="2147483694"/>
          </pc:sldLayoutMkLst>
        </pc:sldLayoutChg>
        <pc:sldLayoutChg chg="del">
          <pc:chgData name="Shuan Tomlinson" userId="fd0429a6-d302-4c4c-89b5-306da6e24d72" providerId="ADAL" clId="{2D757C46-349F-47D9-9AB7-8DB832B43D5F}" dt="2026-03-03T21:53:58.657" v="114" actId="2696"/>
          <pc:sldLayoutMkLst>
            <pc:docMk/>
            <pc:sldMasterMk cId="4022366704" sldId="2147483688"/>
            <pc:sldLayoutMk cId="646167610" sldId="2147483695"/>
          </pc:sldLayoutMkLst>
        </pc:sldLayoutChg>
        <pc:sldLayoutChg chg="del">
          <pc:chgData name="Shuan Tomlinson" userId="fd0429a6-d302-4c4c-89b5-306da6e24d72" providerId="ADAL" clId="{2D757C46-349F-47D9-9AB7-8DB832B43D5F}" dt="2026-03-03T21:53:58.657" v="114" actId="2696"/>
          <pc:sldLayoutMkLst>
            <pc:docMk/>
            <pc:sldMasterMk cId="4022366704" sldId="2147483688"/>
            <pc:sldLayoutMk cId="4188509086" sldId="2147483696"/>
          </pc:sldLayoutMkLst>
        </pc:sldLayoutChg>
        <pc:sldLayoutChg chg="del">
          <pc:chgData name="Shuan Tomlinson" userId="fd0429a6-d302-4c4c-89b5-306da6e24d72" providerId="ADAL" clId="{2D757C46-349F-47D9-9AB7-8DB832B43D5F}" dt="2026-03-03T21:53:58.657" v="114" actId="2696"/>
          <pc:sldLayoutMkLst>
            <pc:docMk/>
            <pc:sldMasterMk cId="4022366704" sldId="2147483688"/>
            <pc:sldLayoutMk cId="1357252828" sldId="2147483697"/>
          </pc:sldLayoutMkLst>
        </pc:sldLayoutChg>
        <pc:sldLayoutChg chg="del">
          <pc:chgData name="Shuan Tomlinson" userId="fd0429a6-d302-4c4c-89b5-306da6e24d72" providerId="ADAL" clId="{2D757C46-349F-47D9-9AB7-8DB832B43D5F}" dt="2026-03-03T21:53:58.657" v="114" actId="2696"/>
          <pc:sldLayoutMkLst>
            <pc:docMk/>
            <pc:sldMasterMk cId="4022366704" sldId="2147483688"/>
            <pc:sldLayoutMk cId="547789892" sldId="2147483698"/>
          </pc:sldLayoutMkLst>
        </pc:sldLayoutChg>
        <pc:sldLayoutChg chg="del">
          <pc:chgData name="Shuan Tomlinson" userId="fd0429a6-d302-4c4c-89b5-306da6e24d72" providerId="ADAL" clId="{2D757C46-349F-47D9-9AB7-8DB832B43D5F}" dt="2026-03-03T21:53:58.657" v="114" actId="2696"/>
          <pc:sldLayoutMkLst>
            <pc:docMk/>
            <pc:sldMasterMk cId="4022366704" sldId="2147483688"/>
            <pc:sldLayoutMk cId="385889968" sldId="2147483699"/>
          </pc:sldLayoutMkLst>
        </pc:sldLayoutChg>
        <pc:sldLayoutChg chg="del">
          <pc:chgData name="Shuan Tomlinson" userId="fd0429a6-d302-4c4c-89b5-306da6e24d72" providerId="ADAL" clId="{2D757C46-349F-47D9-9AB7-8DB832B43D5F}" dt="2026-03-03T21:53:58.657" v="114" actId="2696"/>
          <pc:sldLayoutMkLst>
            <pc:docMk/>
            <pc:sldMasterMk cId="4022366704" sldId="2147483688"/>
            <pc:sldLayoutMk cId="1421891422" sldId="2147483700"/>
          </pc:sldLayoutMkLst>
        </pc:sldLayoutChg>
      </pc:sldMasterChg>
    </pc:docChg>
  </pc:docChgLst>
  <pc:docChgLst>
    <pc:chgData name="David Pugach" userId="S::dpugach@acponline.org::e660f9f1-ac5a-4c3e-987f-3e983ee0a7c7" providerId="AD" clId="Web-{D772D1FB-65A8-1267-CD93-517C46A53DF5}"/>
    <pc:docChg chg="modSld">
      <pc:chgData name="David Pugach" userId="S::dpugach@acponline.org::e660f9f1-ac5a-4c3e-987f-3e983ee0a7c7" providerId="AD" clId="Web-{D772D1FB-65A8-1267-CD93-517C46A53DF5}" dt="2026-03-03T22:19:43.889" v="0" actId="20577"/>
      <pc:docMkLst>
        <pc:docMk/>
      </pc:docMkLst>
      <pc:sldChg chg="modSp">
        <pc:chgData name="David Pugach" userId="S::dpugach@acponline.org::e660f9f1-ac5a-4c3e-987f-3e983ee0a7c7" providerId="AD" clId="Web-{D772D1FB-65A8-1267-CD93-517C46A53DF5}" dt="2026-03-03T22:19:43.889" v="0" actId="20577"/>
        <pc:sldMkLst>
          <pc:docMk/>
          <pc:sldMk cId="1608285870" sldId="2695"/>
        </pc:sldMkLst>
        <pc:spChg chg="mod">
          <ac:chgData name="David Pugach" userId="S::dpugach@acponline.org::e660f9f1-ac5a-4c3e-987f-3e983ee0a7c7" providerId="AD" clId="Web-{D772D1FB-65A8-1267-CD93-517C46A53DF5}" dt="2026-03-03T22:19:43.889" v="0" actId="20577"/>
          <ac:spMkLst>
            <pc:docMk/>
            <pc:sldMk cId="1608285870" sldId="2695"/>
            <ac:spMk id="7" creationId="{69315A63-5D11-8E00-75CB-9C4C32D03AE5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130880192403506E-2"/>
          <c:y val="4.3853516482203925E-2"/>
          <c:w val="0.9108574219684038"/>
          <c:h val="0.79544327792359271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Sum</c:v>
                </c:pt>
              </c:strCache>
            </c:strRef>
          </c:tx>
          <c:spPr>
            <a:noFill/>
          </c:spPr>
          <c:invertIfNegative val="0"/>
          <c:cat>
            <c:strRef>
              <c:f>Sheet1!$A$2:$A$7</c:f>
              <c:strCache>
                <c:ptCount val="6"/>
                <c:pt idx="0">
                  <c:v>In-person issue visits 
from constituents</c:v>
                </c:pt>
                <c:pt idx="1">
                  <c:v>Contact from 
constituents' reps</c:v>
                </c:pt>
                <c:pt idx="2">
                  <c:v>Individualized 
email messages</c:v>
                </c:pt>
                <c:pt idx="3">
                  <c:v>Individualized 
postal letters</c:v>
                </c:pt>
                <c:pt idx="4">
                  <c:v>Comments during 
telephone town hall</c:v>
                </c:pt>
                <c:pt idx="5">
                  <c:v>Local editorial 
referencing issue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0.94000000000000006</c:v>
                </c:pt>
                <c:pt idx="1">
                  <c:v>0.94</c:v>
                </c:pt>
                <c:pt idx="2">
                  <c:v>0.91999999999999993</c:v>
                </c:pt>
                <c:pt idx="3">
                  <c:v>0.876</c:v>
                </c:pt>
                <c:pt idx="4">
                  <c:v>0.87000000000000011</c:v>
                </c:pt>
                <c:pt idx="5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5F-4AC4-9954-630F5CCEEA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axId val="106452096"/>
        <c:axId val="106453632"/>
      </c:barChar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 Lot of Positive Influence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In-person issue visits 
from constituents</c:v>
                </c:pt>
                <c:pt idx="1">
                  <c:v>Contact from 
constituents' reps</c:v>
                </c:pt>
                <c:pt idx="2">
                  <c:v>Individualized 
email messages</c:v>
                </c:pt>
                <c:pt idx="3">
                  <c:v>Individualized 
postal letters</c:v>
                </c:pt>
                <c:pt idx="4">
                  <c:v>Comments during 
telephone town hall</c:v>
                </c:pt>
                <c:pt idx="5">
                  <c:v>Local editorial 
referencing issue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0.54</c:v>
                </c:pt>
                <c:pt idx="1">
                  <c:v>0.46500000000000002</c:v>
                </c:pt>
                <c:pt idx="2">
                  <c:v>0.30499999999999999</c:v>
                </c:pt>
                <c:pt idx="3">
                  <c:v>0.27500000000000002</c:v>
                </c:pt>
                <c:pt idx="4">
                  <c:v>0.185</c:v>
                </c:pt>
                <c:pt idx="5">
                  <c:v>0.26500000000000001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5F-4AC4-9954-630F5CCEEA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 Positive Influence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In-person issue visits 
from constituents</c:v>
                </c:pt>
                <c:pt idx="1">
                  <c:v>Contact from 
constituents' reps</c:v>
                </c:pt>
                <c:pt idx="2">
                  <c:v>Individualized 
email messages</c:v>
                </c:pt>
                <c:pt idx="3">
                  <c:v>Individualized 
postal letters</c:v>
                </c:pt>
                <c:pt idx="4">
                  <c:v>Comments during 
telephone town hall</c:v>
                </c:pt>
                <c:pt idx="5">
                  <c:v>Local editorial 
referencing issue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0.4</c:v>
                </c:pt>
                <c:pt idx="1">
                  <c:v>0.47499999999999998</c:v>
                </c:pt>
                <c:pt idx="2">
                  <c:v>0.61499999999999999</c:v>
                </c:pt>
                <c:pt idx="3">
                  <c:v>0.60099999999999998</c:v>
                </c:pt>
                <c:pt idx="4">
                  <c:v>0.68500000000000005</c:v>
                </c:pt>
                <c:pt idx="5">
                  <c:v>0.60499999999999998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5F-4AC4-9954-630F5CCEEA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100"/>
        <c:axId val="1368632416"/>
        <c:axId val="1368625760"/>
      </c:barChart>
      <c:catAx>
        <c:axId val="1064520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06453632"/>
        <c:crosses val="autoZero"/>
        <c:auto val="1"/>
        <c:lblAlgn val="ctr"/>
        <c:lblOffset val="100"/>
        <c:noMultiLvlLbl val="0"/>
      </c:catAx>
      <c:valAx>
        <c:axId val="106453632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06452096"/>
        <c:crosses val="autoZero"/>
        <c:crossBetween val="between"/>
        <c:majorUnit val="0.25"/>
      </c:valAx>
      <c:valAx>
        <c:axId val="1368625760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68632416"/>
        <c:crosses val="autoZero"/>
        <c:crossBetween val="between"/>
      </c:valAx>
      <c:catAx>
        <c:axId val="1368632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6862576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+mn-lt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E13E9-AC26-4769-9A4A-EAB352819865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573C1-3598-48B8-A0BE-4725A045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70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gressfoundation.org/storage/documents/CMF_Pubs/cmf-citizen-centric-advocacy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D8CC62-9CFF-4D2D-B269-DB4E5587BEC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91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58910-0BFE-4FF6-8AB1-05F5B4912B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220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Sources: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+mn-lt"/>
                <a:ea typeface="+mn-ea"/>
                <a:cs typeface="Georgia"/>
              </a:rPr>
              <a:t>“Citizen-Centric Advocacy: The Untapped Power of Constituent Engagement,” Congressional Management Foundation, 2017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/>
              </a:rPr>
              <a:t>http://www.congressfoundation.org/storage/documents/CMF_Pubs/cmf-citizen-centric-advocacy.pdf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8D6BE-06C7-9D44-B1ED-3695FD14ED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425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BE196A5-D872-9148-975E-6BEB05223D01}"/>
              </a:ext>
            </a:extLst>
          </p:cNvPr>
          <p:cNvSpPr/>
          <p:nvPr userDrawn="1"/>
        </p:nvSpPr>
        <p:spPr>
          <a:xfrm>
            <a:off x="0" y="0"/>
            <a:ext cx="2925318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3DD95-174E-C94F-A8DD-3253A9DDC16A}"/>
              </a:ext>
            </a:extLst>
          </p:cNvPr>
          <p:cNvSpPr/>
          <p:nvPr userDrawn="1"/>
        </p:nvSpPr>
        <p:spPr>
          <a:xfrm>
            <a:off x="0" y="1016000"/>
            <a:ext cx="10001839" cy="4561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8DF27D-3D7E-144D-AEBE-EA85738392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98" y="5827776"/>
            <a:ext cx="1737360" cy="76796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C52C5A3-4A25-364D-8403-80A1A1AD3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376312"/>
            <a:ext cx="7315200" cy="27909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A8EE0DC-4B15-D947-88C8-715A124B4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9" y="4167212"/>
            <a:ext cx="7315200" cy="103093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02896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9276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BE196A5-D872-9148-975E-6BEB05223D01}"/>
              </a:ext>
            </a:extLst>
          </p:cNvPr>
          <p:cNvSpPr/>
          <p:nvPr userDrawn="1"/>
        </p:nvSpPr>
        <p:spPr>
          <a:xfrm>
            <a:off x="0" y="0"/>
            <a:ext cx="2925318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3DD95-174E-C94F-A8DD-3253A9DDC16A}"/>
              </a:ext>
            </a:extLst>
          </p:cNvPr>
          <p:cNvSpPr/>
          <p:nvPr userDrawn="1"/>
        </p:nvSpPr>
        <p:spPr>
          <a:xfrm>
            <a:off x="0" y="1016000"/>
            <a:ext cx="10001839" cy="4561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8DF27D-3D7E-144D-AEBE-EA85738392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98" y="5827776"/>
            <a:ext cx="1737360" cy="76796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C52C5A3-4A25-364D-8403-80A1A1AD3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376312"/>
            <a:ext cx="7315200" cy="27909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A8EE0DC-4B15-D947-88C8-715A124B4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9" y="4167212"/>
            <a:ext cx="7315200" cy="103093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20079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D44C7-FB56-8F45-8E8D-360A8FFE1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995F-1B0C-B14A-A09E-EFBAD40A7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1800"/>
              </a:spcBef>
              <a:defRPr sz="2200"/>
            </a:lvl1pPr>
            <a:lvl2pPr>
              <a:spcBef>
                <a:spcPts val="0"/>
              </a:spcBef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0654A-C145-B444-8C76-904AB11529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9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308E5E-FBF3-8749-8C73-47834D26E1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E54FA1-4F73-804E-834A-4B043673C62B}"/>
              </a:ext>
            </a:extLst>
          </p:cNvPr>
          <p:cNvSpPr/>
          <p:nvPr userDrawn="1"/>
        </p:nvSpPr>
        <p:spPr>
          <a:xfrm>
            <a:off x="9266682" y="0"/>
            <a:ext cx="2925318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85F88B3-8461-8541-A11B-9AD5FBA70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376312"/>
            <a:ext cx="7315200" cy="27909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1C99013-B493-654C-BF69-476D173F7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167212"/>
            <a:ext cx="7345367" cy="103093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D7F139-338E-334E-980B-694FB51BA9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101" y="5944463"/>
            <a:ext cx="1554480" cy="43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25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0CDCB-14B2-214E-BBC9-F75462822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A5335-0C8F-3242-B7B5-C6D8DC4F1A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79526"/>
            <a:ext cx="5181600" cy="489743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3C1F58-ABD8-6349-977B-B77440ED6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79526"/>
            <a:ext cx="5181600" cy="489743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8E2E0D-6651-EE4B-88BE-2D95A1C5D3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71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 [Left]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0CDCB-14B2-214E-BBC9-F75462822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012" y="365126"/>
            <a:ext cx="5006788" cy="914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80FED9-A8B2-7D42-B138-12C3E9137B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409604-FC9D-5346-9A6E-FD5DE5EF23DE}"/>
              </a:ext>
            </a:extLst>
          </p:cNvPr>
          <p:cNvSpPr/>
          <p:nvPr userDrawn="1"/>
        </p:nvSpPr>
        <p:spPr>
          <a:xfrm>
            <a:off x="6347012" y="365126"/>
            <a:ext cx="5029200" cy="45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CA685E9-C33E-2647-888C-A36F84DA85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5C0A4C-363F-8C4D-A78A-1BEAF42A73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7012" y="1279526"/>
            <a:ext cx="5006788" cy="49101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1862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 [Right]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0CDCB-14B2-214E-BBC9-F75462822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20" y="365126"/>
            <a:ext cx="5006788" cy="914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80FED9-A8B2-7D42-B138-12C3E9137B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409604-FC9D-5346-9A6E-FD5DE5EF23DE}"/>
              </a:ext>
            </a:extLst>
          </p:cNvPr>
          <p:cNvSpPr/>
          <p:nvPr userDrawn="1"/>
        </p:nvSpPr>
        <p:spPr>
          <a:xfrm>
            <a:off x="833120" y="365126"/>
            <a:ext cx="5029200" cy="45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CA685E9-C33E-2647-888C-A36F84DA85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1240" y="0"/>
            <a:ext cx="6096000" cy="6858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5C0A4C-363F-8C4D-A78A-1BEAF42A73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3120" y="1279526"/>
            <a:ext cx="5006788" cy="49101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0343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8F7D2-A68C-DD42-B432-4D2EC05B9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79525"/>
            <a:ext cx="5157787" cy="731520"/>
          </a:xfrm>
          <a:noFill/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F22C5-0068-EB4D-BDF7-6C1CD2180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11046"/>
            <a:ext cx="5157787" cy="417861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0DE85F-F394-6645-9753-5BA14D70DE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79525"/>
            <a:ext cx="5183188" cy="731520"/>
          </a:xfrm>
          <a:noFill/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8C9F1A-2BC5-AB41-B8B7-7FB4BCF38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11046"/>
            <a:ext cx="5183188" cy="417861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AB1A961-D7C7-3349-A221-7BD5AEC2A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4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A0CBDA-ADA7-544A-BB93-E2ED6F92A0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99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>
          <p15:clr>
            <a:srgbClr val="FBAE40"/>
          </p15:clr>
        </p15:guide>
        <p15:guide id="2" orient="horz" pos="127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279526"/>
            <a:ext cx="2133600" cy="4892674"/>
          </a:xfr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137160" tIns="182880" rIns="137160" bIns="91440">
            <a:normAutofit/>
          </a:bodyPr>
          <a:lstStyle>
            <a:lvl1pPr marL="0" indent="0">
              <a:spcAft>
                <a:spcPts val="1000"/>
              </a:spcAft>
              <a:buNone/>
              <a:defRPr sz="1600" b="0" i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279525"/>
            <a:ext cx="8204200" cy="4892675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13D6B1E-E481-E140-A8CE-CA0B6FF23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399143-380D-0C4F-9894-1E63897454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19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FC380-7AA8-5143-AB33-06B91DBC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EAE601-7D40-4E48-B0A1-DCC36A4432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77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D44C7-FB56-8F45-8E8D-360A8FFE1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995F-1B0C-B14A-A09E-EFBAD40A7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1800"/>
              </a:spcBef>
              <a:defRPr sz="2200"/>
            </a:lvl1pPr>
            <a:lvl2pPr>
              <a:spcBef>
                <a:spcPts val="0"/>
              </a:spcBef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0654A-C145-B444-8C76-904AB11529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78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3175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Politic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0F26269-7F93-3942-B2B4-D4CDFA5C80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1080941" y="5710377"/>
            <a:ext cx="836399" cy="11476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BB52382-7072-B14A-8D1A-479FE0A57E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 rot="5400000">
            <a:off x="11113269" y="355834"/>
            <a:ext cx="627299" cy="15301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AB8641-42F4-7331-CCD2-C7E512DA76C1}"/>
              </a:ext>
            </a:extLst>
          </p:cNvPr>
          <p:cNvSpPr/>
          <p:nvPr userDrawn="1"/>
        </p:nvSpPr>
        <p:spPr>
          <a:xfrm>
            <a:off x="0" y="0"/>
            <a:ext cx="2925318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3B228E-6912-EA0D-BB90-7A2CFAF48CFA}"/>
              </a:ext>
            </a:extLst>
          </p:cNvPr>
          <p:cNvSpPr/>
          <p:nvPr userDrawn="1"/>
        </p:nvSpPr>
        <p:spPr>
          <a:xfrm>
            <a:off x="0" y="1016000"/>
            <a:ext cx="10001839" cy="4561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0940" y="2844033"/>
            <a:ext cx="8672660" cy="102438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Center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0940" y="4000957"/>
            <a:ext cx="8672660" cy="40916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Blank Subtitle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855C20-EDA7-2DB8-A69A-6CC66438E5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98" y="5827776"/>
            <a:ext cx="1737360" cy="76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09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Politic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0F26269-7F93-3942-B2B4-D4CDFA5C80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1080941" y="5710377"/>
            <a:ext cx="836399" cy="11476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BB52382-7072-B14A-8D1A-479FE0A57E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 rot="5400000">
            <a:off x="11113269" y="355834"/>
            <a:ext cx="627299" cy="15301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AB8641-42F4-7331-CCD2-C7E512DA76C1}"/>
              </a:ext>
            </a:extLst>
          </p:cNvPr>
          <p:cNvSpPr/>
          <p:nvPr userDrawn="1"/>
        </p:nvSpPr>
        <p:spPr>
          <a:xfrm>
            <a:off x="0" y="0"/>
            <a:ext cx="2925318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3B228E-6912-EA0D-BB90-7A2CFAF48CFA}"/>
              </a:ext>
            </a:extLst>
          </p:cNvPr>
          <p:cNvSpPr/>
          <p:nvPr userDrawn="1"/>
        </p:nvSpPr>
        <p:spPr>
          <a:xfrm>
            <a:off x="0" y="1016000"/>
            <a:ext cx="10001839" cy="4561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0940" y="2844033"/>
            <a:ext cx="8672660" cy="102438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Center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0940" y="4000957"/>
            <a:ext cx="8672660" cy="40916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Blank Subtitle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855C20-EDA7-2DB8-A69A-6CC66438E5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98" y="5827776"/>
            <a:ext cx="1737360" cy="76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69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1787" y="569127"/>
            <a:ext cx="10492686" cy="723622"/>
          </a:xfrm>
        </p:spPr>
        <p:txBody>
          <a:bodyPr anchor="ctr">
            <a:noAutofit/>
          </a:bodyPr>
          <a:lstStyle>
            <a:lvl1pPr>
              <a:defRPr sz="3000">
                <a:solidFill>
                  <a:srgbClr val="017E66"/>
                </a:solidFill>
              </a:defRPr>
            </a:lvl1pPr>
          </a:lstStyle>
          <a:p>
            <a:r>
              <a:rPr lang="en-US" dirty="0"/>
              <a:t>One-Slide Issue Explainer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7BACFC5-645C-4E4B-943C-BAEDA3D100D9}"/>
              </a:ext>
            </a:extLst>
          </p:cNvPr>
          <p:cNvSpPr txBox="1">
            <a:spLocks/>
          </p:cNvSpPr>
          <p:nvPr userDrawn="1"/>
        </p:nvSpPr>
        <p:spPr>
          <a:xfrm>
            <a:off x="11111059" y="6239510"/>
            <a:ext cx="108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16528F-E9C7-4743-838D-D83987E5808B}" type="slidenum">
              <a:rPr lang="en-US" sz="120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68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1787" y="569127"/>
            <a:ext cx="10492686" cy="723622"/>
          </a:xfrm>
        </p:spPr>
        <p:txBody>
          <a:bodyPr anchor="ctr">
            <a:noAutofit/>
          </a:bodyPr>
          <a:lstStyle>
            <a:lvl1pPr>
              <a:defRPr sz="3000">
                <a:solidFill>
                  <a:srgbClr val="017E66"/>
                </a:solidFill>
              </a:defRPr>
            </a:lvl1pPr>
          </a:lstStyle>
          <a:p>
            <a:r>
              <a:rPr lang="en-US" dirty="0"/>
              <a:t>One-Slide Issue Explainer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7BACFC5-645C-4E4B-943C-BAEDA3D100D9}"/>
              </a:ext>
            </a:extLst>
          </p:cNvPr>
          <p:cNvSpPr txBox="1">
            <a:spLocks/>
          </p:cNvSpPr>
          <p:nvPr userDrawn="1"/>
        </p:nvSpPr>
        <p:spPr>
          <a:xfrm>
            <a:off x="11111059" y="6239510"/>
            <a:ext cx="108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16528F-E9C7-4743-838D-D83987E5808B}" type="slidenum">
              <a:rPr lang="en-US" sz="120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5702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1787" y="569127"/>
            <a:ext cx="10492686" cy="723622"/>
          </a:xfrm>
        </p:spPr>
        <p:txBody>
          <a:bodyPr anchor="ctr">
            <a:noAutofit/>
          </a:bodyPr>
          <a:lstStyle>
            <a:lvl1pPr>
              <a:defRPr sz="3000">
                <a:solidFill>
                  <a:srgbClr val="017E66"/>
                </a:solidFill>
              </a:defRPr>
            </a:lvl1pPr>
          </a:lstStyle>
          <a:p>
            <a:r>
              <a:rPr lang="en-US" dirty="0"/>
              <a:t>One-Slide Issue Explainer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7BACFC5-645C-4E4B-943C-BAEDA3D100D9}"/>
              </a:ext>
            </a:extLst>
          </p:cNvPr>
          <p:cNvSpPr txBox="1">
            <a:spLocks/>
          </p:cNvSpPr>
          <p:nvPr userDrawn="1"/>
        </p:nvSpPr>
        <p:spPr>
          <a:xfrm>
            <a:off x="11111059" y="6239510"/>
            <a:ext cx="108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16528F-E9C7-4743-838D-D83987E5808B}" type="slidenum">
              <a:rPr lang="en-US" sz="120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6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308E5E-FBF3-8749-8C73-47834D26E1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E54FA1-4F73-804E-834A-4B043673C62B}"/>
              </a:ext>
            </a:extLst>
          </p:cNvPr>
          <p:cNvSpPr/>
          <p:nvPr userDrawn="1"/>
        </p:nvSpPr>
        <p:spPr>
          <a:xfrm>
            <a:off x="9266682" y="0"/>
            <a:ext cx="2925318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85F88B3-8461-8541-A11B-9AD5FBA70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376312"/>
            <a:ext cx="7315200" cy="27909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1C99013-B493-654C-BF69-476D173F7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167212"/>
            <a:ext cx="7345367" cy="103093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D7F139-338E-334E-980B-694FB51BA9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101" y="5944463"/>
            <a:ext cx="1554480" cy="43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68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0CDCB-14B2-214E-BBC9-F75462822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A5335-0C8F-3242-B7B5-C6D8DC4F1A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79526"/>
            <a:ext cx="5181600" cy="489743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3C1F58-ABD8-6349-977B-B77440ED6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79526"/>
            <a:ext cx="5181600" cy="489743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8E2E0D-6651-EE4B-88BE-2D95A1C5D3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088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 [Left]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0CDCB-14B2-214E-BBC9-F75462822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012" y="365126"/>
            <a:ext cx="5006788" cy="914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80FED9-A8B2-7D42-B138-12C3E9137B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409604-FC9D-5346-9A6E-FD5DE5EF23DE}"/>
              </a:ext>
            </a:extLst>
          </p:cNvPr>
          <p:cNvSpPr/>
          <p:nvPr userDrawn="1"/>
        </p:nvSpPr>
        <p:spPr>
          <a:xfrm>
            <a:off x="6347012" y="365126"/>
            <a:ext cx="5029200" cy="45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CA685E9-C33E-2647-888C-A36F84DA85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5C0A4C-363F-8C4D-A78A-1BEAF42A73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7012" y="1279526"/>
            <a:ext cx="5006788" cy="49101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29364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 [Right]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0CDCB-14B2-214E-BBC9-F75462822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20" y="365126"/>
            <a:ext cx="5006788" cy="914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80FED9-A8B2-7D42-B138-12C3E9137B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409604-FC9D-5346-9A6E-FD5DE5EF23DE}"/>
              </a:ext>
            </a:extLst>
          </p:cNvPr>
          <p:cNvSpPr/>
          <p:nvPr userDrawn="1"/>
        </p:nvSpPr>
        <p:spPr>
          <a:xfrm>
            <a:off x="833120" y="365126"/>
            <a:ext cx="5029200" cy="45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CA685E9-C33E-2647-888C-A36F84DA85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1240" y="0"/>
            <a:ext cx="6096000" cy="6858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5C0A4C-363F-8C4D-A78A-1BEAF42A73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3120" y="1279526"/>
            <a:ext cx="5006788" cy="49101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1307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8F7D2-A68C-DD42-B432-4D2EC05B9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79525"/>
            <a:ext cx="5157787" cy="731520"/>
          </a:xfrm>
          <a:noFill/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F22C5-0068-EB4D-BDF7-6C1CD2180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11046"/>
            <a:ext cx="5157787" cy="417861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0DE85F-F394-6645-9753-5BA14D70DE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79525"/>
            <a:ext cx="5183188" cy="731520"/>
          </a:xfrm>
          <a:noFill/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8C9F1A-2BC5-AB41-B8B7-7FB4BCF38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11046"/>
            <a:ext cx="5183188" cy="417861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AB1A961-D7C7-3349-A221-7BD5AEC2A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4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A0CBDA-ADA7-544A-BB93-E2ED6F92A0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01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>
          <p15:clr>
            <a:srgbClr val="FBAE40"/>
          </p15:clr>
        </p15:guide>
        <p15:guide id="2" orient="horz" pos="127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279526"/>
            <a:ext cx="2133600" cy="4892674"/>
          </a:xfr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137160" tIns="182880" rIns="137160" bIns="91440">
            <a:normAutofit/>
          </a:bodyPr>
          <a:lstStyle>
            <a:lvl1pPr marL="0" indent="0">
              <a:spcAft>
                <a:spcPts val="1000"/>
              </a:spcAft>
              <a:buNone/>
              <a:defRPr sz="1600" b="0" i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279525"/>
            <a:ext cx="8204200" cy="4892675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13D6B1E-E481-E140-A8CE-CA0B6FF23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399143-380D-0C4F-9894-1E63897454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78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FC380-7AA8-5143-AB33-06B91DBC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EAE601-7D40-4E48-B0A1-DCC36A4432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87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A80174-6BAA-494C-9FE8-C67DDB25ED68}"/>
              </a:ext>
            </a:extLst>
          </p:cNvPr>
          <p:cNvSpPr/>
          <p:nvPr userDrawn="1"/>
        </p:nvSpPr>
        <p:spPr>
          <a:xfrm>
            <a:off x="347472" y="0"/>
            <a:ext cx="4572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0EAC32-2819-A845-B11A-B91D8EF2D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A23F2-6892-2B49-85A7-898D45679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79525"/>
            <a:ext cx="10515600" cy="489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77C6E12-5327-DC4B-A658-4BF76AAED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7759" y="6391656"/>
            <a:ext cx="3185161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4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7E66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A80174-6BAA-494C-9FE8-C67DDB25ED68}"/>
              </a:ext>
            </a:extLst>
          </p:cNvPr>
          <p:cNvSpPr/>
          <p:nvPr userDrawn="1"/>
        </p:nvSpPr>
        <p:spPr>
          <a:xfrm>
            <a:off x="347472" y="0"/>
            <a:ext cx="4572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0EAC32-2819-A845-B11A-B91D8EF2D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A23F2-6892-2B49-85A7-898D45679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79525"/>
            <a:ext cx="10515600" cy="489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77C6E12-5327-DC4B-A658-4BF76AAED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7759" y="6391656"/>
            <a:ext cx="3185161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3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7E66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6935" y="820133"/>
            <a:ext cx="97864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6935" y="2268194"/>
            <a:ext cx="9786419" cy="3865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8D517-9F9B-9741-906D-C32EE026E21F}" type="datetime1">
              <a:rPr lang="en-US" smtClean="0"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716E0F-D735-3C38-D3FC-8488EA9D0416}"/>
              </a:ext>
            </a:extLst>
          </p:cNvPr>
          <p:cNvSpPr/>
          <p:nvPr userDrawn="1"/>
        </p:nvSpPr>
        <p:spPr>
          <a:xfrm>
            <a:off x="347472" y="0"/>
            <a:ext cx="4572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1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.passkey.com/event/51090662/owner/545/home?utm_campaign=299096389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s://store.acponline.org/ebiz/events-calendar/meeting-details/productid/362364906/ct/e1e27d043251b7dc24e54f22f5709bc6aa69bcba1b1d9b230bdb34af8a2c5439ce126f7262b39a64ab9dcf6c1b5928d58f15f90c6506d43a8d54adedd3b08c6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D1228-7D18-6143-EDB4-0D054F00E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634"/>
            <a:ext cx="5771882" cy="751895"/>
          </a:xfrm>
        </p:spPr>
        <p:txBody>
          <a:bodyPr>
            <a:norm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</a:rPr>
              <a:t>Leadership Day 2026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C7E06-DEC5-3B0D-14B3-B3D96947D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393" y="1039529"/>
            <a:ext cx="5219437" cy="571740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b="1" dirty="0">
                <a:ea typeface="Calibri"/>
                <a:cs typeface="Calibri"/>
              </a:rPr>
              <a:t>Tuesday, May 12 – Wednesday, May 13</a:t>
            </a:r>
          </a:p>
          <a:p>
            <a:r>
              <a:rPr lang="en-US" sz="2800" dirty="0">
                <a:hlinkClick r:id="rId3"/>
              </a:rPr>
              <a:t>The Westin Washington, DC Downtown Hotel</a:t>
            </a:r>
            <a:r>
              <a:rPr lang="en-US" sz="2800" dirty="0"/>
              <a:t> </a:t>
            </a:r>
            <a:r>
              <a:rPr lang="en-US" sz="2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(located at 999 9</a:t>
            </a:r>
            <a:r>
              <a:rPr lang="en-US" sz="2800" kern="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Street, NW) -- D</a:t>
            </a:r>
            <a:r>
              <a:rPr lang="en-US" sz="2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eadline April 20</a:t>
            </a:r>
            <a:endParaRPr lang="en-US" sz="2400" b="1" dirty="0">
              <a:ea typeface="Calibri"/>
              <a:cs typeface="Calibri"/>
            </a:endParaRPr>
          </a:p>
          <a:p>
            <a:r>
              <a:rPr lang="en-US" sz="2800" dirty="0">
                <a:ea typeface="Calibri"/>
                <a:cs typeface="Calibri"/>
                <a:hlinkClick r:id="rId4"/>
              </a:rPr>
              <a:t>Registration Now!</a:t>
            </a:r>
            <a:r>
              <a:rPr lang="en-US" sz="2800" dirty="0">
                <a:ea typeface="Calibri"/>
                <a:cs typeface="Calibri"/>
              </a:rPr>
              <a:t> </a:t>
            </a:r>
            <a:r>
              <a:rPr lang="en-US" sz="2400" dirty="0">
                <a:ea typeface="Calibri"/>
                <a:cs typeface="Calibri"/>
              </a:rPr>
              <a:t>Deadline April 24</a:t>
            </a:r>
          </a:p>
          <a:p>
            <a:pPr marL="0" indent="0">
              <a:buNone/>
            </a:pPr>
            <a:r>
              <a:rPr lang="en-US" sz="2400" dirty="0">
                <a:ea typeface="Calibri"/>
                <a:cs typeface="Calibri"/>
              </a:rPr>
              <a:t>Visit the Leadership Day Hub for more info. and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B39D5-D5F0-7DCB-E625-3A2498BE35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1711D5-349D-4847-A71F-DCB6A6FF38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B13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B1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Content Placeholder 4" descr="A group of people sitting on a couch&#10;&#10;Description automatically generated">
            <a:extLst>
              <a:ext uri="{FF2B5EF4-FFF2-40B4-BE49-F238E27FC236}">
                <a16:creationId xmlns:a16="http://schemas.microsoft.com/office/drawing/2014/main" id="{CAAD4757-A0DA-BC59-8689-CA0E7D8FB1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0765" y="3433156"/>
            <a:ext cx="5502088" cy="3440627"/>
          </a:xfrm>
          <a:prstGeom prst="rect">
            <a:avLst/>
          </a:prstGeom>
        </p:spPr>
      </p:pic>
      <p:pic>
        <p:nvPicPr>
          <p:cNvPr id="9" name="Picture 8" descr="A person standing at a podium&#10;&#10;Description automatically generated">
            <a:extLst>
              <a:ext uri="{FF2B5EF4-FFF2-40B4-BE49-F238E27FC236}">
                <a16:creationId xmlns:a16="http://schemas.microsoft.com/office/drawing/2014/main" id="{5DC2ECEE-3BF7-1F2C-AC7B-4BD53C88F2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0765" y="0"/>
            <a:ext cx="5502088" cy="34406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685ABB-B369-44FE-A965-907C17E4EE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5623" y="5026696"/>
            <a:ext cx="1960975" cy="173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53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36486D0-8119-4603-A3DD-93F628B24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6236" y="423199"/>
            <a:ext cx="7525527" cy="610561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F7456-55F5-FD68-37A6-0EDA63597B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1711D5-349D-4847-A71F-DCB6A6FF38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B13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B1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F3F9C3-159C-853C-495E-E591A5D89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0416" y="423199"/>
            <a:ext cx="2352503" cy="235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61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F7887-9353-B5D6-44B8-75A2E61E4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Constituent Visits and Personalized Outreach are Most Influential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56A27F-40CB-056E-E8AA-31DA6A304A41}"/>
              </a:ext>
            </a:extLst>
          </p:cNvPr>
          <p:cNvSpPr txBox="1"/>
          <p:nvPr/>
        </p:nvSpPr>
        <p:spPr>
          <a:xfrm>
            <a:off x="2160990" y="6224623"/>
            <a:ext cx="268532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200" normalizeH="0" baseline="0" noProof="0" dirty="0">
                <a:ln>
                  <a:noFill/>
                </a:ln>
                <a:solidFill>
                  <a:srgbClr val="C8C8C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</a:t>
            </a:r>
            <a:r>
              <a:rPr kumimoji="0" lang="en-US" sz="700" b="0" i="0" u="none" strike="noStrike" kern="1200" cap="none" spc="200" normalizeH="0" baseline="0" noProof="0" dirty="0">
                <a:ln>
                  <a:noFill/>
                </a:ln>
                <a:solidFill>
                  <a:srgbClr val="95509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C8C8C8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Congressional Management Foundation.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BACC57-44F7-AB45-1218-568D2B774802}"/>
              </a:ext>
            </a:extLst>
          </p:cNvPr>
          <p:cNvSpPr txBox="1"/>
          <p:nvPr/>
        </p:nvSpPr>
        <p:spPr>
          <a:xfrm>
            <a:off x="2160989" y="6346956"/>
            <a:ext cx="268532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200" normalizeH="0" baseline="0" noProof="0" dirty="0">
                <a:ln>
                  <a:noFill/>
                </a:ln>
                <a:solidFill>
                  <a:srgbClr val="007E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 CENTER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C8C8C8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2/13/25</a:t>
            </a:r>
          </a:p>
        </p:txBody>
      </p:sp>
      <p:sp>
        <p:nvSpPr>
          <p:cNvPr id="5" name="Rounded Rectangle 34">
            <a:extLst>
              <a:ext uri="{FF2B5EF4-FFF2-40B4-BE49-F238E27FC236}">
                <a16:creationId xmlns:a16="http://schemas.microsoft.com/office/drawing/2014/main" id="{956267CD-985F-BD73-66FE-FADBC2724F1F}"/>
              </a:ext>
            </a:extLst>
          </p:cNvPr>
          <p:cNvSpPr/>
          <p:nvPr/>
        </p:nvSpPr>
        <p:spPr>
          <a:xfrm>
            <a:off x="2489198" y="1666088"/>
            <a:ext cx="7342632" cy="4297680"/>
          </a:xfrm>
          <a:prstGeom prst="roundRect">
            <a:avLst>
              <a:gd name="adj" fmla="val 3206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45720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E6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INFLUENCE OF ADVOCACY STRATEGIES DIRECTED AT A MEMBER’S WASHINGTON OFFICE</a:t>
            </a:r>
          </a:p>
        </p:txBody>
      </p:sp>
      <p:sp>
        <p:nvSpPr>
          <p:cNvPr id="7" name="Google Shape;2142;p66">
            <a:extLst>
              <a:ext uri="{FF2B5EF4-FFF2-40B4-BE49-F238E27FC236}">
                <a16:creationId xmlns:a16="http://schemas.microsoft.com/office/drawing/2014/main" id="{7D041323-2FE7-9D8C-2C46-788D663C6D87}"/>
              </a:ext>
            </a:extLst>
          </p:cNvPr>
          <p:cNvSpPr/>
          <p:nvPr/>
        </p:nvSpPr>
        <p:spPr>
          <a:xfrm>
            <a:off x="2612221" y="1986115"/>
            <a:ext cx="3657600" cy="274320"/>
          </a:xfrm>
          <a:prstGeom prst="roundRect">
            <a:avLst>
              <a:gd name="adj" fmla="val 3206"/>
            </a:avLst>
          </a:prstGeom>
          <a:noFill/>
          <a:ln w="12700" cap="flat" cmpd="sng">
            <a:solidFill>
              <a:schemeClr val="bg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695F"/>
              </a:buClr>
              <a:buSzPts val="1000"/>
              <a:buFont typeface="Arial"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7E6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Arial"/>
                <a:cs typeface="Arial"/>
                <a:sym typeface="Arial"/>
              </a:rPr>
              <a:t>■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Arial"/>
                <a:cs typeface="Arial"/>
                <a:sym typeface="Arial"/>
              </a:rPr>
              <a:t> A lot of positive influence  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7E66"/>
                </a:solidFill>
                <a:effectLst/>
                <a:uLnTx/>
                <a:uFillTx/>
                <a:latin typeface="Calibri" panose="020F0502020204030204"/>
                <a:ea typeface="Arial"/>
                <a:cs typeface="Arial"/>
                <a:sym typeface="Arial"/>
              </a:rPr>
              <a:t>■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Arial"/>
                <a:cs typeface="Arial"/>
                <a:sym typeface="Arial"/>
              </a:rPr>
              <a:t> Some positive influence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79334CD-EDB6-C2F0-D325-7769535BA16E}"/>
              </a:ext>
            </a:extLst>
          </p:cNvPr>
          <p:cNvGraphicFramePr>
            <a:graphicFrameLocks/>
          </p:cNvGraphicFramePr>
          <p:nvPr/>
        </p:nvGraphicFramePr>
        <p:xfrm>
          <a:off x="2548634" y="2397608"/>
          <a:ext cx="7223760" cy="356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9A2F18F1-B8C5-CA2A-D481-A08E86F8CC6A}"/>
              </a:ext>
            </a:extLst>
          </p:cNvPr>
          <p:cNvSpPr/>
          <p:nvPr/>
        </p:nvSpPr>
        <p:spPr>
          <a:xfrm>
            <a:off x="2489198" y="5993768"/>
            <a:ext cx="4596130" cy="21544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*Asked of Chiefs of Staff, Communications Directors, Legislative Directors, Legislative Assistants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D230E71-6741-77D1-AC4B-B04E284D4A9A}"/>
              </a:ext>
            </a:extLst>
          </p:cNvPr>
          <p:cNvSpPr/>
          <p:nvPr/>
        </p:nvSpPr>
        <p:spPr>
          <a:xfrm>
            <a:off x="2761488" y="2382769"/>
            <a:ext cx="1508757" cy="38264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782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032B1FC-F06F-AAC7-EA44-E3D26C9A1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4399"/>
          </a:xfrm>
        </p:spPr>
        <p:txBody>
          <a:bodyPr/>
          <a:lstStyle/>
          <a:p>
            <a:r>
              <a:rPr lang="en-US" dirty="0"/>
              <a:t>Cosponsorship of Leadership Day Legislation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9420D4F-C934-63D4-1FBF-95C76871A6A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5301" y="1432560"/>
          <a:ext cx="11437620" cy="3797312"/>
        </p:xfrm>
        <a:graphic>
          <a:graphicData uri="http://schemas.openxmlformats.org/drawingml/2006/table">
            <a:tbl>
              <a:tblPr/>
              <a:tblGrid>
                <a:gridCol w="2527115">
                  <a:extLst>
                    <a:ext uri="{9D8B030D-6E8A-4147-A177-3AD203B41FA5}">
                      <a16:colId xmlns:a16="http://schemas.microsoft.com/office/drawing/2014/main" val="3623162269"/>
                    </a:ext>
                  </a:extLst>
                </a:gridCol>
                <a:gridCol w="1237618">
                  <a:extLst>
                    <a:ext uri="{9D8B030D-6E8A-4147-A177-3AD203B41FA5}">
                      <a16:colId xmlns:a16="http://schemas.microsoft.com/office/drawing/2014/main" val="330706003"/>
                    </a:ext>
                  </a:extLst>
                </a:gridCol>
                <a:gridCol w="1237618">
                  <a:extLst>
                    <a:ext uri="{9D8B030D-6E8A-4147-A177-3AD203B41FA5}">
                      <a16:colId xmlns:a16="http://schemas.microsoft.com/office/drawing/2014/main" val="1617709165"/>
                    </a:ext>
                  </a:extLst>
                </a:gridCol>
                <a:gridCol w="818799">
                  <a:extLst>
                    <a:ext uri="{9D8B030D-6E8A-4147-A177-3AD203B41FA5}">
                      <a16:colId xmlns:a16="http://schemas.microsoft.com/office/drawing/2014/main" val="2743333608"/>
                    </a:ext>
                  </a:extLst>
                </a:gridCol>
                <a:gridCol w="769604">
                  <a:extLst>
                    <a:ext uri="{9D8B030D-6E8A-4147-A177-3AD203B41FA5}">
                      <a16:colId xmlns:a16="http://schemas.microsoft.com/office/drawing/2014/main" val="781666746"/>
                    </a:ext>
                  </a:extLst>
                </a:gridCol>
                <a:gridCol w="1178967">
                  <a:extLst>
                    <a:ext uri="{9D8B030D-6E8A-4147-A177-3AD203B41FA5}">
                      <a16:colId xmlns:a16="http://schemas.microsoft.com/office/drawing/2014/main" val="3227832617"/>
                    </a:ext>
                  </a:extLst>
                </a:gridCol>
                <a:gridCol w="1228091">
                  <a:extLst>
                    <a:ext uri="{9D8B030D-6E8A-4147-A177-3AD203B41FA5}">
                      <a16:colId xmlns:a16="http://schemas.microsoft.com/office/drawing/2014/main" val="397783686"/>
                    </a:ext>
                  </a:extLst>
                </a:gridCol>
                <a:gridCol w="982473">
                  <a:extLst>
                    <a:ext uri="{9D8B030D-6E8A-4147-A177-3AD203B41FA5}">
                      <a16:colId xmlns:a16="http://schemas.microsoft.com/office/drawing/2014/main" val="498966010"/>
                    </a:ext>
                  </a:extLst>
                </a:gridCol>
                <a:gridCol w="1457335">
                  <a:extLst>
                    <a:ext uri="{9D8B030D-6E8A-4147-A177-3AD203B41FA5}">
                      <a16:colId xmlns:a16="http://schemas.microsoft.com/office/drawing/2014/main" val="3364125172"/>
                    </a:ext>
                  </a:extLst>
                </a:gridCol>
              </a:tblGrid>
              <a:tr h="361071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 &amp; 2024 Leadership Day Legislative Ask Cosponsors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88" marR="4988" marT="4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88" marR="4988" marT="4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65884"/>
                  </a:ext>
                </a:extLst>
              </a:tr>
              <a:tr h="6971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Bill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Cosponsors Before LD23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Cosponsors a/o 6/30/23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Change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Cosponsors a/o 5/13/24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Cosponsors a/o 6/30/24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Change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2787157"/>
                  </a:ext>
                </a:extLst>
              </a:tr>
              <a:tr h="3610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 2630: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Safe Step Act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127.6%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11.9%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8987216"/>
                  </a:ext>
                </a:extLst>
              </a:tr>
              <a:tr h="3610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 652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7.1%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542718"/>
                  </a:ext>
                </a:extLst>
              </a:tr>
              <a:tr h="6971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 2389: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Resident Physician Shortage Reduction Act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64.5%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4.0%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282198"/>
                  </a:ext>
                </a:extLst>
              </a:tr>
              <a:tr h="3610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 1302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4303947"/>
                  </a:ext>
                </a:extLst>
              </a:tr>
              <a:tr h="6971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 6545: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Physician Fee Schedule Improvements Act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28.6%</a:t>
                      </a:r>
                    </a:p>
                  </a:txBody>
                  <a:tcPr marL="4988" marR="4988" marT="4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172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0889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6D31C-AB68-402F-9D72-35DAB3264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43DA5-3805-64E2-7FA8-E5CA2F4B3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741" y="365126"/>
            <a:ext cx="10515600" cy="9143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</a:rPr>
              <a:t>Leadership Day 2026</a:t>
            </a:r>
            <a:endParaRPr lang="en-US" b="1" kern="1200" dirty="0">
              <a:latin typeface="Calibri"/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315A63-5D11-8E00-75CB-9C4C32D03AE5}"/>
              </a:ext>
            </a:extLst>
          </p:cNvPr>
          <p:cNvSpPr txBox="1"/>
          <p:nvPr/>
        </p:nvSpPr>
        <p:spPr>
          <a:xfrm>
            <a:off x="683741" y="1462405"/>
            <a:ext cx="5543804" cy="218557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lnSpcReduction="10000"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7E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Richard Neubauer Advocate of the Year Award– Nominations due March 16!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7E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Presented during Leadership </a:t>
            </a:r>
            <a:r>
              <a:rPr lang="en-US" sz="2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Day on May 12.</a:t>
            </a:r>
            <a:endParaRPr lang="en-US" sz="28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1FE9A-FB9B-8C36-C724-F50E2C1C9A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7759" y="6391656"/>
            <a:ext cx="3185161" cy="274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61711D5-349D-4847-A71F-DCB6A6FF38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B13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EB13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4D1808-A674-781F-1923-1300FB059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437" y="-365126"/>
            <a:ext cx="5137484" cy="5832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92655B-ED7A-2813-F62E-614220475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714" y="3563754"/>
            <a:ext cx="2223436" cy="183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85870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1">
      <a:dk1>
        <a:srgbClr val="000000"/>
      </a:dk1>
      <a:lt1>
        <a:srgbClr val="FFFFFF"/>
      </a:lt1>
      <a:dk2>
        <a:srgbClr val="545454"/>
      </a:dk2>
      <a:lt2>
        <a:srgbClr val="C8C8C8"/>
      </a:lt2>
      <a:accent1>
        <a:srgbClr val="007E66"/>
      </a:accent1>
      <a:accent2>
        <a:srgbClr val="95509D"/>
      </a:accent2>
      <a:accent3>
        <a:srgbClr val="2EB135"/>
      </a:accent3>
      <a:accent4>
        <a:srgbClr val="FFC82E"/>
      </a:accent4>
      <a:accent5>
        <a:srgbClr val="00A0DE"/>
      </a:accent5>
      <a:accent6>
        <a:srgbClr val="8EDD00"/>
      </a:accent6>
      <a:hlink>
        <a:srgbClr val="00A0DE"/>
      </a:hlink>
      <a:folHlink>
        <a:srgbClr val="95509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err="1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Vision for Governors [Read-Only]" id="{0E3CFB14-4110-44D8-922D-EE7873330F3A}" vid="{A8EA45FE-5513-495A-BDA3-D277C3ED6CDA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FFFF"/>
      </a:lt1>
      <a:dk2>
        <a:srgbClr val="545454"/>
      </a:dk2>
      <a:lt2>
        <a:srgbClr val="C8C8C8"/>
      </a:lt2>
      <a:accent1>
        <a:srgbClr val="007E66"/>
      </a:accent1>
      <a:accent2>
        <a:srgbClr val="95509D"/>
      </a:accent2>
      <a:accent3>
        <a:srgbClr val="2EB135"/>
      </a:accent3>
      <a:accent4>
        <a:srgbClr val="FFC82E"/>
      </a:accent4>
      <a:accent5>
        <a:srgbClr val="00A0DE"/>
      </a:accent5>
      <a:accent6>
        <a:srgbClr val="8EDD00"/>
      </a:accent6>
      <a:hlink>
        <a:srgbClr val="00A0DE"/>
      </a:hlink>
      <a:folHlink>
        <a:srgbClr val="95509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err="1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CP PowerPoint Template.potx" id="{87836B04-B43C-4560-B9A2-EC0F309E52F5}" vid="{48C64A7F-5165-4E2D-AAED-8E276F2A4391}"/>
    </a:ext>
  </a:extLst>
</a:theme>
</file>

<file path=ppt/theme/theme3.xml><?xml version="1.0" encoding="utf-8"?>
<a:theme xmlns:a="http://schemas.openxmlformats.org/drawingml/2006/main" name="Office Theme">
  <a:themeElements>
    <a:clrScheme name="ACP">
      <a:dk1>
        <a:srgbClr val="000000"/>
      </a:dk1>
      <a:lt1>
        <a:srgbClr val="FFFFFF"/>
      </a:lt1>
      <a:dk2>
        <a:srgbClr val="545454"/>
      </a:dk2>
      <a:lt2>
        <a:srgbClr val="C8C8C8"/>
      </a:lt2>
      <a:accent1>
        <a:srgbClr val="007E66"/>
      </a:accent1>
      <a:accent2>
        <a:srgbClr val="95509D"/>
      </a:accent2>
      <a:accent3>
        <a:srgbClr val="2EB135"/>
      </a:accent3>
      <a:accent4>
        <a:srgbClr val="FFC82E"/>
      </a:accent4>
      <a:accent5>
        <a:srgbClr val="00A0DE"/>
      </a:accent5>
      <a:accent6>
        <a:srgbClr val="8EDD00"/>
      </a:accent6>
      <a:hlink>
        <a:srgbClr val="00A0DE"/>
      </a:hlink>
      <a:folHlink>
        <a:srgbClr val="95509D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C Template Refresh_Iteration A_5_22_20" id="{65FF12BA-0685-1C46-953A-74426E137123}" vid="{60C31AC6-C625-7B4E-83CF-F30B2EF04A0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809CCBE0F7BF4E96538EEDD02756CE" ma:contentTypeVersion="17" ma:contentTypeDescription="Create a new document." ma:contentTypeScope="" ma:versionID="e45d3999437f3481d2950b1dcf111558">
  <xsd:schema xmlns:xsd="http://www.w3.org/2001/XMLSchema" xmlns:xs="http://www.w3.org/2001/XMLSchema" xmlns:p="http://schemas.microsoft.com/office/2006/metadata/properties" xmlns:ns2="cd8bdb9e-9149-43ff-a64d-539024789793" xmlns:ns3="79350851-8c2b-403b-9bd2-948565db2f1b" targetNamespace="http://schemas.microsoft.com/office/2006/metadata/properties" ma:root="true" ma:fieldsID="a31b3fb52653f5d510912c2dfd2ca20e" ns2:_="" ns3:_="">
    <xsd:import namespace="cd8bdb9e-9149-43ff-a64d-539024789793"/>
    <xsd:import namespace="79350851-8c2b-403b-9bd2-948565db2f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8bdb9e-9149-43ff-a64d-5390247897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f58e485-0d26-4f10-8645-ad2692e9af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50851-8c2b-403b-9bd2-948565db2f1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1e50671-4793-4701-9969-531d3dd5e177}" ma:internalName="TaxCatchAll" ma:showField="CatchAllData" ma:web="79350851-8c2b-403b-9bd2-948565db2f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8bdb9e-9149-43ff-a64d-539024789793">
      <Terms xmlns="http://schemas.microsoft.com/office/infopath/2007/PartnerControls"/>
    </lcf76f155ced4ddcb4097134ff3c332f>
    <TaxCatchAll xmlns="79350851-8c2b-403b-9bd2-948565db2f1b" xsi:nil="true"/>
  </documentManagement>
</p:properties>
</file>

<file path=customXml/itemProps1.xml><?xml version="1.0" encoding="utf-8"?>
<ds:datastoreItem xmlns:ds="http://schemas.openxmlformats.org/officeDocument/2006/customXml" ds:itemID="{8FE9C8F1-7E0E-46B9-A5DF-628A507BD0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8bdb9e-9149-43ff-a64d-539024789793"/>
    <ds:schemaRef ds:uri="79350851-8c2b-403b-9bd2-948565db2f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CDE260-E5AD-45EB-ABD9-EFF645B7F8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ED7ECC-76AA-4531-8C5F-B6459031734C}">
  <ds:schemaRefs>
    <ds:schemaRef ds:uri="http://schemas.microsoft.com/office/2006/metadata/properties"/>
    <ds:schemaRef ds:uri="http://schemas.microsoft.com/office/infopath/2007/PartnerControls"/>
    <ds:schemaRef ds:uri="cd8bdb9e-9149-43ff-a64d-539024789793"/>
    <ds:schemaRef ds:uri="79350851-8c2b-403b-9bd2-948565db2f1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280</Words>
  <Application>Microsoft Office PowerPoint</Application>
  <PresentationFormat>Widescreen</PresentationFormat>
  <Paragraphs>80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2_Custom Design</vt:lpstr>
      <vt:lpstr>Custom Design</vt:lpstr>
      <vt:lpstr>Office Theme</vt:lpstr>
      <vt:lpstr>Leadership Day 2026</vt:lpstr>
      <vt:lpstr>PowerPoint Presentation</vt:lpstr>
      <vt:lpstr>Constituent Visits and Personalized Outreach are Most Influential</vt:lpstr>
      <vt:lpstr>Cosponsorship of Leadership Day Legislation</vt:lpstr>
      <vt:lpstr>Leadership Day 2026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Shuan Tomlinson</dc:creator>
  <cp:lastModifiedBy>Shuan Tomlinson</cp:lastModifiedBy>
  <cp:revision>4</cp:revision>
  <dcterms:created xsi:type="dcterms:W3CDTF">2026-01-12T18:40:33Z</dcterms:created>
  <dcterms:modified xsi:type="dcterms:W3CDTF">2026-03-03T22:20:10Z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0x01010089809CCBE0F7BF4E96538EEDD02756CE</vt:lpwstr>
  </property>
  <property fmtid="{D5CDD505-2E9C-101B-9397-08002B2CF9AE}" pid="3" name="MediaServiceImageTags">
    <vt:lpwstr/>
  </property>
</Properties>
</file>