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9.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0"/>
  </p:notesMasterIdLst>
  <p:sldIdLst>
    <p:sldId id="2511" r:id="rId5"/>
    <p:sldId id="2145705867" r:id="rId6"/>
    <p:sldId id="2147470487" r:id="rId7"/>
    <p:sldId id="2147470488" r:id="rId8"/>
    <p:sldId id="2147470489" r:id="rId9"/>
    <p:sldId id="2147470486" r:id="rId10"/>
    <p:sldId id="2147470490" r:id="rId11"/>
    <p:sldId id="2147470473" r:id="rId12"/>
    <p:sldId id="2145705847" r:id="rId13"/>
    <p:sldId id="2147470492" r:id="rId14"/>
    <p:sldId id="2147470457" r:id="rId15"/>
    <p:sldId id="2147470471" r:id="rId16"/>
    <p:sldId id="2145706145" r:id="rId17"/>
    <p:sldId id="2147470427" r:id="rId18"/>
    <p:sldId id="2147470484" r:id="rId19"/>
    <p:sldId id="2147470443" r:id="rId20"/>
    <p:sldId id="2147470481" r:id="rId21"/>
    <p:sldId id="2147470491" r:id="rId22"/>
    <p:sldId id="2145705635" r:id="rId23"/>
    <p:sldId id="2147470477" r:id="rId24"/>
    <p:sldId id="765" r:id="rId25"/>
    <p:sldId id="2147470479" r:id="rId26"/>
    <p:sldId id="2147470485" r:id="rId27"/>
    <p:sldId id="2147470463" r:id="rId28"/>
    <p:sldId id="2147470482" r:id="rId29"/>
    <p:sldId id="2147470493" r:id="rId30"/>
    <p:sldId id="2147470395" r:id="rId31"/>
    <p:sldId id="2147470494" r:id="rId32"/>
    <p:sldId id="2147470495" r:id="rId33"/>
    <p:sldId id="2147470496" r:id="rId34"/>
    <p:sldId id="2147470404" r:id="rId35"/>
    <p:sldId id="2147470468" r:id="rId36"/>
    <p:sldId id="2147470465" r:id="rId37"/>
    <p:sldId id="2147470466" r:id="rId38"/>
    <p:sldId id="21474704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728EB4-4FA0-46B3-2EB3-0CA4566EDD01}" name="Nancy Matthews" initials="NM" userId="S::nmatthews@acponline.org::6b0d4baa-81c6-4205-91e9-a18c2af91cd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A6ACB-2C33-3545-8F50-E59FF2F2DE4E}" v="81" dt="2025-11-05T19:42:27.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5"/>
    <p:restoredTop sz="94659"/>
  </p:normalViewPr>
  <p:slideViewPr>
    <p:cSldViewPr snapToGrid="0">
      <p:cViewPr varScale="1">
        <p:scale>
          <a:sx n="66" d="100"/>
          <a:sy n="66" d="100"/>
        </p:scale>
        <p:origin x="324" y="40"/>
      </p:cViewPr>
      <p:guideLst/>
    </p:cSldViewPr>
  </p:slideViewPr>
  <p:outlineViewPr>
    <p:cViewPr>
      <p:scale>
        <a:sx n="33" d="100"/>
        <a:sy n="33" d="100"/>
      </p:scale>
      <p:origin x="0" y="-136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A2E5-4B51-84C3-3C5A55FCCBFF}"/>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2-A2E5-4B51-84C3-3C5A55FCCBFF}"/>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A2E5-4B51-84C3-3C5A55FCCBFF}"/>
              </c:ext>
            </c:extLst>
          </c:dPt>
          <c:dPt>
            <c:idx val="3"/>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4-A2E5-4B51-84C3-3C5A55FCCBFF}"/>
              </c:ext>
            </c:extLst>
          </c:dPt>
          <c:dPt>
            <c:idx val="4"/>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A2E5-4B51-84C3-3C5A55FCCBFF}"/>
              </c:ext>
            </c:extLst>
          </c:dPt>
          <c:dPt>
            <c:idx val="5"/>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6-A2E5-4B51-84C3-3C5A55FCCBFF}"/>
              </c:ext>
            </c:extLst>
          </c:dPt>
          <c:dPt>
            <c:idx val="6"/>
            <c:bubble3D val="0"/>
            <c:spPr>
              <a:solidFill>
                <a:schemeClr val="accent3"/>
              </a:solidFill>
              <a:ln w="19050">
                <a:solidFill>
                  <a:schemeClr val="lt1"/>
                </a:solidFill>
              </a:ln>
              <a:effectLst/>
            </c:spPr>
            <c:extLst>
              <c:ext xmlns:c16="http://schemas.microsoft.com/office/drawing/2014/chart" uri="{C3380CC4-5D6E-409C-BE32-E72D297353CC}">
                <c16:uniqueId val="{00000007-A2E5-4B51-84C3-3C5A55FCCBFF}"/>
              </c:ext>
            </c:extLst>
          </c:dPt>
          <c:dPt>
            <c:idx val="7"/>
            <c:bubble3D val="0"/>
            <c:spPr>
              <a:solidFill>
                <a:schemeClr val="bg2"/>
              </a:solidFill>
              <a:ln w="19050">
                <a:solidFill>
                  <a:schemeClr val="lt1"/>
                </a:solidFill>
              </a:ln>
              <a:effectLst/>
            </c:spPr>
            <c:extLst>
              <c:ext xmlns:c16="http://schemas.microsoft.com/office/drawing/2014/chart" uri="{C3380CC4-5D6E-409C-BE32-E72D297353CC}">
                <c16:uniqueId val="{00000008-A2E5-4B51-84C3-3C5A55FCCBFF}"/>
              </c:ext>
            </c:extLst>
          </c:dPt>
          <c:cat>
            <c:strRef>
              <c:f>Sheet1!$A$2:$A$9</c:f>
              <c:strCache>
                <c:ptCount val="8"/>
                <c:pt idx="0">
                  <c:v>Treasury</c:v>
                </c:pt>
                <c:pt idx="1">
                  <c:v>HHS</c:v>
                </c:pt>
                <c:pt idx="2">
                  <c:v>Commerce</c:v>
                </c:pt>
                <c:pt idx="3">
                  <c:v>Education</c:v>
                </c:pt>
                <c:pt idx="4">
                  <c:v>HUD</c:v>
                </c:pt>
                <c:pt idx="5">
                  <c:v>Energy</c:v>
                </c:pt>
                <c:pt idx="6">
                  <c:v>DHS</c:v>
                </c:pt>
                <c:pt idx="7">
                  <c:v>EPA</c:v>
                </c:pt>
              </c:strCache>
            </c:strRef>
          </c:cat>
          <c:val>
            <c:numRef>
              <c:f>Sheet1!$B$2:$B$9</c:f>
              <c:numCache>
                <c:formatCode>General</c:formatCode>
                <c:ptCount val="8"/>
                <c:pt idx="0">
                  <c:v>1377</c:v>
                </c:pt>
                <c:pt idx="1">
                  <c:v>982</c:v>
                </c:pt>
                <c:pt idx="2">
                  <c:v>600</c:v>
                </c:pt>
                <c:pt idx="3">
                  <c:v>466</c:v>
                </c:pt>
                <c:pt idx="4">
                  <c:v>442</c:v>
                </c:pt>
                <c:pt idx="5">
                  <c:v>179</c:v>
                </c:pt>
                <c:pt idx="6">
                  <c:v>54</c:v>
                </c:pt>
                <c:pt idx="7">
                  <c:v>28</c:v>
                </c:pt>
              </c:numCache>
            </c:numRef>
          </c:val>
          <c:extLst>
            <c:ext xmlns:c16="http://schemas.microsoft.com/office/drawing/2014/chart" uri="{C3380CC4-5D6E-409C-BE32-E72D297353CC}">
              <c16:uniqueId val="{00000000-A2E5-4B51-84C3-3C5A55FCCBF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48066-C11B-2646-A96C-3A26839607C6}"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11B165B8-1348-6F48-BCFB-2E19AEF68A12}">
      <dgm:prSet/>
      <dgm:spPr/>
      <dgm:t>
        <a:bodyPr/>
        <a:lstStyle/>
        <a:p>
          <a:r>
            <a:rPr lang="en-US" dirty="0"/>
            <a:t>On July 14, 2025, CMS issued a proposed rule on changes to Medicare physician payments under the Medicare Physician Fee Schedule (PFS) for Calendar Year (CY) 2026.</a:t>
          </a:r>
        </a:p>
      </dgm:t>
    </dgm:pt>
    <dgm:pt modelId="{1070C3AA-5962-2247-90BF-3803E0AE1E04}" type="parTrans" cxnId="{2C5E6798-DF12-2D40-825D-4586E13FE032}">
      <dgm:prSet/>
      <dgm:spPr/>
      <dgm:t>
        <a:bodyPr/>
        <a:lstStyle/>
        <a:p>
          <a:endParaRPr lang="en-US"/>
        </a:p>
      </dgm:t>
    </dgm:pt>
    <dgm:pt modelId="{0E9DE4B2-46ED-7C47-8213-153100C508BD}" type="sibTrans" cxnId="{2C5E6798-DF12-2D40-825D-4586E13FE032}">
      <dgm:prSet/>
      <dgm:spPr/>
      <dgm:t>
        <a:bodyPr/>
        <a:lstStyle/>
        <a:p>
          <a:endParaRPr lang="en-US"/>
        </a:p>
      </dgm:t>
    </dgm:pt>
    <dgm:pt modelId="{75A79DF4-1076-E24D-9483-F8C23B6A49DB}">
      <dgm:prSet/>
      <dgm:spPr/>
      <dgm:t>
        <a:bodyPr/>
        <a:lstStyle/>
        <a:p>
          <a:r>
            <a:rPr lang="en-US"/>
            <a:t>CMS accepted comments on the proposed rule through September 12, 2025.</a:t>
          </a:r>
        </a:p>
      </dgm:t>
    </dgm:pt>
    <dgm:pt modelId="{32D72CC7-3AF4-7748-B01E-47ED13EAAF05}" type="parTrans" cxnId="{4E24FB92-862F-F94F-B8C8-BF794CCC0CC5}">
      <dgm:prSet/>
      <dgm:spPr/>
      <dgm:t>
        <a:bodyPr/>
        <a:lstStyle/>
        <a:p>
          <a:endParaRPr lang="en-US"/>
        </a:p>
      </dgm:t>
    </dgm:pt>
    <dgm:pt modelId="{B814C078-280A-0E4B-BBAC-9DE5836A2ED4}" type="sibTrans" cxnId="{4E24FB92-862F-F94F-B8C8-BF794CCC0CC5}">
      <dgm:prSet/>
      <dgm:spPr/>
      <dgm:t>
        <a:bodyPr/>
        <a:lstStyle/>
        <a:p>
          <a:endParaRPr lang="en-US"/>
        </a:p>
      </dgm:t>
    </dgm:pt>
    <dgm:pt modelId="{C4E0D3F2-D3BD-C34E-AC93-BFBEA74D3352}">
      <dgm:prSet/>
      <dgm:spPr/>
      <dgm:t>
        <a:bodyPr/>
        <a:lstStyle/>
        <a:p>
          <a:r>
            <a:rPr lang="en-US"/>
            <a:t>On October 31, 2025, CMS issued the CY 2026 Medicare PFS Final Rule.</a:t>
          </a:r>
        </a:p>
      </dgm:t>
    </dgm:pt>
    <dgm:pt modelId="{C82C8E0C-8E56-CB4E-AE87-D5FF6974F100}" type="parTrans" cxnId="{A22703AD-BA68-914D-BBBF-B4490DA62641}">
      <dgm:prSet/>
      <dgm:spPr/>
      <dgm:t>
        <a:bodyPr/>
        <a:lstStyle/>
        <a:p>
          <a:endParaRPr lang="en-US"/>
        </a:p>
      </dgm:t>
    </dgm:pt>
    <dgm:pt modelId="{6654EC22-4259-3E46-9B12-45896FA895B4}" type="sibTrans" cxnId="{A22703AD-BA68-914D-BBBF-B4490DA62641}">
      <dgm:prSet/>
      <dgm:spPr/>
      <dgm:t>
        <a:bodyPr/>
        <a:lstStyle/>
        <a:p>
          <a:endParaRPr lang="en-US"/>
        </a:p>
      </dgm:t>
    </dgm:pt>
    <dgm:pt modelId="{07FF38BC-61E0-D842-9C7C-CC5EF7217E32}">
      <dgm:prSet/>
      <dgm:spPr/>
      <dgm:t>
        <a:bodyPr/>
        <a:lstStyle/>
        <a:p>
          <a:r>
            <a:rPr lang="en-US"/>
            <a:t>Except as otherwise specified, provisions from the final rule generally take effect on January 1, 2026.</a:t>
          </a:r>
        </a:p>
      </dgm:t>
    </dgm:pt>
    <dgm:pt modelId="{B50DAE54-AF10-FB48-B329-7DE6D617B24B}" type="parTrans" cxnId="{8C4D0B46-0F96-B542-822A-2F56D0F43C0C}">
      <dgm:prSet/>
      <dgm:spPr/>
      <dgm:t>
        <a:bodyPr/>
        <a:lstStyle/>
        <a:p>
          <a:endParaRPr lang="en-US"/>
        </a:p>
      </dgm:t>
    </dgm:pt>
    <dgm:pt modelId="{4A2EB631-2A14-9A4F-A8E4-508A9F9D66D9}" type="sibTrans" cxnId="{8C4D0B46-0F96-B542-822A-2F56D0F43C0C}">
      <dgm:prSet/>
      <dgm:spPr/>
      <dgm:t>
        <a:bodyPr/>
        <a:lstStyle/>
        <a:p>
          <a:endParaRPr lang="en-US"/>
        </a:p>
      </dgm:t>
    </dgm:pt>
    <dgm:pt modelId="{4649B309-CB88-3649-8218-0436CAFA1DD9}" type="pres">
      <dgm:prSet presAssocID="{2A348066-C11B-2646-A96C-3A26839607C6}" presName="linear" presStyleCnt="0">
        <dgm:presLayoutVars>
          <dgm:animLvl val="lvl"/>
          <dgm:resizeHandles val="exact"/>
        </dgm:presLayoutVars>
      </dgm:prSet>
      <dgm:spPr/>
    </dgm:pt>
    <dgm:pt modelId="{CD09D89F-0485-6943-85C9-26A54649F63F}" type="pres">
      <dgm:prSet presAssocID="{11B165B8-1348-6F48-BCFB-2E19AEF68A12}" presName="parentText" presStyleLbl="node1" presStyleIdx="0" presStyleCnt="4">
        <dgm:presLayoutVars>
          <dgm:chMax val="0"/>
          <dgm:bulletEnabled val="1"/>
        </dgm:presLayoutVars>
      </dgm:prSet>
      <dgm:spPr/>
    </dgm:pt>
    <dgm:pt modelId="{D400D54F-F948-F749-B40D-E80BEBC1CB76}" type="pres">
      <dgm:prSet presAssocID="{0E9DE4B2-46ED-7C47-8213-153100C508BD}" presName="spacer" presStyleCnt="0"/>
      <dgm:spPr/>
    </dgm:pt>
    <dgm:pt modelId="{ABCE7B9B-7DC3-244E-9DB2-8DF1416E7048}" type="pres">
      <dgm:prSet presAssocID="{75A79DF4-1076-E24D-9483-F8C23B6A49DB}" presName="parentText" presStyleLbl="node1" presStyleIdx="1" presStyleCnt="4">
        <dgm:presLayoutVars>
          <dgm:chMax val="0"/>
          <dgm:bulletEnabled val="1"/>
        </dgm:presLayoutVars>
      </dgm:prSet>
      <dgm:spPr/>
    </dgm:pt>
    <dgm:pt modelId="{43E7FA76-0EF3-8F47-AFA8-B348077C6DB3}" type="pres">
      <dgm:prSet presAssocID="{B814C078-280A-0E4B-BBAC-9DE5836A2ED4}" presName="spacer" presStyleCnt="0"/>
      <dgm:spPr/>
    </dgm:pt>
    <dgm:pt modelId="{9827D99B-7846-C441-9B60-DE5787CF4F92}" type="pres">
      <dgm:prSet presAssocID="{C4E0D3F2-D3BD-C34E-AC93-BFBEA74D3352}" presName="parentText" presStyleLbl="node1" presStyleIdx="2" presStyleCnt="4">
        <dgm:presLayoutVars>
          <dgm:chMax val="0"/>
          <dgm:bulletEnabled val="1"/>
        </dgm:presLayoutVars>
      </dgm:prSet>
      <dgm:spPr/>
    </dgm:pt>
    <dgm:pt modelId="{729003C4-FA57-344A-848F-D61C2EF8DB9C}" type="pres">
      <dgm:prSet presAssocID="{6654EC22-4259-3E46-9B12-45896FA895B4}" presName="spacer" presStyleCnt="0"/>
      <dgm:spPr/>
    </dgm:pt>
    <dgm:pt modelId="{DABC2323-196C-4F4D-870B-D975DB78AFDD}" type="pres">
      <dgm:prSet presAssocID="{07FF38BC-61E0-D842-9C7C-CC5EF7217E32}" presName="parentText" presStyleLbl="node1" presStyleIdx="3" presStyleCnt="4">
        <dgm:presLayoutVars>
          <dgm:chMax val="0"/>
          <dgm:bulletEnabled val="1"/>
        </dgm:presLayoutVars>
      </dgm:prSet>
      <dgm:spPr/>
    </dgm:pt>
  </dgm:ptLst>
  <dgm:cxnLst>
    <dgm:cxn modelId="{9F4A8106-9042-244F-A2B2-17280F494D92}" type="presOf" srcId="{C4E0D3F2-D3BD-C34E-AC93-BFBEA74D3352}" destId="{9827D99B-7846-C441-9B60-DE5787CF4F92}" srcOrd="0" destOrd="0" presId="urn:microsoft.com/office/officeart/2005/8/layout/vList2"/>
    <dgm:cxn modelId="{8C4D0B46-0F96-B542-822A-2F56D0F43C0C}" srcId="{2A348066-C11B-2646-A96C-3A26839607C6}" destId="{07FF38BC-61E0-D842-9C7C-CC5EF7217E32}" srcOrd="3" destOrd="0" parTransId="{B50DAE54-AF10-FB48-B329-7DE6D617B24B}" sibTransId="{4A2EB631-2A14-9A4F-A8E4-508A9F9D66D9}"/>
    <dgm:cxn modelId="{AE1A2267-A5D1-EC4E-B06D-B628BE551516}" type="presOf" srcId="{2A348066-C11B-2646-A96C-3A26839607C6}" destId="{4649B309-CB88-3649-8218-0436CAFA1DD9}" srcOrd="0" destOrd="0" presId="urn:microsoft.com/office/officeart/2005/8/layout/vList2"/>
    <dgm:cxn modelId="{4E24FB92-862F-F94F-B8C8-BF794CCC0CC5}" srcId="{2A348066-C11B-2646-A96C-3A26839607C6}" destId="{75A79DF4-1076-E24D-9483-F8C23B6A49DB}" srcOrd="1" destOrd="0" parTransId="{32D72CC7-3AF4-7748-B01E-47ED13EAAF05}" sibTransId="{B814C078-280A-0E4B-BBAC-9DE5836A2ED4}"/>
    <dgm:cxn modelId="{2C5E6798-DF12-2D40-825D-4586E13FE032}" srcId="{2A348066-C11B-2646-A96C-3A26839607C6}" destId="{11B165B8-1348-6F48-BCFB-2E19AEF68A12}" srcOrd="0" destOrd="0" parTransId="{1070C3AA-5962-2247-90BF-3803E0AE1E04}" sibTransId="{0E9DE4B2-46ED-7C47-8213-153100C508BD}"/>
    <dgm:cxn modelId="{A22703AD-BA68-914D-BBBF-B4490DA62641}" srcId="{2A348066-C11B-2646-A96C-3A26839607C6}" destId="{C4E0D3F2-D3BD-C34E-AC93-BFBEA74D3352}" srcOrd="2" destOrd="0" parTransId="{C82C8E0C-8E56-CB4E-AE87-D5FF6974F100}" sibTransId="{6654EC22-4259-3E46-9B12-45896FA895B4}"/>
    <dgm:cxn modelId="{3FEFAAB3-D0D2-C84E-8AB5-0D0B09F13B2E}" type="presOf" srcId="{75A79DF4-1076-E24D-9483-F8C23B6A49DB}" destId="{ABCE7B9B-7DC3-244E-9DB2-8DF1416E7048}" srcOrd="0" destOrd="0" presId="urn:microsoft.com/office/officeart/2005/8/layout/vList2"/>
    <dgm:cxn modelId="{0FE0EFB9-395E-E847-A935-961EC8E1FB5C}" type="presOf" srcId="{07FF38BC-61E0-D842-9C7C-CC5EF7217E32}" destId="{DABC2323-196C-4F4D-870B-D975DB78AFDD}" srcOrd="0" destOrd="0" presId="urn:microsoft.com/office/officeart/2005/8/layout/vList2"/>
    <dgm:cxn modelId="{9DD1BAED-AFC1-C649-8BC2-76D3472BCC84}" type="presOf" srcId="{11B165B8-1348-6F48-BCFB-2E19AEF68A12}" destId="{CD09D89F-0485-6943-85C9-26A54649F63F}" srcOrd="0" destOrd="0" presId="urn:microsoft.com/office/officeart/2005/8/layout/vList2"/>
    <dgm:cxn modelId="{A28E19BF-BA5A-254D-B3FD-B93FE322060E}" type="presParOf" srcId="{4649B309-CB88-3649-8218-0436CAFA1DD9}" destId="{CD09D89F-0485-6943-85C9-26A54649F63F}" srcOrd="0" destOrd="0" presId="urn:microsoft.com/office/officeart/2005/8/layout/vList2"/>
    <dgm:cxn modelId="{2766990B-4B35-C34E-9769-E1E27C89BEB0}" type="presParOf" srcId="{4649B309-CB88-3649-8218-0436CAFA1DD9}" destId="{D400D54F-F948-F749-B40D-E80BEBC1CB76}" srcOrd="1" destOrd="0" presId="urn:microsoft.com/office/officeart/2005/8/layout/vList2"/>
    <dgm:cxn modelId="{467BB43D-3A06-6F4C-AF0C-BA082BC74DE7}" type="presParOf" srcId="{4649B309-CB88-3649-8218-0436CAFA1DD9}" destId="{ABCE7B9B-7DC3-244E-9DB2-8DF1416E7048}" srcOrd="2" destOrd="0" presId="urn:microsoft.com/office/officeart/2005/8/layout/vList2"/>
    <dgm:cxn modelId="{230B98A4-5BFB-5F41-A9F5-B041A8E4B6BF}" type="presParOf" srcId="{4649B309-CB88-3649-8218-0436CAFA1DD9}" destId="{43E7FA76-0EF3-8F47-AFA8-B348077C6DB3}" srcOrd="3" destOrd="0" presId="urn:microsoft.com/office/officeart/2005/8/layout/vList2"/>
    <dgm:cxn modelId="{80D218DA-A384-3F46-9905-727FB88CD799}" type="presParOf" srcId="{4649B309-CB88-3649-8218-0436CAFA1DD9}" destId="{9827D99B-7846-C441-9B60-DE5787CF4F92}" srcOrd="4" destOrd="0" presId="urn:microsoft.com/office/officeart/2005/8/layout/vList2"/>
    <dgm:cxn modelId="{B84DEA84-5D3A-4943-8DE5-762F1A1BB97C}" type="presParOf" srcId="{4649B309-CB88-3649-8218-0436CAFA1DD9}" destId="{729003C4-FA57-344A-848F-D61C2EF8DB9C}" srcOrd="5" destOrd="0" presId="urn:microsoft.com/office/officeart/2005/8/layout/vList2"/>
    <dgm:cxn modelId="{FD7C67EC-F4EA-0A4C-8971-99C8D08DC0EB}" type="presParOf" srcId="{4649B309-CB88-3649-8218-0436CAFA1DD9}" destId="{DABC2323-196C-4F4D-870B-D975DB78AFD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72E3BB-920E-8B4E-B7A4-BDD9EFE03D2A}"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4D268EB1-0A8B-EC4F-B8A9-98B0C48DB91D}">
      <dgm:prSet/>
      <dgm:spPr/>
      <dgm:t>
        <a:bodyPr/>
        <a:lstStyle/>
        <a:p>
          <a:r>
            <a:rPr lang="en-US"/>
            <a:t>Beginning in CY 2026, there will be two separate conversion factors for: (1) clinicians who are qualifying participants (QPs) in alternative payment models (APMs) and (2) clinicians who are not QPs in APMs.</a:t>
          </a:r>
        </a:p>
      </dgm:t>
    </dgm:pt>
    <dgm:pt modelId="{624D6DFA-8739-424C-B13D-87F6F49FAC3F}" type="parTrans" cxnId="{1BBE714B-93A4-6D46-90DA-C801582D82EC}">
      <dgm:prSet/>
      <dgm:spPr/>
      <dgm:t>
        <a:bodyPr/>
        <a:lstStyle/>
        <a:p>
          <a:endParaRPr lang="en-US"/>
        </a:p>
      </dgm:t>
    </dgm:pt>
    <dgm:pt modelId="{679C78A9-29FB-984F-92F9-68B3DF281E64}" type="sibTrans" cxnId="{1BBE714B-93A4-6D46-90DA-C801582D82EC}">
      <dgm:prSet/>
      <dgm:spPr/>
      <dgm:t>
        <a:bodyPr/>
        <a:lstStyle/>
        <a:p>
          <a:endParaRPr lang="en-US"/>
        </a:p>
      </dgm:t>
    </dgm:pt>
    <dgm:pt modelId="{429F9DD9-F956-A849-9A37-14C15ED76FE4}">
      <dgm:prSet/>
      <dgm:spPr/>
      <dgm:t>
        <a:bodyPr/>
        <a:lstStyle/>
        <a:p>
          <a:r>
            <a:rPr lang="en-US" dirty="0">
              <a:solidFill>
                <a:srgbClr val="FF0000"/>
              </a:solidFill>
            </a:rPr>
            <a:t>The finalized conversion factor for clinicians who are QPs in APMs for CY 2026 is $33.57, slightly less than the $33.59 amount proposed in the Medicare PFS proposed rule.</a:t>
          </a:r>
        </a:p>
      </dgm:t>
    </dgm:pt>
    <dgm:pt modelId="{5337F932-7103-7E41-A339-10ECF785B820}" type="parTrans" cxnId="{DAA4F1C1-CC5F-FC46-9BAF-C7F1ABFE4978}">
      <dgm:prSet/>
      <dgm:spPr/>
      <dgm:t>
        <a:bodyPr/>
        <a:lstStyle/>
        <a:p>
          <a:endParaRPr lang="en-US"/>
        </a:p>
      </dgm:t>
    </dgm:pt>
    <dgm:pt modelId="{E0F4146C-A6DB-8941-9DD1-DE72C0F04AF6}" type="sibTrans" cxnId="{DAA4F1C1-CC5F-FC46-9BAF-C7F1ABFE4978}">
      <dgm:prSet/>
      <dgm:spPr/>
      <dgm:t>
        <a:bodyPr/>
        <a:lstStyle/>
        <a:p>
          <a:endParaRPr lang="en-US"/>
        </a:p>
      </dgm:t>
    </dgm:pt>
    <dgm:pt modelId="{D534A2CB-08D0-0448-A72B-310AE08B7957}">
      <dgm:prSet/>
      <dgm:spPr/>
      <dgm:t>
        <a:bodyPr/>
        <a:lstStyle/>
        <a:p>
          <a:r>
            <a:rPr lang="en-US"/>
            <a:t>This is an increase of 3.77% compared to the current conversion factor ($32.35), which reflects a 0.75% annual statutory update, plus a 0.49% budget neutrality adjustment, plus a one-time 2.5% increase for 2026 required under the One Big Beautiful Bill Act.</a:t>
          </a:r>
        </a:p>
      </dgm:t>
    </dgm:pt>
    <dgm:pt modelId="{D9BC6CED-20FA-6C48-BB25-E7DDEB05AA9A}" type="parTrans" cxnId="{429D5492-AB7E-894A-A296-66769FD8F5BE}">
      <dgm:prSet/>
      <dgm:spPr/>
      <dgm:t>
        <a:bodyPr/>
        <a:lstStyle/>
        <a:p>
          <a:endParaRPr lang="en-US"/>
        </a:p>
      </dgm:t>
    </dgm:pt>
    <dgm:pt modelId="{8E174E0E-A00E-7847-BF1E-62BE6166C9AA}" type="sibTrans" cxnId="{429D5492-AB7E-894A-A296-66769FD8F5BE}">
      <dgm:prSet/>
      <dgm:spPr/>
      <dgm:t>
        <a:bodyPr/>
        <a:lstStyle/>
        <a:p>
          <a:endParaRPr lang="en-US"/>
        </a:p>
      </dgm:t>
    </dgm:pt>
    <dgm:pt modelId="{D73C1D2A-4880-9848-957E-83ABB1D418ED}">
      <dgm:prSet/>
      <dgm:spPr/>
      <dgm:t>
        <a:bodyPr/>
        <a:lstStyle/>
        <a:p>
          <a:r>
            <a:rPr lang="en-US" dirty="0">
              <a:solidFill>
                <a:srgbClr val="FF0000"/>
              </a:solidFill>
            </a:rPr>
            <a:t>The finalized conversion factor for clinicians who are not QPs in APMs for CY 2026 is $33.40, slightly less than the $33.42 amount proposed in the Medicare PFS proposed rule.</a:t>
          </a:r>
        </a:p>
      </dgm:t>
    </dgm:pt>
    <dgm:pt modelId="{55EB6688-C4D7-614A-B07A-081E8E9F08D6}" type="parTrans" cxnId="{57011DA9-D16B-0740-AAD1-9DFA6C5B8D22}">
      <dgm:prSet/>
      <dgm:spPr/>
      <dgm:t>
        <a:bodyPr/>
        <a:lstStyle/>
        <a:p>
          <a:endParaRPr lang="en-US"/>
        </a:p>
      </dgm:t>
    </dgm:pt>
    <dgm:pt modelId="{C6D8C296-2215-7942-96FC-D9FFF91C982E}" type="sibTrans" cxnId="{57011DA9-D16B-0740-AAD1-9DFA6C5B8D22}">
      <dgm:prSet/>
      <dgm:spPr/>
      <dgm:t>
        <a:bodyPr/>
        <a:lstStyle/>
        <a:p>
          <a:endParaRPr lang="en-US"/>
        </a:p>
      </dgm:t>
    </dgm:pt>
    <dgm:pt modelId="{24AF99CB-3C3F-0549-8B49-77FDFFC10C7C}">
      <dgm:prSet/>
      <dgm:spPr/>
      <dgm:t>
        <a:bodyPr/>
        <a:lstStyle/>
        <a:p>
          <a:r>
            <a:rPr lang="en-US"/>
            <a:t>This is an increase of 3.26% compared to the current conversion factor ($32.35), which reflects a 0.25% annual statutory update, plus a 0.49% budget neutrality adjustment, plus a one-time 2.5% increase for 2026 required under the One Big Beautiful Bill Act.</a:t>
          </a:r>
        </a:p>
      </dgm:t>
    </dgm:pt>
    <dgm:pt modelId="{6A985BCA-9107-D244-ADFD-B5A1DD5C95F5}" type="parTrans" cxnId="{D03C5696-3931-5B41-8811-D0D8005F921A}">
      <dgm:prSet/>
      <dgm:spPr/>
      <dgm:t>
        <a:bodyPr/>
        <a:lstStyle/>
        <a:p>
          <a:endParaRPr lang="en-US"/>
        </a:p>
      </dgm:t>
    </dgm:pt>
    <dgm:pt modelId="{524DE71E-47EE-0641-9524-968583121E1D}" type="sibTrans" cxnId="{D03C5696-3931-5B41-8811-D0D8005F921A}">
      <dgm:prSet/>
      <dgm:spPr/>
      <dgm:t>
        <a:bodyPr/>
        <a:lstStyle/>
        <a:p>
          <a:endParaRPr lang="en-US"/>
        </a:p>
      </dgm:t>
    </dgm:pt>
    <dgm:pt modelId="{DBC94257-E95C-8640-8BAB-EF1FEADE4333}" type="pres">
      <dgm:prSet presAssocID="{7572E3BB-920E-8B4E-B7A4-BDD9EFE03D2A}" presName="linear" presStyleCnt="0">
        <dgm:presLayoutVars>
          <dgm:animLvl val="lvl"/>
          <dgm:resizeHandles val="exact"/>
        </dgm:presLayoutVars>
      </dgm:prSet>
      <dgm:spPr/>
    </dgm:pt>
    <dgm:pt modelId="{F4A48C28-3A2D-5542-8B62-6841A6BD8335}" type="pres">
      <dgm:prSet presAssocID="{4D268EB1-0A8B-EC4F-B8A9-98B0C48DB91D}" presName="parentText" presStyleLbl="node1" presStyleIdx="0" presStyleCnt="3">
        <dgm:presLayoutVars>
          <dgm:chMax val="0"/>
          <dgm:bulletEnabled val="1"/>
        </dgm:presLayoutVars>
      </dgm:prSet>
      <dgm:spPr/>
    </dgm:pt>
    <dgm:pt modelId="{998C0A15-DA24-894A-A95C-905FBC931619}" type="pres">
      <dgm:prSet presAssocID="{679C78A9-29FB-984F-92F9-68B3DF281E64}" presName="spacer" presStyleCnt="0"/>
      <dgm:spPr/>
    </dgm:pt>
    <dgm:pt modelId="{FD242EED-4FF4-2C43-8A9A-1413BF7CE49C}" type="pres">
      <dgm:prSet presAssocID="{429F9DD9-F956-A849-9A37-14C15ED76FE4}" presName="parentText" presStyleLbl="node1" presStyleIdx="1" presStyleCnt="3">
        <dgm:presLayoutVars>
          <dgm:chMax val="0"/>
          <dgm:bulletEnabled val="1"/>
        </dgm:presLayoutVars>
      </dgm:prSet>
      <dgm:spPr/>
    </dgm:pt>
    <dgm:pt modelId="{D192DBCB-F17A-DB4F-BC3B-AAACB64F3520}" type="pres">
      <dgm:prSet presAssocID="{429F9DD9-F956-A849-9A37-14C15ED76FE4}" presName="childText" presStyleLbl="revTx" presStyleIdx="0" presStyleCnt="2">
        <dgm:presLayoutVars>
          <dgm:bulletEnabled val="1"/>
        </dgm:presLayoutVars>
      </dgm:prSet>
      <dgm:spPr/>
    </dgm:pt>
    <dgm:pt modelId="{9CECEA78-E153-0E4B-983C-B761221329E0}" type="pres">
      <dgm:prSet presAssocID="{D73C1D2A-4880-9848-957E-83ABB1D418ED}" presName="parentText" presStyleLbl="node1" presStyleIdx="2" presStyleCnt="3">
        <dgm:presLayoutVars>
          <dgm:chMax val="0"/>
          <dgm:bulletEnabled val="1"/>
        </dgm:presLayoutVars>
      </dgm:prSet>
      <dgm:spPr/>
    </dgm:pt>
    <dgm:pt modelId="{C147E2D1-62BB-EE47-915E-1D846717AB03}" type="pres">
      <dgm:prSet presAssocID="{D73C1D2A-4880-9848-957E-83ABB1D418ED}" presName="childText" presStyleLbl="revTx" presStyleIdx="1" presStyleCnt="2">
        <dgm:presLayoutVars>
          <dgm:bulletEnabled val="1"/>
        </dgm:presLayoutVars>
      </dgm:prSet>
      <dgm:spPr/>
    </dgm:pt>
  </dgm:ptLst>
  <dgm:cxnLst>
    <dgm:cxn modelId="{E5FE8E0A-0FE7-8042-838C-FC620B13E84C}" type="presOf" srcId="{429F9DD9-F956-A849-9A37-14C15ED76FE4}" destId="{FD242EED-4FF4-2C43-8A9A-1413BF7CE49C}" srcOrd="0" destOrd="0" presId="urn:microsoft.com/office/officeart/2005/8/layout/vList2"/>
    <dgm:cxn modelId="{08A95E15-2B03-A644-8D86-0C11A2680984}" type="presOf" srcId="{7572E3BB-920E-8B4E-B7A4-BDD9EFE03D2A}" destId="{DBC94257-E95C-8640-8BAB-EF1FEADE4333}" srcOrd="0" destOrd="0" presId="urn:microsoft.com/office/officeart/2005/8/layout/vList2"/>
    <dgm:cxn modelId="{1BBE714B-93A4-6D46-90DA-C801582D82EC}" srcId="{7572E3BB-920E-8B4E-B7A4-BDD9EFE03D2A}" destId="{4D268EB1-0A8B-EC4F-B8A9-98B0C48DB91D}" srcOrd="0" destOrd="0" parTransId="{624D6DFA-8739-424C-B13D-87F6F49FAC3F}" sibTransId="{679C78A9-29FB-984F-92F9-68B3DF281E64}"/>
    <dgm:cxn modelId="{8976B44F-9E49-2749-8951-0C68F17D3A83}" type="presOf" srcId="{24AF99CB-3C3F-0549-8B49-77FDFFC10C7C}" destId="{C147E2D1-62BB-EE47-915E-1D846717AB03}" srcOrd="0" destOrd="0" presId="urn:microsoft.com/office/officeart/2005/8/layout/vList2"/>
    <dgm:cxn modelId="{D35A3075-14A6-E34E-BB87-D94BCF9E62E9}" type="presOf" srcId="{D73C1D2A-4880-9848-957E-83ABB1D418ED}" destId="{9CECEA78-E153-0E4B-983C-B761221329E0}" srcOrd="0" destOrd="0" presId="urn:microsoft.com/office/officeart/2005/8/layout/vList2"/>
    <dgm:cxn modelId="{96FB6A8E-3441-884D-8BB4-A0ED9141ACA4}" type="presOf" srcId="{D534A2CB-08D0-0448-A72B-310AE08B7957}" destId="{D192DBCB-F17A-DB4F-BC3B-AAACB64F3520}" srcOrd="0" destOrd="0" presId="urn:microsoft.com/office/officeart/2005/8/layout/vList2"/>
    <dgm:cxn modelId="{429D5492-AB7E-894A-A296-66769FD8F5BE}" srcId="{429F9DD9-F956-A849-9A37-14C15ED76FE4}" destId="{D534A2CB-08D0-0448-A72B-310AE08B7957}" srcOrd="0" destOrd="0" parTransId="{D9BC6CED-20FA-6C48-BB25-E7DDEB05AA9A}" sibTransId="{8E174E0E-A00E-7847-BF1E-62BE6166C9AA}"/>
    <dgm:cxn modelId="{D03C5696-3931-5B41-8811-D0D8005F921A}" srcId="{D73C1D2A-4880-9848-957E-83ABB1D418ED}" destId="{24AF99CB-3C3F-0549-8B49-77FDFFC10C7C}" srcOrd="0" destOrd="0" parTransId="{6A985BCA-9107-D244-ADFD-B5A1DD5C95F5}" sibTransId="{524DE71E-47EE-0641-9524-968583121E1D}"/>
    <dgm:cxn modelId="{57011DA9-D16B-0740-AAD1-9DFA6C5B8D22}" srcId="{7572E3BB-920E-8B4E-B7A4-BDD9EFE03D2A}" destId="{D73C1D2A-4880-9848-957E-83ABB1D418ED}" srcOrd="2" destOrd="0" parTransId="{55EB6688-C4D7-614A-B07A-081E8E9F08D6}" sibTransId="{C6D8C296-2215-7942-96FC-D9FFF91C982E}"/>
    <dgm:cxn modelId="{DAA4F1C1-CC5F-FC46-9BAF-C7F1ABFE4978}" srcId="{7572E3BB-920E-8B4E-B7A4-BDD9EFE03D2A}" destId="{429F9DD9-F956-A849-9A37-14C15ED76FE4}" srcOrd="1" destOrd="0" parTransId="{5337F932-7103-7E41-A339-10ECF785B820}" sibTransId="{E0F4146C-A6DB-8941-9DD1-DE72C0F04AF6}"/>
    <dgm:cxn modelId="{64D3E7CC-07BF-A645-AD91-D2C1FD8CAED1}" type="presOf" srcId="{4D268EB1-0A8B-EC4F-B8A9-98B0C48DB91D}" destId="{F4A48C28-3A2D-5542-8B62-6841A6BD8335}" srcOrd="0" destOrd="0" presId="urn:microsoft.com/office/officeart/2005/8/layout/vList2"/>
    <dgm:cxn modelId="{6BB24436-889D-2148-8DAF-FD9D5C37486F}" type="presParOf" srcId="{DBC94257-E95C-8640-8BAB-EF1FEADE4333}" destId="{F4A48C28-3A2D-5542-8B62-6841A6BD8335}" srcOrd="0" destOrd="0" presId="urn:microsoft.com/office/officeart/2005/8/layout/vList2"/>
    <dgm:cxn modelId="{A7085B1B-4D32-B14D-A573-3BB8E46C5601}" type="presParOf" srcId="{DBC94257-E95C-8640-8BAB-EF1FEADE4333}" destId="{998C0A15-DA24-894A-A95C-905FBC931619}" srcOrd="1" destOrd="0" presId="urn:microsoft.com/office/officeart/2005/8/layout/vList2"/>
    <dgm:cxn modelId="{F0C54D0A-A83A-7145-B263-A42341644E23}" type="presParOf" srcId="{DBC94257-E95C-8640-8BAB-EF1FEADE4333}" destId="{FD242EED-4FF4-2C43-8A9A-1413BF7CE49C}" srcOrd="2" destOrd="0" presId="urn:microsoft.com/office/officeart/2005/8/layout/vList2"/>
    <dgm:cxn modelId="{A40A7091-29AD-9C43-A521-7226282AEA89}" type="presParOf" srcId="{DBC94257-E95C-8640-8BAB-EF1FEADE4333}" destId="{D192DBCB-F17A-DB4F-BC3B-AAACB64F3520}" srcOrd="3" destOrd="0" presId="urn:microsoft.com/office/officeart/2005/8/layout/vList2"/>
    <dgm:cxn modelId="{39A61783-6FDB-1946-B5E7-6990E52F4611}" type="presParOf" srcId="{DBC94257-E95C-8640-8BAB-EF1FEADE4333}" destId="{9CECEA78-E153-0E4B-983C-B761221329E0}" srcOrd="4" destOrd="0" presId="urn:microsoft.com/office/officeart/2005/8/layout/vList2"/>
    <dgm:cxn modelId="{C7120485-D984-3341-A945-9F506000FACA}" type="presParOf" srcId="{DBC94257-E95C-8640-8BAB-EF1FEADE4333}" destId="{C147E2D1-62BB-EE47-915E-1D846717AB0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03D7A4-30B9-8348-9E74-9FFDC5C4BDBF}"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EA02615-3EFE-0440-B8EB-8C557B8DBB2D}">
      <dgm:prSet/>
      <dgm:spPr/>
      <dgm:t>
        <a:bodyPr/>
        <a:lstStyle/>
        <a:p>
          <a:r>
            <a:rPr lang="en-US"/>
            <a:t>In the proposed rule, CMS raised a variety of concerns with the utilization of the American Medical Association (AMA) Relative Value Scale Update Committee (“RUC”) for determining physician work RVU values in the Medicare PFS, which CMS indicated tends to benefit specialty practices more than primary care.</a:t>
          </a:r>
        </a:p>
      </dgm:t>
    </dgm:pt>
    <dgm:pt modelId="{DC6A3786-18C9-9648-A388-030C0138A615}" type="parTrans" cxnId="{454124E9-48E4-D342-945B-A1D04C24D5CE}">
      <dgm:prSet/>
      <dgm:spPr/>
      <dgm:t>
        <a:bodyPr/>
        <a:lstStyle/>
        <a:p>
          <a:endParaRPr lang="en-US"/>
        </a:p>
      </dgm:t>
    </dgm:pt>
    <dgm:pt modelId="{4FA0742A-43F6-9C4B-93C6-53A55B3F8483}" type="sibTrans" cxnId="{454124E9-48E4-D342-945B-A1D04C24D5CE}">
      <dgm:prSet/>
      <dgm:spPr/>
      <dgm:t>
        <a:bodyPr/>
        <a:lstStyle/>
        <a:p>
          <a:endParaRPr lang="en-US"/>
        </a:p>
      </dgm:t>
    </dgm:pt>
    <dgm:pt modelId="{6EDE1CAB-E15E-8546-8657-EC0B075B78C4}">
      <dgm:prSet/>
      <dgm:spPr/>
      <dgm:t>
        <a:bodyPr/>
        <a:lstStyle/>
        <a:p>
          <a:r>
            <a:rPr lang="en-US"/>
            <a:t>To address this, for CY 2026, CMS finalized a negative 2.5% “efficiency adjustment” to all physician work RVUs that are not timed-based codes (e.g. excluding time-based codes such as evaluation and management visits from the negative adjustment).</a:t>
          </a:r>
        </a:p>
      </dgm:t>
    </dgm:pt>
    <dgm:pt modelId="{0C685C72-65F2-164E-A4F8-5F09A2100D0D}" type="parTrans" cxnId="{D92D485E-625F-B241-996E-89047316B92F}">
      <dgm:prSet/>
      <dgm:spPr/>
      <dgm:t>
        <a:bodyPr/>
        <a:lstStyle/>
        <a:p>
          <a:endParaRPr lang="en-US"/>
        </a:p>
      </dgm:t>
    </dgm:pt>
    <dgm:pt modelId="{CCEB4BF0-60F1-5743-A95A-D7B218F9F681}" type="sibTrans" cxnId="{D92D485E-625F-B241-996E-89047316B92F}">
      <dgm:prSet/>
      <dgm:spPr/>
      <dgm:t>
        <a:bodyPr/>
        <a:lstStyle/>
        <a:p>
          <a:endParaRPr lang="en-US"/>
        </a:p>
      </dgm:t>
    </dgm:pt>
    <dgm:pt modelId="{3CA911A9-487E-E845-B5EC-ACC9EE7F0851}">
      <dgm:prSet/>
      <dgm:spPr/>
      <dgm:t>
        <a:bodyPr/>
        <a:lstStyle/>
        <a:p>
          <a:r>
            <a:rPr lang="en-US"/>
            <a:t>The negative 2.5% adjustment is derived from the CMS Actuary’s Medicare Economic Index (MEI) productivity adjustment, aggregated over the past five years.</a:t>
          </a:r>
        </a:p>
      </dgm:t>
    </dgm:pt>
    <dgm:pt modelId="{4E60E5F9-1F80-4942-B90B-646164286237}" type="parTrans" cxnId="{FB1BC5F7-DA92-364D-9D32-23A1F43A14E4}">
      <dgm:prSet/>
      <dgm:spPr/>
      <dgm:t>
        <a:bodyPr/>
        <a:lstStyle/>
        <a:p>
          <a:endParaRPr lang="en-US"/>
        </a:p>
      </dgm:t>
    </dgm:pt>
    <dgm:pt modelId="{A3604B04-0F33-A241-A524-4A8FCD38E2CD}" type="sibTrans" cxnId="{FB1BC5F7-DA92-364D-9D32-23A1F43A14E4}">
      <dgm:prSet/>
      <dgm:spPr/>
      <dgm:t>
        <a:bodyPr/>
        <a:lstStyle/>
        <a:p>
          <a:endParaRPr lang="en-US"/>
        </a:p>
      </dgm:t>
    </dgm:pt>
    <dgm:pt modelId="{24C34035-8C67-9B4C-AB34-0EAA82330AFE}">
      <dgm:prSet/>
      <dgm:spPr/>
      <dgm:t>
        <a:bodyPr/>
        <a:lstStyle/>
        <a:p>
          <a:r>
            <a:rPr lang="en-US" dirty="0">
              <a:solidFill>
                <a:srgbClr val="FF0000"/>
              </a:solidFill>
            </a:rPr>
            <a:t>In the final rule, CMS finalized a list of Healthcare Common Procedure Coding System (HCPCS) codes that would be exempted from the efficiency adjustment. The list of exempted HCPCS codes in the final rule is broader than the scope of exempted codes from the proposed rule.</a:t>
          </a:r>
        </a:p>
      </dgm:t>
    </dgm:pt>
    <dgm:pt modelId="{B2E3EE8F-2E73-8149-A12C-668B838AF2AF}" type="parTrans" cxnId="{150E6DF8-67C4-8B46-A486-D02A5F57857B}">
      <dgm:prSet/>
      <dgm:spPr/>
      <dgm:t>
        <a:bodyPr/>
        <a:lstStyle/>
        <a:p>
          <a:endParaRPr lang="en-US"/>
        </a:p>
      </dgm:t>
    </dgm:pt>
    <dgm:pt modelId="{04404CFB-C773-1C46-894A-BE530945BCEF}" type="sibTrans" cxnId="{150E6DF8-67C4-8B46-A486-D02A5F57857B}">
      <dgm:prSet/>
      <dgm:spPr/>
      <dgm:t>
        <a:bodyPr/>
        <a:lstStyle/>
        <a:p>
          <a:endParaRPr lang="en-US"/>
        </a:p>
      </dgm:t>
    </dgm:pt>
    <dgm:pt modelId="{D23A0439-F5DA-644D-B46A-159DB50CDB78}">
      <dgm:prSet/>
      <dgm:spPr/>
      <dgm:t>
        <a:bodyPr/>
        <a:lstStyle/>
        <a:p>
          <a:r>
            <a:rPr lang="en-US" dirty="0">
              <a:solidFill>
                <a:srgbClr val="FF0000"/>
              </a:solidFill>
            </a:rPr>
            <a:t>Specifically, in the final rule, CMS indicated that, in addition to exempting time-based codes, the agency would also exempt new HCPCS codes from the efficiency adjustment, as well as services on CMS’ telehealth list. For 2026, CMS will also exempt time-based drug administration codes from the efficiency adjustment.</a:t>
          </a:r>
        </a:p>
      </dgm:t>
    </dgm:pt>
    <dgm:pt modelId="{24F663EA-131F-524B-8F70-B6F35A3DDF9F}" type="parTrans" cxnId="{C96A1B4C-0CF1-0144-993C-8A5FD9D1305C}">
      <dgm:prSet/>
      <dgm:spPr/>
      <dgm:t>
        <a:bodyPr/>
        <a:lstStyle/>
        <a:p>
          <a:endParaRPr lang="en-US"/>
        </a:p>
      </dgm:t>
    </dgm:pt>
    <dgm:pt modelId="{A75BBF9C-E345-3E40-B45B-383C3847094D}" type="sibTrans" cxnId="{C96A1B4C-0CF1-0144-993C-8A5FD9D1305C}">
      <dgm:prSet/>
      <dgm:spPr/>
      <dgm:t>
        <a:bodyPr/>
        <a:lstStyle/>
        <a:p>
          <a:endParaRPr lang="en-US"/>
        </a:p>
      </dgm:t>
    </dgm:pt>
    <dgm:pt modelId="{5CC1F742-2D27-9343-B022-1567BA3C5D60}">
      <dgm:prSet/>
      <dgm:spPr/>
      <dgm:t>
        <a:bodyPr/>
        <a:lstStyle/>
        <a:p>
          <a:r>
            <a:rPr lang="en-US" dirty="0"/>
            <a:t>This efficiency adjustment policy is the primary driver of a positive 0.49% budget neutrality adjustment to the Medicare PFS conversion factor. As a result, CMS estimates that for almost all specialties, the efficiency adjustment would result in payment changes within the range of plus 1% to minus 1%</a:t>
          </a:r>
        </a:p>
      </dgm:t>
    </dgm:pt>
    <dgm:pt modelId="{92EE5611-3671-2B47-B440-A2E5A7B8C67A}" type="parTrans" cxnId="{4DA8EA4A-3E0A-2740-91DB-CBAB5B159370}">
      <dgm:prSet/>
      <dgm:spPr/>
      <dgm:t>
        <a:bodyPr/>
        <a:lstStyle/>
        <a:p>
          <a:endParaRPr lang="en-US"/>
        </a:p>
      </dgm:t>
    </dgm:pt>
    <dgm:pt modelId="{8C7E6CB3-09CC-0C48-A3D1-AF48D97151D4}" type="sibTrans" cxnId="{4DA8EA4A-3E0A-2740-91DB-CBAB5B159370}">
      <dgm:prSet/>
      <dgm:spPr/>
      <dgm:t>
        <a:bodyPr/>
        <a:lstStyle/>
        <a:p>
          <a:endParaRPr lang="en-US"/>
        </a:p>
      </dgm:t>
    </dgm:pt>
    <dgm:pt modelId="{B5FAC70A-99BB-7649-A265-13F68352041B}" type="pres">
      <dgm:prSet presAssocID="{5203D7A4-30B9-8348-9E74-9FFDC5C4BDBF}" presName="linear" presStyleCnt="0">
        <dgm:presLayoutVars>
          <dgm:animLvl val="lvl"/>
          <dgm:resizeHandles val="exact"/>
        </dgm:presLayoutVars>
      </dgm:prSet>
      <dgm:spPr/>
    </dgm:pt>
    <dgm:pt modelId="{F117A363-329E-4A4D-9F26-7F01ACFBC057}" type="pres">
      <dgm:prSet presAssocID="{8EA02615-3EFE-0440-B8EB-8C557B8DBB2D}" presName="parentText" presStyleLbl="node1" presStyleIdx="0" presStyleCnt="6">
        <dgm:presLayoutVars>
          <dgm:chMax val="0"/>
          <dgm:bulletEnabled val="1"/>
        </dgm:presLayoutVars>
      </dgm:prSet>
      <dgm:spPr/>
    </dgm:pt>
    <dgm:pt modelId="{5CA0E503-1103-F045-8D75-FFBA8A488A2D}" type="pres">
      <dgm:prSet presAssocID="{4FA0742A-43F6-9C4B-93C6-53A55B3F8483}" presName="spacer" presStyleCnt="0"/>
      <dgm:spPr/>
    </dgm:pt>
    <dgm:pt modelId="{04AA9B52-75D0-204C-9E70-8657E9AD6590}" type="pres">
      <dgm:prSet presAssocID="{6EDE1CAB-E15E-8546-8657-EC0B075B78C4}" presName="parentText" presStyleLbl="node1" presStyleIdx="1" presStyleCnt="6">
        <dgm:presLayoutVars>
          <dgm:chMax val="0"/>
          <dgm:bulletEnabled val="1"/>
        </dgm:presLayoutVars>
      </dgm:prSet>
      <dgm:spPr/>
    </dgm:pt>
    <dgm:pt modelId="{0B8FF888-734B-3A4E-B51B-2E20CE335A3F}" type="pres">
      <dgm:prSet presAssocID="{CCEB4BF0-60F1-5743-A95A-D7B218F9F681}" presName="spacer" presStyleCnt="0"/>
      <dgm:spPr/>
    </dgm:pt>
    <dgm:pt modelId="{F624B5F6-00BC-0B41-AFE8-F4E357DCBDAD}" type="pres">
      <dgm:prSet presAssocID="{3CA911A9-487E-E845-B5EC-ACC9EE7F0851}" presName="parentText" presStyleLbl="node1" presStyleIdx="2" presStyleCnt="6">
        <dgm:presLayoutVars>
          <dgm:chMax val="0"/>
          <dgm:bulletEnabled val="1"/>
        </dgm:presLayoutVars>
      </dgm:prSet>
      <dgm:spPr/>
    </dgm:pt>
    <dgm:pt modelId="{C69D38CF-741D-CC4F-8D66-1FC38A8BF367}" type="pres">
      <dgm:prSet presAssocID="{A3604B04-0F33-A241-A524-4A8FCD38E2CD}" presName="spacer" presStyleCnt="0"/>
      <dgm:spPr/>
    </dgm:pt>
    <dgm:pt modelId="{FC07423C-17FC-0747-AD7D-DCB61B05032F}" type="pres">
      <dgm:prSet presAssocID="{24C34035-8C67-9B4C-AB34-0EAA82330AFE}" presName="parentText" presStyleLbl="node1" presStyleIdx="3" presStyleCnt="6">
        <dgm:presLayoutVars>
          <dgm:chMax val="0"/>
          <dgm:bulletEnabled val="1"/>
        </dgm:presLayoutVars>
      </dgm:prSet>
      <dgm:spPr/>
    </dgm:pt>
    <dgm:pt modelId="{945F5218-C506-7E4A-B01D-F0C69E3E6CEE}" type="pres">
      <dgm:prSet presAssocID="{04404CFB-C773-1C46-894A-BE530945BCEF}" presName="spacer" presStyleCnt="0"/>
      <dgm:spPr/>
    </dgm:pt>
    <dgm:pt modelId="{41E2A9E0-C3D6-0249-9662-79897A4D7D3A}" type="pres">
      <dgm:prSet presAssocID="{D23A0439-F5DA-644D-B46A-159DB50CDB78}" presName="parentText" presStyleLbl="node1" presStyleIdx="4" presStyleCnt="6">
        <dgm:presLayoutVars>
          <dgm:chMax val="0"/>
          <dgm:bulletEnabled val="1"/>
        </dgm:presLayoutVars>
      </dgm:prSet>
      <dgm:spPr/>
    </dgm:pt>
    <dgm:pt modelId="{C2277392-5FC7-E048-A814-8ADDA587D518}" type="pres">
      <dgm:prSet presAssocID="{A75BBF9C-E345-3E40-B45B-383C3847094D}" presName="spacer" presStyleCnt="0"/>
      <dgm:spPr/>
    </dgm:pt>
    <dgm:pt modelId="{A53F61E3-DAC5-894F-9E73-ECB2B6774D74}" type="pres">
      <dgm:prSet presAssocID="{5CC1F742-2D27-9343-B022-1567BA3C5D60}" presName="parentText" presStyleLbl="node1" presStyleIdx="5" presStyleCnt="6">
        <dgm:presLayoutVars>
          <dgm:chMax val="0"/>
          <dgm:bulletEnabled val="1"/>
        </dgm:presLayoutVars>
      </dgm:prSet>
      <dgm:spPr/>
    </dgm:pt>
  </dgm:ptLst>
  <dgm:cxnLst>
    <dgm:cxn modelId="{640D1B29-77C7-C347-9B80-1B5F374CCED8}" type="presOf" srcId="{D23A0439-F5DA-644D-B46A-159DB50CDB78}" destId="{41E2A9E0-C3D6-0249-9662-79897A4D7D3A}" srcOrd="0" destOrd="0" presId="urn:microsoft.com/office/officeart/2005/8/layout/vList2"/>
    <dgm:cxn modelId="{2074612B-6B9F-8C42-985D-F6A651EE0A1E}" type="presOf" srcId="{6EDE1CAB-E15E-8546-8657-EC0B075B78C4}" destId="{04AA9B52-75D0-204C-9E70-8657E9AD6590}" srcOrd="0" destOrd="0" presId="urn:microsoft.com/office/officeart/2005/8/layout/vList2"/>
    <dgm:cxn modelId="{76247A3A-44E9-0649-9BD3-8C3E98B703F7}" type="presOf" srcId="{5CC1F742-2D27-9343-B022-1567BA3C5D60}" destId="{A53F61E3-DAC5-894F-9E73-ECB2B6774D74}" srcOrd="0" destOrd="0" presId="urn:microsoft.com/office/officeart/2005/8/layout/vList2"/>
    <dgm:cxn modelId="{D92D485E-625F-B241-996E-89047316B92F}" srcId="{5203D7A4-30B9-8348-9E74-9FFDC5C4BDBF}" destId="{6EDE1CAB-E15E-8546-8657-EC0B075B78C4}" srcOrd="1" destOrd="0" parTransId="{0C685C72-65F2-164E-A4F8-5F09A2100D0D}" sibTransId="{CCEB4BF0-60F1-5743-A95A-D7B218F9F681}"/>
    <dgm:cxn modelId="{0601EB42-9D26-434A-AE28-A2C6A548FFE7}" type="presOf" srcId="{24C34035-8C67-9B4C-AB34-0EAA82330AFE}" destId="{FC07423C-17FC-0747-AD7D-DCB61B05032F}" srcOrd="0" destOrd="0" presId="urn:microsoft.com/office/officeart/2005/8/layout/vList2"/>
    <dgm:cxn modelId="{4DA8EA4A-3E0A-2740-91DB-CBAB5B159370}" srcId="{5203D7A4-30B9-8348-9E74-9FFDC5C4BDBF}" destId="{5CC1F742-2D27-9343-B022-1567BA3C5D60}" srcOrd="5" destOrd="0" parTransId="{92EE5611-3671-2B47-B440-A2E5A7B8C67A}" sibTransId="{8C7E6CB3-09CC-0C48-A3D1-AF48D97151D4}"/>
    <dgm:cxn modelId="{C96A1B4C-0CF1-0144-993C-8A5FD9D1305C}" srcId="{5203D7A4-30B9-8348-9E74-9FFDC5C4BDBF}" destId="{D23A0439-F5DA-644D-B46A-159DB50CDB78}" srcOrd="4" destOrd="0" parTransId="{24F663EA-131F-524B-8F70-B6F35A3DDF9F}" sibTransId="{A75BBF9C-E345-3E40-B45B-383C3847094D}"/>
    <dgm:cxn modelId="{21E65C7F-E220-2443-A6A7-E7A8738804E8}" type="presOf" srcId="{5203D7A4-30B9-8348-9E74-9FFDC5C4BDBF}" destId="{B5FAC70A-99BB-7649-A265-13F68352041B}" srcOrd="0" destOrd="0" presId="urn:microsoft.com/office/officeart/2005/8/layout/vList2"/>
    <dgm:cxn modelId="{CCC1378E-517B-6E47-B72F-4D3F2861336F}" type="presOf" srcId="{8EA02615-3EFE-0440-B8EB-8C557B8DBB2D}" destId="{F117A363-329E-4A4D-9F26-7F01ACFBC057}" srcOrd="0" destOrd="0" presId="urn:microsoft.com/office/officeart/2005/8/layout/vList2"/>
    <dgm:cxn modelId="{4864AAE6-FEFB-BD4B-BE06-31458A4523B9}" type="presOf" srcId="{3CA911A9-487E-E845-B5EC-ACC9EE7F0851}" destId="{F624B5F6-00BC-0B41-AFE8-F4E357DCBDAD}" srcOrd="0" destOrd="0" presId="urn:microsoft.com/office/officeart/2005/8/layout/vList2"/>
    <dgm:cxn modelId="{454124E9-48E4-D342-945B-A1D04C24D5CE}" srcId="{5203D7A4-30B9-8348-9E74-9FFDC5C4BDBF}" destId="{8EA02615-3EFE-0440-B8EB-8C557B8DBB2D}" srcOrd="0" destOrd="0" parTransId="{DC6A3786-18C9-9648-A388-030C0138A615}" sibTransId="{4FA0742A-43F6-9C4B-93C6-53A55B3F8483}"/>
    <dgm:cxn modelId="{FB1BC5F7-DA92-364D-9D32-23A1F43A14E4}" srcId="{5203D7A4-30B9-8348-9E74-9FFDC5C4BDBF}" destId="{3CA911A9-487E-E845-B5EC-ACC9EE7F0851}" srcOrd="2" destOrd="0" parTransId="{4E60E5F9-1F80-4942-B90B-646164286237}" sibTransId="{A3604B04-0F33-A241-A524-4A8FCD38E2CD}"/>
    <dgm:cxn modelId="{150E6DF8-67C4-8B46-A486-D02A5F57857B}" srcId="{5203D7A4-30B9-8348-9E74-9FFDC5C4BDBF}" destId="{24C34035-8C67-9B4C-AB34-0EAA82330AFE}" srcOrd="3" destOrd="0" parTransId="{B2E3EE8F-2E73-8149-A12C-668B838AF2AF}" sibTransId="{04404CFB-C773-1C46-894A-BE530945BCEF}"/>
    <dgm:cxn modelId="{F649C7DE-309F-AD42-A6B3-D7C2D96951F8}" type="presParOf" srcId="{B5FAC70A-99BB-7649-A265-13F68352041B}" destId="{F117A363-329E-4A4D-9F26-7F01ACFBC057}" srcOrd="0" destOrd="0" presId="urn:microsoft.com/office/officeart/2005/8/layout/vList2"/>
    <dgm:cxn modelId="{5F0B7216-CF77-2C4A-AC6E-29CDE6EB0C18}" type="presParOf" srcId="{B5FAC70A-99BB-7649-A265-13F68352041B}" destId="{5CA0E503-1103-F045-8D75-FFBA8A488A2D}" srcOrd="1" destOrd="0" presId="urn:microsoft.com/office/officeart/2005/8/layout/vList2"/>
    <dgm:cxn modelId="{C99F8CF1-8DB6-9D42-B18A-512F0F4A1B16}" type="presParOf" srcId="{B5FAC70A-99BB-7649-A265-13F68352041B}" destId="{04AA9B52-75D0-204C-9E70-8657E9AD6590}" srcOrd="2" destOrd="0" presId="urn:microsoft.com/office/officeart/2005/8/layout/vList2"/>
    <dgm:cxn modelId="{2E9E5117-0819-084C-A77B-919C44F9E6F6}" type="presParOf" srcId="{B5FAC70A-99BB-7649-A265-13F68352041B}" destId="{0B8FF888-734B-3A4E-B51B-2E20CE335A3F}" srcOrd="3" destOrd="0" presId="urn:microsoft.com/office/officeart/2005/8/layout/vList2"/>
    <dgm:cxn modelId="{5D511F29-9B10-B340-8715-428111AD020F}" type="presParOf" srcId="{B5FAC70A-99BB-7649-A265-13F68352041B}" destId="{F624B5F6-00BC-0B41-AFE8-F4E357DCBDAD}" srcOrd="4" destOrd="0" presId="urn:microsoft.com/office/officeart/2005/8/layout/vList2"/>
    <dgm:cxn modelId="{749A0F99-2164-5E40-B3EE-7A4686CF3FA8}" type="presParOf" srcId="{B5FAC70A-99BB-7649-A265-13F68352041B}" destId="{C69D38CF-741D-CC4F-8D66-1FC38A8BF367}" srcOrd="5" destOrd="0" presId="urn:microsoft.com/office/officeart/2005/8/layout/vList2"/>
    <dgm:cxn modelId="{473C92DF-CDA2-7949-B0E5-29614B995668}" type="presParOf" srcId="{B5FAC70A-99BB-7649-A265-13F68352041B}" destId="{FC07423C-17FC-0747-AD7D-DCB61B05032F}" srcOrd="6" destOrd="0" presId="urn:microsoft.com/office/officeart/2005/8/layout/vList2"/>
    <dgm:cxn modelId="{7946232C-D5EE-8346-8DDF-0E6771287DC8}" type="presParOf" srcId="{B5FAC70A-99BB-7649-A265-13F68352041B}" destId="{945F5218-C506-7E4A-B01D-F0C69E3E6CEE}" srcOrd="7" destOrd="0" presId="urn:microsoft.com/office/officeart/2005/8/layout/vList2"/>
    <dgm:cxn modelId="{C9393F54-61C0-3540-A464-D2FC7F67C44C}" type="presParOf" srcId="{B5FAC70A-99BB-7649-A265-13F68352041B}" destId="{41E2A9E0-C3D6-0249-9662-79897A4D7D3A}" srcOrd="8" destOrd="0" presId="urn:microsoft.com/office/officeart/2005/8/layout/vList2"/>
    <dgm:cxn modelId="{6CBDAB4E-ECE4-C147-93C2-A2833E1EEB08}" type="presParOf" srcId="{B5FAC70A-99BB-7649-A265-13F68352041B}" destId="{C2277392-5FC7-E048-A814-8ADDA587D518}" srcOrd="9" destOrd="0" presId="urn:microsoft.com/office/officeart/2005/8/layout/vList2"/>
    <dgm:cxn modelId="{879CD660-1116-FE42-AD11-B55AB9756B2B}" type="presParOf" srcId="{B5FAC70A-99BB-7649-A265-13F68352041B}" destId="{A53F61E3-DAC5-894F-9E73-ECB2B6774D7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D8AA56-E520-D74A-8DA5-C2EBDF450827}"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7E9D5AA6-8D29-0744-BC95-01DCD6F62D35}">
      <dgm:prSet/>
      <dgm:spPr/>
      <dgm:t>
        <a:bodyPr/>
        <a:lstStyle/>
        <a:p>
          <a:r>
            <a:rPr lang="en-US"/>
            <a:t>CMS also finalized changes to the calculation of practice expense (PE) RVUs, after raising concerns about:</a:t>
          </a:r>
        </a:p>
      </dgm:t>
    </dgm:pt>
    <dgm:pt modelId="{A39BAFF1-0DDB-784A-B919-8575D2C1D452}" type="parTrans" cxnId="{9256F80E-65DC-0444-83A2-2D7F47B336DA}">
      <dgm:prSet/>
      <dgm:spPr/>
      <dgm:t>
        <a:bodyPr/>
        <a:lstStyle/>
        <a:p>
          <a:endParaRPr lang="en-US"/>
        </a:p>
      </dgm:t>
    </dgm:pt>
    <dgm:pt modelId="{1B001D7A-99B3-F347-A66C-57BADE03C840}" type="sibTrans" cxnId="{9256F80E-65DC-0444-83A2-2D7F47B336DA}">
      <dgm:prSet/>
      <dgm:spPr/>
      <dgm:t>
        <a:bodyPr/>
        <a:lstStyle/>
        <a:p>
          <a:endParaRPr lang="en-US"/>
        </a:p>
      </dgm:t>
    </dgm:pt>
    <dgm:pt modelId="{CFB2F167-185E-294A-8E51-8378FB5F415F}">
      <dgm:prSet/>
      <dgm:spPr/>
      <dgm:t>
        <a:bodyPr/>
        <a:lstStyle/>
        <a:p>
          <a:r>
            <a:rPr lang="en-US" dirty="0"/>
            <a:t>Sample sizes, representativeness, completeness of data, and measurement error related to the AMA’s 2024 Physician Practice Information (PPI) survey; and</a:t>
          </a:r>
        </a:p>
      </dgm:t>
    </dgm:pt>
    <dgm:pt modelId="{5BCD271B-AC5C-AD44-8603-DFD48400DBA8}" type="parTrans" cxnId="{DB6EBAD2-A4D9-784C-8C07-6C51E01B5BCE}">
      <dgm:prSet/>
      <dgm:spPr/>
      <dgm:t>
        <a:bodyPr/>
        <a:lstStyle/>
        <a:p>
          <a:endParaRPr lang="en-US"/>
        </a:p>
      </dgm:t>
    </dgm:pt>
    <dgm:pt modelId="{827EC988-7559-6144-A4D8-ED4CE387D43C}" type="sibTrans" cxnId="{DB6EBAD2-A4D9-784C-8C07-6C51E01B5BCE}">
      <dgm:prSet/>
      <dgm:spPr/>
      <dgm:t>
        <a:bodyPr/>
        <a:lstStyle/>
        <a:p>
          <a:endParaRPr lang="en-US"/>
        </a:p>
      </dgm:t>
    </dgm:pt>
    <dgm:pt modelId="{E173E136-514C-D246-9A2E-FCF83AF69FFE}">
      <dgm:prSet/>
      <dgm:spPr/>
      <dgm:t>
        <a:bodyPr/>
        <a:lstStyle/>
        <a:p>
          <a:r>
            <a:rPr lang="en-US"/>
            <a:t>Degree to which facility PE RVUs accurately reflect indirect PE costs, given the shift to hospital employment of physicians.</a:t>
          </a:r>
        </a:p>
      </dgm:t>
    </dgm:pt>
    <dgm:pt modelId="{57DD3975-23E6-764F-821D-7523C2734618}" type="parTrans" cxnId="{347214B1-8AAC-774A-B554-CDA216A2BB66}">
      <dgm:prSet/>
      <dgm:spPr/>
      <dgm:t>
        <a:bodyPr/>
        <a:lstStyle/>
        <a:p>
          <a:endParaRPr lang="en-US"/>
        </a:p>
      </dgm:t>
    </dgm:pt>
    <dgm:pt modelId="{81A1B7C1-46C3-0D4E-911B-E734C77CDB33}" type="sibTrans" cxnId="{347214B1-8AAC-774A-B554-CDA216A2BB66}">
      <dgm:prSet/>
      <dgm:spPr/>
      <dgm:t>
        <a:bodyPr/>
        <a:lstStyle/>
        <a:p>
          <a:endParaRPr lang="en-US"/>
        </a:p>
      </dgm:t>
    </dgm:pt>
    <dgm:pt modelId="{0D01BF7B-8D27-A743-8CD1-8091938EA4DA}">
      <dgm:prSet/>
      <dgm:spPr/>
      <dgm:t>
        <a:bodyPr/>
        <a:lstStyle/>
        <a:p>
          <a:r>
            <a:rPr lang="en-US"/>
            <a:t>Specifically, based on these concerns, CMS finalized a policy NOT to utilize the 2024 PPI Survey or the Clinical Practice Information (CPI) survey to determine PE values for CY 2026.</a:t>
          </a:r>
        </a:p>
      </dgm:t>
    </dgm:pt>
    <dgm:pt modelId="{4553FF3B-4B36-3A41-A708-5BC3E9CCF2E0}" type="parTrans" cxnId="{C80A90C5-F848-5348-9F40-F7102C667EAA}">
      <dgm:prSet/>
      <dgm:spPr/>
      <dgm:t>
        <a:bodyPr/>
        <a:lstStyle/>
        <a:p>
          <a:endParaRPr lang="en-US"/>
        </a:p>
      </dgm:t>
    </dgm:pt>
    <dgm:pt modelId="{250197C1-0726-7446-8FB8-3A205B7B929E}" type="sibTrans" cxnId="{C80A90C5-F848-5348-9F40-F7102C667EAA}">
      <dgm:prSet/>
      <dgm:spPr/>
      <dgm:t>
        <a:bodyPr/>
        <a:lstStyle/>
        <a:p>
          <a:endParaRPr lang="en-US"/>
        </a:p>
      </dgm:t>
    </dgm:pt>
    <dgm:pt modelId="{70279CD0-5A0A-6449-8C34-89AE1DBC26C7}">
      <dgm:prSet/>
      <dgm:spPr/>
      <dgm:t>
        <a:bodyPr/>
        <a:lstStyle/>
        <a:p>
          <a:r>
            <a:rPr lang="en-US" dirty="0">
              <a:solidFill>
                <a:srgbClr val="FF0000"/>
              </a:solidFill>
            </a:rPr>
            <a:t>CMS also finalized a policy to reduce the portion of facility PE RVU values that is allocated based on physician work RVUs to equal </a:t>
          </a:r>
          <a:r>
            <a:rPr lang="en-US" u="sng" dirty="0">
              <a:solidFill>
                <a:srgbClr val="FF0000"/>
              </a:solidFill>
            </a:rPr>
            <a:t>half</a:t>
          </a:r>
          <a:r>
            <a:rPr lang="en-US" dirty="0">
              <a:solidFill>
                <a:srgbClr val="FF0000"/>
              </a:solidFill>
            </a:rPr>
            <a:t> the amount allocated to </a:t>
          </a:r>
          <a:r>
            <a:rPr lang="en-US" dirty="0" err="1">
              <a:solidFill>
                <a:srgbClr val="FF0000"/>
              </a:solidFill>
            </a:rPr>
            <a:t>nonfacility</a:t>
          </a:r>
          <a:r>
            <a:rPr lang="en-US" dirty="0">
              <a:solidFill>
                <a:srgbClr val="FF0000"/>
              </a:solidFill>
            </a:rPr>
            <a:t> PE RVUs, beginning in 2026. CMS also finalized a policy to utilize OPPS data to determine PE RVUs for certain radiation therapy and remote monitoring services.</a:t>
          </a:r>
        </a:p>
      </dgm:t>
    </dgm:pt>
    <dgm:pt modelId="{37D65AB7-E9C9-A042-B673-C3733F809A96}" type="parTrans" cxnId="{4F357D47-D872-1E47-8BE4-1E77B84378F3}">
      <dgm:prSet/>
      <dgm:spPr/>
      <dgm:t>
        <a:bodyPr/>
        <a:lstStyle/>
        <a:p>
          <a:endParaRPr lang="en-US"/>
        </a:p>
      </dgm:t>
    </dgm:pt>
    <dgm:pt modelId="{E6FD41B8-C1FD-3348-BE5E-D9703E0C1CED}" type="sibTrans" cxnId="{4F357D47-D872-1E47-8BE4-1E77B84378F3}">
      <dgm:prSet/>
      <dgm:spPr/>
      <dgm:t>
        <a:bodyPr/>
        <a:lstStyle/>
        <a:p>
          <a:endParaRPr lang="en-US"/>
        </a:p>
      </dgm:t>
    </dgm:pt>
    <dgm:pt modelId="{C41D6305-EB8F-0E4A-BA36-18F18CD78A41}">
      <dgm:prSet/>
      <dgm:spPr/>
      <dgm:t>
        <a:bodyPr/>
        <a:lstStyle/>
        <a:p>
          <a:r>
            <a:rPr lang="en-US"/>
            <a:t>CMS indicates that the change to facility PE RVU values will result in decreases in total RVU valuation for specialties primarily practicing in facility settings and increases in RVU valuation for specialties primarily practicing in nonfacility settings.</a:t>
          </a:r>
        </a:p>
      </dgm:t>
    </dgm:pt>
    <dgm:pt modelId="{6827FCB0-4295-EC41-AEC6-6AA69D5923B4}" type="parTrans" cxnId="{37C87B33-DF3C-FE41-90AB-BD51B6D69218}">
      <dgm:prSet/>
      <dgm:spPr/>
      <dgm:t>
        <a:bodyPr/>
        <a:lstStyle/>
        <a:p>
          <a:endParaRPr lang="en-US"/>
        </a:p>
      </dgm:t>
    </dgm:pt>
    <dgm:pt modelId="{CE101150-B00D-9442-BEF9-2C9AA6F1F9B0}" type="sibTrans" cxnId="{37C87B33-DF3C-FE41-90AB-BD51B6D69218}">
      <dgm:prSet/>
      <dgm:spPr/>
      <dgm:t>
        <a:bodyPr/>
        <a:lstStyle/>
        <a:p>
          <a:endParaRPr lang="en-US"/>
        </a:p>
      </dgm:t>
    </dgm:pt>
    <dgm:pt modelId="{F6BD8889-0AB0-4C4F-AD94-38272A338BE0}" type="pres">
      <dgm:prSet presAssocID="{1ED8AA56-E520-D74A-8DA5-C2EBDF450827}" presName="linear" presStyleCnt="0">
        <dgm:presLayoutVars>
          <dgm:animLvl val="lvl"/>
          <dgm:resizeHandles val="exact"/>
        </dgm:presLayoutVars>
      </dgm:prSet>
      <dgm:spPr/>
    </dgm:pt>
    <dgm:pt modelId="{23CE5BE1-FC8E-F44E-8BBD-1FFD63A9876D}" type="pres">
      <dgm:prSet presAssocID="{7E9D5AA6-8D29-0744-BC95-01DCD6F62D35}" presName="parentText" presStyleLbl="node1" presStyleIdx="0" presStyleCnt="4">
        <dgm:presLayoutVars>
          <dgm:chMax val="0"/>
          <dgm:bulletEnabled val="1"/>
        </dgm:presLayoutVars>
      </dgm:prSet>
      <dgm:spPr/>
    </dgm:pt>
    <dgm:pt modelId="{97A838A5-AC4D-E342-A289-FE4349923B8E}" type="pres">
      <dgm:prSet presAssocID="{7E9D5AA6-8D29-0744-BC95-01DCD6F62D35}" presName="childText" presStyleLbl="revTx" presStyleIdx="0" presStyleCnt="1">
        <dgm:presLayoutVars>
          <dgm:bulletEnabled val="1"/>
        </dgm:presLayoutVars>
      </dgm:prSet>
      <dgm:spPr/>
    </dgm:pt>
    <dgm:pt modelId="{495155FD-7F2D-5A46-B471-0A77DFCDE926}" type="pres">
      <dgm:prSet presAssocID="{0D01BF7B-8D27-A743-8CD1-8091938EA4DA}" presName="parentText" presStyleLbl="node1" presStyleIdx="1" presStyleCnt="4">
        <dgm:presLayoutVars>
          <dgm:chMax val="0"/>
          <dgm:bulletEnabled val="1"/>
        </dgm:presLayoutVars>
      </dgm:prSet>
      <dgm:spPr/>
    </dgm:pt>
    <dgm:pt modelId="{8C0695D6-453B-CA4A-9D11-C2E1A9AD0DD4}" type="pres">
      <dgm:prSet presAssocID="{250197C1-0726-7446-8FB8-3A205B7B929E}" presName="spacer" presStyleCnt="0"/>
      <dgm:spPr/>
    </dgm:pt>
    <dgm:pt modelId="{2CD859BA-899C-7745-93F1-D3450E7DA15B}" type="pres">
      <dgm:prSet presAssocID="{70279CD0-5A0A-6449-8C34-89AE1DBC26C7}" presName="parentText" presStyleLbl="node1" presStyleIdx="2" presStyleCnt="4">
        <dgm:presLayoutVars>
          <dgm:chMax val="0"/>
          <dgm:bulletEnabled val="1"/>
        </dgm:presLayoutVars>
      </dgm:prSet>
      <dgm:spPr/>
    </dgm:pt>
    <dgm:pt modelId="{EBD624E9-AE41-FF42-BDA7-A2F125E18219}" type="pres">
      <dgm:prSet presAssocID="{E6FD41B8-C1FD-3348-BE5E-D9703E0C1CED}" presName="spacer" presStyleCnt="0"/>
      <dgm:spPr/>
    </dgm:pt>
    <dgm:pt modelId="{B94DFD13-6980-1949-A93B-F6FB27BED07D}" type="pres">
      <dgm:prSet presAssocID="{C41D6305-EB8F-0E4A-BA36-18F18CD78A41}" presName="parentText" presStyleLbl="node1" presStyleIdx="3" presStyleCnt="4">
        <dgm:presLayoutVars>
          <dgm:chMax val="0"/>
          <dgm:bulletEnabled val="1"/>
        </dgm:presLayoutVars>
      </dgm:prSet>
      <dgm:spPr/>
    </dgm:pt>
  </dgm:ptLst>
  <dgm:cxnLst>
    <dgm:cxn modelId="{9256F80E-65DC-0444-83A2-2D7F47B336DA}" srcId="{1ED8AA56-E520-D74A-8DA5-C2EBDF450827}" destId="{7E9D5AA6-8D29-0744-BC95-01DCD6F62D35}" srcOrd="0" destOrd="0" parTransId="{A39BAFF1-0DDB-784A-B919-8575D2C1D452}" sibTransId="{1B001D7A-99B3-F347-A66C-57BADE03C840}"/>
    <dgm:cxn modelId="{F57B2718-F35E-7B47-9247-5BE8D7ADB1D9}" type="presOf" srcId="{70279CD0-5A0A-6449-8C34-89AE1DBC26C7}" destId="{2CD859BA-899C-7745-93F1-D3450E7DA15B}" srcOrd="0" destOrd="0" presId="urn:microsoft.com/office/officeart/2005/8/layout/vList2"/>
    <dgm:cxn modelId="{37C87B33-DF3C-FE41-90AB-BD51B6D69218}" srcId="{1ED8AA56-E520-D74A-8DA5-C2EBDF450827}" destId="{C41D6305-EB8F-0E4A-BA36-18F18CD78A41}" srcOrd="3" destOrd="0" parTransId="{6827FCB0-4295-EC41-AEC6-6AA69D5923B4}" sibTransId="{CE101150-B00D-9442-BEF9-2C9AA6F1F9B0}"/>
    <dgm:cxn modelId="{4F357D47-D872-1E47-8BE4-1E77B84378F3}" srcId="{1ED8AA56-E520-D74A-8DA5-C2EBDF450827}" destId="{70279CD0-5A0A-6449-8C34-89AE1DBC26C7}" srcOrd="2" destOrd="0" parTransId="{37D65AB7-E9C9-A042-B673-C3733F809A96}" sibTransId="{E6FD41B8-C1FD-3348-BE5E-D9703E0C1CED}"/>
    <dgm:cxn modelId="{766DEE96-F41B-D940-A83E-B488EF0131AB}" type="presOf" srcId="{E173E136-514C-D246-9A2E-FCF83AF69FFE}" destId="{97A838A5-AC4D-E342-A289-FE4349923B8E}" srcOrd="0" destOrd="1" presId="urn:microsoft.com/office/officeart/2005/8/layout/vList2"/>
    <dgm:cxn modelId="{144B2D9B-760C-5C4A-996F-A788558FCFEC}" type="presOf" srcId="{1ED8AA56-E520-D74A-8DA5-C2EBDF450827}" destId="{F6BD8889-0AB0-4C4F-AD94-38272A338BE0}" srcOrd="0" destOrd="0" presId="urn:microsoft.com/office/officeart/2005/8/layout/vList2"/>
    <dgm:cxn modelId="{4F9A0EA3-FB3E-4E44-A151-2C178E8AEC9F}" type="presOf" srcId="{CFB2F167-185E-294A-8E51-8378FB5F415F}" destId="{97A838A5-AC4D-E342-A289-FE4349923B8E}" srcOrd="0" destOrd="0" presId="urn:microsoft.com/office/officeart/2005/8/layout/vList2"/>
    <dgm:cxn modelId="{347214B1-8AAC-774A-B554-CDA216A2BB66}" srcId="{7E9D5AA6-8D29-0744-BC95-01DCD6F62D35}" destId="{E173E136-514C-D246-9A2E-FCF83AF69FFE}" srcOrd="1" destOrd="0" parTransId="{57DD3975-23E6-764F-821D-7523C2734618}" sibTransId="{81A1B7C1-46C3-0D4E-911B-E734C77CDB33}"/>
    <dgm:cxn modelId="{C80A90C5-F848-5348-9F40-F7102C667EAA}" srcId="{1ED8AA56-E520-D74A-8DA5-C2EBDF450827}" destId="{0D01BF7B-8D27-A743-8CD1-8091938EA4DA}" srcOrd="1" destOrd="0" parTransId="{4553FF3B-4B36-3A41-A708-5BC3E9CCF2E0}" sibTransId="{250197C1-0726-7446-8FB8-3A205B7B929E}"/>
    <dgm:cxn modelId="{990CCBCA-32DD-7545-B6FB-0DC871178E7C}" type="presOf" srcId="{C41D6305-EB8F-0E4A-BA36-18F18CD78A41}" destId="{B94DFD13-6980-1949-A93B-F6FB27BED07D}" srcOrd="0" destOrd="0" presId="urn:microsoft.com/office/officeart/2005/8/layout/vList2"/>
    <dgm:cxn modelId="{DB6EBAD2-A4D9-784C-8C07-6C51E01B5BCE}" srcId="{7E9D5AA6-8D29-0744-BC95-01DCD6F62D35}" destId="{CFB2F167-185E-294A-8E51-8378FB5F415F}" srcOrd="0" destOrd="0" parTransId="{5BCD271B-AC5C-AD44-8603-DFD48400DBA8}" sibTransId="{827EC988-7559-6144-A4D8-ED4CE387D43C}"/>
    <dgm:cxn modelId="{233AEAD2-2FA5-C245-8CED-6086E87A4053}" type="presOf" srcId="{0D01BF7B-8D27-A743-8CD1-8091938EA4DA}" destId="{495155FD-7F2D-5A46-B471-0A77DFCDE926}" srcOrd="0" destOrd="0" presId="urn:microsoft.com/office/officeart/2005/8/layout/vList2"/>
    <dgm:cxn modelId="{2309DDE4-38BC-2347-BF88-1B860ECC4308}" type="presOf" srcId="{7E9D5AA6-8D29-0744-BC95-01DCD6F62D35}" destId="{23CE5BE1-FC8E-F44E-8BBD-1FFD63A9876D}" srcOrd="0" destOrd="0" presId="urn:microsoft.com/office/officeart/2005/8/layout/vList2"/>
    <dgm:cxn modelId="{8B839BD8-C083-CE4A-B40D-F63AB9716128}" type="presParOf" srcId="{F6BD8889-0AB0-4C4F-AD94-38272A338BE0}" destId="{23CE5BE1-FC8E-F44E-8BBD-1FFD63A9876D}" srcOrd="0" destOrd="0" presId="urn:microsoft.com/office/officeart/2005/8/layout/vList2"/>
    <dgm:cxn modelId="{7991EA21-F307-F44A-A883-99FE1D541B96}" type="presParOf" srcId="{F6BD8889-0AB0-4C4F-AD94-38272A338BE0}" destId="{97A838A5-AC4D-E342-A289-FE4349923B8E}" srcOrd="1" destOrd="0" presId="urn:microsoft.com/office/officeart/2005/8/layout/vList2"/>
    <dgm:cxn modelId="{F416277E-097A-F946-ABE4-47D9BC3F8F03}" type="presParOf" srcId="{F6BD8889-0AB0-4C4F-AD94-38272A338BE0}" destId="{495155FD-7F2D-5A46-B471-0A77DFCDE926}" srcOrd="2" destOrd="0" presId="urn:microsoft.com/office/officeart/2005/8/layout/vList2"/>
    <dgm:cxn modelId="{E19970EE-ABF4-284E-8FB4-12DAC8682A15}" type="presParOf" srcId="{F6BD8889-0AB0-4C4F-AD94-38272A338BE0}" destId="{8C0695D6-453B-CA4A-9D11-C2E1A9AD0DD4}" srcOrd="3" destOrd="0" presId="urn:microsoft.com/office/officeart/2005/8/layout/vList2"/>
    <dgm:cxn modelId="{A6A882A0-123D-6D43-B76C-CC0BBC161600}" type="presParOf" srcId="{F6BD8889-0AB0-4C4F-AD94-38272A338BE0}" destId="{2CD859BA-899C-7745-93F1-D3450E7DA15B}" srcOrd="4" destOrd="0" presId="urn:microsoft.com/office/officeart/2005/8/layout/vList2"/>
    <dgm:cxn modelId="{7DA9F423-B8DD-EC4F-8428-BC12A0EF54FD}" type="presParOf" srcId="{F6BD8889-0AB0-4C4F-AD94-38272A338BE0}" destId="{EBD624E9-AE41-FF42-BDA7-A2F125E18219}" srcOrd="5" destOrd="0" presId="urn:microsoft.com/office/officeart/2005/8/layout/vList2"/>
    <dgm:cxn modelId="{CA2183B1-2E0E-1F41-A2A8-58A14B3453D7}" type="presParOf" srcId="{F6BD8889-0AB0-4C4F-AD94-38272A338BE0}" destId="{B94DFD13-6980-1949-A93B-F6FB27BED07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397E2D-D4A8-AF40-9071-AA578CE5FABC}"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67EB0BE-BE45-AE4B-A198-89E273D7346C}">
      <dgm:prSet/>
      <dgm:spPr/>
      <dgm:t>
        <a:bodyPr/>
        <a:lstStyle/>
        <a:p>
          <a:r>
            <a:rPr lang="en-US" dirty="0">
              <a:solidFill>
                <a:srgbClr val="FF0000"/>
              </a:solidFill>
            </a:rPr>
            <a:t>CMS finalized a proposal to add three new add-on codes for BHI services that can be billed on a monthly basis conjunctively with APCM codes, without having to document the number of minutes that the practice spent on the BHI services (which is required for standalone billing of BHI codes).</a:t>
          </a:r>
        </a:p>
      </dgm:t>
    </dgm:pt>
    <dgm:pt modelId="{2B2BC665-1D6C-B244-AF19-55BBAAD98BE8}" type="parTrans" cxnId="{E8FE259A-DC9C-AD4E-8910-4733F1C6CFF3}">
      <dgm:prSet/>
      <dgm:spPr/>
      <dgm:t>
        <a:bodyPr/>
        <a:lstStyle/>
        <a:p>
          <a:endParaRPr lang="en-US"/>
        </a:p>
      </dgm:t>
    </dgm:pt>
    <dgm:pt modelId="{64B78DBA-034B-E24D-BB3C-E9CAAEF7DD65}" type="sibTrans" cxnId="{E8FE259A-DC9C-AD4E-8910-4733F1C6CFF3}">
      <dgm:prSet/>
      <dgm:spPr/>
      <dgm:t>
        <a:bodyPr/>
        <a:lstStyle/>
        <a:p>
          <a:endParaRPr lang="en-US"/>
        </a:p>
      </dgm:t>
    </dgm:pt>
    <dgm:pt modelId="{E23FEC25-1867-D04A-B4F7-D1437A946706}">
      <dgm:prSet/>
      <dgm:spPr/>
      <dgm:t>
        <a:bodyPr/>
        <a:lstStyle/>
        <a:p>
          <a:r>
            <a:rPr lang="en-US" dirty="0"/>
            <a:t>CMS sought comment on options for waiving Medicare cost-sharing for APCM services, as a preventive service—and the agency indicated that it would examine this issue in additional detail in future rulemaking.</a:t>
          </a:r>
        </a:p>
      </dgm:t>
    </dgm:pt>
    <dgm:pt modelId="{9DF9474B-865D-914F-9BFA-A68A67B46DB3}" type="parTrans" cxnId="{9AD4229D-97E1-4F4C-B344-D3DA44216D2D}">
      <dgm:prSet/>
      <dgm:spPr/>
      <dgm:t>
        <a:bodyPr/>
        <a:lstStyle/>
        <a:p>
          <a:endParaRPr lang="en-US"/>
        </a:p>
      </dgm:t>
    </dgm:pt>
    <dgm:pt modelId="{F0730348-E02E-E14D-89DB-F4EEF102147D}" type="sibTrans" cxnId="{9AD4229D-97E1-4F4C-B344-D3DA44216D2D}">
      <dgm:prSet/>
      <dgm:spPr/>
      <dgm:t>
        <a:bodyPr/>
        <a:lstStyle/>
        <a:p>
          <a:endParaRPr lang="en-US"/>
        </a:p>
      </dgm:t>
    </dgm:pt>
    <dgm:pt modelId="{04FBFDCE-0C58-2840-88D9-CC474CAB1F6C}">
      <dgm:prSet/>
      <dgm:spPr/>
      <dgm:t>
        <a:bodyPr/>
        <a:lstStyle/>
        <a:p>
          <a:r>
            <a:rPr lang="en-US" dirty="0">
              <a:solidFill>
                <a:srgbClr val="FF0000"/>
              </a:solidFill>
            </a:rPr>
            <a:t>CMS finalized a policy to allow for Medicare’s Evaluation &amp; Management (E&amp;M) Visit Complexity Add-on code to be billed by clinicians furnishing home-based primary care visits (in addition to in-office/outpatient settings).</a:t>
          </a:r>
        </a:p>
      </dgm:t>
    </dgm:pt>
    <dgm:pt modelId="{37B0ECD9-6194-7B41-B5B7-5AE813D6D310}" type="parTrans" cxnId="{E3773BB9-F982-5D4E-9916-A2E5E234B1DD}">
      <dgm:prSet/>
      <dgm:spPr/>
      <dgm:t>
        <a:bodyPr/>
        <a:lstStyle/>
        <a:p>
          <a:endParaRPr lang="en-US"/>
        </a:p>
      </dgm:t>
    </dgm:pt>
    <dgm:pt modelId="{55C68893-5068-474A-9DF1-7823D0A82D62}" type="sibTrans" cxnId="{E3773BB9-F982-5D4E-9916-A2E5E234B1DD}">
      <dgm:prSet/>
      <dgm:spPr/>
      <dgm:t>
        <a:bodyPr/>
        <a:lstStyle/>
        <a:p>
          <a:endParaRPr lang="en-US"/>
        </a:p>
      </dgm:t>
    </dgm:pt>
    <dgm:pt modelId="{DE80172C-3AC7-A246-B7F4-FE5BC927F2EC}">
      <dgm:prSet/>
      <dgm:spPr/>
      <dgm:t>
        <a:bodyPr/>
        <a:lstStyle/>
        <a:p>
          <a:r>
            <a:rPr lang="en-US"/>
            <a:t>Finally, CMS discussed comments the agency received on a wide range of questions related to chronic illness and the Medicare PFS. CMS indicated it could address issues discussed in the comments in future rulemaking.</a:t>
          </a:r>
        </a:p>
      </dgm:t>
    </dgm:pt>
    <dgm:pt modelId="{318EED78-293D-AB46-BAC9-DE7EC65FC18E}" type="parTrans" cxnId="{CFA58FB9-CD2A-2E40-A160-37798BC4B7B8}">
      <dgm:prSet/>
      <dgm:spPr/>
      <dgm:t>
        <a:bodyPr/>
        <a:lstStyle/>
        <a:p>
          <a:endParaRPr lang="en-US"/>
        </a:p>
      </dgm:t>
    </dgm:pt>
    <dgm:pt modelId="{5940BCF5-AA35-404D-90E1-E1E3283BD72E}" type="sibTrans" cxnId="{CFA58FB9-CD2A-2E40-A160-37798BC4B7B8}">
      <dgm:prSet/>
      <dgm:spPr/>
      <dgm:t>
        <a:bodyPr/>
        <a:lstStyle/>
        <a:p>
          <a:endParaRPr lang="en-US"/>
        </a:p>
      </dgm:t>
    </dgm:pt>
    <dgm:pt modelId="{4DE14C1F-C0DD-8C42-920E-CB4DB2CABDBF}" type="pres">
      <dgm:prSet presAssocID="{59397E2D-D4A8-AF40-9071-AA578CE5FABC}" presName="linear" presStyleCnt="0">
        <dgm:presLayoutVars>
          <dgm:animLvl val="lvl"/>
          <dgm:resizeHandles val="exact"/>
        </dgm:presLayoutVars>
      </dgm:prSet>
      <dgm:spPr/>
    </dgm:pt>
    <dgm:pt modelId="{E0C95114-1894-7B4A-82E9-DC3642A95A19}" type="pres">
      <dgm:prSet presAssocID="{867EB0BE-BE45-AE4B-A198-89E273D7346C}" presName="parentText" presStyleLbl="node1" presStyleIdx="0" presStyleCnt="4">
        <dgm:presLayoutVars>
          <dgm:chMax val="0"/>
          <dgm:bulletEnabled val="1"/>
        </dgm:presLayoutVars>
      </dgm:prSet>
      <dgm:spPr/>
    </dgm:pt>
    <dgm:pt modelId="{190F1D85-43E5-954F-9552-AB80883D5F76}" type="pres">
      <dgm:prSet presAssocID="{64B78DBA-034B-E24D-BB3C-E9CAAEF7DD65}" presName="spacer" presStyleCnt="0"/>
      <dgm:spPr/>
    </dgm:pt>
    <dgm:pt modelId="{34B830BC-9E38-AC4A-BD61-A540A13510E9}" type="pres">
      <dgm:prSet presAssocID="{E23FEC25-1867-D04A-B4F7-D1437A946706}" presName="parentText" presStyleLbl="node1" presStyleIdx="1" presStyleCnt="4">
        <dgm:presLayoutVars>
          <dgm:chMax val="0"/>
          <dgm:bulletEnabled val="1"/>
        </dgm:presLayoutVars>
      </dgm:prSet>
      <dgm:spPr/>
    </dgm:pt>
    <dgm:pt modelId="{5958CEFE-2BC6-3442-96F0-D14995D8F6A5}" type="pres">
      <dgm:prSet presAssocID="{F0730348-E02E-E14D-89DB-F4EEF102147D}" presName="spacer" presStyleCnt="0"/>
      <dgm:spPr/>
    </dgm:pt>
    <dgm:pt modelId="{B2193ED1-1068-8145-871F-6FA71B46833A}" type="pres">
      <dgm:prSet presAssocID="{04FBFDCE-0C58-2840-88D9-CC474CAB1F6C}" presName="parentText" presStyleLbl="node1" presStyleIdx="2" presStyleCnt="4">
        <dgm:presLayoutVars>
          <dgm:chMax val="0"/>
          <dgm:bulletEnabled val="1"/>
        </dgm:presLayoutVars>
      </dgm:prSet>
      <dgm:spPr/>
    </dgm:pt>
    <dgm:pt modelId="{2D3DC6DB-F7F4-0443-B1A9-99CD767E9D5D}" type="pres">
      <dgm:prSet presAssocID="{55C68893-5068-474A-9DF1-7823D0A82D62}" presName="spacer" presStyleCnt="0"/>
      <dgm:spPr/>
    </dgm:pt>
    <dgm:pt modelId="{76B0D1CF-58A6-DE4C-BF6E-8A301CDAE3C7}" type="pres">
      <dgm:prSet presAssocID="{DE80172C-3AC7-A246-B7F4-FE5BC927F2EC}" presName="parentText" presStyleLbl="node1" presStyleIdx="3" presStyleCnt="4">
        <dgm:presLayoutVars>
          <dgm:chMax val="0"/>
          <dgm:bulletEnabled val="1"/>
        </dgm:presLayoutVars>
      </dgm:prSet>
      <dgm:spPr/>
    </dgm:pt>
  </dgm:ptLst>
  <dgm:cxnLst>
    <dgm:cxn modelId="{D1BF1E6B-C8F1-8748-BE5B-A075DB6F5CA4}" type="presOf" srcId="{E23FEC25-1867-D04A-B4F7-D1437A946706}" destId="{34B830BC-9E38-AC4A-BD61-A540A13510E9}" srcOrd="0" destOrd="0" presId="urn:microsoft.com/office/officeart/2005/8/layout/vList2"/>
    <dgm:cxn modelId="{DB5C0875-C216-C045-83BD-E03F4C622436}" type="presOf" srcId="{04FBFDCE-0C58-2840-88D9-CC474CAB1F6C}" destId="{B2193ED1-1068-8145-871F-6FA71B46833A}" srcOrd="0" destOrd="0" presId="urn:microsoft.com/office/officeart/2005/8/layout/vList2"/>
    <dgm:cxn modelId="{E8FE259A-DC9C-AD4E-8910-4733F1C6CFF3}" srcId="{59397E2D-D4A8-AF40-9071-AA578CE5FABC}" destId="{867EB0BE-BE45-AE4B-A198-89E273D7346C}" srcOrd="0" destOrd="0" parTransId="{2B2BC665-1D6C-B244-AF19-55BBAAD98BE8}" sibTransId="{64B78DBA-034B-E24D-BB3C-E9CAAEF7DD65}"/>
    <dgm:cxn modelId="{9AD4229D-97E1-4F4C-B344-D3DA44216D2D}" srcId="{59397E2D-D4A8-AF40-9071-AA578CE5FABC}" destId="{E23FEC25-1867-D04A-B4F7-D1437A946706}" srcOrd="1" destOrd="0" parTransId="{9DF9474B-865D-914F-9BFA-A68A67B46DB3}" sibTransId="{F0730348-E02E-E14D-89DB-F4EEF102147D}"/>
    <dgm:cxn modelId="{E3773BB9-F982-5D4E-9916-A2E5E234B1DD}" srcId="{59397E2D-D4A8-AF40-9071-AA578CE5FABC}" destId="{04FBFDCE-0C58-2840-88D9-CC474CAB1F6C}" srcOrd="2" destOrd="0" parTransId="{37B0ECD9-6194-7B41-B5B7-5AE813D6D310}" sibTransId="{55C68893-5068-474A-9DF1-7823D0A82D62}"/>
    <dgm:cxn modelId="{CFA58FB9-CD2A-2E40-A160-37798BC4B7B8}" srcId="{59397E2D-D4A8-AF40-9071-AA578CE5FABC}" destId="{DE80172C-3AC7-A246-B7F4-FE5BC927F2EC}" srcOrd="3" destOrd="0" parTransId="{318EED78-293D-AB46-BAC9-DE7EC65FC18E}" sibTransId="{5940BCF5-AA35-404D-90E1-E1E3283BD72E}"/>
    <dgm:cxn modelId="{9A50C6C2-E3FD-764B-BE12-6842FF2DC77C}" type="presOf" srcId="{867EB0BE-BE45-AE4B-A198-89E273D7346C}" destId="{E0C95114-1894-7B4A-82E9-DC3642A95A19}" srcOrd="0" destOrd="0" presId="urn:microsoft.com/office/officeart/2005/8/layout/vList2"/>
    <dgm:cxn modelId="{20A261C8-D3AB-5649-B1FA-7CF1C1A2AAA1}" type="presOf" srcId="{59397E2D-D4A8-AF40-9071-AA578CE5FABC}" destId="{4DE14C1F-C0DD-8C42-920E-CB4DB2CABDBF}" srcOrd="0" destOrd="0" presId="urn:microsoft.com/office/officeart/2005/8/layout/vList2"/>
    <dgm:cxn modelId="{0074BDF2-7A91-BE4F-AFD8-C72C2C7C8369}" type="presOf" srcId="{DE80172C-3AC7-A246-B7F4-FE5BC927F2EC}" destId="{76B0D1CF-58A6-DE4C-BF6E-8A301CDAE3C7}" srcOrd="0" destOrd="0" presId="urn:microsoft.com/office/officeart/2005/8/layout/vList2"/>
    <dgm:cxn modelId="{8B895DD4-0E22-BA43-935B-9CBB9513ED64}" type="presParOf" srcId="{4DE14C1F-C0DD-8C42-920E-CB4DB2CABDBF}" destId="{E0C95114-1894-7B4A-82E9-DC3642A95A19}" srcOrd="0" destOrd="0" presId="urn:microsoft.com/office/officeart/2005/8/layout/vList2"/>
    <dgm:cxn modelId="{A95ABA59-6571-A649-81C5-0BA1F21C403E}" type="presParOf" srcId="{4DE14C1F-C0DD-8C42-920E-CB4DB2CABDBF}" destId="{190F1D85-43E5-954F-9552-AB80883D5F76}" srcOrd="1" destOrd="0" presId="urn:microsoft.com/office/officeart/2005/8/layout/vList2"/>
    <dgm:cxn modelId="{ABC1B463-39D0-0245-9773-C7717864ECC3}" type="presParOf" srcId="{4DE14C1F-C0DD-8C42-920E-CB4DB2CABDBF}" destId="{34B830BC-9E38-AC4A-BD61-A540A13510E9}" srcOrd="2" destOrd="0" presId="urn:microsoft.com/office/officeart/2005/8/layout/vList2"/>
    <dgm:cxn modelId="{1AF96E08-0374-2F4B-A9FE-665D6B5C53DF}" type="presParOf" srcId="{4DE14C1F-C0DD-8C42-920E-CB4DB2CABDBF}" destId="{5958CEFE-2BC6-3442-96F0-D14995D8F6A5}" srcOrd="3" destOrd="0" presId="urn:microsoft.com/office/officeart/2005/8/layout/vList2"/>
    <dgm:cxn modelId="{C715A3FD-1E83-AD48-BFC0-33E0D218CED1}" type="presParOf" srcId="{4DE14C1F-C0DD-8C42-920E-CB4DB2CABDBF}" destId="{B2193ED1-1068-8145-871F-6FA71B46833A}" srcOrd="4" destOrd="0" presId="urn:microsoft.com/office/officeart/2005/8/layout/vList2"/>
    <dgm:cxn modelId="{FBF8B596-8DAA-4944-BC38-7B6E5D01313C}" type="presParOf" srcId="{4DE14C1F-C0DD-8C42-920E-CB4DB2CABDBF}" destId="{2D3DC6DB-F7F4-0443-B1A9-99CD767E9D5D}" srcOrd="5" destOrd="0" presId="urn:microsoft.com/office/officeart/2005/8/layout/vList2"/>
    <dgm:cxn modelId="{3175FC84-DF49-A247-A920-14D735DEBC0E}" type="presParOf" srcId="{4DE14C1F-C0DD-8C42-920E-CB4DB2CABDBF}" destId="{76B0D1CF-58A6-DE4C-BF6E-8A301CDAE3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13DB06-A358-5442-957A-2AEBB838C521}"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A899C5DC-326C-A84C-A629-5FCB715ED9EF}">
      <dgm:prSet custT="1"/>
      <dgm:spPr/>
      <dgm:t>
        <a:bodyPr/>
        <a:lstStyle/>
        <a:p>
          <a:r>
            <a:rPr lang="en-US" sz="2000" dirty="0"/>
            <a:t>P</a:t>
          </a:r>
          <a:r>
            <a:rPr lang="en-US" sz="2000" b="0" i="0" dirty="0"/>
            <a:t>roposals to explore how AI and other technologies can improve efficiencies and transform physician practices</a:t>
          </a:r>
          <a:endParaRPr lang="en-US" sz="2000" dirty="0"/>
        </a:p>
      </dgm:t>
    </dgm:pt>
    <dgm:pt modelId="{904236D4-2ACC-E748-8DE8-4D95C77B17F2}" type="parTrans" cxnId="{4F3598A1-717C-A24D-8D38-4ED2CBFE69A3}">
      <dgm:prSet/>
      <dgm:spPr/>
      <dgm:t>
        <a:bodyPr/>
        <a:lstStyle/>
        <a:p>
          <a:endParaRPr lang="en-US" sz="2400"/>
        </a:p>
      </dgm:t>
    </dgm:pt>
    <dgm:pt modelId="{7AB71D6D-0149-6042-9053-DA33789850D8}" type="sibTrans" cxnId="{4F3598A1-717C-A24D-8D38-4ED2CBFE69A3}">
      <dgm:prSet/>
      <dgm:spPr/>
      <dgm:t>
        <a:bodyPr/>
        <a:lstStyle/>
        <a:p>
          <a:endParaRPr lang="en-US" sz="2400"/>
        </a:p>
      </dgm:t>
    </dgm:pt>
    <dgm:pt modelId="{00D15358-E2AE-9947-AC8E-5F7D15250A91}">
      <dgm:prSet custT="1"/>
      <dgm:spPr/>
      <dgm:t>
        <a:bodyPr/>
        <a:lstStyle/>
        <a:p>
          <a:r>
            <a:rPr lang="en-US" sz="2000" dirty="0"/>
            <a:t>S</a:t>
          </a:r>
          <a:r>
            <a:rPr lang="en-US" sz="2000" b="0" i="0" dirty="0"/>
            <a:t>treamlining how services are added to the Medicare telehealth list by removing the distinction between provisional and permanent. F</a:t>
          </a:r>
          <a:r>
            <a:rPr lang="en-US" sz="2000" dirty="0"/>
            <a:t>inalized a policy to make permanent the current virtual supervision flexibilities for several additional service types. </a:t>
          </a:r>
        </a:p>
      </dgm:t>
    </dgm:pt>
    <dgm:pt modelId="{8EF26E12-7E6B-ED46-BFE7-75F70E6A603F}" type="parTrans" cxnId="{EB7DC14D-DFE8-7542-A29F-78D6BB1B081F}">
      <dgm:prSet/>
      <dgm:spPr/>
      <dgm:t>
        <a:bodyPr/>
        <a:lstStyle/>
        <a:p>
          <a:endParaRPr lang="en-US" sz="2400"/>
        </a:p>
      </dgm:t>
    </dgm:pt>
    <dgm:pt modelId="{DE66E1CA-A0FC-0F42-9550-8204C0BDC1A6}" type="sibTrans" cxnId="{EB7DC14D-DFE8-7542-A29F-78D6BB1B081F}">
      <dgm:prSet/>
      <dgm:spPr/>
      <dgm:t>
        <a:bodyPr/>
        <a:lstStyle/>
        <a:p>
          <a:endParaRPr lang="en-US" sz="2400"/>
        </a:p>
      </dgm:t>
    </dgm:pt>
    <dgm:pt modelId="{11E03967-2688-AD43-99B8-1808F422CF5B}">
      <dgm:prSet custT="1"/>
      <dgm:spPr/>
      <dgm:t>
        <a:bodyPr/>
        <a:lstStyle/>
        <a:p>
          <a:r>
            <a:rPr lang="en-US" sz="2000"/>
            <a:t>Proposing t</a:t>
          </a:r>
          <a:r>
            <a:rPr lang="en-US" sz="2000" b="0" i="0"/>
            <a:t>o remove coverage of the screening for Social Determinants of Health.</a:t>
          </a:r>
          <a:endParaRPr lang="en-US" sz="2000"/>
        </a:p>
      </dgm:t>
    </dgm:pt>
    <dgm:pt modelId="{BED4BDE1-7CF5-FD43-AB1D-0826F1DE80C2}" type="parTrans" cxnId="{18C3D9E7-725E-D94E-875F-5FDE7A9B7C51}">
      <dgm:prSet/>
      <dgm:spPr/>
      <dgm:t>
        <a:bodyPr/>
        <a:lstStyle/>
        <a:p>
          <a:endParaRPr lang="en-US" sz="2400"/>
        </a:p>
      </dgm:t>
    </dgm:pt>
    <dgm:pt modelId="{13207FDF-D665-2A4A-AE27-CAEB36AE7572}" type="sibTrans" cxnId="{18C3D9E7-725E-D94E-875F-5FDE7A9B7C51}">
      <dgm:prSet/>
      <dgm:spPr/>
      <dgm:t>
        <a:bodyPr/>
        <a:lstStyle/>
        <a:p>
          <a:endParaRPr lang="en-US" sz="2400"/>
        </a:p>
      </dgm:t>
    </dgm:pt>
    <dgm:pt modelId="{C280E6BA-4212-42B9-94DE-F022B4E0A1BC}">
      <dgm:prSet custT="1"/>
      <dgm:spPr/>
      <dgm:t>
        <a:bodyPr/>
        <a:lstStyle/>
        <a:p>
          <a:pPr>
            <a:buNone/>
          </a:pPr>
          <a:r>
            <a:rPr lang="en-US" sz="2000" b="0" i="0"/>
            <a:t>Proposing a new Ambulatory Specialty Model (ASM), a mandatory payment model focused on specialty care for beneficiaries with heart failure and low back pain</a:t>
          </a:r>
          <a:endParaRPr lang="en-US" sz="2000"/>
        </a:p>
      </dgm:t>
    </dgm:pt>
    <dgm:pt modelId="{B8022556-0541-4A4E-AB30-9A92E4BAD67C}" type="parTrans" cxnId="{06627E13-E829-D24C-8CF8-5E1858CDD90A}">
      <dgm:prSet/>
      <dgm:spPr/>
      <dgm:t>
        <a:bodyPr/>
        <a:lstStyle/>
        <a:p>
          <a:endParaRPr lang="en-US"/>
        </a:p>
      </dgm:t>
    </dgm:pt>
    <dgm:pt modelId="{774E8A65-0A70-42FE-94B4-1A11794826E7}" type="sibTrans" cxnId="{06627E13-E829-D24C-8CF8-5E1858CDD90A}">
      <dgm:prSet/>
      <dgm:spPr/>
      <dgm:t>
        <a:bodyPr/>
        <a:lstStyle/>
        <a:p>
          <a:endParaRPr lang="en-US"/>
        </a:p>
      </dgm:t>
    </dgm:pt>
    <dgm:pt modelId="{D3CBD09F-F415-4D47-95B7-4B27EAFDE717}" type="pres">
      <dgm:prSet presAssocID="{6413DB06-A358-5442-957A-2AEBB838C521}" presName="linear" presStyleCnt="0">
        <dgm:presLayoutVars>
          <dgm:animLvl val="lvl"/>
          <dgm:resizeHandles val="exact"/>
        </dgm:presLayoutVars>
      </dgm:prSet>
      <dgm:spPr/>
    </dgm:pt>
    <dgm:pt modelId="{FA53E0F6-6FB1-6C4B-BD2F-001D19C0F19C}" type="pres">
      <dgm:prSet presAssocID="{A899C5DC-326C-A84C-A629-5FCB715ED9EF}" presName="parentText" presStyleLbl="node1" presStyleIdx="0" presStyleCnt="4">
        <dgm:presLayoutVars>
          <dgm:chMax val="0"/>
          <dgm:bulletEnabled val="1"/>
        </dgm:presLayoutVars>
      </dgm:prSet>
      <dgm:spPr/>
    </dgm:pt>
    <dgm:pt modelId="{9E8ECFBE-0570-B641-9CEA-408CA2848FE5}" type="pres">
      <dgm:prSet presAssocID="{7AB71D6D-0149-6042-9053-DA33789850D8}" presName="spacer" presStyleCnt="0"/>
      <dgm:spPr/>
    </dgm:pt>
    <dgm:pt modelId="{E9895D4C-E2E3-A44B-9F15-CFFD3BA9305D}" type="pres">
      <dgm:prSet presAssocID="{00D15358-E2AE-9947-AC8E-5F7D15250A91}" presName="parentText" presStyleLbl="node1" presStyleIdx="1" presStyleCnt="4">
        <dgm:presLayoutVars>
          <dgm:chMax val="0"/>
          <dgm:bulletEnabled val="1"/>
        </dgm:presLayoutVars>
      </dgm:prSet>
      <dgm:spPr/>
    </dgm:pt>
    <dgm:pt modelId="{3B9AAF23-0857-7D40-A823-B1E633270267}" type="pres">
      <dgm:prSet presAssocID="{DE66E1CA-A0FC-0F42-9550-8204C0BDC1A6}" presName="spacer" presStyleCnt="0"/>
      <dgm:spPr/>
    </dgm:pt>
    <dgm:pt modelId="{C04D2712-A56A-442F-AA91-D07BB8E5B9DB}" type="pres">
      <dgm:prSet presAssocID="{C280E6BA-4212-42B9-94DE-F022B4E0A1BC}" presName="parentText" presStyleLbl="node1" presStyleIdx="2" presStyleCnt="4">
        <dgm:presLayoutVars>
          <dgm:chMax val="0"/>
          <dgm:bulletEnabled val="1"/>
        </dgm:presLayoutVars>
      </dgm:prSet>
      <dgm:spPr/>
    </dgm:pt>
    <dgm:pt modelId="{78FC3603-59EF-486F-AB3A-7A815385F176}" type="pres">
      <dgm:prSet presAssocID="{774E8A65-0A70-42FE-94B4-1A11794826E7}" presName="spacer" presStyleCnt="0"/>
      <dgm:spPr/>
    </dgm:pt>
    <dgm:pt modelId="{DFC2A0AD-BD2D-7043-AE80-457FE7F81D22}" type="pres">
      <dgm:prSet presAssocID="{11E03967-2688-AD43-99B8-1808F422CF5B}" presName="parentText" presStyleLbl="node1" presStyleIdx="3" presStyleCnt="4">
        <dgm:presLayoutVars>
          <dgm:chMax val="0"/>
          <dgm:bulletEnabled val="1"/>
        </dgm:presLayoutVars>
      </dgm:prSet>
      <dgm:spPr/>
    </dgm:pt>
  </dgm:ptLst>
  <dgm:cxnLst>
    <dgm:cxn modelId="{C6257712-D0A6-3E43-95F3-933A1A12E71C}" type="presOf" srcId="{11E03967-2688-AD43-99B8-1808F422CF5B}" destId="{DFC2A0AD-BD2D-7043-AE80-457FE7F81D22}" srcOrd="0" destOrd="0" presId="urn:microsoft.com/office/officeart/2005/8/layout/vList2"/>
    <dgm:cxn modelId="{06627E13-E829-D24C-8CF8-5E1858CDD90A}" srcId="{6413DB06-A358-5442-957A-2AEBB838C521}" destId="{C280E6BA-4212-42B9-94DE-F022B4E0A1BC}" srcOrd="2" destOrd="0" parTransId="{B8022556-0541-4A4E-AB30-9A92E4BAD67C}" sibTransId="{774E8A65-0A70-42FE-94B4-1A11794826E7}"/>
    <dgm:cxn modelId="{EB7DC14D-DFE8-7542-A29F-78D6BB1B081F}" srcId="{6413DB06-A358-5442-957A-2AEBB838C521}" destId="{00D15358-E2AE-9947-AC8E-5F7D15250A91}" srcOrd="1" destOrd="0" parTransId="{8EF26E12-7E6B-ED46-BFE7-75F70E6A603F}" sibTransId="{DE66E1CA-A0FC-0F42-9550-8204C0BDC1A6}"/>
    <dgm:cxn modelId="{3406FF91-6F32-D94A-943E-7B05AFB67C54}" type="presOf" srcId="{A899C5DC-326C-A84C-A629-5FCB715ED9EF}" destId="{FA53E0F6-6FB1-6C4B-BD2F-001D19C0F19C}" srcOrd="0" destOrd="0" presId="urn:microsoft.com/office/officeart/2005/8/layout/vList2"/>
    <dgm:cxn modelId="{50221B92-D3E5-0243-8E21-FEE354D204C1}" type="presOf" srcId="{00D15358-E2AE-9947-AC8E-5F7D15250A91}" destId="{E9895D4C-E2E3-A44B-9F15-CFFD3BA9305D}" srcOrd="0" destOrd="0" presId="urn:microsoft.com/office/officeart/2005/8/layout/vList2"/>
    <dgm:cxn modelId="{4F3598A1-717C-A24D-8D38-4ED2CBFE69A3}" srcId="{6413DB06-A358-5442-957A-2AEBB838C521}" destId="{A899C5DC-326C-A84C-A629-5FCB715ED9EF}" srcOrd="0" destOrd="0" parTransId="{904236D4-2ACC-E748-8DE8-4D95C77B17F2}" sibTransId="{7AB71D6D-0149-6042-9053-DA33789850D8}"/>
    <dgm:cxn modelId="{58647AE6-76D4-A04A-B75A-6C63ED6ED251}" type="presOf" srcId="{6413DB06-A358-5442-957A-2AEBB838C521}" destId="{D3CBD09F-F415-4D47-95B7-4B27EAFDE717}" srcOrd="0" destOrd="0" presId="urn:microsoft.com/office/officeart/2005/8/layout/vList2"/>
    <dgm:cxn modelId="{652E91E6-720E-2641-BC71-3F11F15C9809}" type="presOf" srcId="{C280E6BA-4212-42B9-94DE-F022B4E0A1BC}" destId="{C04D2712-A56A-442F-AA91-D07BB8E5B9DB}" srcOrd="0" destOrd="0" presId="urn:microsoft.com/office/officeart/2005/8/layout/vList2"/>
    <dgm:cxn modelId="{18C3D9E7-725E-D94E-875F-5FDE7A9B7C51}" srcId="{6413DB06-A358-5442-957A-2AEBB838C521}" destId="{11E03967-2688-AD43-99B8-1808F422CF5B}" srcOrd="3" destOrd="0" parTransId="{BED4BDE1-7CF5-FD43-AB1D-0826F1DE80C2}" sibTransId="{13207FDF-D665-2A4A-AE27-CAEB36AE7572}"/>
    <dgm:cxn modelId="{BA386930-E5CA-6047-ACCB-376E05DCA18A}" type="presParOf" srcId="{D3CBD09F-F415-4D47-95B7-4B27EAFDE717}" destId="{FA53E0F6-6FB1-6C4B-BD2F-001D19C0F19C}" srcOrd="0" destOrd="0" presId="urn:microsoft.com/office/officeart/2005/8/layout/vList2"/>
    <dgm:cxn modelId="{78885B9C-BAF1-2240-B32F-0EEAD559FDDA}" type="presParOf" srcId="{D3CBD09F-F415-4D47-95B7-4B27EAFDE717}" destId="{9E8ECFBE-0570-B641-9CEA-408CA2848FE5}" srcOrd="1" destOrd="0" presId="urn:microsoft.com/office/officeart/2005/8/layout/vList2"/>
    <dgm:cxn modelId="{533B1899-D3C7-0046-B844-D072E17D240C}" type="presParOf" srcId="{D3CBD09F-F415-4D47-95B7-4B27EAFDE717}" destId="{E9895D4C-E2E3-A44B-9F15-CFFD3BA9305D}" srcOrd="2" destOrd="0" presId="urn:microsoft.com/office/officeart/2005/8/layout/vList2"/>
    <dgm:cxn modelId="{EDBF0C2D-5B77-9C4F-86AE-CFFC1487EC0A}" type="presParOf" srcId="{D3CBD09F-F415-4D47-95B7-4B27EAFDE717}" destId="{3B9AAF23-0857-7D40-A823-B1E633270267}" srcOrd="3" destOrd="0" presId="urn:microsoft.com/office/officeart/2005/8/layout/vList2"/>
    <dgm:cxn modelId="{113984AF-FB35-CB4B-BA47-4AD7B1B5B501}" type="presParOf" srcId="{D3CBD09F-F415-4D47-95B7-4B27EAFDE717}" destId="{C04D2712-A56A-442F-AA91-D07BB8E5B9DB}" srcOrd="4" destOrd="0" presId="urn:microsoft.com/office/officeart/2005/8/layout/vList2"/>
    <dgm:cxn modelId="{CD832D12-2953-A543-B0B9-F7C48B7500C4}" type="presParOf" srcId="{D3CBD09F-F415-4D47-95B7-4B27EAFDE717}" destId="{78FC3603-59EF-486F-AB3A-7A815385F176}" srcOrd="5" destOrd="0" presId="urn:microsoft.com/office/officeart/2005/8/layout/vList2"/>
    <dgm:cxn modelId="{01F35A57-D87D-E743-A8A4-562CB7E6449D}" type="presParOf" srcId="{D3CBD09F-F415-4D47-95B7-4B27EAFDE717}" destId="{DFC2A0AD-BD2D-7043-AE80-457FE7F81D2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9D89F-0485-6943-85C9-26A54649F63F}">
      <dsp:nvSpPr>
        <dsp:cNvPr id="0" name=""/>
        <dsp:cNvSpPr/>
      </dsp:nvSpPr>
      <dsp:spPr>
        <a:xfrm>
          <a:off x="0" y="82131"/>
          <a:ext cx="10515600" cy="12647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On July 14, 2025, CMS issued a proposed rule on changes to Medicare physician payments under the Medicare Physician Fee Schedule (PFS) for Calendar Year (CY) 2026.</a:t>
          </a:r>
        </a:p>
      </dsp:txBody>
      <dsp:txXfrm>
        <a:off x="61741" y="143872"/>
        <a:ext cx="10392118" cy="1141288"/>
      </dsp:txXfrm>
    </dsp:sp>
    <dsp:sp modelId="{ABCE7B9B-7DC3-244E-9DB2-8DF1416E7048}">
      <dsp:nvSpPr>
        <dsp:cNvPr id="0" name=""/>
        <dsp:cNvSpPr/>
      </dsp:nvSpPr>
      <dsp:spPr>
        <a:xfrm>
          <a:off x="0" y="1413141"/>
          <a:ext cx="10515600" cy="12647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CMS accepted comments on the proposed rule through September 12, 2025.</a:t>
          </a:r>
        </a:p>
      </dsp:txBody>
      <dsp:txXfrm>
        <a:off x="61741" y="1474882"/>
        <a:ext cx="10392118" cy="1141288"/>
      </dsp:txXfrm>
    </dsp:sp>
    <dsp:sp modelId="{9827D99B-7846-C441-9B60-DE5787CF4F92}">
      <dsp:nvSpPr>
        <dsp:cNvPr id="0" name=""/>
        <dsp:cNvSpPr/>
      </dsp:nvSpPr>
      <dsp:spPr>
        <a:xfrm>
          <a:off x="0" y="2744151"/>
          <a:ext cx="10515600" cy="12647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On October 31, 2025, CMS issued the CY 2026 Medicare PFS Final Rule.</a:t>
          </a:r>
        </a:p>
      </dsp:txBody>
      <dsp:txXfrm>
        <a:off x="61741" y="2805892"/>
        <a:ext cx="10392118" cy="1141288"/>
      </dsp:txXfrm>
    </dsp:sp>
    <dsp:sp modelId="{DABC2323-196C-4F4D-870B-D975DB78AFDD}">
      <dsp:nvSpPr>
        <dsp:cNvPr id="0" name=""/>
        <dsp:cNvSpPr/>
      </dsp:nvSpPr>
      <dsp:spPr>
        <a:xfrm>
          <a:off x="0" y="4075161"/>
          <a:ext cx="10515600" cy="12647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Except as otherwise specified, provisions from the final rule generally take effect on January 1, 2026.</a:t>
          </a:r>
        </a:p>
      </dsp:txBody>
      <dsp:txXfrm>
        <a:off x="61741" y="4136902"/>
        <a:ext cx="10392118" cy="1141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48C28-3A2D-5542-8B62-6841A6BD8335}">
      <dsp:nvSpPr>
        <dsp:cNvPr id="0" name=""/>
        <dsp:cNvSpPr/>
      </dsp:nvSpPr>
      <dsp:spPr>
        <a:xfrm>
          <a:off x="0" y="45718"/>
          <a:ext cx="10515600" cy="1099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Beginning in CY 2026, there will be two separate conversion factors for: (1) clinicians who are qualifying participants (QPs) in alternative payment models (APMs) and (2) clinicians who are not QPs in APMs.</a:t>
          </a:r>
        </a:p>
      </dsp:txBody>
      <dsp:txXfrm>
        <a:off x="53688" y="99406"/>
        <a:ext cx="10408224" cy="992424"/>
      </dsp:txXfrm>
    </dsp:sp>
    <dsp:sp modelId="{FD242EED-4FF4-2C43-8A9A-1413BF7CE49C}">
      <dsp:nvSpPr>
        <dsp:cNvPr id="0" name=""/>
        <dsp:cNvSpPr/>
      </dsp:nvSpPr>
      <dsp:spPr>
        <a:xfrm>
          <a:off x="0" y="1203118"/>
          <a:ext cx="10515600" cy="1099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0000"/>
              </a:solidFill>
            </a:rPr>
            <a:t>The finalized conversion factor for clinicians who are QPs in APMs for CY 2026 is $33.57, slightly less than the $33.59 amount proposed in the Medicare PFS proposed rule.</a:t>
          </a:r>
        </a:p>
      </dsp:txBody>
      <dsp:txXfrm>
        <a:off x="53688" y="1256806"/>
        <a:ext cx="10408224" cy="992424"/>
      </dsp:txXfrm>
    </dsp:sp>
    <dsp:sp modelId="{D192DBCB-F17A-DB4F-BC3B-AAACB64F3520}">
      <dsp:nvSpPr>
        <dsp:cNvPr id="0" name=""/>
        <dsp:cNvSpPr/>
      </dsp:nvSpPr>
      <dsp:spPr>
        <a:xfrm>
          <a:off x="0" y="2302919"/>
          <a:ext cx="10515600"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This is an increase of 3.77% compared to the current conversion factor ($32.35), which reflects a 0.75% annual statutory update, plus a 0.49% budget neutrality adjustment, plus a one-time 2.5% increase for 2026 required under the One Big Beautiful Bill Act.</a:t>
          </a:r>
        </a:p>
      </dsp:txBody>
      <dsp:txXfrm>
        <a:off x="0" y="2302919"/>
        <a:ext cx="10515600" cy="724500"/>
      </dsp:txXfrm>
    </dsp:sp>
    <dsp:sp modelId="{9CECEA78-E153-0E4B-983C-B761221329E0}">
      <dsp:nvSpPr>
        <dsp:cNvPr id="0" name=""/>
        <dsp:cNvSpPr/>
      </dsp:nvSpPr>
      <dsp:spPr>
        <a:xfrm>
          <a:off x="0" y="3027419"/>
          <a:ext cx="10515600" cy="1099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0000"/>
              </a:solidFill>
            </a:rPr>
            <a:t>The finalized conversion factor for clinicians who are not QPs in APMs for CY 2026 is $33.40, slightly less than the $33.42 amount proposed in the Medicare PFS proposed rule.</a:t>
          </a:r>
        </a:p>
      </dsp:txBody>
      <dsp:txXfrm>
        <a:off x="53688" y="3081107"/>
        <a:ext cx="10408224" cy="992424"/>
      </dsp:txXfrm>
    </dsp:sp>
    <dsp:sp modelId="{C147E2D1-62BB-EE47-915E-1D846717AB03}">
      <dsp:nvSpPr>
        <dsp:cNvPr id="0" name=""/>
        <dsp:cNvSpPr/>
      </dsp:nvSpPr>
      <dsp:spPr>
        <a:xfrm>
          <a:off x="0" y="4127219"/>
          <a:ext cx="10515600"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This is an increase of 3.26% compared to the current conversion factor ($32.35), which reflects a 0.25% annual statutory update, plus a 0.49% budget neutrality adjustment, plus a one-time 2.5% increase for 2026 required under the One Big Beautiful Bill Act.</a:t>
          </a:r>
        </a:p>
      </dsp:txBody>
      <dsp:txXfrm>
        <a:off x="0" y="4127219"/>
        <a:ext cx="10515600" cy="724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7A363-329E-4A4D-9F26-7F01ACFBC057}">
      <dsp:nvSpPr>
        <dsp:cNvPr id="0" name=""/>
        <dsp:cNvSpPr/>
      </dsp:nvSpPr>
      <dsp:spPr>
        <a:xfrm>
          <a:off x="0" y="38339"/>
          <a:ext cx="10515600" cy="7698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 the proposed rule, CMS raised a variety of concerns with the utilization of the American Medical Association (AMA) Relative Value Scale Update Committee (“RUC”) for determining physician work RVU values in the Medicare PFS, which CMS indicated tends to benefit specialty practices more than primary care.</a:t>
          </a:r>
        </a:p>
      </dsp:txBody>
      <dsp:txXfrm>
        <a:off x="37581" y="75920"/>
        <a:ext cx="10440438" cy="694697"/>
      </dsp:txXfrm>
    </dsp:sp>
    <dsp:sp modelId="{04AA9B52-75D0-204C-9E70-8657E9AD6590}">
      <dsp:nvSpPr>
        <dsp:cNvPr id="0" name=""/>
        <dsp:cNvSpPr/>
      </dsp:nvSpPr>
      <dsp:spPr>
        <a:xfrm>
          <a:off x="0" y="848519"/>
          <a:ext cx="10515600" cy="7698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To address this, for CY 2026, CMS finalized a negative 2.5% “efficiency adjustment” to all physician work RVUs that are not timed-based codes (e.g. excluding time-based codes such as evaluation and management visits from the negative adjustment).</a:t>
          </a:r>
        </a:p>
      </dsp:txBody>
      <dsp:txXfrm>
        <a:off x="37581" y="886100"/>
        <a:ext cx="10440438" cy="694697"/>
      </dsp:txXfrm>
    </dsp:sp>
    <dsp:sp modelId="{F624B5F6-00BC-0B41-AFE8-F4E357DCBDAD}">
      <dsp:nvSpPr>
        <dsp:cNvPr id="0" name=""/>
        <dsp:cNvSpPr/>
      </dsp:nvSpPr>
      <dsp:spPr>
        <a:xfrm>
          <a:off x="0" y="1658699"/>
          <a:ext cx="10515600" cy="7698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negative 2.5% adjustment is derived from the CMS Actuary’s Medicare Economic Index (MEI) productivity adjustment, aggregated over the past five years.</a:t>
          </a:r>
        </a:p>
      </dsp:txBody>
      <dsp:txXfrm>
        <a:off x="37581" y="1696280"/>
        <a:ext cx="10440438" cy="694697"/>
      </dsp:txXfrm>
    </dsp:sp>
    <dsp:sp modelId="{FC07423C-17FC-0747-AD7D-DCB61B05032F}">
      <dsp:nvSpPr>
        <dsp:cNvPr id="0" name=""/>
        <dsp:cNvSpPr/>
      </dsp:nvSpPr>
      <dsp:spPr>
        <a:xfrm>
          <a:off x="0" y="2468879"/>
          <a:ext cx="10515600" cy="7698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F0000"/>
              </a:solidFill>
            </a:rPr>
            <a:t>In the final rule, CMS finalized a list of Healthcare Common Procedure Coding System (HCPCS) codes that would be exempted from the efficiency adjustment. The list of exempted HCPCS codes in the final rule is broader than the scope of exempted codes from the proposed rule.</a:t>
          </a:r>
        </a:p>
      </dsp:txBody>
      <dsp:txXfrm>
        <a:off x="37581" y="2506460"/>
        <a:ext cx="10440438" cy="694697"/>
      </dsp:txXfrm>
    </dsp:sp>
    <dsp:sp modelId="{41E2A9E0-C3D6-0249-9662-79897A4D7D3A}">
      <dsp:nvSpPr>
        <dsp:cNvPr id="0" name=""/>
        <dsp:cNvSpPr/>
      </dsp:nvSpPr>
      <dsp:spPr>
        <a:xfrm>
          <a:off x="0" y="3279059"/>
          <a:ext cx="10515600" cy="7698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F0000"/>
              </a:solidFill>
            </a:rPr>
            <a:t>Specifically, in the final rule, CMS indicated that, in addition to exempting time-based codes, the agency would also exempt new HCPCS codes from the efficiency adjustment, as well as services on CMS’ telehealth list. For 2026, CMS will also exempt time-based drug administration codes from the efficiency adjustment.</a:t>
          </a:r>
        </a:p>
      </dsp:txBody>
      <dsp:txXfrm>
        <a:off x="37581" y="3316640"/>
        <a:ext cx="10440438" cy="694697"/>
      </dsp:txXfrm>
    </dsp:sp>
    <dsp:sp modelId="{A53F61E3-DAC5-894F-9E73-ECB2B6774D74}">
      <dsp:nvSpPr>
        <dsp:cNvPr id="0" name=""/>
        <dsp:cNvSpPr/>
      </dsp:nvSpPr>
      <dsp:spPr>
        <a:xfrm>
          <a:off x="0" y="4089239"/>
          <a:ext cx="10515600" cy="7698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This efficiency adjustment policy is the primary driver of a positive 0.49% budget neutrality adjustment to the Medicare PFS conversion factor. As a result, CMS estimates that for almost all specialties, the efficiency adjustment would result in payment changes within the range of plus 1% to minus 1%</a:t>
          </a:r>
        </a:p>
      </dsp:txBody>
      <dsp:txXfrm>
        <a:off x="37581" y="4126820"/>
        <a:ext cx="10440438" cy="694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E5BE1-FC8E-F44E-8BBD-1FFD63A9876D}">
      <dsp:nvSpPr>
        <dsp:cNvPr id="0" name=""/>
        <dsp:cNvSpPr/>
      </dsp:nvSpPr>
      <dsp:spPr>
        <a:xfrm>
          <a:off x="0" y="41137"/>
          <a:ext cx="10515600" cy="100554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CMS also finalized changes to the calculation of practice expense (PE) RVUs, after raising concerns about:</a:t>
          </a:r>
        </a:p>
      </dsp:txBody>
      <dsp:txXfrm>
        <a:off x="49087" y="90224"/>
        <a:ext cx="10417426" cy="907369"/>
      </dsp:txXfrm>
    </dsp:sp>
    <dsp:sp modelId="{97A838A5-AC4D-E342-A289-FE4349923B8E}">
      <dsp:nvSpPr>
        <dsp:cNvPr id="0" name=""/>
        <dsp:cNvSpPr/>
      </dsp:nvSpPr>
      <dsp:spPr>
        <a:xfrm>
          <a:off x="0" y="1046680"/>
          <a:ext cx="10515600"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Sample sizes, representativeness, completeness of data, and measurement error related to the AMA’s 2024 Physician Practice Information (PPI) survey; and</a:t>
          </a:r>
        </a:p>
        <a:p>
          <a:pPr marL="114300" lvl="1" indent="-114300" algn="l" defTabSz="622300">
            <a:lnSpc>
              <a:spcPct val="90000"/>
            </a:lnSpc>
            <a:spcBef>
              <a:spcPct val="0"/>
            </a:spcBef>
            <a:spcAft>
              <a:spcPct val="20000"/>
            </a:spcAft>
            <a:buChar char="•"/>
          </a:pPr>
          <a:r>
            <a:rPr lang="en-US" sz="1400" kern="1200"/>
            <a:t>Degree to which facility PE RVUs accurately reflect indirect PE costs, given the shift to hospital employment of physicians.</a:t>
          </a:r>
        </a:p>
      </dsp:txBody>
      <dsp:txXfrm>
        <a:off x="0" y="1046680"/>
        <a:ext cx="10515600" cy="689310"/>
      </dsp:txXfrm>
    </dsp:sp>
    <dsp:sp modelId="{495155FD-7F2D-5A46-B471-0A77DFCDE926}">
      <dsp:nvSpPr>
        <dsp:cNvPr id="0" name=""/>
        <dsp:cNvSpPr/>
      </dsp:nvSpPr>
      <dsp:spPr>
        <a:xfrm>
          <a:off x="0" y="1735990"/>
          <a:ext cx="10515600" cy="100554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Specifically, based on these concerns, CMS finalized a policy NOT to utilize the 2024 PPI Survey or the Clinical Practice Information (CPI) survey to determine PE values for CY 2026.</a:t>
          </a:r>
        </a:p>
      </dsp:txBody>
      <dsp:txXfrm>
        <a:off x="49087" y="1785077"/>
        <a:ext cx="10417426" cy="907369"/>
      </dsp:txXfrm>
    </dsp:sp>
    <dsp:sp modelId="{2CD859BA-899C-7745-93F1-D3450E7DA15B}">
      <dsp:nvSpPr>
        <dsp:cNvPr id="0" name=""/>
        <dsp:cNvSpPr/>
      </dsp:nvSpPr>
      <dsp:spPr>
        <a:xfrm>
          <a:off x="0" y="2793374"/>
          <a:ext cx="10515600" cy="100554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FF0000"/>
              </a:solidFill>
            </a:rPr>
            <a:t>CMS also finalized a policy to reduce the portion of facility PE RVU values that is allocated based on physician work RVUs to equal </a:t>
          </a:r>
          <a:r>
            <a:rPr lang="en-US" sz="1800" u="sng" kern="1200" dirty="0">
              <a:solidFill>
                <a:srgbClr val="FF0000"/>
              </a:solidFill>
            </a:rPr>
            <a:t>half</a:t>
          </a:r>
          <a:r>
            <a:rPr lang="en-US" sz="1800" kern="1200" dirty="0">
              <a:solidFill>
                <a:srgbClr val="FF0000"/>
              </a:solidFill>
            </a:rPr>
            <a:t> the amount allocated to </a:t>
          </a:r>
          <a:r>
            <a:rPr lang="en-US" sz="1800" kern="1200" dirty="0" err="1">
              <a:solidFill>
                <a:srgbClr val="FF0000"/>
              </a:solidFill>
            </a:rPr>
            <a:t>nonfacility</a:t>
          </a:r>
          <a:r>
            <a:rPr lang="en-US" sz="1800" kern="1200" dirty="0">
              <a:solidFill>
                <a:srgbClr val="FF0000"/>
              </a:solidFill>
            </a:rPr>
            <a:t> PE RVUs, beginning in 2026. CMS also finalized a policy to utilize OPPS data to determine PE RVUs for certain radiation therapy and remote monitoring services.</a:t>
          </a:r>
        </a:p>
      </dsp:txBody>
      <dsp:txXfrm>
        <a:off x="49087" y="2842461"/>
        <a:ext cx="10417426" cy="907369"/>
      </dsp:txXfrm>
    </dsp:sp>
    <dsp:sp modelId="{B94DFD13-6980-1949-A93B-F6FB27BED07D}">
      <dsp:nvSpPr>
        <dsp:cNvPr id="0" name=""/>
        <dsp:cNvSpPr/>
      </dsp:nvSpPr>
      <dsp:spPr>
        <a:xfrm>
          <a:off x="0" y="3850757"/>
          <a:ext cx="10515600" cy="100554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CMS indicates that the change to facility PE RVU values will result in decreases in total RVU valuation for specialties primarily practicing in facility settings and increases in RVU valuation for specialties primarily practicing in nonfacility settings.</a:t>
          </a:r>
        </a:p>
      </dsp:txBody>
      <dsp:txXfrm>
        <a:off x="49087" y="3899844"/>
        <a:ext cx="10417426" cy="9073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95114-1894-7B4A-82E9-DC3642A95A19}">
      <dsp:nvSpPr>
        <dsp:cNvPr id="0" name=""/>
        <dsp:cNvSpPr/>
      </dsp:nvSpPr>
      <dsp:spPr>
        <a:xfrm>
          <a:off x="0" y="364874"/>
          <a:ext cx="10515600" cy="1099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0000"/>
              </a:solidFill>
            </a:rPr>
            <a:t>CMS finalized a proposal to add three new add-on codes for BHI services that can be billed on a monthly basis conjunctively with APCM codes, without having to document the number of minutes that the practice spent on the BHI services (which is required for standalone billing of BHI codes).</a:t>
          </a:r>
        </a:p>
      </dsp:txBody>
      <dsp:txXfrm>
        <a:off x="53688" y="418562"/>
        <a:ext cx="10408224" cy="992424"/>
      </dsp:txXfrm>
    </dsp:sp>
    <dsp:sp modelId="{34B830BC-9E38-AC4A-BD61-A540A13510E9}">
      <dsp:nvSpPr>
        <dsp:cNvPr id="0" name=""/>
        <dsp:cNvSpPr/>
      </dsp:nvSpPr>
      <dsp:spPr>
        <a:xfrm>
          <a:off x="0" y="1522274"/>
          <a:ext cx="10515600" cy="1099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CMS sought comment on options for waiving Medicare cost-sharing for APCM services, as a preventive service—and the agency indicated that it would examine this issue in additional detail in future rulemaking.</a:t>
          </a:r>
        </a:p>
      </dsp:txBody>
      <dsp:txXfrm>
        <a:off x="53688" y="1575962"/>
        <a:ext cx="10408224" cy="992424"/>
      </dsp:txXfrm>
    </dsp:sp>
    <dsp:sp modelId="{B2193ED1-1068-8145-871F-6FA71B46833A}">
      <dsp:nvSpPr>
        <dsp:cNvPr id="0" name=""/>
        <dsp:cNvSpPr/>
      </dsp:nvSpPr>
      <dsp:spPr>
        <a:xfrm>
          <a:off x="0" y="2679675"/>
          <a:ext cx="10515600" cy="1099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0000"/>
              </a:solidFill>
            </a:rPr>
            <a:t>CMS finalized a policy to allow for Medicare’s Evaluation &amp; Management (E&amp;M) Visit Complexity Add-on code to be billed by clinicians furnishing home-based primary care visits (in addition to in-office/outpatient settings).</a:t>
          </a:r>
        </a:p>
      </dsp:txBody>
      <dsp:txXfrm>
        <a:off x="53688" y="2733363"/>
        <a:ext cx="10408224" cy="992424"/>
      </dsp:txXfrm>
    </dsp:sp>
    <dsp:sp modelId="{76B0D1CF-58A6-DE4C-BF6E-8A301CDAE3C7}">
      <dsp:nvSpPr>
        <dsp:cNvPr id="0" name=""/>
        <dsp:cNvSpPr/>
      </dsp:nvSpPr>
      <dsp:spPr>
        <a:xfrm>
          <a:off x="0" y="3837075"/>
          <a:ext cx="10515600" cy="1099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Finally, CMS discussed comments the agency received on a wide range of questions related to chronic illness and the Medicare PFS. CMS indicated it could address issues discussed in the comments in future rulemaking.</a:t>
          </a:r>
        </a:p>
      </dsp:txBody>
      <dsp:txXfrm>
        <a:off x="53688" y="3890763"/>
        <a:ext cx="10408224" cy="992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3E0F6-6FB1-6C4B-BD2F-001D19C0F19C}">
      <dsp:nvSpPr>
        <dsp:cNvPr id="0" name=""/>
        <dsp:cNvSpPr/>
      </dsp:nvSpPr>
      <dsp:spPr>
        <a:xfrm>
          <a:off x="0" y="17554"/>
          <a:ext cx="10515600" cy="1160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a:t>
          </a:r>
          <a:r>
            <a:rPr lang="en-US" sz="2000" b="0" i="0" kern="1200" dirty="0"/>
            <a:t>roposals to explore how AI and other technologies can improve efficiencies and transform physician practices</a:t>
          </a:r>
          <a:endParaRPr lang="en-US" sz="2000" kern="1200" dirty="0"/>
        </a:p>
      </dsp:txBody>
      <dsp:txXfrm>
        <a:off x="56658" y="74212"/>
        <a:ext cx="10402284" cy="1047324"/>
      </dsp:txXfrm>
    </dsp:sp>
    <dsp:sp modelId="{E9895D4C-E2E3-A44B-9F15-CFFD3BA9305D}">
      <dsp:nvSpPr>
        <dsp:cNvPr id="0" name=""/>
        <dsp:cNvSpPr/>
      </dsp:nvSpPr>
      <dsp:spPr>
        <a:xfrm>
          <a:off x="0" y="1356754"/>
          <a:ext cx="10515600" cy="1160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a:t>
          </a:r>
          <a:r>
            <a:rPr lang="en-US" sz="2000" b="0" i="0" kern="1200" dirty="0"/>
            <a:t>treamlining how services are added to the Medicare telehealth list by removing the distinction between provisional and permanent. F</a:t>
          </a:r>
          <a:r>
            <a:rPr lang="en-US" sz="2000" kern="1200" dirty="0"/>
            <a:t>inalized a policy to make permanent the current virtual supervision flexibilities for several additional service types. </a:t>
          </a:r>
        </a:p>
      </dsp:txBody>
      <dsp:txXfrm>
        <a:off x="56658" y="1413412"/>
        <a:ext cx="10402284" cy="1047324"/>
      </dsp:txXfrm>
    </dsp:sp>
    <dsp:sp modelId="{C04D2712-A56A-442F-AA91-D07BB8E5B9DB}">
      <dsp:nvSpPr>
        <dsp:cNvPr id="0" name=""/>
        <dsp:cNvSpPr/>
      </dsp:nvSpPr>
      <dsp:spPr>
        <a:xfrm>
          <a:off x="0" y="2695954"/>
          <a:ext cx="10515600" cy="1160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Proposing a new Ambulatory Specialty Model (ASM), a mandatory payment model focused on specialty care for beneficiaries with heart failure and low back pain</a:t>
          </a:r>
          <a:endParaRPr lang="en-US" sz="2000" kern="1200"/>
        </a:p>
      </dsp:txBody>
      <dsp:txXfrm>
        <a:off x="56658" y="2752612"/>
        <a:ext cx="10402284" cy="1047324"/>
      </dsp:txXfrm>
    </dsp:sp>
    <dsp:sp modelId="{DFC2A0AD-BD2D-7043-AE80-457FE7F81D22}">
      <dsp:nvSpPr>
        <dsp:cNvPr id="0" name=""/>
        <dsp:cNvSpPr/>
      </dsp:nvSpPr>
      <dsp:spPr>
        <a:xfrm>
          <a:off x="0" y="4035154"/>
          <a:ext cx="10515600" cy="1160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Proposing t</a:t>
          </a:r>
          <a:r>
            <a:rPr lang="en-US" sz="2000" b="0" i="0" kern="1200"/>
            <a:t>o remove coverage of the screening for Social Determinants of Health.</a:t>
          </a:r>
          <a:endParaRPr lang="en-US" sz="2000" kern="1200"/>
        </a:p>
      </dsp:txBody>
      <dsp:txXfrm>
        <a:off x="56658" y="4091812"/>
        <a:ext cx="10402284" cy="10473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A9C61-6634-D14F-95BF-DD54809B9669}"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62380-42F8-F14E-B177-A1222846006E}" type="slidenum">
              <a:rPr lang="en-US" smtClean="0"/>
              <a:t>‹#›</a:t>
            </a:fld>
            <a:endParaRPr lang="en-US"/>
          </a:p>
        </p:txBody>
      </p:sp>
    </p:spTree>
    <p:extLst>
      <p:ext uri="{BB962C8B-B14F-4D97-AF65-F5344CB8AC3E}">
        <p14:creationId xmlns:p14="http://schemas.microsoft.com/office/powerpoint/2010/main" val="78273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E462380-42F8-F14E-B177-A1222846006E}" type="slidenum">
              <a:rPr lang="en-US" smtClean="0"/>
              <a:t>1</a:t>
            </a:fld>
            <a:endParaRPr lang="en-US"/>
          </a:p>
        </p:txBody>
      </p:sp>
    </p:spTree>
    <p:extLst>
      <p:ext uri="{BB962C8B-B14F-4D97-AF65-F5344CB8AC3E}">
        <p14:creationId xmlns:p14="http://schemas.microsoft.com/office/powerpoint/2010/main" val="169301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BDE3-2D9A-063C-4C8B-09F100138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8523C-32BA-088A-69F6-2009478991E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9367CB2-5869-E04F-8BA6-92A0AA427EC5}"/>
              </a:ext>
            </a:extLst>
          </p:cNvPr>
          <p:cNvSpPr>
            <a:spLocks noGrp="1"/>
          </p:cNvSpPr>
          <p:nvPr>
            <p:ph type="body" idx="1"/>
          </p:nvPr>
        </p:nvSpPr>
        <p:spPr/>
        <p:txBody>
          <a:bodyPr/>
          <a:lstStyle/>
          <a:p>
            <a:r>
              <a:rPr lang="en-US" dirty="0"/>
              <a:t>Sources:</a:t>
            </a:r>
          </a:p>
          <a:p>
            <a:endParaRPr lang="en-US" dirty="0"/>
          </a:p>
          <a:p>
            <a:r>
              <a:rPr lang="en-US" dirty="0"/>
              <a:t>“US to lose $15B in GDP each week of a shutdown, White House memo says,” Politico, October 1, 2025, https://www.politico.com/news/2025/10/01/us-gdp-loss-shutdown-00590927</a:t>
            </a:r>
          </a:p>
          <a:p>
            <a:endParaRPr lang="en-US" dirty="0"/>
          </a:p>
          <a:p>
            <a:r>
              <a:rPr lang="en-US" dirty="0"/>
              <a:t>“Who Is Missing Paychecks in the 2025 Shutdown—When and Where?,” Bipartisan Policy Center, October 14, 2025, https://bipartisanpolicy.org/explainer/who-is-missing-paychecks-in-the-2025-shutdown-when-and-where/</a:t>
            </a:r>
          </a:p>
          <a:p>
            <a:endParaRPr lang="en-US" dirty="0"/>
          </a:p>
          <a:p>
            <a:r>
              <a:rPr lang="en-US" dirty="0"/>
              <a:t>“How the Shutdown Is Affecting Federal Services and Workers,” New York Times, October 15, 2025, https://www.nytimes.com/interactive/2025/09/30/us/politics/government-shutdown-furloughs.html</a:t>
            </a:r>
          </a:p>
        </p:txBody>
      </p:sp>
      <p:sp>
        <p:nvSpPr>
          <p:cNvPr id="4" name="Slide Number Placeholder 3">
            <a:extLst>
              <a:ext uri="{FF2B5EF4-FFF2-40B4-BE49-F238E27FC236}">
                <a16:creationId xmlns:a16="http://schemas.microsoft.com/office/drawing/2014/main" id="{9DBBA6FE-FCE1-DDA2-F009-E8A025C50523}"/>
              </a:ext>
            </a:extLst>
          </p:cNvPr>
          <p:cNvSpPr>
            <a:spLocks noGrp="1"/>
          </p:cNvSpPr>
          <p:nvPr>
            <p:ph type="sldNum" sz="quarter" idx="5"/>
          </p:nvPr>
        </p:nvSpPr>
        <p:spPr/>
        <p:txBody>
          <a:bodyPr/>
          <a:lstStyle/>
          <a:p>
            <a:fld id="{0518D6BE-06C7-9D44-B1ED-3695FD14EDEE}" type="slidenum">
              <a:rPr lang="en-US" smtClean="0"/>
              <a:t>8</a:t>
            </a:fld>
            <a:endParaRPr lang="en-US"/>
          </a:p>
        </p:txBody>
      </p:sp>
    </p:spTree>
    <p:extLst>
      <p:ext uri="{BB962C8B-B14F-4D97-AF65-F5344CB8AC3E}">
        <p14:creationId xmlns:p14="http://schemas.microsoft.com/office/powerpoint/2010/main" val="92793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Sources:</a:t>
            </a:r>
          </a:p>
          <a:p>
            <a:endParaRPr lang="en-US" dirty="0"/>
          </a:p>
          <a:p>
            <a:r>
              <a:rPr lang="en-US" dirty="0"/>
              <a:t>“Government shutdown key dates: What could happen, day by day,” NBC News, October 20, 2025, https://www.nbcnews.com/data-graphics/government-shutdown-key-dates-social-security-wic-smithsonian-museums-rcna235198</a:t>
            </a:r>
          </a:p>
          <a:p>
            <a:endParaRPr lang="en-US" dirty="0"/>
          </a:p>
          <a:p>
            <a:r>
              <a:rPr lang="en-US" dirty="0"/>
              <a:t>“Government Shutdown Day 16: Funding Bill Fails 10th Vote,” Forbes, October 20, 2025, https://www.forbes.com/sites/saradorn/2025/10/16/government-shutdown-day-16-funding-bill-fails-10th-vote/</a:t>
            </a:r>
          </a:p>
          <a:p>
            <a:endParaRPr lang="en-US" dirty="0"/>
          </a:p>
        </p:txBody>
      </p:sp>
      <p:sp>
        <p:nvSpPr>
          <p:cNvPr id="4" name="Slide Number Placeholder 3"/>
          <p:cNvSpPr>
            <a:spLocks noGrp="1"/>
          </p:cNvSpPr>
          <p:nvPr>
            <p:ph type="sldNum" sz="quarter" idx="5"/>
          </p:nvPr>
        </p:nvSpPr>
        <p:spPr/>
        <p:txBody>
          <a:bodyPr/>
          <a:lstStyle/>
          <a:p>
            <a:fld id="{0518D6BE-06C7-9D44-B1ED-3695FD14EDEE}" type="slidenum">
              <a:rPr lang="en-US" smtClean="0"/>
              <a:t>9</a:t>
            </a:fld>
            <a:endParaRPr lang="en-US" dirty="0"/>
          </a:p>
        </p:txBody>
      </p:sp>
    </p:spTree>
    <p:extLst>
      <p:ext uri="{BB962C8B-B14F-4D97-AF65-F5344CB8AC3E}">
        <p14:creationId xmlns:p14="http://schemas.microsoft.com/office/powerpoint/2010/main" val="389518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62380-42F8-F14E-B177-A1222846006E}" type="slidenum">
              <a:rPr lang="en-US" smtClean="0"/>
              <a:t>13</a:t>
            </a:fld>
            <a:endParaRPr lang="en-US"/>
          </a:p>
        </p:txBody>
      </p:sp>
    </p:spTree>
    <p:extLst>
      <p:ext uri="{BB962C8B-B14F-4D97-AF65-F5344CB8AC3E}">
        <p14:creationId xmlns:p14="http://schemas.microsoft.com/office/powerpoint/2010/main" val="2358193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7FA05-8BF0-9E87-49FB-9A0C02458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02DCB-5A9A-2C8F-C478-CB432AE43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E2C77-7436-63CF-169D-B12D56AC2D02}"/>
              </a:ext>
            </a:extLst>
          </p:cNvPr>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a:extLst>
              <a:ext uri="{FF2B5EF4-FFF2-40B4-BE49-F238E27FC236}">
                <a16:creationId xmlns:a16="http://schemas.microsoft.com/office/drawing/2014/main" id="{2DF43F06-F616-3AEF-B1C2-CA3E763E8141}"/>
              </a:ext>
            </a:extLst>
          </p:cNvPr>
          <p:cNvSpPr>
            <a:spLocks noGrp="1"/>
          </p:cNvSpPr>
          <p:nvPr>
            <p:ph type="sldNum" sz="quarter" idx="5"/>
          </p:nvPr>
        </p:nvSpPr>
        <p:spPr/>
        <p:txBody>
          <a:bodyPr/>
          <a:lstStyle/>
          <a:p>
            <a:pPr>
              <a:defRPr/>
            </a:pPr>
            <a:fld id="{E90EC1EA-07A0-4FA0-85C5-97754687AA71}" type="slidenum">
              <a:rPr lang="en-US" smtClean="0"/>
              <a:pPr>
                <a:defRPr/>
              </a:pPr>
              <a:t>14</a:t>
            </a:fld>
            <a:endParaRPr lang="en-US"/>
          </a:p>
        </p:txBody>
      </p:sp>
    </p:spTree>
    <p:extLst>
      <p:ext uri="{BB962C8B-B14F-4D97-AF65-F5344CB8AC3E}">
        <p14:creationId xmlns:p14="http://schemas.microsoft.com/office/powerpoint/2010/main" val="2332987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62380-42F8-F14E-B177-A1222846006E}" type="slidenum">
              <a:rPr lang="en-US" smtClean="0"/>
              <a:t>17</a:t>
            </a:fld>
            <a:endParaRPr lang="en-US"/>
          </a:p>
        </p:txBody>
      </p:sp>
    </p:spTree>
    <p:extLst>
      <p:ext uri="{BB962C8B-B14F-4D97-AF65-F5344CB8AC3E}">
        <p14:creationId xmlns:p14="http://schemas.microsoft.com/office/powerpoint/2010/main" val="539882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BDE3-2D9A-063C-4C8B-09F100138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8523C-32BA-088A-69F6-2009478991E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9367CB2-5869-E04F-8BA6-92A0AA427EC5}"/>
              </a:ext>
            </a:extLst>
          </p:cNvPr>
          <p:cNvSpPr>
            <a:spLocks noGrp="1"/>
          </p:cNvSpPr>
          <p:nvPr>
            <p:ph type="body" idx="1"/>
          </p:nvPr>
        </p:nvSpPr>
        <p:spPr/>
        <p:txBody>
          <a:bodyPr/>
          <a:lstStyle/>
          <a:p>
            <a:r>
              <a:rPr lang="en-US" dirty="0"/>
              <a:t>Sources:</a:t>
            </a:r>
          </a:p>
          <a:p>
            <a:endParaRPr lang="en-US" dirty="0"/>
          </a:p>
          <a:p>
            <a:r>
              <a:rPr lang="en-US" dirty="0"/>
              <a:t>“Make Our Children Healthy Again: Assessment,” White House, accessed May 25, 2025, https://www.whitehouse.gov/wp-content/uploads/2025/05/WH-The-MAHA-Report-Assessment.pdf</a:t>
            </a:r>
          </a:p>
          <a:p>
            <a:endParaRPr lang="en-US" dirty="0"/>
          </a:p>
          <a:p>
            <a:r>
              <a:rPr lang="en-US" dirty="0"/>
              <a:t>Willy Stone, “MAHA Commission report paints a dark picture of U.S. children's health,” NPR, May 22, 2025, https://www.npr.org/sections/shots-health-news/2025/05/22/nx-s1-5406772/rfk-maha-commission-report-childrens-health</a:t>
            </a:r>
          </a:p>
        </p:txBody>
      </p:sp>
      <p:sp>
        <p:nvSpPr>
          <p:cNvPr id="4" name="Slide Number Placeholder 3">
            <a:extLst>
              <a:ext uri="{FF2B5EF4-FFF2-40B4-BE49-F238E27FC236}">
                <a16:creationId xmlns:a16="http://schemas.microsoft.com/office/drawing/2014/main" id="{9DBBA6FE-FCE1-DDA2-F009-E8A025C50523}"/>
              </a:ext>
            </a:extLst>
          </p:cNvPr>
          <p:cNvSpPr>
            <a:spLocks noGrp="1"/>
          </p:cNvSpPr>
          <p:nvPr>
            <p:ph type="sldNum" sz="quarter" idx="5"/>
          </p:nvPr>
        </p:nvSpPr>
        <p:spPr/>
        <p:txBody>
          <a:bodyPr/>
          <a:lstStyle/>
          <a:p>
            <a:fld id="{0518D6BE-06C7-9D44-B1ED-3695FD14EDEE}" type="slidenum">
              <a:rPr lang="en-US" smtClean="0"/>
              <a:t>19</a:t>
            </a:fld>
            <a:endParaRPr lang="en-US"/>
          </a:p>
        </p:txBody>
      </p:sp>
    </p:spTree>
    <p:extLst>
      <p:ext uri="{BB962C8B-B14F-4D97-AF65-F5344CB8AC3E}">
        <p14:creationId xmlns:p14="http://schemas.microsoft.com/office/powerpoint/2010/main" val="59603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Billsheet</a:t>
            </a:r>
            <a:r>
              <a:rPr lang="en-US" dirty="0"/>
              <a:t> | BillTrack50,” Accessed October 23, 2025, https://www.billtrack50.com/account/billsheet/60294.</a:t>
            </a:r>
          </a:p>
          <a:p>
            <a:endParaRPr lang="en-US" dirty="0"/>
          </a:p>
        </p:txBody>
      </p:sp>
      <p:sp>
        <p:nvSpPr>
          <p:cNvPr id="4" name="Slide Number Placeholder 3"/>
          <p:cNvSpPr>
            <a:spLocks noGrp="1"/>
          </p:cNvSpPr>
          <p:nvPr>
            <p:ph type="sldNum" sz="quarter" idx="5"/>
          </p:nvPr>
        </p:nvSpPr>
        <p:spPr/>
        <p:txBody>
          <a:bodyPr/>
          <a:lstStyle/>
          <a:p>
            <a:fld id="{0518D6BE-06C7-9D44-B1ED-3695FD14EDEE}" type="slidenum">
              <a:rPr lang="en-US" smtClean="0"/>
              <a:t>21</a:t>
            </a:fld>
            <a:endParaRPr lang="en-US"/>
          </a:p>
        </p:txBody>
      </p:sp>
    </p:spTree>
    <p:extLst>
      <p:ext uri="{BB962C8B-B14F-4D97-AF65-F5344CB8AC3E}">
        <p14:creationId xmlns:p14="http://schemas.microsoft.com/office/powerpoint/2010/main" val="378860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62380-42F8-F14E-B177-A1222846006E}" type="slidenum">
              <a:rPr lang="en-US" smtClean="0"/>
              <a:t>24</a:t>
            </a:fld>
            <a:endParaRPr lang="en-US"/>
          </a:p>
        </p:txBody>
      </p:sp>
    </p:spTree>
    <p:extLst>
      <p:ext uri="{BB962C8B-B14F-4D97-AF65-F5344CB8AC3E}">
        <p14:creationId xmlns:p14="http://schemas.microsoft.com/office/powerpoint/2010/main" val="4209551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E196A5-D872-9148-975E-6BEB05223D01}"/>
              </a:ext>
            </a:extLst>
          </p:cNvPr>
          <p:cNvSpPr/>
          <p:nvPr userDrawn="1"/>
        </p:nvSpPr>
        <p:spPr>
          <a:xfrm>
            <a:off x="0"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6" name="Rectangle 5">
            <a:extLst>
              <a:ext uri="{FF2B5EF4-FFF2-40B4-BE49-F238E27FC236}">
                <a16:creationId xmlns:a16="http://schemas.microsoft.com/office/drawing/2014/main" id="{4EE3DD95-174E-C94F-A8DD-3253A9DDC16A}"/>
              </a:ext>
            </a:extLst>
          </p:cNvPr>
          <p:cNvSpPr/>
          <p:nvPr userDrawn="1"/>
        </p:nvSpPr>
        <p:spPr>
          <a:xfrm>
            <a:off x="0" y="1016000"/>
            <a:ext cx="10001839" cy="4561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B78DF27D-3D7E-144D-AEBE-EA8573839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3698" y="5827776"/>
            <a:ext cx="1737360" cy="767963"/>
          </a:xfrm>
          <a:prstGeom prst="rect">
            <a:avLst/>
          </a:prstGeom>
        </p:spPr>
      </p:pic>
      <p:sp>
        <p:nvSpPr>
          <p:cNvPr id="10" name="Title 1">
            <a:extLst>
              <a:ext uri="{FF2B5EF4-FFF2-40B4-BE49-F238E27FC236}">
                <a16:creationId xmlns:a16="http://schemas.microsoft.com/office/drawing/2014/main" id="{5C52C5A3-4A25-364D-8403-80A1A1AD3E25}"/>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6A8EE0DC-4B15-D947-88C8-715A124B4A75}"/>
              </a:ext>
            </a:extLst>
          </p:cNvPr>
          <p:cNvSpPr>
            <a:spLocks noGrp="1"/>
          </p:cNvSpPr>
          <p:nvPr>
            <p:ph type="subTitle" idx="1"/>
          </p:nvPr>
        </p:nvSpPr>
        <p:spPr>
          <a:xfrm>
            <a:off x="1069849" y="4167212"/>
            <a:ext cx="7315200" cy="1030934"/>
          </a:xfrm>
        </p:spPr>
        <p:txBody>
          <a:bodyPr/>
          <a:lstStyle>
            <a:lvl1pPr marL="0" inden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6240893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822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1787" y="569127"/>
            <a:ext cx="10492686" cy="723622"/>
          </a:xfrm>
        </p:spPr>
        <p:txBody>
          <a:bodyPr anchor="ctr">
            <a:noAutofit/>
          </a:bodyPr>
          <a:lstStyle>
            <a:lvl1pPr>
              <a:defRPr sz="3000">
                <a:solidFill>
                  <a:srgbClr val="017E66"/>
                </a:solidFill>
              </a:defRPr>
            </a:lvl1pPr>
          </a:lstStyle>
          <a:p>
            <a:r>
              <a:rPr lang="en-US"/>
              <a:t>One-Slide Issue Explainer</a:t>
            </a:r>
          </a:p>
        </p:txBody>
      </p:sp>
      <p:sp>
        <p:nvSpPr>
          <p:cNvPr id="8" name="Slide Number Placeholder 5">
            <a:extLst>
              <a:ext uri="{FF2B5EF4-FFF2-40B4-BE49-F238E27FC236}">
                <a16:creationId xmlns:a16="http://schemas.microsoft.com/office/drawing/2014/main" id="{E7BACFC5-645C-4E4B-943C-BAEDA3D100D9}"/>
              </a:ext>
            </a:extLst>
          </p:cNvPr>
          <p:cNvSpPr txBox="1">
            <a:spLocks/>
          </p:cNvSpPr>
          <p:nvPr userDrawn="1"/>
        </p:nvSpPr>
        <p:spPr>
          <a:xfrm>
            <a:off x="11111059" y="6239510"/>
            <a:ext cx="1080941"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4"/>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16528F-E9C7-4743-838D-D83987E5808B}" type="slidenum">
              <a:rPr lang="en-US" sz="1200" smtClean="0">
                <a:solidFill>
                  <a:schemeClr val="accent1">
                    <a:lumMod val="75000"/>
                  </a:schemeClr>
                </a:solidFill>
              </a:rPr>
              <a:pPr/>
              <a:t>‹#›</a:t>
            </a:fld>
            <a:endParaRPr lang="en-US" sz="1200">
              <a:solidFill>
                <a:schemeClr val="accent1">
                  <a:lumMod val="75000"/>
                </a:schemeClr>
              </a:solidFill>
            </a:endParaRPr>
          </a:p>
        </p:txBody>
      </p:sp>
    </p:spTree>
    <p:extLst>
      <p:ext uri="{BB962C8B-B14F-4D97-AF65-F5344CB8AC3E}">
        <p14:creationId xmlns:p14="http://schemas.microsoft.com/office/powerpoint/2010/main" val="178675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6934" y="820133"/>
            <a:ext cx="9786419" cy="723622"/>
          </a:xfrm>
        </p:spPr>
        <p:txBody>
          <a:bodyPr anchor="ctr">
            <a:noAutofit/>
          </a:bodyPr>
          <a:lstStyle>
            <a:lvl1pPr>
              <a:defRPr sz="2000"/>
            </a:lvl1pPr>
          </a:lstStyle>
          <a:p>
            <a:r>
              <a:rPr lang="en-US"/>
              <a:t>One-Slide Issue Explainer</a:t>
            </a:r>
          </a:p>
        </p:txBody>
      </p:sp>
      <p:sp>
        <p:nvSpPr>
          <p:cNvPr id="8" name="Slide Number Placeholder 5">
            <a:extLst>
              <a:ext uri="{FF2B5EF4-FFF2-40B4-BE49-F238E27FC236}">
                <a16:creationId xmlns:a16="http://schemas.microsoft.com/office/drawing/2014/main" id="{E7BACFC5-645C-4E4B-943C-BAEDA3D100D9}"/>
              </a:ext>
            </a:extLst>
          </p:cNvPr>
          <p:cNvSpPr txBox="1">
            <a:spLocks/>
          </p:cNvSpPr>
          <p:nvPr userDrawn="1"/>
        </p:nvSpPr>
        <p:spPr>
          <a:xfrm>
            <a:off x="11111059" y="6239510"/>
            <a:ext cx="1080941"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4"/>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16528F-E9C7-4743-838D-D83987E5808B}" type="slidenum">
              <a:rPr lang="en-US" sz="1200" smtClean="0">
                <a:solidFill>
                  <a:schemeClr val="accent1">
                    <a:lumMod val="75000"/>
                  </a:schemeClr>
                </a:solidFill>
              </a:rPr>
              <a:pPr/>
              <a:t>‹#›</a:t>
            </a:fld>
            <a:endParaRPr lang="en-US" sz="1200">
              <a:solidFill>
                <a:schemeClr val="accent1">
                  <a:lumMod val="75000"/>
                </a:schemeClr>
              </a:solidFill>
            </a:endParaRPr>
          </a:p>
        </p:txBody>
      </p:sp>
      <p:pic>
        <p:nvPicPr>
          <p:cNvPr id="10" name="Picture 9">
            <a:extLst>
              <a:ext uri="{FF2B5EF4-FFF2-40B4-BE49-F238E27FC236}">
                <a16:creationId xmlns:a16="http://schemas.microsoft.com/office/drawing/2014/main" id="{2CE95165-9802-E441-A76B-0BBE868E5C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7812" t="17512" r="53522" b="31780"/>
          <a:stretch/>
        </p:blipFill>
        <p:spPr>
          <a:xfrm>
            <a:off x="0" y="778933"/>
            <a:ext cx="364787" cy="6079067"/>
          </a:xfrm>
          <a:prstGeom prst="rect">
            <a:avLst/>
          </a:prstGeom>
        </p:spPr>
      </p:pic>
      <p:pic>
        <p:nvPicPr>
          <p:cNvPr id="12" name="Picture 11">
            <a:extLst>
              <a:ext uri="{FF2B5EF4-FFF2-40B4-BE49-F238E27FC236}">
                <a16:creationId xmlns:a16="http://schemas.microsoft.com/office/drawing/2014/main" id="{A1698923-D6F4-194A-81A8-0939DDFAD0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5408" t="17512" r="57242" b="75725"/>
          <a:stretch/>
        </p:blipFill>
        <p:spPr>
          <a:xfrm rot="16200000">
            <a:off x="11535530" y="6206056"/>
            <a:ext cx="232001" cy="1080940"/>
          </a:xfrm>
          <a:prstGeom prst="rect">
            <a:avLst/>
          </a:prstGeom>
        </p:spPr>
      </p:pic>
    </p:spTree>
    <p:extLst>
      <p:ext uri="{BB962C8B-B14F-4D97-AF65-F5344CB8AC3E}">
        <p14:creationId xmlns:p14="http://schemas.microsoft.com/office/powerpoint/2010/main" val="2816151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_FI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6934" y="820133"/>
            <a:ext cx="9786419" cy="723622"/>
          </a:xfrm>
        </p:spPr>
        <p:txBody>
          <a:bodyPr anchor="ctr">
            <a:noAutofit/>
          </a:bodyPr>
          <a:lstStyle>
            <a:lvl1pPr>
              <a:defRPr sz="2000"/>
            </a:lvl1pPr>
          </a:lstStyle>
          <a:p>
            <a:r>
              <a:rPr lang="en-US"/>
              <a:t>One-Slide Issue Explainer</a:t>
            </a:r>
          </a:p>
        </p:txBody>
      </p:sp>
      <p:sp>
        <p:nvSpPr>
          <p:cNvPr id="8" name="Slide Number Placeholder 5">
            <a:extLst>
              <a:ext uri="{FF2B5EF4-FFF2-40B4-BE49-F238E27FC236}">
                <a16:creationId xmlns:a16="http://schemas.microsoft.com/office/drawing/2014/main" id="{E7BACFC5-645C-4E4B-943C-BAEDA3D100D9}"/>
              </a:ext>
            </a:extLst>
          </p:cNvPr>
          <p:cNvSpPr txBox="1">
            <a:spLocks/>
          </p:cNvSpPr>
          <p:nvPr userDrawn="1"/>
        </p:nvSpPr>
        <p:spPr>
          <a:xfrm>
            <a:off x="11111059" y="6239510"/>
            <a:ext cx="1080941"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4"/>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16528F-E9C7-4743-838D-D83987E5808B}" type="slidenum">
              <a:rPr lang="en-US" sz="1200" smtClean="0">
                <a:solidFill>
                  <a:schemeClr val="accent1">
                    <a:lumMod val="75000"/>
                  </a:schemeClr>
                </a:solidFill>
              </a:rPr>
              <a:pPr/>
              <a:t>‹#›</a:t>
            </a:fld>
            <a:endParaRPr lang="en-US" sz="1200">
              <a:solidFill>
                <a:schemeClr val="accent1">
                  <a:lumMod val="75000"/>
                </a:schemeClr>
              </a:solidFill>
            </a:endParaRPr>
          </a:p>
        </p:txBody>
      </p:sp>
      <p:pic>
        <p:nvPicPr>
          <p:cNvPr id="10" name="Picture 9">
            <a:extLst>
              <a:ext uri="{FF2B5EF4-FFF2-40B4-BE49-F238E27FC236}">
                <a16:creationId xmlns:a16="http://schemas.microsoft.com/office/drawing/2014/main" id="{2CE95165-9802-E441-A76B-0BBE868E5C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7812" t="17512" r="53522" b="31780"/>
          <a:stretch/>
        </p:blipFill>
        <p:spPr>
          <a:xfrm>
            <a:off x="0" y="778933"/>
            <a:ext cx="364787" cy="6079067"/>
          </a:xfrm>
          <a:prstGeom prst="rect">
            <a:avLst/>
          </a:prstGeom>
        </p:spPr>
      </p:pic>
      <p:pic>
        <p:nvPicPr>
          <p:cNvPr id="12" name="Picture 11">
            <a:extLst>
              <a:ext uri="{FF2B5EF4-FFF2-40B4-BE49-F238E27FC236}">
                <a16:creationId xmlns:a16="http://schemas.microsoft.com/office/drawing/2014/main" id="{A1698923-D6F4-194A-81A8-0939DDFAD0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5408" t="17512" r="57242" b="75725"/>
          <a:stretch/>
        </p:blipFill>
        <p:spPr>
          <a:xfrm rot="16200000">
            <a:off x="11535530" y="6206056"/>
            <a:ext cx="232001" cy="1080940"/>
          </a:xfrm>
          <a:prstGeom prst="rect">
            <a:avLst/>
          </a:prstGeom>
        </p:spPr>
      </p:pic>
    </p:spTree>
    <p:extLst>
      <p:ext uri="{BB962C8B-B14F-4D97-AF65-F5344CB8AC3E}">
        <p14:creationId xmlns:p14="http://schemas.microsoft.com/office/powerpoint/2010/main" val="16252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44C7-FB56-8F45-8E8D-360A8FFE1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0995F-1B0C-B14A-A09E-EFBAD40A7C91}"/>
              </a:ext>
            </a:extLst>
          </p:cNvPr>
          <p:cNvSpPr>
            <a:spLocks noGrp="1"/>
          </p:cNvSpPr>
          <p:nvPr>
            <p:ph idx="1"/>
          </p:nvPr>
        </p:nvSpPr>
        <p:spPr/>
        <p:txBody>
          <a:bodyPr>
            <a:normAutofit/>
          </a:bodyPr>
          <a:lstStyle>
            <a:lvl1pPr>
              <a:spcBef>
                <a:spcPts val="1800"/>
              </a:spcBef>
              <a:defRPr sz="2200"/>
            </a:lvl1pPr>
            <a:lvl2pPr>
              <a:spcBef>
                <a:spcPts val="0"/>
              </a:spcBef>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385457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08E5E-FBF3-8749-8C73-47834D26E15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CE54FA1-4F73-804E-834A-4B043673C62B}"/>
              </a:ext>
            </a:extLst>
          </p:cNvPr>
          <p:cNvSpPr/>
          <p:nvPr userDrawn="1"/>
        </p:nvSpPr>
        <p:spPr>
          <a:xfrm>
            <a:off x="9266682"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16" name="Title 1">
            <a:extLst>
              <a:ext uri="{FF2B5EF4-FFF2-40B4-BE49-F238E27FC236}">
                <a16:creationId xmlns:a16="http://schemas.microsoft.com/office/drawing/2014/main" id="{185F88B3-8461-8541-A11B-9AD5FBA7056C}"/>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A1C99013-B493-654C-BF69-476D173F7B5F}"/>
              </a:ext>
            </a:extLst>
          </p:cNvPr>
          <p:cNvSpPr>
            <a:spLocks noGrp="1"/>
          </p:cNvSpPr>
          <p:nvPr>
            <p:ph type="subTitle" idx="1"/>
          </p:nvPr>
        </p:nvSpPr>
        <p:spPr>
          <a:xfrm>
            <a:off x="1069848" y="4167212"/>
            <a:ext cx="7345367" cy="1030934"/>
          </a:xfrm>
        </p:spPr>
        <p:txBody>
          <a:bodyPr/>
          <a:lstStyle>
            <a:lvl1pPr marL="0" indent="0">
              <a:buNone/>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95D7F139-338E-334E-980B-694FB51B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2101" y="5944463"/>
            <a:ext cx="1554480" cy="431169"/>
          </a:xfrm>
          <a:prstGeom prst="rect">
            <a:avLst/>
          </a:prstGeom>
        </p:spPr>
      </p:pic>
    </p:spTree>
    <p:extLst>
      <p:ext uri="{BB962C8B-B14F-4D97-AF65-F5344CB8AC3E}">
        <p14:creationId xmlns:p14="http://schemas.microsoft.com/office/powerpoint/2010/main" val="4611503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A5335-0C8F-3242-B7B5-C6D8DC4F1AC9}"/>
              </a:ext>
            </a:extLst>
          </p:cNvPr>
          <p:cNvSpPr>
            <a:spLocks noGrp="1"/>
          </p:cNvSpPr>
          <p:nvPr>
            <p:ph sz="half" idx="1"/>
          </p:nvPr>
        </p:nvSpPr>
        <p:spPr>
          <a:xfrm>
            <a:off x="838200" y="1279526"/>
            <a:ext cx="5181600" cy="489743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C1F58-ABD8-6349-977B-B77440ED6C7C}"/>
              </a:ext>
            </a:extLst>
          </p:cNvPr>
          <p:cNvSpPr>
            <a:spLocks noGrp="1"/>
          </p:cNvSpPr>
          <p:nvPr>
            <p:ph sz="half" idx="2"/>
          </p:nvPr>
        </p:nvSpPr>
        <p:spPr>
          <a:xfrm>
            <a:off x="6172200" y="1279526"/>
            <a:ext cx="5181600" cy="489743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98E2E0D-6651-EE4B-88BE-2D95A1C5D3D2}"/>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355244661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Lef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6347012"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6347012"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6347012" y="1279526"/>
            <a:ext cx="5006788" cy="4910138"/>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22865670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833120"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833120"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611124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833120" y="1279526"/>
            <a:ext cx="5006788" cy="4910138"/>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6135788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D8F7D2-A68C-DD42-B432-4D2EC05B91FD}"/>
              </a:ext>
            </a:extLst>
          </p:cNvPr>
          <p:cNvSpPr>
            <a:spLocks noGrp="1"/>
          </p:cNvSpPr>
          <p:nvPr>
            <p:ph type="body" idx="1"/>
          </p:nvPr>
        </p:nvSpPr>
        <p:spPr>
          <a:xfrm>
            <a:off x="839788" y="1279525"/>
            <a:ext cx="5157787"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6F22C5-0068-EB4D-BDF7-6C1CD2180A56}"/>
              </a:ext>
            </a:extLst>
          </p:cNvPr>
          <p:cNvSpPr>
            <a:spLocks noGrp="1"/>
          </p:cNvSpPr>
          <p:nvPr>
            <p:ph sz="half" idx="2"/>
          </p:nvPr>
        </p:nvSpPr>
        <p:spPr>
          <a:xfrm>
            <a:off x="839788" y="2011046"/>
            <a:ext cx="5157787" cy="417861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DE85F-F394-6645-9753-5BA14D70DEA1}"/>
              </a:ext>
            </a:extLst>
          </p:cNvPr>
          <p:cNvSpPr>
            <a:spLocks noGrp="1"/>
          </p:cNvSpPr>
          <p:nvPr>
            <p:ph type="body" sz="quarter" idx="3"/>
          </p:nvPr>
        </p:nvSpPr>
        <p:spPr>
          <a:xfrm>
            <a:off x="6172200" y="1279525"/>
            <a:ext cx="5183188"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8C9F1A-2BC5-AB41-B8B7-7FB4BCF38BEF}"/>
              </a:ext>
            </a:extLst>
          </p:cNvPr>
          <p:cNvSpPr>
            <a:spLocks noGrp="1"/>
          </p:cNvSpPr>
          <p:nvPr>
            <p:ph sz="quarter" idx="4"/>
          </p:nvPr>
        </p:nvSpPr>
        <p:spPr>
          <a:xfrm>
            <a:off x="6172200" y="2011046"/>
            <a:ext cx="5183188" cy="417861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AB1A961-D7C7-3349-A221-7BD5AEC2AC7B}"/>
              </a:ext>
            </a:extLst>
          </p:cNvPr>
          <p:cNvSpPr>
            <a:spLocks noGrp="1"/>
          </p:cNvSpPr>
          <p:nvPr>
            <p:ph type="title"/>
          </p:nvPr>
        </p:nvSpPr>
        <p:spPr>
          <a:xfrm>
            <a:off x="838200" y="365126"/>
            <a:ext cx="10515600" cy="914399"/>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2327812205"/>
      </p:ext>
    </p:extLst>
  </p:cSld>
  <p:clrMapOvr>
    <a:masterClrMapping/>
  </p:clrMapOvr>
  <p:extLst>
    <p:ext uri="{DCECCB84-F9BA-43D5-87BE-67443E8EF086}">
      <p15:sldGuideLst xmlns:p15="http://schemas.microsoft.com/office/powerpoint/2012/main">
        <p15:guide id="1" orient="horz" pos="1176">
          <p15:clr>
            <a:srgbClr val="FBAE40"/>
          </p15:clr>
        </p15:guide>
        <p15:guide id="2" orient="horz" pos="12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812800" y="1279526"/>
            <a:ext cx="2133600" cy="4892674"/>
          </a:xfrm>
          <a:solidFill>
            <a:schemeClr val="accent1"/>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b="0" i="0">
                <a:ln>
                  <a:noFill/>
                </a:ln>
                <a:solidFill>
                  <a:schemeClr val="bg1"/>
                </a:solidFill>
                <a:effectLst/>
                <a:latin typeface="Calibri" panose="020F0502020204030204" pitchFamily="34" charset="0"/>
                <a:cs typeface="Calibri" panose="020F0502020204030204" pitchFamily="34" charset="0"/>
              </a:defRPr>
            </a:lvl1pPr>
            <a:lvl2pPr>
              <a:buNone/>
              <a:defRPr sz="1200"/>
            </a:lvl2pPr>
            <a:lvl3pPr>
              <a:buNone/>
              <a:defRPr sz="1000"/>
            </a:lvl3pPr>
            <a:lvl4pPr>
              <a:buNone/>
              <a:defRPr sz="900"/>
            </a:lvl4pPr>
            <a:lvl5pPr>
              <a:buNone/>
              <a:defRPr sz="900"/>
            </a:lvl5pPr>
          </a:lstStyle>
          <a:p>
            <a:pPr lvl="0"/>
            <a:r>
              <a:rPr lang="en-US"/>
              <a:t>Edit Master text styles</a:t>
            </a:r>
          </a:p>
        </p:txBody>
      </p:sp>
      <p:sp>
        <p:nvSpPr>
          <p:cNvPr id="9" name="Content Placeholder 8"/>
          <p:cNvSpPr>
            <a:spLocks noGrp="1"/>
          </p:cNvSpPr>
          <p:nvPr>
            <p:ph sz="quarter" idx="1"/>
          </p:nvPr>
        </p:nvSpPr>
        <p:spPr>
          <a:xfrm>
            <a:off x="3149600" y="1279525"/>
            <a:ext cx="8204200" cy="4892675"/>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13D6B1E-E481-E140-A8CE-CA0B6FF2392A}"/>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a:extLst>
              <a:ext uri="{FF2B5EF4-FFF2-40B4-BE49-F238E27FC236}">
                <a16:creationId xmlns:a16="http://schemas.microsoft.com/office/drawing/2014/main"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37134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C380-7AA8-5143-AB33-06B91DBCE74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32966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A80174-6BAA-494C-9FE8-C67DDB25ED68}"/>
              </a:ext>
            </a:extLst>
          </p:cNvPr>
          <p:cNvSpPr/>
          <p:nvPr userDrawn="1"/>
        </p:nvSpPr>
        <p:spPr>
          <a:xfrm>
            <a:off x="347472" y="0"/>
            <a:ext cx="4572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a:extLst>
              <a:ext uri="{FF2B5EF4-FFF2-40B4-BE49-F238E27FC236}">
                <a16:creationId xmlns:a16="http://schemas.microsoft.com/office/drawing/2014/main" id="{A70EAC32-2819-A845-B11A-B91D8EF2D0E2}"/>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A23F2-6892-2B49-85A7-898D45679E13}"/>
              </a:ext>
            </a:extLst>
          </p:cNvPr>
          <p:cNvSpPr>
            <a:spLocks noGrp="1"/>
          </p:cNvSpPr>
          <p:nvPr>
            <p:ph type="body" idx="1"/>
          </p:nvPr>
        </p:nvSpPr>
        <p:spPr>
          <a:xfrm>
            <a:off x="838200" y="1279525"/>
            <a:ext cx="10515600" cy="48974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77C6E12-5327-DC4B-A658-4BF76AAEDCF8}"/>
              </a:ext>
            </a:extLst>
          </p:cNvPr>
          <p:cNvSpPr>
            <a:spLocks noGrp="1"/>
          </p:cNvSpPr>
          <p:nvPr>
            <p:ph type="sldNum" sz="quarter" idx="4"/>
          </p:nvPr>
        </p:nvSpPr>
        <p:spPr>
          <a:xfrm>
            <a:off x="8747759" y="6391656"/>
            <a:ext cx="3185161" cy="274320"/>
          </a:xfrm>
          <a:prstGeom prst="rect">
            <a:avLst/>
          </a:prstGeom>
        </p:spPr>
        <p:txBody>
          <a:bodyPr vert="horz" lIns="91440" tIns="45720" rIns="91440" bIns="45720" rtlCol="0" anchor="b"/>
          <a:lstStyle>
            <a:lvl1pPr algn="r">
              <a:defRPr sz="1200">
                <a:solidFill>
                  <a:schemeClr val="accent3"/>
                </a:solidFill>
                <a:latin typeface="Calibri" panose="020F0502020204030204" pitchFamily="34" charset="0"/>
                <a:cs typeface="Calibri" panose="020F0502020204030204" pitchFamily="34" charset="0"/>
              </a:defRPr>
            </a:lvl1pPr>
          </a:lstStyle>
          <a:p>
            <a:fld id="{461711D5-349D-4847-A71F-DCB6A6FF38BF}" type="slidenum">
              <a:rPr lang="en-US" smtClean="0"/>
              <a:pPr/>
              <a:t>‹#›</a:t>
            </a:fld>
            <a:endParaRPr lang="en-US"/>
          </a:p>
        </p:txBody>
      </p:sp>
    </p:spTree>
    <p:extLst>
      <p:ext uri="{BB962C8B-B14F-4D97-AF65-F5344CB8AC3E}">
        <p14:creationId xmlns:p14="http://schemas.microsoft.com/office/powerpoint/2010/main" val="3487830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3000" b="1" kern="1200">
          <a:solidFill>
            <a:srgbClr val="007E6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0"/>
        </a:spcBef>
        <a:buClr>
          <a:srgbClr val="007E66"/>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Clr>
          <a:srgbClr val="007E66"/>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Clr>
          <a:srgbClr val="007E66"/>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B17D-1014-F1D5-EAEA-E820A8DF9365}"/>
              </a:ext>
            </a:extLst>
          </p:cNvPr>
          <p:cNvSpPr>
            <a:spLocks noGrp="1"/>
          </p:cNvSpPr>
          <p:nvPr>
            <p:ph type="ctrTitle"/>
          </p:nvPr>
        </p:nvSpPr>
        <p:spPr>
          <a:xfrm>
            <a:off x="744983" y="1376312"/>
            <a:ext cx="6473953" cy="2790900"/>
          </a:xfrm>
        </p:spPr>
        <p:txBody>
          <a:bodyPr>
            <a:normAutofit fontScale="90000"/>
          </a:bodyPr>
          <a:lstStyle/>
          <a:p>
            <a:r>
              <a:rPr lang="en-US" dirty="0"/>
              <a:t>ACP Advocacy in Challenging Times: Embrace the Process and Celebrate Progress</a:t>
            </a:r>
            <a:br>
              <a:rPr lang="en-US" dirty="0"/>
            </a:br>
            <a:br>
              <a:rPr lang="en-US" dirty="0"/>
            </a:br>
            <a:r>
              <a:rPr lang="en-US" sz="2800" b="0" dirty="0"/>
              <a:t>State Health Policy Networking Webinar</a:t>
            </a:r>
            <a:br>
              <a:rPr lang="en-US" sz="2800" b="0" dirty="0"/>
            </a:br>
            <a:r>
              <a:rPr lang="en-US" sz="2800" b="0" dirty="0"/>
              <a:t>November 5, 2025</a:t>
            </a:r>
            <a:endParaRPr lang="en-US" b="0" dirty="0"/>
          </a:p>
        </p:txBody>
      </p:sp>
      <p:sp>
        <p:nvSpPr>
          <p:cNvPr id="3" name="Subtitle 2">
            <a:extLst>
              <a:ext uri="{FF2B5EF4-FFF2-40B4-BE49-F238E27FC236}">
                <a16:creationId xmlns:a16="http://schemas.microsoft.com/office/drawing/2014/main" id="{22235A6E-1770-5A11-FC2B-B26D5774C280}"/>
              </a:ext>
            </a:extLst>
          </p:cNvPr>
          <p:cNvSpPr>
            <a:spLocks noGrp="1"/>
          </p:cNvSpPr>
          <p:nvPr>
            <p:ph type="subTitle" idx="1"/>
          </p:nvPr>
        </p:nvSpPr>
        <p:spPr>
          <a:xfrm>
            <a:off x="1069849" y="4167212"/>
            <a:ext cx="7315200" cy="1314476"/>
          </a:xfrm>
        </p:spPr>
        <p:txBody>
          <a:bodyPr vert="horz" lIns="91440" tIns="45720" rIns="91440" bIns="45720" rtlCol="0" anchor="t">
            <a:noAutofit/>
          </a:bodyPr>
          <a:lstStyle/>
          <a:p>
            <a:r>
              <a:rPr lang="en-US" sz="1600" b="0" i="0">
                <a:effectLst/>
              </a:rPr>
              <a:t>Shari M. Erickson, MPH</a:t>
            </a:r>
            <a:br>
              <a:rPr lang="en-US" sz="1600"/>
            </a:br>
            <a:r>
              <a:rPr lang="en-US" sz="1600"/>
              <a:t>Chief Advocacy Officer and </a:t>
            </a:r>
            <a:br>
              <a:rPr lang="en-US" sz="1600"/>
            </a:br>
            <a:r>
              <a:rPr lang="en-US" sz="1600"/>
              <a:t>Senior </a:t>
            </a:r>
            <a:r>
              <a:rPr lang="en-US" sz="1600" i="0">
                <a:effectLst/>
              </a:rPr>
              <a:t>Vice President, Governmental Affairs and Public Policy</a:t>
            </a:r>
          </a:p>
        </p:txBody>
      </p:sp>
      <p:pic>
        <p:nvPicPr>
          <p:cNvPr id="8" name="Picture 7" descr="A lego figure of a person holding a sword&#10;&#10;Description automatically generated">
            <a:extLst>
              <a:ext uri="{FF2B5EF4-FFF2-40B4-BE49-F238E27FC236}">
                <a16:creationId xmlns:a16="http://schemas.microsoft.com/office/drawing/2014/main" id="{89BAEA8A-A65D-3DDC-7F9D-BC013208E28D}"/>
              </a:ext>
            </a:extLst>
          </p:cNvPr>
          <p:cNvPicPr>
            <a:picLocks noChangeAspect="1"/>
          </p:cNvPicPr>
          <p:nvPr/>
        </p:nvPicPr>
        <p:blipFill>
          <a:blip r:embed="rId4"/>
          <a:stretch>
            <a:fillRect/>
          </a:stretch>
        </p:blipFill>
        <p:spPr>
          <a:xfrm>
            <a:off x="7413075" y="1544758"/>
            <a:ext cx="4315040" cy="3424321"/>
          </a:xfrm>
          <a:prstGeom prst="rect">
            <a:avLst/>
          </a:prstGeom>
        </p:spPr>
      </p:pic>
    </p:spTree>
    <p:custDataLst>
      <p:tags r:id="rId1"/>
    </p:custDataLst>
    <p:extLst>
      <p:ext uri="{BB962C8B-B14F-4D97-AF65-F5344CB8AC3E}">
        <p14:creationId xmlns:p14="http://schemas.microsoft.com/office/powerpoint/2010/main" val="358619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etter to president of the united states&#10;&#10;Description automatically generated">
            <a:extLst>
              <a:ext uri="{FF2B5EF4-FFF2-40B4-BE49-F238E27FC236}">
                <a16:creationId xmlns:a16="http://schemas.microsoft.com/office/drawing/2014/main" id="{B014475D-ECB7-E655-132E-7675374288F7}"/>
              </a:ext>
            </a:extLst>
          </p:cNvPr>
          <p:cNvPicPr>
            <a:picLocks noChangeAspect="1"/>
          </p:cNvPicPr>
          <p:nvPr/>
        </p:nvPicPr>
        <p:blipFill>
          <a:blip r:embed="rId2"/>
          <a:stretch>
            <a:fillRect/>
          </a:stretch>
        </p:blipFill>
        <p:spPr>
          <a:xfrm>
            <a:off x="2052170" y="68263"/>
            <a:ext cx="8481359" cy="6721475"/>
          </a:xfrm>
          <a:prstGeom prst="rect">
            <a:avLst/>
          </a:prstGeom>
          <a:noFill/>
        </p:spPr>
      </p:pic>
    </p:spTree>
    <p:extLst>
      <p:ext uri="{BB962C8B-B14F-4D97-AF65-F5344CB8AC3E}">
        <p14:creationId xmlns:p14="http://schemas.microsoft.com/office/powerpoint/2010/main" val="776263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277AFB-DB45-B78C-5A75-3C474E22F674}"/>
              </a:ext>
            </a:extLst>
          </p:cNvPr>
          <p:cNvPicPr>
            <a:picLocks noChangeAspect="1"/>
          </p:cNvPicPr>
          <p:nvPr/>
        </p:nvPicPr>
        <p:blipFill>
          <a:blip r:embed="rId3"/>
          <a:stretch>
            <a:fillRect/>
          </a:stretch>
        </p:blipFill>
        <p:spPr>
          <a:xfrm>
            <a:off x="838200" y="1914014"/>
            <a:ext cx="10515600" cy="2786634"/>
          </a:xfrm>
          <a:prstGeom prst="rect">
            <a:avLst/>
          </a:prstGeom>
          <a:noFill/>
        </p:spPr>
      </p:pic>
      <p:sp>
        <p:nvSpPr>
          <p:cNvPr id="3" name="Slide Number Placeholder 2">
            <a:extLst>
              <a:ext uri="{FF2B5EF4-FFF2-40B4-BE49-F238E27FC236}">
                <a16:creationId xmlns:a16="http://schemas.microsoft.com/office/drawing/2014/main" id="{B3A87583-319D-6EB2-B4A9-990E9049F6D9}"/>
              </a:ext>
            </a:extLst>
          </p:cNvPr>
          <p:cNvSpPr>
            <a:spLocks noGrp="1"/>
          </p:cNvSpPr>
          <p:nvPr>
            <p:ph type="sldNum" sz="quarter" idx="10"/>
          </p:nvPr>
        </p:nvSpPr>
        <p:spPr>
          <a:xfrm>
            <a:off x="8747759" y="6391656"/>
            <a:ext cx="3185161" cy="274320"/>
          </a:xfrm>
        </p:spPr>
        <p:txBody>
          <a:bodyPr anchor="b">
            <a:normAutofit/>
          </a:bodyPr>
          <a:lstStyle/>
          <a:p>
            <a:pPr>
              <a:spcAft>
                <a:spcPts val="600"/>
              </a:spcAft>
            </a:pPr>
            <a:fld id="{461711D5-349D-4847-A71F-DCB6A6FF38BF}" type="slidenum">
              <a:rPr lang="en-US" smtClean="0"/>
              <a:pPr>
                <a:spcAft>
                  <a:spcPts val="600"/>
                </a:spcAft>
              </a:pPr>
              <a:t>11</a:t>
            </a:fld>
            <a:endParaRPr lang="en-US"/>
          </a:p>
        </p:txBody>
      </p:sp>
      <p:pic>
        <p:nvPicPr>
          <p:cNvPr id="7" name="Picture 6" descr="A table with text on it&#10;&#10;Description automatically generated">
            <a:extLst>
              <a:ext uri="{FF2B5EF4-FFF2-40B4-BE49-F238E27FC236}">
                <a16:creationId xmlns:a16="http://schemas.microsoft.com/office/drawing/2014/main" id="{0F32DED2-5461-B29C-59D6-421DE59529F8}"/>
              </a:ext>
            </a:extLst>
          </p:cNvPr>
          <p:cNvPicPr>
            <a:picLocks noChangeAspect="1"/>
          </p:cNvPicPr>
          <p:nvPr/>
        </p:nvPicPr>
        <p:blipFill>
          <a:blip r:embed="rId4"/>
          <a:stretch>
            <a:fillRect/>
          </a:stretch>
        </p:blipFill>
        <p:spPr>
          <a:xfrm>
            <a:off x="470463" y="586795"/>
            <a:ext cx="11721537" cy="5441071"/>
          </a:xfrm>
          <a:prstGeom prst="rect">
            <a:avLst/>
          </a:prstGeom>
        </p:spPr>
      </p:pic>
      <p:pic>
        <p:nvPicPr>
          <p:cNvPr id="9" name="Picture 8" descr="A close-up of a medical procedure&#10;&#10;Description automatically generated">
            <a:extLst>
              <a:ext uri="{FF2B5EF4-FFF2-40B4-BE49-F238E27FC236}">
                <a16:creationId xmlns:a16="http://schemas.microsoft.com/office/drawing/2014/main" id="{42EA61FC-66BB-D980-9922-C6FFA7B9E7A5}"/>
              </a:ext>
            </a:extLst>
          </p:cNvPr>
          <p:cNvPicPr>
            <a:picLocks noChangeAspect="1"/>
          </p:cNvPicPr>
          <p:nvPr/>
        </p:nvPicPr>
        <p:blipFill>
          <a:blip r:embed="rId5"/>
          <a:stretch>
            <a:fillRect/>
          </a:stretch>
        </p:blipFill>
        <p:spPr>
          <a:xfrm>
            <a:off x="589547" y="683092"/>
            <a:ext cx="11490158" cy="5320710"/>
          </a:xfrm>
          <a:prstGeom prst="rect">
            <a:avLst/>
          </a:prstGeom>
        </p:spPr>
      </p:pic>
      <p:pic>
        <p:nvPicPr>
          <p:cNvPr id="11" name="Picture 10">
            <a:extLst>
              <a:ext uri="{FF2B5EF4-FFF2-40B4-BE49-F238E27FC236}">
                <a16:creationId xmlns:a16="http://schemas.microsoft.com/office/drawing/2014/main" id="{64E36DBF-30B6-BDF7-3993-F958E20CE714}"/>
              </a:ext>
            </a:extLst>
          </p:cNvPr>
          <p:cNvPicPr>
            <a:picLocks noChangeAspect="1"/>
          </p:cNvPicPr>
          <p:nvPr/>
        </p:nvPicPr>
        <p:blipFill>
          <a:blip r:embed="rId6"/>
          <a:stretch>
            <a:fillRect/>
          </a:stretch>
        </p:blipFill>
        <p:spPr>
          <a:xfrm>
            <a:off x="10677588" y="51850"/>
            <a:ext cx="1474310" cy="1474310"/>
          </a:xfrm>
          <a:prstGeom prst="rect">
            <a:avLst/>
          </a:prstGeom>
        </p:spPr>
      </p:pic>
    </p:spTree>
    <p:custDataLst>
      <p:tags r:id="rId1"/>
    </p:custDataLst>
    <p:extLst>
      <p:ext uri="{BB962C8B-B14F-4D97-AF65-F5344CB8AC3E}">
        <p14:creationId xmlns:p14="http://schemas.microsoft.com/office/powerpoint/2010/main" val="346827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E708-F0D0-6462-D5B1-19F104D1AC65}"/>
              </a:ext>
            </a:extLst>
          </p:cNvPr>
          <p:cNvSpPr>
            <a:spLocks noGrp="1"/>
          </p:cNvSpPr>
          <p:nvPr>
            <p:ph type="title"/>
          </p:nvPr>
        </p:nvSpPr>
        <p:spPr>
          <a:xfrm>
            <a:off x="838200" y="365126"/>
            <a:ext cx="10515600" cy="914399"/>
          </a:xfrm>
        </p:spPr>
        <p:txBody>
          <a:bodyPr anchor="ctr">
            <a:normAutofit/>
          </a:bodyPr>
          <a:lstStyle/>
          <a:p>
            <a:r>
              <a:rPr lang="en-US" dirty="0"/>
              <a:t>ACP Invites You To Take Action to Restore Telehealth Flexibilities</a:t>
            </a:r>
          </a:p>
        </p:txBody>
      </p:sp>
      <p:pic>
        <p:nvPicPr>
          <p:cNvPr id="6" name="Content Placeholder 5" descr="A screenshot of a message&#10;&#10;Description automatically generated">
            <a:extLst>
              <a:ext uri="{FF2B5EF4-FFF2-40B4-BE49-F238E27FC236}">
                <a16:creationId xmlns:a16="http://schemas.microsoft.com/office/drawing/2014/main" id="{FF61D4EF-E944-85C0-2159-C3DF48CE66DE}"/>
              </a:ext>
            </a:extLst>
          </p:cNvPr>
          <p:cNvPicPr>
            <a:picLocks noGrp="1" noChangeAspect="1"/>
          </p:cNvPicPr>
          <p:nvPr>
            <p:ph idx="1"/>
          </p:nvPr>
        </p:nvPicPr>
        <p:blipFill>
          <a:blip r:embed="rId2"/>
          <a:stretch>
            <a:fillRect/>
          </a:stretch>
        </p:blipFill>
        <p:spPr>
          <a:xfrm>
            <a:off x="2683151" y="1279525"/>
            <a:ext cx="6825697" cy="4897438"/>
          </a:xfrm>
          <a:noFill/>
        </p:spPr>
      </p:pic>
      <p:sp>
        <p:nvSpPr>
          <p:cNvPr id="4" name="Slide Number Placeholder 3">
            <a:extLst>
              <a:ext uri="{FF2B5EF4-FFF2-40B4-BE49-F238E27FC236}">
                <a16:creationId xmlns:a16="http://schemas.microsoft.com/office/drawing/2014/main" id="{F31F0305-6109-06DF-B552-BA7CC2206EBB}"/>
              </a:ext>
            </a:extLst>
          </p:cNvPr>
          <p:cNvSpPr>
            <a:spLocks noGrp="1"/>
          </p:cNvSpPr>
          <p:nvPr>
            <p:ph type="sldNum" sz="quarter" idx="10"/>
          </p:nvPr>
        </p:nvSpPr>
        <p:spPr>
          <a:xfrm>
            <a:off x="8747759" y="6391656"/>
            <a:ext cx="3185161" cy="274320"/>
          </a:xfrm>
        </p:spPr>
        <p:txBody>
          <a:bodyPr anchor="b">
            <a:normAutofit/>
          </a:bodyPr>
          <a:lstStyle/>
          <a:p>
            <a:pPr>
              <a:spcAft>
                <a:spcPts val="600"/>
              </a:spcAft>
            </a:pPr>
            <a:fld id="{461711D5-349D-4847-A71F-DCB6A6FF38BF}" type="slidenum">
              <a:rPr lang="en-US" smtClean="0"/>
              <a:pPr>
                <a:spcAft>
                  <a:spcPts val="600"/>
                </a:spcAft>
              </a:pPr>
              <a:t>12</a:t>
            </a:fld>
            <a:endParaRPr lang="en-US"/>
          </a:p>
        </p:txBody>
      </p:sp>
      <p:pic>
        <p:nvPicPr>
          <p:cNvPr id="7" name="Picture 6">
            <a:extLst>
              <a:ext uri="{FF2B5EF4-FFF2-40B4-BE49-F238E27FC236}">
                <a16:creationId xmlns:a16="http://schemas.microsoft.com/office/drawing/2014/main" id="{EC4B7CD7-C9C0-0CDF-9DBF-780191064C05}"/>
              </a:ext>
            </a:extLst>
          </p:cNvPr>
          <p:cNvPicPr>
            <a:picLocks noChangeAspect="1"/>
          </p:cNvPicPr>
          <p:nvPr/>
        </p:nvPicPr>
        <p:blipFill>
          <a:blip r:embed="rId3"/>
          <a:stretch>
            <a:fillRect/>
          </a:stretch>
        </p:blipFill>
        <p:spPr>
          <a:xfrm>
            <a:off x="9915149" y="1279525"/>
            <a:ext cx="1682750" cy="1682750"/>
          </a:xfrm>
          <a:prstGeom prst="rect">
            <a:avLst/>
          </a:prstGeom>
        </p:spPr>
      </p:pic>
    </p:spTree>
    <p:extLst>
      <p:ext uri="{BB962C8B-B14F-4D97-AF65-F5344CB8AC3E}">
        <p14:creationId xmlns:p14="http://schemas.microsoft.com/office/powerpoint/2010/main" val="1485135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13A4C0-EF50-06CC-6D16-D4FEAA461AA5}"/>
              </a:ext>
            </a:extLst>
          </p:cNvPr>
          <p:cNvSpPr>
            <a:spLocks noGrp="1"/>
          </p:cNvSpPr>
          <p:nvPr>
            <p:ph type="ctrTitle"/>
          </p:nvPr>
        </p:nvSpPr>
        <p:spPr>
          <a:xfrm>
            <a:off x="1069848" y="2796039"/>
            <a:ext cx="7315200" cy="2790900"/>
          </a:xfrm>
        </p:spPr>
        <p:txBody>
          <a:bodyPr/>
          <a:lstStyle/>
          <a:p>
            <a:r>
              <a:rPr lang="en-US" dirty="0"/>
              <a:t>Vaccine and Public Health Related Advocacy</a:t>
            </a:r>
          </a:p>
        </p:txBody>
      </p:sp>
      <p:sp>
        <p:nvSpPr>
          <p:cNvPr id="4" name="Slide Number Placeholder 3">
            <a:extLst>
              <a:ext uri="{FF2B5EF4-FFF2-40B4-BE49-F238E27FC236}">
                <a16:creationId xmlns:a16="http://schemas.microsoft.com/office/drawing/2014/main" id="{E8E89FBE-6C91-8E0D-B7AE-AAE966422C1D}"/>
              </a:ext>
            </a:extLst>
          </p:cNvPr>
          <p:cNvSpPr>
            <a:spLocks noGrp="1"/>
          </p:cNvSpPr>
          <p:nvPr>
            <p:ph type="sldNum" sz="quarter" idx="4294967295"/>
          </p:nvPr>
        </p:nvSpPr>
        <p:spPr>
          <a:xfrm>
            <a:off x="9005888" y="6391275"/>
            <a:ext cx="3186112" cy="274638"/>
          </a:xfrm>
        </p:spPr>
        <p:txBody>
          <a:bodyPr/>
          <a:lstStyle/>
          <a:p>
            <a:fld id="{461711D5-349D-4847-A71F-DCB6A6FF38BF}" type="slidenum">
              <a:rPr lang="en-US" smtClean="0"/>
              <a:pPr/>
              <a:t>13</a:t>
            </a:fld>
            <a:endParaRPr lang="en-US"/>
          </a:p>
        </p:txBody>
      </p:sp>
      <p:pic>
        <p:nvPicPr>
          <p:cNvPr id="3" name="Picture 2" descr="A group of toy figurines&#10;&#10;Description automatically generated">
            <a:extLst>
              <a:ext uri="{FF2B5EF4-FFF2-40B4-BE49-F238E27FC236}">
                <a16:creationId xmlns:a16="http://schemas.microsoft.com/office/drawing/2014/main" id="{3E46F466-6A8F-83D7-7B78-2BA6C6E746D9}"/>
              </a:ext>
            </a:extLst>
          </p:cNvPr>
          <p:cNvPicPr>
            <a:picLocks noChangeAspect="1"/>
          </p:cNvPicPr>
          <p:nvPr/>
        </p:nvPicPr>
        <p:blipFill>
          <a:blip r:embed="rId3"/>
          <a:stretch>
            <a:fillRect/>
          </a:stretch>
        </p:blipFill>
        <p:spPr>
          <a:xfrm>
            <a:off x="1093920" y="1024322"/>
            <a:ext cx="7772400" cy="3167167"/>
          </a:xfrm>
          <a:prstGeom prst="rect">
            <a:avLst/>
          </a:prstGeom>
        </p:spPr>
      </p:pic>
    </p:spTree>
    <p:extLst>
      <p:ext uri="{BB962C8B-B14F-4D97-AF65-F5344CB8AC3E}">
        <p14:creationId xmlns:p14="http://schemas.microsoft.com/office/powerpoint/2010/main" val="4111444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201FC-190D-7A5E-4CA8-087BED43F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D8BA7-8E2E-A96F-C104-B3A111D0C5D1}"/>
              </a:ext>
            </a:extLst>
          </p:cNvPr>
          <p:cNvSpPr>
            <a:spLocks noGrp="1"/>
          </p:cNvSpPr>
          <p:nvPr>
            <p:ph type="title"/>
          </p:nvPr>
        </p:nvSpPr>
        <p:spPr>
          <a:xfrm>
            <a:off x="997508" y="405022"/>
            <a:ext cx="10363052" cy="554481"/>
          </a:xfrm>
        </p:spPr>
        <p:txBody>
          <a:bodyPr>
            <a:normAutofit fontScale="90000"/>
          </a:bodyPr>
          <a:lstStyle/>
          <a:p>
            <a:r>
              <a:rPr lang="en-US" dirty="0"/>
              <a:t>ACP Files Lawsuit with Other Medical Societies against HHS, Secretary Kennedy for Unlawful, Unilateral Vaccine Changes</a:t>
            </a:r>
          </a:p>
        </p:txBody>
      </p:sp>
      <p:sp>
        <p:nvSpPr>
          <p:cNvPr id="6" name="Slide Number Placeholder 5">
            <a:extLst>
              <a:ext uri="{FF2B5EF4-FFF2-40B4-BE49-F238E27FC236}">
                <a16:creationId xmlns:a16="http://schemas.microsoft.com/office/drawing/2014/main" id="{25D483FC-21A7-6949-C56A-48FBD12DF919}"/>
              </a:ext>
            </a:extLst>
          </p:cNvPr>
          <p:cNvSpPr>
            <a:spLocks noGrp="1"/>
          </p:cNvSpPr>
          <p:nvPr>
            <p:ph type="sldNum" sz="quarter" idx="12"/>
          </p:nvPr>
        </p:nvSpPr>
        <p:spPr>
          <a:xfrm>
            <a:off x="0" y="6391657"/>
            <a:ext cx="731520" cy="274320"/>
          </a:xfrm>
          <a:prstGeom prst="rect">
            <a:avLst/>
          </a:prstGeom>
        </p:spPr>
        <p:txBody>
          <a:bodyPr vert="horz" lIns="91440" tIns="45720" rIns="91440" bIns="45720" rtlCol="0" anchor="b"/>
          <a:lstStyle>
            <a:defPPr>
              <a:defRPr lang="en-US"/>
            </a:defPPr>
            <a:lvl1pPr marL="0" algn="ctr" defTabSz="914400" rtl="0" eaLnBrk="1" latinLnBrk="0" hangingPunct="1">
              <a:defRPr sz="1200" b="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1711D5-349D-4847-A71F-DCB6A6FF38BF}" type="slidenum">
              <a:rPr lang="en-US" smtClean="0"/>
              <a:pPr/>
              <a:t>14</a:t>
            </a:fld>
            <a:endParaRPr lang="en-US"/>
          </a:p>
        </p:txBody>
      </p:sp>
      <p:sp>
        <p:nvSpPr>
          <p:cNvPr id="3" name="TextBox 2">
            <a:extLst>
              <a:ext uri="{FF2B5EF4-FFF2-40B4-BE49-F238E27FC236}">
                <a16:creationId xmlns:a16="http://schemas.microsoft.com/office/drawing/2014/main" id="{F30F04AE-D6B0-5217-525C-8306BB4B043A}"/>
              </a:ext>
            </a:extLst>
          </p:cNvPr>
          <p:cNvSpPr txBox="1"/>
          <p:nvPr/>
        </p:nvSpPr>
        <p:spPr>
          <a:xfrm>
            <a:off x="876835" y="336292"/>
            <a:ext cx="5887923" cy="5498941"/>
          </a:xfrm>
          <a:prstGeom prst="rect">
            <a:avLst/>
          </a:prstGeom>
          <a:noFill/>
        </p:spPr>
        <p:txBody>
          <a:bodyPr wrap="square" lIns="91440" tIns="45720" rIns="91440" bIns="45720" rtlCol="0" anchor="t">
            <a:spAutoFit/>
          </a:bodyPr>
          <a:lstStyle/>
          <a:p>
            <a:pPr>
              <a:spcBef>
                <a:spcPts val="600"/>
              </a:spcBef>
              <a:spcAft>
                <a:spcPts val="600"/>
              </a:spcAft>
              <a:buClr>
                <a:schemeClr val="accent1"/>
              </a:buClr>
            </a:pPr>
            <a:endParaRPr lang="en-US" sz="2000" dirty="0">
              <a:latin typeface="Calibri"/>
              <a:cs typeface="Calibri"/>
            </a:endParaRPr>
          </a:p>
          <a:p>
            <a:pPr>
              <a:spcBef>
                <a:spcPts val="700"/>
              </a:spcBef>
              <a:spcAft>
                <a:spcPts val="0"/>
              </a:spcAft>
              <a:buClr>
                <a:schemeClr val="accent1"/>
              </a:buClr>
            </a:pPr>
            <a:endParaRPr lang="en-US" sz="2000" dirty="0">
              <a:solidFill>
                <a:srgbClr val="000000"/>
              </a:solidFill>
              <a:latin typeface="Calibri"/>
              <a:ea typeface="Calibri"/>
              <a:cs typeface="Calibri"/>
            </a:endParaRPr>
          </a:p>
          <a:p>
            <a:pPr>
              <a:spcBef>
                <a:spcPts val="700"/>
              </a:spcBef>
              <a:spcAft>
                <a:spcPts val="0"/>
              </a:spcAft>
              <a:buClr>
                <a:schemeClr val="accent1"/>
              </a:buClr>
            </a:pPr>
            <a:r>
              <a:rPr lang="en-US" sz="2000" b="1" dirty="0">
                <a:solidFill>
                  <a:srgbClr val="000000"/>
                </a:solidFill>
                <a:latin typeface="Calibri"/>
                <a:ea typeface="Calibri"/>
                <a:cs typeface="Calibri"/>
              </a:rPr>
              <a:t>On July 7, 2025, ACP and other medical societies defend vaccine policies and call to put an end to the assault on science, public health, and evidence-based medicine. </a:t>
            </a:r>
          </a:p>
          <a:p>
            <a:pPr>
              <a:spcBef>
                <a:spcPts val="700"/>
              </a:spcBef>
              <a:spcAft>
                <a:spcPts val="0"/>
              </a:spcAft>
              <a:buClr>
                <a:schemeClr val="accent1"/>
              </a:buClr>
            </a:pPr>
            <a:r>
              <a:rPr lang="en-US" sz="2000" dirty="0">
                <a:solidFill>
                  <a:srgbClr val="000000"/>
                </a:solidFill>
                <a:latin typeface="Calibri"/>
                <a:ea typeface="Calibri"/>
                <a:cs typeface="Calibri"/>
              </a:rPr>
              <a:t>Medical societies part of the lawsuit:</a:t>
            </a:r>
          </a:p>
          <a:p>
            <a:pPr marL="342900" indent="-342900">
              <a:spcBef>
                <a:spcPts val="700"/>
              </a:spcBef>
              <a:spcAft>
                <a:spcPts val="0"/>
              </a:spcAft>
              <a:buClr>
                <a:schemeClr val="accent1"/>
              </a:buClr>
              <a:buFont typeface="Arial" panose="020B0604020202020204" pitchFamily="34" charset="0"/>
              <a:buChar char="•"/>
            </a:pPr>
            <a:r>
              <a:rPr lang="en-US" sz="2000" dirty="0">
                <a:solidFill>
                  <a:srgbClr val="000000"/>
                </a:solidFill>
                <a:latin typeface="Calibri"/>
                <a:ea typeface="Calibri"/>
                <a:cs typeface="Calibri"/>
              </a:rPr>
              <a:t>The American Academy of Pediatrics</a:t>
            </a:r>
          </a:p>
          <a:p>
            <a:pPr marL="342900" indent="-342900">
              <a:spcBef>
                <a:spcPts val="700"/>
              </a:spcBef>
              <a:spcAft>
                <a:spcPts val="0"/>
              </a:spcAft>
              <a:buClr>
                <a:schemeClr val="accent1"/>
              </a:buClr>
              <a:buFont typeface="Arial" panose="020B0604020202020204" pitchFamily="34" charset="0"/>
              <a:buChar char="•"/>
            </a:pPr>
            <a:r>
              <a:rPr lang="en-US" sz="2000" dirty="0">
                <a:solidFill>
                  <a:srgbClr val="000000"/>
                </a:solidFill>
                <a:latin typeface="Calibri"/>
                <a:ea typeface="Calibri"/>
                <a:cs typeface="Calibri"/>
              </a:rPr>
              <a:t>The American Public Health Association</a:t>
            </a:r>
          </a:p>
          <a:p>
            <a:pPr marL="342900" indent="-342900">
              <a:spcBef>
                <a:spcPts val="700"/>
              </a:spcBef>
              <a:spcAft>
                <a:spcPts val="0"/>
              </a:spcAft>
              <a:buClr>
                <a:schemeClr val="accent1"/>
              </a:buClr>
              <a:buFont typeface="Arial" panose="020B0604020202020204" pitchFamily="34" charset="0"/>
              <a:buChar char="•"/>
            </a:pPr>
            <a:r>
              <a:rPr lang="en-US" sz="2000" dirty="0">
                <a:solidFill>
                  <a:srgbClr val="000000"/>
                </a:solidFill>
                <a:latin typeface="Calibri"/>
                <a:ea typeface="Calibri"/>
                <a:cs typeface="Calibri"/>
              </a:rPr>
              <a:t>The Infectious Diseases Society of America</a:t>
            </a:r>
          </a:p>
          <a:p>
            <a:pPr marL="342900" indent="-342900">
              <a:spcBef>
                <a:spcPts val="700"/>
              </a:spcBef>
              <a:spcAft>
                <a:spcPts val="0"/>
              </a:spcAft>
              <a:buClr>
                <a:schemeClr val="accent1"/>
              </a:buClr>
              <a:buFont typeface="Arial" panose="020B0604020202020204" pitchFamily="34" charset="0"/>
              <a:buChar char="•"/>
            </a:pPr>
            <a:r>
              <a:rPr lang="en-US" sz="2000" dirty="0">
                <a:solidFill>
                  <a:srgbClr val="000000"/>
                </a:solidFill>
                <a:latin typeface="Calibri"/>
                <a:ea typeface="Calibri"/>
                <a:cs typeface="Calibri"/>
              </a:rPr>
              <a:t>The Massachusetts Public Health Alliance</a:t>
            </a:r>
          </a:p>
          <a:p>
            <a:pPr marL="342900" indent="-342900">
              <a:spcBef>
                <a:spcPts val="700"/>
              </a:spcBef>
              <a:spcAft>
                <a:spcPts val="0"/>
              </a:spcAft>
              <a:buClr>
                <a:schemeClr val="accent1"/>
              </a:buClr>
              <a:buFont typeface="Arial" panose="020B0604020202020204" pitchFamily="34" charset="0"/>
              <a:buChar char="•"/>
            </a:pPr>
            <a:r>
              <a:rPr lang="en-US" sz="2000" dirty="0">
                <a:solidFill>
                  <a:srgbClr val="000000"/>
                </a:solidFill>
                <a:latin typeface="Calibri"/>
                <a:ea typeface="Calibri"/>
                <a:cs typeface="Calibri"/>
              </a:rPr>
              <a:t>The Society for Maternal-Fetal Medicine</a:t>
            </a:r>
          </a:p>
          <a:p>
            <a:pPr>
              <a:spcBef>
                <a:spcPts val="700"/>
              </a:spcBef>
              <a:spcAft>
                <a:spcPts val="0"/>
              </a:spcAft>
              <a:buClr>
                <a:schemeClr val="accent1"/>
              </a:buClr>
            </a:pPr>
            <a:endParaRPr lang="en-US" sz="2400" b="1" dirty="0">
              <a:solidFill>
                <a:srgbClr val="000000"/>
              </a:solidFill>
              <a:latin typeface="Calibri"/>
              <a:ea typeface="Calibri"/>
              <a:cs typeface="Calibri"/>
            </a:endParaRPr>
          </a:p>
          <a:p>
            <a:pPr>
              <a:spcBef>
                <a:spcPts val="700"/>
              </a:spcBef>
              <a:spcAft>
                <a:spcPts val="0"/>
              </a:spcAft>
              <a:buClr>
                <a:schemeClr val="accent1"/>
              </a:buClr>
            </a:pPr>
            <a:endParaRPr lang="en-US" sz="2400" b="1" dirty="0">
              <a:solidFill>
                <a:srgbClr val="000000"/>
              </a:solidFill>
              <a:latin typeface="Calibri"/>
              <a:ea typeface="Calibri"/>
              <a:cs typeface="Calibri"/>
            </a:endParaRPr>
          </a:p>
        </p:txBody>
      </p:sp>
      <p:pic>
        <p:nvPicPr>
          <p:cNvPr id="5" name="Picture 4">
            <a:extLst>
              <a:ext uri="{FF2B5EF4-FFF2-40B4-BE49-F238E27FC236}">
                <a16:creationId xmlns:a16="http://schemas.microsoft.com/office/drawing/2014/main" id="{3C852199-0615-28A2-2DA3-C4F80889450D}"/>
              </a:ext>
            </a:extLst>
          </p:cNvPr>
          <p:cNvPicPr>
            <a:picLocks noChangeAspect="1"/>
          </p:cNvPicPr>
          <p:nvPr/>
        </p:nvPicPr>
        <p:blipFill>
          <a:blip r:embed="rId3"/>
          <a:stretch>
            <a:fillRect/>
          </a:stretch>
        </p:blipFill>
        <p:spPr>
          <a:xfrm>
            <a:off x="6764758" y="1090377"/>
            <a:ext cx="5302593" cy="2192085"/>
          </a:xfrm>
          <a:prstGeom prst="rect">
            <a:avLst/>
          </a:prstGeom>
        </p:spPr>
      </p:pic>
      <p:sp>
        <p:nvSpPr>
          <p:cNvPr id="4" name="TextBox 3">
            <a:extLst>
              <a:ext uri="{FF2B5EF4-FFF2-40B4-BE49-F238E27FC236}">
                <a16:creationId xmlns:a16="http://schemas.microsoft.com/office/drawing/2014/main" id="{A048DD12-DF50-AD11-EC29-289FFBE5EE70}"/>
              </a:ext>
            </a:extLst>
          </p:cNvPr>
          <p:cNvSpPr txBox="1"/>
          <p:nvPr/>
        </p:nvSpPr>
        <p:spPr>
          <a:xfrm>
            <a:off x="1781907" y="4923692"/>
            <a:ext cx="9179169"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ACP received extensive coverage media coverage</a:t>
            </a:r>
          </a:p>
        </p:txBody>
      </p:sp>
      <p:pic>
        <p:nvPicPr>
          <p:cNvPr id="7" name="Picture 6">
            <a:extLst>
              <a:ext uri="{FF2B5EF4-FFF2-40B4-BE49-F238E27FC236}">
                <a16:creationId xmlns:a16="http://schemas.microsoft.com/office/drawing/2014/main" id="{610036CE-F8A2-9A58-C6CB-1E2A662410A8}"/>
              </a:ext>
            </a:extLst>
          </p:cNvPr>
          <p:cNvPicPr>
            <a:picLocks noChangeAspect="1"/>
          </p:cNvPicPr>
          <p:nvPr/>
        </p:nvPicPr>
        <p:blipFill>
          <a:blip r:embed="rId4"/>
          <a:stretch>
            <a:fillRect/>
          </a:stretch>
        </p:blipFill>
        <p:spPr>
          <a:xfrm>
            <a:off x="1231970" y="5504407"/>
            <a:ext cx="3082123" cy="504274"/>
          </a:xfrm>
          <a:prstGeom prst="rect">
            <a:avLst/>
          </a:prstGeom>
        </p:spPr>
      </p:pic>
      <p:pic>
        <p:nvPicPr>
          <p:cNvPr id="8" name="Picture 7">
            <a:extLst>
              <a:ext uri="{FF2B5EF4-FFF2-40B4-BE49-F238E27FC236}">
                <a16:creationId xmlns:a16="http://schemas.microsoft.com/office/drawing/2014/main" id="{AA78D42A-75A0-E82B-2B3D-004BC787829C}"/>
              </a:ext>
            </a:extLst>
          </p:cNvPr>
          <p:cNvPicPr>
            <a:picLocks noChangeAspect="1"/>
          </p:cNvPicPr>
          <p:nvPr/>
        </p:nvPicPr>
        <p:blipFill>
          <a:blip r:embed="rId5"/>
          <a:stretch>
            <a:fillRect/>
          </a:stretch>
        </p:blipFill>
        <p:spPr>
          <a:xfrm>
            <a:off x="1349491" y="5984664"/>
            <a:ext cx="2718417" cy="500607"/>
          </a:xfrm>
          <a:prstGeom prst="rect">
            <a:avLst/>
          </a:prstGeom>
        </p:spPr>
      </p:pic>
      <p:pic>
        <p:nvPicPr>
          <p:cNvPr id="9" name="Picture 8">
            <a:extLst>
              <a:ext uri="{FF2B5EF4-FFF2-40B4-BE49-F238E27FC236}">
                <a16:creationId xmlns:a16="http://schemas.microsoft.com/office/drawing/2014/main" id="{E3AE9076-D25E-F7D1-9D65-8293A1FC5240}"/>
              </a:ext>
            </a:extLst>
          </p:cNvPr>
          <p:cNvPicPr>
            <a:picLocks noChangeAspect="1"/>
          </p:cNvPicPr>
          <p:nvPr/>
        </p:nvPicPr>
        <p:blipFill>
          <a:blip r:embed="rId6"/>
          <a:stretch>
            <a:fillRect/>
          </a:stretch>
        </p:blipFill>
        <p:spPr>
          <a:xfrm>
            <a:off x="5338050" y="5411635"/>
            <a:ext cx="1426708" cy="597046"/>
          </a:xfrm>
          <a:prstGeom prst="rect">
            <a:avLst/>
          </a:prstGeom>
        </p:spPr>
      </p:pic>
      <p:pic>
        <p:nvPicPr>
          <p:cNvPr id="10" name="Picture 9">
            <a:extLst>
              <a:ext uri="{FF2B5EF4-FFF2-40B4-BE49-F238E27FC236}">
                <a16:creationId xmlns:a16="http://schemas.microsoft.com/office/drawing/2014/main" id="{DF3F09D7-EE6F-F3B5-C6F6-D8D7E645A828}"/>
              </a:ext>
            </a:extLst>
          </p:cNvPr>
          <p:cNvPicPr>
            <a:picLocks noChangeAspect="1"/>
          </p:cNvPicPr>
          <p:nvPr/>
        </p:nvPicPr>
        <p:blipFill>
          <a:blip r:embed="rId7"/>
          <a:stretch>
            <a:fillRect/>
          </a:stretch>
        </p:blipFill>
        <p:spPr>
          <a:xfrm>
            <a:off x="4643590" y="6083370"/>
            <a:ext cx="2904819" cy="548359"/>
          </a:xfrm>
          <a:prstGeom prst="rect">
            <a:avLst/>
          </a:prstGeom>
        </p:spPr>
      </p:pic>
      <p:pic>
        <p:nvPicPr>
          <p:cNvPr id="11" name="Picture 10">
            <a:extLst>
              <a:ext uri="{FF2B5EF4-FFF2-40B4-BE49-F238E27FC236}">
                <a16:creationId xmlns:a16="http://schemas.microsoft.com/office/drawing/2014/main" id="{B2162571-3843-1741-EB91-55E18B784461}"/>
              </a:ext>
            </a:extLst>
          </p:cNvPr>
          <p:cNvPicPr>
            <a:picLocks noChangeAspect="1"/>
          </p:cNvPicPr>
          <p:nvPr/>
        </p:nvPicPr>
        <p:blipFill>
          <a:blip r:embed="rId8"/>
          <a:stretch>
            <a:fillRect/>
          </a:stretch>
        </p:blipFill>
        <p:spPr>
          <a:xfrm>
            <a:off x="7788715" y="5005951"/>
            <a:ext cx="3082124" cy="1002730"/>
          </a:xfrm>
          <a:prstGeom prst="rect">
            <a:avLst/>
          </a:prstGeom>
        </p:spPr>
      </p:pic>
      <p:pic>
        <p:nvPicPr>
          <p:cNvPr id="12" name="Picture 11">
            <a:extLst>
              <a:ext uri="{FF2B5EF4-FFF2-40B4-BE49-F238E27FC236}">
                <a16:creationId xmlns:a16="http://schemas.microsoft.com/office/drawing/2014/main" id="{E187F62D-EFDD-A357-348C-079FA890B6D9}"/>
              </a:ext>
            </a:extLst>
          </p:cNvPr>
          <p:cNvPicPr>
            <a:picLocks noChangeAspect="1"/>
          </p:cNvPicPr>
          <p:nvPr/>
        </p:nvPicPr>
        <p:blipFill>
          <a:blip r:embed="rId9"/>
          <a:stretch>
            <a:fillRect/>
          </a:stretch>
        </p:blipFill>
        <p:spPr>
          <a:xfrm>
            <a:off x="7896489" y="6077584"/>
            <a:ext cx="3109229" cy="445047"/>
          </a:xfrm>
          <a:prstGeom prst="rect">
            <a:avLst/>
          </a:prstGeom>
        </p:spPr>
      </p:pic>
    </p:spTree>
    <p:extLst>
      <p:ext uri="{BB962C8B-B14F-4D97-AF65-F5344CB8AC3E}">
        <p14:creationId xmlns:p14="http://schemas.microsoft.com/office/powerpoint/2010/main" val="41006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sign&#10;&#10;Description automatically generated">
            <a:extLst>
              <a:ext uri="{FF2B5EF4-FFF2-40B4-BE49-F238E27FC236}">
                <a16:creationId xmlns:a16="http://schemas.microsoft.com/office/drawing/2014/main" id="{E3A40E8A-0861-09ED-00B9-9FE6BA957104}"/>
              </a:ext>
            </a:extLst>
          </p:cNvPr>
          <p:cNvPicPr>
            <a:picLocks noGrp="1" noChangeAspect="1"/>
          </p:cNvPicPr>
          <p:nvPr>
            <p:ph idx="1"/>
          </p:nvPr>
        </p:nvPicPr>
        <p:blipFill>
          <a:blip r:embed="rId3"/>
          <a:stretch>
            <a:fillRect/>
          </a:stretch>
        </p:blipFill>
        <p:spPr>
          <a:xfrm>
            <a:off x="973731" y="68262"/>
            <a:ext cx="7510028" cy="6721475"/>
          </a:xfrm>
          <a:noFill/>
        </p:spPr>
      </p:pic>
      <p:sp>
        <p:nvSpPr>
          <p:cNvPr id="4" name="Slide Number Placeholder 3" hidden="1">
            <a:extLst>
              <a:ext uri="{FF2B5EF4-FFF2-40B4-BE49-F238E27FC236}">
                <a16:creationId xmlns:a16="http://schemas.microsoft.com/office/drawing/2014/main" id="{71DC1D1C-F81D-746B-941D-C5527D42B0A3}"/>
              </a:ext>
            </a:extLst>
          </p:cNvPr>
          <p:cNvSpPr>
            <a:spLocks noGrp="1"/>
          </p:cNvSpPr>
          <p:nvPr>
            <p:ph type="sldNum" sz="quarter" idx="10"/>
          </p:nvPr>
        </p:nvSpPr>
        <p:spPr/>
        <p:txBody>
          <a:bodyPr/>
          <a:lstStyle/>
          <a:p>
            <a:pPr>
              <a:spcAft>
                <a:spcPts val="600"/>
              </a:spcAft>
            </a:pPr>
            <a:fld id="{461711D5-349D-4847-A71F-DCB6A6FF38BF}" type="slidenum">
              <a:rPr lang="en-US" smtClean="0"/>
              <a:pPr>
                <a:spcAft>
                  <a:spcPts val="600"/>
                </a:spcAft>
              </a:pPr>
              <a:t>15</a:t>
            </a:fld>
            <a:endParaRPr lang="en-US"/>
          </a:p>
        </p:txBody>
      </p:sp>
      <p:pic>
        <p:nvPicPr>
          <p:cNvPr id="8" name="Picture 7" descr="A screenshot of a social media post&#10;&#10;Description automatically generated">
            <a:extLst>
              <a:ext uri="{FF2B5EF4-FFF2-40B4-BE49-F238E27FC236}">
                <a16:creationId xmlns:a16="http://schemas.microsoft.com/office/drawing/2014/main" id="{2CC50603-FD75-F28F-04EE-C77B6167AA8E}"/>
              </a:ext>
            </a:extLst>
          </p:cNvPr>
          <p:cNvPicPr>
            <a:picLocks noChangeAspect="1"/>
          </p:cNvPicPr>
          <p:nvPr/>
        </p:nvPicPr>
        <p:blipFill>
          <a:blip r:embed="rId4"/>
          <a:stretch>
            <a:fillRect/>
          </a:stretch>
        </p:blipFill>
        <p:spPr>
          <a:xfrm>
            <a:off x="4655736" y="-1"/>
            <a:ext cx="7536264" cy="6858000"/>
          </a:xfrm>
          <a:prstGeom prst="rect">
            <a:avLst/>
          </a:prstGeom>
        </p:spPr>
      </p:pic>
    </p:spTree>
    <p:custDataLst>
      <p:tags r:id="rId1"/>
    </p:custDataLst>
    <p:extLst>
      <p:ext uri="{BB962C8B-B14F-4D97-AF65-F5344CB8AC3E}">
        <p14:creationId xmlns:p14="http://schemas.microsoft.com/office/powerpoint/2010/main" val="4042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5C78-8FE0-EED2-205B-4A330F618C1B}"/>
              </a:ext>
            </a:extLst>
          </p:cNvPr>
          <p:cNvSpPr>
            <a:spLocks noGrp="1"/>
          </p:cNvSpPr>
          <p:nvPr>
            <p:ph type="title"/>
          </p:nvPr>
        </p:nvSpPr>
        <p:spPr>
          <a:xfrm>
            <a:off x="838200" y="365126"/>
            <a:ext cx="10515600" cy="914399"/>
          </a:xfrm>
        </p:spPr>
        <p:txBody>
          <a:bodyPr anchor="ctr">
            <a:normAutofit/>
          </a:bodyPr>
          <a:lstStyle/>
          <a:p>
            <a:r>
              <a:rPr lang="en-US"/>
              <a:t>Advocacy for Vaccine Insurance Coverage</a:t>
            </a:r>
          </a:p>
        </p:txBody>
      </p:sp>
      <p:pic>
        <p:nvPicPr>
          <p:cNvPr id="6" name="Picture 5" descr="A close-up of a letter&#10;&#10;Description automatically generated">
            <a:extLst>
              <a:ext uri="{FF2B5EF4-FFF2-40B4-BE49-F238E27FC236}">
                <a16:creationId xmlns:a16="http://schemas.microsoft.com/office/drawing/2014/main" id="{DE0134D2-5C2D-7411-A1BC-A979FBCE41A0}"/>
              </a:ext>
            </a:extLst>
          </p:cNvPr>
          <p:cNvPicPr>
            <a:picLocks noChangeAspect="1"/>
          </p:cNvPicPr>
          <p:nvPr/>
        </p:nvPicPr>
        <p:blipFill>
          <a:blip r:embed="rId3"/>
          <a:stretch>
            <a:fillRect/>
          </a:stretch>
        </p:blipFill>
        <p:spPr>
          <a:xfrm>
            <a:off x="449910" y="1308608"/>
            <a:ext cx="5656974" cy="4186161"/>
          </a:xfrm>
          <a:prstGeom prst="rect">
            <a:avLst/>
          </a:prstGeom>
          <a:noFill/>
        </p:spPr>
      </p:pic>
      <p:sp>
        <p:nvSpPr>
          <p:cNvPr id="4" name="Slide Number Placeholder 3">
            <a:extLst>
              <a:ext uri="{FF2B5EF4-FFF2-40B4-BE49-F238E27FC236}">
                <a16:creationId xmlns:a16="http://schemas.microsoft.com/office/drawing/2014/main" id="{6C25CC3A-1509-FB92-656E-017777AC86C6}"/>
              </a:ext>
            </a:extLst>
          </p:cNvPr>
          <p:cNvSpPr>
            <a:spLocks noGrp="1"/>
          </p:cNvSpPr>
          <p:nvPr>
            <p:ph type="sldNum" sz="quarter" idx="10"/>
          </p:nvPr>
        </p:nvSpPr>
        <p:spPr>
          <a:xfrm>
            <a:off x="8747759" y="6391656"/>
            <a:ext cx="3185161" cy="274320"/>
          </a:xfrm>
        </p:spPr>
        <p:txBody>
          <a:bodyPr anchor="b">
            <a:normAutofit/>
          </a:bodyPr>
          <a:lstStyle/>
          <a:p>
            <a:pPr>
              <a:spcAft>
                <a:spcPts val="600"/>
              </a:spcAft>
            </a:pPr>
            <a:fld id="{461711D5-349D-4847-A71F-DCB6A6FF38BF}" type="slidenum">
              <a:rPr lang="en-US" smtClean="0"/>
              <a:pPr>
                <a:spcAft>
                  <a:spcPts val="600"/>
                </a:spcAft>
              </a:pPr>
              <a:t>16</a:t>
            </a:fld>
            <a:endParaRPr lang="en-US"/>
          </a:p>
        </p:txBody>
      </p:sp>
      <p:pic>
        <p:nvPicPr>
          <p:cNvPr id="8" name="Picture 7" descr="A close-up of a letter&#10;&#10;Description automatically generated">
            <a:extLst>
              <a:ext uri="{FF2B5EF4-FFF2-40B4-BE49-F238E27FC236}">
                <a16:creationId xmlns:a16="http://schemas.microsoft.com/office/drawing/2014/main" id="{4D87ED81-369C-F737-5A32-AF025B6CB6A7}"/>
              </a:ext>
            </a:extLst>
          </p:cNvPr>
          <p:cNvPicPr>
            <a:picLocks noChangeAspect="1"/>
          </p:cNvPicPr>
          <p:nvPr/>
        </p:nvPicPr>
        <p:blipFill>
          <a:blip r:embed="rId4"/>
          <a:stretch>
            <a:fillRect/>
          </a:stretch>
        </p:blipFill>
        <p:spPr>
          <a:xfrm>
            <a:off x="5868948" y="1279525"/>
            <a:ext cx="5379624" cy="4418444"/>
          </a:xfrm>
          <a:prstGeom prst="rect">
            <a:avLst/>
          </a:prstGeom>
        </p:spPr>
      </p:pic>
      <p:pic>
        <p:nvPicPr>
          <p:cNvPr id="3" name="Picture 2" descr="A screenshot of a news article&#10;&#10;Description automatically generated">
            <a:extLst>
              <a:ext uri="{FF2B5EF4-FFF2-40B4-BE49-F238E27FC236}">
                <a16:creationId xmlns:a16="http://schemas.microsoft.com/office/drawing/2014/main" id="{3F39273F-BFA4-9FBB-13DA-D7E1744901AE}"/>
              </a:ext>
            </a:extLst>
          </p:cNvPr>
          <p:cNvPicPr>
            <a:picLocks noChangeAspect="1"/>
          </p:cNvPicPr>
          <p:nvPr/>
        </p:nvPicPr>
        <p:blipFill>
          <a:blip r:embed="rId5"/>
          <a:stretch>
            <a:fillRect/>
          </a:stretch>
        </p:blipFill>
        <p:spPr>
          <a:xfrm>
            <a:off x="449910" y="1054549"/>
            <a:ext cx="6307706" cy="5349139"/>
          </a:xfrm>
          <a:prstGeom prst="rect">
            <a:avLst/>
          </a:prstGeom>
        </p:spPr>
      </p:pic>
      <p:pic>
        <p:nvPicPr>
          <p:cNvPr id="7" name="Picture 6">
            <a:extLst>
              <a:ext uri="{FF2B5EF4-FFF2-40B4-BE49-F238E27FC236}">
                <a16:creationId xmlns:a16="http://schemas.microsoft.com/office/drawing/2014/main" id="{B07F99F9-B91E-91F6-4A57-0BAAE2C3B8FC}"/>
              </a:ext>
            </a:extLst>
          </p:cNvPr>
          <p:cNvPicPr>
            <a:picLocks noChangeAspect="1"/>
          </p:cNvPicPr>
          <p:nvPr/>
        </p:nvPicPr>
        <p:blipFill>
          <a:blip r:embed="rId6"/>
          <a:stretch>
            <a:fillRect/>
          </a:stretch>
        </p:blipFill>
        <p:spPr>
          <a:xfrm>
            <a:off x="2629832" y="1160031"/>
            <a:ext cx="9303088" cy="4939980"/>
          </a:xfrm>
          <a:prstGeom prst="rect">
            <a:avLst/>
          </a:prstGeom>
        </p:spPr>
      </p:pic>
    </p:spTree>
    <p:custDataLst>
      <p:tags r:id="rId1"/>
    </p:custDataLst>
    <p:extLst>
      <p:ext uri="{BB962C8B-B14F-4D97-AF65-F5344CB8AC3E}">
        <p14:creationId xmlns:p14="http://schemas.microsoft.com/office/powerpoint/2010/main" val="178370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web page&#10;&#10;Description automatically generated">
            <a:extLst>
              <a:ext uri="{FF2B5EF4-FFF2-40B4-BE49-F238E27FC236}">
                <a16:creationId xmlns:a16="http://schemas.microsoft.com/office/drawing/2014/main" id="{25EBE356-D200-C203-5E0D-C77CCF719D01}"/>
              </a:ext>
            </a:extLst>
          </p:cNvPr>
          <p:cNvPicPr>
            <a:picLocks noGrp="1" noChangeAspect="1"/>
          </p:cNvPicPr>
          <p:nvPr>
            <p:ph idx="1"/>
          </p:nvPr>
        </p:nvPicPr>
        <p:blipFill>
          <a:blip r:embed="rId3"/>
          <a:stretch>
            <a:fillRect/>
          </a:stretch>
        </p:blipFill>
        <p:spPr>
          <a:xfrm>
            <a:off x="514350" y="83548"/>
            <a:ext cx="11557000" cy="2311399"/>
          </a:xfrm>
          <a:noFill/>
        </p:spPr>
      </p:pic>
      <p:sp>
        <p:nvSpPr>
          <p:cNvPr id="5" name="Slide Number Placeholder 4" hidden="1">
            <a:extLst>
              <a:ext uri="{FF2B5EF4-FFF2-40B4-BE49-F238E27FC236}">
                <a16:creationId xmlns:a16="http://schemas.microsoft.com/office/drawing/2014/main" id="{26CCE83A-BF2C-6D78-3EC4-5186859FBCE0}"/>
              </a:ext>
            </a:extLst>
          </p:cNvPr>
          <p:cNvSpPr>
            <a:spLocks noGrp="1"/>
          </p:cNvSpPr>
          <p:nvPr>
            <p:ph type="sldNum" sz="quarter" idx="10"/>
          </p:nvPr>
        </p:nvSpPr>
        <p:spPr/>
        <p:txBody>
          <a:bodyPr/>
          <a:lstStyle/>
          <a:p>
            <a:pPr>
              <a:spcAft>
                <a:spcPts val="600"/>
              </a:spcAft>
            </a:pPr>
            <a:fld id="{461711D5-349D-4847-A71F-DCB6A6FF38BF}" type="slidenum">
              <a:rPr lang="en-US" smtClean="0"/>
              <a:pPr>
                <a:spcAft>
                  <a:spcPts val="600"/>
                </a:spcAft>
              </a:pPr>
              <a:t>17</a:t>
            </a:fld>
            <a:endParaRPr lang="en-US"/>
          </a:p>
        </p:txBody>
      </p:sp>
      <p:pic>
        <p:nvPicPr>
          <p:cNvPr id="3" name="Picture 2">
            <a:extLst>
              <a:ext uri="{FF2B5EF4-FFF2-40B4-BE49-F238E27FC236}">
                <a16:creationId xmlns:a16="http://schemas.microsoft.com/office/drawing/2014/main" id="{42B1BF7E-EE2C-E042-C36A-073B28D47E07}"/>
              </a:ext>
            </a:extLst>
          </p:cNvPr>
          <p:cNvPicPr>
            <a:picLocks noChangeAspect="1"/>
          </p:cNvPicPr>
          <p:nvPr/>
        </p:nvPicPr>
        <p:blipFill>
          <a:blip r:embed="rId4"/>
          <a:stretch>
            <a:fillRect/>
          </a:stretch>
        </p:blipFill>
        <p:spPr>
          <a:xfrm>
            <a:off x="3650296" y="2440872"/>
            <a:ext cx="4735718" cy="4224623"/>
          </a:xfrm>
          <a:prstGeom prst="rect">
            <a:avLst/>
          </a:prstGeom>
        </p:spPr>
      </p:pic>
    </p:spTree>
    <p:extLst>
      <p:ext uri="{BB962C8B-B14F-4D97-AF65-F5344CB8AC3E}">
        <p14:creationId xmlns:p14="http://schemas.microsoft.com/office/powerpoint/2010/main" val="39829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60A0-1460-CC2B-AAAB-8613BACBA7F2}"/>
              </a:ext>
            </a:extLst>
          </p:cNvPr>
          <p:cNvSpPr>
            <a:spLocks noGrp="1"/>
          </p:cNvSpPr>
          <p:nvPr>
            <p:ph type="ctrTitle"/>
          </p:nvPr>
        </p:nvSpPr>
        <p:spPr/>
        <p:txBody>
          <a:bodyPr/>
          <a:lstStyle/>
          <a:p>
            <a:r>
              <a:rPr lang="en-US" dirty="0"/>
              <a:t>Make America Healthy Again (MAHA) Movement</a:t>
            </a:r>
          </a:p>
        </p:txBody>
      </p:sp>
      <p:sp>
        <p:nvSpPr>
          <p:cNvPr id="3" name="Subtitle 2">
            <a:extLst>
              <a:ext uri="{FF2B5EF4-FFF2-40B4-BE49-F238E27FC236}">
                <a16:creationId xmlns:a16="http://schemas.microsoft.com/office/drawing/2014/main" id="{8F5ABC99-0181-03CA-3CF9-16CC32378DD0}"/>
              </a:ext>
            </a:extLst>
          </p:cNvPr>
          <p:cNvSpPr>
            <a:spLocks noGrp="1"/>
          </p:cNvSpPr>
          <p:nvPr>
            <p:ph type="subTitle" idx="1"/>
          </p:nvPr>
        </p:nvSpPr>
        <p:spPr/>
        <p:txBody>
          <a:bodyPr/>
          <a:lstStyle/>
          <a:p>
            <a:endParaRPr lang="en-US"/>
          </a:p>
        </p:txBody>
      </p:sp>
      <p:pic>
        <p:nvPicPr>
          <p:cNvPr id="5" name="Picture 4" descr="A toy figurine of a person&#10;&#10;Description automatically generated">
            <a:extLst>
              <a:ext uri="{FF2B5EF4-FFF2-40B4-BE49-F238E27FC236}">
                <a16:creationId xmlns:a16="http://schemas.microsoft.com/office/drawing/2014/main" id="{A11ED223-538E-00A2-6FFB-8060A48555F1}"/>
              </a:ext>
            </a:extLst>
          </p:cNvPr>
          <p:cNvPicPr>
            <a:picLocks noChangeAspect="1"/>
          </p:cNvPicPr>
          <p:nvPr/>
        </p:nvPicPr>
        <p:blipFill>
          <a:blip r:embed="rId2"/>
          <a:stretch>
            <a:fillRect/>
          </a:stretch>
        </p:blipFill>
        <p:spPr>
          <a:xfrm>
            <a:off x="8517400" y="1376312"/>
            <a:ext cx="2564704" cy="3793624"/>
          </a:xfrm>
          <a:prstGeom prst="rect">
            <a:avLst/>
          </a:prstGeom>
        </p:spPr>
      </p:pic>
    </p:spTree>
    <p:extLst>
      <p:ext uri="{BB962C8B-B14F-4D97-AF65-F5344CB8AC3E}">
        <p14:creationId xmlns:p14="http://schemas.microsoft.com/office/powerpoint/2010/main" val="131930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42AF-82D8-55D8-FA6D-3893DB469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99E71-203B-83FF-DF15-E01CACF97E64}"/>
              </a:ext>
            </a:extLst>
          </p:cNvPr>
          <p:cNvSpPr>
            <a:spLocks noGrp="1"/>
          </p:cNvSpPr>
          <p:nvPr>
            <p:ph type="title"/>
          </p:nvPr>
        </p:nvSpPr>
        <p:spPr>
          <a:xfrm>
            <a:off x="930155" y="511550"/>
            <a:ext cx="10331690" cy="723622"/>
          </a:xfrm>
        </p:spPr>
        <p:txBody>
          <a:bodyPr/>
          <a:lstStyle/>
          <a:p>
            <a:r>
              <a:rPr lang="en-US" dirty="0"/>
              <a:t>The MAHA Report </a:t>
            </a:r>
            <a:r>
              <a:rPr lang="en-US" dirty="0">
                <a:solidFill>
                  <a:schemeClr val="accent1">
                    <a:lumMod val="75000"/>
                  </a:schemeClr>
                </a:solidFill>
              </a:rPr>
              <a:t>assigns blame </a:t>
            </a:r>
            <a:r>
              <a:rPr lang="en-US" dirty="0"/>
              <a:t>to processed food, chemical exposure, and overmedication</a:t>
            </a:r>
          </a:p>
        </p:txBody>
      </p:sp>
      <p:grpSp>
        <p:nvGrpSpPr>
          <p:cNvPr id="6" name="Group 5">
            <a:extLst>
              <a:ext uri="{FF2B5EF4-FFF2-40B4-BE49-F238E27FC236}">
                <a16:creationId xmlns:a16="http://schemas.microsoft.com/office/drawing/2014/main" id="{1D477DE3-7BEA-69E7-6099-1335D64F88F2}"/>
              </a:ext>
            </a:extLst>
          </p:cNvPr>
          <p:cNvGrpSpPr/>
          <p:nvPr/>
        </p:nvGrpSpPr>
        <p:grpSpPr>
          <a:xfrm>
            <a:off x="798652" y="1689628"/>
            <a:ext cx="10331689" cy="4872772"/>
            <a:chOff x="2160989" y="1689628"/>
            <a:chExt cx="7668026" cy="4872772"/>
          </a:xfrm>
        </p:grpSpPr>
        <p:sp>
          <p:nvSpPr>
            <p:cNvPr id="35" name="Rectangle: Rounded Corners 34">
              <a:extLst>
                <a:ext uri="{FF2B5EF4-FFF2-40B4-BE49-F238E27FC236}">
                  <a16:creationId xmlns:a16="http://schemas.microsoft.com/office/drawing/2014/main" id="{F3663DBB-A7AC-9DAE-FD87-D901C78AE226}"/>
                </a:ext>
              </a:extLst>
            </p:cNvPr>
            <p:cNvSpPr/>
            <p:nvPr/>
          </p:nvSpPr>
          <p:spPr>
            <a:xfrm>
              <a:off x="2489201" y="1689628"/>
              <a:ext cx="2194560" cy="1554480"/>
            </a:xfrm>
            <a:prstGeom prst="roundRect">
              <a:avLst>
                <a:gd name="adj" fmla="val 5258"/>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accent1">
                      <a:lumMod val="50000"/>
                    </a:schemeClr>
                  </a:solidFill>
                </a:rPr>
                <a:t>40%</a:t>
              </a:r>
            </a:p>
            <a:p>
              <a:pPr algn="ctr"/>
              <a:r>
                <a:rPr lang="en-US" sz="1200" i="1" dirty="0">
                  <a:solidFill>
                    <a:schemeClr val="tx1"/>
                  </a:solidFill>
                </a:rPr>
                <a:t>of US children </a:t>
              </a:r>
              <a:r>
                <a:rPr lang="en-US" sz="1200" b="1" i="1" dirty="0">
                  <a:solidFill>
                    <a:schemeClr val="tx1"/>
                  </a:solidFill>
                </a:rPr>
                <a:t>have at least one chronic illness</a:t>
              </a:r>
              <a:r>
                <a:rPr lang="en-US" sz="1200" i="1" dirty="0">
                  <a:solidFill>
                    <a:schemeClr val="tx1"/>
                  </a:solidFill>
                </a:rPr>
                <a:t>, according to the MAHA report</a:t>
              </a:r>
            </a:p>
          </p:txBody>
        </p:sp>
        <p:sp>
          <p:nvSpPr>
            <p:cNvPr id="32" name="Rectangle: Rounded Corners 31">
              <a:extLst>
                <a:ext uri="{FF2B5EF4-FFF2-40B4-BE49-F238E27FC236}">
                  <a16:creationId xmlns:a16="http://schemas.microsoft.com/office/drawing/2014/main" id="{508A76FB-46CE-6BFB-30F4-EFEF8100FED9}"/>
                </a:ext>
              </a:extLst>
            </p:cNvPr>
            <p:cNvSpPr/>
            <p:nvPr/>
          </p:nvSpPr>
          <p:spPr>
            <a:xfrm>
              <a:off x="2489201" y="3792749"/>
              <a:ext cx="2194560" cy="2286000"/>
            </a:xfrm>
            <a:prstGeom prst="roundRect">
              <a:avLst>
                <a:gd name="adj" fmla="val 8334"/>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2880" tIns="640080" rIns="91440" rtlCol="0" anchor="t"/>
            <a:lstStyle/>
            <a:p>
              <a:pPr>
                <a:spcAft>
                  <a:spcPts val="600"/>
                </a:spcAft>
              </a:pPr>
              <a:r>
                <a:rPr lang="en-US" sz="1600" b="1" dirty="0">
                  <a:solidFill>
                    <a:schemeClr val="accent1">
                      <a:lumMod val="50000"/>
                    </a:schemeClr>
                  </a:solidFill>
                </a:rPr>
                <a:t>"There is something wrong and we will not stop until we defeat the chronic disease epidemic…”</a:t>
              </a:r>
            </a:p>
            <a:p>
              <a:pPr algn="r">
                <a:spcAft>
                  <a:spcPts val="600"/>
                </a:spcAft>
              </a:pPr>
              <a:r>
                <a:rPr lang="en-US" sz="1200" i="1" dirty="0">
                  <a:solidFill>
                    <a:schemeClr val="tx1"/>
                  </a:solidFill>
                </a:rPr>
                <a:t>President Trump, 5/22</a:t>
              </a:r>
            </a:p>
          </p:txBody>
        </p:sp>
        <p:sp>
          <p:nvSpPr>
            <p:cNvPr id="46" name="Rounded Rectangle 20">
              <a:extLst>
                <a:ext uri="{FF2B5EF4-FFF2-40B4-BE49-F238E27FC236}">
                  <a16:creationId xmlns:a16="http://schemas.microsoft.com/office/drawing/2014/main" id="{D01953A6-A0F2-3ABA-C457-D61EBAF0A335}"/>
                </a:ext>
              </a:extLst>
            </p:cNvPr>
            <p:cNvSpPr/>
            <p:nvPr/>
          </p:nvSpPr>
          <p:spPr>
            <a:xfrm>
              <a:off x="4891255" y="1689629"/>
              <a:ext cx="4937760" cy="4389120"/>
            </a:xfrm>
            <a:prstGeom prst="roundRect">
              <a:avLst>
                <a:gd name="adj" fmla="val 3206"/>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tIns="91440" rIns="91440" rtlCol="0" anchor="t"/>
            <a:lstStyle/>
            <a:p>
              <a:pPr>
                <a:spcAft>
                  <a:spcPts val="600"/>
                </a:spcAft>
              </a:pPr>
              <a:r>
                <a:rPr lang="en-US" sz="1600" b="1" spc="300" dirty="0">
                  <a:solidFill>
                    <a:schemeClr val="accent1">
                      <a:lumMod val="75000"/>
                    </a:schemeClr>
                  </a:solidFill>
                  <a:cs typeface="Arial"/>
                  <a:sym typeface="Arial"/>
                </a:rPr>
                <a:t>IDENTIFIED CAUSES</a:t>
              </a:r>
              <a:endParaRPr lang="en-US" sz="1600" dirty="0">
                <a:solidFill>
                  <a:schemeClr val="tx1"/>
                </a:solidFill>
              </a:endParaRPr>
            </a:p>
            <a:p>
              <a:pPr marL="0" lvl="2">
                <a:spcAft>
                  <a:spcPts val="600"/>
                </a:spcAft>
              </a:pPr>
              <a:r>
                <a:rPr lang="en-US" sz="1400" dirty="0">
                  <a:solidFill>
                    <a:schemeClr val="tx1"/>
                  </a:solidFill>
                </a:rPr>
                <a:t>The report identifies </a:t>
              </a:r>
              <a:r>
                <a:rPr lang="en-US" sz="1400" b="1" dirty="0">
                  <a:solidFill>
                    <a:schemeClr val="tx1"/>
                  </a:solidFill>
                </a:rPr>
                <a:t>four primary contributors</a:t>
              </a:r>
              <a:r>
                <a:rPr lang="en-US" sz="1400" dirty="0">
                  <a:solidFill>
                    <a:schemeClr val="tx1"/>
                  </a:solidFill>
                </a:rPr>
                <a:t> to rising chronic disease in children:</a:t>
              </a:r>
              <a:endParaRPr lang="en-US" sz="1400" b="1" dirty="0">
                <a:solidFill>
                  <a:schemeClr val="accent1">
                    <a:lumMod val="50000"/>
                  </a:schemeClr>
                </a:solidFill>
              </a:endParaRPr>
            </a:p>
            <a:p>
              <a:pPr marL="640080" lvl="1">
                <a:spcBef>
                  <a:spcPts val="600"/>
                </a:spcBef>
                <a:spcAft>
                  <a:spcPts val="300"/>
                </a:spcAft>
              </a:pPr>
              <a:r>
                <a:rPr lang="en-US" sz="1400" b="1" dirty="0">
                  <a:solidFill>
                    <a:schemeClr val="accent1">
                      <a:lumMod val="50000"/>
                    </a:schemeClr>
                  </a:solidFill>
                </a:rPr>
                <a:t>Ultra-processed foods (UPFs)</a:t>
              </a:r>
            </a:p>
            <a:p>
              <a:pPr marL="640080" lvl="1">
                <a:spcAft>
                  <a:spcPts val="600"/>
                </a:spcAft>
              </a:pPr>
              <a:r>
                <a:rPr lang="en-US" sz="1200" dirty="0">
                  <a:solidFill>
                    <a:schemeClr val="tx1"/>
                  </a:solidFill>
                </a:rPr>
                <a:t>Finds that approximately 70% of the caloric intake of US children comes from UPFs, which it associates with obesity and nutrient deficiencies</a:t>
              </a:r>
              <a:endParaRPr lang="en-US" sz="1400" b="1" dirty="0">
                <a:solidFill>
                  <a:schemeClr val="accent1">
                    <a:lumMod val="50000"/>
                  </a:schemeClr>
                </a:solidFill>
              </a:endParaRPr>
            </a:p>
            <a:p>
              <a:pPr marL="640080" lvl="1">
                <a:spcBef>
                  <a:spcPts val="600"/>
                </a:spcBef>
                <a:spcAft>
                  <a:spcPts val="300"/>
                </a:spcAft>
              </a:pPr>
              <a:r>
                <a:rPr lang="en-US" sz="1400" b="1" dirty="0">
                  <a:solidFill>
                    <a:schemeClr val="accent1">
                      <a:lumMod val="50000"/>
                    </a:schemeClr>
                  </a:solidFill>
                </a:rPr>
                <a:t>Chemical exposure</a:t>
              </a:r>
            </a:p>
            <a:p>
              <a:pPr marL="640080" lvl="1">
                <a:spcAft>
                  <a:spcPts val="600"/>
                </a:spcAft>
              </a:pPr>
              <a:r>
                <a:rPr lang="en-US" sz="1200" dirty="0">
                  <a:solidFill>
                    <a:schemeClr val="tx1"/>
                  </a:solidFill>
                </a:rPr>
                <a:t>Raises concerns over youth exposure to synthetic chemicals (e.g., pesticides, plastics) and suggests these may be linked to developmental and chronic health risks</a:t>
              </a:r>
              <a:endParaRPr lang="en-US" sz="1400" b="1" dirty="0">
                <a:solidFill>
                  <a:schemeClr val="accent1">
                    <a:lumMod val="50000"/>
                  </a:schemeClr>
                </a:solidFill>
              </a:endParaRPr>
            </a:p>
            <a:p>
              <a:pPr marL="640080" lvl="1">
                <a:spcBef>
                  <a:spcPts val="600"/>
                </a:spcBef>
                <a:spcAft>
                  <a:spcPts val="300"/>
                </a:spcAft>
              </a:pPr>
              <a:r>
                <a:rPr lang="en-US" sz="1400" b="1" dirty="0">
                  <a:solidFill>
                    <a:schemeClr val="accent1">
                      <a:lumMod val="50000"/>
                    </a:schemeClr>
                  </a:solidFill>
                </a:rPr>
                <a:t>Sedentary, tech-driven lifestyles</a:t>
              </a:r>
            </a:p>
            <a:p>
              <a:pPr marL="640080" lvl="1">
                <a:spcAft>
                  <a:spcPts val="600"/>
                </a:spcAft>
              </a:pPr>
              <a:r>
                <a:rPr lang="en-US" sz="1200" dirty="0">
                  <a:solidFill>
                    <a:schemeClr val="tx1"/>
                  </a:solidFill>
                </a:rPr>
                <a:t>Reports that teens average ~9 hours of non-school screen time daily; 4/5 don’t meet physical activity or sleep guidelines</a:t>
              </a:r>
              <a:endParaRPr lang="en-US" sz="1400" b="1" dirty="0">
                <a:solidFill>
                  <a:schemeClr val="accent1">
                    <a:lumMod val="50000"/>
                  </a:schemeClr>
                </a:solidFill>
              </a:endParaRPr>
            </a:p>
            <a:p>
              <a:pPr marL="640080" lvl="1">
                <a:spcBef>
                  <a:spcPts val="600"/>
                </a:spcBef>
                <a:spcAft>
                  <a:spcPts val="300"/>
                </a:spcAft>
              </a:pPr>
              <a:r>
                <a:rPr lang="en-US" sz="1400" b="1" dirty="0">
                  <a:solidFill>
                    <a:schemeClr val="accent1">
                      <a:lumMod val="50000"/>
                    </a:schemeClr>
                  </a:solidFill>
                </a:rPr>
                <a:t>Overmedicalization</a:t>
              </a:r>
            </a:p>
            <a:p>
              <a:pPr marL="640080" lvl="1">
                <a:spcAft>
                  <a:spcPts val="600"/>
                </a:spcAft>
              </a:pPr>
              <a:r>
                <a:rPr lang="en-US" sz="1200" dirty="0">
                  <a:solidFill>
                    <a:schemeClr val="tx1"/>
                  </a:solidFill>
                </a:rPr>
                <a:t>Claims that increased prescription rates for ADHD medications, antidepressants, and antipsychotics have not produced long-term health benefits and contribute to overmedication</a:t>
              </a:r>
              <a:endParaRPr lang="en-US" dirty="0">
                <a:solidFill>
                  <a:schemeClr val="tx1"/>
                </a:solidFill>
              </a:endParaRPr>
            </a:p>
            <a:p>
              <a:pPr marL="640080" lvl="2">
                <a:spcAft>
                  <a:spcPts val="600"/>
                </a:spcAft>
              </a:pPr>
              <a:endParaRPr lang="en-US" sz="1600" dirty="0">
                <a:solidFill>
                  <a:schemeClr val="tx1"/>
                </a:solidFill>
              </a:endParaRPr>
            </a:p>
          </p:txBody>
        </p:sp>
        <p:pic>
          <p:nvPicPr>
            <p:cNvPr id="12" name="Graphic 11">
              <a:extLst>
                <a:ext uri="{FF2B5EF4-FFF2-40B4-BE49-F238E27FC236}">
                  <a16:creationId xmlns:a16="http://schemas.microsoft.com/office/drawing/2014/main" id="{926E455E-4435-98E0-12CD-4D513E14069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963904" y="5065072"/>
              <a:ext cx="480060" cy="594360"/>
            </a:xfrm>
            <a:prstGeom prst="rect">
              <a:avLst/>
            </a:prstGeom>
          </p:spPr>
        </p:pic>
        <p:pic>
          <p:nvPicPr>
            <p:cNvPr id="13" name="Graphic 12">
              <a:extLst>
                <a:ext uri="{FF2B5EF4-FFF2-40B4-BE49-F238E27FC236}">
                  <a16:creationId xmlns:a16="http://schemas.microsoft.com/office/drawing/2014/main" id="{E826833F-B6C2-E49C-FCAE-D4622009CA78}"/>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018071" y="5179372"/>
              <a:ext cx="365760" cy="365760"/>
            </a:xfrm>
            <a:prstGeom prst="rect">
              <a:avLst/>
            </a:prstGeom>
          </p:spPr>
        </p:pic>
        <p:pic>
          <p:nvPicPr>
            <p:cNvPr id="11" name="Graphic 10">
              <a:extLst>
                <a:ext uri="{FF2B5EF4-FFF2-40B4-BE49-F238E27FC236}">
                  <a16:creationId xmlns:a16="http://schemas.microsoft.com/office/drawing/2014/main" id="{7ACEE350-16AD-00B3-4DA3-9ECF5489A858}"/>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971552" y="4257993"/>
              <a:ext cx="480060" cy="594360"/>
            </a:xfrm>
            <a:prstGeom prst="rect">
              <a:avLst/>
            </a:prstGeom>
          </p:spPr>
        </p:pic>
        <p:pic>
          <p:nvPicPr>
            <p:cNvPr id="14" name="Graphic 13">
              <a:extLst>
                <a:ext uri="{FF2B5EF4-FFF2-40B4-BE49-F238E27FC236}">
                  <a16:creationId xmlns:a16="http://schemas.microsoft.com/office/drawing/2014/main" id="{B8AAABAF-9A34-B52A-6796-F9DC3233BE87}"/>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028701" y="4384699"/>
              <a:ext cx="365760" cy="403616"/>
            </a:xfrm>
            <a:prstGeom prst="rect">
              <a:avLst/>
            </a:prstGeom>
          </p:spPr>
        </p:pic>
        <p:pic>
          <p:nvPicPr>
            <p:cNvPr id="10" name="Graphic 9">
              <a:extLst>
                <a:ext uri="{FF2B5EF4-FFF2-40B4-BE49-F238E27FC236}">
                  <a16:creationId xmlns:a16="http://schemas.microsoft.com/office/drawing/2014/main" id="{F257A049-66C1-4AFF-B6CE-286E0BAD594D}"/>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971552" y="3500503"/>
              <a:ext cx="480060" cy="594360"/>
            </a:xfrm>
            <a:prstGeom prst="rect">
              <a:avLst/>
            </a:prstGeom>
          </p:spPr>
        </p:pic>
        <p:pic>
          <p:nvPicPr>
            <p:cNvPr id="15" name="Graphic 14">
              <a:extLst>
                <a:ext uri="{FF2B5EF4-FFF2-40B4-BE49-F238E27FC236}">
                  <a16:creationId xmlns:a16="http://schemas.microsoft.com/office/drawing/2014/main" id="{C90736AE-70E9-D99B-B1C1-59453A0061F8}"/>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5028702" y="3624270"/>
              <a:ext cx="365760" cy="365760"/>
            </a:xfrm>
            <a:prstGeom prst="rect">
              <a:avLst/>
            </a:prstGeom>
          </p:spPr>
        </p:pic>
        <p:sp>
          <p:nvSpPr>
            <p:cNvPr id="3" name="Oval 2">
              <a:extLst>
                <a:ext uri="{FF2B5EF4-FFF2-40B4-BE49-F238E27FC236}">
                  <a16:creationId xmlns:a16="http://schemas.microsoft.com/office/drawing/2014/main" id="{3E9B77A9-11DD-AD52-5BB5-FE4D602FACF0}"/>
                </a:ext>
              </a:extLst>
            </p:cNvPr>
            <p:cNvSpPr/>
            <p:nvPr/>
          </p:nvSpPr>
          <p:spPr>
            <a:xfrm>
              <a:off x="3129281" y="3470299"/>
              <a:ext cx="914400" cy="914400"/>
            </a:xfrm>
            <a:prstGeom prst="ellipse">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365760" rIns="91440" rtlCol="0" anchor="t"/>
            <a:lstStyle/>
            <a:p>
              <a:pPr algn="r">
                <a:spcAft>
                  <a:spcPts val="600"/>
                </a:spcAft>
              </a:pPr>
              <a:endParaRPr lang="en-US" sz="1200" i="1" dirty="0">
                <a:solidFill>
                  <a:schemeClr val="tx1"/>
                </a:solidFill>
              </a:endParaRPr>
            </a:p>
          </p:txBody>
        </p:sp>
        <p:pic>
          <p:nvPicPr>
            <p:cNvPr id="49" name="Graphic 48">
              <a:extLst>
                <a:ext uri="{FF2B5EF4-FFF2-40B4-BE49-F238E27FC236}">
                  <a16:creationId xmlns:a16="http://schemas.microsoft.com/office/drawing/2014/main" id="{454BF239-9D3F-284F-7731-B3A4F1A119F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971552" y="2666569"/>
              <a:ext cx="480060" cy="594360"/>
            </a:xfrm>
            <a:prstGeom prst="rect">
              <a:avLst/>
            </a:prstGeom>
          </p:spPr>
        </p:pic>
        <p:pic>
          <p:nvPicPr>
            <p:cNvPr id="17" name="Graphic 16">
              <a:extLst>
                <a:ext uri="{FF2B5EF4-FFF2-40B4-BE49-F238E27FC236}">
                  <a16:creationId xmlns:a16="http://schemas.microsoft.com/office/drawing/2014/main" id="{ACE3D726-C913-A9E5-781B-78A93E4DC91D}"/>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5028701" y="2780869"/>
              <a:ext cx="365760" cy="365760"/>
            </a:xfrm>
            <a:prstGeom prst="rect">
              <a:avLst/>
            </a:prstGeom>
          </p:spPr>
        </p:pic>
        <p:sp>
          <p:nvSpPr>
            <p:cNvPr id="16" name="TextBox 15">
              <a:extLst>
                <a:ext uri="{FF2B5EF4-FFF2-40B4-BE49-F238E27FC236}">
                  <a16:creationId xmlns:a16="http://schemas.microsoft.com/office/drawing/2014/main" id="{3E5D4FE6-2D46-7DAB-A4FD-D30E1CBE29BA}"/>
                </a:ext>
              </a:extLst>
            </p:cNvPr>
            <p:cNvSpPr txBox="1"/>
            <p:nvPr/>
          </p:nvSpPr>
          <p:spPr>
            <a:xfrm>
              <a:off x="2160990" y="6224623"/>
              <a:ext cx="5546096" cy="215444"/>
            </a:xfrm>
            <a:prstGeom prst="rect">
              <a:avLst/>
            </a:prstGeom>
            <a:noFill/>
          </p:spPr>
          <p:txBody>
            <a:bodyPr wrap="square" rtlCol="0">
              <a:spAutoFit/>
            </a:bodyPr>
            <a:lstStyle/>
            <a:p>
              <a:r>
                <a:rPr lang="en-US" sz="800" spc="200" dirty="0">
                  <a:solidFill>
                    <a:schemeClr val="bg2">
                      <a:lumMod val="50000"/>
                    </a:schemeClr>
                  </a:solidFill>
                </a:rPr>
                <a:t>SOURCE</a:t>
              </a:r>
              <a:r>
                <a:rPr lang="en-US" sz="800" spc="200" dirty="0">
                  <a:solidFill>
                    <a:schemeClr val="accent2"/>
                  </a:solidFill>
                </a:rPr>
                <a:t> </a:t>
              </a:r>
              <a:r>
                <a:rPr lang="en-US" sz="800" i="1" dirty="0">
                  <a:solidFill>
                    <a:schemeClr val="bg2">
                      <a:lumMod val="75000"/>
                    </a:schemeClr>
                  </a:solidFill>
                </a:rPr>
                <a:t>The White House, Federal Register, HHS, NPR</a:t>
              </a:r>
            </a:p>
          </p:txBody>
        </p:sp>
        <p:pic>
          <p:nvPicPr>
            <p:cNvPr id="4" name="Graphic 3">
              <a:extLst>
                <a:ext uri="{FF2B5EF4-FFF2-40B4-BE49-F238E27FC236}">
                  <a16:creationId xmlns:a16="http://schemas.microsoft.com/office/drawing/2014/main" id="{B2B7003E-F0E2-778D-2AD8-978AC752D32C}"/>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3266441" y="3607459"/>
              <a:ext cx="509574" cy="640080"/>
            </a:xfrm>
            <a:prstGeom prst="rect">
              <a:avLst/>
            </a:prstGeom>
          </p:spPr>
        </p:pic>
        <p:sp>
          <p:nvSpPr>
            <p:cNvPr id="5" name="TextBox 4">
              <a:extLst>
                <a:ext uri="{FF2B5EF4-FFF2-40B4-BE49-F238E27FC236}">
                  <a16:creationId xmlns:a16="http://schemas.microsoft.com/office/drawing/2014/main" id="{F7DD35B5-0027-8370-4220-2685771541CC}"/>
                </a:ext>
              </a:extLst>
            </p:cNvPr>
            <p:cNvSpPr txBox="1"/>
            <p:nvPr/>
          </p:nvSpPr>
          <p:spPr>
            <a:xfrm>
              <a:off x="2160989" y="6346956"/>
              <a:ext cx="2685329" cy="215444"/>
            </a:xfrm>
            <a:prstGeom prst="rect">
              <a:avLst/>
            </a:prstGeom>
            <a:noFill/>
          </p:spPr>
          <p:txBody>
            <a:bodyPr wrap="square" rtlCol="0">
              <a:spAutoFit/>
            </a:bodyPr>
            <a:lstStyle/>
            <a:p>
              <a:r>
                <a:rPr lang="en-US" sz="800" spc="200" dirty="0">
                  <a:solidFill>
                    <a:schemeClr val="accent1"/>
                  </a:solidFill>
                </a:rPr>
                <a:t>PRESENTATION CENTER </a:t>
              </a:r>
              <a:r>
                <a:rPr lang="en-US" sz="800" dirty="0">
                  <a:solidFill>
                    <a:schemeClr val="bg2">
                      <a:lumMod val="75000"/>
                    </a:schemeClr>
                  </a:solidFill>
                </a:rPr>
                <a:t>8/23/25</a:t>
              </a:r>
            </a:p>
          </p:txBody>
        </p:sp>
      </p:grpSp>
    </p:spTree>
    <p:extLst>
      <p:ext uri="{BB962C8B-B14F-4D97-AF65-F5344CB8AC3E}">
        <p14:creationId xmlns:p14="http://schemas.microsoft.com/office/powerpoint/2010/main" val="3873986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EFC82C4B-F665-3FCE-574F-453B28238B4B}"/>
              </a:ext>
            </a:extLst>
          </p:cNvPr>
          <p:cNvSpPr>
            <a:spLocks noGrp="1"/>
          </p:cNvSpPr>
          <p:nvPr>
            <p:ph type="sldNum" sz="quarter" idx="10"/>
          </p:nvPr>
        </p:nvSpPr>
        <p:spPr/>
        <p:txBody>
          <a:bodyPr/>
          <a:lstStyle/>
          <a:p>
            <a:pPr>
              <a:spcAft>
                <a:spcPts val="600"/>
              </a:spcAft>
            </a:pPr>
            <a:fld id="{461711D5-349D-4847-A71F-DCB6A6FF38BF}" type="slidenum">
              <a:rPr lang="en-US" smtClean="0"/>
              <a:pPr>
                <a:spcAft>
                  <a:spcPts val="600"/>
                </a:spcAft>
              </a:pPr>
              <a:t>2</a:t>
            </a:fld>
            <a:endParaRPr lang="en-US"/>
          </a:p>
        </p:txBody>
      </p:sp>
      <p:pic>
        <p:nvPicPr>
          <p:cNvPr id="7" name="Picture 6">
            <a:extLst>
              <a:ext uri="{FF2B5EF4-FFF2-40B4-BE49-F238E27FC236}">
                <a16:creationId xmlns:a16="http://schemas.microsoft.com/office/drawing/2014/main" id="{5D304EE2-7B3F-83F1-87AF-73D2D8ED6F1D}"/>
              </a:ext>
            </a:extLst>
          </p:cNvPr>
          <p:cNvPicPr>
            <a:picLocks noChangeAspect="1"/>
          </p:cNvPicPr>
          <p:nvPr/>
        </p:nvPicPr>
        <p:blipFill>
          <a:blip r:embed="rId3"/>
          <a:stretch>
            <a:fillRect/>
          </a:stretch>
        </p:blipFill>
        <p:spPr>
          <a:xfrm>
            <a:off x="10652166" y="1"/>
            <a:ext cx="1539834" cy="1539834"/>
          </a:xfrm>
          <a:prstGeom prst="rect">
            <a:avLst/>
          </a:prstGeom>
        </p:spPr>
      </p:pic>
      <p:pic>
        <p:nvPicPr>
          <p:cNvPr id="8" name="Picture 7" descr="A screenshot of a web page&#10;&#10;Description automatically generated">
            <a:extLst>
              <a:ext uri="{FF2B5EF4-FFF2-40B4-BE49-F238E27FC236}">
                <a16:creationId xmlns:a16="http://schemas.microsoft.com/office/drawing/2014/main" id="{51A8E16F-073A-3246-89A3-73AC061D5CE3}"/>
              </a:ext>
            </a:extLst>
          </p:cNvPr>
          <p:cNvPicPr>
            <a:picLocks noChangeAspect="1"/>
          </p:cNvPicPr>
          <p:nvPr/>
        </p:nvPicPr>
        <p:blipFill>
          <a:blip r:embed="rId4"/>
          <a:stretch>
            <a:fillRect/>
          </a:stretch>
        </p:blipFill>
        <p:spPr>
          <a:xfrm>
            <a:off x="804418" y="66173"/>
            <a:ext cx="8859755" cy="6725653"/>
          </a:xfrm>
          <a:prstGeom prst="rect">
            <a:avLst/>
          </a:prstGeom>
        </p:spPr>
      </p:pic>
      <p:sp>
        <p:nvSpPr>
          <p:cNvPr id="4" name="Oval 3">
            <a:extLst>
              <a:ext uri="{FF2B5EF4-FFF2-40B4-BE49-F238E27FC236}">
                <a16:creationId xmlns:a16="http://schemas.microsoft.com/office/drawing/2014/main" id="{4AE649D9-56F5-C28C-8906-7547D06AE463}"/>
              </a:ext>
            </a:extLst>
          </p:cNvPr>
          <p:cNvSpPr/>
          <p:nvPr/>
        </p:nvSpPr>
        <p:spPr>
          <a:xfrm>
            <a:off x="1007390" y="4257110"/>
            <a:ext cx="7702658" cy="996815"/>
          </a:xfrm>
          <a:prstGeom prst="ellipse">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5FF244B-29C9-677A-A6BC-2F4929B190CC}"/>
              </a:ext>
            </a:extLst>
          </p:cNvPr>
          <p:cNvSpPr/>
          <p:nvPr/>
        </p:nvSpPr>
        <p:spPr>
          <a:xfrm>
            <a:off x="1224366" y="2568741"/>
            <a:ext cx="8059119" cy="153983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9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F384F5-FDA9-54E1-3F9A-9C0C32D20782}"/>
              </a:ext>
            </a:extLst>
          </p:cNvPr>
          <p:cNvPicPr>
            <a:picLocks noChangeAspect="1"/>
          </p:cNvPicPr>
          <p:nvPr/>
        </p:nvPicPr>
        <p:blipFill>
          <a:blip r:embed="rId2"/>
          <a:stretch>
            <a:fillRect/>
          </a:stretch>
        </p:blipFill>
        <p:spPr>
          <a:xfrm>
            <a:off x="1830434" y="68263"/>
            <a:ext cx="8924831" cy="6721475"/>
          </a:xfrm>
          <a:prstGeom prst="rect">
            <a:avLst/>
          </a:prstGeom>
          <a:noFill/>
        </p:spPr>
      </p:pic>
      <p:sp>
        <p:nvSpPr>
          <p:cNvPr id="4" name="Slide Number Placeholder 3" hidden="1">
            <a:extLst>
              <a:ext uri="{FF2B5EF4-FFF2-40B4-BE49-F238E27FC236}">
                <a16:creationId xmlns:a16="http://schemas.microsoft.com/office/drawing/2014/main" id="{5FA228B0-1048-A15E-06D0-65EB9F3F1A15}"/>
              </a:ext>
            </a:extLst>
          </p:cNvPr>
          <p:cNvSpPr>
            <a:spLocks noGrp="1"/>
          </p:cNvSpPr>
          <p:nvPr>
            <p:ph type="sldNum" sz="quarter" idx="10"/>
          </p:nvPr>
        </p:nvSpPr>
        <p:spPr/>
        <p:txBody>
          <a:bodyPr/>
          <a:lstStyle/>
          <a:p>
            <a:pPr>
              <a:spcAft>
                <a:spcPts val="600"/>
              </a:spcAft>
            </a:pPr>
            <a:fld id="{461711D5-349D-4847-A71F-DCB6A6FF38BF}" type="slidenum">
              <a:rPr lang="en-US" smtClean="0"/>
              <a:pPr>
                <a:spcAft>
                  <a:spcPts val="600"/>
                </a:spcAft>
              </a:pPr>
              <a:t>20</a:t>
            </a:fld>
            <a:endParaRPr lang="en-US"/>
          </a:p>
        </p:txBody>
      </p:sp>
    </p:spTree>
    <p:extLst>
      <p:ext uri="{BB962C8B-B14F-4D97-AF65-F5344CB8AC3E}">
        <p14:creationId xmlns:p14="http://schemas.microsoft.com/office/powerpoint/2010/main" val="50115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F26D-142D-6D4A-3F6B-8642528B5B3F}"/>
              </a:ext>
            </a:extLst>
          </p:cNvPr>
          <p:cNvSpPr>
            <a:spLocks noGrp="1"/>
          </p:cNvSpPr>
          <p:nvPr>
            <p:ph type="title"/>
          </p:nvPr>
        </p:nvSpPr>
        <p:spPr>
          <a:xfrm>
            <a:off x="951875" y="334003"/>
            <a:ext cx="10492686" cy="723622"/>
          </a:xfrm>
        </p:spPr>
        <p:txBody>
          <a:bodyPr/>
          <a:lstStyle/>
          <a:p>
            <a:r>
              <a:rPr lang="en-US" dirty="0"/>
              <a:t>State-level policy activity breakdown</a:t>
            </a:r>
          </a:p>
        </p:txBody>
      </p:sp>
      <p:grpSp>
        <p:nvGrpSpPr>
          <p:cNvPr id="3" name="Group 2">
            <a:extLst>
              <a:ext uri="{FF2B5EF4-FFF2-40B4-BE49-F238E27FC236}">
                <a16:creationId xmlns:a16="http://schemas.microsoft.com/office/drawing/2014/main" id="{C8FBCDAC-F588-4D0E-00EE-C5146C0FFCBD}"/>
              </a:ext>
            </a:extLst>
          </p:cNvPr>
          <p:cNvGrpSpPr/>
          <p:nvPr/>
        </p:nvGrpSpPr>
        <p:grpSpPr>
          <a:xfrm>
            <a:off x="1335800" y="1169727"/>
            <a:ext cx="8566483" cy="5561163"/>
            <a:chOff x="2160990" y="1538675"/>
            <a:chExt cx="7932795" cy="4990682"/>
          </a:xfrm>
        </p:grpSpPr>
        <p:sp>
          <p:nvSpPr>
            <p:cNvPr id="125" name="Google Shape;2085;p66">
              <a:extLst>
                <a:ext uri="{FF2B5EF4-FFF2-40B4-BE49-F238E27FC236}">
                  <a16:creationId xmlns:a16="http://schemas.microsoft.com/office/drawing/2014/main" id="{E20FF235-861F-A15E-931A-CA0334C5DE42}"/>
                </a:ext>
              </a:extLst>
            </p:cNvPr>
            <p:cNvSpPr/>
            <p:nvPr/>
          </p:nvSpPr>
          <p:spPr>
            <a:xfrm>
              <a:off x="4632777" y="1538676"/>
              <a:ext cx="5461008" cy="4368454"/>
            </a:xfrm>
            <a:prstGeom prst="roundRect">
              <a:avLst>
                <a:gd name="adj" fmla="val 2524"/>
              </a:avLst>
            </a:prstGeom>
            <a:noFill/>
            <a:ln w="19050" cap="flat" cmpd="sng">
              <a:solidFill>
                <a:schemeClr val="bg2">
                  <a:lumMod val="90000"/>
                </a:schemeClr>
              </a:solidFill>
              <a:prstDash val="solid"/>
              <a:miter lim="800000"/>
              <a:headEnd type="none" w="sm" len="sm"/>
              <a:tailEnd type="none" w="sm" len="sm"/>
            </a:ln>
          </p:spPr>
          <p:txBody>
            <a:bodyPr spcFirstLastPara="1" wrap="square" lIns="68569" tIns="34275" rIns="68569" bIns="34275" anchor="t" anchorCtr="0">
              <a:noAutofit/>
            </a:bodyPr>
            <a:lstStyle/>
            <a:p>
              <a:pPr defTabSz="342900">
                <a:buClr>
                  <a:srgbClr val="359E8F"/>
                </a:buClr>
                <a:buSzPts val="700"/>
                <a:defRPr/>
              </a:pPr>
              <a:endParaRPr lang="en-US" sz="500" b="1" dirty="0">
                <a:solidFill>
                  <a:schemeClr val="accent1">
                    <a:lumMod val="75000"/>
                  </a:schemeClr>
                </a:solidFill>
                <a:ea typeface="Arial"/>
                <a:cs typeface="Arial"/>
                <a:sym typeface="Arial"/>
              </a:endParaRPr>
            </a:p>
            <a:p>
              <a:pPr defTabSz="342900">
                <a:buClr>
                  <a:srgbClr val="359E8F"/>
                </a:buClr>
                <a:buSzPts val="700"/>
                <a:defRPr/>
              </a:pPr>
              <a:r>
                <a:rPr lang="en-US" sz="1600" b="1" dirty="0">
                  <a:solidFill>
                    <a:schemeClr val="accent1">
                      <a:lumMod val="75000"/>
                    </a:schemeClr>
                  </a:solidFill>
                  <a:ea typeface="Arial"/>
                  <a:cs typeface="Arial"/>
                  <a:sym typeface="Arial"/>
                </a:rPr>
                <a:t> MAHA BILLS INTRODUCED BY STATE</a:t>
              </a:r>
            </a:p>
            <a:p>
              <a:pPr defTabSz="342900">
                <a:buClr>
                  <a:srgbClr val="359E8F"/>
                </a:buClr>
                <a:buSzPts val="700"/>
                <a:defRPr/>
              </a:pPr>
              <a:endParaRPr lang="en-US" sz="400" dirty="0">
                <a:solidFill>
                  <a:schemeClr val="accent1">
                    <a:lumMod val="75000"/>
                  </a:schemeClr>
                </a:solidFill>
                <a:ea typeface="Arial"/>
                <a:cs typeface="Arial"/>
                <a:sym typeface="Arial"/>
              </a:endParaRPr>
            </a:p>
            <a:p>
              <a:pPr defTabSz="342900">
                <a:spcAft>
                  <a:spcPts val="450"/>
                </a:spcAft>
                <a:buClr>
                  <a:srgbClr val="359E8F"/>
                </a:buClr>
                <a:buSzPts val="700"/>
                <a:defRPr/>
              </a:pPr>
              <a:r>
                <a:rPr lang="en-US" sz="1200" dirty="0">
                  <a:solidFill>
                    <a:schemeClr val="bg2">
                      <a:lumMod val="50000"/>
                    </a:schemeClr>
                  </a:solidFill>
                  <a:ea typeface="Arial"/>
                  <a:cs typeface="Arial"/>
                  <a:sym typeface="Arial"/>
                </a:rPr>
                <a:t>  SOURCE: BILL TRACK 50 </a:t>
              </a:r>
            </a:p>
          </p:txBody>
        </p:sp>
        <p:grpSp>
          <p:nvGrpSpPr>
            <p:cNvPr id="127" name="Group 126">
              <a:extLst>
                <a:ext uri="{FF2B5EF4-FFF2-40B4-BE49-F238E27FC236}">
                  <a16:creationId xmlns:a16="http://schemas.microsoft.com/office/drawing/2014/main" id="{21A9B62F-D0B7-341A-4BC9-C626FB996332}"/>
                </a:ext>
              </a:extLst>
            </p:cNvPr>
            <p:cNvGrpSpPr/>
            <p:nvPr/>
          </p:nvGrpSpPr>
          <p:grpSpPr>
            <a:xfrm>
              <a:off x="4826926" y="2579894"/>
              <a:ext cx="5075415" cy="3133399"/>
              <a:chOff x="1065795" y="2522426"/>
              <a:chExt cx="5765855" cy="3328542"/>
            </a:xfrm>
          </p:grpSpPr>
          <p:sp>
            <p:nvSpPr>
              <p:cNvPr id="128" name="Google Shape;2863;p71" title="AK">
                <a:extLst>
                  <a:ext uri="{FF2B5EF4-FFF2-40B4-BE49-F238E27FC236}">
                    <a16:creationId xmlns:a16="http://schemas.microsoft.com/office/drawing/2014/main" id="{7A7B1AB7-DE4B-5FA4-F112-4BD581408F1C}"/>
                  </a:ext>
                </a:extLst>
              </p:cNvPr>
              <p:cNvSpPr/>
              <p:nvPr/>
            </p:nvSpPr>
            <p:spPr>
              <a:xfrm>
                <a:off x="1197427" y="4890553"/>
                <a:ext cx="822700" cy="661221"/>
              </a:xfrm>
              <a:custGeom>
                <a:avLst/>
                <a:gdLst/>
                <a:ahLst/>
                <a:cxnLst/>
                <a:rect l="l" t="t" r="r" b="b"/>
                <a:pathLst>
                  <a:path w="450" h="356" extrusionOk="0">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chemeClr val="accent3"/>
              </a:solidFill>
              <a:ln>
                <a:noFill/>
              </a:ln>
            </p:spPr>
            <p:txBody>
              <a:bodyPr spcFirstLastPara="1" wrap="square" lIns="68580" tIns="68580" rIns="0" bIns="68580" anchor="t" anchorCtr="0">
                <a:noAutofit/>
              </a:bodyPr>
              <a:lstStyle/>
              <a:p>
                <a:endParaRPr sz="800" b="1">
                  <a:ea typeface="Verdana"/>
                  <a:cs typeface="Verdana"/>
                  <a:sym typeface="Verdana"/>
                </a:endParaRPr>
              </a:p>
            </p:txBody>
          </p:sp>
          <p:sp>
            <p:nvSpPr>
              <p:cNvPr id="129" name="Google Shape;2864;p71" title="WA">
                <a:extLst>
                  <a:ext uri="{FF2B5EF4-FFF2-40B4-BE49-F238E27FC236}">
                    <a16:creationId xmlns:a16="http://schemas.microsoft.com/office/drawing/2014/main" id="{D3C64EA2-6842-188F-72D5-500CA73474CC}"/>
                  </a:ext>
                </a:extLst>
              </p:cNvPr>
              <p:cNvSpPr/>
              <p:nvPr/>
            </p:nvSpPr>
            <p:spPr>
              <a:xfrm>
                <a:off x="1330555" y="2522426"/>
                <a:ext cx="695556" cy="502647"/>
              </a:xfrm>
              <a:custGeom>
                <a:avLst/>
                <a:gdLst/>
                <a:ahLst/>
                <a:cxnLst/>
                <a:rect l="l" t="t" r="r" b="b"/>
                <a:pathLst>
                  <a:path w="730" h="517" extrusionOk="0">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30" name="Google Shape;2865;p71" title="UT">
                <a:extLst>
                  <a:ext uri="{FF2B5EF4-FFF2-40B4-BE49-F238E27FC236}">
                    <a16:creationId xmlns:a16="http://schemas.microsoft.com/office/drawing/2014/main" id="{4147E726-3C41-CE4D-BD7B-47BE62B65DA0}"/>
                  </a:ext>
                </a:extLst>
              </p:cNvPr>
              <p:cNvSpPr/>
              <p:nvPr/>
            </p:nvSpPr>
            <p:spPr>
              <a:xfrm>
                <a:off x="1973755" y="3587559"/>
                <a:ext cx="590848" cy="734524"/>
              </a:xfrm>
              <a:custGeom>
                <a:avLst/>
                <a:gdLst/>
                <a:ahLst/>
                <a:cxnLst/>
                <a:rect l="l" t="t" r="r" b="b"/>
                <a:pathLst>
                  <a:path w="618" h="752" extrusionOk="0">
                    <a:moveTo>
                      <a:pt x="135" y="0"/>
                    </a:moveTo>
                    <a:lnTo>
                      <a:pt x="433" y="55"/>
                    </a:lnTo>
                    <a:lnTo>
                      <a:pt x="410" y="186"/>
                    </a:lnTo>
                    <a:lnTo>
                      <a:pt x="618" y="218"/>
                    </a:lnTo>
                    <a:lnTo>
                      <a:pt x="538" y="752"/>
                    </a:lnTo>
                    <a:lnTo>
                      <a:pt x="0" y="663"/>
                    </a:lnTo>
                    <a:lnTo>
                      <a:pt x="135" y="0"/>
                    </a:lnTo>
                    <a:lnTo>
                      <a:pt x="135" y="0"/>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31" name="Google Shape;2866;p71" title="OR">
                <a:extLst>
                  <a:ext uri="{FF2B5EF4-FFF2-40B4-BE49-F238E27FC236}">
                    <a16:creationId xmlns:a16="http://schemas.microsoft.com/office/drawing/2014/main" id="{3A143E27-8FB3-CB34-54C8-A41596D2326B}"/>
                  </a:ext>
                </a:extLst>
              </p:cNvPr>
              <p:cNvSpPr/>
              <p:nvPr/>
            </p:nvSpPr>
            <p:spPr>
              <a:xfrm>
                <a:off x="1143577" y="2829100"/>
                <a:ext cx="833170" cy="697124"/>
              </a:xfrm>
              <a:custGeom>
                <a:avLst/>
                <a:gdLst/>
                <a:ahLst/>
                <a:cxnLst/>
                <a:rect l="l" t="t" r="r" b="b"/>
                <a:pathLst>
                  <a:path w="871" h="720" extrusionOk="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32" name="Google Shape;2867;p71" title="CA">
                <a:extLst>
                  <a:ext uri="{FF2B5EF4-FFF2-40B4-BE49-F238E27FC236}">
                    <a16:creationId xmlns:a16="http://schemas.microsoft.com/office/drawing/2014/main" id="{9AA82DF9-1816-792F-A454-6596CA183691}"/>
                  </a:ext>
                </a:extLst>
              </p:cNvPr>
              <p:cNvSpPr/>
              <p:nvPr/>
            </p:nvSpPr>
            <p:spPr>
              <a:xfrm>
                <a:off x="1065795" y="3352691"/>
                <a:ext cx="828683" cy="1397240"/>
              </a:xfrm>
              <a:custGeom>
                <a:avLst/>
                <a:gdLst/>
                <a:ahLst/>
                <a:cxnLst/>
                <a:rect l="l" t="t" r="r" b="b"/>
                <a:pathLst>
                  <a:path w="865" h="1443" extrusionOk="0">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chemeClr val="accent1">
                  <a:lumMod val="75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33" name="Google Shape;2868;p71" title="NV">
                <a:extLst>
                  <a:ext uri="{FF2B5EF4-FFF2-40B4-BE49-F238E27FC236}">
                    <a16:creationId xmlns:a16="http://schemas.microsoft.com/office/drawing/2014/main" id="{B7A1F7A1-5F29-951C-F868-DF7669E0203F}"/>
                  </a:ext>
                </a:extLst>
              </p:cNvPr>
              <p:cNvSpPr/>
              <p:nvPr/>
            </p:nvSpPr>
            <p:spPr>
              <a:xfrm>
                <a:off x="1435262" y="3461898"/>
                <a:ext cx="670127" cy="1014270"/>
              </a:xfrm>
              <a:custGeom>
                <a:avLst/>
                <a:gdLst/>
                <a:ahLst/>
                <a:cxnLst/>
                <a:rect l="l" t="t" r="r" b="b"/>
                <a:pathLst>
                  <a:path w="696" h="1047" extrusionOk="0">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34" name="Google Shape;2869;p71" title="ID">
                <a:extLst>
                  <a:ext uri="{FF2B5EF4-FFF2-40B4-BE49-F238E27FC236}">
                    <a16:creationId xmlns:a16="http://schemas.microsoft.com/office/drawing/2014/main" id="{25D1A74F-A527-0744-C037-C7B542ECF04C}"/>
                  </a:ext>
                </a:extLst>
              </p:cNvPr>
              <p:cNvSpPr/>
              <p:nvPr/>
            </p:nvSpPr>
            <p:spPr>
              <a:xfrm>
                <a:off x="1816695" y="2645095"/>
                <a:ext cx="625252" cy="994823"/>
              </a:xfrm>
              <a:custGeom>
                <a:avLst/>
                <a:gdLst/>
                <a:ahLst/>
                <a:cxnLst/>
                <a:rect l="l" t="t" r="r" b="b"/>
                <a:pathLst>
                  <a:path w="654" h="1027" extrusionOk="0">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35" name="Google Shape;2870;p71" title="MT">
                <a:extLst>
                  <a:ext uri="{FF2B5EF4-FFF2-40B4-BE49-F238E27FC236}">
                    <a16:creationId xmlns:a16="http://schemas.microsoft.com/office/drawing/2014/main" id="{FDCF2D5E-CD77-0C3B-C070-F686731FDC00}"/>
                  </a:ext>
                </a:extLst>
              </p:cNvPr>
              <p:cNvSpPr/>
              <p:nvPr/>
            </p:nvSpPr>
            <p:spPr>
              <a:xfrm>
                <a:off x="2079959" y="2664543"/>
                <a:ext cx="1072501" cy="671692"/>
              </a:xfrm>
              <a:custGeom>
                <a:avLst/>
                <a:gdLst/>
                <a:ahLst/>
                <a:cxnLst/>
                <a:rect l="l" t="t" r="r" b="b"/>
                <a:pathLst>
                  <a:path w="1118" h="692" extrusionOk="0">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36" name="Google Shape;2871;p71" title="AZ">
                <a:extLst>
                  <a:ext uri="{FF2B5EF4-FFF2-40B4-BE49-F238E27FC236}">
                    <a16:creationId xmlns:a16="http://schemas.microsoft.com/office/drawing/2014/main" id="{FD84191E-5502-E710-EF0F-7747B7B23C7A}"/>
                  </a:ext>
                </a:extLst>
              </p:cNvPr>
              <p:cNvSpPr/>
              <p:nvPr/>
            </p:nvSpPr>
            <p:spPr>
              <a:xfrm>
                <a:off x="1777804" y="4233819"/>
                <a:ext cx="712009" cy="813810"/>
              </a:xfrm>
              <a:custGeom>
                <a:avLst/>
                <a:gdLst/>
                <a:ahLst/>
                <a:cxnLst/>
                <a:rect l="l" t="t" r="r" b="b"/>
                <a:pathLst>
                  <a:path w="746" h="840" extrusionOk="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37" name="Google Shape;2872;p71" title="WY">
                <a:extLst>
                  <a:ext uri="{FF2B5EF4-FFF2-40B4-BE49-F238E27FC236}">
                    <a16:creationId xmlns:a16="http://schemas.microsoft.com/office/drawing/2014/main" id="{12EBC55A-15AB-1605-0506-FB0197BE7C26}"/>
                  </a:ext>
                </a:extLst>
              </p:cNvPr>
              <p:cNvSpPr/>
              <p:nvPr/>
            </p:nvSpPr>
            <p:spPr>
              <a:xfrm>
                <a:off x="2367156" y="3255452"/>
                <a:ext cx="737438" cy="599886"/>
              </a:xfrm>
              <a:custGeom>
                <a:avLst/>
                <a:gdLst/>
                <a:ahLst/>
                <a:cxnLst/>
                <a:rect l="l" t="t" r="r" b="b"/>
                <a:pathLst>
                  <a:path w="770" h="619" extrusionOk="0">
                    <a:moveTo>
                      <a:pt x="0" y="530"/>
                    </a:moveTo>
                    <a:lnTo>
                      <a:pt x="92" y="0"/>
                    </a:lnTo>
                    <a:lnTo>
                      <a:pt x="396" y="45"/>
                    </a:lnTo>
                    <a:lnTo>
                      <a:pt x="770" y="83"/>
                    </a:lnTo>
                    <a:lnTo>
                      <a:pt x="744" y="351"/>
                    </a:lnTo>
                    <a:lnTo>
                      <a:pt x="719" y="619"/>
                    </a:lnTo>
                    <a:lnTo>
                      <a:pt x="208" y="562"/>
                    </a:lnTo>
                    <a:lnTo>
                      <a:pt x="0" y="530"/>
                    </a:lnTo>
                    <a:lnTo>
                      <a:pt x="0" y="530"/>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38" name="Google Shape;2873;p71" title="CO">
                <a:extLst>
                  <a:ext uri="{FF2B5EF4-FFF2-40B4-BE49-F238E27FC236}">
                    <a16:creationId xmlns:a16="http://schemas.microsoft.com/office/drawing/2014/main" id="{9811E36D-18E5-B472-1074-B5A95F89E83E}"/>
                  </a:ext>
                </a:extLst>
              </p:cNvPr>
              <p:cNvSpPr/>
              <p:nvPr/>
            </p:nvSpPr>
            <p:spPr>
              <a:xfrm>
                <a:off x="2489813" y="3799987"/>
                <a:ext cx="762867" cy="595398"/>
              </a:xfrm>
              <a:custGeom>
                <a:avLst/>
                <a:gdLst/>
                <a:ahLst/>
                <a:cxnLst/>
                <a:rect l="l" t="t" r="r" b="b"/>
                <a:pathLst>
                  <a:path w="796" h="612" extrusionOk="0">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39" name="Google Shape;2874;p71" title="NM">
                <a:extLst>
                  <a:ext uri="{FF2B5EF4-FFF2-40B4-BE49-F238E27FC236}">
                    <a16:creationId xmlns:a16="http://schemas.microsoft.com/office/drawing/2014/main" id="{09C4FDFD-7E09-06F2-9DBE-B587FFBB1415}"/>
                  </a:ext>
                </a:extLst>
              </p:cNvPr>
              <p:cNvSpPr/>
              <p:nvPr/>
            </p:nvSpPr>
            <p:spPr>
              <a:xfrm>
                <a:off x="2379122" y="4319090"/>
                <a:ext cx="737438" cy="740507"/>
              </a:xfrm>
              <a:custGeom>
                <a:avLst/>
                <a:gdLst/>
                <a:ahLst/>
                <a:cxnLst/>
                <a:rect l="l" t="t" r="r" b="b"/>
                <a:pathLst>
                  <a:path w="768" h="764" extrusionOk="0">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40" name="Google Shape;2875;p71" title="TX">
                <a:extLst>
                  <a:ext uri="{FF2B5EF4-FFF2-40B4-BE49-F238E27FC236}">
                    <a16:creationId xmlns:a16="http://schemas.microsoft.com/office/drawing/2014/main" id="{7E4F3CF4-B3D7-6500-AC1D-D25B5B552069}"/>
                  </a:ext>
                </a:extLst>
              </p:cNvPr>
              <p:cNvSpPr/>
              <p:nvPr/>
            </p:nvSpPr>
            <p:spPr>
              <a:xfrm>
                <a:off x="2660336" y="4453728"/>
                <a:ext cx="1458422" cy="1397240"/>
              </a:xfrm>
              <a:custGeom>
                <a:avLst/>
                <a:gdLst/>
                <a:ahLst/>
                <a:cxnLst/>
                <a:rect l="l" t="t" r="r" b="b"/>
                <a:pathLst>
                  <a:path w="1527" h="1439" extrusionOk="0">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chemeClr val="accent1">
                  <a:lumMod val="75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41" name="Google Shape;2876;p71" title="ND">
                <a:extLst>
                  <a:ext uri="{FF2B5EF4-FFF2-40B4-BE49-F238E27FC236}">
                    <a16:creationId xmlns:a16="http://schemas.microsoft.com/office/drawing/2014/main" id="{8F15886C-63C2-88CF-A66D-47A76342E365}"/>
                  </a:ext>
                </a:extLst>
              </p:cNvPr>
              <p:cNvSpPr/>
              <p:nvPr/>
            </p:nvSpPr>
            <p:spPr>
              <a:xfrm>
                <a:off x="3112073" y="2821620"/>
                <a:ext cx="691068" cy="424857"/>
              </a:xfrm>
              <a:custGeom>
                <a:avLst/>
                <a:gdLst/>
                <a:ahLst/>
                <a:cxnLst/>
                <a:rect l="l" t="t" r="r" b="b"/>
                <a:pathLst>
                  <a:path w="718" h="441" extrusionOk="0">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42" name="Google Shape;2877;p71" title="SD">
                <a:extLst>
                  <a:ext uri="{FF2B5EF4-FFF2-40B4-BE49-F238E27FC236}">
                    <a16:creationId xmlns:a16="http://schemas.microsoft.com/office/drawing/2014/main" id="{F7D864F0-BACF-587E-F045-DB45D4256E84}"/>
                  </a:ext>
                </a:extLst>
              </p:cNvPr>
              <p:cNvSpPr/>
              <p:nvPr/>
            </p:nvSpPr>
            <p:spPr>
              <a:xfrm>
                <a:off x="3076173" y="3212070"/>
                <a:ext cx="737438" cy="486191"/>
              </a:xfrm>
              <a:custGeom>
                <a:avLst/>
                <a:gdLst/>
                <a:ahLst/>
                <a:cxnLst/>
                <a:rect l="l" t="t" r="r" b="b"/>
                <a:pathLst>
                  <a:path w="768" h="502" extrusionOk="0">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43" name="Google Shape;2878;p71" title="NE">
                <a:extLst>
                  <a:ext uri="{FF2B5EF4-FFF2-40B4-BE49-F238E27FC236}">
                    <a16:creationId xmlns:a16="http://schemas.microsoft.com/office/drawing/2014/main" id="{21C0837A-F317-F2B9-6AD0-8656E8C375DD}"/>
                  </a:ext>
                </a:extLst>
              </p:cNvPr>
              <p:cNvSpPr/>
              <p:nvPr/>
            </p:nvSpPr>
            <p:spPr>
              <a:xfrm>
                <a:off x="3055232" y="3593543"/>
                <a:ext cx="861591" cy="429345"/>
              </a:xfrm>
              <a:custGeom>
                <a:avLst/>
                <a:gdLst/>
                <a:ahLst/>
                <a:cxnLst/>
                <a:rect l="l" t="t" r="r" b="b"/>
                <a:pathLst>
                  <a:path w="901" h="439" extrusionOk="0">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44" name="Google Shape;2879;p71" title="KS">
                <a:extLst>
                  <a:ext uri="{FF2B5EF4-FFF2-40B4-BE49-F238E27FC236}">
                    <a16:creationId xmlns:a16="http://schemas.microsoft.com/office/drawing/2014/main" id="{A67CAAA2-BD09-2A73-A17C-685D7E35F89C}"/>
                  </a:ext>
                </a:extLst>
              </p:cNvPr>
              <p:cNvSpPr/>
              <p:nvPr/>
            </p:nvSpPr>
            <p:spPr>
              <a:xfrm>
                <a:off x="3219772" y="4003439"/>
                <a:ext cx="774834" cy="411393"/>
              </a:xfrm>
              <a:custGeom>
                <a:avLst/>
                <a:gdLst/>
                <a:ahLst/>
                <a:cxnLst/>
                <a:rect l="l" t="t" r="r" b="b"/>
                <a:pathLst>
                  <a:path w="812" h="426" extrusionOk="0">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45" name="Google Shape;2880;p71" title="OK">
                <a:extLst>
                  <a:ext uri="{FF2B5EF4-FFF2-40B4-BE49-F238E27FC236}">
                    <a16:creationId xmlns:a16="http://schemas.microsoft.com/office/drawing/2014/main" id="{BE0994D7-07A4-5ED3-32DC-AE31359D4E65}"/>
                  </a:ext>
                </a:extLst>
              </p:cNvPr>
              <p:cNvSpPr/>
              <p:nvPr/>
            </p:nvSpPr>
            <p:spPr>
              <a:xfrm>
                <a:off x="3109081" y="4389401"/>
                <a:ext cx="903474" cy="462256"/>
              </a:xfrm>
              <a:custGeom>
                <a:avLst/>
                <a:gdLst/>
                <a:ahLst/>
                <a:cxnLst/>
                <a:rect l="l" t="t" r="r" b="b"/>
                <a:pathLst>
                  <a:path w="943" h="479" extrusionOk="0">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46" name="Google Shape;2881;p71" title="MN">
                <a:extLst>
                  <a:ext uri="{FF2B5EF4-FFF2-40B4-BE49-F238E27FC236}">
                    <a16:creationId xmlns:a16="http://schemas.microsoft.com/office/drawing/2014/main" id="{B74D8F1E-2BC3-82A0-4BB9-2B1CC330B6C4}"/>
                  </a:ext>
                </a:extLst>
              </p:cNvPr>
              <p:cNvSpPr/>
              <p:nvPr/>
            </p:nvSpPr>
            <p:spPr>
              <a:xfrm>
                <a:off x="3749290" y="2818628"/>
                <a:ext cx="683588" cy="752475"/>
              </a:xfrm>
              <a:custGeom>
                <a:avLst/>
                <a:gdLst/>
                <a:ahLst/>
                <a:cxnLst/>
                <a:rect l="l" t="t" r="r" b="b"/>
                <a:pathLst>
                  <a:path w="711" h="774" extrusionOk="0">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chemeClr val="accent1">
                  <a:lumMod val="75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47" name="Google Shape;2882;p71" title="IA">
                <a:extLst>
                  <a:ext uri="{FF2B5EF4-FFF2-40B4-BE49-F238E27FC236}">
                    <a16:creationId xmlns:a16="http://schemas.microsoft.com/office/drawing/2014/main" id="{0EFE7159-FC26-6095-75C1-EFF96596C528}"/>
                  </a:ext>
                </a:extLst>
              </p:cNvPr>
              <p:cNvSpPr/>
              <p:nvPr/>
            </p:nvSpPr>
            <p:spPr>
              <a:xfrm>
                <a:off x="3800150" y="3559136"/>
                <a:ext cx="622260" cy="406905"/>
              </a:xfrm>
              <a:custGeom>
                <a:avLst/>
                <a:gdLst/>
                <a:ahLst/>
                <a:cxnLst/>
                <a:rect l="l" t="t" r="r" b="b"/>
                <a:pathLst>
                  <a:path w="652" h="420" extrusionOk="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48" name="Google Shape;2883;p71" title="MO">
                <a:extLst>
                  <a:ext uri="{FF2B5EF4-FFF2-40B4-BE49-F238E27FC236}">
                    <a16:creationId xmlns:a16="http://schemas.microsoft.com/office/drawing/2014/main" id="{98414605-70CC-B1B1-5B73-7B06A80DA90B}"/>
                  </a:ext>
                </a:extLst>
              </p:cNvPr>
              <p:cNvSpPr/>
              <p:nvPr/>
            </p:nvSpPr>
            <p:spPr>
              <a:xfrm>
                <a:off x="3877932" y="3933129"/>
                <a:ext cx="695555" cy="599885"/>
              </a:xfrm>
              <a:custGeom>
                <a:avLst/>
                <a:gdLst/>
                <a:ahLst/>
                <a:cxnLst/>
                <a:rect l="l" t="t" r="r" b="b"/>
                <a:pathLst>
                  <a:path w="727" h="616" extrusionOk="0">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49" name="Google Shape;2884;p71" title="AR">
                <a:extLst>
                  <a:ext uri="{FF2B5EF4-FFF2-40B4-BE49-F238E27FC236}">
                    <a16:creationId xmlns:a16="http://schemas.microsoft.com/office/drawing/2014/main" id="{A14AAADA-DEEF-A0F9-F77F-F1D52B687522}"/>
                  </a:ext>
                </a:extLst>
              </p:cNvPr>
              <p:cNvSpPr/>
              <p:nvPr/>
            </p:nvSpPr>
            <p:spPr>
              <a:xfrm>
                <a:off x="3994606" y="4468688"/>
                <a:ext cx="526528" cy="466744"/>
              </a:xfrm>
              <a:custGeom>
                <a:avLst/>
                <a:gdLst/>
                <a:ahLst/>
                <a:cxnLst/>
                <a:rect l="l" t="t" r="r" b="b"/>
                <a:pathLst>
                  <a:path w="551" h="481" extrusionOk="0">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0" name="Google Shape;2885;p71" title="LA">
                <a:extLst>
                  <a:ext uri="{FF2B5EF4-FFF2-40B4-BE49-F238E27FC236}">
                    <a16:creationId xmlns:a16="http://schemas.microsoft.com/office/drawing/2014/main" id="{82F2675C-C5F8-1A59-2B94-B83EA3AA6819}"/>
                  </a:ext>
                </a:extLst>
              </p:cNvPr>
              <p:cNvSpPr/>
              <p:nvPr/>
            </p:nvSpPr>
            <p:spPr>
              <a:xfrm>
                <a:off x="4063414" y="4930943"/>
                <a:ext cx="598327" cy="513120"/>
              </a:xfrm>
              <a:custGeom>
                <a:avLst/>
                <a:gdLst/>
                <a:ahLst/>
                <a:cxnLst/>
                <a:rect l="l" t="t" r="r" b="b"/>
                <a:pathLst>
                  <a:path w="624" h="529" extrusionOk="0">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1" name="Google Shape;2886;p71" title="MI">
                <a:extLst>
                  <a:ext uri="{FF2B5EF4-FFF2-40B4-BE49-F238E27FC236}">
                    <a16:creationId xmlns:a16="http://schemas.microsoft.com/office/drawing/2014/main" id="{3FA2565F-9369-F73F-925C-3778A09BBE5C}"/>
                  </a:ext>
                </a:extLst>
              </p:cNvPr>
              <p:cNvSpPr/>
              <p:nvPr/>
            </p:nvSpPr>
            <p:spPr>
              <a:xfrm>
                <a:off x="4365569" y="3026568"/>
                <a:ext cx="595336" cy="299195"/>
              </a:xfrm>
              <a:custGeom>
                <a:avLst/>
                <a:gdLst/>
                <a:ahLst/>
                <a:cxnLst/>
                <a:rect l="l" t="t" r="r" b="b"/>
                <a:pathLst>
                  <a:path w="622" h="310" extrusionOk="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2" name="Google Shape;2887;p71" title="MI">
                <a:extLst>
                  <a:ext uri="{FF2B5EF4-FFF2-40B4-BE49-F238E27FC236}">
                    <a16:creationId xmlns:a16="http://schemas.microsoft.com/office/drawing/2014/main" id="{5D82191E-801E-C66E-7198-C60AA2A0594B}"/>
                  </a:ext>
                </a:extLst>
              </p:cNvPr>
              <p:cNvSpPr/>
              <p:nvPr/>
            </p:nvSpPr>
            <p:spPr>
              <a:xfrm>
                <a:off x="4748499" y="3212070"/>
                <a:ext cx="402374" cy="544535"/>
              </a:xfrm>
              <a:custGeom>
                <a:avLst/>
                <a:gdLst/>
                <a:ahLst/>
                <a:cxnLst/>
                <a:rect l="l" t="t" r="r" b="b"/>
                <a:pathLst>
                  <a:path w="422" h="559" extrusionOk="0">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3" name="Google Shape;2888;p71" title="WI">
                <a:extLst>
                  <a:ext uri="{FF2B5EF4-FFF2-40B4-BE49-F238E27FC236}">
                    <a16:creationId xmlns:a16="http://schemas.microsoft.com/office/drawing/2014/main" id="{AB710B5D-5E14-1F11-5CE8-739A3AB063D8}"/>
                  </a:ext>
                </a:extLst>
              </p:cNvPr>
              <p:cNvSpPr/>
              <p:nvPr/>
            </p:nvSpPr>
            <p:spPr>
              <a:xfrm>
                <a:off x="4139700" y="3110343"/>
                <a:ext cx="556444" cy="574454"/>
              </a:xfrm>
              <a:custGeom>
                <a:avLst/>
                <a:gdLst/>
                <a:ahLst/>
                <a:cxnLst/>
                <a:rect l="l" t="t" r="r" b="b"/>
                <a:pathLst>
                  <a:path w="578" h="591" extrusionOk="0">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4" name="Google Shape;2889;p71" title="IL">
                <a:extLst>
                  <a:ext uri="{FF2B5EF4-FFF2-40B4-BE49-F238E27FC236}">
                    <a16:creationId xmlns:a16="http://schemas.microsoft.com/office/drawing/2014/main" id="{35FB8435-0683-459D-F60D-DEBCAD6A7D4B}"/>
                  </a:ext>
                </a:extLst>
              </p:cNvPr>
              <p:cNvSpPr/>
              <p:nvPr/>
            </p:nvSpPr>
            <p:spPr>
              <a:xfrm>
                <a:off x="4301248" y="3666846"/>
                <a:ext cx="412846" cy="734523"/>
              </a:xfrm>
              <a:custGeom>
                <a:avLst/>
                <a:gdLst/>
                <a:ahLst/>
                <a:cxnLst/>
                <a:rect l="l" t="t" r="r" b="b"/>
                <a:pathLst>
                  <a:path w="430" h="753" extrusionOk="0">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chemeClr val="accent1">
                  <a:lumMod val="75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5" name="Google Shape;2890;p71" title="IN">
                <a:extLst>
                  <a:ext uri="{FF2B5EF4-FFF2-40B4-BE49-F238E27FC236}">
                    <a16:creationId xmlns:a16="http://schemas.microsoft.com/office/drawing/2014/main" id="{E6B263AE-41D6-5E8E-685B-64889C524C33}"/>
                  </a:ext>
                </a:extLst>
              </p:cNvPr>
              <p:cNvSpPr/>
              <p:nvPr/>
            </p:nvSpPr>
            <p:spPr>
              <a:xfrm>
                <a:off x="4664733" y="3731172"/>
                <a:ext cx="323097" cy="553510"/>
              </a:xfrm>
              <a:custGeom>
                <a:avLst/>
                <a:gdLst/>
                <a:ahLst/>
                <a:cxnLst/>
                <a:rect l="l" t="t" r="r" b="b"/>
                <a:pathLst>
                  <a:path w="338" h="566" extrusionOk="0">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56" name="Google Shape;2891;p71" title="KY">
                <a:extLst>
                  <a:ext uri="{FF2B5EF4-FFF2-40B4-BE49-F238E27FC236}">
                    <a16:creationId xmlns:a16="http://schemas.microsoft.com/office/drawing/2014/main" id="{50DB4971-1717-C91B-B62C-D494BB26D8C0}"/>
                  </a:ext>
                </a:extLst>
              </p:cNvPr>
              <p:cNvSpPr/>
              <p:nvPr/>
            </p:nvSpPr>
            <p:spPr>
              <a:xfrm>
                <a:off x="4554042" y="4073751"/>
                <a:ext cx="758379" cy="385961"/>
              </a:xfrm>
              <a:custGeom>
                <a:avLst/>
                <a:gdLst/>
                <a:ahLst/>
                <a:cxnLst/>
                <a:rect l="l" t="t" r="r" b="b"/>
                <a:pathLst>
                  <a:path w="791" h="396" extrusionOk="0">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7" name="Google Shape;2892;p71" title="TN">
                <a:extLst>
                  <a:ext uri="{FF2B5EF4-FFF2-40B4-BE49-F238E27FC236}">
                    <a16:creationId xmlns:a16="http://schemas.microsoft.com/office/drawing/2014/main" id="{6C6C5E16-440B-AFB2-4460-F0BD8C73A40E}"/>
                  </a:ext>
                </a:extLst>
              </p:cNvPr>
              <p:cNvSpPr/>
              <p:nvPr/>
            </p:nvSpPr>
            <p:spPr>
              <a:xfrm>
                <a:off x="4461301" y="4363970"/>
                <a:ext cx="891507" cy="299195"/>
              </a:xfrm>
              <a:custGeom>
                <a:avLst/>
                <a:gdLst/>
                <a:ahLst/>
                <a:cxnLst/>
                <a:rect l="l" t="t" r="r" b="b"/>
                <a:pathLst>
                  <a:path w="931" h="308" extrusionOk="0">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8" name="Google Shape;2893;p71" title="MS">
                <a:extLst>
                  <a:ext uri="{FF2B5EF4-FFF2-40B4-BE49-F238E27FC236}">
                    <a16:creationId xmlns:a16="http://schemas.microsoft.com/office/drawing/2014/main" id="{205463C2-206B-24A0-9FB2-72A01B40E2A7}"/>
                  </a:ext>
                </a:extLst>
              </p:cNvPr>
              <p:cNvSpPr/>
              <p:nvPr/>
            </p:nvSpPr>
            <p:spPr>
              <a:xfrm>
                <a:off x="4337148" y="4651197"/>
                <a:ext cx="373955" cy="634293"/>
              </a:xfrm>
              <a:custGeom>
                <a:avLst/>
                <a:gdLst/>
                <a:ahLst/>
                <a:cxnLst/>
                <a:rect l="l" t="t" r="r" b="b"/>
                <a:pathLst>
                  <a:path w="388" h="654" extrusionOk="0">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59" name="Google Shape;2894;p71" title="AL">
                <a:extLst>
                  <a:ext uri="{FF2B5EF4-FFF2-40B4-BE49-F238E27FC236}">
                    <a16:creationId xmlns:a16="http://schemas.microsoft.com/office/drawing/2014/main" id="{E9BE62F7-B603-2EC3-74EF-9CB2D65A8EB5}"/>
                  </a:ext>
                </a:extLst>
              </p:cNvPr>
              <p:cNvSpPr/>
              <p:nvPr/>
            </p:nvSpPr>
            <p:spPr>
              <a:xfrm>
                <a:off x="4685675" y="4625765"/>
                <a:ext cx="394896" cy="638781"/>
              </a:xfrm>
              <a:custGeom>
                <a:avLst/>
                <a:gdLst/>
                <a:ahLst/>
                <a:cxnLst/>
                <a:rect l="l" t="t" r="r" b="b"/>
                <a:pathLst>
                  <a:path w="416" h="659" extrusionOk="0">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0" name="Google Shape;2895;p71" title="GA">
                <a:extLst>
                  <a:ext uri="{FF2B5EF4-FFF2-40B4-BE49-F238E27FC236}">
                    <a16:creationId xmlns:a16="http://schemas.microsoft.com/office/drawing/2014/main" id="{E8D8E58E-06BB-955C-7FCB-3AFAA8FA4C10}"/>
                  </a:ext>
                </a:extLst>
              </p:cNvPr>
              <p:cNvSpPr/>
              <p:nvPr/>
            </p:nvSpPr>
            <p:spPr>
              <a:xfrm>
                <a:off x="4959408" y="4595845"/>
                <a:ext cx="562428" cy="583430"/>
              </a:xfrm>
              <a:custGeom>
                <a:avLst/>
                <a:gdLst/>
                <a:ahLst/>
                <a:cxnLst/>
                <a:rect l="l" t="t" r="r" b="b"/>
                <a:pathLst>
                  <a:path w="587" h="603" extrusionOk="0">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1" name="Google Shape;2896;p71" title="FL">
                <a:extLst>
                  <a:ext uri="{FF2B5EF4-FFF2-40B4-BE49-F238E27FC236}">
                    <a16:creationId xmlns:a16="http://schemas.microsoft.com/office/drawing/2014/main" id="{26F7A4EF-4737-AFB4-57E4-132790D87AD5}"/>
                  </a:ext>
                </a:extLst>
              </p:cNvPr>
              <p:cNvSpPr/>
              <p:nvPr/>
            </p:nvSpPr>
            <p:spPr>
              <a:xfrm>
                <a:off x="4793374" y="5114949"/>
                <a:ext cx="946852" cy="710587"/>
              </a:xfrm>
              <a:custGeom>
                <a:avLst/>
                <a:gdLst/>
                <a:ahLst/>
                <a:cxnLst/>
                <a:rect l="l" t="t" r="r" b="b"/>
                <a:pathLst>
                  <a:path w="990" h="732" extrusionOk="0">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2" name="Google Shape;2897;p71" title="OH">
                <a:extLst>
                  <a:ext uri="{FF2B5EF4-FFF2-40B4-BE49-F238E27FC236}">
                    <a16:creationId xmlns:a16="http://schemas.microsoft.com/office/drawing/2014/main" id="{E4F18E6D-6F26-B54D-CDA1-C9297DE3F34F}"/>
                  </a:ext>
                </a:extLst>
              </p:cNvPr>
              <p:cNvSpPr/>
              <p:nvPr/>
            </p:nvSpPr>
            <p:spPr>
              <a:xfrm>
                <a:off x="4945947" y="3651886"/>
                <a:ext cx="438274" cy="487688"/>
              </a:xfrm>
              <a:custGeom>
                <a:avLst/>
                <a:gdLst/>
                <a:ahLst/>
                <a:cxnLst/>
                <a:rect l="l" t="t" r="r" b="b"/>
                <a:pathLst>
                  <a:path w="459" h="504" extrusionOk="0">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3" name="Google Shape;2898;p71" title="WV">
                <a:extLst>
                  <a:ext uri="{FF2B5EF4-FFF2-40B4-BE49-F238E27FC236}">
                    <a16:creationId xmlns:a16="http://schemas.microsoft.com/office/drawing/2014/main" id="{5E32045F-BB6D-9A28-A411-3BA3B200CA90}"/>
                  </a:ext>
                </a:extLst>
              </p:cNvPr>
              <p:cNvSpPr/>
              <p:nvPr/>
            </p:nvSpPr>
            <p:spPr>
              <a:xfrm>
                <a:off x="5224169" y="3825419"/>
                <a:ext cx="466695" cy="457768"/>
              </a:xfrm>
              <a:custGeom>
                <a:avLst/>
                <a:gdLst/>
                <a:ahLst/>
                <a:cxnLst/>
                <a:rect l="l" t="t" r="r" b="b"/>
                <a:pathLst>
                  <a:path w="489" h="473" extrusionOk="0">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chemeClr val="accent1">
                  <a:lumMod val="75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64" name="Google Shape;2899;p71" title="MD">
                <a:extLst>
                  <a:ext uri="{FF2B5EF4-FFF2-40B4-BE49-F238E27FC236}">
                    <a16:creationId xmlns:a16="http://schemas.microsoft.com/office/drawing/2014/main" id="{1F2943D6-8589-7A80-A903-763D6D9C102D}"/>
                  </a:ext>
                </a:extLst>
              </p:cNvPr>
              <p:cNvSpPr/>
              <p:nvPr/>
            </p:nvSpPr>
            <p:spPr>
              <a:xfrm>
                <a:off x="5505383" y="3858330"/>
                <a:ext cx="477165" cy="230380"/>
              </a:xfrm>
              <a:custGeom>
                <a:avLst/>
                <a:gdLst/>
                <a:ahLst/>
                <a:cxnLst/>
                <a:rect l="l" t="t" r="r" b="b"/>
                <a:pathLst>
                  <a:path w="496" h="240" extrusionOk="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5" name="Google Shape;2900;p71" title="VA">
                <a:extLst>
                  <a:ext uri="{FF2B5EF4-FFF2-40B4-BE49-F238E27FC236}">
                    <a16:creationId xmlns:a16="http://schemas.microsoft.com/office/drawing/2014/main" id="{A6A3A830-4B15-E2C8-A685-DED2DE37DBFE}"/>
                  </a:ext>
                </a:extLst>
              </p:cNvPr>
              <p:cNvSpPr/>
              <p:nvPr/>
            </p:nvSpPr>
            <p:spPr>
              <a:xfrm>
                <a:off x="5144890" y="3945097"/>
                <a:ext cx="807741" cy="448792"/>
              </a:xfrm>
              <a:custGeom>
                <a:avLst/>
                <a:gdLst/>
                <a:ahLst/>
                <a:cxnLst/>
                <a:rect l="l" t="t" r="r" b="b"/>
                <a:pathLst>
                  <a:path w="844" h="463" extrusionOk="0">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6" name="Google Shape;2901;p71" title="NC">
                <a:extLst>
                  <a:ext uri="{FF2B5EF4-FFF2-40B4-BE49-F238E27FC236}">
                    <a16:creationId xmlns:a16="http://schemas.microsoft.com/office/drawing/2014/main" id="{65B6EBC3-7BF6-29A7-8E5A-B13E10A7533C}"/>
                  </a:ext>
                </a:extLst>
              </p:cNvPr>
              <p:cNvSpPr/>
              <p:nvPr/>
            </p:nvSpPr>
            <p:spPr>
              <a:xfrm>
                <a:off x="5100016" y="4269723"/>
                <a:ext cx="890012" cy="397929"/>
              </a:xfrm>
              <a:custGeom>
                <a:avLst/>
                <a:gdLst/>
                <a:ahLst/>
                <a:cxnLst/>
                <a:rect l="l" t="t" r="r" b="b"/>
                <a:pathLst>
                  <a:path w="932" h="407" extrusionOk="0">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7" name="Google Shape;2902;p71" title="SC">
                <a:extLst>
                  <a:ext uri="{FF2B5EF4-FFF2-40B4-BE49-F238E27FC236}">
                    <a16:creationId xmlns:a16="http://schemas.microsoft.com/office/drawing/2014/main" id="{9FFCB680-0079-CFF3-CB7D-34A744137C7B}"/>
                  </a:ext>
                </a:extLst>
              </p:cNvPr>
              <p:cNvSpPr/>
              <p:nvPr/>
            </p:nvSpPr>
            <p:spPr>
              <a:xfrm>
                <a:off x="5204723" y="4544982"/>
                <a:ext cx="531016" cy="397929"/>
              </a:xfrm>
              <a:custGeom>
                <a:avLst/>
                <a:gdLst/>
                <a:ahLst/>
                <a:cxnLst/>
                <a:rect l="l" t="t" r="r" b="b"/>
                <a:pathLst>
                  <a:path w="556" h="413" extrusionOk="0">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8" name="Google Shape;2903;p71" title="PA">
                <a:extLst>
                  <a:ext uri="{FF2B5EF4-FFF2-40B4-BE49-F238E27FC236}">
                    <a16:creationId xmlns:a16="http://schemas.microsoft.com/office/drawing/2014/main" id="{72600F1C-CC81-E0FE-89AF-E81500FFFD2A}"/>
                  </a:ext>
                </a:extLst>
              </p:cNvPr>
              <p:cNvSpPr/>
              <p:nvPr/>
            </p:nvSpPr>
            <p:spPr>
              <a:xfrm>
                <a:off x="5357296" y="3559136"/>
                <a:ext cx="605807" cy="385961"/>
              </a:xfrm>
              <a:custGeom>
                <a:avLst/>
                <a:gdLst/>
                <a:ahLst/>
                <a:cxnLst/>
                <a:rect l="l" t="t" r="r" b="b"/>
                <a:pathLst>
                  <a:path w="635" h="397" extrusionOk="0">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69" name="Google Shape;2904;p71" title="NJ">
                <a:extLst>
                  <a:ext uri="{FF2B5EF4-FFF2-40B4-BE49-F238E27FC236}">
                    <a16:creationId xmlns:a16="http://schemas.microsoft.com/office/drawing/2014/main" id="{38DF0AD0-1883-BAEE-0D84-13F0CDA2B688}"/>
                  </a:ext>
                </a:extLst>
              </p:cNvPr>
              <p:cNvSpPr/>
              <p:nvPr/>
            </p:nvSpPr>
            <p:spPr>
              <a:xfrm>
                <a:off x="5900279" y="3623462"/>
                <a:ext cx="131632" cy="317147"/>
              </a:xfrm>
              <a:custGeom>
                <a:avLst/>
                <a:gdLst/>
                <a:ahLst/>
                <a:cxnLst/>
                <a:rect l="l" t="t" r="r" b="b"/>
                <a:pathLst>
                  <a:path w="137" h="325" extrusionOk="0">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70" name="Google Shape;2905;p71" title="NY">
                <a:extLst>
                  <a:ext uri="{FF2B5EF4-FFF2-40B4-BE49-F238E27FC236}">
                    <a16:creationId xmlns:a16="http://schemas.microsoft.com/office/drawing/2014/main" id="{64FCF2FC-C1AB-BCF2-F904-C30A1B9CEBB7}"/>
                  </a:ext>
                </a:extLst>
              </p:cNvPr>
              <p:cNvSpPr/>
              <p:nvPr/>
            </p:nvSpPr>
            <p:spPr>
              <a:xfrm>
                <a:off x="5423112" y="3131287"/>
                <a:ext cx="620765" cy="550518"/>
              </a:xfrm>
              <a:custGeom>
                <a:avLst/>
                <a:gdLst/>
                <a:ahLst/>
                <a:cxnLst/>
                <a:rect l="l" t="t" r="r" b="b"/>
                <a:pathLst>
                  <a:path w="648" h="565" extrusionOk="0">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71" name="Google Shape;2906;p71" title="NY">
                <a:extLst>
                  <a:ext uri="{FF2B5EF4-FFF2-40B4-BE49-F238E27FC236}">
                    <a16:creationId xmlns:a16="http://schemas.microsoft.com/office/drawing/2014/main" id="{DB4D9BC0-83CA-EDBD-87B2-D66951BAB9CA}"/>
                  </a:ext>
                </a:extLst>
              </p:cNvPr>
              <p:cNvSpPr/>
              <p:nvPr/>
            </p:nvSpPr>
            <p:spPr>
              <a:xfrm>
                <a:off x="6016952" y="3598031"/>
                <a:ext cx="191465" cy="116686"/>
              </a:xfrm>
              <a:custGeom>
                <a:avLst/>
                <a:gdLst/>
                <a:ahLst/>
                <a:cxnLst/>
                <a:rect l="l" t="t" r="r" b="b"/>
                <a:pathLst>
                  <a:path w="202" h="116" extrusionOk="0">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72" name="Google Shape;2907;p71" title="CT">
                <a:extLst>
                  <a:ext uri="{FF2B5EF4-FFF2-40B4-BE49-F238E27FC236}">
                    <a16:creationId xmlns:a16="http://schemas.microsoft.com/office/drawing/2014/main" id="{07B47649-851B-CED1-D80D-7E033FF33DCB}"/>
                  </a:ext>
                </a:extLst>
              </p:cNvPr>
              <p:cNvSpPr/>
              <p:nvPr/>
            </p:nvSpPr>
            <p:spPr>
              <a:xfrm>
                <a:off x="6027423" y="3479849"/>
                <a:ext cx="178003" cy="167549"/>
              </a:xfrm>
              <a:custGeom>
                <a:avLst/>
                <a:gdLst/>
                <a:ahLst/>
                <a:cxnLst/>
                <a:rect l="l" t="t" r="r" b="b"/>
                <a:pathLst>
                  <a:path w="188" h="174" extrusionOk="0">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73" name="Google Shape;2908;p71" title="RI">
                <a:extLst>
                  <a:ext uri="{FF2B5EF4-FFF2-40B4-BE49-F238E27FC236}">
                    <a16:creationId xmlns:a16="http://schemas.microsoft.com/office/drawing/2014/main" id="{4E2B2367-8072-41CA-7E0B-44512820229D}"/>
                  </a:ext>
                </a:extLst>
              </p:cNvPr>
              <p:cNvSpPr/>
              <p:nvPr/>
            </p:nvSpPr>
            <p:spPr>
              <a:xfrm>
                <a:off x="6188971" y="3467881"/>
                <a:ext cx="82271" cy="97239"/>
              </a:xfrm>
              <a:custGeom>
                <a:avLst/>
                <a:gdLst/>
                <a:ahLst/>
                <a:cxnLst/>
                <a:rect l="l" t="t" r="r" b="b"/>
                <a:pathLst>
                  <a:path w="85" h="99" extrusionOk="0">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137160" anchor="t" anchorCtr="0">
                <a:noAutofit/>
              </a:bodyPr>
              <a:lstStyle/>
              <a:p>
                <a:endParaRPr sz="800" b="1">
                  <a:ea typeface="Verdana"/>
                  <a:cs typeface="Verdana"/>
                  <a:sym typeface="Verdana"/>
                </a:endParaRPr>
              </a:p>
            </p:txBody>
          </p:sp>
          <p:sp>
            <p:nvSpPr>
              <p:cNvPr id="174" name="Google Shape;2909;p71" title="MA">
                <a:extLst>
                  <a:ext uri="{FF2B5EF4-FFF2-40B4-BE49-F238E27FC236}">
                    <a16:creationId xmlns:a16="http://schemas.microsoft.com/office/drawing/2014/main" id="{44FC2AF1-7942-A744-42F0-7EF6067C640F}"/>
                  </a:ext>
                </a:extLst>
              </p:cNvPr>
              <p:cNvSpPr/>
              <p:nvPr/>
            </p:nvSpPr>
            <p:spPr>
              <a:xfrm>
                <a:off x="6031910" y="3352691"/>
                <a:ext cx="351517" cy="173533"/>
              </a:xfrm>
              <a:custGeom>
                <a:avLst/>
                <a:gdLst/>
                <a:ahLst/>
                <a:cxnLst/>
                <a:rect l="l" t="t" r="r" b="b"/>
                <a:pathLst>
                  <a:path w="365" h="180" extrusionOk="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75" name="Google Shape;2910;p71" title="VT">
                <a:extLst>
                  <a:ext uri="{FF2B5EF4-FFF2-40B4-BE49-F238E27FC236}">
                    <a16:creationId xmlns:a16="http://schemas.microsoft.com/office/drawing/2014/main" id="{918A39DA-A65D-0052-7AB3-C129A94DD003}"/>
                  </a:ext>
                </a:extLst>
              </p:cNvPr>
              <p:cNvSpPr/>
              <p:nvPr/>
            </p:nvSpPr>
            <p:spPr>
              <a:xfrm>
                <a:off x="5945153" y="3092392"/>
                <a:ext cx="170523" cy="329114"/>
              </a:xfrm>
              <a:custGeom>
                <a:avLst/>
                <a:gdLst/>
                <a:ahLst/>
                <a:cxnLst/>
                <a:rect l="l" t="t" r="r" b="b"/>
                <a:pathLst>
                  <a:path w="177" h="339" extrusionOk="0">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76" name="Google Shape;2911;p71" title="NH">
                <a:extLst>
                  <a:ext uri="{FF2B5EF4-FFF2-40B4-BE49-F238E27FC236}">
                    <a16:creationId xmlns:a16="http://schemas.microsoft.com/office/drawing/2014/main" id="{5F02B59A-0832-86C4-1B1C-A51C060E1803}"/>
                  </a:ext>
                </a:extLst>
              </p:cNvPr>
              <p:cNvSpPr/>
              <p:nvPr/>
            </p:nvSpPr>
            <p:spPr>
              <a:xfrm>
                <a:off x="6094735" y="3046016"/>
                <a:ext cx="157061" cy="357538"/>
              </a:xfrm>
              <a:custGeom>
                <a:avLst/>
                <a:gdLst/>
                <a:ahLst/>
                <a:cxnLst/>
                <a:rect l="l" t="t" r="r" b="b"/>
                <a:pathLst>
                  <a:path w="163" h="371" extrusionOk="0">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77" name="Google Shape;2912;p71" title="ME">
                <a:extLst>
                  <a:ext uri="{FF2B5EF4-FFF2-40B4-BE49-F238E27FC236}">
                    <a16:creationId xmlns:a16="http://schemas.microsoft.com/office/drawing/2014/main" id="{F5AC7C75-74FF-7170-96D2-CED93F254BC4}"/>
                  </a:ext>
                </a:extLst>
              </p:cNvPr>
              <p:cNvSpPr/>
              <p:nvPr/>
            </p:nvSpPr>
            <p:spPr>
              <a:xfrm>
                <a:off x="6144096" y="2724382"/>
                <a:ext cx="385921" cy="592406"/>
              </a:xfrm>
              <a:custGeom>
                <a:avLst/>
                <a:gdLst/>
                <a:ahLst/>
                <a:cxnLst/>
                <a:rect l="l" t="t" r="r" b="b"/>
                <a:pathLst>
                  <a:path w="399" h="610" extrusionOk="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chemeClr val="accent1">
                  <a:lumMod val="40000"/>
                  <a:lumOff val="60000"/>
                </a:schemeClr>
              </a:solidFill>
              <a:ln w="9525" cap="flat" cmpd="sng">
                <a:solidFill>
                  <a:schemeClr val="lt1"/>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78" name="Google Shape;2913;p71" title="DE">
                <a:extLst>
                  <a:ext uri="{FF2B5EF4-FFF2-40B4-BE49-F238E27FC236}">
                    <a16:creationId xmlns:a16="http://schemas.microsoft.com/office/drawing/2014/main" id="{2D5061BD-99BF-242B-90BB-4357AA49E0D5}"/>
                  </a:ext>
                </a:extLst>
              </p:cNvPr>
              <p:cNvSpPr/>
              <p:nvPr/>
            </p:nvSpPr>
            <p:spPr>
              <a:xfrm>
                <a:off x="5868865" y="3837387"/>
                <a:ext cx="107699" cy="181012"/>
              </a:xfrm>
              <a:custGeom>
                <a:avLst/>
                <a:gdLst/>
                <a:ahLst/>
                <a:cxnLst/>
                <a:rect l="l" t="t" r="r" b="b"/>
                <a:pathLst>
                  <a:path w="64" h="107" extrusionOk="0">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chemeClr val="accent1">
                  <a:lumMod val="40000"/>
                  <a:lumOff val="60000"/>
                </a:schemeClr>
              </a:solidFill>
              <a:ln w="9525" cap="flat" cmpd="sng">
                <a:solidFill>
                  <a:srgbClr val="FFFFFF"/>
                </a:solidFill>
                <a:prstDash val="solid"/>
                <a:round/>
                <a:headEnd type="none" w="med" len="med"/>
                <a:tailEnd type="none" w="med" len="med"/>
              </a:ln>
            </p:spPr>
            <p:txBody>
              <a:bodyPr spcFirstLastPara="1" wrap="square" lIns="68580" tIns="68580" rIns="0" bIns="68580" anchor="t" anchorCtr="0">
                <a:noAutofit/>
              </a:bodyPr>
              <a:lstStyle/>
              <a:p>
                <a:endParaRPr sz="800" b="1">
                  <a:ea typeface="Verdana"/>
                  <a:cs typeface="Verdana"/>
                  <a:sym typeface="Verdana"/>
                </a:endParaRPr>
              </a:p>
            </p:txBody>
          </p:sp>
          <p:sp>
            <p:nvSpPr>
              <p:cNvPr id="179" name="Google Shape;2914;p71" title="HI">
                <a:extLst>
                  <a:ext uri="{FF2B5EF4-FFF2-40B4-BE49-F238E27FC236}">
                    <a16:creationId xmlns:a16="http://schemas.microsoft.com/office/drawing/2014/main" id="{36170704-9D8C-BBF4-721F-6E211D89C7A6}"/>
                  </a:ext>
                </a:extLst>
              </p:cNvPr>
              <p:cNvSpPr/>
              <p:nvPr/>
            </p:nvSpPr>
            <p:spPr>
              <a:xfrm>
                <a:off x="2123337" y="5227146"/>
                <a:ext cx="44875" cy="64327"/>
              </a:xfrm>
              <a:custGeom>
                <a:avLst/>
                <a:gdLst/>
                <a:ahLst/>
                <a:cxnLst/>
                <a:rect l="l" t="t" r="r" b="b"/>
                <a:pathLst>
                  <a:path w="44" h="64" extrusionOk="0">
                    <a:moveTo>
                      <a:pt x="0" y="64"/>
                    </a:moveTo>
                    <a:lnTo>
                      <a:pt x="0" y="45"/>
                    </a:lnTo>
                    <a:lnTo>
                      <a:pt x="25" y="0"/>
                    </a:lnTo>
                    <a:lnTo>
                      <a:pt x="44" y="13"/>
                    </a:lnTo>
                    <a:lnTo>
                      <a:pt x="23" y="64"/>
                    </a:lnTo>
                    <a:lnTo>
                      <a:pt x="0" y="64"/>
                    </a:lnTo>
                    <a:close/>
                  </a:path>
                </a:pathLst>
              </a:custGeom>
              <a:solidFill>
                <a:schemeClr val="accent1">
                  <a:lumMod val="75000"/>
                </a:schemeClr>
              </a:solidFill>
              <a:ln w="9525" cap="flat" cmpd="sng">
                <a:solidFill>
                  <a:srgbClr val="FFFFFF"/>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80" name="Google Shape;2915;p71" title="HI">
                <a:extLst>
                  <a:ext uri="{FF2B5EF4-FFF2-40B4-BE49-F238E27FC236}">
                    <a16:creationId xmlns:a16="http://schemas.microsoft.com/office/drawing/2014/main" id="{76AD98B2-007E-8691-7048-6D71C3573C62}"/>
                  </a:ext>
                </a:extLst>
              </p:cNvPr>
              <p:cNvSpPr/>
              <p:nvPr/>
            </p:nvSpPr>
            <p:spPr>
              <a:xfrm>
                <a:off x="2187658" y="5170299"/>
                <a:ext cx="83766" cy="82279"/>
              </a:xfrm>
              <a:custGeom>
                <a:avLst/>
                <a:gdLst/>
                <a:ahLst/>
                <a:cxnLst/>
                <a:rect l="l" t="t" r="r" b="b"/>
                <a:pathLst>
                  <a:path w="83" h="81" extrusionOk="0">
                    <a:moveTo>
                      <a:pt x="18" y="9"/>
                    </a:moveTo>
                    <a:lnTo>
                      <a:pt x="0" y="48"/>
                    </a:lnTo>
                    <a:lnTo>
                      <a:pt x="32" y="74"/>
                    </a:lnTo>
                    <a:lnTo>
                      <a:pt x="69" y="81"/>
                    </a:lnTo>
                    <a:lnTo>
                      <a:pt x="83" y="49"/>
                    </a:lnTo>
                    <a:lnTo>
                      <a:pt x="74" y="0"/>
                    </a:lnTo>
                    <a:lnTo>
                      <a:pt x="18" y="9"/>
                    </a:lnTo>
                    <a:close/>
                  </a:path>
                </a:pathLst>
              </a:custGeom>
              <a:solidFill>
                <a:schemeClr val="accent1">
                  <a:lumMod val="75000"/>
                </a:schemeClr>
              </a:solidFill>
              <a:ln w="9525" cap="flat" cmpd="sng">
                <a:solidFill>
                  <a:srgbClr val="FFFFFF"/>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81" name="Google Shape;2916;p71" title="HI">
                <a:extLst>
                  <a:ext uri="{FF2B5EF4-FFF2-40B4-BE49-F238E27FC236}">
                    <a16:creationId xmlns:a16="http://schemas.microsoft.com/office/drawing/2014/main" id="{2B877B06-3C81-1EA0-5201-6E03BD72BB69}"/>
                  </a:ext>
                </a:extLst>
              </p:cNvPr>
              <p:cNvSpPr/>
              <p:nvPr/>
            </p:nvSpPr>
            <p:spPr>
              <a:xfrm>
                <a:off x="2265440" y="5227146"/>
                <a:ext cx="124152" cy="92751"/>
              </a:xfrm>
              <a:custGeom>
                <a:avLst/>
                <a:gdLst/>
                <a:ahLst/>
                <a:cxnLst/>
                <a:rect l="l" t="t" r="r" b="b"/>
                <a:pathLst>
                  <a:path w="123" h="91" extrusionOk="0">
                    <a:moveTo>
                      <a:pt x="0" y="32"/>
                    </a:moveTo>
                    <a:lnTo>
                      <a:pt x="84" y="0"/>
                    </a:lnTo>
                    <a:lnTo>
                      <a:pt x="100" y="39"/>
                    </a:lnTo>
                    <a:lnTo>
                      <a:pt x="116" y="48"/>
                    </a:lnTo>
                    <a:lnTo>
                      <a:pt x="123" y="80"/>
                    </a:lnTo>
                    <a:lnTo>
                      <a:pt x="81" y="85"/>
                    </a:lnTo>
                    <a:lnTo>
                      <a:pt x="51" y="91"/>
                    </a:lnTo>
                    <a:lnTo>
                      <a:pt x="0" y="32"/>
                    </a:lnTo>
                    <a:close/>
                  </a:path>
                </a:pathLst>
              </a:custGeom>
              <a:solidFill>
                <a:schemeClr val="accent1">
                  <a:lumMod val="75000"/>
                </a:schemeClr>
              </a:solidFill>
              <a:ln w="9525" cap="flat" cmpd="sng">
                <a:solidFill>
                  <a:srgbClr val="FFFFFF"/>
                </a:solidFill>
                <a:prstDash val="solid"/>
                <a:round/>
                <a:headEnd type="none" w="sm" len="sm"/>
                <a:tailEnd type="none" w="sm" len="sm"/>
              </a:ln>
            </p:spPr>
            <p:txBody>
              <a:bodyPr spcFirstLastPara="1" wrap="square" lIns="68580" tIns="68580" rIns="0" bIns="68580" anchor="t" anchorCtr="0">
                <a:noAutofit/>
              </a:bodyPr>
              <a:lstStyle/>
              <a:p>
                <a:endParaRPr sz="800" b="1" dirty="0">
                  <a:ea typeface="Verdana"/>
                  <a:cs typeface="Verdana"/>
                  <a:sym typeface="Verdana"/>
                </a:endParaRPr>
              </a:p>
            </p:txBody>
          </p:sp>
          <p:sp>
            <p:nvSpPr>
              <p:cNvPr id="182" name="Google Shape;2917;p71" title="HI">
                <a:extLst>
                  <a:ext uri="{FF2B5EF4-FFF2-40B4-BE49-F238E27FC236}">
                    <a16:creationId xmlns:a16="http://schemas.microsoft.com/office/drawing/2014/main" id="{8052E852-54BF-D76D-BA0D-F16E3FD83A24}"/>
                  </a:ext>
                </a:extLst>
              </p:cNvPr>
              <p:cNvSpPr/>
              <p:nvPr/>
            </p:nvSpPr>
            <p:spPr>
              <a:xfrm>
                <a:off x="2394081" y="5297458"/>
                <a:ext cx="98724" cy="49367"/>
              </a:xfrm>
              <a:custGeom>
                <a:avLst/>
                <a:gdLst/>
                <a:ahLst/>
                <a:cxnLst/>
                <a:rect l="l" t="t" r="r" b="b"/>
                <a:pathLst>
                  <a:path w="98" h="48" extrusionOk="0">
                    <a:moveTo>
                      <a:pt x="15" y="2"/>
                    </a:moveTo>
                    <a:lnTo>
                      <a:pt x="0" y="45"/>
                    </a:lnTo>
                    <a:lnTo>
                      <a:pt x="26" y="48"/>
                    </a:lnTo>
                    <a:lnTo>
                      <a:pt x="42" y="38"/>
                    </a:lnTo>
                    <a:lnTo>
                      <a:pt x="72" y="39"/>
                    </a:lnTo>
                    <a:lnTo>
                      <a:pt x="98" y="20"/>
                    </a:lnTo>
                    <a:lnTo>
                      <a:pt x="81" y="13"/>
                    </a:lnTo>
                    <a:lnTo>
                      <a:pt x="68" y="0"/>
                    </a:lnTo>
                    <a:lnTo>
                      <a:pt x="15" y="2"/>
                    </a:lnTo>
                    <a:close/>
                  </a:path>
                </a:pathLst>
              </a:custGeom>
              <a:solidFill>
                <a:schemeClr val="accent1">
                  <a:lumMod val="75000"/>
                </a:schemeClr>
              </a:solidFill>
              <a:ln w="9525" cap="flat" cmpd="sng">
                <a:solidFill>
                  <a:srgbClr val="FFFFFF"/>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83" name="Google Shape;2918;p71" title="HI">
                <a:extLst>
                  <a:ext uri="{FF2B5EF4-FFF2-40B4-BE49-F238E27FC236}">
                    <a16:creationId xmlns:a16="http://schemas.microsoft.com/office/drawing/2014/main" id="{236C62DA-45B7-92C7-4E4E-AD812E96E088}"/>
                  </a:ext>
                </a:extLst>
              </p:cNvPr>
              <p:cNvSpPr/>
              <p:nvPr/>
            </p:nvSpPr>
            <p:spPr>
              <a:xfrm>
                <a:off x="2422501" y="5366272"/>
                <a:ext cx="40388" cy="35903"/>
              </a:xfrm>
              <a:custGeom>
                <a:avLst/>
                <a:gdLst/>
                <a:ahLst/>
                <a:cxnLst/>
                <a:rect l="l" t="t" r="r" b="b"/>
                <a:pathLst>
                  <a:path w="40" h="35" extrusionOk="0">
                    <a:moveTo>
                      <a:pt x="35" y="0"/>
                    </a:moveTo>
                    <a:lnTo>
                      <a:pt x="0" y="3"/>
                    </a:lnTo>
                    <a:lnTo>
                      <a:pt x="6" y="35"/>
                    </a:lnTo>
                    <a:lnTo>
                      <a:pt x="40" y="27"/>
                    </a:lnTo>
                    <a:lnTo>
                      <a:pt x="35" y="0"/>
                    </a:lnTo>
                    <a:close/>
                  </a:path>
                </a:pathLst>
              </a:custGeom>
              <a:solidFill>
                <a:schemeClr val="accent1">
                  <a:lumMod val="75000"/>
                </a:schemeClr>
              </a:solidFill>
              <a:ln w="9525" cap="flat" cmpd="sng">
                <a:solidFill>
                  <a:srgbClr val="FFFFFF"/>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84" name="Google Shape;2919;p71" title="HI">
                <a:extLst>
                  <a:ext uri="{FF2B5EF4-FFF2-40B4-BE49-F238E27FC236}">
                    <a16:creationId xmlns:a16="http://schemas.microsoft.com/office/drawing/2014/main" id="{E16816A5-F8DB-9578-3993-FD0902E8EE91}"/>
                  </a:ext>
                </a:extLst>
              </p:cNvPr>
              <p:cNvSpPr/>
              <p:nvPr/>
            </p:nvSpPr>
            <p:spPr>
              <a:xfrm>
                <a:off x="2467375" y="5405168"/>
                <a:ext cx="26925" cy="34407"/>
              </a:xfrm>
              <a:custGeom>
                <a:avLst/>
                <a:gdLst/>
                <a:ahLst/>
                <a:cxnLst/>
                <a:rect l="l" t="t" r="r" b="b"/>
                <a:pathLst>
                  <a:path w="27" h="34" extrusionOk="0">
                    <a:moveTo>
                      <a:pt x="0" y="13"/>
                    </a:moveTo>
                    <a:lnTo>
                      <a:pt x="27" y="0"/>
                    </a:lnTo>
                    <a:lnTo>
                      <a:pt x="27" y="30"/>
                    </a:lnTo>
                    <a:lnTo>
                      <a:pt x="9" y="34"/>
                    </a:lnTo>
                    <a:lnTo>
                      <a:pt x="0" y="13"/>
                    </a:lnTo>
                    <a:close/>
                  </a:path>
                </a:pathLst>
              </a:custGeom>
              <a:solidFill>
                <a:schemeClr val="accent1">
                  <a:lumMod val="75000"/>
                </a:schemeClr>
              </a:solidFill>
              <a:ln w="9525" cap="flat" cmpd="sng">
                <a:solidFill>
                  <a:srgbClr val="FFFFFF"/>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85" name="Google Shape;2920;p71" title="HI">
                <a:extLst>
                  <a:ext uri="{FF2B5EF4-FFF2-40B4-BE49-F238E27FC236}">
                    <a16:creationId xmlns:a16="http://schemas.microsoft.com/office/drawing/2014/main" id="{E3A80AAC-0A17-BB74-8B63-FBC648D2884E}"/>
                  </a:ext>
                </a:extLst>
              </p:cNvPr>
              <p:cNvSpPr/>
              <p:nvPr/>
            </p:nvSpPr>
            <p:spPr>
              <a:xfrm>
                <a:off x="2536183" y="5421623"/>
                <a:ext cx="167531" cy="200461"/>
              </a:xfrm>
              <a:custGeom>
                <a:avLst/>
                <a:gdLst/>
                <a:ahLst/>
                <a:cxnLst/>
                <a:rect l="l" t="t" r="r" b="b"/>
                <a:pathLst>
                  <a:path w="167" h="197" extrusionOk="0">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chemeClr val="accent1">
                  <a:lumMod val="75000"/>
                </a:schemeClr>
              </a:solidFill>
              <a:ln w="9525" cap="flat" cmpd="sng">
                <a:solidFill>
                  <a:srgbClr val="FFFFFF"/>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86" name="Google Shape;2921;p71" title="HI">
                <a:extLst>
                  <a:ext uri="{FF2B5EF4-FFF2-40B4-BE49-F238E27FC236}">
                    <a16:creationId xmlns:a16="http://schemas.microsoft.com/office/drawing/2014/main" id="{26E33746-48B3-D703-5C56-EB90C48E6F7B}"/>
                  </a:ext>
                </a:extLst>
              </p:cNvPr>
              <p:cNvSpPr/>
              <p:nvPr/>
            </p:nvSpPr>
            <p:spPr>
              <a:xfrm>
                <a:off x="2476350" y="5327377"/>
                <a:ext cx="92741" cy="79286"/>
              </a:xfrm>
              <a:custGeom>
                <a:avLst/>
                <a:gdLst/>
                <a:ahLst/>
                <a:cxnLst/>
                <a:rect l="l" t="t" r="r" b="b"/>
                <a:pathLst>
                  <a:path w="92" h="77" extrusionOk="0">
                    <a:moveTo>
                      <a:pt x="19" y="0"/>
                    </a:moveTo>
                    <a:lnTo>
                      <a:pt x="0" y="23"/>
                    </a:lnTo>
                    <a:lnTo>
                      <a:pt x="8" y="41"/>
                    </a:lnTo>
                    <a:lnTo>
                      <a:pt x="25" y="47"/>
                    </a:lnTo>
                    <a:lnTo>
                      <a:pt x="43" y="77"/>
                    </a:lnTo>
                    <a:lnTo>
                      <a:pt x="91" y="65"/>
                    </a:lnTo>
                    <a:lnTo>
                      <a:pt x="92" y="33"/>
                    </a:lnTo>
                    <a:lnTo>
                      <a:pt x="57" y="6"/>
                    </a:lnTo>
                    <a:lnTo>
                      <a:pt x="19" y="0"/>
                    </a:lnTo>
                    <a:close/>
                  </a:path>
                </a:pathLst>
              </a:custGeom>
              <a:solidFill>
                <a:schemeClr val="accent1">
                  <a:lumMod val="75000"/>
                </a:schemeClr>
              </a:solidFill>
              <a:ln w="9525" cap="flat" cmpd="sng">
                <a:solidFill>
                  <a:srgbClr val="FFFFFF"/>
                </a:solidFill>
                <a:prstDash val="solid"/>
                <a:round/>
                <a:headEnd type="none" w="sm" len="sm"/>
                <a:tailEnd type="none" w="sm" len="sm"/>
              </a:ln>
            </p:spPr>
            <p:txBody>
              <a:bodyPr spcFirstLastPara="1" wrap="square" lIns="68580" tIns="68580" rIns="0" bIns="68580" anchor="t" anchorCtr="0">
                <a:noAutofit/>
              </a:bodyPr>
              <a:lstStyle/>
              <a:p>
                <a:endParaRPr sz="800" b="1">
                  <a:ea typeface="Verdana"/>
                  <a:cs typeface="Verdana"/>
                  <a:sym typeface="Verdana"/>
                </a:endParaRPr>
              </a:p>
            </p:txBody>
          </p:sp>
          <p:sp>
            <p:nvSpPr>
              <p:cNvPr id="187" name="Google Shape;2922;p71" title="MD">
                <a:extLst>
                  <a:ext uri="{FF2B5EF4-FFF2-40B4-BE49-F238E27FC236}">
                    <a16:creationId xmlns:a16="http://schemas.microsoft.com/office/drawing/2014/main" id="{FA64FB78-6AD2-5D91-5504-D52A09B9F5E5}"/>
                  </a:ext>
                </a:extLst>
              </p:cNvPr>
              <p:cNvSpPr txBox="1"/>
              <p:nvPr/>
            </p:nvSpPr>
            <p:spPr>
              <a:xfrm>
                <a:off x="6400809" y="4900861"/>
                <a:ext cx="430841" cy="201956"/>
              </a:xfrm>
              <a:prstGeom prst="rect">
                <a:avLst/>
              </a:prstGeom>
              <a:solidFill>
                <a:schemeClr val="accent1">
                  <a:lumMod val="40000"/>
                  <a:lumOff val="60000"/>
                </a:schemeClr>
              </a:solidFill>
              <a:ln>
                <a:noFill/>
              </a:ln>
            </p:spPr>
            <p:txBody>
              <a:bodyPr spcFirstLastPara="1" wrap="square" lIns="68580" tIns="68580" rIns="68580" bIns="137160" anchor="t" anchorCtr="0">
                <a:noAutofit/>
              </a:bodyPr>
              <a:lstStyle/>
              <a:p>
                <a:pPr algn="ctr">
                  <a:buClr>
                    <a:schemeClr val="dk1"/>
                  </a:buClr>
                  <a:buSzPts val="800"/>
                </a:pPr>
                <a:r>
                  <a:rPr lang="en-US" sz="800" b="1" dirty="0">
                    <a:ea typeface="Verdana"/>
                    <a:cs typeface="Verdana"/>
                    <a:sym typeface="Verdana"/>
                  </a:rPr>
                  <a:t>MD</a:t>
                </a:r>
                <a:endParaRPr sz="800" b="1" dirty="0"/>
              </a:p>
            </p:txBody>
          </p:sp>
          <p:sp>
            <p:nvSpPr>
              <p:cNvPr id="188" name="Google Shape;2923;p71" title="MA">
                <a:extLst>
                  <a:ext uri="{FF2B5EF4-FFF2-40B4-BE49-F238E27FC236}">
                    <a16:creationId xmlns:a16="http://schemas.microsoft.com/office/drawing/2014/main" id="{545A8D36-3600-A92B-DF91-121AB82B6E15}"/>
                  </a:ext>
                </a:extLst>
              </p:cNvPr>
              <p:cNvSpPr txBox="1"/>
              <p:nvPr/>
            </p:nvSpPr>
            <p:spPr>
              <a:xfrm>
                <a:off x="6400809" y="3731009"/>
                <a:ext cx="430841" cy="210932"/>
              </a:xfrm>
              <a:prstGeom prst="rect">
                <a:avLst/>
              </a:prstGeom>
              <a:solidFill>
                <a:schemeClr val="accent1"/>
              </a:solidFill>
              <a:ln>
                <a:noFill/>
              </a:ln>
            </p:spPr>
            <p:txBody>
              <a:bodyPr spcFirstLastPara="1" wrap="square" lIns="68580" tIns="68580" rIns="68580" bIns="137160" anchor="t" anchorCtr="0">
                <a:noAutofit/>
              </a:bodyPr>
              <a:lstStyle/>
              <a:p>
                <a:pPr algn="ctr">
                  <a:buClr>
                    <a:schemeClr val="dk1"/>
                  </a:buClr>
                  <a:buSzPts val="800"/>
                </a:pPr>
                <a:r>
                  <a:rPr lang="en-US" sz="800" b="1" dirty="0">
                    <a:ea typeface="Verdana"/>
                    <a:cs typeface="Verdana"/>
                    <a:sym typeface="Verdana"/>
                  </a:rPr>
                  <a:t>MA</a:t>
                </a:r>
                <a:endParaRPr sz="800" b="1" dirty="0"/>
              </a:p>
            </p:txBody>
          </p:sp>
          <p:sp>
            <p:nvSpPr>
              <p:cNvPr id="189" name="Google Shape;2924;p71" title="RI">
                <a:extLst>
                  <a:ext uri="{FF2B5EF4-FFF2-40B4-BE49-F238E27FC236}">
                    <a16:creationId xmlns:a16="http://schemas.microsoft.com/office/drawing/2014/main" id="{38B74735-9C5A-78A5-B0B1-05FE431181C0}"/>
                  </a:ext>
                </a:extLst>
              </p:cNvPr>
              <p:cNvSpPr txBox="1"/>
              <p:nvPr/>
            </p:nvSpPr>
            <p:spPr>
              <a:xfrm>
                <a:off x="6400809" y="3965877"/>
                <a:ext cx="430841" cy="209436"/>
              </a:xfrm>
              <a:prstGeom prst="rect">
                <a:avLst/>
              </a:prstGeom>
              <a:solidFill>
                <a:schemeClr val="accent1">
                  <a:lumMod val="40000"/>
                  <a:lumOff val="60000"/>
                </a:schemeClr>
              </a:solidFill>
              <a:ln>
                <a:noFill/>
              </a:ln>
            </p:spPr>
            <p:txBody>
              <a:bodyPr spcFirstLastPara="1" wrap="square" lIns="68580" tIns="68580" rIns="68580" bIns="137160" anchor="t" anchorCtr="0">
                <a:noAutofit/>
              </a:bodyPr>
              <a:lstStyle/>
              <a:p>
                <a:pPr algn="ctr">
                  <a:buClr>
                    <a:schemeClr val="dk1"/>
                  </a:buClr>
                  <a:buSzPts val="800"/>
                </a:pPr>
                <a:r>
                  <a:rPr lang="en-US" sz="800" b="1" dirty="0">
                    <a:ea typeface="Verdana"/>
                    <a:cs typeface="Verdana"/>
                    <a:sym typeface="Verdana"/>
                  </a:rPr>
                  <a:t>RI</a:t>
                </a:r>
                <a:endParaRPr sz="800" b="1" dirty="0"/>
              </a:p>
            </p:txBody>
          </p:sp>
          <p:sp>
            <p:nvSpPr>
              <p:cNvPr id="190" name="Google Shape;2925;p71" title="CT">
                <a:extLst>
                  <a:ext uri="{FF2B5EF4-FFF2-40B4-BE49-F238E27FC236}">
                    <a16:creationId xmlns:a16="http://schemas.microsoft.com/office/drawing/2014/main" id="{2D08D3DB-9146-F2FA-6EE2-43A94E3EDF92}"/>
                  </a:ext>
                </a:extLst>
              </p:cNvPr>
              <p:cNvSpPr txBox="1"/>
              <p:nvPr/>
            </p:nvSpPr>
            <p:spPr>
              <a:xfrm>
                <a:off x="6400809" y="4199249"/>
                <a:ext cx="430841" cy="209436"/>
              </a:xfrm>
              <a:prstGeom prst="rect">
                <a:avLst/>
              </a:prstGeom>
              <a:solidFill>
                <a:schemeClr val="accent1">
                  <a:lumMod val="40000"/>
                  <a:lumOff val="60000"/>
                </a:schemeClr>
              </a:solidFill>
              <a:ln>
                <a:noFill/>
              </a:ln>
            </p:spPr>
            <p:txBody>
              <a:bodyPr spcFirstLastPara="1" wrap="square" lIns="68580" tIns="68580" rIns="68580" bIns="137160" anchor="t" anchorCtr="0">
                <a:noAutofit/>
              </a:bodyPr>
              <a:lstStyle/>
              <a:p>
                <a:pPr algn="ctr">
                  <a:buClr>
                    <a:schemeClr val="dk1"/>
                  </a:buClr>
                  <a:buSzPts val="800"/>
                </a:pPr>
                <a:r>
                  <a:rPr lang="en-US" sz="800" b="1" dirty="0">
                    <a:ea typeface="Verdana"/>
                    <a:cs typeface="Verdana"/>
                    <a:sym typeface="Verdana"/>
                  </a:rPr>
                  <a:t>CT</a:t>
                </a:r>
                <a:endParaRPr sz="800" b="1" dirty="0"/>
              </a:p>
            </p:txBody>
          </p:sp>
          <p:sp>
            <p:nvSpPr>
              <p:cNvPr id="191" name="Google Shape;2927;p71" title="DE">
                <a:extLst>
                  <a:ext uri="{FF2B5EF4-FFF2-40B4-BE49-F238E27FC236}">
                    <a16:creationId xmlns:a16="http://schemas.microsoft.com/office/drawing/2014/main" id="{93EE09DA-90EE-0EAE-8972-AC55B4ED4664}"/>
                  </a:ext>
                </a:extLst>
              </p:cNvPr>
              <p:cNvSpPr txBox="1"/>
              <p:nvPr/>
            </p:nvSpPr>
            <p:spPr>
              <a:xfrm>
                <a:off x="6400809" y="4665993"/>
                <a:ext cx="430841" cy="210933"/>
              </a:xfrm>
              <a:prstGeom prst="rect">
                <a:avLst/>
              </a:prstGeom>
              <a:solidFill>
                <a:schemeClr val="accent1">
                  <a:lumMod val="40000"/>
                  <a:lumOff val="60000"/>
                </a:schemeClr>
              </a:solidFill>
              <a:ln>
                <a:noFill/>
              </a:ln>
            </p:spPr>
            <p:txBody>
              <a:bodyPr spcFirstLastPara="1" wrap="square" lIns="68580" tIns="68580" rIns="68580" bIns="137160" anchor="t" anchorCtr="0">
                <a:noAutofit/>
              </a:bodyPr>
              <a:lstStyle/>
              <a:p>
                <a:pPr algn="ctr">
                  <a:buClr>
                    <a:schemeClr val="dk1"/>
                  </a:buClr>
                  <a:buSzPts val="800"/>
                </a:pPr>
                <a:r>
                  <a:rPr lang="en-US" sz="800" b="1" dirty="0">
                    <a:ea typeface="Verdana"/>
                    <a:cs typeface="Verdana"/>
                    <a:sym typeface="Verdana"/>
                  </a:rPr>
                  <a:t>DE</a:t>
                </a:r>
                <a:endParaRPr sz="800" b="1" dirty="0"/>
              </a:p>
            </p:txBody>
          </p:sp>
          <p:sp>
            <p:nvSpPr>
              <p:cNvPr id="192" name="Google Shape;2928;p71" title="NJ">
                <a:extLst>
                  <a:ext uri="{FF2B5EF4-FFF2-40B4-BE49-F238E27FC236}">
                    <a16:creationId xmlns:a16="http://schemas.microsoft.com/office/drawing/2014/main" id="{020277A6-92AE-1628-37B6-B9E7434BB0D1}"/>
                  </a:ext>
                </a:extLst>
              </p:cNvPr>
              <p:cNvSpPr txBox="1"/>
              <p:nvPr/>
            </p:nvSpPr>
            <p:spPr>
              <a:xfrm>
                <a:off x="6400809" y="4432621"/>
                <a:ext cx="430841" cy="210933"/>
              </a:xfrm>
              <a:prstGeom prst="rect">
                <a:avLst/>
              </a:prstGeom>
              <a:solidFill>
                <a:schemeClr val="accent2"/>
              </a:solidFill>
              <a:ln>
                <a:noFill/>
              </a:ln>
            </p:spPr>
            <p:txBody>
              <a:bodyPr spcFirstLastPara="1" wrap="square" lIns="68580" tIns="68580" rIns="68580" bIns="137160" anchor="t" anchorCtr="0">
                <a:noAutofit/>
              </a:bodyPr>
              <a:lstStyle/>
              <a:p>
                <a:pPr algn="ctr">
                  <a:buClr>
                    <a:schemeClr val="dk1"/>
                  </a:buClr>
                  <a:buSzPts val="800"/>
                </a:pPr>
                <a:r>
                  <a:rPr lang="en-US" sz="800" b="1" dirty="0">
                    <a:solidFill>
                      <a:schemeClr val="bg1"/>
                    </a:solidFill>
                    <a:ea typeface="Verdana"/>
                    <a:cs typeface="Verdana"/>
                    <a:sym typeface="Verdana"/>
                  </a:rPr>
                  <a:t>NJ</a:t>
                </a:r>
                <a:r>
                  <a:rPr lang="en-US" sz="800" b="1" dirty="0">
                    <a:ea typeface="Verdana"/>
                    <a:cs typeface="Verdana"/>
                    <a:sym typeface="Verdana"/>
                  </a:rPr>
                  <a:t> </a:t>
                </a:r>
                <a:endParaRPr sz="800" b="1" dirty="0"/>
              </a:p>
            </p:txBody>
          </p:sp>
          <p:grpSp>
            <p:nvGrpSpPr>
              <p:cNvPr id="193" name="Google Shape;2929;p71">
                <a:extLst>
                  <a:ext uri="{FF2B5EF4-FFF2-40B4-BE49-F238E27FC236}">
                    <a16:creationId xmlns:a16="http://schemas.microsoft.com/office/drawing/2014/main" id="{48F608CD-D13E-D7B7-9F82-2CE3197506FF}"/>
                  </a:ext>
                </a:extLst>
              </p:cNvPr>
              <p:cNvGrpSpPr/>
              <p:nvPr/>
            </p:nvGrpSpPr>
            <p:grpSpPr>
              <a:xfrm>
                <a:off x="1273871" y="2669031"/>
                <a:ext cx="5267189" cy="2997932"/>
                <a:chOff x="1881270" y="2615379"/>
                <a:chExt cx="5589443" cy="3181350"/>
              </a:xfrm>
              <a:solidFill>
                <a:schemeClr val="bg1">
                  <a:lumMod val="85000"/>
                </a:schemeClr>
              </a:solidFill>
            </p:grpSpPr>
            <p:sp>
              <p:nvSpPr>
                <p:cNvPr id="194" name="Google Shape;2930;p71">
                  <a:extLst>
                    <a:ext uri="{FF2B5EF4-FFF2-40B4-BE49-F238E27FC236}">
                      <a16:creationId xmlns:a16="http://schemas.microsoft.com/office/drawing/2014/main" id="{5690DDAF-EF04-5DDD-2D09-E1D1EDA19AB1}"/>
                    </a:ext>
                  </a:extLst>
                </p:cNvPr>
                <p:cNvSpPr txBox="1"/>
                <p:nvPr/>
              </p:nvSpPr>
              <p:spPr>
                <a:xfrm>
                  <a:off x="7123051" y="3129729"/>
                  <a:ext cx="347662"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NH</a:t>
                  </a:r>
                  <a:endParaRPr sz="800" b="1" dirty="0"/>
                </a:p>
              </p:txBody>
            </p:sp>
            <p:sp>
              <p:nvSpPr>
                <p:cNvPr id="195" name="Google Shape;2931;p71">
                  <a:extLst>
                    <a:ext uri="{FF2B5EF4-FFF2-40B4-BE49-F238E27FC236}">
                      <a16:creationId xmlns:a16="http://schemas.microsoft.com/office/drawing/2014/main" id="{D7280600-EBBC-3C96-1F30-A7324C02545D}"/>
                    </a:ext>
                  </a:extLst>
                </p:cNvPr>
                <p:cNvSpPr txBox="1"/>
                <p:nvPr/>
              </p:nvSpPr>
              <p:spPr>
                <a:xfrm>
                  <a:off x="6711888" y="2883666"/>
                  <a:ext cx="319088"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a:ea typeface="Verdana"/>
                      <a:cs typeface="Verdana"/>
                      <a:sym typeface="Verdana"/>
                    </a:rPr>
                    <a:t>VT</a:t>
                  </a:r>
                  <a:endParaRPr sz="800" b="1"/>
                </a:p>
              </p:txBody>
            </p:sp>
            <p:sp>
              <p:nvSpPr>
                <p:cNvPr id="196" name="Google Shape;2932;p71">
                  <a:extLst>
                    <a:ext uri="{FF2B5EF4-FFF2-40B4-BE49-F238E27FC236}">
                      <a16:creationId xmlns:a16="http://schemas.microsoft.com/office/drawing/2014/main" id="{DBAA9232-0A6C-A728-39A9-6B48F91090DF}"/>
                    </a:ext>
                  </a:extLst>
                </p:cNvPr>
                <p:cNvSpPr txBox="1"/>
                <p:nvPr/>
              </p:nvSpPr>
              <p:spPr>
                <a:xfrm>
                  <a:off x="5823687" y="3796479"/>
                  <a:ext cx="344451"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OH</a:t>
                  </a:r>
                  <a:endParaRPr sz="800" b="1" dirty="0"/>
                </a:p>
              </p:txBody>
            </p:sp>
            <p:sp>
              <p:nvSpPr>
                <p:cNvPr id="197" name="Google Shape;2933;p71">
                  <a:extLst>
                    <a:ext uri="{FF2B5EF4-FFF2-40B4-BE49-F238E27FC236}">
                      <a16:creationId xmlns:a16="http://schemas.microsoft.com/office/drawing/2014/main" id="{A1286F21-E252-7A77-3D86-0FE390936D42}"/>
                    </a:ext>
                  </a:extLst>
                </p:cNvPr>
                <p:cNvSpPr txBox="1"/>
                <p:nvPr/>
              </p:nvSpPr>
              <p:spPr>
                <a:xfrm>
                  <a:off x="6074573" y="4033605"/>
                  <a:ext cx="364202"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solidFill>
                        <a:schemeClr val="bg1"/>
                      </a:solidFill>
                      <a:ea typeface="Verdana"/>
                      <a:cs typeface="Verdana"/>
                      <a:sym typeface="Verdana"/>
                    </a:rPr>
                    <a:t>WV</a:t>
                  </a:r>
                  <a:endParaRPr sz="800" b="1" dirty="0">
                    <a:solidFill>
                      <a:schemeClr val="bg1"/>
                    </a:solidFill>
                  </a:endParaRPr>
                </a:p>
              </p:txBody>
            </p:sp>
            <p:sp>
              <p:nvSpPr>
                <p:cNvPr id="198" name="Google Shape;2934;p71">
                  <a:extLst>
                    <a:ext uri="{FF2B5EF4-FFF2-40B4-BE49-F238E27FC236}">
                      <a16:creationId xmlns:a16="http://schemas.microsoft.com/office/drawing/2014/main" id="{38FCD56C-F9DA-BC1F-F2A4-B13E2C0983F7}"/>
                    </a:ext>
                  </a:extLst>
                </p:cNvPr>
                <p:cNvSpPr txBox="1"/>
                <p:nvPr/>
              </p:nvSpPr>
              <p:spPr>
                <a:xfrm>
                  <a:off x="6361588" y="4112848"/>
                  <a:ext cx="325730"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VA</a:t>
                  </a:r>
                  <a:endParaRPr sz="800" b="1" dirty="0"/>
                </a:p>
              </p:txBody>
            </p:sp>
            <p:sp>
              <p:nvSpPr>
                <p:cNvPr id="199" name="Google Shape;2935;p71">
                  <a:extLst>
                    <a:ext uri="{FF2B5EF4-FFF2-40B4-BE49-F238E27FC236}">
                      <a16:creationId xmlns:a16="http://schemas.microsoft.com/office/drawing/2014/main" id="{F7FA2A53-4ED0-E72F-798D-4A415B4F8536}"/>
                    </a:ext>
                  </a:extLst>
                </p:cNvPr>
                <p:cNvSpPr txBox="1"/>
                <p:nvPr/>
              </p:nvSpPr>
              <p:spPr>
                <a:xfrm>
                  <a:off x="6362326" y="3621289"/>
                  <a:ext cx="325730"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PA</a:t>
                  </a:r>
                  <a:endParaRPr sz="800" b="1" dirty="0"/>
                </a:p>
              </p:txBody>
            </p:sp>
            <p:sp>
              <p:nvSpPr>
                <p:cNvPr id="200" name="Google Shape;2936;p71">
                  <a:extLst>
                    <a:ext uri="{FF2B5EF4-FFF2-40B4-BE49-F238E27FC236}">
                      <a16:creationId xmlns:a16="http://schemas.microsoft.com/office/drawing/2014/main" id="{1F603181-CC18-9EE2-0AC7-8BC00CB0B5E1}"/>
                    </a:ext>
                  </a:extLst>
                </p:cNvPr>
                <p:cNvSpPr txBox="1"/>
                <p:nvPr/>
              </p:nvSpPr>
              <p:spPr>
                <a:xfrm>
                  <a:off x="6580095" y="3322130"/>
                  <a:ext cx="326991"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solidFill>
                        <a:schemeClr val="bg1"/>
                      </a:solidFill>
                      <a:ea typeface="Verdana"/>
                      <a:cs typeface="Verdana"/>
                      <a:sym typeface="Verdana"/>
                    </a:rPr>
                    <a:t>NY</a:t>
                  </a:r>
                  <a:endParaRPr sz="800" b="1" dirty="0">
                    <a:solidFill>
                      <a:schemeClr val="bg1"/>
                    </a:solidFill>
                  </a:endParaRPr>
                </a:p>
              </p:txBody>
            </p:sp>
            <p:sp>
              <p:nvSpPr>
                <p:cNvPr id="201" name="Google Shape;2937;p71">
                  <a:extLst>
                    <a:ext uri="{FF2B5EF4-FFF2-40B4-BE49-F238E27FC236}">
                      <a16:creationId xmlns:a16="http://schemas.microsoft.com/office/drawing/2014/main" id="{8CAC82CA-39EA-04F4-2B1C-4395E28B4C51}"/>
                    </a:ext>
                  </a:extLst>
                </p:cNvPr>
                <p:cNvSpPr txBox="1"/>
                <p:nvPr/>
              </p:nvSpPr>
              <p:spPr>
                <a:xfrm>
                  <a:off x="7055812" y="2807467"/>
                  <a:ext cx="346039"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ME</a:t>
                  </a:r>
                  <a:endParaRPr sz="800" b="1" dirty="0"/>
                </a:p>
              </p:txBody>
            </p:sp>
            <p:sp>
              <p:nvSpPr>
                <p:cNvPr id="202" name="Google Shape;2938;p71">
                  <a:extLst>
                    <a:ext uri="{FF2B5EF4-FFF2-40B4-BE49-F238E27FC236}">
                      <a16:creationId xmlns:a16="http://schemas.microsoft.com/office/drawing/2014/main" id="{8B295C27-C069-2279-44D9-46E7C95C62A0}"/>
                    </a:ext>
                  </a:extLst>
                </p:cNvPr>
                <p:cNvSpPr txBox="1"/>
                <p:nvPr/>
              </p:nvSpPr>
              <p:spPr>
                <a:xfrm>
                  <a:off x="6371672" y="4412720"/>
                  <a:ext cx="336515" cy="215900"/>
                </a:xfrm>
                <a:prstGeom prst="rect">
                  <a:avLst/>
                </a:prstGeom>
                <a:solidFill>
                  <a:schemeClr val="accent1">
                    <a:lumMod val="40000"/>
                    <a:lumOff val="60000"/>
                  </a:schemeClr>
                </a:solid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NC</a:t>
                  </a:r>
                  <a:endParaRPr sz="800" b="1" dirty="0"/>
                </a:p>
              </p:txBody>
            </p:sp>
            <p:sp>
              <p:nvSpPr>
                <p:cNvPr id="203" name="Google Shape;2939;p71">
                  <a:extLst>
                    <a:ext uri="{FF2B5EF4-FFF2-40B4-BE49-F238E27FC236}">
                      <a16:creationId xmlns:a16="http://schemas.microsoft.com/office/drawing/2014/main" id="{04D4675B-AB18-EA0D-BEBF-EA7677485CF8}"/>
                    </a:ext>
                  </a:extLst>
                </p:cNvPr>
                <p:cNvSpPr txBox="1"/>
                <p:nvPr/>
              </p:nvSpPr>
              <p:spPr>
                <a:xfrm>
                  <a:off x="6208456" y="4668473"/>
                  <a:ext cx="326432"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SC</a:t>
                  </a:r>
                  <a:endParaRPr sz="800" b="1" dirty="0"/>
                </a:p>
              </p:txBody>
            </p:sp>
            <p:sp>
              <p:nvSpPr>
                <p:cNvPr id="204" name="Google Shape;2940;p71">
                  <a:extLst>
                    <a:ext uri="{FF2B5EF4-FFF2-40B4-BE49-F238E27FC236}">
                      <a16:creationId xmlns:a16="http://schemas.microsoft.com/office/drawing/2014/main" id="{5F903340-FBAA-4A45-FB9D-BC58E0FB238D}"/>
                    </a:ext>
                  </a:extLst>
                </p:cNvPr>
                <p:cNvSpPr txBox="1"/>
                <p:nvPr/>
              </p:nvSpPr>
              <p:spPr>
                <a:xfrm>
                  <a:off x="5916106" y="4883917"/>
                  <a:ext cx="338554" cy="215444"/>
                </a:xfrm>
                <a:prstGeom prst="rect">
                  <a:avLst/>
                </a:prstGeom>
                <a:solidFill>
                  <a:schemeClr val="accent1">
                    <a:lumMod val="40000"/>
                    <a:lumOff val="60000"/>
                  </a:schemeClr>
                </a:solidFill>
                <a:ln>
                  <a:noFill/>
                </a:ln>
              </p:spPr>
              <p:txBody>
                <a:bodyPr spcFirstLastPara="1" wrap="square" lIns="68580" tIns="68580" rIns="0" bIns="68580" anchor="t" anchorCtr="0">
                  <a:noAutofit/>
                </a:bodyPr>
                <a:lstStyle/>
                <a:p>
                  <a:pPr>
                    <a:buClr>
                      <a:schemeClr val="dk1"/>
                    </a:buClr>
                    <a:buSzPts val="800"/>
                  </a:pPr>
                  <a:r>
                    <a:rPr lang="en-US" sz="800" b="1">
                      <a:ea typeface="Verdana"/>
                      <a:cs typeface="Verdana"/>
                      <a:sym typeface="Verdana"/>
                    </a:rPr>
                    <a:t>GA</a:t>
                  </a:r>
                  <a:endParaRPr sz="800" b="1"/>
                </a:p>
              </p:txBody>
            </p:sp>
            <p:sp>
              <p:nvSpPr>
                <p:cNvPr id="205" name="Google Shape;2941;p71">
                  <a:extLst>
                    <a:ext uri="{FF2B5EF4-FFF2-40B4-BE49-F238E27FC236}">
                      <a16:creationId xmlns:a16="http://schemas.microsoft.com/office/drawing/2014/main" id="{514CD4B2-8236-9BFC-4753-FD7D36FBC86C}"/>
                    </a:ext>
                  </a:extLst>
                </p:cNvPr>
                <p:cNvSpPr txBox="1"/>
                <p:nvPr/>
              </p:nvSpPr>
              <p:spPr>
                <a:xfrm>
                  <a:off x="5552607" y="4471167"/>
                  <a:ext cx="326991" cy="214312"/>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TN</a:t>
                  </a:r>
                  <a:endParaRPr sz="800" b="1" dirty="0"/>
                </a:p>
              </p:txBody>
            </p:sp>
            <p:sp>
              <p:nvSpPr>
                <p:cNvPr id="206" name="Google Shape;2942;p71">
                  <a:extLst>
                    <a:ext uri="{FF2B5EF4-FFF2-40B4-BE49-F238E27FC236}">
                      <a16:creationId xmlns:a16="http://schemas.microsoft.com/office/drawing/2014/main" id="{FD7F5B66-6587-7607-28BC-95C9B35CB11D}"/>
                    </a:ext>
                  </a:extLst>
                </p:cNvPr>
                <p:cNvSpPr txBox="1"/>
                <p:nvPr/>
              </p:nvSpPr>
              <p:spPr>
                <a:xfrm>
                  <a:off x="5655018" y="4175892"/>
                  <a:ext cx="325730" cy="215444"/>
                </a:xfrm>
                <a:prstGeom prst="rect">
                  <a:avLst/>
                </a:prstGeom>
                <a:noFill/>
                <a:ln>
                  <a:noFill/>
                </a:ln>
              </p:spPr>
              <p:txBody>
                <a:bodyPr spcFirstLastPara="1" wrap="square" lIns="68580" tIns="68580" rIns="0" bIns="68580" anchor="t" anchorCtr="0">
                  <a:noAutofit/>
                </a:bodyPr>
                <a:lstStyle/>
                <a:p>
                  <a:pPr algn="ctr">
                    <a:buClr>
                      <a:schemeClr val="dk1"/>
                    </a:buClr>
                    <a:buSzPts val="800"/>
                  </a:pPr>
                  <a:r>
                    <a:rPr lang="en-US" sz="800" b="1" dirty="0">
                      <a:ea typeface="Verdana"/>
                      <a:cs typeface="Verdana"/>
                      <a:sym typeface="Verdana"/>
                    </a:rPr>
                    <a:t>KY</a:t>
                  </a:r>
                  <a:endParaRPr sz="800" b="1" dirty="0"/>
                </a:p>
              </p:txBody>
            </p:sp>
            <p:sp>
              <p:nvSpPr>
                <p:cNvPr id="207" name="Google Shape;2943;p71">
                  <a:extLst>
                    <a:ext uri="{FF2B5EF4-FFF2-40B4-BE49-F238E27FC236}">
                      <a16:creationId xmlns:a16="http://schemas.microsoft.com/office/drawing/2014/main" id="{3C253C8F-779E-69CA-BD74-F701C0E11199}"/>
                    </a:ext>
                  </a:extLst>
                </p:cNvPr>
                <p:cNvSpPr txBox="1"/>
                <p:nvPr/>
              </p:nvSpPr>
              <p:spPr>
                <a:xfrm>
                  <a:off x="5514703" y="3904429"/>
                  <a:ext cx="303180"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IN</a:t>
                  </a:r>
                  <a:endParaRPr sz="800" b="1" dirty="0"/>
                </a:p>
              </p:txBody>
            </p:sp>
            <p:sp>
              <p:nvSpPr>
                <p:cNvPr id="208" name="Google Shape;2944;p71">
                  <a:extLst>
                    <a:ext uri="{FF2B5EF4-FFF2-40B4-BE49-F238E27FC236}">
                      <a16:creationId xmlns:a16="http://schemas.microsoft.com/office/drawing/2014/main" id="{CBA89275-51C4-EC89-A1E8-25D0F2A74F6A}"/>
                    </a:ext>
                  </a:extLst>
                </p:cNvPr>
                <p:cNvSpPr txBox="1"/>
                <p:nvPr/>
              </p:nvSpPr>
              <p:spPr>
                <a:xfrm>
                  <a:off x="5597051" y="3428438"/>
                  <a:ext cx="319055"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MI</a:t>
                  </a:r>
                  <a:endParaRPr sz="800" b="1" dirty="0"/>
                </a:p>
              </p:txBody>
            </p:sp>
            <p:sp>
              <p:nvSpPr>
                <p:cNvPr id="209" name="Google Shape;2945;p71">
                  <a:extLst>
                    <a:ext uri="{FF2B5EF4-FFF2-40B4-BE49-F238E27FC236}">
                      <a16:creationId xmlns:a16="http://schemas.microsoft.com/office/drawing/2014/main" id="{ADA8F985-02C1-475C-F27A-E7470D11850E}"/>
                    </a:ext>
                  </a:extLst>
                </p:cNvPr>
                <p:cNvSpPr txBox="1"/>
                <p:nvPr/>
              </p:nvSpPr>
              <p:spPr>
                <a:xfrm>
                  <a:off x="5065295" y="3302767"/>
                  <a:ext cx="329287"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a:ea typeface="Verdana"/>
                      <a:cs typeface="Verdana"/>
                      <a:sym typeface="Verdana"/>
                    </a:rPr>
                    <a:t>WI</a:t>
                  </a:r>
                  <a:endParaRPr sz="800" b="1"/>
                </a:p>
              </p:txBody>
            </p:sp>
            <p:sp>
              <p:nvSpPr>
                <p:cNvPr id="210" name="Google Shape;2946;p71">
                  <a:extLst>
                    <a:ext uri="{FF2B5EF4-FFF2-40B4-BE49-F238E27FC236}">
                      <a16:creationId xmlns:a16="http://schemas.microsoft.com/office/drawing/2014/main" id="{C15ED792-6C26-FF4E-6F65-76E4AA64502C}"/>
                    </a:ext>
                  </a:extLst>
                </p:cNvPr>
                <p:cNvSpPr txBox="1"/>
                <p:nvPr/>
              </p:nvSpPr>
              <p:spPr>
                <a:xfrm>
                  <a:off x="4590683" y="3093217"/>
                  <a:ext cx="357150"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solidFill>
                        <a:schemeClr val="bg1"/>
                      </a:solidFill>
                      <a:ea typeface="Verdana"/>
                      <a:cs typeface="Verdana"/>
                      <a:sym typeface="Verdana"/>
                    </a:rPr>
                    <a:t>MN</a:t>
                  </a:r>
                  <a:endParaRPr sz="800" b="1" dirty="0">
                    <a:solidFill>
                      <a:schemeClr val="bg1"/>
                    </a:solidFill>
                  </a:endParaRPr>
                </a:p>
              </p:txBody>
            </p:sp>
            <p:sp>
              <p:nvSpPr>
                <p:cNvPr id="211" name="Google Shape;2947;p71">
                  <a:extLst>
                    <a:ext uri="{FF2B5EF4-FFF2-40B4-BE49-F238E27FC236}">
                      <a16:creationId xmlns:a16="http://schemas.microsoft.com/office/drawing/2014/main" id="{F45DFA30-081D-373A-488A-618A1FD89E34}"/>
                    </a:ext>
                  </a:extLst>
                </p:cNvPr>
                <p:cNvSpPr txBox="1"/>
                <p:nvPr/>
              </p:nvSpPr>
              <p:spPr>
                <a:xfrm>
                  <a:off x="5199274" y="3904429"/>
                  <a:ext cx="287307"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solidFill>
                        <a:schemeClr val="bg1"/>
                      </a:solidFill>
                      <a:ea typeface="Verdana"/>
                      <a:cs typeface="Verdana"/>
                      <a:sym typeface="Verdana"/>
                    </a:rPr>
                    <a:t>IL</a:t>
                  </a:r>
                  <a:endParaRPr sz="800" b="1" dirty="0">
                    <a:solidFill>
                      <a:schemeClr val="bg1"/>
                    </a:solidFill>
                  </a:endParaRPr>
                </a:p>
              </p:txBody>
            </p:sp>
            <p:sp>
              <p:nvSpPr>
                <p:cNvPr id="212" name="Google Shape;2948;p71">
                  <a:extLst>
                    <a:ext uri="{FF2B5EF4-FFF2-40B4-BE49-F238E27FC236}">
                      <a16:creationId xmlns:a16="http://schemas.microsoft.com/office/drawing/2014/main" id="{22B37C2E-ACCD-5A1F-8B01-4F02C7A60B1E}"/>
                    </a:ext>
                  </a:extLst>
                </p:cNvPr>
                <p:cNvSpPr txBox="1"/>
                <p:nvPr/>
              </p:nvSpPr>
              <p:spPr>
                <a:xfrm>
                  <a:off x="4841495" y="5127540"/>
                  <a:ext cx="312906" cy="215444"/>
                </a:xfrm>
                <a:prstGeom prst="rect">
                  <a:avLst/>
                </a:prstGeom>
                <a:noFill/>
                <a:ln>
                  <a:noFill/>
                </a:ln>
              </p:spPr>
              <p:txBody>
                <a:bodyPr spcFirstLastPara="1" wrap="square" lIns="68580" tIns="68580" rIns="0" bIns="68580" anchor="t" anchorCtr="0">
                  <a:noAutofit/>
                </a:bodyPr>
                <a:lstStyle/>
                <a:p>
                  <a:pPr algn="ctr">
                    <a:buClr>
                      <a:schemeClr val="dk1"/>
                    </a:buClr>
                    <a:buSzPts val="800"/>
                  </a:pPr>
                  <a:r>
                    <a:rPr lang="en-US" sz="800" b="1" dirty="0">
                      <a:ea typeface="Verdana"/>
                      <a:cs typeface="Verdana"/>
                      <a:sym typeface="Verdana"/>
                    </a:rPr>
                    <a:t>LA</a:t>
                  </a:r>
                  <a:endParaRPr sz="800" b="1" dirty="0"/>
                </a:p>
              </p:txBody>
            </p:sp>
            <p:sp>
              <p:nvSpPr>
                <p:cNvPr id="213" name="Google Shape;2949;p71">
                  <a:extLst>
                    <a:ext uri="{FF2B5EF4-FFF2-40B4-BE49-F238E27FC236}">
                      <a16:creationId xmlns:a16="http://schemas.microsoft.com/office/drawing/2014/main" id="{2EA5A019-8DC3-E7CC-695B-3D6039C2C95D}"/>
                    </a:ext>
                  </a:extLst>
                </p:cNvPr>
                <p:cNvSpPr txBox="1"/>
                <p:nvPr/>
              </p:nvSpPr>
              <p:spPr>
                <a:xfrm>
                  <a:off x="4100195" y="5087117"/>
                  <a:ext cx="325730"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solidFill>
                        <a:schemeClr val="bg1"/>
                      </a:solidFill>
                      <a:ea typeface="Verdana"/>
                      <a:cs typeface="Verdana"/>
                      <a:sym typeface="Verdana"/>
                    </a:rPr>
                    <a:t>TX</a:t>
                  </a:r>
                  <a:endParaRPr sz="800" b="1" dirty="0">
                    <a:solidFill>
                      <a:schemeClr val="bg1"/>
                    </a:solidFill>
                  </a:endParaRPr>
                </a:p>
              </p:txBody>
            </p:sp>
            <p:sp>
              <p:nvSpPr>
                <p:cNvPr id="214" name="Google Shape;2950;p71">
                  <a:extLst>
                    <a:ext uri="{FF2B5EF4-FFF2-40B4-BE49-F238E27FC236}">
                      <a16:creationId xmlns:a16="http://schemas.microsoft.com/office/drawing/2014/main" id="{65F797B2-33FD-E525-D5DE-CAC1790FD1F1}"/>
                    </a:ext>
                  </a:extLst>
                </p:cNvPr>
                <p:cNvSpPr txBox="1"/>
                <p:nvPr/>
              </p:nvSpPr>
              <p:spPr>
                <a:xfrm>
                  <a:off x="4301787" y="4556892"/>
                  <a:ext cx="336515"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solidFill>
                        <a:schemeClr val="bg1"/>
                      </a:solidFill>
                      <a:ea typeface="Verdana"/>
                      <a:cs typeface="Verdana"/>
                      <a:sym typeface="Verdana"/>
                    </a:rPr>
                    <a:t>OK</a:t>
                  </a:r>
                  <a:endParaRPr sz="800" b="1" dirty="0">
                    <a:solidFill>
                      <a:schemeClr val="bg1"/>
                    </a:solidFill>
                  </a:endParaRPr>
                </a:p>
              </p:txBody>
            </p:sp>
            <p:sp>
              <p:nvSpPr>
                <p:cNvPr id="215" name="Google Shape;2951;p71">
                  <a:extLst>
                    <a:ext uri="{FF2B5EF4-FFF2-40B4-BE49-F238E27FC236}">
                      <a16:creationId xmlns:a16="http://schemas.microsoft.com/office/drawing/2014/main" id="{BBD97775-8628-E150-3D77-2AABFD9E75F7}"/>
                    </a:ext>
                  </a:extLst>
                </p:cNvPr>
                <p:cNvSpPr txBox="1"/>
                <p:nvPr/>
              </p:nvSpPr>
              <p:spPr>
                <a:xfrm>
                  <a:off x="2650959" y="3280542"/>
                  <a:ext cx="306895"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ID</a:t>
                  </a:r>
                  <a:endParaRPr sz="800" b="1" dirty="0"/>
                </a:p>
              </p:txBody>
            </p:sp>
            <p:sp>
              <p:nvSpPr>
                <p:cNvPr id="216" name="Google Shape;2952;p71">
                  <a:extLst>
                    <a:ext uri="{FF2B5EF4-FFF2-40B4-BE49-F238E27FC236}">
                      <a16:creationId xmlns:a16="http://schemas.microsoft.com/office/drawing/2014/main" id="{99856888-9FA2-2A21-CA61-F2A462D75B9F}"/>
                    </a:ext>
                  </a:extLst>
                </p:cNvPr>
                <p:cNvSpPr txBox="1"/>
                <p:nvPr/>
              </p:nvSpPr>
              <p:spPr>
                <a:xfrm>
                  <a:off x="2213423" y="3780604"/>
                  <a:ext cx="338554" cy="215444"/>
                </a:xfrm>
                <a:prstGeom prst="rect">
                  <a:avLst/>
                </a:prstGeom>
                <a:noFill/>
                <a:ln>
                  <a:noFill/>
                </a:ln>
              </p:spPr>
              <p:txBody>
                <a:bodyPr spcFirstLastPara="1" wrap="square" lIns="68580" tIns="68580" rIns="0" bIns="68580" anchor="t" anchorCtr="0">
                  <a:noAutofit/>
                </a:bodyPr>
                <a:lstStyle/>
                <a:p>
                  <a:pPr algn="just">
                    <a:buClr>
                      <a:schemeClr val="dk1"/>
                    </a:buClr>
                    <a:buSzPts val="800"/>
                  </a:pPr>
                  <a:r>
                    <a:rPr lang="en-US" sz="800" b="1" dirty="0">
                      <a:ea typeface="Verdana"/>
                      <a:cs typeface="Verdana"/>
                      <a:sym typeface="Verdana"/>
                    </a:rPr>
                    <a:t>NV</a:t>
                  </a:r>
                  <a:endParaRPr sz="800" b="1" dirty="0"/>
                </a:p>
              </p:txBody>
            </p:sp>
            <p:sp>
              <p:nvSpPr>
                <p:cNvPr id="217" name="Google Shape;2953;p71">
                  <a:extLst>
                    <a:ext uri="{FF2B5EF4-FFF2-40B4-BE49-F238E27FC236}">
                      <a16:creationId xmlns:a16="http://schemas.microsoft.com/office/drawing/2014/main" id="{D779F604-281F-E069-059E-6F6FDE8675A1}"/>
                    </a:ext>
                  </a:extLst>
                </p:cNvPr>
                <p:cNvSpPr txBox="1"/>
                <p:nvPr/>
              </p:nvSpPr>
              <p:spPr>
                <a:xfrm>
                  <a:off x="2006502" y="3096840"/>
                  <a:ext cx="338554"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OR</a:t>
                  </a:r>
                  <a:endParaRPr sz="800" b="1" dirty="0"/>
                </a:p>
              </p:txBody>
            </p:sp>
            <p:sp>
              <p:nvSpPr>
                <p:cNvPr id="218" name="Google Shape;2954;p71">
                  <a:extLst>
                    <a:ext uri="{FF2B5EF4-FFF2-40B4-BE49-F238E27FC236}">
                      <a16:creationId xmlns:a16="http://schemas.microsoft.com/office/drawing/2014/main" id="{82945D04-9AF4-B84D-EC85-B869E98399C6}"/>
                    </a:ext>
                  </a:extLst>
                </p:cNvPr>
                <p:cNvSpPr txBox="1"/>
                <p:nvPr/>
              </p:nvSpPr>
              <p:spPr>
                <a:xfrm>
                  <a:off x="2169997" y="2615379"/>
                  <a:ext cx="364202"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WA</a:t>
                  </a:r>
                  <a:endParaRPr sz="800" b="1" dirty="0"/>
                </a:p>
              </p:txBody>
            </p:sp>
            <p:sp>
              <p:nvSpPr>
                <p:cNvPr id="219" name="Google Shape;2955;p71">
                  <a:extLst>
                    <a:ext uri="{FF2B5EF4-FFF2-40B4-BE49-F238E27FC236}">
                      <a16:creationId xmlns:a16="http://schemas.microsoft.com/office/drawing/2014/main" id="{F817A6AD-F289-8C66-09E5-E2B4597C23B8}"/>
                    </a:ext>
                  </a:extLst>
                </p:cNvPr>
                <p:cNvSpPr txBox="1"/>
                <p:nvPr/>
              </p:nvSpPr>
              <p:spPr>
                <a:xfrm>
                  <a:off x="1881270" y="4074288"/>
                  <a:ext cx="338554" cy="215444"/>
                </a:xfrm>
                <a:prstGeom prst="rect">
                  <a:avLst/>
                </a:prstGeom>
                <a:noFill/>
                <a:ln>
                  <a:noFill/>
                </a:ln>
              </p:spPr>
              <p:txBody>
                <a:bodyPr spcFirstLastPara="1" wrap="square" lIns="68580" tIns="68580" rIns="0" bIns="68580" anchor="t" anchorCtr="0">
                  <a:noAutofit/>
                </a:bodyPr>
                <a:lstStyle/>
                <a:p>
                  <a:pPr algn="just">
                    <a:buClr>
                      <a:schemeClr val="dk1"/>
                    </a:buClr>
                    <a:buSzPts val="800"/>
                  </a:pPr>
                  <a:r>
                    <a:rPr lang="en-US" sz="800" b="1" dirty="0">
                      <a:solidFill>
                        <a:schemeClr val="bg1"/>
                      </a:solidFill>
                      <a:ea typeface="Verdana"/>
                      <a:cs typeface="Verdana"/>
                      <a:sym typeface="Verdana"/>
                    </a:rPr>
                    <a:t>CA</a:t>
                  </a:r>
                  <a:endParaRPr sz="800" b="1" dirty="0">
                    <a:solidFill>
                      <a:schemeClr val="bg1"/>
                    </a:solidFill>
                  </a:endParaRPr>
                </a:p>
              </p:txBody>
            </p:sp>
            <p:sp>
              <p:nvSpPr>
                <p:cNvPr id="220" name="Google Shape;2956;p71">
                  <a:extLst>
                    <a:ext uri="{FF2B5EF4-FFF2-40B4-BE49-F238E27FC236}">
                      <a16:creationId xmlns:a16="http://schemas.microsoft.com/office/drawing/2014/main" id="{3AEFA072-DE5D-1DD4-087C-6657A47712D6}"/>
                    </a:ext>
                  </a:extLst>
                </p:cNvPr>
                <p:cNvSpPr txBox="1"/>
                <p:nvPr/>
              </p:nvSpPr>
              <p:spPr>
                <a:xfrm>
                  <a:off x="2659935" y="4548946"/>
                  <a:ext cx="325079"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AZ</a:t>
                  </a:r>
                  <a:endParaRPr sz="800" b="1" dirty="0"/>
                </a:p>
              </p:txBody>
            </p:sp>
            <p:sp>
              <p:nvSpPr>
                <p:cNvPr id="221" name="Google Shape;2957;p71">
                  <a:extLst>
                    <a:ext uri="{FF2B5EF4-FFF2-40B4-BE49-F238E27FC236}">
                      <a16:creationId xmlns:a16="http://schemas.microsoft.com/office/drawing/2014/main" id="{6F88DBD6-28D8-84B2-14BC-DD5E7126D566}"/>
                    </a:ext>
                  </a:extLst>
                </p:cNvPr>
                <p:cNvSpPr txBox="1"/>
                <p:nvPr/>
              </p:nvSpPr>
              <p:spPr>
                <a:xfrm>
                  <a:off x="3266845" y="4623567"/>
                  <a:ext cx="357151"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NM</a:t>
                  </a:r>
                  <a:endParaRPr sz="800" b="1" dirty="0"/>
                </a:p>
              </p:txBody>
            </p:sp>
            <p:sp>
              <p:nvSpPr>
                <p:cNvPr id="222" name="Google Shape;2958;p71">
                  <a:extLst>
                    <a:ext uri="{FF2B5EF4-FFF2-40B4-BE49-F238E27FC236}">
                      <a16:creationId xmlns:a16="http://schemas.microsoft.com/office/drawing/2014/main" id="{3000E719-E557-B4C6-1993-1EE39C3B7111}"/>
                    </a:ext>
                  </a:extLst>
                </p:cNvPr>
                <p:cNvSpPr txBox="1"/>
                <p:nvPr/>
              </p:nvSpPr>
              <p:spPr>
                <a:xfrm>
                  <a:off x="3361065" y="4005126"/>
                  <a:ext cx="338554" cy="215444"/>
                </a:xfrm>
                <a:prstGeom prst="rect">
                  <a:avLst/>
                </a:prstGeom>
                <a:noFill/>
                <a:ln>
                  <a:noFill/>
                </a:ln>
              </p:spPr>
              <p:txBody>
                <a:bodyPr spcFirstLastPara="1" wrap="square" lIns="68580" tIns="68580" rIns="0" bIns="68580" anchor="t" anchorCtr="0">
                  <a:noAutofit/>
                </a:bodyPr>
                <a:lstStyle/>
                <a:p>
                  <a:pPr algn="ctr">
                    <a:buClr>
                      <a:schemeClr val="dk1"/>
                    </a:buClr>
                    <a:buSzPts val="800"/>
                  </a:pPr>
                  <a:r>
                    <a:rPr lang="en-US" sz="800" b="1" dirty="0">
                      <a:ea typeface="Verdana"/>
                      <a:cs typeface="Verdana"/>
                      <a:sym typeface="Verdana"/>
                    </a:rPr>
                    <a:t>CO</a:t>
                  </a:r>
                  <a:endParaRPr sz="800" b="1" dirty="0"/>
                </a:p>
              </p:txBody>
            </p:sp>
            <p:sp>
              <p:nvSpPr>
                <p:cNvPr id="223" name="Google Shape;2959;p71">
                  <a:extLst>
                    <a:ext uri="{FF2B5EF4-FFF2-40B4-BE49-F238E27FC236}">
                      <a16:creationId xmlns:a16="http://schemas.microsoft.com/office/drawing/2014/main" id="{CED80DD0-C2F9-5C24-3FEB-967362D5CBAD}"/>
                    </a:ext>
                  </a:extLst>
                </p:cNvPr>
                <p:cNvSpPr txBox="1"/>
                <p:nvPr/>
              </p:nvSpPr>
              <p:spPr>
                <a:xfrm>
                  <a:off x="3266845" y="3467867"/>
                  <a:ext cx="353975"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WY</a:t>
                  </a:r>
                  <a:endParaRPr sz="800" b="1" dirty="0"/>
                </a:p>
              </p:txBody>
            </p:sp>
            <p:sp>
              <p:nvSpPr>
                <p:cNvPr id="224" name="Google Shape;2960;p71">
                  <a:extLst>
                    <a:ext uri="{FF2B5EF4-FFF2-40B4-BE49-F238E27FC236}">
                      <a16:creationId xmlns:a16="http://schemas.microsoft.com/office/drawing/2014/main" id="{35BB8B17-94EB-CC56-5DD5-339DF3FB51EB}"/>
                    </a:ext>
                  </a:extLst>
                </p:cNvPr>
                <p:cNvSpPr txBox="1"/>
                <p:nvPr/>
              </p:nvSpPr>
              <p:spPr>
                <a:xfrm>
                  <a:off x="3187478" y="2875729"/>
                  <a:ext cx="342864"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MT</a:t>
                  </a:r>
                  <a:endParaRPr sz="800" b="1" dirty="0"/>
                </a:p>
              </p:txBody>
            </p:sp>
            <p:sp>
              <p:nvSpPr>
                <p:cNvPr id="225" name="Google Shape;2961;p71">
                  <a:extLst>
                    <a:ext uri="{FF2B5EF4-FFF2-40B4-BE49-F238E27FC236}">
                      <a16:creationId xmlns:a16="http://schemas.microsoft.com/office/drawing/2014/main" id="{6596A59C-93F2-E9AD-2826-94F2AFF2FADD}"/>
                    </a:ext>
                  </a:extLst>
                </p:cNvPr>
                <p:cNvSpPr txBox="1"/>
                <p:nvPr/>
              </p:nvSpPr>
              <p:spPr>
                <a:xfrm>
                  <a:off x="4027178" y="2894779"/>
                  <a:ext cx="341277"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ND</a:t>
                  </a:r>
                  <a:endParaRPr sz="800" b="1" dirty="0"/>
                </a:p>
              </p:txBody>
            </p:sp>
            <p:sp>
              <p:nvSpPr>
                <p:cNvPr id="226" name="Google Shape;2962;p71">
                  <a:extLst>
                    <a:ext uri="{FF2B5EF4-FFF2-40B4-BE49-F238E27FC236}">
                      <a16:creationId xmlns:a16="http://schemas.microsoft.com/office/drawing/2014/main" id="{435B27B6-BE01-FEAB-C5F2-9D33A8655889}"/>
                    </a:ext>
                  </a:extLst>
                </p:cNvPr>
                <p:cNvSpPr txBox="1"/>
                <p:nvPr/>
              </p:nvSpPr>
              <p:spPr>
                <a:xfrm>
                  <a:off x="4027178" y="3290067"/>
                  <a:ext cx="333845"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SD</a:t>
                  </a:r>
                  <a:endParaRPr sz="800" b="1" dirty="0"/>
                </a:p>
              </p:txBody>
            </p:sp>
            <p:sp>
              <p:nvSpPr>
                <p:cNvPr id="227" name="Google Shape;2963;p71">
                  <a:extLst>
                    <a:ext uri="{FF2B5EF4-FFF2-40B4-BE49-F238E27FC236}">
                      <a16:creationId xmlns:a16="http://schemas.microsoft.com/office/drawing/2014/main" id="{A97595E0-3282-8C18-D46B-F6AC956CACBD}"/>
                    </a:ext>
                  </a:extLst>
                </p:cNvPr>
                <p:cNvSpPr txBox="1"/>
                <p:nvPr/>
              </p:nvSpPr>
              <p:spPr>
                <a:xfrm>
                  <a:off x="4755245" y="3632732"/>
                  <a:ext cx="300082"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IA</a:t>
                  </a:r>
                  <a:endParaRPr sz="800" b="1" dirty="0"/>
                </a:p>
              </p:txBody>
            </p:sp>
            <p:sp>
              <p:nvSpPr>
                <p:cNvPr id="228" name="Google Shape;2964;p71">
                  <a:extLst>
                    <a:ext uri="{FF2B5EF4-FFF2-40B4-BE49-F238E27FC236}">
                      <a16:creationId xmlns:a16="http://schemas.microsoft.com/office/drawing/2014/main" id="{8C3708CA-7283-7A6F-4540-3215C651DFFE}"/>
                    </a:ext>
                  </a:extLst>
                </p:cNvPr>
                <p:cNvSpPr txBox="1"/>
                <p:nvPr/>
              </p:nvSpPr>
              <p:spPr>
                <a:xfrm>
                  <a:off x="2773184" y="3885379"/>
                  <a:ext cx="325404"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UT</a:t>
                  </a:r>
                  <a:endParaRPr sz="800" b="1" dirty="0"/>
                </a:p>
              </p:txBody>
            </p:sp>
            <p:sp>
              <p:nvSpPr>
                <p:cNvPr id="229" name="Google Shape;2965;p71">
                  <a:extLst>
                    <a:ext uri="{FF2B5EF4-FFF2-40B4-BE49-F238E27FC236}">
                      <a16:creationId xmlns:a16="http://schemas.microsoft.com/office/drawing/2014/main" id="{A577E639-E7A9-EDB3-90B8-13FA3BD70691}"/>
                    </a:ext>
                  </a:extLst>
                </p:cNvPr>
                <p:cNvSpPr txBox="1"/>
                <p:nvPr/>
              </p:nvSpPr>
              <p:spPr>
                <a:xfrm>
                  <a:off x="6236748" y="5466529"/>
                  <a:ext cx="312906"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FL</a:t>
                  </a:r>
                  <a:endParaRPr sz="800" b="1" dirty="0"/>
                </a:p>
              </p:txBody>
            </p:sp>
            <p:sp>
              <p:nvSpPr>
                <p:cNvPr id="230" name="Google Shape;2966;p71">
                  <a:extLst>
                    <a:ext uri="{FF2B5EF4-FFF2-40B4-BE49-F238E27FC236}">
                      <a16:creationId xmlns:a16="http://schemas.microsoft.com/office/drawing/2014/main" id="{9077DE22-D9A0-10F5-A9DD-A54337FC1F8F}"/>
                    </a:ext>
                  </a:extLst>
                </p:cNvPr>
                <p:cNvSpPr txBox="1"/>
                <p:nvPr/>
              </p:nvSpPr>
              <p:spPr>
                <a:xfrm>
                  <a:off x="4836719" y="4639442"/>
                  <a:ext cx="325404" cy="215900"/>
                </a:xfrm>
                <a:prstGeom prst="rect">
                  <a:avLst/>
                </a:prstGeom>
                <a:solidFill>
                  <a:schemeClr val="accent1">
                    <a:lumMod val="40000"/>
                    <a:lumOff val="60000"/>
                  </a:schemeClr>
                </a:solidFill>
                <a:ln>
                  <a:noFill/>
                </a:ln>
              </p:spPr>
              <p:txBody>
                <a:bodyPr spcFirstLastPara="1" wrap="square" lIns="68580" tIns="68580" rIns="0" bIns="68580" anchor="t" anchorCtr="0">
                  <a:noAutofit/>
                </a:bodyPr>
                <a:lstStyle/>
                <a:p>
                  <a:pPr>
                    <a:buClr>
                      <a:schemeClr val="dk1"/>
                    </a:buClr>
                    <a:buSzPts val="800"/>
                  </a:pPr>
                  <a:r>
                    <a:rPr lang="en-US" sz="800" b="1">
                      <a:ea typeface="Verdana"/>
                      <a:cs typeface="Verdana"/>
                      <a:sym typeface="Verdana"/>
                    </a:rPr>
                    <a:t>AR</a:t>
                  </a:r>
                  <a:endParaRPr sz="800" b="1"/>
                </a:p>
              </p:txBody>
            </p:sp>
            <p:sp>
              <p:nvSpPr>
                <p:cNvPr id="231" name="Google Shape;2967;p71">
                  <a:extLst>
                    <a:ext uri="{FF2B5EF4-FFF2-40B4-BE49-F238E27FC236}">
                      <a16:creationId xmlns:a16="http://schemas.microsoft.com/office/drawing/2014/main" id="{159C2213-4EDE-8B1F-B814-98479C946A07}"/>
                    </a:ext>
                  </a:extLst>
                </p:cNvPr>
                <p:cNvSpPr txBox="1"/>
                <p:nvPr/>
              </p:nvSpPr>
              <p:spPr>
                <a:xfrm>
                  <a:off x="4798623" y="4155254"/>
                  <a:ext cx="355563"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MO</a:t>
                  </a:r>
                  <a:endParaRPr sz="800" b="1" dirty="0"/>
                </a:p>
              </p:txBody>
            </p:sp>
            <p:sp>
              <p:nvSpPr>
                <p:cNvPr id="232" name="Google Shape;2968;p71">
                  <a:extLst>
                    <a:ext uri="{FF2B5EF4-FFF2-40B4-BE49-F238E27FC236}">
                      <a16:creationId xmlns:a16="http://schemas.microsoft.com/office/drawing/2014/main" id="{FA9DA5BD-B54F-1082-3937-0FAC59E38A8F}"/>
                    </a:ext>
                  </a:extLst>
                </p:cNvPr>
                <p:cNvSpPr txBox="1"/>
                <p:nvPr/>
              </p:nvSpPr>
              <p:spPr>
                <a:xfrm>
                  <a:off x="5178799" y="4874392"/>
                  <a:ext cx="341259" cy="338554"/>
                </a:xfrm>
                <a:prstGeom prst="rect">
                  <a:avLst/>
                </a:prstGeom>
                <a:noFill/>
                <a:ln>
                  <a:noFill/>
                </a:ln>
              </p:spPr>
              <p:txBody>
                <a:bodyPr spcFirstLastPara="1" wrap="square" lIns="68580" tIns="68580" rIns="0" bIns="68580" anchor="t" anchorCtr="0">
                  <a:noAutofit/>
                </a:bodyPr>
                <a:lstStyle/>
                <a:p>
                  <a:pPr algn="ctr">
                    <a:buClr>
                      <a:schemeClr val="dk1"/>
                    </a:buClr>
                    <a:buSzPts val="800"/>
                  </a:pPr>
                  <a:r>
                    <a:rPr lang="en-US" sz="800" b="1" dirty="0">
                      <a:ea typeface="Verdana"/>
                      <a:cs typeface="Verdana"/>
                      <a:sym typeface="Verdana"/>
                    </a:rPr>
                    <a:t>MS</a:t>
                  </a:r>
                  <a:endParaRPr sz="800" b="1" dirty="0"/>
                </a:p>
                <a:p>
                  <a:pPr algn="ctr">
                    <a:buClr>
                      <a:schemeClr val="dk1"/>
                    </a:buClr>
                    <a:buSzPts val="800"/>
                  </a:pPr>
                  <a:endParaRPr sz="800" b="1" dirty="0">
                    <a:ea typeface="Verdana"/>
                    <a:cs typeface="Verdana"/>
                    <a:sym typeface="Verdana"/>
                  </a:endParaRPr>
                </a:p>
              </p:txBody>
            </p:sp>
            <p:sp>
              <p:nvSpPr>
                <p:cNvPr id="233" name="Google Shape;2969;p71">
                  <a:extLst>
                    <a:ext uri="{FF2B5EF4-FFF2-40B4-BE49-F238E27FC236}">
                      <a16:creationId xmlns:a16="http://schemas.microsoft.com/office/drawing/2014/main" id="{7C6DD773-8C66-9E2C-78AA-6B7D5E94AD1F}"/>
                    </a:ext>
                  </a:extLst>
                </p:cNvPr>
                <p:cNvSpPr txBox="1"/>
                <p:nvPr/>
              </p:nvSpPr>
              <p:spPr>
                <a:xfrm>
                  <a:off x="5525623" y="4887092"/>
                  <a:ext cx="315879"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a:ea typeface="Verdana"/>
                      <a:cs typeface="Verdana"/>
                      <a:sym typeface="Verdana"/>
                    </a:rPr>
                    <a:t>AL</a:t>
                  </a:r>
                  <a:endParaRPr sz="800" b="1"/>
                </a:p>
              </p:txBody>
            </p:sp>
            <p:sp>
              <p:nvSpPr>
                <p:cNvPr id="234" name="Google Shape;2970;p71">
                  <a:extLst>
                    <a:ext uri="{FF2B5EF4-FFF2-40B4-BE49-F238E27FC236}">
                      <a16:creationId xmlns:a16="http://schemas.microsoft.com/office/drawing/2014/main" id="{ABD134C8-B4BC-42AC-835C-9D964AA459AD}"/>
                    </a:ext>
                  </a:extLst>
                </p:cNvPr>
                <p:cNvSpPr txBox="1"/>
                <p:nvPr/>
              </p:nvSpPr>
              <p:spPr>
                <a:xfrm>
                  <a:off x="4128767" y="3717104"/>
                  <a:ext cx="330165"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NE</a:t>
                  </a:r>
                  <a:endParaRPr sz="800" b="1" dirty="0"/>
                </a:p>
              </p:txBody>
            </p:sp>
            <p:sp>
              <p:nvSpPr>
                <p:cNvPr id="235" name="Google Shape;2971;p71">
                  <a:extLst>
                    <a:ext uri="{FF2B5EF4-FFF2-40B4-BE49-F238E27FC236}">
                      <a16:creationId xmlns:a16="http://schemas.microsoft.com/office/drawing/2014/main" id="{A372A961-70F1-692B-FA6F-92003EC89DF6}"/>
                    </a:ext>
                  </a:extLst>
                </p:cNvPr>
                <p:cNvSpPr txBox="1"/>
                <p:nvPr/>
              </p:nvSpPr>
              <p:spPr>
                <a:xfrm>
                  <a:off x="4185911" y="4155254"/>
                  <a:ext cx="325880" cy="215444"/>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a:ea typeface="Verdana"/>
                      <a:cs typeface="Verdana"/>
                      <a:sym typeface="Verdana"/>
                    </a:rPr>
                    <a:t>KS</a:t>
                  </a:r>
                  <a:endParaRPr sz="800" b="1"/>
                </a:p>
              </p:txBody>
            </p:sp>
            <p:sp>
              <p:nvSpPr>
                <p:cNvPr id="236" name="Google Shape;2972;p71">
                  <a:extLst>
                    <a:ext uri="{FF2B5EF4-FFF2-40B4-BE49-F238E27FC236}">
                      <a16:creationId xmlns:a16="http://schemas.microsoft.com/office/drawing/2014/main" id="{DB03ACD0-23C6-FBE0-BAF1-DFD1524D2630}"/>
                    </a:ext>
                  </a:extLst>
                </p:cNvPr>
                <p:cNvSpPr txBox="1"/>
                <p:nvPr/>
              </p:nvSpPr>
              <p:spPr>
                <a:xfrm>
                  <a:off x="1945389" y="5141092"/>
                  <a:ext cx="323816"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AK</a:t>
                  </a:r>
                  <a:endParaRPr sz="800" b="1" dirty="0"/>
                </a:p>
              </p:txBody>
            </p:sp>
            <p:sp>
              <p:nvSpPr>
                <p:cNvPr id="237" name="Google Shape;2973;p71">
                  <a:extLst>
                    <a:ext uri="{FF2B5EF4-FFF2-40B4-BE49-F238E27FC236}">
                      <a16:creationId xmlns:a16="http://schemas.microsoft.com/office/drawing/2014/main" id="{DD7CD80F-D017-7D95-8EDC-F2B1D8B868CE}"/>
                    </a:ext>
                  </a:extLst>
                </p:cNvPr>
                <p:cNvSpPr txBox="1"/>
                <p:nvPr/>
              </p:nvSpPr>
              <p:spPr>
                <a:xfrm>
                  <a:off x="2920937" y="5580829"/>
                  <a:ext cx="307975" cy="215900"/>
                </a:xfrm>
                <a:prstGeom prst="rect">
                  <a:avLst/>
                </a:prstGeom>
                <a:noFill/>
                <a:ln>
                  <a:noFill/>
                </a:ln>
              </p:spPr>
              <p:txBody>
                <a:bodyPr spcFirstLastPara="1" wrap="square" lIns="68580" tIns="68580" rIns="0" bIns="68580" anchor="t" anchorCtr="0">
                  <a:noAutofit/>
                </a:bodyPr>
                <a:lstStyle/>
                <a:p>
                  <a:pPr>
                    <a:buClr>
                      <a:schemeClr val="dk1"/>
                    </a:buClr>
                    <a:buSzPts val="800"/>
                  </a:pPr>
                  <a:r>
                    <a:rPr lang="en-US" sz="800" b="1" dirty="0">
                      <a:ea typeface="Verdana"/>
                      <a:cs typeface="Verdana"/>
                      <a:sym typeface="Verdana"/>
                    </a:rPr>
                    <a:t>HI</a:t>
                  </a:r>
                  <a:endParaRPr sz="800" b="1" dirty="0"/>
                </a:p>
              </p:txBody>
            </p:sp>
          </p:grpSp>
        </p:grpSp>
        <p:sp>
          <p:nvSpPr>
            <p:cNvPr id="239" name="TextBox 238">
              <a:extLst>
                <a:ext uri="{FF2B5EF4-FFF2-40B4-BE49-F238E27FC236}">
                  <a16:creationId xmlns:a16="http://schemas.microsoft.com/office/drawing/2014/main" id="{CD2B7634-240B-B747-9564-936FA94DA415}"/>
                </a:ext>
              </a:extLst>
            </p:cNvPr>
            <p:cNvSpPr txBox="1"/>
            <p:nvPr/>
          </p:nvSpPr>
          <p:spPr>
            <a:xfrm>
              <a:off x="4674193" y="2123904"/>
              <a:ext cx="5266249" cy="248584"/>
            </a:xfrm>
            <a:prstGeom prst="rect">
              <a:avLst/>
            </a:prstGeom>
            <a:noFill/>
          </p:spPr>
          <p:txBody>
            <a:bodyPr wrap="square" rtlCol="0">
              <a:spAutoFit/>
            </a:bodyPr>
            <a:lstStyle/>
            <a:p>
              <a:pPr>
                <a:spcBef>
                  <a:spcPct val="0"/>
                </a:spcBef>
                <a:defRPr/>
              </a:pPr>
              <a:r>
                <a:rPr lang="en-US" altLang="en-US" sz="1200" dirty="0">
                  <a:solidFill>
                    <a:schemeClr val="accent1">
                      <a:lumMod val="40000"/>
                      <a:lumOff val="60000"/>
                    </a:schemeClr>
                  </a:solidFill>
                  <a:cs typeface="Arial" panose="020B0604020202020204" pitchFamily="34" charset="0"/>
                </a:rPr>
                <a:t>■</a:t>
              </a:r>
              <a:r>
                <a:rPr lang="en-US" altLang="en-US" sz="1200" dirty="0">
                  <a:solidFill>
                    <a:schemeClr val="accent1">
                      <a:lumMod val="75000"/>
                    </a:schemeClr>
                  </a:solidFill>
                  <a:cs typeface="Arial" panose="020B0604020202020204" pitchFamily="34" charset="0"/>
                </a:rPr>
                <a:t> </a:t>
              </a:r>
              <a:r>
                <a:rPr lang="en-US" altLang="en-US" sz="1200" dirty="0">
                  <a:cs typeface="Arial" panose="020B0604020202020204" pitchFamily="34" charset="0"/>
                </a:rPr>
                <a:t>At least one bill    </a:t>
              </a:r>
              <a:r>
                <a:rPr lang="en-US" altLang="en-US" sz="1200" dirty="0">
                  <a:solidFill>
                    <a:schemeClr val="accent1"/>
                  </a:solidFill>
                  <a:cs typeface="Arial" panose="020B0604020202020204" pitchFamily="34" charset="0"/>
                </a:rPr>
                <a:t>■ </a:t>
              </a:r>
              <a:r>
                <a:rPr lang="en-US" altLang="en-US" sz="1200" dirty="0">
                  <a:cs typeface="Arial" panose="020B0604020202020204" pitchFamily="34" charset="0"/>
                </a:rPr>
                <a:t>5 or more bills    </a:t>
              </a:r>
              <a:r>
                <a:rPr lang="en-US" altLang="en-US" sz="1200" dirty="0">
                  <a:solidFill>
                    <a:schemeClr val="accent1">
                      <a:lumMod val="75000"/>
                    </a:schemeClr>
                  </a:solidFill>
                  <a:cs typeface="Arial" panose="020B0604020202020204" pitchFamily="34" charset="0"/>
                </a:rPr>
                <a:t>■ </a:t>
              </a:r>
              <a:r>
                <a:rPr lang="en-US" altLang="en-US" sz="1200" dirty="0">
                  <a:cs typeface="Arial" panose="020B0604020202020204" pitchFamily="34" charset="0"/>
                </a:rPr>
                <a:t>10 or more bills    </a:t>
              </a:r>
              <a:r>
                <a:rPr lang="en-US" altLang="en-US" sz="1200" dirty="0">
                  <a:solidFill>
                    <a:schemeClr val="accent2"/>
                  </a:solidFill>
                  <a:cs typeface="Arial" panose="020B0604020202020204" pitchFamily="34" charset="0"/>
                </a:rPr>
                <a:t>■</a:t>
              </a:r>
              <a:r>
                <a:rPr lang="en-US" altLang="en-US" sz="1200" dirty="0">
                  <a:solidFill>
                    <a:schemeClr val="accent2">
                      <a:lumMod val="40000"/>
                      <a:lumOff val="60000"/>
                    </a:schemeClr>
                  </a:solidFill>
                  <a:cs typeface="Arial" panose="020B0604020202020204" pitchFamily="34" charset="0"/>
                </a:rPr>
                <a:t> </a:t>
              </a:r>
              <a:r>
                <a:rPr lang="en-US" altLang="en-US" sz="1200" dirty="0">
                  <a:cs typeface="Arial" panose="020B0604020202020204" pitchFamily="34" charset="0"/>
                </a:rPr>
                <a:t>15 or more bills </a:t>
              </a:r>
              <a:endParaRPr lang="en-US" altLang="en-US" sz="1200" dirty="0">
                <a:solidFill>
                  <a:srgbClr val="000000"/>
                </a:solidFill>
                <a:cs typeface="Arial" panose="020B0604020202020204" pitchFamily="34" charset="0"/>
              </a:endParaRPr>
            </a:p>
          </p:txBody>
        </p:sp>
        <p:grpSp>
          <p:nvGrpSpPr>
            <p:cNvPr id="240" name="Group 239">
              <a:extLst>
                <a:ext uri="{FF2B5EF4-FFF2-40B4-BE49-F238E27FC236}">
                  <a16:creationId xmlns:a16="http://schemas.microsoft.com/office/drawing/2014/main" id="{5D1D149C-EA21-42E4-7296-F507E72FEEE1}"/>
                </a:ext>
              </a:extLst>
            </p:cNvPr>
            <p:cNvGrpSpPr/>
            <p:nvPr/>
          </p:nvGrpSpPr>
          <p:grpSpPr>
            <a:xfrm>
              <a:off x="2528159" y="3351945"/>
              <a:ext cx="1889732" cy="1033503"/>
              <a:chOff x="851925" y="2991805"/>
              <a:chExt cx="2519642" cy="1378002"/>
            </a:xfrm>
          </p:grpSpPr>
          <p:sp>
            <p:nvSpPr>
              <p:cNvPr id="241" name="TextBox 240">
                <a:extLst>
                  <a:ext uri="{FF2B5EF4-FFF2-40B4-BE49-F238E27FC236}">
                    <a16:creationId xmlns:a16="http://schemas.microsoft.com/office/drawing/2014/main" id="{8AAE7AC0-6E38-CE3E-093E-5FB6596E05ED}"/>
                  </a:ext>
                </a:extLst>
              </p:cNvPr>
              <p:cNvSpPr txBox="1"/>
              <p:nvPr/>
            </p:nvSpPr>
            <p:spPr>
              <a:xfrm>
                <a:off x="919404" y="3357061"/>
                <a:ext cx="2368247" cy="1012746"/>
              </a:xfrm>
              <a:prstGeom prst="rect">
                <a:avLst/>
              </a:prstGeom>
              <a:noFill/>
            </p:spPr>
            <p:txBody>
              <a:bodyPr wrap="square" lIns="0" tIns="0" rIns="0" bIns="0" rtlCol="0">
                <a:spAutoFit/>
              </a:bodyPr>
              <a:lstStyle/>
              <a:p>
                <a:pPr marL="128588" indent="-128588">
                  <a:buFont typeface="Arial" panose="020B0604020202020204" pitchFamily="34" charset="0"/>
                  <a:buChar char="•"/>
                </a:pPr>
                <a:r>
                  <a:rPr lang="en-US" sz="1100" dirty="0"/>
                  <a:t>New Jersey leads the states with </a:t>
                </a:r>
                <a:r>
                  <a:rPr lang="en-US" sz="1100" b="1" dirty="0">
                    <a:solidFill>
                      <a:schemeClr val="accent1">
                        <a:lumMod val="50000"/>
                      </a:schemeClr>
                    </a:solidFill>
                  </a:rPr>
                  <a:t>45 bills </a:t>
                </a:r>
                <a:r>
                  <a:rPr lang="en-US" sz="1100" dirty="0"/>
                  <a:t>introduced</a:t>
                </a:r>
              </a:p>
              <a:p>
                <a:pPr marL="128588" indent="-128588">
                  <a:buFont typeface="Arial" panose="020B0604020202020204" pitchFamily="34" charset="0"/>
                  <a:buChar char="•"/>
                </a:pPr>
                <a:r>
                  <a:rPr lang="en-US" sz="1100" dirty="0"/>
                  <a:t>New York is second with </a:t>
                </a:r>
                <a:r>
                  <a:rPr lang="en-US" sz="1100" b="1" dirty="0">
                    <a:solidFill>
                      <a:schemeClr val="accent1">
                        <a:lumMod val="50000"/>
                      </a:schemeClr>
                    </a:solidFill>
                  </a:rPr>
                  <a:t>35 bills</a:t>
                </a:r>
              </a:p>
              <a:p>
                <a:pPr marL="128588" indent="-128588">
                  <a:buFont typeface="Arial" panose="020B0604020202020204" pitchFamily="34" charset="0"/>
                  <a:buChar char="•"/>
                </a:pPr>
                <a:r>
                  <a:rPr lang="en-US" sz="1100" dirty="0"/>
                  <a:t>Oklahoma is third with </a:t>
                </a:r>
                <a:r>
                  <a:rPr lang="en-US" sz="1100" b="1" dirty="0">
                    <a:solidFill>
                      <a:schemeClr val="accent1">
                        <a:lumMod val="50000"/>
                      </a:schemeClr>
                    </a:solidFill>
                  </a:rPr>
                  <a:t>15 bills</a:t>
                </a:r>
              </a:p>
            </p:txBody>
          </p:sp>
          <p:sp>
            <p:nvSpPr>
              <p:cNvPr id="242" name="Rectangle: Rounded Corners 3">
                <a:extLst>
                  <a:ext uri="{FF2B5EF4-FFF2-40B4-BE49-F238E27FC236}">
                    <a16:creationId xmlns:a16="http://schemas.microsoft.com/office/drawing/2014/main" id="{5D0B936B-CFB6-B51E-A0E8-87EC547C9250}"/>
                  </a:ext>
                </a:extLst>
              </p:cNvPr>
              <p:cNvSpPr/>
              <p:nvPr/>
            </p:nvSpPr>
            <p:spPr>
              <a:xfrm>
                <a:off x="851925" y="2991805"/>
                <a:ext cx="2519642" cy="290064"/>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Top of the leaderboard</a:t>
                </a:r>
              </a:p>
            </p:txBody>
          </p:sp>
        </p:grpSp>
        <p:grpSp>
          <p:nvGrpSpPr>
            <p:cNvPr id="243" name="Group 242">
              <a:extLst>
                <a:ext uri="{FF2B5EF4-FFF2-40B4-BE49-F238E27FC236}">
                  <a16:creationId xmlns:a16="http://schemas.microsoft.com/office/drawing/2014/main" id="{68540AAA-6DB4-7ABD-1E83-761BDC414109}"/>
                </a:ext>
              </a:extLst>
            </p:cNvPr>
            <p:cNvGrpSpPr/>
            <p:nvPr/>
          </p:nvGrpSpPr>
          <p:grpSpPr>
            <a:xfrm>
              <a:off x="2560264" y="4645051"/>
              <a:ext cx="1889732" cy="1287971"/>
              <a:chOff x="851925" y="4208004"/>
              <a:chExt cx="2519642" cy="1717295"/>
            </a:xfrm>
          </p:grpSpPr>
          <p:sp>
            <p:nvSpPr>
              <p:cNvPr id="244" name="TextBox 243">
                <a:extLst>
                  <a:ext uri="{FF2B5EF4-FFF2-40B4-BE49-F238E27FC236}">
                    <a16:creationId xmlns:a16="http://schemas.microsoft.com/office/drawing/2014/main" id="{85996671-5819-6660-A9F7-2D900E69AFFB}"/>
                  </a:ext>
                </a:extLst>
              </p:cNvPr>
              <p:cNvSpPr txBox="1"/>
              <p:nvPr/>
            </p:nvSpPr>
            <p:spPr>
              <a:xfrm>
                <a:off x="934528" y="4611796"/>
                <a:ext cx="2368247" cy="1313503"/>
              </a:xfrm>
              <a:prstGeom prst="rect">
                <a:avLst/>
              </a:prstGeom>
              <a:noFill/>
            </p:spPr>
            <p:txBody>
              <a:bodyPr wrap="square" lIns="0" tIns="0" rIns="0" bIns="0" rtlCol="0">
                <a:spAutoFit/>
              </a:bodyPr>
              <a:lstStyle/>
              <a:p>
                <a:pPr>
                  <a:spcAft>
                    <a:spcPts val="450"/>
                  </a:spcAft>
                </a:pPr>
                <a:r>
                  <a:rPr lang="en-US" sz="1050" b="1" dirty="0"/>
                  <a:t>Northeast: </a:t>
                </a:r>
                <a:r>
                  <a:rPr lang="en-US" sz="1050" dirty="0"/>
                  <a:t>Hunger, labeling, and nutrition equity </a:t>
                </a:r>
                <a:endParaRPr lang="en-US" sz="1050" i="1" dirty="0"/>
              </a:p>
              <a:p>
                <a:pPr>
                  <a:spcAft>
                    <a:spcPts val="450"/>
                  </a:spcAft>
                </a:pPr>
                <a:r>
                  <a:rPr lang="en-US" sz="1050" b="1" dirty="0"/>
                  <a:t>Midwest/South: </a:t>
                </a:r>
                <a:r>
                  <a:rPr lang="en-US" sz="1050" dirty="0"/>
                  <a:t>Program modernization and food assistance </a:t>
                </a:r>
                <a:endParaRPr lang="en-US" sz="1050" i="1" dirty="0"/>
              </a:p>
              <a:p>
                <a:pPr>
                  <a:spcAft>
                    <a:spcPts val="450"/>
                  </a:spcAft>
                </a:pPr>
                <a:r>
                  <a:rPr lang="en-US" sz="1050" b="1" dirty="0"/>
                  <a:t>West: </a:t>
                </a:r>
                <a:r>
                  <a:rPr lang="en-US" sz="1050" dirty="0"/>
                  <a:t>Sustainability, packaging, and environmental framing</a:t>
                </a:r>
              </a:p>
            </p:txBody>
          </p:sp>
          <p:sp>
            <p:nvSpPr>
              <p:cNvPr id="245" name="Rectangle: Rounded Corners 3">
                <a:extLst>
                  <a:ext uri="{FF2B5EF4-FFF2-40B4-BE49-F238E27FC236}">
                    <a16:creationId xmlns:a16="http://schemas.microsoft.com/office/drawing/2014/main" id="{C94C59AF-F742-208D-0510-E005AD7F9DAF}"/>
                  </a:ext>
                </a:extLst>
              </p:cNvPr>
              <p:cNvSpPr/>
              <p:nvPr/>
            </p:nvSpPr>
            <p:spPr>
              <a:xfrm>
                <a:off x="851925" y="4208004"/>
                <a:ext cx="2519642" cy="292706"/>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rPr>
                  <a:t>Common issues by region</a:t>
                </a:r>
              </a:p>
            </p:txBody>
          </p:sp>
        </p:grpSp>
        <p:sp>
          <p:nvSpPr>
            <p:cNvPr id="246" name="TextBox 245">
              <a:extLst>
                <a:ext uri="{FF2B5EF4-FFF2-40B4-BE49-F238E27FC236}">
                  <a16:creationId xmlns:a16="http://schemas.microsoft.com/office/drawing/2014/main" id="{2295C224-248D-6C2C-0860-BF1369D121C8}"/>
                </a:ext>
              </a:extLst>
            </p:cNvPr>
            <p:cNvSpPr txBox="1"/>
            <p:nvPr/>
          </p:nvSpPr>
          <p:spPr>
            <a:xfrm>
              <a:off x="2575175" y="2349006"/>
              <a:ext cx="1776185" cy="759561"/>
            </a:xfrm>
            <a:prstGeom prst="rect">
              <a:avLst/>
            </a:prstGeom>
            <a:noFill/>
          </p:spPr>
          <p:txBody>
            <a:bodyPr wrap="square" lIns="0" tIns="0" rIns="0" bIns="0" rtlCol="0">
              <a:spAutoFit/>
            </a:bodyPr>
            <a:lstStyle/>
            <a:p>
              <a:r>
                <a:rPr lang="en-US" sz="1100" dirty="0"/>
                <a:t>In total, </a:t>
              </a:r>
              <a:r>
                <a:rPr lang="en-US" sz="1100" b="1" dirty="0">
                  <a:solidFill>
                    <a:schemeClr val="accent1">
                      <a:lumMod val="50000"/>
                    </a:schemeClr>
                  </a:solidFill>
                </a:rPr>
                <a:t>260 state-level bills have been introduced</a:t>
              </a:r>
              <a:r>
                <a:rPr lang="en-US" sz="1100" dirty="0">
                  <a:solidFill>
                    <a:schemeClr val="accent1">
                      <a:lumMod val="50000"/>
                    </a:schemeClr>
                  </a:solidFill>
                </a:rPr>
                <a:t> </a:t>
              </a:r>
              <a:r>
                <a:rPr lang="en-US" sz="1100" dirty="0"/>
                <a:t>advancing MAHA-aligned food and beverage priorities, spanning a broad range of policy areas</a:t>
              </a:r>
            </a:p>
          </p:txBody>
        </p:sp>
        <p:sp>
          <p:nvSpPr>
            <p:cNvPr id="358" name="TextBox 357">
              <a:extLst>
                <a:ext uri="{FF2B5EF4-FFF2-40B4-BE49-F238E27FC236}">
                  <a16:creationId xmlns:a16="http://schemas.microsoft.com/office/drawing/2014/main" id="{4822C544-90D0-FE27-5AFA-DBB58D7E21B2}"/>
                </a:ext>
              </a:extLst>
            </p:cNvPr>
            <p:cNvSpPr txBox="1"/>
            <p:nvPr/>
          </p:nvSpPr>
          <p:spPr>
            <a:xfrm>
              <a:off x="2160991" y="6199871"/>
              <a:ext cx="2685329" cy="207153"/>
            </a:xfrm>
            <a:prstGeom prst="rect">
              <a:avLst/>
            </a:prstGeom>
            <a:noFill/>
          </p:spPr>
          <p:txBody>
            <a:bodyPr wrap="square" rtlCol="0">
              <a:spAutoFit/>
            </a:bodyPr>
            <a:lstStyle/>
            <a:p>
              <a:r>
                <a:rPr lang="en-US" sz="900" spc="200" dirty="0">
                  <a:solidFill>
                    <a:schemeClr val="bg2">
                      <a:lumMod val="50000"/>
                    </a:schemeClr>
                  </a:solidFill>
                </a:rPr>
                <a:t>SOURCE</a:t>
              </a:r>
              <a:r>
                <a:rPr lang="en-US" sz="900" spc="200" dirty="0">
                  <a:solidFill>
                    <a:schemeClr val="accent2"/>
                  </a:solidFill>
                </a:rPr>
                <a:t> </a:t>
              </a:r>
              <a:r>
                <a:rPr lang="en-US" sz="900" i="1" dirty="0">
                  <a:solidFill>
                    <a:schemeClr val="bg2">
                      <a:lumMod val="75000"/>
                    </a:schemeClr>
                  </a:solidFill>
                </a:rPr>
                <a:t>Bill Track 50</a:t>
              </a:r>
            </a:p>
          </p:txBody>
        </p:sp>
        <p:sp>
          <p:nvSpPr>
            <p:cNvPr id="359" name="TextBox 358">
              <a:extLst>
                <a:ext uri="{FF2B5EF4-FFF2-40B4-BE49-F238E27FC236}">
                  <a16:creationId xmlns:a16="http://schemas.microsoft.com/office/drawing/2014/main" id="{011AE516-4EE4-2730-3FFC-52D69E634888}"/>
                </a:ext>
              </a:extLst>
            </p:cNvPr>
            <p:cNvSpPr txBox="1"/>
            <p:nvPr/>
          </p:nvSpPr>
          <p:spPr>
            <a:xfrm>
              <a:off x="2160990" y="6322204"/>
              <a:ext cx="2685329" cy="207153"/>
            </a:xfrm>
            <a:prstGeom prst="rect">
              <a:avLst/>
            </a:prstGeom>
            <a:noFill/>
          </p:spPr>
          <p:txBody>
            <a:bodyPr wrap="square" rtlCol="0">
              <a:spAutoFit/>
            </a:bodyPr>
            <a:lstStyle/>
            <a:p>
              <a:r>
                <a:rPr lang="en-US" sz="900" spc="200" dirty="0">
                  <a:solidFill>
                    <a:schemeClr val="accent1"/>
                  </a:solidFill>
                </a:rPr>
                <a:t>PRESENTATION CENTER </a:t>
              </a:r>
              <a:r>
                <a:rPr lang="en-US" sz="900" dirty="0">
                  <a:solidFill>
                    <a:schemeClr val="bg2">
                      <a:lumMod val="75000"/>
                    </a:schemeClr>
                  </a:solidFill>
                </a:rPr>
                <a:t>10/30/25</a:t>
              </a:r>
            </a:p>
          </p:txBody>
        </p:sp>
        <p:sp>
          <p:nvSpPr>
            <p:cNvPr id="363" name="TextBox 362">
              <a:extLst>
                <a:ext uri="{FF2B5EF4-FFF2-40B4-BE49-F238E27FC236}">
                  <a16:creationId xmlns:a16="http://schemas.microsoft.com/office/drawing/2014/main" id="{759CDBD0-CEBF-DB45-E857-BEA4B1C6A660}"/>
                </a:ext>
              </a:extLst>
            </p:cNvPr>
            <p:cNvSpPr txBox="1"/>
            <p:nvPr/>
          </p:nvSpPr>
          <p:spPr>
            <a:xfrm>
              <a:off x="2489201" y="1538675"/>
              <a:ext cx="1928690" cy="828612"/>
            </a:xfrm>
            <a:prstGeom prst="rect">
              <a:avLst/>
            </a:prstGeom>
            <a:noFill/>
          </p:spPr>
          <p:txBody>
            <a:bodyPr wrap="square">
              <a:spAutoFit/>
            </a:bodyPr>
            <a:lstStyle/>
            <a:p>
              <a:r>
                <a:rPr lang="en-US" b="1" dirty="0">
                  <a:solidFill>
                    <a:schemeClr val="accent1">
                      <a:lumMod val="75000"/>
                    </a:schemeClr>
                  </a:solidFill>
                </a:rPr>
                <a:t>41 States have introduced MAHA related bills</a:t>
              </a:r>
            </a:p>
          </p:txBody>
        </p:sp>
        <p:cxnSp>
          <p:nvCxnSpPr>
            <p:cNvPr id="4" name="Straight Connector 3">
              <a:extLst>
                <a:ext uri="{FF2B5EF4-FFF2-40B4-BE49-F238E27FC236}">
                  <a16:creationId xmlns:a16="http://schemas.microsoft.com/office/drawing/2014/main" id="{59C55433-6C61-19BF-D624-9201F86D8869}"/>
                </a:ext>
              </a:extLst>
            </p:cNvPr>
            <p:cNvCxnSpPr>
              <a:cxnSpLocks/>
            </p:cNvCxnSpPr>
            <p:nvPr/>
          </p:nvCxnSpPr>
          <p:spPr>
            <a:xfrm flipV="1">
              <a:off x="2578768" y="2274688"/>
              <a:ext cx="1516373" cy="893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1901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a phone&#10;&#10;Description automatically generated">
            <a:extLst>
              <a:ext uri="{FF2B5EF4-FFF2-40B4-BE49-F238E27FC236}">
                <a16:creationId xmlns:a16="http://schemas.microsoft.com/office/drawing/2014/main" id="{8E2C2A0A-89C9-2AC9-A452-E9C610BC2B49}"/>
              </a:ext>
            </a:extLst>
          </p:cNvPr>
          <p:cNvPicPr>
            <a:picLocks noGrp="1" noChangeAspect="1"/>
          </p:cNvPicPr>
          <p:nvPr>
            <p:ph idx="1"/>
          </p:nvPr>
        </p:nvPicPr>
        <p:blipFill>
          <a:blip r:embed="rId3"/>
          <a:stretch>
            <a:fillRect/>
          </a:stretch>
        </p:blipFill>
        <p:spPr>
          <a:xfrm>
            <a:off x="1673279" y="68263"/>
            <a:ext cx="9239142" cy="6721475"/>
          </a:xfrm>
          <a:noFill/>
        </p:spPr>
      </p:pic>
      <p:sp>
        <p:nvSpPr>
          <p:cNvPr id="4" name="Slide Number Placeholder 3" hidden="1">
            <a:extLst>
              <a:ext uri="{FF2B5EF4-FFF2-40B4-BE49-F238E27FC236}">
                <a16:creationId xmlns:a16="http://schemas.microsoft.com/office/drawing/2014/main" id="{7EAFA5BD-2332-1F9A-7964-F44E8CF11029}"/>
              </a:ext>
            </a:extLst>
          </p:cNvPr>
          <p:cNvSpPr>
            <a:spLocks noGrp="1"/>
          </p:cNvSpPr>
          <p:nvPr>
            <p:ph type="sldNum" sz="quarter" idx="10"/>
          </p:nvPr>
        </p:nvSpPr>
        <p:spPr/>
        <p:txBody>
          <a:bodyPr/>
          <a:lstStyle/>
          <a:p>
            <a:pPr>
              <a:spcAft>
                <a:spcPts val="600"/>
              </a:spcAft>
            </a:pPr>
            <a:fld id="{461711D5-349D-4847-A71F-DCB6A6FF38BF}" type="slidenum">
              <a:rPr lang="en-US" smtClean="0"/>
              <a:pPr>
                <a:spcAft>
                  <a:spcPts val="600"/>
                </a:spcAft>
              </a:pPr>
              <a:t>22</a:t>
            </a:fld>
            <a:endParaRPr lang="en-US"/>
          </a:p>
        </p:txBody>
      </p:sp>
      <p:pic>
        <p:nvPicPr>
          <p:cNvPr id="8" name="Picture 7" descr="A close up of a text&#10;&#10;Description automatically generated">
            <a:extLst>
              <a:ext uri="{FF2B5EF4-FFF2-40B4-BE49-F238E27FC236}">
                <a16:creationId xmlns:a16="http://schemas.microsoft.com/office/drawing/2014/main" id="{CF2D1C8B-D262-49E3-E289-B685BF7354D4}"/>
              </a:ext>
            </a:extLst>
          </p:cNvPr>
          <p:cNvPicPr>
            <a:picLocks noChangeAspect="1"/>
          </p:cNvPicPr>
          <p:nvPr/>
        </p:nvPicPr>
        <p:blipFill>
          <a:blip r:embed="rId4"/>
          <a:stretch>
            <a:fillRect/>
          </a:stretch>
        </p:blipFill>
        <p:spPr>
          <a:xfrm>
            <a:off x="559516" y="1746583"/>
            <a:ext cx="11072967" cy="3812005"/>
          </a:xfrm>
          <a:prstGeom prst="rect">
            <a:avLst/>
          </a:prstGeom>
          <a:ln w="38100">
            <a:solidFill>
              <a:srgbClr val="C00000"/>
            </a:solidFill>
          </a:ln>
        </p:spPr>
      </p:pic>
    </p:spTree>
    <p:custDataLst>
      <p:tags r:id="rId1"/>
    </p:custDataLst>
    <p:extLst>
      <p:ext uri="{BB962C8B-B14F-4D97-AF65-F5344CB8AC3E}">
        <p14:creationId xmlns:p14="http://schemas.microsoft.com/office/powerpoint/2010/main" val="9464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B9EC-E2A8-D54C-5416-C10EA50736D8}"/>
              </a:ext>
            </a:extLst>
          </p:cNvPr>
          <p:cNvSpPr>
            <a:spLocks noGrp="1"/>
          </p:cNvSpPr>
          <p:nvPr>
            <p:ph type="title"/>
          </p:nvPr>
        </p:nvSpPr>
        <p:spPr/>
        <p:txBody>
          <a:bodyPr/>
          <a:lstStyle/>
          <a:p>
            <a:r>
              <a:rPr lang="en-US" dirty="0"/>
              <a:t>Surgeon General Hearing - TBD</a:t>
            </a:r>
          </a:p>
        </p:txBody>
      </p:sp>
      <p:pic>
        <p:nvPicPr>
          <p:cNvPr id="6" name="Content Placeholder 5" descr="A person sitting at a microphone and talking to another person&#10;&#10;Description automatically generated">
            <a:extLst>
              <a:ext uri="{FF2B5EF4-FFF2-40B4-BE49-F238E27FC236}">
                <a16:creationId xmlns:a16="http://schemas.microsoft.com/office/drawing/2014/main" id="{5D0A3B77-097D-CA89-6EB8-B6C43EEE6E5D}"/>
              </a:ext>
            </a:extLst>
          </p:cNvPr>
          <p:cNvPicPr>
            <a:picLocks noGrp="1" noChangeAspect="1"/>
          </p:cNvPicPr>
          <p:nvPr>
            <p:ph idx="1"/>
          </p:nvPr>
        </p:nvPicPr>
        <p:blipFill>
          <a:blip r:embed="rId2"/>
          <a:stretch>
            <a:fillRect/>
          </a:stretch>
        </p:blipFill>
        <p:spPr>
          <a:xfrm>
            <a:off x="838200" y="1174505"/>
            <a:ext cx="5373528" cy="4401645"/>
          </a:xfrm>
        </p:spPr>
      </p:pic>
      <p:sp>
        <p:nvSpPr>
          <p:cNvPr id="4" name="Slide Number Placeholder 3">
            <a:extLst>
              <a:ext uri="{FF2B5EF4-FFF2-40B4-BE49-F238E27FC236}">
                <a16:creationId xmlns:a16="http://schemas.microsoft.com/office/drawing/2014/main" id="{66B3B121-1528-82D6-D9EB-9DCD112033D5}"/>
              </a:ext>
            </a:extLst>
          </p:cNvPr>
          <p:cNvSpPr>
            <a:spLocks noGrp="1"/>
          </p:cNvSpPr>
          <p:nvPr>
            <p:ph type="sldNum" sz="quarter" idx="10"/>
          </p:nvPr>
        </p:nvSpPr>
        <p:spPr/>
        <p:txBody>
          <a:bodyPr/>
          <a:lstStyle/>
          <a:p>
            <a:fld id="{461711D5-349D-4847-A71F-DCB6A6FF38BF}" type="slidenum">
              <a:rPr lang="en-US" smtClean="0"/>
              <a:pPr/>
              <a:t>23</a:t>
            </a:fld>
            <a:endParaRPr lang="en-US"/>
          </a:p>
        </p:txBody>
      </p:sp>
      <p:pic>
        <p:nvPicPr>
          <p:cNvPr id="8" name="Picture 7" descr="A letter to a doctor&#10;&#10;Description automatically generated">
            <a:extLst>
              <a:ext uri="{FF2B5EF4-FFF2-40B4-BE49-F238E27FC236}">
                <a16:creationId xmlns:a16="http://schemas.microsoft.com/office/drawing/2014/main" id="{9348B76E-4780-597F-E92A-658F1ACC17E6}"/>
              </a:ext>
            </a:extLst>
          </p:cNvPr>
          <p:cNvPicPr>
            <a:picLocks noChangeAspect="1"/>
          </p:cNvPicPr>
          <p:nvPr/>
        </p:nvPicPr>
        <p:blipFill>
          <a:blip r:embed="rId3"/>
          <a:stretch>
            <a:fillRect/>
          </a:stretch>
        </p:blipFill>
        <p:spPr>
          <a:xfrm>
            <a:off x="6558199" y="1174504"/>
            <a:ext cx="5374721" cy="4401645"/>
          </a:xfrm>
          <a:prstGeom prst="rect">
            <a:avLst/>
          </a:prstGeom>
        </p:spPr>
      </p:pic>
    </p:spTree>
    <p:extLst>
      <p:ext uri="{BB962C8B-B14F-4D97-AF65-F5344CB8AC3E}">
        <p14:creationId xmlns:p14="http://schemas.microsoft.com/office/powerpoint/2010/main" val="3581146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in a suit&#10;&#10;Description automatically generated">
            <a:extLst>
              <a:ext uri="{FF2B5EF4-FFF2-40B4-BE49-F238E27FC236}">
                <a16:creationId xmlns:a16="http://schemas.microsoft.com/office/drawing/2014/main" id="{1D8F0C62-8B88-4BEB-31F4-1AE69EBB9547}"/>
              </a:ext>
            </a:extLst>
          </p:cNvPr>
          <p:cNvPicPr>
            <a:picLocks noGrp="1" noChangeAspect="1"/>
          </p:cNvPicPr>
          <p:nvPr>
            <p:ph idx="1"/>
          </p:nvPr>
        </p:nvPicPr>
        <p:blipFill>
          <a:blip r:embed="rId4"/>
          <a:stretch>
            <a:fillRect/>
          </a:stretch>
        </p:blipFill>
        <p:spPr>
          <a:xfrm>
            <a:off x="787244" y="79105"/>
            <a:ext cx="3788765" cy="3466721"/>
          </a:xfrm>
          <a:noFill/>
        </p:spPr>
      </p:pic>
      <p:sp>
        <p:nvSpPr>
          <p:cNvPr id="4" name="Slide Number Placeholder 3" hidden="1">
            <a:extLst>
              <a:ext uri="{FF2B5EF4-FFF2-40B4-BE49-F238E27FC236}">
                <a16:creationId xmlns:a16="http://schemas.microsoft.com/office/drawing/2014/main" id="{E90E2D59-84F6-73D1-D70B-7EC97F180D98}"/>
              </a:ext>
            </a:extLst>
          </p:cNvPr>
          <p:cNvSpPr>
            <a:spLocks noGrp="1"/>
          </p:cNvSpPr>
          <p:nvPr>
            <p:ph type="sldNum" sz="quarter" idx="10"/>
          </p:nvPr>
        </p:nvSpPr>
        <p:spPr/>
        <p:txBody>
          <a:bodyPr/>
          <a:lstStyle/>
          <a:p>
            <a:pPr>
              <a:spcAft>
                <a:spcPts val="600"/>
              </a:spcAft>
            </a:pPr>
            <a:fld id="{461711D5-349D-4847-A71F-DCB6A6FF38BF}" type="slidenum">
              <a:rPr lang="en-US" smtClean="0"/>
              <a:pPr>
                <a:spcAft>
                  <a:spcPts val="600"/>
                </a:spcAft>
              </a:pPr>
              <a:t>24</a:t>
            </a:fld>
            <a:endParaRPr lang="en-US"/>
          </a:p>
        </p:txBody>
      </p:sp>
      <p:pic>
        <p:nvPicPr>
          <p:cNvPr id="3" name="Picture 2" descr="A person looking at the camera&#10;&#10;Description automatically generated">
            <a:extLst>
              <a:ext uri="{FF2B5EF4-FFF2-40B4-BE49-F238E27FC236}">
                <a16:creationId xmlns:a16="http://schemas.microsoft.com/office/drawing/2014/main" id="{14CC8582-209D-3434-826C-F44C9F1BAFF5}"/>
              </a:ext>
            </a:extLst>
          </p:cNvPr>
          <p:cNvPicPr>
            <a:picLocks noChangeAspect="1"/>
          </p:cNvPicPr>
          <p:nvPr/>
        </p:nvPicPr>
        <p:blipFill>
          <a:blip r:embed="rId5"/>
          <a:stretch>
            <a:fillRect/>
          </a:stretch>
        </p:blipFill>
        <p:spPr>
          <a:xfrm>
            <a:off x="6304547" y="64658"/>
            <a:ext cx="3610160" cy="3364342"/>
          </a:xfrm>
          <a:prstGeom prst="rect">
            <a:avLst/>
          </a:prstGeom>
        </p:spPr>
      </p:pic>
      <p:pic>
        <p:nvPicPr>
          <p:cNvPr id="5" name="Picture 4">
            <a:extLst>
              <a:ext uri="{FF2B5EF4-FFF2-40B4-BE49-F238E27FC236}">
                <a16:creationId xmlns:a16="http://schemas.microsoft.com/office/drawing/2014/main" id="{0FC3C8BD-EE6B-8BAD-DB51-C628923C9B57}"/>
              </a:ext>
            </a:extLst>
          </p:cNvPr>
          <p:cNvPicPr>
            <a:picLocks noChangeAspect="1"/>
          </p:cNvPicPr>
          <p:nvPr/>
        </p:nvPicPr>
        <p:blipFill>
          <a:blip r:embed="rId6"/>
          <a:stretch>
            <a:fillRect/>
          </a:stretch>
        </p:blipFill>
        <p:spPr>
          <a:xfrm>
            <a:off x="1621435" y="3590463"/>
            <a:ext cx="3588239" cy="3247516"/>
          </a:xfrm>
          <a:prstGeom prst="rect">
            <a:avLst/>
          </a:prstGeom>
        </p:spPr>
      </p:pic>
      <p:pic>
        <p:nvPicPr>
          <p:cNvPr id="8" name="Picture 7" descr="A close-up of a white background&#10;&#10;Description automatically generated">
            <a:extLst>
              <a:ext uri="{FF2B5EF4-FFF2-40B4-BE49-F238E27FC236}">
                <a16:creationId xmlns:a16="http://schemas.microsoft.com/office/drawing/2014/main" id="{E07F8D94-44B9-D2B0-E00B-4E2C4ABD88F6}"/>
              </a:ext>
            </a:extLst>
          </p:cNvPr>
          <p:cNvPicPr>
            <a:picLocks noChangeAspect="1"/>
          </p:cNvPicPr>
          <p:nvPr/>
        </p:nvPicPr>
        <p:blipFill>
          <a:blip r:embed="rId7"/>
          <a:stretch>
            <a:fillRect/>
          </a:stretch>
        </p:blipFill>
        <p:spPr>
          <a:xfrm>
            <a:off x="5715001" y="3926842"/>
            <a:ext cx="5638800" cy="1600200"/>
          </a:xfrm>
          <a:prstGeom prst="rect">
            <a:avLst/>
          </a:prstGeom>
        </p:spPr>
      </p:pic>
    </p:spTree>
    <p:custDataLst>
      <p:tags r:id="rId1"/>
    </p:custDataLst>
    <p:extLst>
      <p:ext uri="{BB962C8B-B14F-4D97-AF65-F5344CB8AC3E}">
        <p14:creationId xmlns:p14="http://schemas.microsoft.com/office/powerpoint/2010/main" val="40715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AFA8-BD4C-4E1F-0F8B-67AC321F3995}"/>
              </a:ext>
            </a:extLst>
          </p:cNvPr>
          <p:cNvSpPr>
            <a:spLocks noGrp="1"/>
          </p:cNvSpPr>
          <p:nvPr>
            <p:ph type="ctrTitle"/>
          </p:nvPr>
        </p:nvSpPr>
        <p:spPr/>
        <p:txBody>
          <a:bodyPr/>
          <a:lstStyle/>
          <a:p>
            <a:r>
              <a:rPr lang="en-US" dirty="0"/>
              <a:t>2026 Physician Fee Schedule</a:t>
            </a:r>
          </a:p>
        </p:txBody>
      </p:sp>
      <p:sp>
        <p:nvSpPr>
          <p:cNvPr id="3" name="Subtitle 2">
            <a:extLst>
              <a:ext uri="{FF2B5EF4-FFF2-40B4-BE49-F238E27FC236}">
                <a16:creationId xmlns:a16="http://schemas.microsoft.com/office/drawing/2014/main" id="{629A3F29-A25C-D8D2-E983-D0CCC5623E31}"/>
              </a:ext>
            </a:extLst>
          </p:cNvPr>
          <p:cNvSpPr>
            <a:spLocks noGrp="1"/>
          </p:cNvSpPr>
          <p:nvPr>
            <p:ph type="subTitle" idx="1"/>
          </p:nvPr>
        </p:nvSpPr>
        <p:spPr/>
        <p:txBody>
          <a:bodyPr/>
          <a:lstStyle/>
          <a:p>
            <a:endParaRPr lang="en-US"/>
          </a:p>
        </p:txBody>
      </p:sp>
      <p:pic>
        <p:nvPicPr>
          <p:cNvPr id="7" name="Content Placeholder 6" descr="A lego person holding a dollar bill&#10;&#10;Description automatically generated">
            <a:extLst>
              <a:ext uri="{FF2B5EF4-FFF2-40B4-BE49-F238E27FC236}">
                <a16:creationId xmlns:a16="http://schemas.microsoft.com/office/drawing/2014/main" id="{FA7C3006-6F0D-945A-3456-B96A3193A5E0}"/>
              </a:ext>
            </a:extLst>
          </p:cNvPr>
          <p:cNvPicPr>
            <a:picLocks noGrp="1" noChangeAspect="1"/>
          </p:cNvPicPr>
          <p:nvPr>
            <p:ph idx="4294967295"/>
          </p:nvPr>
        </p:nvPicPr>
        <p:blipFill>
          <a:blip r:embed="rId2"/>
          <a:stretch>
            <a:fillRect/>
          </a:stretch>
        </p:blipFill>
        <p:spPr>
          <a:xfrm>
            <a:off x="7597942" y="956672"/>
            <a:ext cx="3134226" cy="4220837"/>
          </a:xfrm>
          <a:noFill/>
        </p:spPr>
      </p:pic>
      <p:sp>
        <p:nvSpPr>
          <p:cNvPr id="5" name="Slide Number Placeholder 4" hidden="1">
            <a:extLst>
              <a:ext uri="{FF2B5EF4-FFF2-40B4-BE49-F238E27FC236}">
                <a16:creationId xmlns:a16="http://schemas.microsoft.com/office/drawing/2014/main" id="{D6BAC784-4DEE-5E9A-1788-B0A3629277E1}"/>
              </a:ext>
            </a:extLst>
          </p:cNvPr>
          <p:cNvSpPr>
            <a:spLocks noGrp="1"/>
          </p:cNvSpPr>
          <p:nvPr>
            <p:ph type="sldNum" sz="quarter" idx="4294967295"/>
          </p:nvPr>
        </p:nvSpPr>
        <p:spPr>
          <a:xfrm>
            <a:off x="9005888" y="6391275"/>
            <a:ext cx="3186112" cy="274638"/>
          </a:xfrm>
        </p:spPr>
        <p:txBody>
          <a:bodyPr/>
          <a:lstStyle/>
          <a:p>
            <a:pPr>
              <a:spcAft>
                <a:spcPts val="600"/>
              </a:spcAft>
            </a:pPr>
            <a:fld id="{461711D5-349D-4847-A71F-DCB6A6FF38BF}" type="slidenum">
              <a:rPr lang="en-US" smtClean="0"/>
              <a:pPr>
                <a:spcAft>
                  <a:spcPts val="600"/>
                </a:spcAft>
              </a:pPr>
              <a:t>25</a:t>
            </a:fld>
            <a:endParaRPr lang="en-US"/>
          </a:p>
        </p:txBody>
      </p:sp>
    </p:spTree>
    <p:extLst>
      <p:ext uri="{BB962C8B-B14F-4D97-AF65-F5344CB8AC3E}">
        <p14:creationId xmlns:p14="http://schemas.microsoft.com/office/powerpoint/2010/main" val="391643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44293-0964-F190-3E02-2FCC2A0A8498}"/>
              </a:ext>
            </a:extLst>
          </p:cNvPr>
          <p:cNvSpPr>
            <a:spLocks noGrp="1"/>
          </p:cNvSpPr>
          <p:nvPr>
            <p:ph type="title"/>
          </p:nvPr>
        </p:nvSpPr>
        <p:spPr/>
        <p:txBody>
          <a:bodyPr/>
          <a:lstStyle/>
          <a:p>
            <a:r>
              <a:rPr lang="en-US" dirty="0"/>
              <a:t>2026 Physician Fee Schedule Timeline</a:t>
            </a:r>
          </a:p>
        </p:txBody>
      </p:sp>
      <p:graphicFrame>
        <p:nvGraphicFramePr>
          <p:cNvPr id="6" name="Content Placeholder 5">
            <a:extLst>
              <a:ext uri="{FF2B5EF4-FFF2-40B4-BE49-F238E27FC236}">
                <a16:creationId xmlns:a16="http://schemas.microsoft.com/office/drawing/2014/main" id="{370A0870-1D2B-D224-DA18-989D937A7F77}"/>
              </a:ext>
            </a:extLst>
          </p:cNvPr>
          <p:cNvGraphicFramePr>
            <a:graphicFrameLocks noGrp="1"/>
          </p:cNvGraphicFramePr>
          <p:nvPr>
            <p:ph idx="1"/>
            <p:extLst>
              <p:ext uri="{D42A27DB-BD31-4B8C-83A1-F6EECF244321}">
                <p14:modId xmlns:p14="http://schemas.microsoft.com/office/powerpoint/2010/main" val="2885423285"/>
              </p:ext>
            </p:extLst>
          </p:nvPr>
        </p:nvGraphicFramePr>
        <p:xfrm>
          <a:off x="838200" y="1167062"/>
          <a:ext cx="10515600" cy="5422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4076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98D7-F7B5-B5AF-3E53-759832A5E62F}"/>
              </a:ext>
            </a:extLst>
          </p:cNvPr>
          <p:cNvSpPr>
            <a:spLocks noGrp="1"/>
          </p:cNvSpPr>
          <p:nvPr>
            <p:ph type="title"/>
          </p:nvPr>
        </p:nvSpPr>
        <p:spPr/>
        <p:txBody>
          <a:bodyPr>
            <a:noAutofit/>
          </a:bodyPr>
          <a:lstStyle/>
          <a:p>
            <a:r>
              <a:rPr lang="en-US" sz="3200" dirty="0"/>
              <a:t>2026 Physician Fee Schedule Final Rule: Two Conversion Factors due to MACRA</a:t>
            </a:r>
          </a:p>
        </p:txBody>
      </p:sp>
      <p:graphicFrame>
        <p:nvGraphicFramePr>
          <p:cNvPr id="13" name="Content Placeholder 12">
            <a:extLst>
              <a:ext uri="{FF2B5EF4-FFF2-40B4-BE49-F238E27FC236}">
                <a16:creationId xmlns:a16="http://schemas.microsoft.com/office/drawing/2014/main" id="{D8D42526-61DD-4E25-2CD9-8EAA1235BFAF}"/>
              </a:ext>
            </a:extLst>
          </p:cNvPr>
          <p:cNvGraphicFramePr>
            <a:graphicFrameLocks noGrp="1"/>
          </p:cNvGraphicFramePr>
          <p:nvPr>
            <p:ph idx="1"/>
            <p:extLst>
              <p:ext uri="{D42A27DB-BD31-4B8C-83A1-F6EECF244321}">
                <p14:modId xmlns:p14="http://schemas.microsoft.com/office/powerpoint/2010/main" val="3458162066"/>
              </p:ext>
            </p:extLst>
          </p:nvPr>
        </p:nvGraphicFramePr>
        <p:xfrm>
          <a:off x="838200" y="1279525"/>
          <a:ext cx="10515600" cy="489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DA1B574-5C5D-C2BB-E3C3-F17D51519969}"/>
              </a:ext>
            </a:extLst>
          </p:cNvPr>
          <p:cNvSpPr>
            <a:spLocks noGrp="1"/>
          </p:cNvSpPr>
          <p:nvPr>
            <p:ph type="sldNum" sz="quarter" idx="10"/>
          </p:nvPr>
        </p:nvSpPr>
        <p:spPr/>
        <p:txBody>
          <a:bodyPr/>
          <a:lstStyle/>
          <a:p>
            <a:fld id="{461711D5-349D-4847-A71F-DCB6A6FF38BF}" type="slidenum">
              <a:rPr lang="en-US" smtClean="0"/>
              <a:pPr/>
              <a:t>27</a:t>
            </a:fld>
            <a:endParaRPr lang="en-US"/>
          </a:p>
        </p:txBody>
      </p:sp>
    </p:spTree>
    <p:custDataLst>
      <p:tags r:id="rId1"/>
    </p:custDataLst>
    <p:extLst>
      <p:ext uri="{BB962C8B-B14F-4D97-AF65-F5344CB8AC3E}">
        <p14:creationId xmlns:p14="http://schemas.microsoft.com/office/powerpoint/2010/main" val="551181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D4D5-A995-A713-07C4-A9F62F88FB51}"/>
              </a:ext>
            </a:extLst>
          </p:cNvPr>
          <p:cNvSpPr>
            <a:spLocks noGrp="1"/>
          </p:cNvSpPr>
          <p:nvPr>
            <p:ph type="title"/>
          </p:nvPr>
        </p:nvSpPr>
        <p:spPr/>
        <p:txBody>
          <a:bodyPr/>
          <a:lstStyle/>
          <a:p>
            <a:r>
              <a:rPr lang="en-US" dirty="0"/>
              <a:t>Efficiency Adjustment – Finalized with Minor Changes</a:t>
            </a:r>
          </a:p>
        </p:txBody>
      </p:sp>
      <p:graphicFrame>
        <p:nvGraphicFramePr>
          <p:cNvPr id="5" name="Content Placeholder 4">
            <a:extLst>
              <a:ext uri="{FF2B5EF4-FFF2-40B4-BE49-F238E27FC236}">
                <a16:creationId xmlns:a16="http://schemas.microsoft.com/office/drawing/2014/main" id="{A2731DFB-6A38-1A6D-BB90-3C05E2E10A1E}"/>
              </a:ext>
            </a:extLst>
          </p:cNvPr>
          <p:cNvGraphicFramePr>
            <a:graphicFrameLocks noGrp="1"/>
          </p:cNvGraphicFramePr>
          <p:nvPr>
            <p:ph idx="1"/>
            <p:extLst>
              <p:ext uri="{D42A27DB-BD31-4B8C-83A1-F6EECF244321}">
                <p14:modId xmlns:p14="http://schemas.microsoft.com/office/powerpoint/2010/main" val="2459758311"/>
              </p:ext>
            </p:extLst>
          </p:nvPr>
        </p:nvGraphicFramePr>
        <p:xfrm>
          <a:off x="838200" y="1279525"/>
          <a:ext cx="10515600" cy="4897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54186F4-4A99-AF0D-095E-F86F6E9A026B}"/>
              </a:ext>
            </a:extLst>
          </p:cNvPr>
          <p:cNvSpPr>
            <a:spLocks noGrp="1"/>
          </p:cNvSpPr>
          <p:nvPr>
            <p:ph type="sldNum" sz="quarter" idx="10"/>
          </p:nvPr>
        </p:nvSpPr>
        <p:spPr/>
        <p:txBody>
          <a:bodyPr/>
          <a:lstStyle/>
          <a:p>
            <a:fld id="{461711D5-349D-4847-A71F-DCB6A6FF38BF}" type="slidenum">
              <a:rPr lang="en-US" smtClean="0"/>
              <a:pPr/>
              <a:t>28</a:t>
            </a:fld>
            <a:endParaRPr lang="en-US"/>
          </a:p>
        </p:txBody>
      </p:sp>
    </p:spTree>
    <p:extLst>
      <p:ext uri="{BB962C8B-B14F-4D97-AF65-F5344CB8AC3E}">
        <p14:creationId xmlns:p14="http://schemas.microsoft.com/office/powerpoint/2010/main" val="35167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F117A363-329E-4A4D-9F26-7F01ACFBC057}"/>
                                            </p:graphicEl>
                                          </p:spTgt>
                                        </p:tgtEl>
                                        <p:attrNameLst>
                                          <p:attrName>style.visibility</p:attrName>
                                        </p:attrNameLst>
                                      </p:cBhvr>
                                      <p:to>
                                        <p:strVal val="visible"/>
                                      </p:to>
                                    </p:set>
                                    <p:anim calcmode="lin" valueType="num">
                                      <p:cBhvr additive="base">
                                        <p:cTn id="7" dur="500" fill="hold"/>
                                        <p:tgtEl>
                                          <p:spTgt spid="5">
                                            <p:graphicEl>
                                              <a:dgm id="{F117A363-329E-4A4D-9F26-7F01ACFBC05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F117A363-329E-4A4D-9F26-7F01ACFBC05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04AA9B52-75D0-204C-9E70-8657E9AD6590}"/>
                                            </p:graphicEl>
                                          </p:spTgt>
                                        </p:tgtEl>
                                        <p:attrNameLst>
                                          <p:attrName>style.visibility</p:attrName>
                                        </p:attrNameLst>
                                      </p:cBhvr>
                                      <p:to>
                                        <p:strVal val="visible"/>
                                      </p:to>
                                    </p:set>
                                    <p:anim calcmode="lin" valueType="num">
                                      <p:cBhvr additive="base">
                                        <p:cTn id="13" dur="500" fill="hold"/>
                                        <p:tgtEl>
                                          <p:spTgt spid="5">
                                            <p:graphicEl>
                                              <a:dgm id="{04AA9B52-75D0-204C-9E70-8657E9AD659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04AA9B52-75D0-204C-9E70-8657E9AD6590}"/>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F624B5F6-00BC-0B41-AFE8-F4E357DCBDAD}"/>
                                            </p:graphicEl>
                                          </p:spTgt>
                                        </p:tgtEl>
                                        <p:attrNameLst>
                                          <p:attrName>style.visibility</p:attrName>
                                        </p:attrNameLst>
                                      </p:cBhvr>
                                      <p:to>
                                        <p:strVal val="visible"/>
                                      </p:to>
                                    </p:set>
                                    <p:anim calcmode="lin" valueType="num">
                                      <p:cBhvr additive="base">
                                        <p:cTn id="19" dur="500" fill="hold"/>
                                        <p:tgtEl>
                                          <p:spTgt spid="5">
                                            <p:graphicEl>
                                              <a:dgm id="{F624B5F6-00BC-0B41-AFE8-F4E357DCBDAD}"/>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F624B5F6-00BC-0B41-AFE8-F4E357DCBDAD}"/>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FC07423C-17FC-0747-AD7D-DCB61B05032F}"/>
                                            </p:graphicEl>
                                          </p:spTgt>
                                        </p:tgtEl>
                                        <p:attrNameLst>
                                          <p:attrName>style.visibility</p:attrName>
                                        </p:attrNameLst>
                                      </p:cBhvr>
                                      <p:to>
                                        <p:strVal val="visible"/>
                                      </p:to>
                                    </p:set>
                                    <p:anim calcmode="lin" valueType="num">
                                      <p:cBhvr additive="base">
                                        <p:cTn id="25" dur="500" fill="hold"/>
                                        <p:tgtEl>
                                          <p:spTgt spid="5">
                                            <p:graphicEl>
                                              <a:dgm id="{FC07423C-17FC-0747-AD7D-DCB61B05032F}"/>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FC07423C-17FC-0747-AD7D-DCB61B05032F}"/>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41E2A9E0-C3D6-0249-9662-79897A4D7D3A}"/>
                                            </p:graphicEl>
                                          </p:spTgt>
                                        </p:tgtEl>
                                        <p:attrNameLst>
                                          <p:attrName>style.visibility</p:attrName>
                                        </p:attrNameLst>
                                      </p:cBhvr>
                                      <p:to>
                                        <p:strVal val="visible"/>
                                      </p:to>
                                    </p:set>
                                    <p:anim calcmode="lin" valueType="num">
                                      <p:cBhvr additive="base">
                                        <p:cTn id="31" dur="500" fill="hold"/>
                                        <p:tgtEl>
                                          <p:spTgt spid="5">
                                            <p:graphicEl>
                                              <a:dgm id="{41E2A9E0-C3D6-0249-9662-79897A4D7D3A}"/>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41E2A9E0-C3D6-0249-9662-79897A4D7D3A}"/>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A53F61E3-DAC5-894F-9E73-ECB2B6774D74}"/>
                                            </p:graphicEl>
                                          </p:spTgt>
                                        </p:tgtEl>
                                        <p:attrNameLst>
                                          <p:attrName>style.visibility</p:attrName>
                                        </p:attrNameLst>
                                      </p:cBhvr>
                                      <p:to>
                                        <p:strVal val="visible"/>
                                      </p:to>
                                    </p:set>
                                    <p:anim calcmode="lin" valueType="num">
                                      <p:cBhvr additive="base">
                                        <p:cTn id="37" dur="500" fill="hold"/>
                                        <p:tgtEl>
                                          <p:spTgt spid="5">
                                            <p:graphicEl>
                                              <a:dgm id="{A53F61E3-DAC5-894F-9E73-ECB2B6774D74}"/>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A53F61E3-DAC5-894F-9E73-ECB2B6774D7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BDB63-D369-E634-3E1F-F5D021FB68D6}"/>
              </a:ext>
            </a:extLst>
          </p:cNvPr>
          <p:cNvSpPr>
            <a:spLocks noGrp="1"/>
          </p:cNvSpPr>
          <p:nvPr>
            <p:ph type="title"/>
          </p:nvPr>
        </p:nvSpPr>
        <p:spPr/>
        <p:txBody>
          <a:bodyPr/>
          <a:lstStyle/>
          <a:p>
            <a:r>
              <a:rPr lang="en-US" dirty="0"/>
              <a:t>Practice Expense Changes</a:t>
            </a:r>
          </a:p>
        </p:txBody>
      </p:sp>
      <p:graphicFrame>
        <p:nvGraphicFramePr>
          <p:cNvPr id="5" name="Content Placeholder 4">
            <a:extLst>
              <a:ext uri="{FF2B5EF4-FFF2-40B4-BE49-F238E27FC236}">
                <a16:creationId xmlns:a16="http://schemas.microsoft.com/office/drawing/2014/main" id="{65F83B7F-4CBC-FFB7-A077-05E8028487FC}"/>
              </a:ext>
            </a:extLst>
          </p:cNvPr>
          <p:cNvGraphicFramePr>
            <a:graphicFrameLocks noGrp="1"/>
          </p:cNvGraphicFramePr>
          <p:nvPr>
            <p:ph idx="1"/>
            <p:extLst>
              <p:ext uri="{D42A27DB-BD31-4B8C-83A1-F6EECF244321}">
                <p14:modId xmlns:p14="http://schemas.microsoft.com/office/powerpoint/2010/main" val="3571328302"/>
              </p:ext>
            </p:extLst>
          </p:nvPr>
        </p:nvGraphicFramePr>
        <p:xfrm>
          <a:off x="838200" y="1279525"/>
          <a:ext cx="10515600" cy="4897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F561DD5-5588-856F-9E16-132A24930AD4}"/>
              </a:ext>
            </a:extLst>
          </p:cNvPr>
          <p:cNvSpPr>
            <a:spLocks noGrp="1"/>
          </p:cNvSpPr>
          <p:nvPr>
            <p:ph type="sldNum" sz="quarter" idx="10"/>
          </p:nvPr>
        </p:nvSpPr>
        <p:spPr/>
        <p:txBody>
          <a:bodyPr/>
          <a:lstStyle/>
          <a:p>
            <a:fld id="{461711D5-349D-4847-A71F-DCB6A6FF38BF}" type="slidenum">
              <a:rPr lang="en-US" smtClean="0"/>
              <a:pPr/>
              <a:t>29</a:t>
            </a:fld>
            <a:endParaRPr lang="en-US"/>
          </a:p>
        </p:txBody>
      </p:sp>
    </p:spTree>
    <p:extLst>
      <p:ext uri="{BB962C8B-B14F-4D97-AF65-F5344CB8AC3E}">
        <p14:creationId xmlns:p14="http://schemas.microsoft.com/office/powerpoint/2010/main" val="2243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23CE5BE1-FC8E-F44E-8BBD-1FFD63A9876D}"/>
                                            </p:graphicEl>
                                          </p:spTgt>
                                        </p:tgtEl>
                                        <p:attrNameLst>
                                          <p:attrName>style.visibility</p:attrName>
                                        </p:attrNameLst>
                                      </p:cBhvr>
                                      <p:to>
                                        <p:strVal val="visible"/>
                                      </p:to>
                                    </p:set>
                                    <p:anim calcmode="lin" valueType="num">
                                      <p:cBhvr additive="base">
                                        <p:cTn id="7" dur="500" fill="hold"/>
                                        <p:tgtEl>
                                          <p:spTgt spid="5">
                                            <p:graphicEl>
                                              <a:dgm id="{23CE5BE1-FC8E-F44E-8BBD-1FFD63A9876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23CE5BE1-FC8E-F44E-8BBD-1FFD63A9876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97A838A5-AC4D-E342-A289-FE4349923B8E}"/>
                                            </p:graphicEl>
                                          </p:spTgt>
                                        </p:tgtEl>
                                        <p:attrNameLst>
                                          <p:attrName>style.visibility</p:attrName>
                                        </p:attrNameLst>
                                      </p:cBhvr>
                                      <p:to>
                                        <p:strVal val="visible"/>
                                      </p:to>
                                    </p:set>
                                    <p:anim calcmode="lin" valueType="num">
                                      <p:cBhvr additive="base">
                                        <p:cTn id="13" dur="500" fill="hold"/>
                                        <p:tgtEl>
                                          <p:spTgt spid="5">
                                            <p:graphicEl>
                                              <a:dgm id="{97A838A5-AC4D-E342-A289-FE4349923B8E}"/>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97A838A5-AC4D-E342-A289-FE4349923B8E}"/>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495155FD-7F2D-5A46-B471-0A77DFCDE926}"/>
                                            </p:graphicEl>
                                          </p:spTgt>
                                        </p:tgtEl>
                                        <p:attrNameLst>
                                          <p:attrName>style.visibility</p:attrName>
                                        </p:attrNameLst>
                                      </p:cBhvr>
                                      <p:to>
                                        <p:strVal val="visible"/>
                                      </p:to>
                                    </p:set>
                                    <p:anim calcmode="lin" valueType="num">
                                      <p:cBhvr additive="base">
                                        <p:cTn id="19" dur="500" fill="hold"/>
                                        <p:tgtEl>
                                          <p:spTgt spid="5">
                                            <p:graphicEl>
                                              <a:dgm id="{495155FD-7F2D-5A46-B471-0A77DFCDE926}"/>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495155FD-7F2D-5A46-B471-0A77DFCDE926}"/>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2CD859BA-899C-7745-93F1-D3450E7DA15B}"/>
                                            </p:graphicEl>
                                          </p:spTgt>
                                        </p:tgtEl>
                                        <p:attrNameLst>
                                          <p:attrName>style.visibility</p:attrName>
                                        </p:attrNameLst>
                                      </p:cBhvr>
                                      <p:to>
                                        <p:strVal val="visible"/>
                                      </p:to>
                                    </p:set>
                                    <p:anim calcmode="lin" valueType="num">
                                      <p:cBhvr additive="base">
                                        <p:cTn id="25" dur="500" fill="hold"/>
                                        <p:tgtEl>
                                          <p:spTgt spid="5">
                                            <p:graphicEl>
                                              <a:dgm id="{2CD859BA-899C-7745-93F1-D3450E7DA15B}"/>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2CD859BA-899C-7745-93F1-D3450E7DA15B}"/>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B94DFD13-6980-1949-A93B-F6FB27BED07D}"/>
                                            </p:graphicEl>
                                          </p:spTgt>
                                        </p:tgtEl>
                                        <p:attrNameLst>
                                          <p:attrName>style.visibility</p:attrName>
                                        </p:attrNameLst>
                                      </p:cBhvr>
                                      <p:to>
                                        <p:strVal val="visible"/>
                                      </p:to>
                                    </p:set>
                                    <p:anim calcmode="lin" valueType="num">
                                      <p:cBhvr additive="base">
                                        <p:cTn id="31" dur="500" fill="hold"/>
                                        <p:tgtEl>
                                          <p:spTgt spid="5">
                                            <p:graphicEl>
                                              <a:dgm id="{B94DFD13-6980-1949-A93B-F6FB27BED07D}"/>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B94DFD13-6980-1949-A93B-F6FB27BED07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9998-9F1C-8DC3-43D0-3F1C45AC9940}"/>
              </a:ext>
            </a:extLst>
          </p:cNvPr>
          <p:cNvSpPr>
            <a:spLocks noGrp="1"/>
          </p:cNvSpPr>
          <p:nvPr>
            <p:ph type="ctrTitle"/>
          </p:nvPr>
        </p:nvSpPr>
        <p:spPr/>
        <p:txBody>
          <a:bodyPr/>
          <a:lstStyle/>
          <a:p>
            <a:r>
              <a:rPr lang="en-US" dirty="0"/>
              <a:t>2025 Elections</a:t>
            </a:r>
          </a:p>
        </p:txBody>
      </p:sp>
      <p:sp>
        <p:nvSpPr>
          <p:cNvPr id="3" name="Subtitle 2">
            <a:extLst>
              <a:ext uri="{FF2B5EF4-FFF2-40B4-BE49-F238E27FC236}">
                <a16:creationId xmlns:a16="http://schemas.microsoft.com/office/drawing/2014/main" id="{976E8533-B2AE-DE8A-3AA6-4DEAB1B75647}"/>
              </a:ext>
            </a:extLst>
          </p:cNvPr>
          <p:cNvSpPr>
            <a:spLocks noGrp="1"/>
          </p:cNvSpPr>
          <p:nvPr>
            <p:ph type="subTitle" idx="1"/>
          </p:nvPr>
        </p:nvSpPr>
        <p:spPr/>
        <p:txBody>
          <a:bodyPr/>
          <a:lstStyle/>
          <a:p>
            <a:endParaRPr lang="en-US"/>
          </a:p>
        </p:txBody>
      </p:sp>
      <p:pic>
        <p:nvPicPr>
          <p:cNvPr id="5" name="Picture 4" descr="A blue and white wavy lines&#10;&#10;Description automatically generated">
            <a:extLst>
              <a:ext uri="{FF2B5EF4-FFF2-40B4-BE49-F238E27FC236}">
                <a16:creationId xmlns:a16="http://schemas.microsoft.com/office/drawing/2014/main" id="{B22606FF-A860-A21E-B153-9E65C921316A}"/>
              </a:ext>
            </a:extLst>
          </p:cNvPr>
          <p:cNvPicPr>
            <a:picLocks noChangeAspect="1"/>
          </p:cNvPicPr>
          <p:nvPr/>
        </p:nvPicPr>
        <p:blipFill>
          <a:blip r:embed="rId2"/>
          <a:stretch>
            <a:fillRect/>
          </a:stretch>
        </p:blipFill>
        <p:spPr>
          <a:xfrm>
            <a:off x="4849729" y="1376312"/>
            <a:ext cx="6438900" cy="4025900"/>
          </a:xfrm>
          <a:prstGeom prst="rect">
            <a:avLst/>
          </a:prstGeom>
        </p:spPr>
      </p:pic>
    </p:spTree>
    <p:extLst>
      <p:ext uri="{BB962C8B-B14F-4D97-AF65-F5344CB8AC3E}">
        <p14:creationId xmlns:p14="http://schemas.microsoft.com/office/powerpoint/2010/main" val="224604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60F1-69C4-5229-5716-35221A564B6B}"/>
              </a:ext>
            </a:extLst>
          </p:cNvPr>
          <p:cNvSpPr>
            <a:spLocks noGrp="1"/>
          </p:cNvSpPr>
          <p:nvPr>
            <p:ph type="title"/>
          </p:nvPr>
        </p:nvSpPr>
        <p:spPr/>
        <p:txBody>
          <a:bodyPr>
            <a:normAutofit fontScale="90000"/>
          </a:bodyPr>
          <a:lstStyle/>
          <a:p>
            <a:r>
              <a:rPr lang="en-US" dirty="0"/>
              <a:t>Chronic Disease Management, Primary Care, and Behavioral Health Care Services</a:t>
            </a:r>
          </a:p>
        </p:txBody>
      </p:sp>
      <p:graphicFrame>
        <p:nvGraphicFramePr>
          <p:cNvPr id="5" name="Content Placeholder 4">
            <a:extLst>
              <a:ext uri="{FF2B5EF4-FFF2-40B4-BE49-F238E27FC236}">
                <a16:creationId xmlns:a16="http://schemas.microsoft.com/office/drawing/2014/main" id="{DAF10FCE-E8FC-560D-324E-F79E42F7419B}"/>
              </a:ext>
            </a:extLst>
          </p:cNvPr>
          <p:cNvGraphicFramePr>
            <a:graphicFrameLocks noGrp="1"/>
          </p:cNvGraphicFramePr>
          <p:nvPr>
            <p:ph idx="1"/>
            <p:extLst>
              <p:ext uri="{D42A27DB-BD31-4B8C-83A1-F6EECF244321}">
                <p14:modId xmlns:p14="http://schemas.microsoft.com/office/powerpoint/2010/main" val="218891127"/>
              </p:ext>
            </p:extLst>
          </p:nvPr>
        </p:nvGraphicFramePr>
        <p:xfrm>
          <a:off x="838200" y="1279524"/>
          <a:ext cx="10515600" cy="5301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4EE331F-9DCE-0F71-F99C-0FBD1FF67116}"/>
              </a:ext>
            </a:extLst>
          </p:cNvPr>
          <p:cNvSpPr>
            <a:spLocks noGrp="1"/>
          </p:cNvSpPr>
          <p:nvPr>
            <p:ph type="sldNum" sz="quarter" idx="10"/>
          </p:nvPr>
        </p:nvSpPr>
        <p:spPr/>
        <p:txBody>
          <a:bodyPr/>
          <a:lstStyle/>
          <a:p>
            <a:fld id="{461711D5-349D-4847-A71F-DCB6A6FF38BF}" type="slidenum">
              <a:rPr lang="en-US" smtClean="0"/>
              <a:pPr/>
              <a:t>30</a:t>
            </a:fld>
            <a:endParaRPr lang="en-US"/>
          </a:p>
        </p:txBody>
      </p:sp>
    </p:spTree>
    <p:extLst>
      <p:ext uri="{BB962C8B-B14F-4D97-AF65-F5344CB8AC3E}">
        <p14:creationId xmlns:p14="http://schemas.microsoft.com/office/powerpoint/2010/main" val="3743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E0C95114-1894-7B4A-82E9-DC3642A95A19}"/>
                                            </p:graphicEl>
                                          </p:spTgt>
                                        </p:tgtEl>
                                        <p:attrNameLst>
                                          <p:attrName>style.visibility</p:attrName>
                                        </p:attrNameLst>
                                      </p:cBhvr>
                                      <p:to>
                                        <p:strVal val="visible"/>
                                      </p:to>
                                    </p:set>
                                    <p:anim calcmode="lin" valueType="num">
                                      <p:cBhvr additive="base">
                                        <p:cTn id="7" dur="500" fill="hold"/>
                                        <p:tgtEl>
                                          <p:spTgt spid="5">
                                            <p:graphicEl>
                                              <a:dgm id="{E0C95114-1894-7B4A-82E9-DC3642A95A1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E0C95114-1894-7B4A-82E9-DC3642A95A19}"/>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34B830BC-9E38-AC4A-BD61-A540A13510E9}"/>
                                            </p:graphicEl>
                                          </p:spTgt>
                                        </p:tgtEl>
                                        <p:attrNameLst>
                                          <p:attrName>style.visibility</p:attrName>
                                        </p:attrNameLst>
                                      </p:cBhvr>
                                      <p:to>
                                        <p:strVal val="visible"/>
                                      </p:to>
                                    </p:set>
                                    <p:anim calcmode="lin" valueType="num">
                                      <p:cBhvr additive="base">
                                        <p:cTn id="13" dur="500" fill="hold"/>
                                        <p:tgtEl>
                                          <p:spTgt spid="5">
                                            <p:graphicEl>
                                              <a:dgm id="{34B830BC-9E38-AC4A-BD61-A540A13510E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34B830BC-9E38-AC4A-BD61-A540A13510E9}"/>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B2193ED1-1068-8145-871F-6FA71B46833A}"/>
                                            </p:graphicEl>
                                          </p:spTgt>
                                        </p:tgtEl>
                                        <p:attrNameLst>
                                          <p:attrName>style.visibility</p:attrName>
                                        </p:attrNameLst>
                                      </p:cBhvr>
                                      <p:to>
                                        <p:strVal val="visible"/>
                                      </p:to>
                                    </p:set>
                                    <p:anim calcmode="lin" valueType="num">
                                      <p:cBhvr additive="base">
                                        <p:cTn id="19" dur="500" fill="hold"/>
                                        <p:tgtEl>
                                          <p:spTgt spid="5">
                                            <p:graphicEl>
                                              <a:dgm id="{B2193ED1-1068-8145-871F-6FA71B46833A}"/>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B2193ED1-1068-8145-871F-6FA71B46833A}"/>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76B0D1CF-58A6-DE4C-BF6E-8A301CDAE3C7}"/>
                                            </p:graphicEl>
                                          </p:spTgt>
                                        </p:tgtEl>
                                        <p:attrNameLst>
                                          <p:attrName>style.visibility</p:attrName>
                                        </p:attrNameLst>
                                      </p:cBhvr>
                                      <p:to>
                                        <p:strVal val="visible"/>
                                      </p:to>
                                    </p:set>
                                    <p:anim calcmode="lin" valueType="num">
                                      <p:cBhvr additive="base">
                                        <p:cTn id="25" dur="500" fill="hold"/>
                                        <p:tgtEl>
                                          <p:spTgt spid="5">
                                            <p:graphicEl>
                                              <a:dgm id="{76B0D1CF-58A6-DE4C-BF6E-8A301CDAE3C7}"/>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76B0D1CF-58A6-DE4C-BF6E-8A301CDAE3C7}"/>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85FC-98BC-3AC1-D30A-8EF06626AF01}"/>
              </a:ext>
            </a:extLst>
          </p:cNvPr>
          <p:cNvSpPr>
            <a:spLocks noGrp="1"/>
          </p:cNvSpPr>
          <p:nvPr>
            <p:ph type="title"/>
          </p:nvPr>
        </p:nvSpPr>
        <p:spPr/>
        <p:txBody>
          <a:bodyPr/>
          <a:lstStyle/>
          <a:p>
            <a:r>
              <a:rPr lang="en-US" dirty="0"/>
              <a:t>2026 Physician Fee Schedule Final Rule</a:t>
            </a:r>
          </a:p>
        </p:txBody>
      </p:sp>
      <p:graphicFrame>
        <p:nvGraphicFramePr>
          <p:cNvPr id="5" name="Content Placeholder 4">
            <a:extLst>
              <a:ext uri="{FF2B5EF4-FFF2-40B4-BE49-F238E27FC236}">
                <a16:creationId xmlns:a16="http://schemas.microsoft.com/office/drawing/2014/main" id="{FB366A51-6DF7-BB8C-DE74-E8A48D5D41C4}"/>
              </a:ext>
            </a:extLst>
          </p:cNvPr>
          <p:cNvGraphicFramePr>
            <a:graphicFrameLocks noGrp="1"/>
          </p:cNvGraphicFramePr>
          <p:nvPr>
            <p:ph idx="1"/>
            <p:extLst>
              <p:ext uri="{D42A27DB-BD31-4B8C-83A1-F6EECF244321}">
                <p14:modId xmlns:p14="http://schemas.microsoft.com/office/powerpoint/2010/main" val="784942229"/>
              </p:ext>
            </p:extLst>
          </p:nvPr>
        </p:nvGraphicFramePr>
        <p:xfrm>
          <a:off x="838200" y="1279524"/>
          <a:ext cx="10515600" cy="5213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D6AA3EF-3C18-ED7D-1195-924294101CDF}"/>
              </a:ext>
            </a:extLst>
          </p:cNvPr>
          <p:cNvSpPr>
            <a:spLocks noGrp="1"/>
          </p:cNvSpPr>
          <p:nvPr>
            <p:ph type="sldNum" sz="quarter" idx="10"/>
          </p:nvPr>
        </p:nvSpPr>
        <p:spPr/>
        <p:txBody>
          <a:bodyPr/>
          <a:lstStyle/>
          <a:p>
            <a:fld id="{461711D5-349D-4847-A71F-DCB6A6FF38BF}" type="slidenum">
              <a:rPr lang="en-US" smtClean="0"/>
              <a:pPr/>
              <a:t>31</a:t>
            </a:fld>
            <a:endParaRPr lang="en-US"/>
          </a:p>
        </p:txBody>
      </p:sp>
      <p:pic>
        <p:nvPicPr>
          <p:cNvPr id="6" name="Picture 5">
            <a:extLst>
              <a:ext uri="{FF2B5EF4-FFF2-40B4-BE49-F238E27FC236}">
                <a16:creationId xmlns:a16="http://schemas.microsoft.com/office/drawing/2014/main" id="{F1D1AD70-8C97-E769-521E-639E19543C0E}"/>
              </a:ext>
            </a:extLst>
          </p:cNvPr>
          <p:cNvPicPr>
            <a:picLocks noChangeAspect="1"/>
          </p:cNvPicPr>
          <p:nvPr/>
        </p:nvPicPr>
        <p:blipFill>
          <a:blip r:embed="rId8"/>
          <a:stretch>
            <a:fillRect/>
          </a:stretch>
        </p:blipFill>
        <p:spPr>
          <a:xfrm>
            <a:off x="10373006" y="192024"/>
            <a:ext cx="1559914" cy="1559914"/>
          </a:xfrm>
          <a:prstGeom prst="rect">
            <a:avLst/>
          </a:prstGeom>
        </p:spPr>
      </p:pic>
    </p:spTree>
    <p:custDataLst>
      <p:tags r:id="rId1"/>
    </p:custDataLst>
    <p:extLst>
      <p:ext uri="{BB962C8B-B14F-4D97-AF65-F5344CB8AC3E}">
        <p14:creationId xmlns:p14="http://schemas.microsoft.com/office/powerpoint/2010/main" val="252570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FA53E0F6-6FB1-6C4B-BD2F-001D19C0F19C}"/>
                                            </p:graphicEl>
                                          </p:spTgt>
                                        </p:tgtEl>
                                        <p:attrNameLst>
                                          <p:attrName>style.visibility</p:attrName>
                                        </p:attrNameLst>
                                      </p:cBhvr>
                                      <p:to>
                                        <p:strVal val="visible"/>
                                      </p:to>
                                    </p:set>
                                    <p:anim calcmode="lin" valueType="num">
                                      <p:cBhvr additive="base">
                                        <p:cTn id="7" dur="500" fill="hold"/>
                                        <p:tgtEl>
                                          <p:spTgt spid="5">
                                            <p:graphicEl>
                                              <a:dgm id="{FA53E0F6-6FB1-6C4B-BD2F-001D19C0F19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FA53E0F6-6FB1-6C4B-BD2F-001D19C0F19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E9895D4C-E2E3-A44B-9F15-CFFD3BA9305D}"/>
                                            </p:graphicEl>
                                          </p:spTgt>
                                        </p:tgtEl>
                                        <p:attrNameLst>
                                          <p:attrName>style.visibility</p:attrName>
                                        </p:attrNameLst>
                                      </p:cBhvr>
                                      <p:to>
                                        <p:strVal val="visible"/>
                                      </p:to>
                                    </p:set>
                                    <p:anim calcmode="lin" valueType="num">
                                      <p:cBhvr additive="base">
                                        <p:cTn id="13" dur="500" fill="hold"/>
                                        <p:tgtEl>
                                          <p:spTgt spid="5">
                                            <p:graphicEl>
                                              <a:dgm id="{E9895D4C-E2E3-A44B-9F15-CFFD3BA9305D}"/>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E9895D4C-E2E3-A44B-9F15-CFFD3BA9305D}"/>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C04D2712-A56A-442F-AA91-D07BB8E5B9DB}"/>
                                            </p:graphicEl>
                                          </p:spTgt>
                                        </p:tgtEl>
                                        <p:attrNameLst>
                                          <p:attrName>style.visibility</p:attrName>
                                        </p:attrNameLst>
                                      </p:cBhvr>
                                      <p:to>
                                        <p:strVal val="visible"/>
                                      </p:to>
                                    </p:set>
                                    <p:anim calcmode="lin" valueType="num">
                                      <p:cBhvr additive="base">
                                        <p:cTn id="19" dur="500" fill="hold"/>
                                        <p:tgtEl>
                                          <p:spTgt spid="5">
                                            <p:graphicEl>
                                              <a:dgm id="{C04D2712-A56A-442F-AA91-D07BB8E5B9DB}"/>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C04D2712-A56A-442F-AA91-D07BB8E5B9DB}"/>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DFC2A0AD-BD2D-7043-AE80-457FE7F81D22}"/>
                                            </p:graphicEl>
                                          </p:spTgt>
                                        </p:tgtEl>
                                        <p:attrNameLst>
                                          <p:attrName>style.visibility</p:attrName>
                                        </p:attrNameLst>
                                      </p:cBhvr>
                                      <p:to>
                                        <p:strVal val="visible"/>
                                      </p:to>
                                    </p:set>
                                    <p:anim calcmode="lin" valueType="num">
                                      <p:cBhvr additive="base">
                                        <p:cTn id="25" dur="500" fill="hold"/>
                                        <p:tgtEl>
                                          <p:spTgt spid="5">
                                            <p:graphicEl>
                                              <a:dgm id="{DFC2A0AD-BD2D-7043-AE80-457FE7F81D22}"/>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DFC2A0AD-BD2D-7043-AE80-457FE7F81D2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medical service&#10;&#10;Description automatically generated">
            <a:extLst>
              <a:ext uri="{FF2B5EF4-FFF2-40B4-BE49-F238E27FC236}">
                <a16:creationId xmlns:a16="http://schemas.microsoft.com/office/drawing/2014/main" id="{390E2A59-5DBA-FFA0-88A5-EB7D175D3045}"/>
              </a:ext>
            </a:extLst>
          </p:cNvPr>
          <p:cNvPicPr>
            <a:picLocks noChangeAspect="1"/>
          </p:cNvPicPr>
          <p:nvPr/>
        </p:nvPicPr>
        <p:blipFill>
          <a:blip r:embed="rId3"/>
          <a:stretch>
            <a:fillRect/>
          </a:stretch>
        </p:blipFill>
        <p:spPr>
          <a:xfrm>
            <a:off x="534396" y="0"/>
            <a:ext cx="10184053" cy="6721475"/>
          </a:xfrm>
          <a:prstGeom prst="rect">
            <a:avLst/>
          </a:prstGeom>
          <a:noFill/>
        </p:spPr>
      </p:pic>
      <p:sp>
        <p:nvSpPr>
          <p:cNvPr id="4" name="Slide Number Placeholder 3" hidden="1">
            <a:extLst>
              <a:ext uri="{FF2B5EF4-FFF2-40B4-BE49-F238E27FC236}">
                <a16:creationId xmlns:a16="http://schemas.microsoft.com/office/drawing/2014/main" id="{60A740C2-8CB2-5560-B59A-20C76F139462}"/>
              </a:ext>
            </a:extLst>
          </p:cNvPr>
          <p:cNvSpPr>
            <a:spLocks noGrp="1"/>
          </p:cNvSpPr>
          <p:nvPr>
            <p:ph type="sldNum" sz="quarter" idx="4294967295"/>
          </p:nvPr>
        </p:nvSpPr>
        <p:spPr>
          <a:xfrm>
            <a:off x="9005888" y="6391275"/>
            <a:ext cx="3186112" cy="274638"/>
          </a:xfrm>
        </p:spPr>
        <p:txBody>
          <a:bodyPr anchor="b">
            <a:normAutofit/>
          </a:bodyPr>
          <a:lstStyle/>
          <a:p>
            <a:pPr>
              <a:spcAft>
                <a:spcPts val="600"/>
              </a:spcAft>
            </a:pPr>
            <a:fld id="{461711D5-349D-4847-A71F-DCB6A6FF38BF}" type="slidenum">
              <a:rPr lang="en-US" smtClean="0"/>
              <a:pPr>
                <a:spcAft>
                  <a:spcPts val="600"/>
                </a:spcAft>
              </a:pPr>
              <a:t>32</a:t>
            </a:fld>
            <a:endParaRPr lang="en-US"/>
          </a:p>
        </p:txBody>
      </p:sp>
      <p:pic>
        <p:nvPicPr>
          <p:cNvPr id="12" name="Picture 11" descr="A letter to a doctor&#10;&#10;Description automatically generated with medium confidence">
            <a:extLst>
              <a:ext uri="{FF2B5EF4-FFF2-40B4-BE49-F238E27FC236}">
                <a16:creationId xmlns:a16="http://schemas.microsoft.com/office/drawing/2014/main" id="{4B1A2CE7-B8BC-1CDF-95E1-955D62E5D4C4}"/>
              </a:ext>
            </a:extLst>
          </p:cNvPr>
          <p:cNvPicPr>
            <a:picLocks noChangeAspect="1"/>
          </p:cNvPicPr>
          <p:nvPr/>
        </p:nvPicPr>
        <p:blipFill>
          <a:blip r:embed="rId4"/>
          <a:stretch>
            <a:fillRect/>
          </a:stretch>
        </p:blipFill>
        <p:spPr>
          <a:xfrm>
            <a:off x="4223542" y="17540"/>
            <a:ext cx="7813180" cy="6721475"/>
          </a:xfrm>
          <a:prstGeom prst="rect">
            <a:avLst/>
          </a:prstGeom>
        </p:spPr>
      </p:pic>
      <p:pic>
        <p:nvPicPr>
          <p:cNvPr id="14" name="Picture 13" descr="A close-up of a text&#10;&#10;Description automatically generated">
            <a:extLst>
              <a:ext uri="{FF2B5EF4-FFF2-40B4-BE49-F238E27FC236}">
                <a16:creationId xmlns:a16="http://schemas.microsoft.com/office/drawing/2014/main" id="{1BFB09E0-DF51-87E6-2CED-49DEB2ABE034}"/>
              </a:ext>
            </a:extLst>
          </p:cNvPr>
          <p:cNvPicPr>
            <a:picLocks noChangeAspect="1"/>
          </p:cNvPicPr>
          <p:nvPr/>
        </p:nvPicPr>
        <p:blipFill>
          <a:blip r:embed="rId5"/>
          <a:stretch>
            <a:fillRect/>
          </a:stretch>
        </p:blipFill>
        <p:spPr>
          <a:xfrm>
            <a:off x="714870" y="1485901"/>
            <a:ext cx="11123208" cy="4193005"/>
          </a:xfrm>
          <a:prstGeom prst="rect">
            <a:avLst/>
          </a:prstGeom>
          <a:ln w="38100">
            <a:solidFill>
              <a:srgbClr val="C00000"/>
            </a:solidFill>
          </a:ln>
        </p:spPr>
      </p:pic>
    </p:spTree>
    <p:custDataLst>
      <p:tags r:id="rId1"/>
    </p:custDataLst>
    <p:extLst>
      <p:ext uri="{BB962C8B-B14F-4D97-AF65-F5344CB8AC3E}">
        <p14:creationId xmlns:p14="http://schemas.microsoft.com/office/powerpoint/2010/main" val="387379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8691-6435-AD56-9615-CB92547A88A1}"/>
              </a:ext>
            </a:extLst>
          </p:cNvPr>
          <p:cNvSpPr>
            <a:spLocks noGrp="1"/>
          </p:cNvSpPr>
          <p:nvPr>
            <p:ph type="ctrTitle"/>
          </p:nvPr>
        </p:nvSpPr>
        <p:spPr/>
        <p:txBody>
          <a:bodyPr/>
          <a:lstStyle/>
          <a:p>
            <a:r>
              <a:rPr lang="en-US" dirty="0"/>
              <a:t>Private Payer Activity</a:t>
            </a:r>
          </a:p>
        </p:txBody>
      </p:sp>
      <p:sp>
        <p:nvSpPr>
          <p:cNvPr id="3" name="Subtitle 2">
            <a:extLst>
              <a:ext uri="{FF2B5EF4-FFF2-40B4-BE49-F238E27FC236}">
                <a16:creationId xmlns:a16="http://schemas.microsoft.com/office/drawing/2014/main" id="{AF643D02-BC52-7657-E708-D9FE0A442A0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8622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C4C2A6-A6B2-F5B8-A513-002D0BF47903}"/>
              </a:ext>
            </a:extLst>
          </p:cNvPr>
          <p:cNvSpPr>
            <a:spLocks noGrp="1"/>
          </p:cNvSpPr>
          <p:nvPr>
            <p:ph type="title"/>
          </p:nvPr>
        </p:nvSpPr>
        <p:spPr>
          <a:xfrm>
            <a:off x="838200" y="365126"/>
            <a:ext cx="10515600" cy="914399"/>
          </a:xfrm>
        </p:spPr>
        <p:txBody>
          <a:bodyPr anchor="ctr">
            <a:normAutofit/>
          </a:bodyPr>
          <a:lstStyle/>
          <a:p>
            <a:r>
              <a:rPr lang="en-US" dirty="0" err="1"/>
              <a:t>Downcoding</a:t>
            </a:r>
            <a:r>
              <a:rPr lang="en-US" dirty="0"/>
              <a:t> by Private Payers</a:t>
            </a:r>
          </a:p>
        </p:txBody>
      </p:sp>
      <p:pic>
        <p:nvPicPr>
          <p:cNvPr id="7" name="Picture 6" descr="A black and white text&#10;&#10;Description automatically generated">
            <a:extLst>
              <a:ext uri="{FF2B5EF4-FFF2-40B4-BE49-F238E27FC236}">
                <a16:creationId xmlns:a16="http://schemas.microsoft.com/office/drawing/2014/main" id="{C8D1D13A-F99A-3D9B-4617-949E9AE17FCD}"/>
              </a:ext>
            </a:extLst>
          </p:cNvPr>
          <p:cNvPicPr>
            <a:picLocks noChangeAspect="1"/>
          </p:cNvPicPr>
          <p:nvPr/>
        </p:nvPicPr>
        <p:blipFill>
          <a:blip r:embed="rId3"/>
          <a:stretch>
            <a:fillRect/>
          </a:stretch>
        </p:blipFill>
        <p:spPr>
          <a:xfrm>
            <a:off x="543150" y="1279525"/>
            <a:ext cx="6422869" cy="4897438"/>
          </a:xfrm>
          <a:prstGeom prst="rect">
            <a:avLst/>
          </a:prstGeom>
          <a:noFill/>
        </p:spPr>
      </p:pic>
      <p:sp>
        <p:nvSpPr>
          <p:cNvPr id="12" name="Slide Number Placeholder 3">
            <a:extLst>
              <a:ext uri="{FF2B5EF4-FFF2-40B4-BE49-F238E27FC236}">
                <a16:creationId xmlns:a16="http://schemas.microsoft.com/office/drawing/2014/main" id="{331814E4-B9B6-D767-C4EF-2DDA4F06436E}"/>
              </a:ext>
            </a:extLst>
          </p:cNvPr>
          <p:cNvSpPr>
            <a:spLocks noGrp="1"/>
          </p:cNvSpPr>
          <p:nvPr>
            <p:ph type="sldNum" sz="quarter" idx="10"/>
          </p:nvPr>
        </p:nvSpPr>
        <p:spPr>
          <a:xfrm>
            <a:off x="8747759" y="6391656"/>
            <a:ext cx="3185161" cy="274320"/>
          </a:xfrm>
        </p:spPr>
        <p:txBody>
          <a:bodyPr/>
          <a:lstStyle/>
          <a:p>
            <a:pPr>
              <a:spcAft>
                <a:spcPts val="600"/>
              </a:spcAft>
            </a:pPr>
            <a:fld id="{461711D5-349D-4847-A71F-DCB6A6FF38BF}" type="slidenum">
              <a:rPr lang="en-US" smtClean="0"/>
              <a:pPr>
                <a:spcAft>
                  <a:spcPts val="600"/>
                </a:spcAft>
              </a:pPr>
              <a:t>34</a:t>
            </a:fld>
            <a:endParaRPr lang="en-US"/>
          </a:p>
        </p:txBody>
      </p:sp>
      <p:pic>
        <p:nvPicPr>
          <p:cNvPr id="11" name="Picture 10" descr="A close-up of a letter&#10;&#10;Description automatically generated">
            <a:extLst>
              <a:ext uri="{FF2B5EF4-FFF2-40B4-BE49-F238E27FC236}">
                <a16:creationId xmlns:a16="http://schemas.microsoft.com/office/drawing/2014/main" id="{FA921BCA-7413-8CFA-F262-9112EBC39127}"/>
              </a:ext>
            </a:extLst>
          </p:cNvPr>
          <p:cNvPicPr>
            <a:picLocks noChangeAspect="1"/>
          </p:cNvPicPr>
          <p:nvPr/>
        </p:nvPicPr>
        <p:blipFill>
          <a:blip r:embed="rId4"/>
          <a:stretch>
            <a:fillRect/>
          </a:stretch>
        </p:blipFill>
        <p:spPr>
          <a:xfrm>
            <a:off x="1593250" y="1156424"/>
            <a:ext cx="7249411" cy="5509552"/>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467EC127-0B32-A1F2-15D5-FF63F9C68318}"/>
              </a:ext>
            </a:extLst>
          </p:cNvPr>
          <p:cNvPicPr>
            <a:picLocks noChangeAspect="1"/>
          </p:cNvPicPr>
          <p:nvPr/>
        </p:nvPicPr>
        <p:blipFill>
          <a:blip r:embed="rId5"/>
          <a:stretch>
            <a:fillRect/>
          </a:stretch>
        </p:blipFill>
        <p:spPr>
          <a:xfrm>
            <a:off x="2821636" y="1279525"/>
            <a:ext cx="9370364" cy="4897438"/>
          </a:xfrm>
          <a:prstGeom prst="rect">
            <a:avLst/>
          </a:prstGeom>
        </p:spPr>
      </p:pic>
      <p:pic>
        <p:nvPicPr>
          <p:cNvPr id="3" name="Picture 2" descr="A close-up of a document&#10;&#10;Description automatically generated">
            <a:extLst>
              <a:ext uri="{FF2B5EF4-FFF2-40B4-BE49-F238E27FC236}">
                <a16:creationId xmlns:a16="http://schemas.microsoft.com/office/drawing/2014/main" id="{D402585D-8744-EAB7-84C9-B6DFF0C64E15}"/>
              </a:ext>
            </a:extLst>
          </p:cNvPr>
          <p:cNvPicPr>
            <a:picLocks noChangeAspect="1"/>
          </p:cNvPicPr>
          <p:nvPr/>
        </p:nvPicPr>
        <p:blipFill>
          <a:blip r:embed="rId6"/>
          <a:stretch>
            <a:fillRect/>
          </a:stretch>
        </p:blipFill>
        <p:spPr>
          <a:xfrm>
            <a:off x="4419600" y="1156424"/>
            <a:ext cx="7772400" cy="5320145"/>
          </a:xfrm>
          <a:prstGeom prst="rect">
            <a:avLst/>
          </a:prstGeom>
        </p:spPr>
      </p:pic>
    </p:spTree>
    <p:custDataLst>
      <p:tags r:id="rId1"/>
    </p:custDataLst>
    <p:extLst>
      <p:ext uri="{BB962C8B-B14F-4D97-AF65-F5344CB8AC3E}">
        <p14:creationId xmlns:p14="http://schemas.microsoft.com/office/powerpoint/2010/main" val="181033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4DAB-97CE-F958-6D1F-9CA8EB2949EC}"/>
              </a:ext>
            </a:extLst>
          </p:cNvPr>
          <p:cNvSpPr>
            <a:spLocks noGrp="1"/>
          </p:cNvSpPr>
          <p:nvPr>
            <p:ph type="title"/>
          </p:nvPr>
        </p:nvSpPr>
        <p:spPr>
          <a:xfrm>
            <a:off x="838200" y="365126"/>
            <a:ext cx="10515600" cy="914399"/>
          </a:xfrm>
        </p:spPr>
        <p:txBody>
          <a:bodyPr anchor="ctr">
            <a:normAutofit/>
          </a:bodyPr>
          <a:lstStyle/>
          <a:p>
            <a:r>
              <a:rPr lang="en-US" dirty="0"/>
              <a:t>Questions</a:t>
            </a:r>
          </a:p>
        </p:txBody>
      </p:sp>
      <p:pic>
        <p:nvPicPr>
          <p:cNvPr id="7" name="Picture 6" descr="Yellow question mark">
            <a:extLst>
              <a:ext uri="{FF2B5EF4-FFF2-40B4-BE49-F238E27FC236}">
                <a16:creationId xmlns:a16="http://schemas.microsoft.com/office/drawing/2014/main" id="{7FB035CD-DF78-D57E-A628-6B9C5E427698}"/>
              </a:ext>
            </a:extLst>
          </p:cNvPr>
          <p:cNvPicPr>
            <a:picLocks noChangeAspect="1"/>
          </p:cNvPicPr>
          <p:nvPr/>
        </p:nvPicPr>
        <p:blipFill>
          <a:blip r:embed="rId2"/>
          <a:srcRect t="2782" b="19597"/>
          <a:stretch>
            <a:fillRect/>
          </a:stretch>
        </p:blipFill>
        <p:spPr>
          <a:xfrm>
            <a:off x="838200" y="1279525"/>
            <a:ext cx="10515600" cy="4897438"/>
          </a:xfrm>
          <a:prstGeom prst="rect">
            <a:avLst/>
          </a:prstGeom>
          <a:noFill/>
        </p:spPr>
      </p:pic>
      <p:sp>
        <p:nvSpPr>
          <p:cNvPr id="5" name="Slide Number Placeholder 4">
            <a:extLst>
              <a:ext uri="{FF2B5EF4-FFF2-40B4-BE49-F238E27FC236}">
                <a16:creationId xmlns:a16="http://schemas.microsoft.com/office/drawing/2014/main" id="{579655EA-DCC6-F300-FCF1-BDA71124B6DB}"/>
              </a:ext>
            </a:extLst>
          </p:cNvPr>
          <p:cNvSpPr>
            <a:spLocks noGrp="1"/>
          </p:cNvSpPr>
          <p:nvPr>
            <p:ph type="sldNum" sz="quarter" idx="10"/>
          </p:nvPr>
        </p:nvSpPr>
        <p:spPr>
          <a:xfrm>
            <a:off x="8747759" y="6391656"/>
            <a:ext cx="3185161" cy="274320"/>
          </a:xfrm>
        </p:spPr>
        <p:txBody>
          <a:bodyPr anchor="b">
            <a:normAutofit/>
          </a:bodyPr>
          <a:lstStyle/>
          <a:p>
            <a:pPr>
              <a:spcAft>
                <a:spcPts val="600"/>
              </a:spcAft>
            </a:pPr>
            <a:fld id="{461711D5-349D-4847-A71F-DCB6A6FF38BF}" type="slidenum">
              <a:rPr lang="en-US" smtClean="0"/>
              <a:pPr>
                <a:spcAft>
                  <a:spcPts val="600"/>
                </a:spcAft>
              </a:pPr>
              <a:t>35</a:t>
            </a:fld>
            <a:endParaRPr lang="en-US"/>
          </a:p>
        </p:txBody>
      </p:sp>
    </p:spTree>
    <p:extLst>
      <p:ext uri="{BB962C8B-B14F-4D97-AF65-F5344CB8AC3E}">
        <p14:creationId xmlns:p14="http://schemas.microsoft.com/office/powerpoint/2010/main" val="309722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F3A5695-EB38-2AA0-F538-78D347324108}"/>
              </a:ext>
            </a:extLst>
          </p:cNvPr>
          <p:cNvSpPr>
            <a:spLocks noGrp="1"/>
          </p:cNvSpPr>
          <p:nvPr>
            <p:ph type="title"/>
          </p:nvPr>
        </p:nvSpPr>
        <p:spPr>
          <a:xfrm>
            <a:off x="838200" y="365126"/>
            <a:ext cx="10515600" cy="914399"/>
          </a:xfrm>
        </p:spPr>
        <p:txBody>
          <a:bodyPr/>
          <a:lstStyle/>
          <a:p>
            <a:r>
              <a:rPr lang="en-US" dirty="0"/>
              <a:t>Democratic Sweep on the East Coast</a:t>
            </a:r>
          </a:p>
        </p:txBody>
      </p:sp>
      <p:pic>
        <p:nvPicPr>
          <p:cNvPr id="7" name="Content Placeholder 6" descr="A collage of people with microphones&#10;&#10;Description automatically generated">
            <a:extLst>
              <a:ext uri="{FF2B5EF4-FFF2-40B4-BE49-F238E27FC236}">
                <a16:creationId xmlns:a16="http://schemas.microsoft.com/office/drawing/2014/main" id="{BBD3C9E8-473F-92F6-64FC-ECEC83DF93A0}"/>
              </a:ext>
            </a:extLst>
          </p:cNvPr>
          <p:cNvPicPr>
            <a:picLocks noGrp="1" noChangeAspect="1"/>
          </p:cNvPicPr>
          <p:nvPr>
            <p:ph sz="half" idx="1"/>
          </p:nvPr>
        </p:nvPicPr>
        <p:blipFill>
          <a:blip r:embed="rId2"/>
          <a:stretch>
            <a:fillRect/>
          </a:stretch>
        </p:blipFill>
        <p:spPr>
          <a:xfrm>
            <a:off x="510667" y="2177981"/>
            <a:ext cx="5509132" cy="3134044"/>
          </a:xfrm>
        </p:spPr>
      </p:pic>
      <p:sp>
        <p:nvSpPr>
          <p:cNvPr id="16" name="Slide Number Placeholder 4">
            <a:extLst>
              <a:ext uri="{FF2B5EF4-FFF2-40B4-BE49-F238E27FC236}">
                <a16:creationId xmlns:a16="http://schemas.microsoft.com/office/drawing/2014/main" id="{C3C30D5A-092C-5CA1-CC09-68E97B3681FB}"/>
              </a:ext>
            </a:extLst>
          </p:cNvPr>
          <p:cNvSpPr>
            <a:spLocks noGrp="1"/>
          </p:cNvSpPr>
          <p:nvPr>
            <p:ph type="sldNum" sz="quarter" idx="10"/>
          </p:nvPr>
        </p:nvSpPr>
        <p:spPr>
          <a:xfrm>
            <a:off x="8507128" y="6218554"/>
            <a:ext cx="3185161" cy="274320"/>
          </a:xfrm>
        </p:spPr>
        <p:txBody>
          <a:bodyPr/>
          <a:lstStyle/>
          <a:p>
            <a:pPr>
              <a:spcAft>
                <a:spcPts val="600"/>
              </a:spcAft>
            </a:pPr>
            <a:r>
              <a:rPr lang="en-US" dirty="0"/>
              <a:t>https://</a:t>
            </a:r>
            <a:r>
              <a:rPr lang="en-US" dirty="0" err="1"/>
              <a:t>www.cnn.com</a:t>
            </a:r>
            <a:r>
              <a:rPr lang="en-US" dirty="0"/>
              <a:t>/2025/11/04/politics/election-takeaways-new-</a:t>
            </a:r>
            <a:r>
              <a:rPr lang="en-US" dirty="0" err="1"/>
              <a:t>york</a:t>
            </a:r>
            <a:r>
              <a:rPr lang="en-US" dirty="0"/>
              <a:t>-new-jersey-</a:t>
            </a:r>
            <a:r>
              <a:rPr lang="en-US" dirty="0" err="1"/>
              <a:t>virginia</a:t>
            </a:r>
            <a:endParaRPr lang="en-US" dirty="0"/>
          </a:p>
        </p:txBody>
      </p:sp>
      <p:pic>
        <p:nvPicPr>
          <p:cNvPr id="15" name="Content Placeholder 14">
            <a:extLst>
              <a:ext uri="{FF2B5EF4-FFF2-40B4-BE49-F238E27FC236}">
                <a16:creationId xmlns:a16="http://schemas.microsoft.com/office/drawing/2014/main" id="{E9372F0B-3A40-4AB4-982F-210F78AFB8FE}"/>
              </a:ext>
            </a:extLst>
          </p:cNvPr>
          <p:cNvPicPr>
            <a:picLocks noGrp="1" noChangeAspect="1"/>
          </p:cNvPicPr>
          <p:nvPr>
            <p:ph sz="half" idx="2"/>
          </p:nvPr>
        </p:nvPicPr>
        <p:blipFill>
          <a:blip r:embed="rId3"/>
          <a:stretch>
            <a:fillRect/>
          </a:stretch>
        </p:blipFill>
        <p:spPr>
          <a:xfrm>
            <a:off x="6172202" y="2161652"/>
            <a:ext cx="5886551" cy="3013464"/>
          </a:xfrm>
        </p:spPr>
      </p:pic>
    </p:spTree>
    <p:extLst>
      <p:ext uri="{BB962C8B-B14F-4D97-AF65-F5344CB8AC3E}">
        <p14:creationId xmlns:p14="http://schemas.microsoft.com/office/powerpoint/2010/main" val="8493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0205134-E9B9-29ED-35B5-0DE23290A6C3}"/>
              </a:ext>
            </a:extLst>
          </p:cNvPr>
          <p:cNvPicPr>
            <a:picLocks noGrp="1" noChangeAspect="1"/>
          </p:cNvPicPr>
          <p:nvPr>
            <p:ph idx="1"/>
          </p:nvPr>
        </p:nvPicPr>
        <p:blipFill>
          <a:blip r:embed="rId2"/>
          <a:stretch>
            <a:fillRect/>
          </a:stretch>
        </p:blipFill>
        <p:spPr>
          <a:xfrm>
            <a:off x="838200" y="192024"/>
            <a:ext cx="10515600" cy="1772777"/>
          </a:xfrm>
        </p:spPr>
      </p:pic>
      <p:sp>
        <p:nvSpPr>
          <p:cNvPr id="5" name="Slide Number Placeholder 4">
            <a:extLst>
              <a:ext uri="{FF2B5EF4-FFF2-40B4-BE49-F238E27FC236}">
                <a16:creationId xmlns:a16="http://schemas.microsoft.com/office/drawing/2014/main" id="{70AC18C7-26F9-FF39-2FBF-6D5DB1C44AB3}"/>
              </a:ext>
            </a:extLst>
          </p:cNvPr>
          <p:cNvSpPr>
            <a:spLocks noGrp="1"/>
          </p:cNvSpPr>
          <p:nvPr>
            <p:ph type="sldNum" sz="quarter" idx="10"/>
          </p:nvPr>
        </p:nvSpPr>
        <p:spPr/>
        <p:txBody>
          <a:bodyPr/>
          <a:lstStyle/>
          <a:p>
            <a:fld id="{461711D5-349D-4847-A71F-DCB6A6FF38BF}" type="slidenum">
              <a:rPr lang="en-US" smtClean="0"/>
              <a:pPr/>
              <a:t>5</a:t>
            </a:fld>
            <a:endParaRPr lang="en-US"/>
          </a:p>
        </p:txBody>
      </p:sp>
      <p:pic>
        <p:nvPicPr>
          <p:cNvPr id="11" name="Picture 10">
            <a:extLst>
              <a:ext uri="{FF2B5EF4-FFF2-40B4-BE49-F238E27FC236}">
                <a16:creationId xmlns:a16="http://schemas.microsoft.com/office/drawing/2014/main" id="{09AAEC6A-5BEA-2700-18CA-380EB1A7BFB5}"/>
              </a:ext>
            </a:extLst>
          </p:cNvPr>
          <p:cNvPicPr>
            <a:picLocks noChangeAspect="1"/>
          </p:cNvPicPr>
          <p:nvPr/>
        </p:nvPicPr>
        <p:blipFill>
          <a:blip r:embed="rId3"/>
          <a:stretch>
            <a:fillRect/>
          </a:stretch>
        </p:blipFill>
        <p:spPr>
          <a:xfrm>
            <a:off x="466467" y="2750839"/>
            <a:ext cx="5188041" cy="3814492"/>
          </a:xfrm>
          <a:prstGeom prst="rect">
            <a:avLst/>
          </a:prstGeom>
        </p:spPr>
      </p:pic>
      <p:pic>
        <p:nvPicPr>
          <p:cNvPr id="13" name="Picture 12" descr="A close-up of a white background&#10;&#10;Description automatically generated">
            <a:extLst>
              <a:ext uri="{FF2B5EF4-FFF2-40B4-BE49-F238E27FC236}">
                <a16:creationId xmlns:a16="http://schemas.microsoft.com/office/drawing/2014/main" id="{1E738750-320C-25E7-AFAE-DAA857B9268F}"/>
              </a:ext>
            </a:extLst>
          </p:cNvPr>
          <p:cNvPicPr>
            <a:picLocks noChangeAspect="1"/>
          </p:cNvPicPr>
          <p:nvPr/>
        </p:nvPicPr>
        <p:blipFill>
          <a:blip r:embed="rId4"/>
          <a:stretch>
            <a:fillRect/>
          </a:stretch>
        </p:blipFill>
        <p:spPr>
          <a:xfrm>
            <a:off x="4331034" y="1345635"/>
            <a:ext cx="7772400" cy="1280750"/>
          </a:xfrm>
          <a:prstGeom prst="rect">
            <a:avLst/>
          </a:prstGeom>
        </p:spPr>
      </p:pic>
      <p:pic>
        <p:nvPicPr>
          <p:cNvPr id="15" name="Picture 14">
            <a:extLst>
              <a:ext uri="{FF2B5EF4-FFF2-40B4-BE49-F238E27FC236}">
                <a16:creationId xmlns:a16="http://schemas.microsoft.com/office/drawing/2014/main" id="{683B2327-1BFE-A0F8-BA43-D863A1C8B177}"/>
              </a:ext>
            </a:extLst>
          </p:cNvPr>
          <p:cNvPicPr>
            <a:picLocks noChangeAspect="1"/>
          </p:cNvPicPr>
          <p:nvPr/>
        </p:nvPicPr>
        <p:blipFill>
          <a:blip r:embed="rId5"/>
          <a:stretch>
            <a:fillRect/>
          </a:stretch>
        </p:blipFill>
        <p:spPr>
          <a:xfrm>
            <a:off x="5615745" y="2469973"/>
            <a:ext cx="6484814" cy="786038"/>
          </a:xfrm>
          <a:prstGeom prst="rect">
            <a:avLst/>
          </a:prstGeom>
        </p:spPr>
      </p:pic>
      <p:pic>
        <p:nvPicPr>
          <p:cNvPr id="17" name="Picture 16">
            <a:extLst>
              <a:ext uri="{FF2B5EF4-FFF2-40B4-BE49-F238E27FC236}">
                <a16:creationId xmlns:a16="http://schemas.microsoft.com/office/drawing/2014/main" id="{151DBE81-6F24-4A94-3BBB-808940F50CA9}"/>
              </a:ext>
            </a:extLst>
          </p:cNvPr>
          <p:cNvPicPr>
            <a:picLocks noChangeAspect="1"/>
          </p:cNvPicPr>
          <p:nvPr/>
        </p:nvPicPr>
        <p:blipFill>
          <a:blip r:embed="rId6"/>
          <a:stretch>
            <a:fillRect/>
          </a:stretch>
        </p:blipFill>
        <p:spPr>
          <a:xfrm>
            <a:off x="5664066" y="3028904"/>
            <a:ext cx="6125449" cy="1146051"/>
          </a:xfrm>
          <a:prstGeom prst="rect">
            <a:avLst/>
          </a:prstGeom>
        </p:spPr>
      </p:pic>
      <p:pic>
        <p:nvPicPr>
          <p:cNvPr id="19" name="Picture 18" descr="A white text on a white background&#10;&#10;Description automatically generated">
            <a:extLst>
              <a:ext uri="{FF2B5EF4-FFF2-40B4-BE49-F238E27FC236}">
                <a16:creationId xmlns:a16="http://schemas.microsoft.com/office/drawing/2014/main" id="{E2FD80DA-F53C-6337-7636-9DFF495E6FE9}"/>
              </a:ext>
            </a:extLst>
          </p:cNvPr>
          <p:cNvPicPr>
            <a:picLocks noChangeAspect="1"/>
          </p:cNvPicPr>
          <p:nvPr/>
        </p:nvPicPr>
        <p:blipFill>
          <a:blip r:embed="rId7"/>
          <a:stretch>
            <a:fillRect/>
          </a:stretch>
        </p:blipFill>
        <p:spPr>
          <a:xfrm>
            <a:off x="5711203" y="4247804"/>
            <a:ext cx="6125449" cy="2417689"/>
          </a:xfrm>
          <a:prstGeom prst="rect">
            <a:avLst/>
          </a:prstGeom>
        </p:spPr>
      </p:pic>
    </p:spTree>
    <p:extLst>
      <p:ext uri="{BB962C8B-B14F-4D97-AF65-F5344CB8AC3E}">
        <p14:creationId xmlns:p14="http://schemas.microsoft.com/office/powerpoint/2010/main" val="40219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AB30-8025-0BF7-6A98-91A4967278A8}"/>
              </a:ext>
            </a:extLst>
          </p:cNvPr>
          <p:cNvSpPr>
            <a:spLocks noGrp="1"/>
          </p:cNvSpPr>
          <p:nvPr>
            <p:ph type="ctrTitle"/>
          </p:nvPr>
        </p:nvSpPr>
        <p:spPr>
          <a:xfrm>
            <a:off x="1069848" y="1376312"/>
            <a:ext cx="5896436" cy="2790900"/>
          </a:xfrm>
        </p:spPr>
        <p:txBody>
          <a:bodyPr/>
          <a:lstStyle/>
          <a:p>
            <a:r>
              <a:rPr lang="en-US" dirty="0"/>
              <a:t>Congressional Activity …. None 😢</a:t>
            </a:r>
          </a:p>
        </p:txBody>
      </p:sp>
      <p:sp>
        <p:nvSpPr>
          <p:cNvPr id="3" name="Subtitle 2">
            <a:extLst>
              <a:ext uri="{FF2B5EF4-FFF2-40B4-BE49-F238E27FC236}">
                <a16:creationId xmlns:a16="http://schemas.microsoft.com/office/drawing/2014/main" id="{2819EB9F-43DB-081C-0B5A-4FBD48B8C6B0}"/>
              </a:ext>
            </a:extLst>
          </p:cNvPr>
          <p:cNvSpPr>
            <a:spLocks noGrp="1"/>
          </p:cNvSpPr>
          <p:nvPr>
            <p:ph type="subTitle" idx="1"/>
          </p:nvPr>
        </p:nvSpPr>
        <p:spPr/>
        <p:txBody>
          <a:bodyPr/>
          <a:lstStyle/>
          <a:p>
            <a:endParaRPr lang="en-US" dirty="0"/>
          </a:p>
        </p:txBody>
      </p:sp>
      <p:pic>
        <p:nvPicPr>
          <p:cNvPr id="4" name="Picture 3" descr="A webs and spider webs on a lego building&#10;&#10;Description automatically generated">
            <a:extLst>
              <a:ext uri="{FF2B5EF4-FFF2-40B4-BE49-F238E27FC236}">
                <a16:creationId xmlns:a16="http://schemas.microsoft.com/office/drawing/2014/main" id="{0B43B8CD-E03F-70C7-4CEC-18D280C0E533}"/>
              </a:ext>
            </a:extLst>
          </p:cNvPr>
          <p:cNvPicPr>
            <a:picLocks noChangeAspect="1"/>
          </p:cNvPicPr>
          <p:nvPr/>
        </p:nvPicPr>
        <p:blipFill>
          <a:blip r:embed="rId2"/>
          <a:stretch>
            <a:fillRect/>
          </a:stretch>
        </p:blipFill>
        <p:spPr>
          <a:xfrm>
            <a:off x="7051174" y="1143931"/>
            <a:ext cx="4987540" cy="4349789"/>
          </a:xfrm>
          <a:prstGeom prst="rect">
            <a:avLst/>
          </a:prstGeom>
        </p:spPr>
      </p:pic>
    </p:spTree>
    <p:extLst>
      <p:ext uri="{BB962C8B-B14F-4D97-AF65-F5344CB8AC3E}">
        <p14:creationId xmlns:p14="http://schemas.microsoft.com/office/powerpoint/2010/main" val="207768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graph&#10;&#10;Description automatically generated">
            <a:extLst>
              <a:ext uri="{FF2B5EF4-FFF2-40B4-BE49-F238E27FC236}">
                <a16:creationId xmlns:a16="http://schemas.microsoft.com/office/drawing/2014/main" id="{5A9A5731-70B4-F7CE-8736-D7F6303CF798}"/>
              </a:ext>
            </a:extLst>
          </p:cNvPr>
          <p:cNvPicPr>
            <a:picLocks noChangeAspect="1"/>
          </p:cNvPicPr>
          <p:nvPr/>
        </p:nvPicPr>
        <p:blipFill>
          <a:blip r:embed="rId2"/>
          <a:stretch>
            <a:fillRect/>
          </a:stretch>
        </p:blipFill>
        <p:spPr>
          <a:xfrm>
            <a:off x="915670" y="68263"/>
            <a:ext cx="10754359" cy="6721475"/>
          </a:xfrm>
          <a:prstGeom prst="rect">
            <a:avLst/>
          </a:prstGeom>
          <a:noFill/>
        </p:spPr>
      </p:pic>
      <p:pic>
        <p:nvPicPr>
          <p:cNvPr id="8" name="Picture 7">
            <a:extLst>
              <a:ext uri="{FF2B5EF4-FFF2-40B4-BE49-F238E27FC236}">
                <a16:creationId xmlns:a16="http://schemas.microsoft.com/office/drawing/2014/main" id="{D88142C6-3EFB-4B52-8150-96F7E2A5A96F}"/>
              </a:ext>
            </a:extLst>
          </p:cNvPr>
          <p:cNvPicPr>
            <a:picLocks noChangeAspect="1"/>
          </p:cNvPicPr>
          <p:nvPr/>
        </p:nvPicPr>
        <p:blipFill>
          <a:blip r:embed="rId3"/>
          <a:stretch>
            <a:fillRect/>
          </a:stretch>
        </p:blipFill>
        <p:spPr>
          <a:xfrm>
            <a:off x="4000499" y="6337300"/>
            <a:ext cx="4584700" cy="520700"/>
          </a:xfrm>
          <a:prstGeom prst="rect">
            <a:avLst/>
          </a:prstGeom>
        </p:spPr>
      </p:pic>
    </p:spTree>
    <p:extLst>
      <p:ext uri="{BB962C8B-B14F-4D97-AF65-F5344CB8AC3E}">
        <p14:creationId xmlns:p14="http://schemas.microsoft.com/office/powerpoint/2010/main" val="256862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42AF-82D8-55D8-FA6D-3893DB469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99E71-203B-83FF-DF15-E01CACF97E64}"/>
              </a:ext>
            </a:extLst>
          </p:cNvPr>
          <p:cNvSpPr>
            <a:spLocks noGrp="1"/>
          </p:cNvSpPr>
          <p:nvPr>
            <p:ph type="title"/>
          </p:nvPr>
        </p:nvSpPr>
        <p:spPr>
          <a:xfrm>
            <a:off x="729341" y="122212"/>
            <a:ext cx="10492686" cy="723622"/>
          </a:xfrm>
        </p:spPr>
        <p:txBody>
          <a:bodyPr/>
          <a:lstStyle/>
          <a:p>
            <a:r>
              <a:rPr lang="en-US" dirty="0"/>
              <a:t>2025 government shutdown </a:t>
            </a:r>
            <a:r>
              <a:rPr lang="en-US" dirty="0">
                <a:solidFill>
                  <a:schemeClr val="accent1">
                    <a:lumMod val="75000"/>
                  </a:schemeClr>
                </a:solidFill>
              </a:rPr>
              <a:t>dashboard</a:t>
            </a:r>
          </a:p>
        </p:txBody>
      </p:sp>
      <p:grpSp>
        <p:nvGrpSpPr>
          <p:cNvPr id="3" name="Group 2">
            <a:extLst>
              <a:ext uri="{FF2B5EF4-FFF2-40B4-BE49-F238E27FC236}">
                <a16:creationId xmlns:a16="http://schemas.microsoft.com/office/drawing/2014/main" id="{C634A045-604E-E9CA-2C4A-2EC274A957C4}"/>
              </a:ext>
            </a:extLst>
          </p:cNvPr>
          <p:cNvGrpSpPr/>
          <p:nvPr/>
        </p:nvGrpSpPr>
        <p:grpSpPr>
          <a:xfrm>
            <a:off x="1028700" y="1117600"/>
            <a:ext cx="8799899" cy="5444124"/>
            <a:chOff x="2160989" y="1521175"/>
            <a:chExt cx="7668026" cy="5039455"/>
          </a:xfrm>
        </p:grpSpPr>
        <p:sp>
          <p:nvSpPr>
            <p:cNvPr id="36" name="TextBox 35">
              <a:extLst>
                <a:ext uri="{FF2B5EF4-FFF2-40B4-BE49-F238E27FC236}">
                  <a16:creationId xmlns:a16="http://schemas.microsoft.com/office/drawing/2014/main" id="{59C2282A-E4AE-E97D-8F77-BC1B252F615F}"/>
                </a:ext>
              </a:extLst>
            </p:cNvPr>
            <p:cNvSpPr txBox="1"/>
            <p:nvPr/>
          </p:nvSpPr>
          <p:spPr>
            <a:xfrm>
              <a:off x="2160989" y="6346956"/>
              <a:ext cx="2685329" cy="213674"/>
            </a:xfrm>
            <a:prstGeom prst="rect">
              <a:avLst/>
            </a:prstGeom>
            <a:noFill/>
          </p:spPr>
          <p:txBody>
            <a:bodyPr wrap="square" rtlCol="0">
              <a:spAutoFit/>
            </a:bodyPr>
            <a:lstStyle/>
            <a:p>
              <a:r>
                <a:rPr lang="en-US" sz="900" spc="200" dirty="0">
                  <a:solidFill>
                    <a:schemeClr val="accent1"/>
                  </a:solidFill>
                </a:rPr>
                <a:t>PRESENTATION CENTER </a:t>
              </a:r>
              <a:r>
                <a:rPr lang="en-US" sz="900" dirty="0">
                  <a:solidFill>
                    <a:schemeClr val="bg2">
                      <a:lumMod val="75000"/>
                    </a:schemeClr>
                  </a:solidFill>
                </a:rPr>
                <a:t>10/24/25</a:t>
              </a:r>
            </a:p>
          </p:txBody>
        </p:sp>
        <p:sp>
          <p:nvSpPr>
            <p:cNvPr id="37" name="TextBox 36">
              <a:extLst>
                <a:ext uri="{FF2B5EF4-FFF2-40B4-BE49-F238E27FC236}">
                  <a16:creationId xmlns:a16="http://schemas.microsoft.com/office/drawing/2014/main" id="{0C56F71E-CD4D-63B1-60A2-4EF2E0B70C88}"/>
                </a:ext>
              </a:extLst>
            </p:cNvPr>
            <p:cNvSpPr txBox="1"/>
            <p:nvPr/>
          </p:nvSpPr>
          <p:spPr>
            <a:xfrm>
              <a:off x="2160990" y="6224623"/>
              <a:ext cx="3832373" cy="213674"/>
            </a:xfrm>
            <a:prstGeom prst="rect">
              <a:avLst/>
            </a:prstGeom>
            <a:noFill/>
          </p:spPr>
          <p:txBody>
            <a:bodyPr wrap="square" rtlCol="0">
              <a:spAutoFit/>
            </a:bodyPr>
            <a:lstStyle/>
            <a:p>
              <a:r>
                <a:rPr lang="en-US" sz="900" spc="200" dirty="0">
                  <a:solidFill>
                    <a:schemeClr val="bg2">
                      <a:lumMod val="50000"/>
                    </a:schemeClr>
                  </a:solidFill>
                </a:rPr>
                <a:t>SOURCE </a:t>
              </a:r>
              <a:r>
                <a:rPr lang="en-US" sz="900" i="1" dirty="0">
                  <a:solidFill>
                    <a:schemeClr val="bg2">
                      <a:lumMod val="75000"/>
                    </a:schemeClr>
                  </a:solidFill>
                </a:rPr>
                <a:t>NYT, Politico, Bipartisan Policy Center</a:t>
              </a:r>
            </a:p>
          </p:txBody>
        </p:sp>
        <p:sp>
          <p:nvSpPr>
            <p:cNvPr id="35" name="Rectangle 34">
              <a:extLst>
                <a:ext uri="{FF2B5EF4-FFF2-40B4-BE49-F238E27FC236}">
                  <a16:creationId xmlns:a16="http://schemas.microsoft.com/office/drawing/2014/main" id="{F3663DBB-A7AC-9DAE-FD87-D901C78AE226}"/>
                </a:ext>
              </a:extLst>
            </p:cNvPr>
            <p:cNvSpPr/>
            <p:nvPr/>
          </p:nvSpPr>
          <p:spPr>
            <a:xfrm>
              <a:off x="2489200" y="2512446"/>
              <a:ext cx="2882313" cy="3624768"/>
            </a:xfrm>
            <a:prstGeom prst="rect">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r>
                <a:rPr lang="en-US" sz="1400" b="1" dirty="0">
                  <a:solidFill>
                    <a:schemeClr val="tx1"/>
                  </a:solidFill>
                </a:rPr>
                <a:t>LAYOFF TRACKER</a:t>
              </a:r>
              <a:r>
                <a:rPr lang="en-US" sz="1400" dirty="0">
                  <a:solidFill>
                    <a:schemeClr val="tx1"/>
                  </a:solidFill>
                </a:rPr>
                <a:t> </a:t>
              </a:r>
            </a:p>
            <a:p>
              <a:pPr>
                <a:spcAft>
                  <a:spcPts val="400"/>
                </a:spcAft>
              </a:pPr>
              <a:r>
                <a:rPr lang="en-US" sz="1100" dirty="0">
                  <a:solidFill>
                    <a:schemeClr val="tx1"/>
                  </a:solidFill>
                </a:rPr>
                <a:t>Updated: October 15</a:t>
              </a:r>
            </a:p>
            <a:p>
              <a:r>
                <a:rPr lang="en-US" sz="1100" i="1" dirty="0">
                  <a:solidFill>
                    <a:schemeClr val="tx1"/>
                  </a:solidFill>
                </a:rPr>
                <a:t>More than </a:t>
              </a:r>
              <a:r>
                <a:rPr lang="en-US" sz="1100" b="1" i="1" dirty="0">
                  <a:solidFill>
                    <a:schemeClr val="tx1"/>
                  </a:solidFill>
                </a:rPr>
                <a:t>4,000 total workers </a:t>
              </a:r>
              <a:r>
                <a:rPr lang="en-US" sz="1100" i="1" dirty="0">
                  <a:solidFill>
                    <a:schemeClr val="tx1"/>
                  </a:solidFill>
                </a:rPr>
                <a:t>at seven major federal agencies have been laid off</a:t>
              </a:r>
            </a:p>
          </p:txBody>
        </p:sp>
        <p:cxnSp>
          <p:nvCxnSpPr>
            <p:cNvPr id="28" name="Straight Connector 27">
              <a:extLst>
                <a:ext uri="{FF2B5EF4-FFF2-40B4-BE49-F238E27FC236}">
                  <a16:creationId xmlns:a16="http://schemas.microsoft.com/office/drawing/2014/main" id="{845AB71D-1D13-0087-7DA7-A84423925F43}"/>
                </a:ext>
              </a:extLst>
            </p:cNvPr>
            <p:cNvCxnSpPr>
              <a:cxnSpLocks/>
            </p:cNvCxnSpPr>
            <p:nvPr/>
          </p:nvCxnSpPr>
          <p:spPr>
            <a:xfrm>
              <a:off x="3838074" y="3683299"/>
              <a:ext cx="0" cy="14207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AE1D63F5-CB3D-C63F-EA98-C469A5C6BAA2}"/>
                </a:ext>
              </a:extLst>
            </p:cNvPr>
            <p:cNvCxnSpPr>
              <a:cxnSpLocks/>
            </p:cNvCxnSpPr>
            <p:nvPr/>
          </p:nvCxnSpPr>
          <p:spPr>
            <a:xfrm rot="10800000" flipV="1">
              <a:off x="3911496" y="3616695"/>
              <a:ext cx="355704" cy="219003"/>
            </a:xfrm>
            <a:prstGeom prst="bentConnector3">
              <a:avLst>
                <a:gd name="adj1" fmla="val 100737"/>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A2F786A1-0131-613C-E6E4-24B721EF01F2}"/>
                </a:ext>
              </a:extLst>
            </p:cNvPr>
            <p:cNvCxnSpPr>
              <a:cxnSpLocks/>
            </p:cNvCxnSpPr>
            <p:nvPr/>
          </p:nvCxnSpPr>
          <p:spPr>
            <a:xfrm>
              <a:off x="3475264" y="3683299"/>
              <a:ext cx="118454" cy="201281"/>
            </a:xfrm>
            <a:prstGeom prst="bentConnector2">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C1BDB91-825D-3EF5-9BAA-2D45DB2D72D1}"/>
                </a:ext>
              </a:extLst>
            </p:cNvPr>
            <p:cNvGraphicFramePr/>
            <p:nvPr/>
          </p:nvGraphicFramePr>
          <p:xfrm>
            <a:off x="2486383" y="3585439"/>
            <a:ext cx="2882314" cy="247970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452FF74-3F12-F40A-C065-2B149BC7BCBA}"/>
                </a:ext>
              </a:extLst>
            </p:cNvPr>
            <p:cNvSpPr txBox="1"/>
            <p:nvPr/>
          </p:nvSpPr>
          <p:spPr>
            <a:xfrm>
              <a:off x="4120127" y="4527138"/>
              <a:ext cx="648404" cy="227919"/>
            </a:xfrm>
            <a:prstGeom prst="rect">
              <a:avLst/>
            </a:prstGeom>
            <a:noFill/>
          </p:spPr>
          <p:txBody>
            <a:bodyPr wrap="none" rtlCol="0">
              <a:spAutoFit/>
            </a:bodyPr>
            <a:lstStyle/>
            <a:p>
              <a:r>
                <a:rPr lang="en-US" sz="1000" b="1" dirty="0">
                  <a:solidFill>
                    <a:schemeClr val="bg1"/>
                  </a:solidFill>
                </a:rPr>
                <a:t>TREASURY</a:t>
              </a:r>
            </a:p>
          </p:txBody>
        </p:sp>
        <p:sp>
          <p:nvSpPr>
            <p:cNvPr id="9" name="TextBox 8">
              <a:extLst>
                <a:ext uri="{FF2B5EF4-FFF2-40B4-BE49-F238E27FC236}">
                  <a16:creationId xmlns:a16="http://schemas.microsoft.com/office/drawing/2014/main" id="{D3E460D2-FF4E-5AC0-7876-2C2D6020B025}"/>
                </a:ext>
              </a:extLst>
            </p:cNvPr>
            <p:cNvSpPr txBox="1"/>
            <p:nvPr/>
          </p:nvSpPr>
          <p:spPr>
            <a:xfrm>
              <a:off x="3927540" y="5394907"/>
              <a:ext cx="353674" cy="227919"/>
            </a:xfrm>
            <a:prstGeom prst="rect">
              <a:avLst/>
            </a:prstGeom>
            <a:noFill/>
          </p:spPr>
          <p:txBody>
            <a:bodyPr wrap="none" rtlCol="0">
              <a:spAutoFit/>
            </a:bodyPr>
            <a:lstStyle/>
            <a:p>
              <a:r>
                <a:rPr lang="en-US" sz="1000" b="1" dirty="0">
                  <a:solidFill>
                    <a:schemeClr val="bg1"/>
                  </a:solidFill>
                </a:rPr>
                <a:t>HHS</a:t>
              </a:r>
            </a:p>
          </p:txBody>
        </p:sp>
        <p:sp>
          <p:nvSpPr>
            <p:cNvPr id="10" name="TextBox 9">
              <a:extLst>
                <a:ext uri="{FF2B5EF4-FFF2-40B4-BE49-F238E27FC236}">
                  <a16:creationId xmlns:a16="http://schemas.microsoft.com/office/drawing/2014/main" id="{DBD52B86-41B0-79E8-8A86-0A9C7311E6D0}"/>
                </a:ext>
              </a:extLst>
            </p:cNvPr>
            <p:cNvSpPr txBox="1"/>
            <p:nvPr/>
          </p:nvSpPr>
          <p:spPr>
            <a:xfrm>
              <a:off x="2962262" y="5099877"/>
              <a:ext cx="721039" cy="227919"/>
            </a:xfrm>
            <a:prstGeom prst="rect">
              <a:avLst/>
            </a:prstGeom>
            <a:noFill/>
          </p:spPr>
          <p:txBody>
            <a:bodyPr wrap="none" rtlCol="0">
              <a:spAutoFit/>
            </a:bodyPr>
            <a:lstStyle/>
            <a:p>
              <a:r>
                <a:rPr lang="en-US" sz="1000" b="1" dirty="0">
                  <a:solidFill>
                    <a:schemeClr val="bg1"/>
                  </a:solidFill>
                </a:rPr>
                <a:t>COMMERCE</a:t>
              </a:r>
            </a:p>
          </p:txBody>
        </p:sp>
        <p:sp>
          <p:nvSpPr>
            <p:cNvPr id="11" name="TextBox 10">
              <a:extLst>
                <a:ext uri="{FF2B5EF4-FFF2-40B4-BE49-F238E27FC236}">
                  <a16:creationId xmlns:a16="http://schemas.microsoft.com/office/drawing/2014/main" id="{E208461A-CC25-8977-7B7C-3FE35959C90F}"/>
                </a:ext>
              </a:extLst>
            </p:cNvPr>
            <p:cNvSpPr txBox="1"/>
            <p:nvPr/>
          </p:nvSpPr>
          <p:spPr>
            <a:xfrm>
              <a:off x="2847775" y="4655962"/>
              <a:ext cx="718245" cy="227919"/>
            </a:xfrm>
            <a:prstGeom prst="rect">
              <a:avLst/>
            </a:prstGeom>
            <a:noFill/>
          </p:spPr>
          <p:txBody>
            <a:bodyPr wrap="none" rtlCol="0">
              <a:spAutoFit/>
            </a:bodyPr>
            <a:lstStyle/>
            <a:p>
              <a:r>
                <a:rPr lang="en-US" sz="1000" b="1" dirty="0">
                  <a:solidFill>
                    <a:schemeClr val="bg1"/>
                  </a:solidFill>
                </a:rPr>
                <a:t>EDUCATION</a:t>
              </a:r>
            </a:p>
          </p:txBody>
        </p:sp>
        <p:sp>
          <p:nvSpPr>
            <p:cNvPr id="12" name="TextBox 11">
              <a:extLst>
                <a:ext uri="{FF2B5EF4-FFF2-40B4-BE49-F238E27FC236}">
                  <a16:creationId xmlns:a16="http://schemas.microsoft.com/office/drawing/2014/main" id="{22205744-A627-8557-F665-C778D3916836}"/>
                </a:ext>
              </a:extLst>
            </p:cNvPr>
            <p:cNvSpPr txBox="1"/>
            <p:nvPr/>
          </p:nvSpPr>
          <p:spPr>
            <a:xfrm>
              <a:off x="3244678" y="4198755"/>
              <a:ext cx="373230" cy="227919"/>
            </a:xfrm>
            <a:prstGeom prst="rect">
              <a:avLst/>
            </a:prstGeom>
            <a:noFill/>
          </p:spPr>
          <p:txBody>
            <a:bodyPr wrap="none" rtlCol="0">
              <a:spAutoFit/>
            </a:bodyPr>
            <a:lstStyle/>
            <a:p>
              <a:r>
                <a:rPr lang="en-US" sz="1000" b="1" dirty="0">
                  <a:solidFill>
                    <a:schemeClr val="accent1">
                      <a:lumMod val="50000"/>
                    </a:schemeClr>
                  </a:solidFill>
                </a:rPr>
                <a:t>HUD</a:t>
              </a:r>
            </a:p>
          </p:txBody>
        </p:sp>
        <p:sp>
          <p:nvSpPr>
            <p:cNvPr id="13" name="TextBox 12">
              <a:extLst>
                <a:ext uri="{FF2B5EF4-FFF2-40B4-BE49-F238E27FC236}">
                  <a16:creationId xmlns:a16="http://schemas.microsoft.com/office/drawing/2014/main" id="{580F3D49-B463-B301-EE87-7879411810A6}"/>
                </a:ext>
              </a:extLst>
            </p:cNvPr>
            <p:cNvSpPr txBox="1"/>
            <p:nvPr/>
          </p:nvSpPr>
          <p:spPr>
            <a:xfrm>
              <a:off x="2913024" y="3575577"/>
              <a:ext cx="536658" cy="227919"/>
            </a:xfrm>
            <a:prstGeom prst="rect">
              <a:avLst/>
            </a:prstGeom>
            <a:noFill/>
          </p:spPr>
          <p:txBody>
            <a:bodyPr wrap="none" rtlCol="0">
              <a:spAutoFit/>
            </a:bodyPr>
            <a:lstStyle/>
            <a:p>
              <a:r>
                <a:rPr lang="en-US" sz="1000" b="1" dirty="0">
                  <a:solidFill>
                    <a:schemeClr val="accent1">
                      <a:lumMod val="50000"/>
                    </a:schemeClr>
                  </a:solidFill>
                </a:rPr>
                <a:t>ENERGY</a:t>
              </a:r>
            </a:p>
          </p:txBody>
        </p:sp>
        <p:sp>
          <p:nvSpPr>
            <p:cNvPr id="26" name="TextBox 25">
              <a:extLst>
                <a:ext uri="{FF2B5EF4-FFF2-40B4-BE49-F238E27FC236}">
                  <a16:creationId xmlns:a16="http://schemas.microsoft.com/office/drawing/2014/main" id="{DF8B70A8-2663-D934-5A90-4DC5DF379519}"/>
                </a:ext>
              </a:extLst>
            </p:cNvPr>
            <p:cNvSpPr txBox="1"/>
            <p:nvPr/>
          </p:nvSpPr>
          <p:spPr>
            <a:xfrm>
              <a:off x="4225648" y="3508973"/>
              <a:ext cx="342500" cy="227919"/>
            </a:xfrm>
            <a:prstGeom prst="rect">
              <a:avLst/>
            </a:prstGeom>
            <a:noFill/>
          </p:spPr>
          <p:txBody>
            <a:bodyPr wrap="none" rtlCol="0">
              <a:spAutoFit/>
            </a:bodyPr>
            <a:lstStyle/>
            <a:p>
              <a:r>
                <a:rPr lang="en-US" sz="1000" b="1" dirty="0">
                  <a:solidFill>
                    <a:schemeClr val="accent1">
                      <a:lumMod val="50000"/>
                    </a:schemeClr>
                  </a:solidFill>
                </a:rPr>
                <a:t>EPA</a:t>
              </a:r>
            </a:p>
          </p:txBody>
        </p:sp>
        <p:sp>
          <p:nvSpPr>
            <p:cNvPr id="30" name="TextBox 29">
              <a:extLst>
                <a:ext uri="{FF2B5EF4-FFF2-40B4-BE49-F238E27FC236}">
                  <a16:creationId xmlns:a16="http://schemas.microsoft.com/office/drawing/2014/main" id="{0942C968-FF9E-EC85-9FC2-90B55990A636}"/>
                </a:ext>
              </a:extLst>
            </p:cNvPr>
            <p:cNvSpPr txBox="1"/>
            <p:nvPr/>
          </p:nvSpPr>
          <p:spPr>
            <a:xfrm>
              <a:off x="3570537" y="3499828"/>
              <a:ext cx="353674" cy="227919"/>
            </a:xfrm>
            <a:prstGeom prst="rect">
              <a:avLst/>
            </a:prstGeom>
            <a:noFill/>
          </p:spPr>
          <p:txBody>
            <a:bodyPr wrap="none" rtlCol="0">
              <a:spAutoFit/>
            </a:bodyPr>
            <a:lstStyle/>
            <a:p>
              <a:r>
                <a:rPr lang="en-US" sz="1000" b="1" dirty="0">
                  <a:solidFill>
                    <a:schemeClr val="accent1">
                      <a:lumMod val="50000"/>
                    </a:schemeClr>
                  </a:solidFill>
                </a:rPr>
                <a:t>DHS</a:t>
              </a:r>
            </a:p>
          </p:txBody>
        </p:sp>
        <p:graphicFrame>
          <p:nvGraphicFramePr>
            <p:cNvPr id="31" name="Google Shape;123;p8">
              <a:extLst>
                <a:ext uri="{FF2B5EF4-FFF2-40B4-BE49-F238E27FC236}">
                  <a16:creationId xmlns:a16="http://schemas.microsoft.com/office/drawing/2014/main" id="{844EA636-7450-B75F-377D-D852FC17F820}"/>
                </a:ext>
              </a:extLst>
            </p:cNvPr>
            <p:cNvGraphicFramePr/>
            <p:nvPr>
              <p:extLst>
                <p:ext uri="{D42A27DB-BD31-4B8C-83A1-F6EECF244321}">
                  <p14:modId xmlns:p14="http://schemas.microsoft.com/office/powerpoint/2010/main" val="3773327267"/>
                </p:ext>
              </p:extLst>
            </p:nvPr>
          </p:nvGraphicFramePr>
          <p:xfrm>
            <a:off x="5469000" y="2498520"/>
            <a:ext cx="4360015" cy="3778605"/>
          </p:xfrm>
          <a:graphic>
            <a:graphicData uri="http://schemas.openxmlformats.org/drawingml/2006/table">
              <a:tbl>
                <a:tblPr>
                  <a:noFill/>
                </a:tblPr>
                <a:tblGrid>
                  <a:gridCol w="2171127">
                    <a:extLst>
                      <a:ext uri="{9D8B030D-6E8A-4147-A177-3AD203B41FA5}">
                        <a16:colId xmlns:a16="http://schemas.microsoft.com/office/drawing/2014/main" val="20000"/>
                      </a:ext>
                    </a:extLst>
                  </a:gridCol>
                  <a:gridCol w="1411707">
                    <a:extLst>
                      <a:ext uri="{9D8B030D-6E8A-4147-A177-3AD203B41FA5}">
                        <a16:colId xmlns:a16="http://schemas.microsoft.com/office/drawing/2014/main" val="20001"/>
                      </a:ext>
                    </a:extLst>
                  </a:gridCol>
                  <a:gridCol w="1420760">
                    <a:extLst>
                      <a:ext uri="{9D8B030D-6E8A-4147-A177-3AD203B41FA5}">
                        <a16:colId xmlns:a16="http://schemas.microsoft.com/office/drawing/2014/main" val="20002"/>
                      </a:ext>
                    </a:extLst>
                  </a:gridCol>
                </a:tblGrid>
                <a:tr h="275150">
                  <a:tc>
                    <a:txBody>
                      <a:bodyPr/>
                      <a:lstStyle/>
                      <a:p>
                        <a:pPr marL="0" marR="0" lvl="0" indent="0" algn="ctr" rtl="0">
                          <a:lnSpc>
                            <a:spcPct val="100000"/>
                          </a:lnSpc>
                          <a:spcBef>
                            <a:spcPts val="0"/>
                          </a:spcBef>
                          <a:spcAft>
                            <a:spcPts val="0"/>
                          </a:spcAft>
                          <a:buClr>
                            <a:srgbClr val="000000"/>
                          </a:buClr>
                          <a:buSzPts val="1000"/>
                          <a:buFont typeface="Arial"/>
                          <a:buNone/>
                        </a:pPr>
                        <a:r>
                          <a:rPr lang="en-US" sz="1200" b="1" u="none" strike="noStrike" cap="none" dirty="0">
                            <a:solidFill>
                              <a:schemeClr val="bg1"/>
                            </a:solidFill>
                          </a:rPr>
                          <a:t>AGENCY</a:t>
                        </a:r>
                        <a:endParaRPr sz="1200" b="1" u="none" strike="noStrike" cap="none" dirty="0">
                          <a:solidFill>
                            <a:schemeClr val="bg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b="1" u="none" strike="noStrike" cap="none" dirty="0">
                            <a:solidFill>
                              <a:schemeClr val="bg1"/>
                            </a:solidFill>
                          </a:rPr>
                          <a:t>FURLOUGHS</a:t>
                        </a:r>
                        <a:endParaRPr sz="1200" b="1" u="none" strike="noStrike" cap="none" dirty="0">
                          <a:solidFill>
                            <a:schemeClr val="bg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b="1" u="none" strike="noStrike" cap="none" dirty="0">
                            <a:solidFill>
                              <a:schemeClr val="bg1"/>
                            </a:solidFill>
                          </a:rPr>
                          <a:t>SHARE</a:t>
                        </a:r>
                        <a:endParaRPr sz="1200" b="1" u="none" strike="noStrike" cap="none" dirty="0">
                          <a:solidFill>
                            <a:schemeClr val="bg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200362">
                  <a:tc>
                    <a:txBody>
                      <a:bodyPr/>
                      <a:lstStyle/>
                      <a:p>
                        <a:pPr marL="91440" algn="l" fontAlgn="b">
                          <a:spcBef>
                            <a:spcPts val="0"/>
                          </a:spcBef>
                          <a:buNone/>
                        </a:pPr>
                        <a:r>
                          <a:rPr lang="en-US" sz="1200" b="0" i="0" u="none" strike="noStrike" dirty="0">
                            <a:solidFill>
                              <a:srgbClr val="000000"/>
                            </a:solidFill>
                            <a:effectLst/>
                            <a:latin typeface="+mn-lt"/>
                          </a:rPr>
                          <a:t>EPA</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13,432</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89%</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r h="200362">
                  <a:tc>
                    <a:txBody>
                      <a:bodyPr/>
                      <a:lstStyle/>
                      <a:p>
                        <a:pPr marL="91440" algn="l" fontAlgn="b">
                          <a:spcBef>
                            <a:spcPts val="0"/>
                          </a:spcBef>
                          <a:buNone/>
                        </a:pPr>
                        <a:r>
                          <a:rPr lang="en-US" sz="1200" b="0" i="0" u="none" strike="noStrike" dirty="0">
                            <a:solidFill>
                              <a:srgbClr val="000000"/>
                            </a:solidFill>
                            <a:effectLst/>
                            <a:latin typeface="+mn-lt"/>
                          </a:rPr>
                          <a:t>EDUCATION</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2,117</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87%</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169430936"/>
                    </a:ext>
                  </a:extLst>
                </a:tr>
                <a:tr h="200362">
                  <a:tc>
                    <a:txBody>
                      <a:bodyPr/>
                      <a:lstStyle/>
                      <a:p>
                        <a:pPr marL="91440" algn="l" fontAlgn="b">
                          <a:spcBef>
                            <a:spcPts val="0"/>
                          </a:spcBef>
                          <a:buNone/>
                        </a:pPr>
                        <a:r>
                          <a:rPr lang="en-US" sz="1200" b="0" i="0" u="none" strike="noStrike" dirty="0">
                            <a:solidFill>
                              <a:srgbClr val="000000"/>
                            </a:solidFill>
                            <a:effectLst/>
                            <a:latin typeface="+mn-lt"/>
                          </a:rPr>
                          <a:t>COMMERCE</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34,711</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81%</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3"/>
                    </a:ext>
                  </a:extLst>
                </a:tr>
                <a:tr h="200362">
                  <a:tc>
                    <a:txBody>
                      <a:bodyPr/>
                      <a:lstStyle/>
                      <a:p>
                        <a:pPr marL="91440" algn="l" fontAlgn="b">
                          <a:spcBef>
                            <a:spcPts val="0"/>
                          </a:spcBef>
                          <a:buNone/>
                        </a:pPr>
                        <a:r>
                          <a:rPr lang="en-US" sz="1200" b="0" i="0" u="none" strike="noStrike" dirty="0">
                            <a:solidFill>
                              <a:srgbClr val="000000"/>
                            </a:solidFill>
                            <a:effectLst/>
                            <a:latin typeface="+mn-lt"/>
                          </a:rPr>
                          <a:t>LABOR</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9,792</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76%</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635720551"/>
                    </a:ext>
                  </a:extLst>
                </a:tr>
                <a:tr h="200362">
                  <a:tc>
                    <a:txBody>
                      <a:bodyPr/>
                      <a:lstStyle/>
                      <a:p>
                        <a:pPr marL="91440" algn="l" fontAlgn="b">
                          <a:spcBef>
                            <a:spcPts val="0"/>
                          </a:spcBef>
                          <a:buNone/>
                        </a:pPr>
                        <a:r>
                          <a:rPr lang="en-US" sz="1200" b="0" i="0" u="none" strike="noStrike" dirty="0">
                            <a:solidFill>
                              <a:srgbClr val="000000"/>
                            </a:solidFill>
                            <a:effectLst/>
                            <a:latin typeface="+mn-lt"/>
                          </a:rPr>
                          <a:t>HUD</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4,359</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71%</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625132619"/>
                    </a:ext>
                  </a:extLst>
                </a:tr>
                <a:tr h="200362">
                  <a:tc>
                    <a:txBody>
                      <a:bodyPr/>
                      <a:lstStyle/>
                      <a:p>
                        <a:pPr marL="91440" algn="l" fontAlgn="b">
                          <a:spcBef>
                            <a:spcPts val="0"/>
                          </a:spcBef>
                          <a:buNone/>
                        </a:pPr>
                        <a:r>
                          <a:rPr lang="en-US" sz="1200" b="0" i="0" u="none" strike="noStrike" dirty="0">
                            <a:solidFill>
                              <a:srgbClr val="000000"/>
                            </a:solidFill>
                            <a:effectLst/>
                            <a:latin typeface="+mn-lt"/>
                          </a:rPr>
                          <a:t>STATE</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16,651</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62%</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38594050"/>
                    </a:ext>
                  </a:extLst>
                </a:tr>
                <a:tr h="200362">
                  <a:tc>
                    <a:txBody>
                      <a:bodyPr/>
                      <a:lstStyle/>
                      <a:p>
                        <a:pPr marL="91440" algn="l" fontAlgn="b">
                          <a:spcBef>
                            <a:spcPts val="0"/>
                          </a:spcBef>
                          <a:buNone/>
                        </a:pPr>
                        <a:r>
                          <a:rPr lang="en-US" sz="1200" b="0" i="0" u="none" strike="noStrike" dirty="0">
                            <a:solidFill>
                              <a:srgbClr val="000000"/>
                            </a:solidFill>
                            <a:effectLst/>
                            <a:latin typeface="+mn-lt"/>
                          </a:rPr>
                          <a:t>ENERGY</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8,105</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59%</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48717895"/>
                    </a:ext>
                  </a:extLst>
                </a:tr>
                <a:tr h="200362">
                  <a:tc>
                    <a:txBody>
                      <a:bodyPr/>
                      <a:lstStyle/>
                      <a:p>
                        <a:pPr marL="91440" algn="l" fontAlgn="b">
                          <a:spcBef>
                            <a:spcPts val="0"/>
                          </a:spcBef>
                          <a:buNone/>
                        </a:pPr>
                        <a:r>
                          <a:rPr lang="en-US" sz="1200" b="0" i="0" u="none" strike="noStrike" dirty="0">
                            <a:solidFill>
                              <a:srgbClr val="000000"/>
                            </a:solidFill>
                            <a:effectLst/>
                            <a:latin typeface="+mn-lt"/>
                          </a:rPr>
                          <a:t>INTERIOR</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30,995</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53%</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23032526"/>
                    </a:ext>
                  </a:extLst>
                </a:tr>
                <a:tr h="200362">
                  <a:tc>
                    <a:txBody>
                      <a:bodyPr/>
                      <a:lstStyle/>
                      <a:p>
                        <a:pPr marL="91440" algn="l" fontAlgn="b">
                          <a:spcBef>
                            <a:spcPts val="0"/>
                          </a:spcBef>
                          <a:buNone/>
                        </a:pPr>
                        <a:r>
                          <a:rPr lang="en-US" sz="1200" b="0" i="0" u="none" strike="noStrike" dirty="0">
                            <a:solidFill>
                              <a:srgbClr val="000000"/>
                            </a:solidFill>
                            <a:effectLst/>
                            <a:latin typeface="+mn-lt"/>
                          </a:rPr>
                          <a:t>AGRICULTURE</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42,256</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49%</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17519109"/>
                    </a:ext>
                  </a:extLst>
                </a:tr>
                <a:tr h="200362">
                  <a:tc>
                    <a:txBody>
                      <a:bodyPr/>
                      <a:lstStyle/>
                      <a:p>
                        <a:pPr marL="91440" algn="l" fontAlgn="b">
                          <a:spcBef>
                            <a:spcPts val="0"/>
                          </a:spcBef>
                          <a:buNone/>
                        </a:pPr>
                        <a:r>
                          <a:rPr lang="en-US" sz="1200" b="0" i="0" u="none" strike="noStrike" dirty="0">
                            <a:solidFill>
                              <a:srgbClr val="000000"/>
                            </a:solidFill>
                            <a:effectLst/>
                            <a:latin typeface="+mn-lt"/>
                          </a:rPr>
                          <a:t>DEFENSE</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334,904</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45%</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220236"/>
                    </a:ext>
                  </a:extLst>
                </a:tr>
                <a:tr h="200362">
                  <a:tc>
                    <a:txBody>
                      <a:bodyPr/>
                      <a:lstStyle/>
                      <a:p>
                        <a:pPr marL="91440" algn="l" fontAlgn="b">
                          <a:spcBef>
                            <a:spcPts val="0"/>
                          </a:spcBef>
                          <a:buNone/>
                        </a:pPr>
                        <a:r>
                          <a:rPr lang="en-US" sz="1200" b="0" i="0" u="none" strike="noStrike" dirty="0">
                            <a:solidFill>
                              <a:srgbClr val="000000"/>
                            </a:solidFill>
                            <a:effectLst/>
                            <a:latin typeface="+mn-lt"/>
                          </a:rPr>
                          <a:t>HHS</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32,460</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41%</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94475740"/>
                    </a:ext>
                  </a:extLst>
                </a:tr>
                <a:tr h="200362">
                  <a:tc>
                    <a:txBody>
                      <a:bodyPr/>
                      <a:lstStyle/>
                      <a:p>
                        <a:pPr marL="91440" algn="l" fontAlgn="b">
                          <a:spcBef>
                            <a:spcPts val="0"/>
                          </a:spcBef>
                          <a:buNone/>
                        </a:pPr>
                        <a:r>
                          <a:rPr lang="en-US" sz="1200" b="0" i="0" u="none" strike="noStrike" dirty="0">
                            <a:solidFill>
                              <a:srgbClr val="000000"/>
                            </a:solidFill>
                            <a:effectLst/>
                            <a:latin typeface="+mn-lt"/>
                          </a:rPr>
                          <a:t>SBA</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1,456</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23%</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83989215"/>
                    </a:ext>
                  </a:extLst>
                </a:tr>
                <a:tr h="200362">
                  <a:tc>
                    <a:txBody>
                      <a:bodyPr/>
                      <a:lstStyle/>
                      <a:p>
                        <a:pPr marL="91440" algn="l" fontAlgn="b">
                          <a:spcBef>
                            <a:spcPts val="0"/>
                          </a:spcBef>
                          <a:buNone/>
                        </a:pPr>
                        <a:r>
                          <a:rPr lang="en-US" sz="1200" b="0" i="0" u="none" strike="noStrike" dirty="0">
                            <a:solidFill>
                              <a:srgbClr val="000000"/>
                            </a:solidFill>
                            <a:effectLst/>
                            <a:latin typeface="+mn-lt"/>
                          </a:rPr>
                          <a:t>TRANSPORTATION</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12,213</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23%</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62128510"/>
                    </a:ext>
                  </a:extLst>
                </a:tr>
                <a:tr h="200362">
                  <a:tc>
                    <a:txBody>
                      <a:bodyPr/>
                      <a:lstStyle/>
                      <a:p>
                        <a:pPr marL="91440" algn="l" fontAlgn="b">
                          <a:spcBef>
                            <a:spcPts val="0"/>
                          </a:spcBef>
                          <a:buNone/>
                        </a:pPr>
                        <a:r>
                          <a:rPr lang="en-US" sz="1200" b="0" i="0" u="none" strike="noStrike" dirty="0">
                            <a:solidFill>
                              <a:srgbClr val="000000"/>
                            </a:solidFill>
                            <a:effectLst/>
                            <a:latin typeface="+mn-lt"/>
                          </a:rPr>
                          <a:t>SSA</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6,197</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12%</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9144096"/>
                    </a:ext>
                  </a:extLst>
                </a:tr>
                <a:tr h="200362">
                  <a:tc>
                    <a:txBody>
                      <a:bodyPr/>
                      <a:lstStyle/>
                      <a:p>
                        <a:pPr marL="91440" algn="l" fontAlgn="b">
                          <a:spcBef>
                            <a:spcPts val="0"/>
                          </a:spcBef>
                          <a:buNone/>
                        </a:pPr>
                        <a:r>
                          <a:rPr lang="en-US" sz="1200" b="0" i="0" u="none" strike="noStrike" dirty="0">
                            <a:solidFill>
                              <a:srgbClr val="000000"/>
                            </a:solidFill>
                            <a:effectLst/>
                            <a:latin typeface="+mn-lt"/>
                          </a:rPr>
                          <a:t>JUSTICE</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12,840</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11%</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79896457"/>
                    </a:ext>
                  </a:extLst>
                </a:tr>
                <a:tr h="200362">
                  <a:tc>
                    <a:txBody>
                      <a:bodyPr/>
                      <a:lstStyle/>
                      <a:p>
                        <a:pPr marL="91440" algn="l" fontAlgn="b">
                          <a:spcBef>
                            <a:spcPts val="0"/>
                          </a:spcBef>
                          <a:buNone/>
                        </a:pPr>
                        <a:r>
                          <a:rPr lang="en-US" sz="1200" b="0" i="0" u="none" strike="noStrike" dirty="0">
                            <a:solidFill>
                              <a:srgbClr val="000000"/>
                            </a:solidFill>
                            <a:effectLst/>
                            <a:latin typeface="+mn-lt"/>
                          </a:rPr>
                          <a:t>PERSONNEL MANAGEMENT</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210</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10%</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07311983"/>
                    </a:ext>
                  </a:extLst>
                </a:tr>
                <a:tr h="200362">
                  <a:tc>
                    <a:txBody>
                      <a:bodyPr/>
                      <a:lstStyle/>
                      <a:p>
                        <a:pPr marL="91440" algn="l" fontAlgn="b">
                          <a:spcBef>
                            <a:spcPts val="0"/>
                          </a:spcBef>
                          <a:buNone/>
                        </a:pPr>
                        <a:r>
                          <a:rPr lang="en-US" sz="1200" b="0" i="0" u="none" strike="noStrike" dirty="0">
                            <a:solidFill>
                              <a:srgbClr val="000000"/>
                            </a:solidFill>
                            <a:effectLst/>
                            <a:latin typeface="+mn-lt"/>
                          </a:rPr>
                          <a:t>DHS</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14,184</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5%</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62320552"/>
                    </a:ext>
                  </a:extLst>
                </a:tr>
                <a:tr h="200362">
                  <a:tc>
                    <a:txBody>
                      <a:bodyPr/>
                      <a:lstStyle/>
                      <a:p>
                        <a:pPr marL="91440" algn="l" fontAlgn="b">
                          <a:spcBef>
                            <a:spcPts val="0"/>
                          </a:spcBef>
                          <a:buNone/>
                        </a:pPr>
                        <a:r>
                          <a:rPr lang="en-US" sz="1200" b="0" i="0" u="none" strike="noStrike" dirty="0">
                            <a:solidFill>
                              <a:srgbClr val="000000"/>
                            </a:solidFill>
                            <a:effectLst/>
                            <a:latin typeface="+mn-lt"/>
                          </a:rPr>
                          <a:t>VETERANS AFFAIRS</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14,874</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3%</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49517189"/>
                    </a:ext>
                  </a:extLst>
                </a:tr>
                <a:tr h="200362">
                  <a:tc>
                    <a:txBody>
                      <a:bodyPr/>
                      <a:lstStyle/>
                      <a:p>
                        <a:pPr marL="91440" algn="l" fontAlgn="b">
                          <a:spcBef>
                            <a:spcPts val="0"/>
                          </a:spcBef>
                          <a:buNone/>
                        </a:pPr>
                        <a:r>
                          <a:rPr lang="en-US" sz="1200" b="0" i="0" u="none" strike="noStrike" dirty="0">
                            <a:solidFill>
                              <a:srgbClr val="000000"/>
                            </a:solidFill>
                            <a:effectLst/>
                            <a:latin typeface="+mn-lt"/>
                          </a:rPr>
                          <a:t>TREASURY</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mn-lt"/>
                          </a:rPr>
                          <a:t>1,736</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91440" algn="ctr" fontAlgn="b">
                          <a:buNone/>
                        </a:pPr>
                        <a:r>
                          <a:rPr lang="en-US" sz="1200" b="1" i="0" u="none" strike="noStrike" dirty="0">
                            <a:solidFill>
                              <a:srgbClr val="000000"/>
                            </a:solidFill>
                            <a:effectLst/>
                            <a:latin typeface="+mn-lt"/>
                          </a:rPr>
                          <a:t>2%</a:t>
                        </a:r>
                      </a:p>
                    </a:txBody>
                    <a:tcPr marL="6350" marR="6350" marT="635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85392336"/>
                    </a:ext>
                  </a:extLst>
                </a:tr>
              </a:tbl>
            </a:graphicData>
          </a:graphic>
        </p:graphicFrame>
        <p:sp>
          <p:nvSpPr>
            <p:cNvPr id="33" name="Google Shape;8992;p153">
              <a:extLst>
                <a:ext uri="{FF2B5EF4-FFF2-40B4-BE49-F238E27FC236}">
                  <a16:creationId xmlns:a16="http://schemas.microsoft.com/office/drawing/2014/main" id="{A63C23BD-0335-736E-EDFB-116825FC0363}"/>
                </a:ext>
              </a:extLst>
            </p:cNvPr>
            <p:cNvSpPr/>
            <p:nvPr/>
          </p:nvSpPr>
          <p:spPr>
            <a:xfrm>
              <a:off x="2486383" y="1579955"/>
              <a:ext cx="4971692" cy="807283"/>
            </a:xfrm>
            <a:prstGeom prst="roundRect">
              <a:avLst>
                <a:gd name="adj" fmla="val 4216"/>
              </a:avLst>
            </a:prstGeom>
            <a:noFill/>
            <a:ln w="28575"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t" anchorCtr="0">
              <a:noAutofit/>
            </a:bodyPr>
            <a:lstStyle/>
            <a:p>
              <a:pPr marR="0" lvl="0" rtl="0">
                <a:spcAft>
                  <a:spcPts val="400"/>
                </a:spcAft>
              </a:pPr>
              <a:r>
                <a:rPr lang="en-US" sz="1400" b="1" dirty="0">
                  <a:solidFill>
                    <a:schemeClr val="accent1">
                      <a:lumMod val="50000"/>
                    </a:schemeClr>
                  </a:solidFill>
                  <a:ea typeface="Arial"/>
                  <a:cs typeface="Arial"/>
                  <a:sym typeface="Arial"/>
                </a:rPr>
                <a:t>Who will be missing paychecks?</a:t>
              </a:r>
            </a:p>
            <a:p>
              <a:pPr marL="171450" marR="0" lvl="0" indent="-171450" rtl="0">
                <a:buFont typeface="Arial" panose="020B0604020202020204" pitchFamily="34" charset="0"/>
                <a:buChar char="•"/>
              </a:pPr>
              <a:r>
                <a:rPr lang="en-US" sz="1100" dirty="0">
                  <a:ea typeface="Arial"/>
                  <a:cs typeface="Arial"/>
                  <a:sym typeface="Arial"/>
                </a:rPr>
                <a:t>At least </a:t>
              </a:r>
              <a:r>
                <a:rPr lang="en-US" sz="1100" b="1" dirty="0">
                  <a:ea typeface="Arial"/>
                  <a:cs typeface="Arial"/>
                  <a:sym typeface="Arial"/>
                </a:rPr>
                <a:t>700,000+ federal employees </a:t>
              </a:r>
              <a:r>
                <a:rPr lang="en-US" sz="1100" dirty="0">
                  <a:ea typeface="Arial"/>
                  <a:cs typeface="Arial"/>
                  <a:sym typeface="Arial"/>
                </a:rPr>
                <a:t>have been furloughed</a:t>
              </a:r>
            </a:p>
            <a:p>
              <a:pPr marL="171450" marR="0" lvl="0" indent="-171450" rtl="0">
                <a:buFont typeface="Arial" panose="020B0604020202020204" pitchFamily="34" charset="0"/>
                <a:buChar char="•"/>
              </a:pPr>
              <a:r>
                <a:rPr lang="en-US" sz="1100" b="1" dirty="0">
                  <a:ea typeface="Arial"/>
                  <a:cs typeface="Arial"/>
                  <a:sym typeface="Arial"/>
                </a:rPr>
                <a:t>3 million active-duty </a:t>
              </a:r>
              <a:r>
                <a:rPr lang="en-US" sz="1100" dirty="0">
                  <a:ea typeface="Arial"/>
                  <a:cs typeface="Arial"/>
                  <a:sym typeface="Arial"/>
                </a:rPr>
                <a:t>and over </a:t>
              </a:r>
              <a:r>
                <a:rPr lang="en-US" sz="1100" b="1" dirty="0">
                  <a:ea typeface="Arial"/>
                  <a:cs typeface="Arial"/>
                  <a:sym typeface="Arial"/>
                </a:rPr>
                <a:t>750,000 National Guard </a:t>
              </a:r>
              <a:r>
                <a:rPr lang="en-US" sz="1100" dirty="0">
                  <a:ea typeface="Arial"/>
                  <a:cs typeface="Arial"/>
                  <a:sym typeface="Arial"/>
                </a:rPr>
                <a:t>and reserve personnel facing payment uncertainties for November 1</a:t>
              </a:r>
            </a:p>
            <a:p>
              <a:pPr marL="285750" marR="0" lvl="0" indent="-285750" rtl="0">
                <a:buFont typeface="Arial" panose="020B0604020202020204" pitchFamily="34" charset="0"/>
                <a:buChar char="•"/>
              </a:pPr>
              <a:endParaRPr lang="en-US" sz="1100" dirty="0">
                <a:ea typeface="Arial"/>
                <a:cs typeface="Arial"/>
                <a:sym typeface="Arial"/>
              </a:endParaRPr>
            </a:p>
          </p:txBody>
        </p:sp>
        <p:sp>
          <p:nvSpPr>
            <p:cNvPr id="34" name="Google Shape;8992;p153">
              <a:extLst>
                <a:ext uri="{FF2B5EF4-FFF2-40B4-BE49-F238E27FC236}">
                  <a16:creationId xmlns:a16="http://schemas.microsoft.com/office/drawing/2014/main" id="{19DF04A0-39DC-41C6-9F35-A2C7114C253A}"/>
                </a:ext>
              </a:extLst>
            </p:cNvPr>
            <p:cNvSpPr/>
            <p:nvPr/>
          </p:nvSpPr>
          <p:spPr>
            <a:xfrm>
              <a:off x="7572375" y="1521175"/>
              <a:ext cx="2256640" cy="918565"/>
            </a:xfrm>
            <a:prstGeom prst="roundRect">
              <a:avLst>
                <a:gd name="adj" fmla="val 4216"/>
              </a:avLst>
            </a:prstGeom>
            <a:solidFill>
              <a:schemeClr val="accent1">
                <a:lumMod val="20000"/>
                <a:lumOff val="80000"/>
              </a:schemeClr>
            </a:solidFill>
            <a:ln w="28575"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t" anchorCtr="0">
              <a:noAutofit/>
            </a:bodyPr>
            <a:lstStyle/>
            <a:p>
              <a:pPr marR="0" lvl="0" algn="ctr" rtl="0"/>
              <a:r>
                <a:rPr lang="en-US" sz="2800" b="1" dirty="0">
                  <a:solidFill>
                    <a:schemeClr val="accent1">
                      <a:lumMod val="50000"/>
                    </a:schemeClr>
                  </a:solidFill>
                  <a:ea typeface="Arial"/>
                  <a:cs typeface="Arial"/>
                  <a:sym typeface="Arial"/>
                </a:rPr>
                <a:t>-$15B</a:t>
              </a:r>
            </a:p>
            <a:p>
              <a:pPr marR="0" lvl="0" algn="ctr" rtl="0"/>
              <a:r>
                <a:rPr lang="en-US" sz="1400" dirty="0">
                  <a:ea typeface="Arial"/>
                  <a:cs typeface="Arial"/>
                  <a:sym typeface="Arial"/>
                </a:rPr>
                <a:t>potential shrink in GDP each week the shutdown extends</a:t>
              </a:r>
            </a:p>
          </p:txBody>
        </p:sp>
        <p:pic>
          <p:nvPicPr>
            <p:cNvPr id="38" name="Graphic 37">
              <a:extLst>
                <a:ext uri="{FF2B5EF4-FFF2-40B4-BE49-F238E27FC236}">
                  <a16:creationId xmlns:a16="http://schemas.microsoft.com/office/drawing/2014/main" id="{8FDBD9C7-3BD9-BDA1-866B-EFAF3496789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048581" y="1637527"/>
              <a:ext cx="339123" cy="339123"/>
            </a:xfrm>
            <a:prstGeom prst="rect">
              <a:avLst/>
            </a:prstGeom>
          </p:spPr>
        </p:pic>
      </p:grpSp>
    </p:spTree>
    <p:extLst>
      <p:ext uri="{BB962C8B-B14F-4D97-AF65-F5344CB8AC3E}">
        <p14:creationId xmlns:p14="http://schemas.microsoft.com/office/powerpoint/2010/main" val="2860956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239C-F998-C04C-6690-AD5B65F225C6}"/>
              </a:ext>
            </a:extLst>
          </p:cNvPr>
          <p:cNvSpPr>
            <a:spLocks noGrp="1"/>
          </p:cNvSpPr>
          <p:nvPr>
            <p:ph type="title"/>
          </p:nvPr>
        </p:nvSpPr>
        <p:spPr>
          <a:xfrm>
            <a:off x="939801" y="433322"/>
            <a:ext cx="7339814" cy="723622"/>
          </a:xfrm>
        </p:spPr>
        <p:txBody>
          <a:bodyPr/>
          <a:lstStyle/>
          <a:p>
            <a:r>
              <a:rPr lang="en-US" dirty="0"/>
              <a:t>2025 government shutdown key dates</a:t>
            </a:r>
          </a:p>
        </p:txBody>
      </p:sp>
      <p:sp>
        <p:nvSpPr>
          <p:cNvPr id="29" name="TextBox 28">
            <a:extLst>
              <a:ext uri="{FF2B5EF4-FFF2-40B4-BE49-F238E27FC236}">
                <a16:creationId xmlns:a16="http://schemas.microsoft.com/office/drawing/2014/main" id="{0FED616A-4FC3-6A41-941F-FB92F2B898C6}"/>
              </a:ext>
            </a:extLst>
          </p:cNvPr>
          <p:cNvSpPr txBox="1"/>
          <p:nvPr/>
        </p:nvSpPr>
        <p:spPr>
          <a:xfrm>
            <a:off x="1691090" y="6072223"/>
            <a:ext cx="5268510" cy="215444"/>
          </a:xfrm>
          <a:prstGeom prst="rect">
            <a:avLst/>
          </a:prstGeom>
          <a:noFill/>
        </p:spPr>
        <p:txBody>
          <a:bodyPr wrap="square" rtlCol="0">
            <a:spAutoFit/>
          </a:bodyPr>
          <a:lstStyle/>
          <a:p>
            <a:r>
              <a:rPr lang="en-US" sz="800" spc="200" dirty="0">
                <a:solidFill>
                  <a:schemeClr val="bg2">
                    <a:lumMod val="50000"/>
                  </a:schemeClr>
                </a:solidFill>
              </a:rPr>
              <a:t>SOURCE</a:t>
            </a:r>
            <a:r>
              <a:rPr lang="en-US" sz="800" spc="200" dirty="0">
                <a:solidFill>
                  <a:schemeClr val="accent2"/>
                </a:solidFill>
              </a:rPr>
              <a:t> </a:t>
            </a:r>
            <a:r>
              <a:rPr lang="en-US" sz="800" i="1" dirty="0">
                <a:solidFill>
                  <a:schemeClr val="bg2">
                    <a:lumMod val="75000"/>
                  </a:schemeClr>
                </a:solidFill>
              </a:rPr>
              <a:t>NBC News, Forbes</a:t>
            </a:r>
          </a:p>
        </p:txBody>
      </p:sp>
      <p:sp>
        <p:nvSpPr>
          <p:cNvPr id="30" name="TextBox 29">
            <a:extLst>
              <a:ext uri="{FF2B5EF4-FFF2-40B4-BE49-F238E27FC236}">
                <a16:creationId xmlns:a16="http://schemas.microsoft.com/office/drawing/2014/main" id="{7259D8A1-A109-0265-F2EE-62C88CA04D8C}"/>
              </a:ext>
            </a:extLst>
          </p:cNvPr>
          <p:cNvSpPr txBox="1"/>
          <p:nvPr/>
        </p:nvSpPr>
        <p:spPr>
          <a:xfrm>
            <a:off x="1691089" y="6194556"/>
            <a:ext cx="2685329" cy="215444"/>
          </a:xfrm>
          <a:prstGeom prst="rect">
            <a:avLst/>
          </a:prstGeom>
          <a:noFill/>
        </p:spPr>
        <p:txBody>
          <a:bodyPr wrap="square" rtlCol="0">
            <a:spAutoFit/>
          </a:bodyPr>
          <a:lstStyle/>
          <a:p>
            <a:r>
              <a:rPr lang="en-US" sz="800" spc="200" dirty="0">
                <a:solidFill>
                  <a:schemeClr val="accent1"/>
                </a:solidFill>
              </a:rPr>
              <a:t>PRESENTATION CENTER </a:t>
            </a:r>
            <a:r>
              <a:rPr lang="en-US" sz="800" dirty="0">
                <a:solidFill>
                  <a:schemeClr val="bg2">
                    <a:lumMod val="75000"/>
                  </a:schemeClr>
                </a:solidFill>
              </a:rPr>
              <a:t>10/24/25</a:t>
            </a:r>
          </a:p>
        </p:txBody>
      </p:sp>
      <p:sp>
        <p:nvSpPr>
          <p:cNvPr id="9" name="Google Shape;2142;p66">
            <a:extLst>
              <a:ext uri="{FF2B5EF4-FFF2-40B4-BE49-F238E27FC236}">
                <a16:creationId xmlns:a16="http://schemas.microsoft.com/office/drawing/2014/main" id="{045502BC-E5DC-DC69-0917-7DD9461A1049}"/>
              </a:ext>
            </a:extLst>
          </p:cNvPr>
          <p:cNvSpPr/>
          <p:nvPr/>
        </p:nvSpPr>
        <p:spPr>
          <a:xfrm>
            <a:off x="2028879" y="1304230"/>
            <a:ext cx="7330235" cy="329184"/>
          </a:xfrm>
          <a:prstGeom prst="roundRect">
            <a:avLst>
              <a:gd name="adj" fmla="val 3206"/>
            </a:avLst>
          </a:prstGeom>
          <a:noFill/>
          <a:ln w="12700" cap="flat" cmpd="sng">
            <a:noFill/>
            <a:prstDash val="solid"/>
            <a:miter lim="800000"/>
            <a:headEnd type="none" w="sm" len="sm"/>
            <a:tailEnd type="none" w="sm" len="sm"/>
          </a:ln>
        </p:spPr>
        <p:txBody>
          <a:bodyPr spcFirstLastPara="1" wrap="square" lIns="0" tIns="45700" rIns="91425" bIns="45700" anchor="ctr" anchorCtr="0">
            <a:noAutofit/>
          </a:bodyPr>
          <a:lstStyle/>
          <a:p>
            <a:pPr marL="0" marR="0" lvl="0" indent="0" defTabSz="457200" rtl="0" eaLnBrk="1" fontAlgn="auto" latinLnBrk="0" hangingPunct="1">
              <a:lnSpc>
                <a:spcPct val="100000"/>
              </a:lnSpc>
              <a:spcBef>
                <a:spcPts val="0"/>
              </a:spcBef>
              <a:spcAft>
                <a:spcPts val="0"/>
              </a:spcAft>
              <a:buClr>
                <a:srgbClr val="23695F"/>
              </a:buClr>
              <a:buSzPts val="1000"/>
              <a:buFont typeface="Arial"/>
              <a:buNone/>
              <a:tabLst/>
              <a:defRPr/>
            </a:pPr>
            <a:r>
              <a:rPr kumimoji="0" lang="en-US" sz="1200" b="1" i="0" u="none" strike="noStrike" kern="1200" cap="none" spc="0" normalizeH="0" baseline="0" noProof="0" dirty="0">
                <a:ln>
                  <a:noFill/>
                </a:ln>
                <a:solidFill>
                  <a:schemeClr val="accent1">
                    <a:lumMod val="50000"/>
                  </a:schemeClr>
                </a:solidFill>
                <a:effectLst/>
                <a:uLnTx/>
                <a:uFillTx/>
                <a:ea typeface="Arial"/>
                <a:cs typeface="Arial"/>
                <a:sym typeface="Arial"/>
              </a:rPr>
              <a:t>■</a:t>
            </a:r>
            <a:r>
              <a:rPr kumimoji="0" lang="en-US" sz="1200" b="1" i="0" u="none" strike="noStrike" kern="1200" cap="none" spc="0" normalizeH="0" baseline="0" noProof="0" dirty="0">
                <a:ln>
                  <a:noFill/>
                </a:ln>
                <a:effectLst/>
                <a:uLnTx/>
                <a:uFillTx/>
                <a:ea typeface="Arial"/>
                <a:cs typeface="Arial"/>
                <a:sym typeface="Arial"/>
              </a:rPr>
              <a:t> Both chambers in session   </a:t>
            </a:r>
            <a:r>
              <a:rPr kumimoji="0" lang="en-US" sz="1200" b="1" i="0" u="none" strike="noStrike" kern="1200" cap="none" spc="0" normalizeH="0" baseline="0" noProof="0" dirty="0">
                <a:ln>
                  <a:noFill/>
                </a:ln>
                <a:solidFill>
                  <a:schemeClr val="accent1">
                    <a:lumMod val="75000"/>
                  </a:schemeClr>
                </a:solidFill>
                <a:effectLst/>
                <a:uLnTx/>
                <a:uFillTx/>
                <a:ea typeface="Arial"/>
                <a:cs typeface="Arial"/>
                <a:sym typeface="Arial"/>
              </a:rPr>
              <a:t>■</a:t>
            </a:r>
            <a:r>
              <a:rPr kumimoji="0" lang="en-US" sz="1200" b="1" i="0" u="none" strike="noStrike" kern="1200" cap="none" spc="0" normalizeH="0" baseline="0" noProof="0" dirty="0">
                <a:ln>
                  <a:noFill/>
                </a:ln>
                <a:effectLst/>
                <a:uLnTx/>
                <a:uFillTx/>
                <a:ea typeface="Arial"/>
                <a:cs typeface="Arial"/>
                <a:sym typeface="Arial"/>
              </a:rPr>
              <a:t> House only in session   </a:t>
            </a:r>
            <a:r>
              <a:rPr kumimoji="0" lang="en-US" sz="1200" b="1" i="0" u="none" strike="noStrike" kern="1200" cap="none" spc="0" normalizeH="0" baseline="0" noProof="0" dirty="0">
                <a:ln>
                  <a:noFill/>
                </a:ln>
                <a:solidFill>
                  <a:schemeClr val="accent1">
                    <a:lumMod val="60000"/>
                    <a:lumOff val="40000"/>
                  </a:schemeClr>
                </a:solidFill>
                <a:effectLst/>
                <a:uLnTx/>
                <a:uFillTx/>
                <a:ea typeface="Arial"/>
                <a:cs typeface="Arial"/>
                <a:sym typeface="Arial"/>
              </a:rPr>
              <a:t>■</a:t>
            </a:r>
            <a:r>
              <a:rPr kumimoji="0" lang="en-US" sz="1200" b="1" i="0" u="none" strike="noStrike" kern="1200" cap="none" spc="0" normalizeH="0" baseline="0" noProof="0" dirty="0">
                <a:ln>
                  <a:noFill/>
                </a:ln>
                <a:effectLst/>
                <a:uLnTx/>
                <a:uFillTx/>
                <a:ea typeface="Arial"/>
                <a:cs typeface="Arial"/>
                <a:sym typeface="Arial"/>
              </a:rPr>
              <a:t> Senate only in session   </a:t>
            </a:r>
            <a:r>
              <a:rPr kumimoji="0" lang="en-US" sz="1200" b="1" i="0" u="none" strike="noStrike" kern="1200" cap="none" spc="0" normalizeH="0" baseline="0" noProof="0" dirty="0">
                <a:ln>
                  <a:noFill/>
                </a:ln>
                <a:solidFill>
                  <a:srgbClr val="FFC000"/>
                </a:solidFill>
                <a:effectLst/>
                <a:uLnTx/>
                <a:uFillTx/>
                <a:ea typeface="Arial"/>
                <a:cs typeface="Arial"/>
                <a:sym typeface="Arial"/>
              </a:rPr>
              <a:t>■</a:t>
            </a:r>
            <a:r>
              <a:rPr kumimoji="0" lang="en-US" sz="1200" b="1" i="0" u="none" strike="noStrike" kern="1200" cap="none" spc="0" normalizeH="0" baseline="0" noProof="0" dirty="0">
                <a:ln>
                  <a:noFill/>
                </a:ln>
                <a:effectLst/>
                <a:uLnTx/>
                <a:uFillTx/>
                <a:ea typeface="Arial"/>
                <a:cs typeface="Arial"/>
                <a:sym typeface="Arial"/>
              </a:rPr>
              <a:t> Federal holiday</a:t>
            </a:r>
          </a:p>
        </p:txBody>
      </p:sp>
      <p:sp>
        <p:nvSpPr>
          <p:cNvPr id="35" name="TextBox 34">
            <a:extLst>
              <a:ext uri="{FF2B5EF4-FFF2-40B4-BE49-F238E27FC236}">
                <a16:creationId xmlns:a16="http://schemas.microsoft.com/office/drawing/2014/main" id="{7DB5B2B9-2EBC-DB5A-0701-BAF0DF7CB82C}"/>
              </a:ext>
            </a:extLst>
          </p:cNvPr>
          <p:cNvSpPr txBox="1">
            <a:spLocks noChangeArrowheads="1"/>
          </p:cNvSpPr>
          <p:nvPr/>
        </p:nvSpPr>
        <p:spPr bwMode="auto">
          <a:xfrm>
            <a:off x="2028880" y="1666318"/>
            <a:ext cx="1303878" cy="307777"/>
          </a:xfrm>
          <a:prstGeom prst="rect">
            <a:avLst/>
          </a:prstGeom>
          <a:noFill/>
          <a:ln>
            <a:noFill/>
          </a:ln>
          <a:extLst>
            <a:ext uri="{909E8E84-426E-40dd-AFC4-6F175D3DCCD1}"/>
            <a:ext uri="{91240B29-F687-4f45-9708-019B960494DF}"/>
          </a:extLst>
        </p:spPr>
        <p:txBody>
          <a:bodyPr wrap="square" lIns="0" anchor="b">
            <a:spAutoFit/>
          </a:bodyPr>
          <a:lstStyle>
            <a:lvl1pPr eaLnBrk="0" hangingPunct="0">
              <a:defRPr sz="2400">
                <a:solidFill>
                  <a:schemeClr val="tx1"/>
                </a:solidFill>
                <a:latin typeface="Gill Sans MT" panose="020B0502020104020203" pitchFamily="34" charset="0"/>
                <a:ea typeface="MS PGothic" panose="020B0600070205080204" pitchFamily="34" charset="-128"/>
              </a:defRPr>
            </a:lvl1pPr>
            <a:lvl2pPr marL="742950" indent="-285750" eaLnBrk="0" hangingPunct="0">
              <a:defRPr sz="2400">
                <a:solidFill>
                  <a:schemeClr val="tx1"/>
                </a:solidFill>
                <a:latin typeface="Gill Sans MT" panose="020B0502020104020203" pitchFamily="34" charset="0"/>
                <a:ea typeface="MS PGothic" panose="020B0600070205080204" pitchFamily="34" charset="-128"/>
              </a:defRPr>
            </a:lvl2pPr>
            <a:lvl3pPr marL="1143000" indent="-228600" eaLnBrk="0" hangingPunct="0">
              <a:defRPr sz="2400">
                <a:solidFill>
                  <a:schemeClr val="tx1"/>
                </a:solidFill>
                <a:latin typeface="Gill Sans MT" panose="020B0502020104020203" pitchFamily="34" charset="0"/>
                <a:ea typeface="MS PGothic" panose="020B0600070205080204" pitchFamily="34" charset="-128"/>
              </a:defRPr>
            </a:lvl3pPr>
            <a:lvl4pPr marL="1600200" indent="-228600" eaLnBrk="0" hangingPunct="0">
              <a:defRPr sz="2400">
                <a:solidFill>
                  <a:schemeClr val="tx1"/>
                </a:solidFill>
                <a:latin typeface="Gill Sans MT" panose="020B0502020104020203" pitchFamily="34" charset="0"/>
                <a:ea typeface="MS PGothic" panose="020B0600070205080204" pitchFamily="34" charset="-128"/>
              </a:defRPr>
            </a:lvl4pPr>
            <a:lvl5pPr marL="2057400" indent="-228600" eaLnBrk="0" hangingPunct="0">
              <a:defRPr sz="2400">
                <a:solidFill>
                  <a:schemeClr val="tx1"/>
                </a:solidFill>
                <a:latin typeface="Gill Sans MT" panose="020B0502020104020203"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defRPr/>
            </a:pPr>
            <a:r>
              <a:rPr lang="en-US" altLang="en-US" sz="1400" b="1" dirty="0">
                <a:solidFill>
                  <a:schemeClr val="tx1">
                    <a:lumMod val="75000"/>
                    <a:lumOff val="25000"/>
                  </a:schemeClr>
                </a:solidFill>
                <a:latin typeface="+mn-lt"/>
                <a:cs typeface="Arial" panose="020B0604020202020204" pitchFamily="34" charset="0"/>
              </a:rPr>
              <a:t>October 2025</a:t>
            </a:r>
          </a:p>
        </p:txBody>
      </p:sp>
      <p:sp>
        <p:nvSpPr>
          <p:cNvPr id="36" name="TextBox 35">
            <a:extLst>
              <a:ext uri="{FF2B5EF4-FFF2-40B4-BE49-F238E27FC236}">
                <a16:creationId xmlns:a16="http://schemas.microsoft.com/office/drawing/2014/main" id="{AC002FCE-2B19-5B36-AD4F-E12F376348BA}"/>
              </a:ext>
            </a:extLst>
          </p:cNvPr>
          <p:cNvSpPr txBox="1">
            <a:spLocks noChangeArrowheads="1"/>
          </p:cNvSpPr>
          <p:nvPr/>
        </p:nvSpPr>
        <p:spPr bwMode="auto">
          <a:xfrm>
            <a:off x="2028880" y="3842945"/>
            <a:ext cx="1303878" cy="307777"/>
          </a:xfrm>
          <a:prstGeom prst="rect">
            <a:avLst/>
          </a:prstGeom>
          <a:noFill/>
          <a:ln>
            <a:noFill/>
          </a:ln>
          <a:extLst>
            <a:ext uri="{909E8E84-426E-40dd-AFC4-6F175D3DCCD1}"/>
            <a:ext uri="{91240B29-F687-4f45-9708-019B960494DF}"/>
          </a:extLst>
        </p:spPr>
        <p:txBody>
          <a:bodyPr wrap="square" lIns="0" anchor="b">
            <a:spAutoFit/>
          </a:bodyPr>
          <a:lstStyle>
            <a:lvl1pPr eaLnBrk="0" hangingPunct="0">
              <a:defRPr sz="2400">
                <a:solidFill>
                  <a:schemeClr val="tx1"/>
                </a:solidFill>
                <a:latin typeface="Gill Sans MT" panose="020B0502020104020203" pitchFamily="34" charset="0"/>
                <a:ea typeface="MS PGothic" panose="020B0600070205080204" pitchFamily="34" charset="-128"/>
              </a:defRPr>
            </a:lvl1pPr>
            <a:lvl2pPr marL="742950" indent="-285750" eaLnBrk="0" hangingPunct="0">
              <a:defRPr sz="2400">
                <a:solidFill>
                  <a:schemeClr val="tx1"/>
                </a:solidFill>
                <a:latin typeface="Gill Sans MT" panose="020B0502020104020203" pitchFamily="34" charset="0"/>
                <a:ea typeface="MS PGothic" panose="020B0600070205080204" pitchFamily="34" charset="-128"/>
              </a:defRPr>
            </a:lvl2pPr>
            <a:lvl3pPr marL="1143000" indent="-228600" eaLnBrk="0" hangingPunct="0">
              <a:defRPr sz="2400">
                <a:solidFill>
                  <a:schemeClr val="tx1"/>
                </a:solidFill>
                <a:latin typeface="Gill Sans MT" panose="020B0502020104020203" pitchFamily="34" charset="0"/>
                <a:ea typeface="MS PGothic" panose="020B0600070205080204" pitchFamily="34" charset="-128"/>
              </a:defRPr>
            </a:lvl3pPr>
            <a:lvl4pPr marL="1600200" indent="-228600" eaLnBrk="0" hangingPunct="0">
              <a:defRPr sz="2400">
                <a:solidFill>
                  <a:schemeClr val="tx1"/>
                </a:solidFill>
                <a:latin typeface="Gill Sans MT" panose="020B0502020104020203" pitchFamily="34" charset="0"/>
                <a:ea typeface="MS PGothic" panose="020B0600070205080204" pitchFamily="34" charset="-128"/>
              </a:defRPr>
            </a:lvl4pPr>
            <a:lvl5pPr marL="2057400" indent="-228600" eaLnBrk="0" hangingPunct="0">
              <a:defRPr sz="2400">
                <a:solidFill>
                  <a:schemeClr val="tx1"/>
                </a:solidFill>
                <a:latin typeface="Gill Sans MT" panose="020B0502020104020203"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defRPr/>
            </a:pPr>
            <a:r>
              <a:rPr lang="en-US" altLang="en-US" sz="1400" b="1" dirty="0">
                <a:solidFill>
                  <a:schemeClr val="tx1">
                    <a:lumMod val="75000"/>
                    <a:lumOff val="25000"/>
                  </a:schemeClr>
                </a:solidFill>
                <a:latin typeface="+mn-lt"/>
                <a:cs typeface="Arial" panose="020B0604020202020204" pitchFamily="34" charset="0"/>
              </a:rPr>
              <a:t>November 2025</a:t>
            </a:r>
          </a:p>
        </p:txBody>
      </p:sp>
      <p:graphicFrame>
        <p:nvGraphicFramePr>
          <p:cNvPr id="11" name="Table 10">
            <a:extLst>
              <a:ext uri="{FF2B5EF4-FFF2-40B4-BE49-F238E27FC236}">
                <a16:creationId xmlns:a16="http://schemas.microsoft.com/office/drawing/2014/main" id="{AF43459F-CE03-1516-714E-71F6907A4A55}"/>
              </a:ext>
            </a:extLst>
          </p:cNvPr>
          <p:cNvGraphicFramePr>
            <a:graphicFrameLocks noGrp="1"/>
          </p:cNvGraphicFramePr>
          <p:nvPr/>
        </p:nvGraphicFramePr>
        <p:xfrm>
          <a:off x="2028880" y="4170894"/>
          <a:ext cx="2895615" cy="1828800"/>
        </p:xfrm>
        <a:graphic>
          <a:graphicData uri="http://schemas.openxmlformats.org/drawingml/2006/table">
            <a:tbl>
              <a:tblPr/>
              <a:tblGrid>
                <a:gridCol w="413315">
                  <a:extLst>
                    <a:ext uri="{9D8B030D-6E8A-4147-A177-3AD203B41FA5}">
                      <a16:colId xmlns:a16="http://schemas.microsoft.com/office/drawing/2014/main" val="20000"/>
                    </a:ext>
                  </a:extLst>
                </a:gridCol>
                <a:gridCol w="413315">
                  <a:extLst>
                    <a:ext uri="{9D8B030D-6E8A-4147-A177-3AD203B41FA5}">
                      <a16:colId xmlns:a16="http://schemas.microsoft.com/office/drawing/2014/main" val="20001"/>
                    </a:ext>
                  </a:extLst>
                </a:gridCol>
                <a:gridCol w="413315">
                  <a:extLst>
                    <a:ext uri="{9D8B030D-6E8A-4147-A177-3AD203B41FA5}">
                      <a16:colId xmlns:a16="http://schemas.microsoft.com/office/drawing/2014/main" val="20002"/>
                    </a:ext>
                  </a:extLst>
                </a:gridCol>
                <a:gridCol w="415725">
                  <a:extLst>
                    <a:ext uri="{9D8B030D-6E8A-4147-A177-3AD203B41FA5}">
                      <a16:colId xmlns:a16="http://schemas.microsoft.com/office/drawing/2014/main" val="20003"/>
                    </a:ext>
                  </a:extLst>
                </a:gridCol>
                <a:gridCol w="413315">
                  <a:extLst>
                    <a:ext uri="{9D8B030D-6E8A-4147-A177-3AD203B41FA5}">
                      <a16:colId xmlns:a16="http://schemas.microsoft.com/office/drawing/2014/main" val="20004"/>
                    </a:ext>
                  </a:extLst>
                </a:gridCol>
                <a:gridCol w="413315">
                  <a:extLst>
                    <a:ext uri="{9D8B030D-6E8A-4147-A177-3AD203B41FA5}">
                      <a16:colId xmlns:a16="http://schemas.microsoft.com/office/drawing/2014/main" val="20005"/>
                    </a:ext>
                  </a:extLst>
                </a:gridCol>
                <a:gridCol w="413315">
                  <a:extLst>
                    <a:ext uri="{9D8B030D-6E8A-4147-A177-3AD203B41FA5}">
                      <a16:colId xmlns:a16="http://schemas.microsoft.com/office/drawing/2014/main" val="20006"/>
                    </a:ext>
                  </a:extLst>
                </a:gridCol>
              </a:tblGrid>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a:cs typeface="Arial"/>
                        </a:rPr>
                        <a:t>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a:cs typeface="Arial"/>
                        </a:rPr>
                        <a:t>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BF04"/>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17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18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19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20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BF04"/>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30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bl>
          </a:graphicData>
        </a:graphic>
      </p:graphicFrame>
      <p:graphicFrame>
        <p:nvGraphicFramePr>
          <p:cNvPr id="12" name="Table 11">
            <a:extLst>
              <a:ext uri="{FF2B5EF4-FFF2-40B4-BE49-F238E27FC236}">
                <a16:creationId xmlns:a16="http://schemas.microsoft.com/office/drawing/2014/main" id="{353512E7-F703-5C13-F6FF-F08BC1AD3298}"/>
              </a:ext>
            </a:extLst>
          </p:cNvPr>
          <p:cNvGraphicFramePr>
            <a:graphicFrameLocks noGrp="1"/>
          </p:cNvGraphicFramePr>
          <p:nvPr/>
        </p:nvGraphicFramePr>
        <p:xfrm>
          <a:off x="2028880" y="1981241"/>
          <a:ext cx="2895615" cy="1828800"/>
        </p:xfrm>
        <a:graphic>
          <a:graphicData uri="http://schemas.openxmlformats.org/drawingml/2006/table">
            <a:tbl>
              <a:tblPr/>
              <a:tblGrid>
                <a:gridCol w="413315">
                  <a:extLst>
                    <a:ext uri="{9D8B030D-6E8A-4147-A177-3AD203B41FA5}">
                      <a16:colId xmlns:a16="http://schemas.microsoft.com/office/drawing/2014/main" val="20000"/>
                    </a:ext>
                  </a:extLst>
                </a:gridCol>
                <a:gridCol w="413315">
                  <a:extLst>
                    <a:ext uri="{9D8B030D-6E8A-4147-A177-3AD203B41FA5}">
                      <a16:colId xmlns:a16="http://schemas.microsoft.com/office/drawing/2014/main" val="20001"/>
                    </a:ext>
                  </a:extLst>
                </a:gridCol>
                <a:gridCol w="413315">
                  <a:extLst>
                    <a:ext uri="{9D8B030D-6E8A-4147-A177-3AD203B41FA5}">
                      <a16:colId xmlns:a16="http://schemas.microsoft.com/office/drawing/2014/main" val="20002"/>
                    </a:ext>
                  </a:extLst>
                </a:gridCol>
                <a:gridCol w="415725">
                  <a:extLst>
                    <a:ext uri="{9D8B030D-6E8A-4147-A177-3AD203B41FA5}">
                      <a16:colId xmlns:a16="http://schemas.microsoft.com/office/drawing/2014/main" val="20003"/>
                    </a:ext>
                  </a:extLst>
                </a:gridCol>
                <a:gridCol w="413315">
                  <a:extLst>
                    <a:ext uri="{9D8B030D-6E8A-4147-A177-3AD203B41FA5}">
                      <a16:colId xmlns:a16="http://schemas.microsoft.com/office/drawing/2014/main" val="20004"/>
                    </a:ext>
                  </a:extLst>
                </a:gridCol>
                <a:gridCol w="413315">
                  <a:extLst>
                    <a:ext uri="{9D8B030D-6E8A-4147-A177-3AD203B41FA5}">
                      <a16:colId xmlns:a16="http://schemas.microsoft.com/office/drawing/2014/main" val="20005"/>
                    </a:ext>
                  </a:extLst>
                </a:gridCol>
                <a:gridCol w="413315">
                  <a:extLst>
                    <a:ext uri="{9D8B030D-6E8A-4147-A177-3AD203B41FA5}">
                      <a16:colId xmlns:a16="http://schemas.microsoft.com/office/drawing/2014/main" val="20006"/>
                    </a:ext>
                  </a:extLst>
                </a:gridCol>
              </a:tblGrid>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charset="-128"/>
                          <a:cs typeface="Arial" panose="020B0604020202020204" pitchFamily="34" charset="0"/>
                        </a:rPr>
                        <a:t>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a:cs typeface="Arial"/>
                        </a:rPr>
                        <a:t>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charset="-128"/>
                          <a:cs typeface="Arial" panose="020B0604020202020204" pitchFamily="34" charset="0"/>
                        </a:rPr>
                        <a:t>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a:cs typeface="Arial"/>
                        </a:rPr>
                        <a:t>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BF04"/>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charset="-128"/>
                          <a:cs typeface="Arial" panose="020B0604020202020204" pitchFamily="34" charset="0"/>
                        </a:rPr>
                        <a:t>14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charset="-128"/>
                          <a:cs typeface="Arial" panose="020B0604020202020204" pitchFamily="34" charset="0"/>
                        </a:rPr>
                        <a:t>15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charset="-128"/>
                          <a:cs typeface="Arial" panose="020B0604020202020204" pitchFamily="34" charset="0"/>
                        </a:rPr>
                        <a:t>16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19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charset="-128"/>
                          <a:cs typeface="Arial" panose="020B0604020202020204" pitchFamily="34" charset="0"/>
                        </a:rPr>
                        <a:t>20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charset="-128"/>
                          <a:cs typeface="Arial" panose="020B0604020202020204" pitchFamily="34" charset="0"/>
                        </a:rPr>
                        <a:t>22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0000"/>
                          </a:solidFill>
                          <a:effectLst/>
                          <a:latin typeface="+mn-lt"/>
                          <a:ea typeface="MS PGothic" charset="-128"/>
                          <a:cs typeface="Arial" panose="020B0604020202020204" pitchFamily="34" charset="0"/>
                        </a:rPr>
                        <a:t>23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26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27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28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29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mn-lt"/>
                          <a:ea typeface="MS PGothic" charset="-128"/>
                          <a:cs typeface="Arial" panose="020B0604020202020204" pitchFamily="34" charset="0"/>
                        </a:rPr>
                        <a:t>30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rPr>
                        <a:t>31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04800">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3000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bl>
          </a:graphicData>
        </a:graphic>
      </p:graphicFrame>
      <p:sp>
        <p:nvSpPr>
          <p:cNvPr id="15" name="Rounded Rectangle 44">
            <a:extLst>
              <a:ext uri="{FF2B5EF4-FFF2-40B4-BE49-F238E27FC236}">
                <a16:creationId xmlns:a16="http://schemas.microsoft.com/office/drawing/2014/main" id="{8F50FE09-5988-CD9B-A7AB-60BEC432F680}"/>
              </a:ext>
            </a:extLst>
          </p:cNvPr>
          <p:cNvSpPr/>
          <p:nvPr/>
        </p:nvSpPr>
        <p:spPr>
          <a:xfrm>
            <a:off x="5244314" y="1697096"/>
            <a:ext cx="5398285" cy="3388125"/>
          </a:xfrm>
          <a:prstGeom prst="roundRect">
            <a:avLst>
              <a:gd name="adj" fmla="val 2246"/>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lstStyle/>
          <a:p>
            <a:pPr marL="0" lvl="1">
              <a:spcAft>
                <a:spcPts val="300"/>
              </a:spcAft>
              <a:defRPr/>
            </a:pPr>
            <a:r>
              <a:rPr lang="en-US" sz="1400" b="1" dirty="0">
                <a:solidFill>
                  <a:schemeClr val="accent1">
                    <a:lumMod val="75000"/>
                  </a:schemeClr>
                </a:solidFill>
                <a:ea typeface="MS PGothic" panose="020B0600070205080204" pitchFamily="34" charset="-128"/>
                <a:cs typeface="Georgia"/>
              </a:rPr>
              <a:t>OCTOBER KEY DATES</a:t>
            </a:r>
          </a:p>
          <a:p>
            <a:pPr marL="0" lvl="1">
              <a:spcAft>
                <a:spcPts val="300"/>
              </a:spcAft>
              <a:defRPr/>
            </a:pPr>
            <a:r>
              <a:rPr lang="en-US" sz="1050" b="1" dirty="0">
                <a:solidFill>
                  <a:schemeClr val="tx1"/>
                </a:solidFill>
                <a:ea typeface="MS PGothic" panose="020B0600070205080204" pitchFamily="34" charset="-128"/>
                <a:cs typeface="Georgia"/>
              </a:rPr>
              <a:t>October 1: </a:t>
            </a:r>
            <a:r>
              <a:rPr lang="en-US" sz="1050" dirty="0">
                <a:solidFill>
                  <a:schemeClr val="tx1"/>
                </a:solidFill>
                <a:ea typeface="MS PGothic" panose="020B0600070205080204" pitchFamily="34" charset="-128"/>
                <a:cs typeface="Georgia"/>
              </a:rPr>
              <a:t>Shutdown begins</a:t>
            </a:r>
          </a:p>
          <a:p>
            <a:pPr marL="0" lvl="1">
              <a:spcAft>
                <a:spcPts val="300"/>
              </a:spcAft>
              <a:defRPr/>
            </a:pPr>
            <a:r>
              <a:rPr lang="en-US" sz="1050" b="1" dirty="0">
                <a:solidFill>
                  <a:srgbClr val="FF0000"/>
                </a:solidFill>
                <a:ea typeface="MS PGothic" panose="020B0600070205080204" pitchFamily="34" charset="-128"/>
                <a:cs typeface="Georgia"/>
              </a:rPr>
              <a:t>October 3</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Senate vote fails (54-44)</a:t>
            </a:r>
          </a:p>
          <a:p>
            <a:pPr marL="0" lvl="1">
              <a:spcAft>
                <a:spcPts val="300"/>
              </a:spcAft>
              <a:defRPr/>
            </a:pPr>
            <a:r>
              <a:rPr lang="en-US" sz="1050" b="1" dirty="0">
                <a:solidFill>
                  <a:srgbClr val="FF0000"/>
                </a:solidFill>
                <a:ea typeface="MS PGothic" panose="020B0600070205080204" pitchFamily="34" charset="-128"/>
                <a:cs typeface="Georgia"/>
              </a:rPr>
              <a:t>October 6</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Two</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Senate votes fails (52-42 &amp; 50-45)</a:t>
            </a:r>
          </a:p>
          <a:p>
            <a:pPr marL="0" lvl="1">
              <a:spcAft>
                <a:spcPts val="300"/>
              </a:spcAft>
              <a:defRPr/>
            </a:pPr>
            <a:r>
              <a:rPr lang="en-US" sz="1050" b="1" dirty="0">
                <a:solidFill>
                  <a:srgbClr val="FF0000"/>
                </a:solidFill>
                <a:ea typeface="MS PGothic" panose="020B0600070205080204" pitchFamily="34" charset="-128"/>
                <a:cs typeface="Georgia"/>
              </a:rPr>
              <a:t>October 8</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Two Senate vote fails (54-45 &amp; 52-47)</a:t>
            </a:r>
          </a:p>
          <a:p>
            <a:pPr marL="0" lvl="1">
              <a:spcAft>
                <a:spcPts val="300"/>
              </a:spcAft>
              <a:defRPr/>
            </a:pPr>
            <a:r>
              <a:rPr lang="en-US" sz="1050" b="1" dirty="0">
                <a:solidFill>
                  <a:srgbClr val="FF0000"/>
                </a:solidFill>
                <a:ea typeface="MS PGothic" panose="020B0600070205080204" pitchFamily="34" charset="-128"/>
                <a:cs typeface="Georgia"/>
              </a:rPr>
              <a:t>October 9</a:t>
            </a:r>
            <a:r>
              <a:rPr lang="en-US" sz="1050" dirty="0">
                <a:solidFill>
                  <a:schemeClr val="tx1"/>
                </a:solidFill>
                <a:ea typeface="MS PGothic" panose="020B0600070205080204" pitchFamily="34" charset="-128"/>
                <a:cs typeface="Georgia"/>
              </a:rPr>
              <a:t>: Senate vote fails (54-45)</a:t>
            </a:r>
          </a:p>
          <a:p>
            <a:pPr marL="0" lvl="1">
              <a:spcAft>
                <a:spcPts val="300"/>
              </a:spcAft>
              <a:defRPr/>
            </a:pPr>
            <a:r>
              <a:rPr lang="en-US" sz="1050" b="1" dirty="0">
                <a:solidFill>
                  <a:schemeClr val="tx1"/>
                </a:solidFill>
                <a:ea typeface="MS PGothic" panose="020B0600070205080204" pitchFamily="34" charset="-128"/>
                <a:cs typeface="Georgia"/>
              </a:rPr>
              <a:t>October 10: </a:t>
            </a:r>
            <a:r>
              <a:rPr lang="en-US" sz="1050" dirty="0">
                <a:solidFill>
                  <a:schemeClr val="tx1"/>
                </a:solidFill>
                <a:ea typeface="MS PGothic" panose="020B0600070205080204" pitchFamily="34" charset="-128"/>
                <a:cs typeface="Georgia"/>
              </a:rPr>
              <a:t>Federal employees receive partial paychecks</a:t>
            </a:r>
          </a:p>
          <a:p>
            <a:pPr marL="0" lvl="1">
              <a:spcAft>
                <a:spcPts val="300"/>
              </a:spcAft>
              <a:defRPr/>
            </a:pPr>
            <a:r>
              <a:rPr lang="en-US" sz="1050" b="1" dirty="0">
                <a:solidFill>
                  <a:srgbClr val="FF0000"/>
                </a:solidFill>
                <a:ea typeface="MS PGothic" panose="020B0600070205080204" pitchFamily="34" charset="-128"/>
                <a:cs typeface="Georgia"/>
              </a:rPr>
              <a:t>October 14</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Senate vote fails (49-45)</a:t>
            </a:r>
          </a:p>
          <a:p>
            <a:pPr marL="0" lvl="1">
              <a:spcAft>
                <a:spcPts val="300"/>
              </a:spcAft>
              <a:defRPr/>
            </a:pPr>
            <a:r>
              <a:rPr lang="en-US" sz="1050" b="1" dirty="0">
                <a:solidFill>
                  <a:srgbClr val="FF0000"/>
                </a:solidFill>
                <a:ea typeface="MS PGothic" panose="020B0600070205080204" pitchFamily="34" charset="-128"/>
                <a:cs typeface="Georgia"/>
              </a:rPr>
              <a:t>October 15</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Senate vote fails (51-44); Medicare open enrollment begins; missed pay day for some federal employees</a:t>
            </a:r>
          </a:p>
          <a:p>
            <a:pPr marL="0" lvl="1">
              <a:spcAft>
                <a:spcPts val="300"/>
              </a:spcAft>
              <a:defRPr/>
            </a:pPr>
            <a:r>
              <a:rPr lang="en-US" sz="1050" b="1" dirty="0">
                <a:solidFill>
                  <a:srgbClr val="FF0000"/>
                </a:solidFill>
                <a:ea typeface="MS PGothic" panose="020B0600070205080204" pitchFamily="34" charset="-128"/>
                <a:cs typeface="Georgia"/>
              </a:rPr>
              <a:t>October 16</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Senate vote fails (51-45)</a:t>
            </a:r>
          </a:p>
          <a:p>
            <a:pPr marL="0" lvl="1">
              <a:spcAft>
                <a:spcPts val="300"/>
              </a:spcAft>
              <a:defRPr/>
            </a:pPr>
            <a:r>
              <a:rPr lang="en-US" sz="1050" b="1" dirty="0">
                <a:solidFill>
                  <a:schemeClr val="tx1"/>
                </a:solidFill>
                <a:ea typeface="MS PGothic" panose="020B0600070205080204" pitchFamily="34" charset="-128"/>
                <a:cs typeface="Georgia"/>
              </a:rPr>
              <a:t>October 17: </a:t>
            </a:r>
            <a:r>
              <a:rPr lang="en-US" sz="1050" dirty="0">
                <a:solidFill>
                  <a:schemeClr val="tx1"/>
                </a:solidFill>
                <a:ea typeface="MS PGothic" panose="020B0600070205080204" pitchFamily="34" charset="-128"/>
                <a:cs typeface="Georgia"/>
              </a:rPr>
              <a:t>Federal courts reduce operation</a:t>
            </a:r>
          </a:p>
          <a:p>
            <a:pPr marL="0" lvl="1">
              <a:spcAft>
                <a:spcPts val="300"/>
              </a:spcAft>
              <a:defRPr/>
            </a:pPr>
            <a:r>
              <a:rPr lang="en-US" sz="1050" b="1" dirty="0">
                <a:solidFill>
                  <a:srgbClr val="FF0000"/>
                </a:solidFill>
                <a:ea typeface="MS PGothic" panose="020B0600070205080204" pitchFamily="34" charset="-128"/>
                <a:cs typeface="Georgia"/>
              </a:rPr>
              <a:t>October 20</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Senate vote fails (50-43)</a:t>
            </a:r>
          </a:p>
          <a:p>
            <a:pPr marL="0" lvl="1">
              <a:spcAft>
                <a:spcPts val="300"/>
              </a:spcAft>
              <a:defRPr/>
            </a:pPr>
            <a:r>
              <a:rPr lang="en-US" sz="1050" b="1" dirty="0">
                <a:solidFill>
                  <a:srgbClr val="FF0000"/>
                </a:solidFill>
                <a:ea typeface="MS PGothic" panose="020B0600070205080204" pitchFamily="34" charset="-128"/>
                <a:cs typeface="Georgia"/>
              </a:rPr>
              <a:t>October 22</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Senate vote fails (54-46)</a:t>
            </a:r>
          </a:p>
          <a:p>
            <a:pPr marL="0" lvl="1">
              <a:spcAft>
                <a:spcPts val="300"/>
              </a:spcAft>
              <a:defRPr/>
            </a:pPr>
            <a:r>
              <a:rPr lang="en-US" sz="1050" b="1" dirty="0">
                <a:solidFill>
                  <a:srgbClr val="FF0000"/>
                </a:solidFill>
                <a:ea typeface="MS PGothic" panose="020B0600070205080204" pitchFamily="34" charset="-128"/>
                <a:cs typeface="Georgia"/>
              </a:rPr>
              <a:t>October 23</a:t>
            </a:r>
            <a:r>
              <a:rPr lang="en-US" sz="1050" b="1" dirty="0">
                <a:solidFill>
                  <a:schemeClr val="tx1"/>
                </a:solidFill>
                <a:ea typeface="MS PGothic" panose="020B0600070205080204" pitchFamily="34" charset="-128"/>
                <a:cs typeface="Georgia"/>
              </a:rPr>
              <a:t>: </a:t>
            </a:r>
            <a:r>
              <a:rPr lang="en-US" sz="1050" dirty="0">
                <a:solidFill>
                  <a:schemeClr val="tx1"/>
                </a:solidFill>
                <a:ea typeface="MS PGothic" panose="020B0600070205080204" pitchFamily="34" charset="-128"/>
                <a:cs typeface="Georgia"/>
              </a:rPr>
              <a:t>Senate vote fails (54-45)</a:t>
            </a:r>
          </a:p>
          <a:p>
            <a:pPr marL="0" lvl="1">
              <a:spcAft>
                <a:spcPts val="300"/>
              </a:spcAft>
              <a:defRPr/>
            </a:pPr>
            <a:r>
              <a:rPr lang="en-US" sz="1050" b="1" dirty="0">
                <a:solidFill>
                  <a:schemeClr val="tx1"/>
                </a:solidFill>
                <a:ea typeface="MS PGothic" panose="020B0600070205080204" pitchFamily="34" charset="-128"/>
                <a:cs typeface="Georgia"/>
              </a:rPr>
              <a:t>October 31: </a:t>
            </a:r>
            <a:r>
              <a:rPr lang="en-US" sz="1050" dirty="0">
                <a:solidFill>
                  <a:schemeClr val="tx1"/>
                </a:solidFill>
                <a:ea typeface="MS PGothic" panose="020B0600070205080204" pitchFamily="34" charset="-128"/>
                <a:cs typeface="Georgia"/>
              </a:rPr>
              <a:t>Day 31 and possible funding lapse for WIC</a:t>
            </a:r>
          </a:p>
        </p:txBody>
      </p:sp>
      <p:sp>
        <p:nvSpPr>
          <p:cNvPr id="3" name="Rounded Rectangle 44">
            <a:extLst>
              <a:ext uri="{FF2B5EF4-FFF2-40B4-BE49-F238E27FC236}">
                <a16:creationId xmlns:a16="http://schemas.microsoft.com/office/drawing/2014/main" id="{498C2209-B456-EE23-5411-AFFAE0A05EA2}"/>
              </a:ext>
            </a:extLst>
          </p:cNvPr>
          <p:cNvSpPr/>
          <p:nvPr/>
        </p:nvSpPr>
        <p:spPr>
          <a:xfrm>
            <a:off x="5244315" y="5178332"/>
            <a:ext cx="5398284" cy="1016224"/>
          </a:xfrm>
          <a:prstGeom prst="roundRect">
            <a:avLst>
              <a:gd name="adj" fmla="val 5839"/>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lvl="1">
              <a:spcAft>
                <a:spcPts val="300"/>
              </a:spcAft>
              <a:defRPr/>
            </a:pPr>
            <a:r>
              <a:rPr lang="en-US" sz="1600" b="1" dirty="0">
                <a:solidFill>
                  <a:schemeClr val="accent1">
                    <a:lumMod val="75000"/>
                  </a:schemeClr>
                </a:solidFill>
                <a:ea typeface="MS PGothic" panose="020B0600070205080204" pitchFamily="34" charset="-128"/>
                <a:cs typeface="Georgia"/>
              </a:rPr>
              <a:t>NOVEMBER KEY DATES</a:t>
            </a:r>
          </a:p>
          <a:p>
            <a:pPr marL="0" lvl="1">
              <a:spcAft>
                <a:spcPts val="300"/>
              </a:spcAft>
              <a:defRPr/>
            </a:pPr>
            <a:r>
              <a:rPr lang="en-US" sz="1100" b="1" dirty="0">
                <a:solidFill>
                  <a:schemeClr val="tx1"/>
                </a:solidFill>
                <a:ea typeface="MS PGothic" panose="020B0600070205080204" pitchFamily="34" charset="-128"/>
                <a:cs typeface="Georgia"/>
              </a:rPr>
              <a:t>November 1: </a:t>
            </a:r>
            <a:r>
              <a:rPr lang="en-US" sz="1100" dirty="0">
                <a:solidFill>
                  <a:schemeClr val="tx1"/>
                </a:solidFill>
                <a:ea typeface="MS PGothic" panose="020B0600070205080204" pitchFamily="34" charset="-128"/>
                <a:cs typeface="Georgia"/>
              </a:rPr>
              <a:t>2026 ACA open enrollment begins; possible disruption to SNAP benefits</a:t>
            </a:r>
          </a:p>
          <a:p>
            <a:pPr marL="0" lvl="1">
              <a:spcAft>
                <a:spcPts val="300"/>
              </a:spcAft>
              <a:defRPr/>
            </a:pPr>
            <a:r>
              <a:rPr lang="en-US" sz="1100" b="1" dirty="0">
                <a:solidFill>
                  <a:schemeClr val="tx1"/>
                </a:solidFill>
                <a:ea typeface="MS PGothic" panose="020B0600070205080204" pitchFamily="34" charset="-128"/>
                <a:cs typeface="Georgia"/>
              </a:rPr>
              <a:t>November 4: </a:t>
            </a:r>
            <a:r>
              <a:rPr lang="en-US" sz="1100" dirty="0">
                <a:solidFill>
                  <a:schemeClr val="tx1"/>
                </a:solidFill>
                <a:ea typeface="MS PGothic" panose="020B0600070205080204" pitchFamily="34" charset="-128"/>
                <a:cs typeface="Georgia"/>
              </a:rPr>
              <a:t>Election day; government shutdown becomes the longest in US history</a:t>
            </a:r>
          </a:p>
        </p:txBody>
      </p:sp>
      <p:pic>
        <p:nvPicPr>
          <p:cNvPr id="5" name="Picture 4" descr="A person in a suit and tie speaking into microphones&#10;&#10;Description automatically generated">
            <a:extLst>
              <a:ext uri="{FF2B5EF4-FFF2-40B4-BE49-F238E27FC236}">
                <a16:creationId xmlns:a16="http://schemas.microsoft.com/office/drawing/2014/main" id="{25BA3517-789D-20C8-6D02-21BFF317FFB8}"/>
              </a:ext>
            </a:extLst>
          </p:cNvPr>
          <p:cNvPicPr>
            <a:picLocks noChangeAspect="1"/>
          </p:cNvPicPr>
          <p:nvPr/>
        </p:nvPicPr>
        <p:blipFill>
          <a:blip r:embed="rId3"/>
          <a:stretch>
            <a:fillRect/>
          </a:stretch>
        </p:blipFill>
        <p:spPr>
          <a:xfrm>
            <a:off x="676641" y="1156944"/>
            <a:ext cx="5866445" cy="5701056"/>
          </a:xfrm>
          <a:prstGeom prst="rect">
            <a:avLst/>
          </a:prstGeom>
        </p:spPr>
      </p:pic>
      <p:pic>
        <p:nvPicPr>
          <p:cNvPr id="7" name="Picture 6" descr="A screenshot of a news page&#10;&#10;Description automatically generated">
            <a:extLst>
              <a:ext uri="{FF2B5EF4-FFF2-40B4-BE49-F238E27FC236}">
                <a16:creationId xmlns:a16="http://schemas.microsoft.com/office/drawing/2014/main" id="{C0555345-EB4E-AC0F-1507-B5001F9638AE}"/>
              </a:ext>
            </a:extLst>
          </p:cNvPr>
          <p:cNvPicPr>
            <a:picLocks noChangeAspect="1"/>
          </p:cNvPicPr>
          <p:nvPr/>
        </p:nvPicPr>
        <p:blipFill>
          <a:blip r:embed="rId4"/>
          <a:stretch>
            <a:fillRect/>
          </a:stretch>
        </p:blipFill>
        <p:spPr>
          <a:xfrm>
            <a:off x="6543927" y="1140948"/>
            <a:ext cx="4800327" cy="5681121"/>
          </a:xfrm>
          <a:prstGeom prst="rect">
            <a:avLst/>
          </a:prstGeom>
        </p:spPr>
      </p:pic>
    </p:spTree>
    <p:extLst>
      <p:ext uri="{BB962C8B-B14F-4D97-AF65-F5344CB8AC3E}">
        <p14:creationId xmlns:p14="http://schemas.microsoft.com/office/powerpoint/2010/main" val="202965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8"/>
</p:tagLst>
</file>

<file path=ppt/tags/tag10.xml><?xml version="1.0" encoding="utf-8"?>
<p:tagLst xmlns:a="http://schemas.openxmlformats.org/drawingml/2006/main" xmlns:r="http://schemas.openxmlformats.org/officeDocument/2006/relationships" xmlns:p="http://schemas.openxmlformats.org/presentationml/2006/main">
  <p:tag name="TIMING" val="|53.3|5.2"/>
</p:tagLst>
</file>

<file path=ppt/tags/tag11.xml><?xml version="1.0" encoding="utf-8"?>
<p:tagLst xmlns:a="http://schemas.openxmlformats.org/drawingml/2006/main" xmlns:r="http://schemas.openxmlformats.org/officeDocument/2006/relationships" xmlns:p="http://schemas.openxmlformats.org/presentationml/2006/main">
  <p:tag name="TIMING" val="|21|6|13.7"/>
</p:tagLst>
</file>

<file path=ppt/tags/tag2.xml><?xml version="1.0" encoding="utf-8"?>
<p:tagLst xmlns:a="http://schemas.openxmlformats.org/drawingml/2006/main" xmlns:r="http://schemas.openxmlformats.org/officeDocument/2006/relationships" xmlns:p="http://schemas.openxmlformats.org/presentationml/2006/main">
  <p:tag name="TIMING" val="|6.9|17.3"/>
</p:tagLst>
</file>

<file path=ppt/tags/tag3.xml><?xml version="1.0" encoding="utf-8"?>
<p:tagLst xmlns:a="http://schemas.openxmlformats.org/drawingml/2006/main" xmlns:r="http://schemas.openxmlformats.org/officeDocument/2006/relationships" xmlns:p="http://schemas.openxmlformats.org/presentationml/2006/main">
  <p:tag name="TIMING" val="|23|28"/>
</p:tagLst>
</file>

<file path=ppt/tags/tag4.xml><?xml version="1.0" encoding="utf-8"?>
<p:tagLst xmlns:a="http://schemas.openxmlformats.org/drawingml/2006/main" xmlns:r="http://schemas.openxmlformats.org/officeDocument/2006/relationships" xmlns:p="http://schemas.openxmlformats.org/presentationml/2006/main">
  <p:tag name="TIMING" val="|29.2"/>
</p:tagLst>
</file>

<file path=ppt/tags/tag5.xml><?xml version="1.0" encoding="utf-8"?>
<p:tagLst xmlns:a="http://schemas.openxmlformats.org/drawingml/2006/main" xmlns:r="http://schemas.openxmlformats.org/officeDocument/2006/relationships" xmlns:p="http://schemas.openxmlformats.org/presentationml/2006/main">
  <p:tag name="TIMING" val="|19|1.7"/>
</p:tagLst>
</file>

<file path=ppt/tags/tag6.xml><?xml version="1.0" encoding="utf-8"?>
<p:tagLst xmlns:a="http://schemas.openxmlformats.org/drawingml/2006/main" xmlns:r="http://schemas.openxmlformats.org/officeDocument/2006/relationships" xmlns:p="http://schemas.openxmlformats.org/presentationml/2006/main">
  <p:tag name="TIMING" val="|6.6"/>
</p:tagLst>
</file>

<file path=ppt/tags/tag7.xml><?xml version="1.0" encoding="utf-8"?>
<p:tagLst xmlns:a="http://schemas.openxmlformats.org/drawingml/2006/main" xmlns:r="http://schemas.openxmlformats.org/officeDocument/2006/relationships" xmlns:p="http://schemas.openxmlformats.org/presentationml/2006/main">
  <p:tag name="TIMING" val="|14.2"/>
</p:tagLst>
</file>

<file path=ppt/tags/tag8.xml><?xml version="1.0" encoding="utf-8"?>
<p:tagLst xmlns:a="http://schemas.openxmlformats.org/drawingml/2006/main" xmlns:r="http://schemas.openxmlformats.org/officeDocument/2006/relationships" xmlns:p="http://schemas.openxmlformats.org/presentationml/2006/main">
  <p:tag name="TIMING" val="|17.6|69.2"/>
</p:tagLst>
</file>

<file path=ppt/tags/tag9.xml><?xml version="1.0" encoding="utf-8"?>
<p:tagLst xmlns:a="http://schemas.openxmlformats.org/drawingml/2006/main" xmlns:r="http://schemas.openxmlformats.org/officeDocument/2006/relationships" xmlns:p="http://schemas.openxmlformats.org/presentationml/2006/main">
  <p:tag name="TIMING" val="|4.8|6.5|11.7|11.5|5.4|11.2"/>
</p:tagLst>
</file>

<file path=ppt/theme/theme1.xml><?xml version="1.0" encoding="utf-8"?>
<a:theme xmlns:a="http://schemas.openxmlformats.org/drawingml/2006/main" name="2_Custom Design">
  <a:themeElements>
    <a:clrScheme name="Custom 1">
      <a:dk1>
        <a:srgbClr val="000000"/>
      </a:dk1>
      <a:lt1>
        <a:srgbClr val="FFFFFF"/>
      </a:lt1>
      <a:dk2>
        <a:srgbClr val="545454"/>
      </a:dk2>
      <a:lt2>
        <a:srgbClr val="C8C8C8"/>
      </a:lt2>
      <a:accent1>
        <a:srgbClr val="007E66"/>
      </a:accent1>
      <a:accent2>
        <a:srgbClr val="95509D"/>
      </a:accent2>
      <a:accent3>
        <a:srgbClr val="2EB135"/>
      </a:accent3>
      <a:accent4>
        <a:srgbClr val="FFC82E"/>
      </a:accent4>
      <a:accent5>
        <a:srgbClr val="00A0DE"/>
      </a:accent5>
      <a:accent6>
        <a:srgbClr val="8EDD00"/>
      </a:accent6>
      <a:hlink>
        <a:srgbClr val="00A0DE"/>
      </a:hlink>
      <a:folHlink>
        <a:srgbClr val="9550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New Vision for Governors [Read-Only]" id="{0E3CFB14-4110-44D8-922D-EE7873330F3A}" vid="{A8EA45FE-5513-495A-BDA3-D277C3ED6C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809CCBE0F7BF4E96538EEDD02756CE" ma:contentTypeVersion="17" ma:contentTypeDescription="Create a new document." ma:contentTypeScope="" ma:versionID="b33778812e7be54eeed4827a9148af9d">
  <xsd:schema xmlns:xsd="http://www.w3.org/2001/XMLSchema" xmlns:xs="http://www.w3.org/2001/XMLSchema" xmlns:p="http://schemas.microsoft.com/office/2006/metadata/properties" xmlns:ns2="cd8bdb9e-9149-43ff-a64d-539024789793" xmlns:ns3="79350851-8c2b-403b-9bd2-948565db2f1b" targetNamespace="http://schemas.microsoft.com/office/2006/metadata/properties" ma:root="true" ma:fieldsID="d5f9b3546f6b12a2d823a90e0fc2e863" ns2:_="" ns3:_="">
    <xsd:import namespace="cd8bdb9e-9149-43ff-a64d-539024789793"/>
    <xsd:import namespace="79350851-8c2b-403b-9bd2-948565db2f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bdb9e-9149-43ff-a64d-5390247897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f58e485-0d26-4f10-8645-ad2692e9af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350851-8c2b-403b-9bd2-948565db2f1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1e50671-4793-4701-9969-531d3dd5e177}" ma:internalName="TaxCatchAll" ma:showField="CatchAllData" ma:web="79350851-8c2b-403b-9bd2-948565db2f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8bdb9e-9149-43ff-a64d-539024789793">
      <Terms xmlns="http://schemas.microsoft.com/office/infopath/2007/PartnerControls"/>
    </lcf76f155ced4ddcb4097134ff3c332f>
    <TaxCatchAll xmlns="79350851-8c2b-403b-9bd2-948565db2f1b" xsi:nil="true"/>
  </documentManagement>
</p:properties>
</file>

<file path=customXml/itemProps1.xml><?xml version="1.0" encoding="utf-8"?>
<ds:datastoreItem xmlns:ds="http://schemas.openxmlformats.org/officeDocument/2006/customXml" ds:itemID="{FC4176C0-EF84-48B2-8F98-A2CE7060BF38}"/>
</file>

<file path=customXml/itemProps2.xml><?xml version="1.0" encoding="utf-8"?>
<ds:datastoreItem xmlns:ds="http://schemas.openxmlformats.org/officeDocument/2006/customXml" ds:itemID="{DB6C43E6-72CF-45ED-AF1B-37B3D185A3B2}">
  <ds:schemaRefs>
    <ds:schemaRef ds:uri="http://schemas.microsoft.com/sharepoint/v3/contenttype/forms"/>
  </ds:schemaRefs>
</ds:datastoreItem>
</file>

<file path=customXml/itemProps3.xml><?xml version="1.0" encoding="utf-8"?>
<ds:datastoreItem xmlns:ds="http://schemas.openxmlformats.org/officeDocument/2006/customXml" ds:itemID="{F05DB103-CF85-4F60-B939-CC40034DB117}">
  <ds:schemaRefs>
    <ds:schemaRef ds:uri="http://purl.org/dc/terms/"/>
    <ds:schemaRef ds:uri="http://purl.org/dc/dcmitype/"/>
    <ds:schemaRef ds:uri="79350851-8c2b-403b-9bd2-948565db2f1b"/>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infopath/2007/PartnerControls"/>
    <ds:schemaRef ds:uri="ad15aece-cebd-4625-bbea-1a5a2a134b8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40471</TotalTime>
  <Words>2415</Words>
  <Application>Microsoft Office PowerPoint</Application>
  <PresentationFormat>Widescreen</PresentationFormat>
  <Paragraphs>359</Paragraphs>
  <Slides>35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MS PGothic</vt:lpstr>
      <vt:lpstr>Aptos</vt:lpstr>
      <vt:lpstr>Arial</vt:lpstr>
      <vt:lpstr>Calibri</vt:lpstr>
      <vt:lpstr>Verdana</vt:lpstr>
      <vt:lpstr>2_Custom Design</vt:lpstr>
      <vt:lpstr>ACP Advocacy in Challenging Times: Embrace the Process and Celebrate Progress  State Health Policy Networking Webinar November 5, 2025</vt:lpstr>
      <vt:lpstr>PowerPoint Presentation</vt:lpstr>
      <vt:lpstr>2025 Elections</vt:lpstr>
      <vt:lpstr>Democratic Sweep on the East Coast</vt:lpstr>
      <vt:lpstr>PowerPoint Presentation</vt:lpstr>
      <vt:lpstr>Congressional Activity …. None 😢</vt:lpstr>
      <vt:lpstr>PowerPoint Presentation</vt:lpstr>
      <vt:lpstr>2025 government shutdown dashboard</vt:lpstr>
      <vt:lpstr>2025 government shutdown key dates</vt:lpstr>
      <vt:lpstr>PowerPoint Presentation</vt:lpstr>
      <vt:lpstr>PowerPoint Presentation</vt:lpstr>
      <vt:lpstr>ACP Invites You To Take Action to Restore Telehealth Flexibilities</vt:lpstr>
      <vt:lpstr>Vaccine and Public Health Related Advocacy</vt:lpstr>
      <vt:lpstr>ACP Files Lawsuit with Other Medical Societies against HHS, Secretary Kennedy for Unlawful, Unilateral Vaccine Changes</vt:lpstr>
      <vt:lpstr>PowerPoint Presentation</vt:lpstr>
      <vt:lpstr>Advocacy for Vaccine Insurance Coverage</vt:lpstr>
      <vt:lpstr>PowerPoint Presentation</vt:lpstr>
      <vt:lpstr>Make America Healthy Again (MAHA) Movement</vt:lpstr>
      <vt:lpstr>The MAHA Report assigns blame to processed food, chemical exposure, and overmedication</vt:lpstr>
      <vt:lpstr>PowerPoint Presentation</vt:lpstr>
      <vt:lpstr>State-level policy activity breakdown</vt:lpstr>
      <vt:lpstr>PowerPoint Presentation</vt:lpstr>
      <vt:lpstr>Surgeon General Hearing - TBD</vt:lpstr>
      <vt:lpstr>PowerPoint Presentation</vt:lpstr>
      <vt:lpstr>2026 Physician Fee Schedule</vt:lpstr>
      <vt:lpstr>2026 Physician Fee Schedule Timeline</vt:lpstr>
      <vt:lpstr>2026 Physician Fee Schedule Final Rule: Two Conversion Factors due to MACRA</vt:lpstr>
      <vt:lpstr>Efficiency Adjustment – Finalized with Minor Changes</vt:lpstr>
      <vt:lpstr>Practice Expense Changes</vt:lpstr>
      <vt:lpstr>Chronic Disease Management, Primary Care, and Behavioral Health Care Services</vt:lpstr>
      <vt:lpstr>2026 Physician Fee Schedule Final Rule</vt:lpstr>
      <vt:lpstr>PowerPoint Presentation</vt:lpstr>
      <vt:lpstr>Private Payer Activity</vt:lpstr>
      <vt:lpstr>Downcoding by Private Payers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Shari Erickson</dc:creator>
  <cp:lastModifiedBy>Shuan Tomlinson</cp:lastModifiedBy>
  <cp:revision>30</cp:revision>
  <dcterms:created xsi:type="dcterms:W3CDTF">2025-05-19T18:08:38Z</dcterms:created>
  <dcterms:modified xsi:type="dcterms:W3CDTF">2025-11-05T22:14:54Z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0x01010089809CCBE0F7BF4E96538EEDD02756CE</vt:lpwstr>
  </property>
</Properties>
</file>