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517" r:id="rId3"/>
    <p:sldId id="471" r:id="rId4"/>
    <p:sldId id="518" r:id="rId5"/>
    <p:sldId id="519" r:id="rId6"/>
    <p:sldId id="520" r:id="rId7"/>
    <p:sldId id="51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00" autoAdjust="0"/>
    <p:restoredTop sz="95226" autoAdjust="0"/>
  </p:normalViewPr>
  <p:slideViewPr>
    <p:cSldViewPr snapToGrid="0">
      <p:cViewPr varScale="1">
        <p:scale>
          <a:sx n="70" d="100"/>
          <a:sy n="70" d="100"/>
        </p:scale>
        <p:origin x="6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44C46-F8CF-4195-9804-AF3D5A0E4A77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08D98F-9219-4E6D-8568-69961F797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263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BE196A5-D872-9148-975E-6BEB05223D01}"/>
              </a:ext>
            </a:extLst>
          </p:cNvPr>
          <p:cNvSpPr/>
          <p:nvPr userDrawn="1"/>
        </p:nvSpPr>
        <p:spPr>
          <a:xfrm>
            <a:off x="0" y="0"/>
            <a:ext cx="2925318" cy="6857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E3DD95-174E-C94F-A8DD-3253A9DDC16A}"/>
              </a:ext>
            </a:extLst>
          </p:cNvPr>
          <p:cNvSpPr/>
          <p:nvPr userDrawn="1"/>
        </p:nvSpPr>
        <p:spPr>
          <a:xfrm>
            <a:off x="0" y="1016000"/>
            <a:ext cx="10001839" cy="45618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78DF27D-3D7E-144D-AEBE-EA85738392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698" y="5827776"/>
            <a:ext cx="1737360" cy="767963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C52C5A3-4A25-364D-8403-80A1A1AD3E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376312"/>
            <a:ext cx="7315200" cy="279090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6A8EE0DC-4B15-D947-88C8-715A124B4A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9" y="4167212"/>
            <a:ext cx="7315200" cy="103093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0185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3917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D44C7-FB56-8F45-8E8D-360A8FFE1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995F-1B0C-B14A-A09E-EFBAD40A7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1800"/>
              </a:spcBef>
              <a:defRPr sz="2200"/>
            </a:lvl1pPr>
            <a:lvl2pPr>
              <a:spcBef>
                <a:spcPts val="0"/>
              </a:spcBef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80654A-C145-B444-8C76-904AB11529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39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6308E5E-FBF3-8749-8C73-47834D26E15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CE54FA1-4F73-804E-834A-4B043673C62B}"/>
              </a:ext>
            </a:extLst>
          </p:cNvPr>
          <p:cNvSpPr/>
          <p:nvPr userDrawn="1"/>
        </p:nvSpPr>
        <p:spPr>
          <a:xfrm>
            <a:off x="9266682" y="0"/>
            <a:ext cx="2925318" cy="6857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185F88B3-8461-8541-A11B-9AD5FBA70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376312"/>
            <a:ext cx="7315200" cy="279090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A1C99013-B493-654C-BF69-476D173F7B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167212"/>
            <a:ext cx="7345367" cy="103093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D7F139-338E-334E-980B-694FB51BA9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101" y="5944463"/>
            <a:ext cx="1554480" cy="43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41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0CDCB-14B2-214E-BBC9-F75462822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A5335-0C8F-3242-B7B5-C6D8DC4F1A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79526"/>
            <a:ext cx="5181600" cy="489743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3C1F58-ABD8-6349-977B-B77440ED6C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79526"/>
            <a:ext cx="5181600" cy="489743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8E2E0D-6651-EE4B-88BE-2D95A1C5D3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2848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Picture [Left], 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0CDCB-14B2-214E-BBC9-F75462822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7012" y="365126"/>
            <a:ext cx="5006788" cy="9143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80FED9-A8B2-7D42-B138-12C3E9137B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409604-FC9D-5346-9A6E-FD5DE5EF23DE}"/>
              </a:ext>
            </a:extLst>
          </p:cNvPr>
          <p:cNvSpPr/>
          <p:nvPr userDrawn="1"/>
        </p:nvSpPr>
        <p:spPr>
          <a:xfrm>
            <a:off x="6347012" y="365126"/>
            <a:ext cx="5029200" cy="45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CA685E9-C33E-2647-888C-A36F84DA853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6096000" cy="685800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 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E5C0A4C-363F-8C4D-A78A-1BEAF42A73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47012" y="1279526"/>
            <a:ext cx="5006788" cy="49101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92460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Picture [Right], 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0CDCB-14B2-214E-BBC9-F75462822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120" y="365126"/>
            <a:ext cx="5006788" cy="9143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80FED9-A8B2-7D42-B138-12C3E9137B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409604-FC9D-5346-9A6E-FD5DE5EF23DE}"/>
              </a:ext>
            </a:extLst>
          </p:cNvPr>
          <p:cNvSpPr/>
          <p:nvPr userDrawn="1"/>
        </p:nvSpPr>
        <p:spPr>
          <a:xfrm>
            <a:off x="833120" y="365126"/>
            <a:ext cx="5029200" cy="45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CA685E9-C33E-2647-888C-A36F84DA853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111240" y="0"/>
            <a:ext cx="6096000" cy="685800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 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E5C0A4C-363F-8C4D-A78A-1BEAF42A73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3120" y="1279526"/>
            <a:ext cx="5006788" cy="49101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95980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8F7D2-A68C-DD42-B432-4D2EC05B9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79525"/>
            <a:ext cx="5157787" cy="731520"/>
          </a:xfrm>
          <a:noFill/>
        </p:spPr>
        <p:txBody>
          <a:bodyPr anchor="b">
            <a:norm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F22C5-0068-EB4D-BDF7-6C1CD2180A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011046"/>
            <a:ext cx="5157787" cy="417861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0DE85F-F394-6645-9753-5BA14D70DE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79525"/>
            <a:ext cx="5183188" cy="731520"/>
          </a:xfrm>
          <a:noFill/>
        </p:spPr>
        <p:txBody>
          <a:bodyPr anchor="b">
            <a:norm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8C9F1A-2BC5-AB41-B8B7-7FB4BCF38B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11046"/>
            <a:ext cx="5183188" cy="4178618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AB1A961-D7C7-3349-A221-7BD5AEC2A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43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A0CBDA-ADA7-544A-BB93-E2ED6F92A0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621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76">
          <p15:clr>
            <a:srgbClr val="FBAE40"/>
          </p15:clr>
        </p15:guide>
        <p15:guide id="2" orient="horz" pos="127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279526"/>
            <a:ext cx="2133600" cy="4892674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none"/>
        </p:style>
        <p:txBody>
          <a:bodyPr lIns="137160" tIns="182880" rIns="137160" bIns="91440">
            <a:normAutofit/>
          </a:bodyPr>
          <a:lstStyle>
            <a:lvl1pPr marL="0" indent="0">
              <a:spcAft>
                <a:spcPts val="1000"/>
              </a:spcAft>
              <a:buNone/>
              <a:defRPr sz="1600" b="0" i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279525"/>
            <a:ext cx="8204200" cy="4892675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C13D6B1E-E481-E140-A8CE-CA0B6FF23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399143-380D-0C4F-9894-1E63897454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362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FC380-7AA8-5143-AB33-06B91DBCE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EAE601-7D40-4E48-B0A1-DCC36A4432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59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AA80174-6BAA-494C-9FE8-C67DDB25ED68}"/>
              </a:ext>
            </a:extLst>
          </p:cNvPr>
          <p:cNvSpPr/>
          <p:nvPr userDrawn="1"/>
        </p:nvSpPr>
        <p:spPr>
          <a:xfrm>
            <a:off x="347472" y="0"/>
            <a:ext cx="4572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0EAC32-2819-A845-B11A-B91D8EF2D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3A23F2-6892-2B49-85A7-898D45679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79525"/>
            <a:ext cx="10515600" cy="4897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77C6E12-5327-DC4B-A658-4BF76AAEDC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47759" y="6391656"/>
            <a:ext cx="3185161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461711D5-349D-4847-A71F-DCB6A6FF38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456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rgbClr val="007E66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Clr>
          <a:srgbClr val="007E6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9367E6A-59D6-401D-A2A2-FA9FE4FBE1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7" y="1376312"/>
            <a:ext cx="8304811" cy="2790900"/>
          </a:xfrm>
        </p:spPr>
        <p:txBody>
          <a:bodyPr>
            <a:normAutofit/>
          </a:bodyPr>
          <a:lstStyle/>
          <a:p>
            <a:r>
              <a:rPr lang="en-US" dirty="0"/>
              <a:t>Kansas Chapter Pilot:</a:t>
            </a:r>
            <a:br>
              <a:rPr lang="en-US" dirty="0"/>
            </a:br>
            <a:r>
              <a:rPr lang="en-US" dirty="0"/>
              <a:t>Prior Authorization Reform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A5DCA80-C0B5-4869-8FC9-D3290D8B74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Benjamin Quick, MD, MPH, FACP</a:t>
            </a:r>
          </a:p>
          <a:p>
            <a:r>
              <a:rPr lang="en-US" dirty="0"/>
              <a:t>KS ACP Health &amp; Public Policy Chair</a:t>
            </a:r>
          </a:p>
        </p:txBody>
      </p:sp>
    </p:spTree>
    <p:extLst>
      <p:ext uri="{BB962C8B-B14F-4D97-AF65-F5344CB8AC3E}">
        <p14:creationId xmlns:p14="http://schemas.microsoft.com/office/powerpoint/2010/main" val="381254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F9CF13-90F8-1273-E967-EAFB1DBF07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Picture 4" descr="A chart with text on it&#10;&#10;AI-generated content may be incorrect.">
            <a:extLst>
              <a:ext uri="{FF2B5EF4-FFF2-40B4-BE49-F238E27FC236}">
                <a16:creationId xmlns:a16="http://schemas.microsoft.com/office/drawing/2014/main" id="{5D9CE702-576E-95F7-9451-53725DF220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0" t="4209" r="5192" b="19317"/>
          <a:stretch>
            <a:fillRect/>
          </a:stretch>
        </p:blipFill>
        <p:spPr>
          <a:xfrm>
            <a:off x="580368" y="281354"/>
            <a:ext cx="11194463" cy="650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809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0686C-DEA1-46EC-AA2D-5B281EFA0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Topic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A3A3A-3C7A-4440-8B29-ADCE50DE4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Why we chose prior authorization reform?</a:t>
            </a:r>
          </a:p>
          <a:p>
            <a:pPr lvl="1"/>
            <a:r>
              <a:rPr lang="en-US" sz="2600" dirty="0"/>
              <a:t>Popular with membership</a:t>
            </a:r>
          </a:p>
          <a:p>
            <a:pPr lvl="1"/>
            <a:r>
              <a:rPr lang="en-US" sz="2600" dirty="0"/>
              <a:t>Other states have passed reform</a:t>
            </a:r>
          </a:p>
          <a:p>
            <a:pPr lvl="1"/>
            <a:r>
              <a:rPr lang="en-US" sz="2600" dirty="0"/>
              <a:t>KS had bill from 2023</a:t>
            </a:r>
          </a:p>
          <a:p>
            <a:r>
              <a:rPr lang="en-US" sz="2800" dirty="0"/>
              <a:t>Met with advocacy leaders from 2023 bill</a:t>
            </a:r>
          </a:p>
          <a:p>
            <a:r>
              <a:rPr lang="en-US" sz="2800" dirty="0"/>
              <a:t>Created KS ACP policy recommendations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57E725-4E19-4908-B4E8-A3DDC034B3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768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4E0D0-1E16-DD3A-E234-AFE62F9CC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KS ACP Policy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48FE8-D880-99E1-7AB4-1EF8C4828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en-US" sz="2400" dirty="0"/>
              <a:t>Prohibit retroactive denial</a:t>
            </a:r>
          </a:p>
          <a:p>
            <a:pPr fontAlgn="ctr"/>
            <a:r>
              <a:rPr lang="en-US" sz="2400" dirty="0"/>
              <a:t>Prescription medications valid for twelve months or until plan ends</a:t>
            </a:r>
          </a:p>
          <a:p>
            <a:pPr fontAlgn="ctr"/>
            <a:r>
              <a:rPr lang="en-US" sz="2400" dirty="0"/>
              <a:t>Time requirements for PA determination</a:t>
            </a:r>
          </a:p>
          <a:p>
            <a:pPr fontAlgn="ctr"/>
            <a:r>
              <a:rPr lang="en-US" sz="2400" dirty="0"/>
              <a:t>Require electronic transmission of requests</a:t>
            </a:r>
          </a:p>
          <a:p>
            <a:pPr fontAlgn="ctr"/>
            <a:r>
              <a:rPr lang="en-US" sz="2400" dirty="0"/>
              <a:t>Right to appeal</a:t>
            </a:r>
          </a:p>
          <a:p>
            <a:pPr fontAlgn="ctr"/>
            <a:r>
              <a:rPr lang="en-US" sz="2400" dirty="0"/>
              <a:t>Require same specialty review</a:t>
            </a:r>
          </a:p>
          <a:p>
            <a:pPr fontAlgn="ctr"/>
            <a:r>
              <a:rPr lang="en-US" sz="2400" dirty="0"/>
              <a:t>Require public reporting on PA denial and approval rates</a:t>
            </a:r>
          </a:p>
          <a:p>
            <a:pPr fontAlgn="ctr"/>
            <a:r>
              <a:rPr lang="en-US" sz="2400" dirty="0"/>
              <a:t>Require reporting of guidelines used in cases of denial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E70744-3FB9-3A29-BB49-03FB3BA4A1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080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6299E-C1E5-9DD1-5906-FBFE428FA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Partnerships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ED62A-27B3-CC5D-1ACD-D3B0034C2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Main partners:</a:t>
            </a:r>
          </a:p>
          <a:p>
            <a:pPr lvl="1"/>
            <a:r>
              <a:rPr lang="en-US" sz="2800" dirty="0"/>
              <a:t>Kansas Academy of Family Physicians (KAFP) </a:t>
            </a:r>
          </a:p>
          <a:p>
            <a:pPr lvl="1"/>
            <a:r>
              <a:rPr lang="en-US" sz="2800" dirty="0"/>
              <a:t>Kansas American Academy of Pediatrics (KAAP)</a:t>
            </a:r>
          </a:p>
          <a:p>
            <a:r>
              <a:rPr lang="en-US" sz="2800" dirty="0"/>
              <a:t>Introduced legislation to KS Senate Insurance Committee</a:t>
            </a:r>
          </a:p>
          <a:p>
            <a:r>
              <a:rPr lang="en-US" sz="2800" dirty="0"/>
              <a:t>Notified additional medical specialty organizations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7472AF-D000-29F2-2049-B00B68C18C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172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9A0B4-F191-D033-7A84-1B6BC5485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Tactics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12C5F-9E14-C879-1DA5-5EABE776A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Outreach to members, especially those of geographic interest</a:t>
            </a:r>
          </a:p>
          <a:p>
            <a:r>
              <a:rPr lang="en-US" sz="2400" dirty="0"/>
              <a:t>Made sample emails/letters/talking points for members</a:t>
            </a:r>
          </a:p>
          <a:p>
            <a:r>
              <a:rPr lang="en-US" sz="2400" dirty="0"/>
              <a:t>Story gathering</a:t>
            </a:r>
          </a:p>
          <a:p>
            <a:r>
              <a:rPr lang="en-US" sz="2400" dirty="0"/>
              <a:t>Inviting legislators to clinics</a:t>
            </a:r>
          </a:p>
          <a:p>
            <a:r>
              <a:rPr lang="en-US" sz="2400" dirty="0"/>
              <a:t>Kansas Medical Society advocacy day</a:t>
            </a:r>
          </a:p>
          <a:p>
            <a:r>
              <a:rPr lang="en-US" sz="2400" dirty="0"/>
              <a:t>Exploring avenues to involve press/social media</a:t>
            </a:r>
          </a:p>
          <a:p>
            <a:r>
              <a:rPr lang="en-US" sz="2400" dirty="0"/>
              <a:t>Preparing for hearing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59839B-4EAE-2CDE-7F60-3538DA918A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711D5-349D-4847-A71F-DCB6A6FF38B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031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53BE9-64D5-4F24-8C81-B0C6291364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58381062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1">
      <a:dk1>
        <a:srgbClr val="000000"/>
      </a:dk1>
      <a:lt1>
        <a:srgbClr val="FFFFFF"/>
      </a:lt1>
      <a:dk2>
        <a:srgbClr val="545454"/>
      </a:dk2>
      <a:lt2>
        <a:srgbClr val="C8C8C8"/>
      </a:lt2>
      <a:accent1>
        <a:srgbClr val="007E66"/>
      </a:accent1>
      <a:accent2>
        <a:srgbClr val="95509D"/>
      </a:accent2>
      <a:accent3>
        <a:srgbClr val="2EB135"/>
      </a:accent3>
      <a:accent4>
        <a:srgbClr val="FFC82E"/>
      </a:accent4>
      <a:accent5>
        <a:srgbClr val="00A0DE"/>
      </a:accent5>
      <a:accent6>
        <a:srgbClr val="8EDD00"/>
      </a:accent6>
      <a:hlink>
        <a:srgbClr val="00A0DE"/>
      </a:hlink>
      <a:folHlink>
        <a:srgbClr val="95509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2400" dirty="0" err="1" smtClean="0">
            <a:latin typeface="Calibri" panose="020F0502020204030204" pitchFamily="34" charset="0"/>
            <a:cs typeface="Calibri" panose="020F050202020403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0" id="{1AE50A13-3CEB-0A40-89E5-78235275D451}" vid="{3140EEA8-1926-614D-8800-DE2A86D20BE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809CCBE0F7BF4E96538EEDD02756CE" ma:contentTypeVersion="17" ma:contentTypeDescription="Create a new document." ma:contentTypeScope="" ma:versionID="b33778812e7be54eeed4827a9148af9d">
  <xsd:schema xmlns:xsd="http://www.w3.org/2001/XMLSchema" xmlns:xs="http://www.w3.org/2001/XMLSchema" xmlns:p="http://schemas.microsoft.com/office/2006/metadata/properties" xmlns:ns2="cd8bdb9e-9149-43ff-a64d-539024789793" xmlns:ns3="79350851-8c2b-403b-9bd2-948565db2f1b" targetNamespace="http://schemas.microsoft.com/office/2006/metadata/properties" ma:root="true" ma:fieldsID="d5f9b3546f6b12a2d823a90e0fc2e863" ns2:_="" ns3:_="">
    <xsd:import namespace="cd8bdb9e-9149-43ff-a64d-539024789793"/>
    <xsd:import namespace="79350851-8c2b-403b-9bd2-948565db2f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8bdb9e-9149-43ff-a64d-5390247897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5f58e485-0d26-4f10-8645-ad2692e9af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50851-8c2b-403b-9bd2-948565db2f1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1e50671-4793-4701-9969-531d3dd5e177}" ma:internalName="TaxCatchAll" ma:showField="CatchAllData" ma:web="79350851-8c2b-403b-9bd2-948565db2f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d8bdb9e-9149-43ff-a64d-539024789793">
      <Terms xmlns="http://schemas.microsoft.com/office/infopath/2007/PartnerControls"/>
    </lcf76f155ced4ddcb4097134ff3c332f>
    <TaxCatchAll xmlns="79350851-8c2b-403b-9bd2-948565db2f1b" xsi:nil="true"/>
  </documentManagement>
</p:properties>
</file>

<file path=customXml/itemProps1.xml><?xml version="1.0" encoding="utf-8"?>
<ds:datastoreItem xmlns:ds="http://schemas.openxmlformats.org/officeDocument/2006/customXml" ds:itemID="{1048DE89-1B61-407D-A75D-D6680428E5A3}"/>
</file>

<file path=customXml/itemProps2.xml><?xml version="1.0" encoding="utf-8"?>
<ds:datastoreItem xmlns:ds="http://schemas.openxmlformats.org/officeDocument/2006/customXml" ds:itemID="{AFB1BF3D-9810-4006-8F37-3B58910FEA6B}"/>
</file>

<file path=customXml/itemProps3.xml><?xml version="1.0" encoding="utf-8"?>
<ds:datastoreItem xmlns:ds="http://schemas.openxmlformats.org/officeDocument/2006/customXml" ds:itemID="{111FF3E6-8DFA-4A12-AAEA-63B30E83FB96}"/>
</file>

<file path=docProps/app.xml><?xml version="1.0" encoding="utf-8"?>
<Properties xmlns="http://schemas.openxmlformats.org/officeDocument/2006/extended-properties" xmlns:vt="http://schemas.openxmlformats.org/officeDocument/2006/docPropsVTypes">
  <TotalTime>7775</TotalTime>
  <Words>190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Custom Design</vt:lpstr>
      <vt:lpstr>Kansas Chapter Pilot: Prior Authorization Reform</vt:lpstr>
      <vt:lpstr>PowerPoint Presentation</vt:lpstr>
      <vt:lpstr>Topic selection</vt:lpstr>
      <vt:lpstr>KS ACP Policy Recommendations</vt:lpstr>
      <vt:lpstr>Partnerships</vt:lpstr>
      <vt:lpstr>Tactics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Advocacy in a time of crisis: What you can do to make a difference  ACP Virtual Advocacy Toolkit July 16, 2020</dc:title>
  <dc:creator>Robert Doherty</dc:creator>
  <cp:lastModifiedBy>Shuan Tomlinson</cp:lastModifiedBy>
  <cp:revision>128</cp:revision>
  <dcterms:created xsi:type="dcterms:W3CDTF">2020-07-14T18:25:12Z</dcterms:created>
  <dcterms:modified xsi:type="dcterms:W3CDTF">2025-11-03T16:36:49Z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0x01010089809CCBE0F7BF4E96538EEDD02756CE</vt:lpwstr>
  </property>
</Properties>
</file>