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sldIdLst>
    <p:sldId id="2738" r:id="rId5"/>
    <p:sldId id="2742" r:id="rId6"/>
    <p:sldId id="2741" r:id="rId7"/>
    <p:sldId id="2743" r:id="rId8"/>
    <p:sldId id="21457058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jaih Johnson" initials="DJ" lastIdx="2" clrIdx="0">
    <p:extLst>
      <p:ext uri="{19B8F6BF-5375-455C-9EA6-DF929625EA0E}">
        <p15:presenceInfo xmlns:p15="http://schemas.microsoft.com/office/powerpoint/2012/main" userId="S::djohnson@acponline.org::2ab725e0-3b65-4346-8597-ff426624d4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15D60F-5FE7-4D80-A042-EC9BAE79EC77}" v="543" dt="2025-07-29T14:08:05.175"/>
    <p1510:client id="{5558054E-52ED-B20B-2089-15FAF4035E54}" v="36" dt="2025-07-29T19:51:30.5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323324-F76A-4177-9BA9-30C39C7AF9E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2C3B3B4-BF22-49F5-B741-98CA527AB481}">
      <dgm:prSet phldrT="[Text]" phldr="0" custT="1"/>
      <dgm:spPr/>
      <dgm:t>
        <a:bodyPr/>
        <a:lstStyle/>
        <a:p>
          <a:pPr rtl="0"/>
          <a:r>
            <a:rPr lang="en-US" sz="2000" b="1">
              <a:latin typeface="Calibri Light" panose="020F0302020204030204"/>
            </a:rPr>
            <a:t>MVP Changes</a:t>
          </a:r>
          <a:endParaRPr lang="en-US" sz="2000" b="1"/>
        </a:p>
      </dgm:t>
    </dgm:pt>
    <dgm:pt modelId="{C193AE48-B387-4EE7-A165-79AA5C2B5948}" type="parTrans" cxnId="{9D07B6B7-920D-4512-85A4-9931DB8A3C92}">
      <dgm:prSet/>
      <dgm:spPr/>
      <dgm:t>
        <a:bodyPr/>
        <a:lstStyle/>
        <a:p>
          <a:endParaRPr lang="en-US"/>
        </a:p>
      </dgm:t>
    </dgm:pt>
    <dgm:pt modelId="{D8C078C3-F8AA-42BC-95B7-F87F0E68B941}" type="sibTrans" cxnId="{9D07B6B7-920D-4512-85A4-9931DB8A3C92}">
      <dgm:prSet/>
      <dgm:spPr/>
      <dgm:t>
        <a:bodyPr/>
        <a:lstStyle/>
        <a:p>
          <a:endParaRPr lang="en-US"/>
        </a:p>
      </dgm:t>
    </dgm:pt>
    <dgm:pt modelId="{F3491B8E-D4C2-4FC4-9D01-DC57704C822C}">
      <dgm:prSet phldrT="[Text]" phldr="0"/>
      <dgm:spPr/>
      <dgm:t>
        <a:bodyPr/>
        <a:lstStyle/>
        <a:p>
          <a:pPr rtl="0"/>
          <a:r>
            <a:rPr lang="en-US" sz="1200">
              <a:latin typeface="Calibri Light" panose="020F0302020204030204"/>
            </a:rPr>
            <a:t>Update group registration process</a:t>
          </a:r>
          <a:endParaRPr lang="en-US" sz="1200"/>
        </a:p>
      </dgm:t>
    </dgm:pt>
    <dgm:pt modelId="{8987B73D-B000-48E9-9F2A-54EBDB6BA2D7}" type="parTrans" cxnId="{5CA99200-7858-4EA9-BDD5-BC4628AAC88B}">
      <dgm:prSet/>
      <dgm:spPr/>
      <dgm:t>
        <a:bodyPr/>
        <a:lstStyle/>
        <a:p>
          <a:endParaRPr lang="en-US"/>
        </a:p>
      </dgm:t>
    </dgm:pt>
    <dgm:pt modelId="{8A556DF3-7B45-44BC-9E13-8D6CDF2DAEC3}" type="sibTrans" cxnId="{5CA99200-7858-4EA9-BDD5-BC4628AAC88B}">
      <dgm:prSet/>
      <dgm:spPr/>
      <dgm:t>
        <a:bodyPr/>
        <a:lstStyle/>
        <a:p>
          <a:endParaRPr lang="en-US"/>
        </a:p>
      </dgm:t>
    </dgm:pt>
    <dgm:pt modelId="{465BD6E1-DAAE-42F1-9565-024C120C89CF}">
      <dgm:prSet phldrT="[Text]" phldr="0"/>
      <dgm:spPr/>
      <dgm:t>
        <a:bodyPr/>
        <a:lstStyle/>
        <a:p>
          <a:pPr rtl="0"/>
          <a:r>
            <a:rPr lang="en-US" sz="1200">
              <a:latin typeface="Calibri Light" panose="020F0302020204030204"/>
            </a:rPr>
            <a:t>Maintain group reporting</a:t>
          </a:r>
          <a:endParaRPr lang="en-US" sz="1200"/>
        </a:p>
      </dgm:t>
    </dgm:pt>
    <dgm:pt modelId="{FC15F29B-E44C-4DBE-BB76-7B3F746094D0}" type="parTrans" cxnId="{DE0548BB-1559-4058-903E-6D2C968CEE52}">
      <dgm:prSet/>
      <dgm:spPr/>
      <dgm:t>
        <a:bodyPr/>
        <a:lstStyle/>
        <a:p>
          <a:endParaRPr lang="en-US"/>
        </a:p>
      </dgm:t>
    </dgm:pt>
    <dgm:pt modelId="{731AF21E-DD32-4F44-98E5-A5932103308C}" type="sibTrans" cxnId="{DE0548BB-1559-4058-903E-6D2C968CEE52}">
      <dgm:prSet/>
      <dgm:spPr/>
      <dgm:t>
        <a:bodyPr/>
        <a:lstStyle/>
        <a:p>
          <a:endParaRPr lang="en-US"/>
        </a:p>
      </dgm:t>
    </dgm:pt>
    <dgm:pt modelId="{89CD687D-E0BD-47D6-8CC6-9117A79CCBAE}">
      <dgm:prSet phldrT="[Text]" phldr="0" custT="1"/>
      <dgm:spPr/>
      <dgm:t>
        <a:bodyPr/>
        <a:lstStyle/>
        <a:p>
          <a:pPr rtl="0"/>
          <a:r>
            <a:rPr lang="en-US" sz="1800" b="1">
              <a:latin typeface="Calibri Light" panose="020F0302020204030204"/>
            </a:rPr>
            <a:t>MIPS Cost Performance Measures</a:t>
          </a:r>
          <a:endParaRPr lang="en-US" sz="1800" b="1"/>
        </a:p>
      </dgm:t>
    </dgm:pt>
    <dgm:pt modelId="{B3CA5898-ED1D-4300-B664-96B56DDB222A}" type="parTrans" cxnId="{9FBE3303-21FE-4560-A6B1-89CEF31FA878}">
      <dgm:prSet/>
      <dgm:spPr/>
      <dgm:t>
        <a:bodyPr/>
        <a:lstStyle/>
        <a:p>
          <a:endParaRPr lang="en-US"/>
        </a:p>
      </dgm:t>
    </dgm:pt>
    <dgm:pt modelId="{5C787712-DF88-44DE-BF33-7B29D5D13C0C}" type="sibTrans" cxnId="{9FBE3303-21FE-4560-A6B1-89CEF31FA878}">
      <dgm:prSet/>
      <dgm:spPr/>
      <dgm:t>
        <a:bodyPr/>
        <a:lstStyle/>
        <a:p>
          <a:endParaRPr lang="en-US"/>
        </a:p>
      </dgm:t>
    </dgm:pt>
    <dgm:pt modelId="{D6E437DD-E043-4EBF-9689-909BA6D4E4D1}">
      <dgm:prSet phldrT="[Text]" phldr="0"/>
      <dgm:spPr/>
      <dgm:t>
        <a:bodyPr/>
        <a:lstStyle/>
        <a:p>
          <a:pPr rtl="0"/>
          <a:r>
            <a:rPr lang="en-US" sz="1200">
              <a:latin typeface="Calibri Light" panose="020F0302020204030204"/>
            </a:rPr>
            <a:t>2-year "information only" approach</a:t>
          </a:r>
          <a:endParaRPr lang="en-US" sz="1200"/>
        </a:p>
      </dgm:t>
    </dgm:pt>
    <dgm:pt modelId="{F2107352-7310-4426-A6B8-563FAC48DA53}" type="parTrans" cxnId="{F7048A9B-F36F-44F8-932A-7FD2A590E6DB}">
      <dgm:prSet/>
      <dgm:spPr/>
      <dgm:t>
        <a:bodyPr/>
        <a:lstStyle/>
        <a:p>
          <a:endParaRPr lang="en-US"/>
        </a:p>
      </dgm:t>
    </dgm:pt>
    <dgm:pt modelId="{E743B3BE-BD8E-493A-96BF-16A36468E6E8}" type="sibTrans" cxnId="{F7048A9B-F36F-44F8-932A-7FD2A590E6DB}">
      <dgm:prSet/>
      <dgm:spPr/>
      <dgm:t>
        <a:bodyPr/>
        <a:lstStyle/>
        <a:p>
          <a:endParaRPr lang="en-US"/>
        </a:p>
      </dgm:t>
    </dgm:pt>
    <dgm:pt modelId="{35A7019C-DC65-409A-98E7-AFEA2DFB8330}">
      <dgm:prSet phldrT="[Text]" phldr="0"/>
      <dgm:spPr/>
      <dgm:t>
        <a:bodyPr/>
        <a:lstStyle/>
        <a:p>
          <a:pPr rtl="0"/>
          <a:r>
            <a:rPr lang="en-US" sz="1200">
              <a:latin typeface="Calibri Light" panose="020F0302020204030204"/>
            </a:rPr>
            <a:t>Implementation in 2026 year or later</a:t>
          </a:r>
          <a:endParaRPr lang="en-US" sz="1200"/>
        </a:p>
      </dgm:t>
    </dgm:pt>
    <dgm:pt modelId="{42443122-C59C-4D6F-8CDF-23CCEC4E60F2}" type="parTrans" cxnId="{6C33A79C-CB87-4D54-86DE-8643899AC326}">
      <dgm:prSet/>
      <dgm:spPr/>
      <dgm:t>
        <a:bodyPr/>
        <a:lstStyle/>
        <a:p>
          <a:endParaRPr lang="en-US"/>
        </a:p>
      </dgm:t>
    </dgm:pt>
    <dgm:pt modelId="{914C9C7C-98A9-4159-A6DF-87DFAB69AFD1}" type="sibTrans" cxnId="{6C33A79C-CB87-4D54-86DE-8643899AC326}">
      <dgm:prSet/>
      <dgm:spPr/>
      <dgm:t>
        <a:bodyPr/>
        <a:lstStyle/>
        <a:p>
          <a:endParaRPr lang="en-US"/>
        </a:p>
      </dgm:t>
    </dgm:pt>
    <dgm:pt modelId="{BC55E725-2256-469B-8F0D-DB8011B3C8EA}">
      <dgm:prSet phldrT="[Text]" phldr="0"/>
      <dgm:spPr/>
      <dgm:t>
        <a:bodyPr/>
        <a:lstStyle/>
        <a:p>
          <a:pPr rtl="0"/>
          <a:r>
            <a:rPr lang="en-US" sz="1200" b="1">
              <a:latin typeface="Calibri Light" panose="020F0302020204030204"/>
            </a:rPr>
            <a:t>MIPS Improvement Activities</a:t>
          </a:r>
          <a:endParaRPr lang="en-US" sz="1200" b="1"/>
        </a:p>
      </dgm:t>
    </dgm:pt>
    <dgm:pt modelId="{9ABDA95E-68A3-475D-AA2E-2A4073C20F79}" type="parTrans" cxnId="{B62086F7-5668-44B5-8B63-0BA6D93911E0}">
      <dgm:prSet/>
      <dgm:spPr/>
      <dgm:t>
        <a:bodyPr/>
        <a:lstStyle/>
        <a:p>
          <a:endParaRPr lang="en-US"/>
        </a:p>
      </dgm:t>
    </dgm:pt>
    <dgm:pt modelId="{BE8AA2C5-654C-4FF5-BF8E-B7B091956FD3}" type="sibTrans" cxnId="{B62086F7-5668-44B5-8B63-0BA6D93911E0}">
      <dgm:prSet/>
      <dgm:spPr/>
      <dgm:t>
        <a:bodyPr/>
        <a:lstStyle/>
        <a:p>
          <a:endParaRPr lang="en-US"/>
        </a:p>
      </dgm:t>
    </dgm:pt>
    <dgm:pt modelId="{EDA2D779-038E-475E-A16E-C528EBE44651}">
      <dgm:prSet phldrT="[Text]" phldr="0"/>
      <dgm:spPr/>
      <dgm:t>
        <a:bodyPr/>
        <a:lstStyle/>
        <a:p>
          <a:pPr rtl="0"/>
          <a:r>
            <a:rPr lang="en-US" sz="1200">
              <a:latin typeface="Calibri Light" panose="020F0302020204030204"/>
            </a:rPr>
            <a:t>Eliminate "Achieving Health Equity"</a:t>
          </a:r>
          <a:endParaRPr lang="en-US" sz="1200"/>
        </a:p>
      </dgm:t>
    </dgm:pt>
    <dgm:pt modelId="{98162F84-894D-4C39-9C8B-658C03D0DA6B}" type="parTrans" cxnId="{7F187E5A-2056-4B54-835D-3FE11E2134B0}">
      <dgm:prSet/>
      <dgm:spPr/>
      <dgm:t>
        <a:bodyPr/>
        <a:lstStyle/>
        <a:p>
          <a:endParaRPr lang="en-US"/>
        </a:p>
      </dgm:t>
    </dgm:pt>
    <dgm:pt modelId="{9072A12D-420C-49D7-8D89-EA06DBB791CB}" type="sibTrans" cxnId="{7F187E5A-2056-4B54-835D-3FE11E2134B0}">
      <dgm:prSet/>
      <dgm:spPr/>
      <dgm:t>
        <a:bodyPr/>
        <a:lstStyle/>
        <a:p>
          <a:endParaRPr lang="en-US"/>
        </a:p>
      </dgm:t>
    </dgm:pt>
    <dgm:pt modelId="{42EB255A-448F-49DE-9495-B8135A86E4C9}">
      <dgm:prSet phldrT="[Text]" phldr="0"/>
      <dgm:spPr/>
      <dgm:t>
        <a:bodyPr/>
        <a:lstStyle/>
        <a:p>
          <a:pPr rtl="0"/>
          <a:r>
            <a:rPr lang="en-US" sz="1200">
              <a:latin typeface="Calibri Light" panose="020F0302020204030204"/>
            </a:rPr>
            <a:t>Add "Advancing Health and Wellness"</a:t>
          </a:r>
          <a:endParaRPr lang="en-US" sz="1200"/>
        </a:p>
      </dgm:t>
    </dgm:pt>
    <dgm:pt modelId="{106A6B0B-FF98-4C94-84BD-5C47CF793AD2}" type="parTrans" cxnId="{3B8490A7-C5E8-490F-A555-08214C7C8637}">
      <dgm:prSet/>
      <dgm:spPr/>
      <dgm:t>
        <a:bodyPr/>
        <a:lstStyle/>
        <a:p>
          <a:endParaRPr lang="en-US"/>
        </a:p>
      </dgm:t>
    </dgm:pt>
    <dgm:pt modelId="{4128AD78-3C48-49AF-930B-002F3D3A90F6}" type="sibTrans" cxnId="{3B8490A7-C5E8-490F-A555-08214C7C8637}">
      <dgm:prSet/>
      <dgm:spPr/>
      <dgm:t>
        <a:bodyPr/>
        <a:lstStyle/>
        <a:p>
          <a:endParaRPr lang="en-US"/>
        </a:p>
      </dgm:t>
    </dgm:pt>
    <dgm:pt modelId="{A52449AD-A891-493A-AEF9-D175CF420658}">
      <dgm:prSet phldr="0"/>
      <dgm:spPr/>
      <dgm:t>
        <a:bodyPr/>
        <a:lstStyle/>
        <a:p>
          <a:pPr rtl="0"/>
          <a:r>
            <a:rPr lang="en-US" sz="1200" b="1">
              <a:latin typeface="Calibri Light" panose="020F0302020204030204"/>
            </a:rPr>
            <a:t>Advanced APM Proposals</a:t>
          </a:r>
        </a:p>
      </dgm:t>
    </dgm:pt>
    <dgm:pt modelId="{2C6CE21B-5019-45CB-823D-1CD0EC9BB220}" type="parTrans" cxnId="{4AF0F2A2-687B-4D78-B816-9D18123B241C}">
      <dgm:prSet/>
      <dgm:spPr/>
    </dgm:pt>
    <dgm:pt modelId="{0FD59D04-8538-4FDF-A93F-A029E79C11F1}" type="sibTrans" cxnId="{4AF0F2A2-687B-4D78-B816-9D18123B241C}">
      <dgm:prSet/>
      <dgm:spPr/>
    </dgm:pt>
    <dgm:pt modelId="{735480A7-92F6-4365-8B9C-D25D7473BA9A}">
      <dgm:prSet phldr="0"/>
      <dgm:spPr/>
      <dgm:t>
        <a:bodyPr/>
        <a:lstStyle/>
        <a:p>
          <a:pPr rtl="0"/>
          <a:r>
            <a:rPr lang="en-US" sz="1200">
              <a:latin typeface="Calibri Light" panose="020F0302020204030204"/>
            </a:rPr>
            <a:t>Modify calculation for participant status</a:t>
          </a:r>
        </a:p>
      </dgm:t>
    </dgm:pt>
    <dgm:pt modelId="{02A87C50-6F5F-4A26-A7F2-C16DC9BB0B00}" type="parTrans" cxnId="{CF8F1027-E554-47A5-8CF3-C38E561CDA01}">
      <dgm:prSet/>
      <dgm:spPr/>
    </dgm:pt>
    <dgm:pt modelId="{10765606-23A8-411E-B003-1DE23CA15975}" type="sibTrans" cxnId="{CF8F1027-E554-47A5-8CF3-C38E561CDA01}">
      <dgm:prSet/>
      <dgm:spPr/>
    </dgm:pt>
    <dgm:pt modelId="{9C9A3D25-F1B0-4F54-826C-A1D0ED408911}">
      <dgm:prSet phldr="0"/>
      <dgm:spPr/>
      <dgm:t>
        <a:bodyPr/>
        <a:lstStyle/>
        <a:p>
          <a:pPr rtl="0"/>
          <a:r>
            <a:rPr lang="en-US" sz="1200">
              <a:latin typeface="Calibri Light" panose="020F0302020204030204"/>
            </a:rPr>
            <a:t>Add 6 new MVPs</a:t>
          </a:r>
        </a:p>
      </dgm:t>
    </dgm:pt>
    <dgm:pt modelId="{029F3B29-E6C1-4221-901A-8F34132CD18A}" type="parTrans" cxnId="{F05DF39F-E1A9-42C2-99DE-A333B241374E}">
      <dgm:prSet/>
      <dgm:spPr/>
    </dgm:pt>
    <dgm:pt modelId="{487D5840-CEF4-4264-BB88-172F57EA2CAE}" type="sibTrans" cxnId="{F05DF39F-E1A9-42C2-99DE-A333B241374E}">
      <dgm:prSet/>
      <dgm:spPr/>
    </dgm:pt>
    <dgm:pt modelId="{BB44C6DE-FA88-43B3-A588-0BB593836A4A}">
      <dgm:prSet phldr="0"/>
      <dgm:spPr/>
      <dgm:t>
        <a:bodyPr/>
        <a:lstStyle/>
        <a:p>
          <a:pPr rtl="0"/>
          <a:r>
            <a:rPr lang="en-US" sz="1200">
              <a:latin typeface="Calibri Light" panose="020F0302020204030204"/>
            </a:rPr>
            <a:t>Align targeted review timeline with MIPS timeline</a:t>
          </a:r>
        </a:p>
      </dgm:t>
    </dgm:pt>
    <dgm:pt modelId="{D7D3E9D2-9AAC-4D36-8533-48A5F995D262}" type="parTrans" cxnId="{D9153106-5CD2-4A77-A917-F093C1F986B8}">
      <dgm:prSet/>
      <dgm:spPr/>
    </dgm:pt>
    <dgm:pt modelId="{28DEAAF3-5EF1-43F6-9FD1-41C6826AA5C0}" type="sibTrans" cxnId="{D9153106-5CD2-4A77-A917-F093C1F986B8}">
      <dgm:prSet/>
      <dgm:spPr/>
    </dgm:pt>
    <dgm:pt modelId="{AC7C3478-78A6-4C7A-AD6F-87F2C574AA1A}" type="pres">
      <dgm:prSet presAssocID="{30323324-F76A-4177-9BA9-30C39C7AF9EB}" presName="Name0" presStyleCnt="0">
        <dgm:presLayoutVars>
          <dgm:dir/>
          <dgm:animLvl val="lvl"/>
          <dgm:resizeHandles val="exact"/>
        </dgm:presLayoutVars>
      </dgm:prSet>
      <dgm:spPr/>
    </dgm:pt>
    <dgm:pt modelId="{CFC766BF-FB26-45DA-9799-2F0687003DB0}" type="pres">
      <dgm:prSet presAssocID="{E2C3B3B4-BF22-49F5-B741-98CA527AB481}" presName="composite" presStyleCnt="0"/>
      <dgm:spPr/>
    </dgm:pt>
    <dgm:pt modelId="{E45F4619-58C3-4863-8138-DF1DC238E4EE}" type="pres">
      <dgm:prSet presAssocID="{E2C3B3B4-BF22-49F5-B741-98CA527AB481}" presName="parTx" presStyleLbl="alignNode1" presStyleIdx="0" presStyleCnt="4">
        <dgm:presLayoutVars>
          <dgm:chMax val="0"/>
          <dgm:chPref val="0"/>
          <dgm:bulletEnabled val="1"/>
        </dgm:presLayoutVars>
      </dgm:prSet>
      <dgm:spPr/>
    </dgm:pt>
    <dgm:pt modelId="{AE2CF381-A02C-43D9-A7BC-D949242D881F}" type="pres">
      <dgm:prSet presAssocID="{E2C3B3B4-BF22-49F5-B741-98CA527AB481}" presName="desTx" presStyleLbl="alignAccFollowNode1" presStyleIdx="0" presStyleCnt="4">
        <dgm:presLayoutVars>
          <dgm:bulletEnabled val="1"/>
        </dgm:presLayoutVars>
      </dgm:prSet>
      <dgm:spPr/>
    </dgm:pt>
    <dgm:pt modelId="{B861D600-8132-41C3-AC10-2D8A79ABCE54}" type="pres">
      <dgm:prSet presAssocID="{D8C078C3-F8AA-42BC-95B7-F87F0E68B941}" presName="space" presStyleCnt="0"/>
      <dgm:spPr/>
    </dgm:pt>
    <dgm:pt modelId="{F14E3890-386B-4B40-BEA0-77D807E2B79E}" type="pres">
      <dgm:prSet presAssocID="{89CD687D-E0BD-47D6-8CC6-9117A79CCBAE}" presName="composite" presStyleCnt="0"/>
      <dgm:spPr/>
    </dgm:pt>
    <dgm:pt modelId="{AC62D958-7B3C-473F-BE53-843065BAB22A}" type="pres">
      <dgm:prSet presAssocID="{89CD687D-E0BD-47D6-8CC6-9117A79CCBAE}" presName="parTx" presStyleLbl="alignNode1" presStyleIdx="1" presStyleCnt="4">
        <dgm:presLayoutVars>
          <dgm:chMax val="0"/>
          <dgm:chPref val="0"/>
          <dgm:bulletEnabled val="1"/>
        </dgm:presLayoutVars>
      </dgm:prSet>
      <dgm:spPr/>
    </dgm:pt>
    <dgm:pt modelId="{0DBAC50C-6A14-4D38-8681-D534FCD8B8D2}" type="pres">
      <dgm:prSet presAssocID="{89CD687D-E0BD-47D6-8CC6-9117A79CCBAE}" presName="desTx" presStyleLbl="alignAccFollowNode1" presStyleIdx="1" presStyleCnt="4">
        <dgm:presLayoutVars>
          <dgm:bulletEnabled val="1"/>
        </dgm:presLayoutVars>
      </dgm:prSet>
      <dgm:spPr/>
    </dgm:pt>
    <dgm:pt modelId="{5648F627-64AF-4DC0-9A8F-119D30403CFF}" type="pres">
      <dgm:prSet presAssocID="{5C787712-DF88-44DE-BF33-7B29D5D13C0C}" presName="space" presStyleCnt="0"/>
      <dgm:spPr/>
    </dgm:pt>
    <dgm:pt modelId="{CB8DC34D-27A6-4B71-9A96-E0ACABC61317}" type="pres">
      <dgm:prSet presAssocID="{BC55E725-2256-469B-8F0D-DB8011B3C8EA}" presName="composite" presStyleCnt="0"/>
      <dgm:spPr/>
    </dgm:pt>
    <dgm:pt modelId="{45F9F92A-0634-4B79-86F8-87064207EC69}" type="pres">
      <dgm:prSet presAssocID="{BC55E725-2256-469B-8F0D-DB8011B3C8EA}" presName="parTx" presStyleLbl="alignNode1" presStyleIdx="2" presStyleCnt="4">
        <dgm:presLayoutVars>
          <dgm:chMax val="0"/>
          <dgm:chPref val="0"/>
          <dgm:bulletEnabled val="1"/>
        </dgm:presLayoutVars>
      </dgm:prSet>
      <dgm:spPr/>
    </dgm:pt>
    <dgm:pt modelId="{8C7D19BC-9877-427A-9605-18FA39092BA4}" type="pres">
      <dgm:prSet presAssocID="{BC55E725-2256-469B-8F0D-DB8011B3C8EA}" presName="desTx" presStyleLbl="alignAccFollowNode1" presStyleIdx="2" presStyleCnt="4">
        <dgm:presLayoutVars>
          <dgm:bulletEnabled val="1"/>
        </dgm:presLayoutVars>
      </dgm:prSet>
      <dgm:spPr/>
    </dgm:pt>
    <dgm:pt modelId="{FA6AB83E-635C-4CC0-8ABE-659B855B862B}" type="pres">
      <dgm:prSet presAssocID="{BE8AA2C5-654C-4FF5-BF8E-B7B091956FD3}" presName="space" presStyleCnt="0"/>
      <dgm:spPr/>
    </dgm:pt>
    <dgm:pt modelId="{E60FCFF2-C918-4F51-B294-54DB9DFB381C}" type="pres">
      <dgm:prSet presAssocID="{A52449AD-A891-493A-AEF9-D175CF420658}" presName="composite" presStyleCnt="0"/>
      <dgm:spPr/>
    </dgm:pt>
    <dgm:pt modelId="{09980512-EAB3-4DEC-BCD0-64E41FAA38D0}" type="pres">
      <dgm:prSet presAssocID="{A52449AD-A891-493A-AEF9-D175CF420658}" presName="parTx" presStyleLbl="alignNode1" presStyleIdx="3" presStyleCnt="4">
        <dgm:presLayoutVars>
          <dgm:chMax val="0"/>
          <dgm:chPref val="0"/>
          <dgm:bulletEnabled val="1"/>
        </dgm:presLayoutVars>
      </dgm:prSet>
      <dgm:spPr/>
    </dgm:pt>
    <dgm:pt modelId="{F1D101AB-00B1-48A3-8C52-919DD0586763}" type="pres">
      <dgm:prSet presAssocID="{A52449AD-A891-493A-AEF9-D175CF420658}" presName="desTx" presStyleLbl="alignAccFollowNode1" presStyleIdx="3" presStyleCnt="4">
        <dgm:presLayoutVars>
          <dgm:bulletEnabled val="1"/>
        </dgm:presLayoutVars>
      </dgm:prSet>
      <dgm:spPr/>
    </dgm:pt>
  </dgm:ptLst>
  <dgm:cxnLst>
    <dgm:cxn modelId="{5CA99200-7858-4EA9-BDD5-BC4628AAC88B}" srcId="{E2C3B3B4-BF22-49F5-B741-98CA527AB481}" destId="{F3491B8E-D4C2-4FC4-9D01-DC57704C822C}" srcOrd="0" destOrd="0" parTransId="{8987B73D-B000-48E9-9F2A-54EBDB6BA2D7}" sibTransId="{8A556DF3-7B45-44BC-9E13-8D6CDF2DAEC3}"/>
    <dgm:cxn modelId="{9FBE3303-21FE-4560-A6B1-89CEF31FA878}" srcId="{30323324-F76A-4177-9BA9-30C39C7AF9EB}" destId="{89CD687D-E0BD-47D6-8CC6-9117A79CCBAE}" srcOrd="1" destOrd="0" parTransId="{B3CA5898-ED1D-4300-B664-96B56DDB222A}" sibTransId="{5C787712-DF88-44DE-BF33-7B29D5D13C0C}"/>
    <dgm:cxn modelId="{46A30806-AD43-45AF-8FE2-C22B51A7278B}" type="presOf" srcId="{F3491B8E-D4C2-4FC4-9D01-DC57704C822C}" destId="{AE2CF381-A02C-43D9-A7BC-D949242D881F}" srcOrd="0" destOrd="0" presId="urn:microsoft.com/office/officeart/2005/8/layout/hList1"/>
    <dgm:cxn modelId="{D9153106-5CD2-4A77-A917-F093C1F986B8}" srcId="{A52449AD-A891-493A-AEF9-D175CF420658}" destId="{BB44C6DE-FA88-43B3-A588-0BB593836A4A}" srcOrd="1" destOrd="0" parTransId="{D7D3E9D2-9AAC-4D36-8533-48A5F995D262}" sibTransId="{28DEAAF3-5EF1-43F6-9FD1-41C6826AA5C0}"/>
    <dgm:cxn modelId="{0ABDA209-222B-4D3C-A3EA-4B31DE0EFC58}" type="presOf" srcId="{9C9A3D25-F1B0-4F54-826C-A1D0ED408911}" destId="{AE2CF381-A02C-43D9-A7BC-D949242D881F}" srcOrd="0" destOrd="2" presId="urn:microsoft.com/office/officeart/2005/8/layout/hList1"/>
    <dgm:cxn modelId="{DD0DD60F-E7F7-4991-B001-D5DCD6C1D442}" type="presOf" srcId="{30323324-F76A-4177-9BA9-30C39C7AF9EB}" destId="{AC7C3478-78A6-4C7A-AD6F-87F2C574AA1A}" srcOrd="0" destOrd="0" presId="urn:microsoft.com/office/officeart/2005/8/layout/hList1"/>
    <dgm:cxn modelId="{7C165324-2285-4AA7-B886-F6E9B5A4A855}" type="presOf" srcId="{A52449AD-A891-493A-AEF9-D175CF420658}" destId="{09980512-EAB3-4DEC-BCD0-64E41FAA38D0}" srcOrd="0" destOrd="0" presId="urn:microsoft.com/office/officeart/2005/8/layout/hList1"/>
    <dgm:cxn modelId="{CF8F1027-E554-47A5-8CF3-C38E561CDA01}" srcId="{A52449AD-A891-493A-AEF9-D175CF420658}" destId="{735480A7-92F6-4365-8B9C-D25D7473BA9A}" srcOrd="0" destOrd="0" parTransId="{02A87C50-6F5F-4A26-A7F2-C16DC9BB0B00}" sibTransId="{10765606-23A8-411E-B003-1DE23CA15975}"/>
    <dgm:cxn modelId="{2E0D5032-2E35-4949-8497-87410962C297}" type="presOf" srcId="{35A7019C-DC65-409A-98E7-AFEA2DFB8330}" destId="{0DBAC50C-6A14-4D38-8681-D534FCD8B8D2}" srcOrd="0" destOrd="1" presId="urn:microsoft.com/office/officeart/2005/8/layout/hList1"/>
    <dgm:cxn modelId="{25035350-3D7F-4EA8-BDBE-6A7D3EF10F0D}" type="presOf" srcId="{EDA2D779-038E-475E-A16E-C528EBE44651}" destId="{8C7D19BC-9877-427A-9605-18FA39092BA4}" srcOrd="0" destOrd="0" presId="urn:microsoft.com/office/officeart/2005/8/layout/hList1"/>
    <dgm:cxn modelId="{8184577A-6F94-4FB7-9745-76CAABEDEF8F}" type="presOf" srcId="{42EB255A-448F-49DE-9495-B8135A86E4C9}" destId="{8C7D19BC-9877-427A-9605-18FA39092BA4}" srcOrd="0" destOrd="1" presId="urn:microsoft.com/office/officeart/2005/8/layout/hList1"/>
    <dgm:cxn modelId="{7F187E5A-2056-4B54-835D-3FE11E2134B0}" srcId="{BC55E725-2256-469B-8F0D-DB8011B3C8EA}" destId="{EDA2D779-038E-475E-A16E-C528EBE44651}" srcOrd="0" destOrd="0" parTransId="{98162F84-894D-4C39-9C8B-658C03D0DA6B}" sibTransId="{9072A12D-420C-49D7-8D89-EA06DBB791CB}"/>
    <dgm:cxn modelId="{CA5A6C8E-3931-4177-A685-2C032C31F4F3}" type="presOf" srcId="{BC55E725-2256-469B-8F0D-DB8011B3C8EA}" destId="{45F9F92A-0634-4B79-86F8-87064207EC69}" srcOrd="0" destOrd="0" presId="urn:microsoft.com/office/officeart/2005/8/layout/hList1"/>
    <dgm:cxn modelId="{73EACA96-B936-4F81-91E5-60CF705957E4}" type="presOf" srcId="{D6E437DD-E043-4EBF-9689-909BA6D4E4D1}" destId="{0DBAC50C-6A14-4D38-8681-D534FCD8B8D2}" srcOrd="0" destOrd="0" presId="urn:microsoft.com/office/officeart/2005/8/layout/hList1"/>
    <dgm:cxn modelId="{F7048A9B-F36F-44F8-932A-7FD2A590E6DB}" srcId="{89CD687D-E0BD-47D6-8CC6-9117A79CCBAE}" destId="{D6E437DD-E043-4EBF-9689-909BA6D4E4D1}" srcOrd="0" destOrd="0" parTransId="{F2107352-7310-4426-A6B8-563FAC48DA53}" sibTransId="{E743B3BE-BD8E-493A-96BF-16A36468E6E8}"/>
    <dgm:cxn modelId="{6C33A79C-CB87-4D54-86DE-8643899AC326}" srcId="{89CD687D-E0BD-47D6-8CC6-9117A79CCBAE}" destId="{35A7019C-DC65-409A-98E7-AFEA2DFB8330}" srcOrd="1" destOrd="0" parTransId="{42443122-C59C-4D6F-8CDF-23CCEC4E60F2}" sibTransId="{914C9C7C-98A9-4159-A6DF-87DFAB69AFD1}"/>
    <dgm:cxn modelId="{F05DF39F-E1A9-42C2-99DE-A333B241374E}" srcId="{E2C3B3B4-BF22-49F5-B741-98CA527AB481}" destId="{9C9A3D25-F1B0-4F54-826C-A1D0ED408911}" srcOrd="2" destOrd="0" parTransId="{029F3B29-E6C1-4221-901A-8F34132CD18A}" sibTransId="{487D5840-CEF4-4264-BB88-172F57EA2CAE}"/>
    <dgm:cxn modelId="{4AF0F2A2-687B-4D78-B816-9D18123B241C}" srcId="{30323324-F76A-4177-9BA9-30C39C7AF9EB}" destId="{A52449AD-A891-493A-AEF9-D175CF420658}" srcOrd="3" destOrd="0" parTransId="{2C6CE21B-5019-45CB-823D-1CD0EC9BB220}" sibTransId="{0FD59D04-8538-4FDF-A93F-A029E79C11F1}"/>
    <dgm:cxn modelId="{3B8490A7-C5E8-490F-A555-08214C7C8637}" srcId="{BC55E725-2256-469B-8F0D-DB8011B3C8EA}" destId="{42EB255A-448F-49DE-9495-B8135A86E4C9}" srcOrd="1" destOrd="0" parTransId="{106A6B0B-FF98-4C94-84BD-5C47CF793AD2}" sibTransId="{4128AD78-3C48-49AF-930B-002F3D3A90F6}"/>
    <dgm:cxn modelId="{CE1095AA-38C3-4551-B9BE-27B0884A7C7C}" type="presOf" srcId="{735480A7-92F6-4365-8B9C-D25D7473BA9A}" destId="{F1D101AB-00B1-48A3-8C52-919DD0586763}" srcOrd="0" destOrd="0" presId="urn:microsoft.com/office/officeart/2005/8/layout/hList1"/>
    <dgm:cxn modelId="{9D07B6B7-920D-4512-85A4-9931DB8A3C92}" srcId="{30323324-F76A-4177-9BA9-30C39C7AF9EB}" destId="{E2C3B3B4-BF22-49F5-B741-98CA527AB481}" srcOrd="0" destOrd="0" parTransId="{C193AE48-B387-4EE7-A165-79AA5C2B5948}" sibTransId="{D8C078C3-F8AA-42BC-95B7-F87F0E68B941}"/>
    <dgm:cxn modelId="{DE0548BB-1559-4058-903E-6D2C968CEE52}" srcId="{E2C3B3B4-BF22-49F5-B741-98CA527AB481}" destId="{465BD6E1-DAAE-42F1-9565-024C120C89CF}" srcOrd="1" destOrd="0" parTransId="{FC15F29B-E44C-4DBE-BB76-7B3F746094D0}" sibTransId="{731AF21E-DD32-4F44-98E5-A5932103308C}"/>
    <dgm:cxn modelId="{EAE145C7-78A0-44E3-A78C-E839E1E3ACBB}" type="presOf" srcId="{465BD6E1-DAAE-42F1-9565-024C120C89CF}" destId="{AE2CF381-A02C-43D9-A7BC-D949242D881F}" srcOrd="0" destOrd="1" presId="urn:microsoft.com/office/officeart/2005/8/layout/hList1"/>
    <dgm:cxn modelId="{E7DBDCDD-FD05-4ACB-A5CD-6DD80F0A10A8}" type="presOf" srcId="{E2C3B3B4-BF22-49F5-B741-98CA527AB481}" destId="{E45F4619-58C3-4863-8138-DF1DC238E4EE}" srcOrd="0" destOrd="0" presId="urn:microsoft.com/office/officeart/2005/8/layout/hList1"/>
    <dgm:cxn modelId="{F40FFEDF-A022-4C8F-A4B2-63667EA42DE3}" type="presOf" srcId="{89CD687D-E0BD-47D6-8CC6-9117A79CCBAE}" destId="{AC62D958-7B3C-473F-BE53-843065BAB22A}" srcOrd="0" destOrd="0" presId="urn:microsoft.com/office/officeart/2005/8/layout/hList1"/>
    <dgm:cxn modelId="{650F84EF-059B-4A0C-A265-9D3008A3ED87}" type="presOf" srcId="{BB44C6DE-FA88-43B3-A588-0BB593836A4A}" destId="{F1D101AB-00B1-48A3-8C52-919DD0586763}" srcOrd="0" destOrd="1" presId="urn:microsoft.com/office/officeart/2005/8/layout/hList1"/>
    <dgm:cxn modelId="{B62086F7-5668-44B5-8B63-0BA6D93911E0}" srcId="{30323324-F76A-4177-9BA9-30C39C7AF9EB}" destId="{BC55E725-2256-469B-8F0D-DB8011B3C8EA}" srcOrd="2" destOrd="0" parTransId="{9ABDA95E-68A3-475D-AA2E-2A4073C20F79}" sibTransId="{BE8AA2C5-654C-4FF5-BF8E-B7B091956FD3}"/>
    <dgm:cxn modelId="{DF3A7848-5720-4974-9CB6-88630439E166}" type="presParOf" srcId="{AC7C3478-78A6-4C7A-AD6F-87F2C574AA1A}" destId="{CFC766BF-FB26-45DA-9799-2F0687003DB0}" srcOrd="0" destOrd="0" presId="urn:microsoft.com/office/officeart/2005/8/layout/hList1"/>
    <dgm:cxn modelId="{225F745A-AF2D-4456-A342-A28F4294DC82}" type="presParOf" srcId="{CFC766BF-FB26-45DA-9799-2F0687003DB0}" destId="{E45F4619-58C3-4863-8138-DF1DC238E4EE}" srcOrd="0" destOrd="0" presId="urn:microsoft.com/office/officeart/2005/8/layout/hList1"/>
    <dgm:cxn modelId="{939C685B-9296-4497-83CF-F08AD1494175}" type="presParOf" srcId="{CFC766BF-FB26-45DA-9799-2F0687003DB0}" destId="{AE2CF381-A02C-43D9-A7BC-D949242D881F}" srcOrd="1" destOrd="0" presId="urn:microsoft.com/office/officeart/2005/8/layout/hList1"/>
    <dgm:cxn modelId="{83189716-B0E6-40EF-A962-BA2E4A73AE11}" type="presParOf" srcId="{AC7C3478-78A6-4C7A-AD6F-87F2C574AA1A}" destId="{B861D600-8132-41C3-AC10-2D8A79ABCE54}" srcOrd="1" destOrd="0" presId="urn:microsoft.com/office/officeart/2005/8/layout/hList1"/>
    <dgm:cxn modelId="{31A53812-8FAE-48B9-922A-3208BCBA3135}" type="presParOf" srcId="{AC7C3478-78A6-4C7A-AD6F-87F2C574AA1A}" destId="{F14E3890-386B-4B40-BEA0-77D807E2B79E}" srcOrd="2" destOrd="0" presId="urn:microsoft.com/office/officeart/2005/8/layout/hList1"/>
    <dgm:cxn modelId="{FBD1554D-CDE2-4DEE-9673-C4DE337CAC7B}" type="presParOf" srcId="{F14E3890-386B-4B40-BEA0-77D807E2B79E}" destId="{AC62D958-7B3C-473F-BE53-843065BAB22A}" srcOrd="0" destOrd="0" presId="urn:microsoft.com/office/officeart/2005/8/layout/hList1"/>
    <dgm:cxn modelId="{FCD8B410-9F59-4E7B-B9BB-8F399C6BCB87}" type="presParOf" srcId="{F14E3890-386B-4B40-BEA0-77D807E2B79E}" destId="{0DBAC50C-6A14-4D38-8681-D534FCD8B8D2}" srcOrd="1" destOrd="0" presId="urn:microsoft.com/office/officeart/2005/8/layout/hList1"/>
    <dgm:cxn modelId="{4F0BA785-2694-4210-9FA3-AE4E2846196C}" type="presParOf" srcId="{AC7C3478-78A6-4C7A-AD6F-87F2C574AA1A}" destId="{5648F627-64AF-4DC0-9A8F-119D30403CFF}" srcOrd="3" destOrd="0" presId="urn:microsoft.com/office/officeart/2005/8/layout/hList1"/>
    <dgm:cxn modelId="{F2D78DCB-132B-450C-9170-DB6D041C03C7}" type="presParOf" srcId="{AC7C3478-78A6-4C7A-AD6F-87F2C574AA1A}" destId="{CB8DC34D-27A6-4B71-9A96-E0ACABC61317}" srcOrd="4" destOrd="0" presId="urn:microsoft.com/office/officeart/2005/8/layout/hList1"/>
    <dgm:cxn modelId="{9C0FDACD-D100-48A9-8035-7F8B2C71175B}" type="presParOf" srcId="{CB8DC34D-27A6-4B71-9A96-E0ACABC61317}" destId="{45F9F92A-0634-4B79-86F8-87064207EC69}" srcOrd="0" destOrd="0" presId="urn:microsoft.com/office/officeart/2005/8/layout/hList1"/>
    <dgm:cxn modelId="{E9FBEBAC-BB0F-4D60-970A-689465C6031A}" type="presParOf" srcId="{CB8DC34D-27A6-4B71-9A96-E0ACABC61317}" destId="{8C7D19BC-9877-427A-9605-18FA39092BA4}" srcOrd="1" destOrd="0" presId="urn:microsoft.com/office/officeart/2005/8/layout/hList1"/>
    <dgm:cxn modelId="{AB4C22C4-0487-4240-B0ED-839345B0F386}" type="presParOf" srcId="{AC7C3478-78A6-4C7A-AD6F-87F2C574AA1A}" destId="{FA6AB83E-635C-4CC0-8ABE-659B855B862B}" srcOrd="5" destOrd="0" presId="urn:microsoft.com/office/officeart/2005/8/layout/hList1"/>
    <dgm:cxn modelId="{39E76D5F-D819-4B77-9732-C25292EE4053}" type="presParOf" srcId="{AC7C3478-78A6-4C7A-AD6F-87F2C574AA1A}" destId="{E60FCFF2-C918-4F51-B294-54DB9DFB381C}" srcOrd="6" destOrd="0" presId="urn:microsoft.com/office/officeart/2005/8/layout/hList1"/>
    <dgm:cxn modelId="{1B9167AD-4694-42B4-B5CD-EACFE6A5D7D2}" type="presParOf" srcId="{E60FCFF2-C918-4F51-B294-54DB9DFB381C}" destId="{09980512-EAB3-4DEC-BCD0-64E41FAA38D0}" srcOrd="0" destOrd="0" presId="urn:microsoft.com/office/officeart/2005/8/layout/hList1"/>
    <dgm:cxn modelId="{567643DD-5B39-4C3B-98E0-42918AFB6EBF}" type="presParOf" srcId="{E60FCFF2-C918-4F51-B294-54DB9DFB381C}" destId="{F1D101AB-00B1-48A3-8C52-919DD0586763}"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AF6DDC5-1E7B-41B1-AFC5-8B9E7390A17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BC80101-DA51-4495-B5BA-176A6BDD15B9}">
      <dgm:prSet phldrT="[Text]" phldr="0"/>
      <dgm:spPr/>
      <dgm:t>
        <a:bodyPr/>
        <a:lstStyle/>
        <a:p>
          <a:pPr rtl="0"/>
          <a:r>
            <a:rPr lang="en-US" b="0">
              <a:latin typeface="Calibri"/>
              <a:ea typeface="Calibri"/>
              <a:cs typeface="Calibri"/>
            </a:rPr>
            <a:t>ASM would reward clinicians who: </a:t>
          </a:r>
        </a:p>
      </dgm:t>
    </dgm:pt>
    <dgm:pt modelId="{FF815AAD-A86C-47A0-85C0-D8199334C773}" type="parTrans" cxnId="{5BB5C885-CB67-4849-8AC4-4AD9F7DADBCE}">
      <dgm:prSet/>
      <dgm:spPr/>
      <dgm:t>
        <a:bodyPr/>
        <a:lstStyle/>
        <a:p>
          <a:endParaRPr lang="en-US"/>
        </a:p>
      </dgm:t>
    </dgm:pt>
    <dgm:pt modelId="{B81CC654-8CED-450E-8266-96ED4F73E920}" type="sibTrans" cxnId="{5BB5C885-CB67-4849-8AC4-4AD9F7DADBCE}">
      <dgm:prSet/>
      <dgm:spPr/>
      <dgm:t>
        <a:bodyPr/>
        <a:lstStyle/>
        <a:p>
          <a:endParaRPr lang="en-US"/>
        </a:p>
      </dgm:t>
    </dgm:pt>
    <dgm:pt modelId="{6E719196-3179-4D79-917E-91C4F0364715}">
      <dgm:prSet phldrT="[Text]" phldr="0"/>
      <dgm:spPr/>
      <dgm:t>
        <a:bodyPr/>
        <a:lstStyle/>
        <a:p>
          <a:pPr rtl="0"/>
          <a:r>
            <a:rPr lang="en-US" sz="1400" b="0">
              <a:latin typeface="Calibri"/>
              <a:ea typeface="Calibri"/>
              <a:cs typeface="Calibri"/>
            </a:rPr>
            <a:t>Prevent worsening or recurrence of chronic conditions by encouraging lifestyle changes</a:t>
          </a:r>
        </a:p>
      </dgm:t>
    </dgm:pt>
    <dgm:pt modelId="{E4E0F124-461E-442E-8787-97E18BD1A01D}" type="parTrans" cxnId="{494F85BC-BE2C-4424-B70E-48B3FEA6AC26}">
      <dgm:prSet/>
      <dgm:spPr/>
      <dgm:t>
        <a:bodyPr/>
        <a:lstStyle/>
        <a:p>
          <a:endParaRPr lang="en-US"/>
        </a:p>
      </dgm:t>
    </dgm:pt>
    <dgm:pt modelId="{39D0EDF2-E309-4A55-9838-AF319C593ACC}" type="sibTrans" cxnId="{494F85BC-BE2C-4424-B70E-48B3FEA6AC26}">
      <dgm:prSet/>
      <dgm:spPr/>
      <dgm:t>
        <a:bodyPr/>
        <a:lstStyle/>
        <a:p>
          <a:endParaRPr lang="en-US"/>
        </a:p>
      </dgm:t>
    </dgm:pt>
    <dgm:pt modelId="{B327D704-4F7E-4061-BAD0-6ECD0318E6C9}">
      <dgm:prSet phldr="0"/>
      <dgm:spPr/>
      <dgm:t>
        <a:bodyPr/>
        <a:lstStyle/>
        <a:p>
          <a:pPr rtl="0"/>
          <a:r>
            <a:rPr lang="en-US" sz="1400" b="0">
              <a:latin typeface="Calibri"/>
              <a:ea typeface="Calibri"/>
              <a:cs typeface="Calibri"/>
            </a:rPr>
            <a:t>Improve chronic disease management by encouraging collaboration between specialists and primary care clinicians</a:t>
          </a:r>
          <a:endParaRPr lang="en-US" sz="1800" b="0">
            <a:latin typeface="Calibri"/>
            <a:ea typeface="Calibri"/>
            <a:cs typeface="Calibri"/>
          </a:endParaRPr>
        </a:p>
      </dgm:t>
    </dgm:pt>
    <dgm:pt modelId="{9379D449-9E50-4B84-9A6C-D86FC6C7F126}" type="parTrans" cxnId="{13566AB9-B392-4D65-94AA-F1880D1FCF17}">
      <dgm:prSet/>
      <dgm:spPr/>
    </dgm:pt>
    <dgm:pt modelId="{2F7DF9BC-80A9-4A5A-A31F-4E9608708876}" type="sibTrans" cxnId="{13566AB9-B392-4D65-94AA-F1880D1FCF17}">
      <dgm:prSet/>
      <dgm:spPr/>
    </dgm:pt>
    <dgm:pt modelId="{0CD1844C-7999-4827-9729-1A0BE43CE468}">
      <dgm:prSet phldr="0"/>
      <dgm:spPr/>
      <dgm:t>
        <a:bodyPr/>
        <a:lstStyle/>
        <a:p>
          <a:pPr rtl="0"/>
          <a:r>
            <a:rPr lang="en-US" sz="1400" b="0">
              <a:latin typeface="Calibri"/>
              <a:ea typeface="Calibri"/>
              <a:cs typeface="Calibri"/>
            </a:rPr>
            <a:t> Detect risks and signs of chronic conditions early </a:t>
          </a:r>
        </a:p>
      </dgm:t>
    </dgm:pt>
    <dgm:pt modelId="{5B1F4011-CC20-45AE-BDC2-B9B5D5121F70}" type="parTrans" cxnId="{65B49F30-F21B-481E-BF3E-D468CE4B9244}">
      <dgm:prSet/>
      <dgm:spPr/>
    </dgm:pt>
    <dgm:pt modelId="{0B0E9C5C-6186-4F16-A604-1455B4C7DA84}" type="sibTrans" cxnId="{65B49F30-F21B-481E-BF3E-D468CE4B9244}">
      <dgm:prSet/>
      <dgm:spPr/>
    </dgm:pt>
    <dgm:pt modelId="{79DE4850-1412-4052-9A3A-AE868EEC9017}">
      <dgm:prSet phldr="0"/>
      <dgm:spPr/>
      <dgm:t>
        <a:bodyPr/>
        <a:lstStyle/>
        <a:p>
          <a:pPr rtl="0"/>
          <a:r>
            <a:rPr lang="en-US" sz="1400" b="0">
              <a:latin typeface="Calibri"/>
              <a:ea typeface="Calibri"/>
              <a:cs typeface="Calibri"/>
            </a:rPr>
            <a:t> Enhance patient experience by prioritizing patient-reported outcomes on function </a:t>
          </a:r>
          <a:endParaRPr lang="en-US" sz="1800" b="0">
            <a:latin typeface="Calibri"/>
            <a:ea typeface="Calibri"/>
            <a:cs typeface="Calibri"/>
          </a:endParaRPr>
        </a:p>
      </dgm:t>
    </dgm:pt>
    <dgm:pt modelId="{91338F0C-C4CA-4DA9-80B0-05C62F031104}" type="parTrans" cxnId="{704B9604-8092-4F96-BC91-AC919FD7723C}">
      <dgm:prSet/>
      <dgm:spPr/>
    </dgm:pt>
    <dgm:pt modelId="{3684297B-7EF5-49E6-AA5D-74F319D37E2F}" type="sibTrans" cxnId="{704B9604-8092-4F96-BC91-AC919FD7723C}">
      <dgm:prSet/>
      <dgm:spPr/>
    </dgm:pt>
    <dgm:pt modelId="{30A9F97B-DCB6-4637-80D2-29B7F5D449E8}">
      <dgm:prSet phldr="0"/>
      <dgm:spPr/>
      <dgm:t>
        <a:bodyPr/>
        <a:lstStyle/>
        <a:p>
          <a:r>
            <a:rPr lang="en-US" sz="1400" b="0">
              <a:latin typeface="Calibri"/>
              <a:ea typeface="Calibri"/>
              <a:cs typeface="Calibri"/>
            </a:rPr>
            <a:t>Reduce avoidable hospitalizations and care lacking clear evidence of benefit</a:t>
          </a:r>
          <a:endParaRPr lang="en-US" b="0">
            <a:latin typeface="Calibri"/>
            <a:ea typeface="Calibri"/>
            <a:cs typeface="Calibri"/>
          </a:endParaRPr>
        </a:p>
      </dgm:t>
    </dgm:pt>
    <dgm:pt modelId="{4C3CEA41-550A-4B7E-B99B-B736B3D9170B}" type="parTrans" cxnId="{3EF71361-AB1A-4E90-BB60-9C96B5CF5FB5}">
      <dgm:prSet/>
      <dgm:spPr/>
    </dgm:pt>
    <dgm:pt modelId="{DF51A1BB-C05C-45A7-AA1F-C9CF76A4B14F}" type="sibTrans" cxnId="{3EF71361-AB1A-4E90-BB60-9C96B5CF5FB5}">
      <dgm:prSet/>
      <dgm:spPr/>
    </dgm:pt>
    <dgm:pt modelId="{BA49CCF6-3E60-4E0C-AA44-FEA7D56EAD5A}" type="pres">
      <dgm:prSet presAssocID="{1AF6DDC5-1E7B-41B1-AFC5-8B9E7390A174}" presName="linear" presStyleCnt="0">
        <dgm:presLayoutVars>
          <dgm:animLvl val="lvl"/>
          <dgm:resizeHandles val="exact"/>
        </dgm:presLayoutVars>
      </dgm:prSet>
      <dgm:spPr/>
    </dgm:pt>
    <dgm:pt modelId="{B9BDF6CB-9E97-4F49-996D-A73563536FEE}" type="pres">
      <dgm:prSet presAssocID="{7BC80101-DA51-4495-B5BA-176A6BDD15B9}" presName="parentText" presStyleLbl="node1" presStyleIdx="0" presStyleCnt="1">
        <dgm:presLayoutVars>
          <dgm:chMax val="0"/>
          <dgm:bulletEnabled val="1"/>
        </dgm:presLayoutVars>
      </dgm:prSet>
      <dgm:spPr/>
    </dgm:pt>
    <dgm:pt modelId="{9D924E14-7FF4-468F-B7AB-7EE7D7DFE86C}" type="pres">
      <dgm:prSet presAssocID="{7BC80101-DA51-4495-B5BA-176A6BDD15B9}" presName="childText" presStyleLbl="revTx" presStyleIdx="0" presStyleCnt="1">
        <dgm:presLayoutVars>
          <dgm:bulletEnabled val="1"/>
        </dgm:presLayoutVars>
      </dgm:prSet>
      <dgm:spPr/>
    </dgm:pt>
  </dgm:ptLst>
  <dgm:cxnLst>
    <dgm:cxn modelId="{704B9604-8092-4F96-BC91-AC919FD7723C}" srcId="{7BC80101-DA51-4495-B5BA-176A6BDD15B9}" destId="{79DE4850-1412-4052-9A3A-AE868EEC9017}" srcOrd="3" destOrd="0" parTransId="{91338F0C-C4CA-4DA9-80B0-05C62F031104}" sibTransId="{3684297B-7EF5-49E6-AA5D-74F319D37E2F}"/>
    <dgm:cxn modelId="{FA2A1D1F-71D9-44A8-9D16-5F2239F4BE2F}" type="presOf" srcId="{7BC80101-DA51-4495-B5BA-176A6BDD15B9}" destId="{B9BDF6CB-9E97-4F49-996D-A73563536FEE}" srcOrd="0" destOrd="0" presId="urn:microsoft.com/office/officeart/2005/8/layout/vList2"/>
    <dgm:cxn modelId="{65B49F30-F21B-481E-BF3E-D468CE4B9244}" srcId="{7BC80101-DA51-4495-B5BA-176A6BDD15B9}" destId="{0CD1844C-7999-4827-9729-1A0BE43CE468}" srcOrd="2" destOrd="0" parTransId="{5B1F4011-CC20-45AE-BDC2-B9B5D5121F70}" sibTransId="{0B0E9C5C-6186-4F16-A604-1455B4C7DA84}"/>
    <dgm:cxn modelId="{AFF1F13C-AC6F-4E86-8330-2826BADCC007}" type="presOf" srcId="{6E719196-3179-4D79-917E-91C4F0364715}" destId="{9D924E14-7FF4-468F-B7AB-7EE7D7DFE86C}" srcOrd="0" destOrd="0" presId="urn:microsoft.com/office/officeart/2005/8/layout/vList2"/>
    <dgm:cxn modelId="{3EF71361-AB1A-4E90-BB60-9C96B5CF5FB5}" srcId="{7BC80101-DA51-4495-B5BA-176A6BDD15B9}" destId="{30A9F97B-DCB6-4637-80D2-29B7F5D449E8}" srcOrd="4" destOrd="0" parTransId="{4C3CEA41-550A-4B7E-B99B-B736B3D9170B}" sibTransId="{DF51A1BB-C05C-45A7-AA1F-C9CF76A4B14F}"/>
    <dgm:cxn modelId="{A5C4E467-6AF3-4126-BEC5-9F0D24F1CBFF}" type="presOf" srcId="{1AF6DDC5-1E7B-41B1-AFC5-8B9E7390A174}" destId="{BA49CCF6-3E60-4E0C-AA44-FEA7D56EAD5A}" srcOrd="0" destOrd="0" presId="urn:microsoft.com/office/officeart/2005/8/layout/vList2"/>
    <dgm:cxn modelId="{4FA1074D-8228-400A-9659-BF2FA99231EC}" type="presOf" srcId="{B327D704-4F7E-4061-BAD0-6ECD0318E6C9}" destId="{9D924E14-7FF4-468F-B7AB-7EE7D7DFE86C}" srcOrd="0" destOrd="1" presId="urn:microsoft.com/office/officeart/2005/8/layout/vList2"/>
    <dgm:cxn modelId="{02092370-B93C-4A28-83FE-2D82A7C6A91E}" type="presOf" srcId="{79DE4850-1412-4052-9A3A-AE868EEC9017}" destId="{9D924E14-7FF4-468F-B7AB-7EE7D7DFE86C}" srcOrd="0" destOrd="3" presId="urn:microsoft.com/office/officeart/2005/8/layout/vList2"/>
    <dgm:cxn modelId="{5BB5C885-CB67-4849-8AC4-4AD9F7DADBCE}" srcId="{1AF6DDC5-1E7B-41B1-AFC5-8B9E7390A174}" destId="{7BC80101-DA51-4495-B5BA-176A6BDD15B9}" srcOrd="0" destOrd="0" parTransId="{FF815AAD-A86C-47A0-85C0-D8199334C773}" sibTransId="{B81CC654-8CED-450E-8266-96ED4F73E920}"/>
    <dgm:cxn modelId="{32BF738A-A442-457C-895E-46A26800B6BF}" type="presOf" srcId="{30A9F97B-DCB6-4637-80D2-29B7F5D449E8}" destId="{9D924E14-7FF4-468F-B7AB-7EE7D7DFE86C}" srcOrd="0" destOrd="4" presId="urn:microsoft.com/office/officeart/2005/8/layout/vList2"/>
    <dgm:cxn modelId="{13566AB9-B392-4D65-94AA-F1880D1FCF17}" srcId="{7BC80101-DA51-4495-B5BA-176A6BDD15B9}" destId="{B327D704-4F7E-4061-BAD0-6ECD0318E6C9}" srcOrd="1" destOrd="0" parTransId="{9379D449-9E50-4B84-9A6C-D86FC6C7F126}" sibTransId="{2F7DF9BC-80A9-4A5A-A31F-4E9608708876}"/>
    <dgm:cxn modelId="{494F85BC-BE2C-4424-B70E-48B3FEA6AC26}" srcId="{7BC80101-DA51-4495-B5BA-176A6BDD15B9}" destId="{6E719196-3179-4D79-917E-91C4F0364715}" srcOrd="0" destOrd="0" parTransId="{E4E0F124-461E-442E-8787-97E18BD1A01D}" sibTransId="{39D0EDF2-E309-4A55-9838-AF319C593ACC}"/>
    <dgm:cxn modelId="{83C4FCCC-B14A-49E3-904D-606565FF3563}" type="presOf" srcId="{0CD1844C-7999-4827-9729-1A0BE43CE468}" destId="{9D924E14-7FF4-468F-B7AB-7EE7D7DFE86C}" srcOrd="0" destOrd="2" presId="urn:microsoft.com/office/officeart/2005/8/layout/vList2"/>
    <dgm:cxn modelId="{4A8279DB-CDF2-48F6-B9D8-8F6FB5146361}" type="presParOf" srcId="{BA49CCF6-3E60-4E0C-AA44-FEA7D56EAD5A}" destId="{B9BDF6CB-9E97-4F49-996D-A73563536FEE}" srcOrd="0" destOrd="0" presId="urn:microsoft.com/office/officeart/2005/8/layout/vList2"/>
    <dgm:cxn modelId="{86EB05CE-9877-4B7D-967E-1E89B72C0033}" type="presParOf" srcId="{BA49CCF6-3E60-4E0C-AA44-FEA7D56EAD5A}" destId="{9D924E14-7FF4-468F-B7AB-7EE7D7DFE86C}"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5F4619-58C3-4863-8138-DF1DC238E4EE}">
      <dsp:nvSpPr>
        <dsp:cNvPr id="0" name=""/>
        <dsp:cNvSpPr/>
      </dsp:nvSpPr>
      <dsp:spPr>
        <a:xfrm>
          <a:off x="3961" y="2120077"/>
          <a:ext cx="2382150" cy="76013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Calibri Light" panose="020F0302020204030204"/>
            </a:rPr>
            <a:t>MVP Changes</a:t>
          </a:r>
          <a:endParaRPr lang="en-US" sz="2000" b="1" kern="1200"/>
        </a:p>
      </dsp:txBody>
      <dsp:txXfrm>
        <a:off x="3961" y="2120077"/>
        <a:ext cx="2382150" cy="760135"/>
      </dsp:txXfrm>
    </dsp:sp>
    <dsp:sp modelId="{AE2CF381-A02C-43D9-A7BC-D949242D881F}">
      <dsp:nvSpPr>
        <dsp:cNvPr id="0" name=""/>
        <dsp:cNvSpPr/>
      </dsp:nvSpPr>
      <dsp:spPr>
        <a:xfrm>
          <a:off x="3961" y="2880213"/>
          <a:ext cx="2382150" cy="23958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kern="1200">
              <a:latin typeface="Calibri Light" panose="020F0302020204030204"/>
            </a:rPr>
            <a:t>Update group registration process</a:t>
          </a:r>
          <a:endParaRPr lang="en-US" sz="2100" kern="1200"/>
        </a:p>
        <a:p>
          <a:pPr marL="228600" lvl="1" indent="-228600" algn="l" defTabSz="933450" rtl="0">
            <a:lnSpc>
              <a:spcPct val="90000"/>
            </a:lnSpc>
            <a:spcBef>
              <a:spcPct val="0"/>
            </a:spcBef>
            <a:spcAft>
              <a:spcPct val="15000"/>
            </a:spcAft>
            <a:buChar char="•"/>
          </a:pPr>
          <a:r>
            <a:rPr lang="en-US" sz="2100" kern="1200">
              <a:latin typeface="Calibri Light" panose="020F0302020204030204"/>
            </a:rPr>
            <a:t>Maintain group reporting</a:t>
          </a:r>
          <a:endParaRPr lang="en-US" sz="2100" kern="1200"/>
        </a:p>
        <a:p>
          <a:pPr marL="228600" lvl="1" indent="-228600" algn="l" defTabSz="933450" rtl="0">
            <a:lnSpc>
              <a:spcPct val="90000"/>
            </a:lnSpc>
            <a:spcBef>
              <a:spcPct val="0"/>
            </a:spcBef>
            <a:spcAft>
              <a:spcPct val="15000"/>
            </a:spcAft>
            <a:buChar char="•"/>
          </a:pPr>
          <a:r>
            <a:rPr lang="en-US" sz="2100" kern="1200">
              <a:latin typeface="Calibri Light" panose="020F0302020204030204"/>
            </a:rPr>
            <a:t>Add 6 new MVPs</a:t>
          </a:r>
        </a:p>
      </dsp:txBody>
      <dsp:txXfrm>
        <a:off x="3961" y="2880213"/>
        <a:ext cx="2382150" cy="2395870"/>
      </dsp:txXfrm>
    </dsp:sp>
    <dsp:sp modelId="{AC62D958-7B3C-473F-BE53-843065BAB22A}">
      <dsp:nvSpPr>
        <dsp:cNvPr id="0" name=""/>
        <dsp:cNvSpPr/>
      </dsp:nvSpPr>
      <dsp:spPr>
        <a:xfrm>
          <a:off x="2719613" y="2120077"/>
          <a:ext cx="2382150" cy="76013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rtl="0">
            <a:lnSpc>
              <a:spcPct val="90000"/>
            </a:lnSpc>
            <a:spcBef>
              <a:spcPct val="0"/>
            </a:spcBef>
            <a:spcAft>
              <a:spcPct val="35000"/>
            </a:spcAft>
            <a:buNone/>
          </a:pPr>
          <a:r>
            <a:rPr lang="en-US" sz="1800" b="1" kern="1200">
              <a:latin typeface="Calibri Light" panose="020F0302020204030204"/>
            </a:rPr>
            <a:t>MIPS Cost Performance Measures</a:t>
          </a:r>
          <a:endParaRPr lang="en-US" sz="1800" b="1" kern="1200"/>
        </a:p>
      </dsp:txBody>
      <dsp:txXfrm>
        <a:off x="2719613" y="2120077"/>
        <a:ext cx="2382150" cy="760135"/>
      </dsp:txXfrm>
    </dsp:sp>
    <dsp:sp modelId="{0DBAC50C-6A14-4D38-8681-D534FCD8B8D2}">
      <dsp:nvSpPr>
        <dsp:cNvPr id="0" name=""/>
        <dsp:cNvSpPr/>
      </dsp:nvSpPr>
      <dsp:spPr>
        <a:xfrm>
          <a:off x="2719613" y="2880213"/>
          <a:ext cx="2382150" cy="23958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kern="1200">
              <a:latin typeface="Calibri Light" panose="020F0302020204030204"/>
            </a:rPr>
            <a:t>2-year "information only" approach</a:t>
          </a:r>
          <a:endParaRPr lang="en-US" sz="2100" kern="1200"/>
        </a:p>
        <a:p>
          <a:pPr marL="228600" lvl="1" indent="-228600" algn="l" defTabSz="933450" rtl="0">
            <a:lnSpc>
              <a:spcPct val="90000"/>
            </a:lnSpc>
            <a:spcBef>
              <a:spcPct val="0"/>
            </a:spcBef>
            <a:spcAft>
              <a:spcPct val="15000"/>
            </a:spcAft>
            <a:buChar char="•"/>
          </a:pPr>
          <a:r>
            <a:rPr lang="en-US" sz="2100" kern="1200">
              <a:latin typeface="Calibri Light" panose="020F0302020204030204"/>
            </a:rPr>
            <a:t>Implementation in 2026 year or later</a:t>
          </a:r>
          <a:endParaRPr lang="en-US" sz="2100" kern="1200"/>
        </a:p>
      </dsp:txBody>
      <dsp:txXfrm>
        <a:off x="2719613" y="2880213"/>
        <a:ext cx="2382150" cy="2395870"/>
      </dsp:txXfrm>
    </dsp:sp>
    <dsp:sp modelId="{45F9F92A-0634-4B79-86F8-87064207EC69}">
      <dsp:nvSpPr>
        <dsp:cNvPr id="0" name=""/>
        <dsp:cNvSpPr/>
      </dsp:nvSpPr>
      <dsp:spPr>
        <a:xfrm>
          <a:off x="5435265" y="2120077"/>
          <a:ext cx="2382150" cy="76013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US" sz="2100" b="1" kern="1200">
              <a:latin typeface="Calibri Light" panose="020F0302020204030204"/>
            </a:rPr>
            <a:t>MIPS Improvement Activities</a:t>
          </a:r>
          <a:endParaRPr lang="en-US" sz="2100" b="1" kern="1200"/>
        </a:p>
      </dsp:txBody>
      <dsp:txXfrm>
        <a:off x="5435265" y="2120077"/>
        <a:ext cx="2382150" cy="760135"/>
      </dsp:txXfrm>
    </dsp:sp>
    <dsp:sp modelId="{8C7D19BC-9877-427A-9605-18FA39092BA4}">
      <dsp:nvSpPr>
        <dsp:cNvPr id="0" name=""/>
        <dsp:cNvSpPr/>
      </dsp:nvSpPr>
      <dsp:spPr>
        <a:xfrm>
          <a:off x="5435265" y="2880213"/>
          <a:ext cx="2382150" cy="23958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kern="1200">
              <a:latin typeface="Calibri Light" panose="020F0302020204030204"/>
            </a:rPr>
            <a:t>Eliminate "Achieving Health Equity"</a:t>
          </a:r>
          <a:endParaRPr lang="en-US" sz="2100" kern="1200"/>
        </a:p>
        <a:p>
          <a:pPr marL="228600" lvl="1" indent="-228600" algn="l" defTabSz="933450" rtl="0">
            <a:lnSpc>
              <a:spcPct val="90000"/>
            </a:lnSpc>
            <a:spcBef>
              <a:spcPct val="0"/>
            </a:spcBef>
            <a:spcAft>
              <a:spcPct val="15000"/>
            </a:spcAft>
            <a:buChar char="•"/>
          </a:pPr>
          <a:r>
            <a:rPr lang="en-US" sz="2100" kern="1200">
              <a:latin typeface="Calibri Light" panose="020F0302020204030204"/>
            </a:rPr>
            <a:t>Add "Advancing Health and Wellness"</a:t>
          </a:r>
          <a:endParaRPr lang="en-US" sz="2100" kern="1200"/>
        </a:p>
      </dsp:txBody>
      <dsp:txXfrm>
        <a:off x="5435265" y="2880213"/>
        <a:ext cx="2382150" cy="2395870"/>
      </dsp:txXfrm>
    </dsp:sp>
    <dsp:sp modelId="{09980512-EAB3-4DEC-BCD0-64E41FAA38D0}">
      <dsp:nvSpPr>
        <dsp:cNvPr id="0" name=""/>
        <dsp:cNvSpPr/>
      </dsp:nvSpPr>
      <dsp:spPr>
        <a:xfrm>
          <a:off x="8150917" y="2120077"/>
          <a:ext cx="2382150" cy="76013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US" sz="2100" b="1" kern="1200">
              <a:latin typeface="Calibri Light" panose="020F0302020204030204"/>
            </a:rPr>
            <a:t>Advanced APM Proposals</a:t>
          </a:r>
        </a:p>
      </dsp:txBody>
      <dsp:txXfrm>
        <a:off x="8150917" y="2120077"/>
        <a:ext cx="2382150" cy="760135"/>
      </dsp:txXfrm>
    </dsp:sp>
    <dsp:sp modelId="{F1D101AB-00B1-48A3-8C52-919DD0586763}">
      <dsp:nvSpPr>
        <dsp:cNvPr id="0" name=""/>
        <dsp:cNvSpPr/>
      </dsp:nvSpPr>
      <dsp:spPr>
        <a:xfrm>
          <a:off x="8150917" y="2880213"/>
          <a:ext cx="2382150" cy="239587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kern="1200">
              <a:latin typeface="Calibri Light" panose="020F0302020204030204"/>
            </a:rPr>
            <a:t>Modify calculation for participant status</a:t>
          </a:r>
        </a:p>
        <a:p>
          <a:pPr marL="228600" lvl="1" indent="-228600" algn="l" defTabSz="933450" rtl="0">
            <a:lnSpc>
              <a:spcPct val="90000"/>
            </a:lnSpc>
            <a:spcBef>
              <a:spcPct val="0"/>
            </a:spcBef>
            <a:spcAft>
              <a:spcPct val="15000"/>
            </a:spcAft>
            <a:buChar char="•"/>
          </a:pPr>
          <a:r>
            <a:rPr lang="en-US" sz="2100" kern="1200">
              <a:latin typeface="Calibri Light" panose="020F0302020204030204"/>
            </a:rPr>
            <a:t>Align targeted review timeline with MIPS timeline</a:t>
          </a:r>
        </a:p>
      </dsp:txBody>
      <dsp:txXfrm>
        <a:off x="8150917" y="2880213"/>
        <a:ext cx="2382150" cy="23958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DF6CB-9E97-4F49-996D-A73563536FEE}">
      <dsp:nvSpPr>
        <dsp:cNvPr id="0" name=""/>
        <dsp:cNvSpPr/>
      </dsp:nvSpPr>
      <dsp:spPr>
        <a:xfrm>
          <a:off x="0" y="312953"/>
          <a:ext cx="5090152"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en-US" sz="2600" b="0" kern="1200">
              <a:latin typeface="Calibri"/>
              <a:ea typeface="Calibri"/>
              <a:cs typeface="Calibri"/>
            </a:rPr>
            <a:t>ASM would reward clinicians who: </a:t>
          </a:r>
        </a:p>
      </dsp:txBody>
      <dsp:txXfrm>
        <a:off x="30442" y="343395"/>
        <a:ext cx="5029268" cy="562726"/>
      </dsp:txXfrm>
    </dsp:sp>
    <dsp:sp modelId="{9D924E14-7FF4-468F-B7AB-7EE7D7DFE86C}">
      <dsp:nvSpPr>
        <dsp:cNvPr id="0" name=""/>
        <dsp:cNvSpPr/>
      </dsp:nvSpPr>
      <dsp:spPr>
        <a:xfrm>
          <a:off x="0" y="936564"/>
          <a:ext cx="5090152" cy="339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612" tIns="33020" rIns="184912" bIns="33020" numCol="1" spcCol="1270" anchor="t" anchorCtr="0">
          <a:noAutofit/>
        </a:bodyPr>
        <a:lstStyle/>
        <a:p>
          <a:pPr marL="228600" lvl="1" indent="-228600" algn="l" defTabSz="889000" rtl="0">
            <a:lnSpc>
              <a:spcPct val="90000"/>
            </a:lnSpc>
            <a:spcBef>
              <a:spcPct val="0"/>
            </a:spcBef>
            <a:spcAft>
              <a:spcPct val="20000"/>
            </a:spcAft>
            <a:buChar char="•"/>
          </a:pPr>
          <a:r>
            <a:rPr lang="en-US" sz="2000" b="0" kern="1200">
              <a:latin typeface="Calibri"/>
              <a:ea typeface="Calibri"/>
              <a:cs typeface="Calibri"/>
            </a:rPr>
            <a:t>Prevent worsening or recurrence of chronic conditions by encouraging lifestyle changes</a:t>
          </a:r>
        </a:p>
        <a:p>
          <a:pPr marL="228600" lvl="1" indent="-228600" algn="l" defTabSz="889000" rtl="0">
            <a:lnSpc>
              <a:spcPct val="90000"/>
            </a:lnSpc>
            <a:spcBef>
              <a:spcPct val="0"/>
            </a:spcBef>
            <a:spcAft>
              <a:spcPct val="20000"/>
            </a:spcAft>
            <a:buChar char="•"/>
          </a:pPr>
          <a:r>
            <a:rPr lang="en-US" sz="2000" b="0" kern="1200">
              <a:latin typeface="Calibri"/>
              <a:ea typeface="Calibri"/>
              <a:cs typeface="Calibri"/>
            </a:rPr>
            <a:t>Improve chronic disease management by encouraging collaboration between specialists and primary care clinicians</a:t>
          </a:r>
        </a:p>
        <a:p>
          <a:pPr marL="228600" lvl="1" indent="-228600" algn="l" defTabSz="889000" rtl="0">
            <a:lnSpc>
              <a:spcPct val="90000"/>
            </a:lnSpc>
            <a:spcBef>
              <a:spcPct val="0"/>
            </a:spcBef>
            <a:spcAft>
              <a:spcPct val="20000"/>
            </a:spcAft>
            <a:buChar char="•"/>
          </a:pPr>
          <a:r>
            <a:rPr lang="en-US" sz="2000" b="0" kern="1200">
              <a:latin typeface="Calibri"/>
              <a:ea typeface="Calibri"/>
              <a:cs typeface="Calibri"/>
            </a:rPr>
            <a:t> Detect risks and signs of chronic conditions early </a:t>
          </a:r>
        </a:p>
        <a:p>
          <a:pPr marL="228600" lvl="1" indent="-228600" algn="l" defTabSz="889000" rtl="0">
            <a:lnSpc>
              <a:spcPct val="90000"/>
            </a:lnSpc>
            <a:spcBef>
              <a:spcPct val="0"/>
            </a:spcBef>
            <a:spcAft>
              <a:spcPct val="20000"/>
            </a:spcAft>
            <a:buChar char="•"/>
          </a:pPr>
          <a:r>
            <a:rPr lang="en-US" sz="2000" b="0" kern="1200">
              <a:latin typeface="Calibri"/>
              <a:ea typeface="Calibri"/>
              <a:cs typeface="Calibri"/>
            </a:rPr>
            <a:t> Enhance patient experience by prioritizing patient-reported outcomes on function </a:t>
          </a:r>
        </a:p>
        <a:p>
          <a:pPr marL="228600" lvl="1" indent="-228600" algn="l" defTabSz="889000">
            <a:lnSpc>
              <a:spcPct val="90000"/>
            </a:lnSpc>
            <a:spcBef>
              <a:spcPct val="0"/>
            </a:spcBef>
            <a:spcAft>
              <a:spcPct val="20000"/>
            </a:spcAft>
            <a:buChar char="•"/>
          </a:pPr>
          <a:r>
            <a:rPr lang="en-US" sz="2000" b="0" kern="1200">
              <a:latin typeface="Calibri"/>
              <a:ea typeface="Calibri"/>
              <a:cs typeface="Calibri"/>
            </a:rPr>
            <a:t>Reduce avoidable hospitalizations and care lacking clear evidence of benefit</a:t>
          </a:r>
        </a:p>
      </dsp:txBody>
      <dsp:txXfrm>
        <a:off x="0" y="936564"/>
        <a:ext cx="5090152" cy="339066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AA2F50-830D-504B-826B-A36920C572FC}" type="datetimeFigureOut">
              <a:rPr lang="en-US" smtClean="0"/>
              <a:t>7/31/2025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F1AD6D-3FA7-E843-A6A2-1FF009F66A25}" type="slidenum">
              <a:rPr lang="en-US" smtClean="0"/>
              <a:t>‹#›</a:t>
            </a:fld>
            <a:endParaRPr lang="en-US"/>
          </a:p>
        </p:txBody>
      </p:sp>
    </p:spTree>
    <p:extLst>
      <p:ext uri="{BB962C8B-B14F-4D97-AF65-F5344CB8AC3E}">
        <p14:creationId xmlns:p14="http://schemas.microsoft.com/office/powerpoint/2010/main" val="93683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F1AD6D-3FA7-E843-A6A2-1FF009F66A25}" type="slidenum">
              <a:rPr lang="en-US" smtClean="0"/>
              <a:t>3</a:t>
            </a:fld>
            <a:endParaRPr lang="en-US"/>
          </a:p>
        </p:txBody>
      </p:sp>
    </p:spTree>
    <p:extLst>
      <p:ext uri="{BB962C8B-B14F-4D97-AF65-F5344CB8AC3E}">
        <p14:creationId xmlns:p14="http://schemas.microsoft.com/office/powerpoint/2010/main" val="798492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CMS is proposing to create a new five-year mandatory payment model for specialists, which would test whether adjusting payment for specialists based on their performance on targeted measures of quality, cost, care coordination, and meaningful use of certified electronic health record (EHR) technology results in enhanced quality of care and reduced costs through more effective upstream chronic condition management. This model is projected to save $155 million over the five-year period. </a:t>
            </a:r>
          </a:p>
          <a:p>
            <a:endParaRPr lang="en-US"/>
          </a:p>
          <a:p>
            <a:r>
              <a:rPr lang="en-US"/>
              <a:t>CMS is proposing to implement a new payment model in 2027 in select geographic areas that would be mandatory for physicians who treat patients with heart failure or low back pain. ASM is intended to encourage better collaboration between specialists and primary care physicians in order to prevent exacerbations and avoidable surgical procedures and hospital admissions. ASM has been structured like two MVPs except that the required performance measures have been selected specifically for physicians who treat patients with heart failure or low back pain instead of entire specialties. Performance scores on the measures would be based on comparisons to other ASM physicians instead of all physicians who report these measures in MIPS. Like MIPS, ASM performance 13 © 2025 American Medical Association. All rights reserved. could generate payment adjustments starting in 2029 based on 2027 performance of up to +/- 9 percent for the physicians who would be mandated to participate in it. By the end of the five-year model, payment adjustments would grow to +/- 12 percent. </a:t>
            </a:r>
          </a:p>
        </p:txBody>
      </p:sp>
      <p:sp>
        <p:nvSpPr>
          <p:cNvPr id="4" name="Slide Number Placeholder 3"/>
          <p:cNvSpPr>
            <a:spLocks noGrp="1"/>
          </p:cNvSpPr>
          <p:nvPr>
            <p:ph type="sldNum" sz="quarter" idx="5"/>
          </p:nvPr>
        </p:nvSpPr>
        <p:spPr/>
        <p:txBody>
          <a:bodyPr/>
          <a:lstStyle/>
          <a:p>
            <a:fld id="{C3F1AD6D-3FA7-E843-A6A2-1FF009F66A25}" type="slidenum">
              <a:rPr lang="en-US" smtClean="0"/>
              <a:t>4</a:t>
            </a:fld>
            <a:endParaRPr lang="en-US"/>
          </a:p>
        </p:txBody>
      </p:sp>
    </p:spTree>
    <p:extLst>
      <p:ext uri="{BB962C8B-B14F-4D97-AF65-F5344CB8AC3E}">
        <p14:creationId xmlns:p14="http://schemas.microsoft.com/office/powerpoint/2010/main" val="23255416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BE196A5-D872-9148-975E-6BEB05223D01}"/>
              </a:ext>
            </a:extLst>
          </p:cNvPr>
          <p:cNvSpPr/>
          <p:nvPr userDrawn="1"/>
        </p:nvSpPr>
        <p:spPr>
          <a:xfrm>
            <a:off x="0" y="0"/>
            <a:ext cx="2925318"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US"/>
              <a:t> </a:t>
            </a:r>
          </a:p>
        </p:txBody>
      </p:sp>
      <p:sp>
        <p:nvSpPr>
          <p:cNvPr id="6" name="Rectangle 5">
            <a:extLst>
              <a:ext uri="{FF2B5EF4-FFF2-40B4-BE49-F238E27FC236}">
                <a16:creationId xmlns:a16="http://schemas.microsoft.com/office/drawing/2014/main" id="{4EE3DD95-174E-C94F-A8DD-3253A9DDC16A}"/>
              </a:ext>
            </a:extLst>
          </p:cNvPr>
          <p:cNvSpPr/>
          <p:nvPr userDrawn="1"/>
        </p:nvSpPr>
        <p:spPr>
          <a:xfrm>
            <a:off x="0" y="1016000"/>
            <a:ext cx="10001839" cy="456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B78DF27D-3D7E-144D-AEBE-EA85738392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698" y="5827776"/>
            <a:ext cx="1737360" cy="767963"/>
          </a:xfrm>
          <a:prstGeom prst="rect">
            <a:avLst/>
          </a:prstGeom>
        </p:spPr>
      </p:pic>
      <p:sp>
        <p:nvSpPr>
          <p:cNvPr id="10" name="Title 1">
            <a:extLst>
              <a:ext uri="{FF2B5EF4-FFF2-40B4-BE49-F238E27FC236}">
                <a16:creationId xmlns:a16="http://schemas.microsoft.com/office/drawing/2014/main" id="{5C52C5A3-4A25-364D-8403-80A1A1AD3E25}"/>
              </a:ext>
            </a:extLst>
          </p:cNvPr>
          <p:cNvSpPr>
            <a:spLocks noGrp="1"/>
          </p:cNvSpPr>
          <p:nvPr>
            <p:ph type="ctrTitle"/>
          </p:nvPr>
        </p:nvSpPr>
        <p:spPr>
          <a:xfrm>
            <a:off x="1069848" y="1376312"/>
            <a:ext cx="7315200" cy="2790900"/>
          </a:xfrm>
        </p:spPr>
        <p:txBody>
          <a:bodyPr anchor="b">
            <a:normAutofit/>
          </a:bodyPr>
          <a:lstStyle>
            <a:lvl1pPr>
              <a:defRPr sz="3600">
                <a:solidFill>
                  <a:schemeClr val="bg1"/>
                </a:solidFill>
              </a:defRPr>
            </a:lvl1pPr>
          </a:lstStyle>
          <a:p>
            <a:r>
              <a:rPr lang="en-US"/>
              <a:t>Click to edit Master title style</a:t>
            </a:r>
          </a:p>
        </p:txBody>
      </p:sp>
      <p:sp>
        <p:nvSpPr>
          <p:cNvPr id="11" name="Subtitle 2">
            <a:extLst>
              <a:ext uri="{FF2B5EF4-FFF2-40B4-BE49-F238E27FC236}">
                <a16:creationId xmlns:a16="http://schemas.microsoft.com/office/drawing/2014/main" id="{6A8EE0DC-4B15-D947-88C8-715A124B4A75}"/>
              </a:ext>
            </a:extLst>
          </p:cNvPr>
          <p:cNvSpPr>
            <a:spLocks noGrp="1"/>
          </p:cNvSpPr>
          <p:nvPr>
            <p:ph type="subTitle" idx="1"/>
          </p:nvPr>
        </p:nvSpPr>
        <p:spPr>
          <a:xfrm>
            <a:off x="1069849" y="4167212"/>
            <a:ext cx="7315200" cy="1030934"/>
          </a:xfrm>
        </p:spPr>
        <p:txBody>
          <a:bodyPr/>
          <a:lstStyle>
            <a:lvl1pPr marL="0" indent="0">
              <a:buNone/>
              <a:defRPr>
                <a:solidFill>
                  <a:schemeClr val="bg1"/>
                </a:solidFill>
              </a:defRPr>
            </a:lvl1pPr>
          </a:lstStyle>
          <a:p>
            <a:r>
              <a:rPr lang="en-US"/>
              <a:t>Click to edit Master subtitle style</a:t>
            </a:r>
          </a:p>
        </p:txBody>
      </p:sp>
    </p:spTree>
    <p:extLst>
      <p:ext uri="{BB962C8B-B14F-4D97-AF65-F5344CB8AC3E}">
        <p14:creationId xmlns:p14="http://schemas.microsoft.com/office/powerpoint/2010/main" val="255161495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7211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44C7-FB56-8F45-8E8D-360A8FFE12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F0995F-1B0C-B14A-A09E-EFBAD40A7C91}"/>
              </a:ext>
            </a:extLst>
          </p:cNvPr>
          <p:cNvSpPr>
            <a:spLocks noGrp="1"/>
          </p:cNvSpPr>
          <p:nvPr>
            <p:ph idx="1"/>
          </p:nvPr>
        </p:nvSpPr>
        <p:spPr/>
        <p:txBody>
          <a:bodyPr>
            <a:normAutofit/>
          </a:bodyPr>
          <a:lstStyle>
            <a:lvl1pPr>
              <a:spcBef>
                <a:spcPts val="1800"/>
              </a:spcBef>
              <a:defRPr sz="2200"/>
            </a:lvl1pPr>
            <a:lvl2pPr>
              <a:spcBef>
                <a:spcPts val="0"/>
              </a:spcBef>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5880654A-C145-B444-8C76-904AB115293F}"/>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1563064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6308E5E-FBF3-8749-8C73-47834D26E157}"/>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5CE54FA1-4F73-804E-834A-4B043673C62B}"/>
              </a:ext>
            </a:extLst>
          </p:cNvPr>
          <p:cNvSpPr/>
          <p:nvPr userDrawn="1"/>
        </p:nvSpPr>
        <p:spPr>
          <a:xfrm>
            <a:off x="9266682" y="0"/>
            <a:ext cx="2925318"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US"/>
              <a:t> </a:t>
            </a:r>
          </a:p>
        </p:txBody>
      </p:sp>
      <p:sp>
        <p:nvSpPr>
          <p:cNvPr id="16" name="Title 1">
            <a:extLst>
              <a:ext uri="{FF2B5EF4-FFF2-40B4-BE49-F238E27FC236}">
                <a16:creationId xmlns:a16="http://schemas.microsoft.com/office/drawing/2014/main" id="{185F88B3-8461-8541-A11B-9AD5FBA7056C}"/>
              </a:ext>
            </a:extLst>
          </p:cNvPr>
          <p:cNvSpPr>
            <a:spLocks noGrp="1"/>
          </p:cNvSpPr>
          <p:nvPr>
            <p:ph type="ctrTitle"/>
          </p:nvPr>
        </p:nvSpPr>
        <p:spPr>
          <a:xfrm>
            <a:off x="1069848" y="1376312"/>
            <a:ext cx="7315200" cy="2790900"/>
          </a:xfrm>
        </p:spPr>
        <p:txBody>
          <a:bodyPr anchor="b">
            <a:normAutofit/>
          </a:bodyPr>
          <a:lstStyle>
            <a:lvl1pPr>
              <a:defRPr sz="3600">
                <a:solidFill>
                  <a:schemeClr val="bg1"/>
                </a:solidFill>
              </a:defRPr>
            </a:lvl1pPr>
          </a:lstStyle>
          <a:p>
            <a:r>
              <a:rPr lang="en-US"/>
              <a:t>Click to edit Master title style</a:t>
            </a:r>
          </a:p>
        </p:txBody>
      </p:sp>
      <p:sp>
        <p:nvSpPr>
          <p:cNvPr id="17" name="Subtitle 2">
            <a:extLst>
              <a:ext uri="{FF2B5EF4-FFF2-40B4-BE49-F238E27FC236}">
                <a16:creationId xmlns:a16="http://schemas.microsoft.com/office/drawing/2014/main" id="{A1C99013-B493-654C-BF69-476D173F7B5F}"/>
              </a:ext>
            </a:extLst>
          </p:cNvPr>
          <p:cNvSpPr>
            <a:spLocks noGrp="1"/>
          </p:cNvSpPr>
          <p:nvPr>
            <p:ph type="subTitle" idx="1"/>
          </p:nvPr>
        </p:nvSpPr>
        <p:spPr>
          <a:xfrm>
            <a:off x="1069848" y="4167212"/>
            <a:ext cx="7345367" cy="1030934"/>
          </a:xfrm>
        </p:spPr>
        <p:txBody>
          <a:bodyPr/>
          <a:lstStyle>
            <a:lvl1pPr marL="0" indent="0">
              <a:buNone/>
              <a:defRPr>
                <a:solidFill>
                  <a:schemeClr val="bg1"/>
                </a:solidFill>
              </a:defRPr>
            </a:lvl1pPr>
          </a:lstStyle>
          <a:p>
            <a:r>
              <a:rPr lang="en-US"/>
              <a:t>Click to edit Master subtitle style</a:t>
            </a:r>
          </a:p>
        </p:txBody>
      </p:sp>
      <p:pic>
        <p:nvPicPr>
          <p:cNvPr id="3" name="Picture 2">
            <a:extLst>
              <a:ext uri="{FF2B5EF4-FFF2-40B4-BE49-F238E27FC236}">
                <a16:creationId xmlns:a16="http://schemas.microsoft.com/office/drawing/2014/main" id="{95D7F139-338E-334E-980B-694FB51BA9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52101" y="5944463"/>
            <a:ext cx="1554480" cy="431169"/>
          </a:xfrm>
          <a:prstGeom prst="rect">
            <a:avLst/>
          </a:prstGeom>
        </p:spPr>
      </p:pic>
    </p:spTree>
    <p:extLst>
      <p:ext uri="{BB962C8B-B14F-4D97-AF65-F5344CB8AC3E}">
        <p14:creationId xmlns:p14="http://schemas.microsoft.com/office/powerpoint/2010/main" val="243930493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CDCB-14B2-214E-BBC9-F754628229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9A5335-0C8F-3242-B7B5-C6D8DC4F1AC9}"/>
              </a:ext>
            </a:extLst>
          </p:cNvPr>
          <p:cNvSpPr>
            <a:spLocks noGrp="1"/>
          </p:cNvSpPr>
          <p:nvPr>
            <p:ph sz="half" idx="1"/>
          </p:nvPr>
        </p:nvSpPr>
        <p:spPr>
          <a:xfrm>
            <a:off x="838200" y="1279526"/>
            <a:ext cx="5181600" cy="489743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3C1F58-ABD8-6349-977B-B77440ED6C7C}"/>
              </a:ext>
            </a:extLst>
          </p:cNvPr>
          <p:cNvSpPr>
            <a:spLocks noGrp="1"/>
          </p:cNvSpPr>
          <p:nvPr>
            <p:ph sz="half" idx="2"/>
          </p:nvPr>
        </p:nvSpPr>
        <p:spPr>
          <a:xfrm>
            <a:off x="6172200" y="1279526"/>
            <a:ext cx="5181600" cy="489743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A98E2E0D-6651-EE4B-88BE-2D95A1C5D3D2}"/>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32275051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ull Bleed Picture [Left], Titl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CDCB-14B2-214E-BBC9-F75462822900}"/>
              </a:ext>
            </a:extLst>
          </p:cNvPr>
          <p:cNvSpPr>
            <a:spLocks noGrp="1"/>
          </p:cNvSpPr>
          <p:nvPr>
            <p:ph type="title"/>
          </p:nvPr>
        </p:nvSpPr>
        <p:spPr>
          <a:xfrm>
            <a:off x="6347012" y="365126"/>
            <a:ext cx="5006788" cy="914399"/>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CF80FED9-A8B2-7D42-B138-12C3E9137BB8}"/>
              </a:ext>
            </a:extLst>
          </p:cNvPr>
          <p:cNvSpPr>
            <a:spLocks noGrp="1"/>
          </p:cNvSpPr>
          <p:nvPr>
            <p:ph type="sldNum" sz="quarter" idx="10"/>
          </p:nvPr>
        </p:nvSpPr>
        <p:spPr/>
        <p:txBody>
          <a:bodyPr/>
          <a:lstStyle/>
          <a:p>
            <a:fld id="{461711D5-349D-4847-A71F-DCB6A6FF38BF}" type="slidenum">
              <a:rPr lang="en-US" smtClean="0"/>
              <a:pPr/>
              <a:t>‹#›</a:t>
            </a:fld>
            <a:endParaRPr lang="en-US"/>
          </a:p>
        </p:txBody>
      </p:sp>
      <p:sp>
        <p:nvSpPr>
          <p:cNvPr id="8" name="Rectangle 7">
            <a:extLst>
              <a:ext uri="{FF2B5EF4-FFF2-40B4-BE49-F238E27FC236}">
                <a16:creationId xmlns:a16="http://schemas.microsoft.com/office/drawing/2014/main" id="{DE409604-FC9D-5346-9A6E-FD5DE5EF23DE}"/>
              </a:ext>
            </a:extLst>
          </p:cNvPr>
          <p:cNvSpPr/>
          <p:nvPr userDrawn="1"/>
        </p:nvSpPr>
        <p:spPr>
          <a:xfrm>
            <a:off x="6347012" y="365126"/>
            <a:ext cx="5029200" cy="4572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accent3"/>
              </a:solidFill>
            </a:endParaRPr>
          </a:p>
        </p:txBody>
      </p:sp>
      <p:sp>
        <p:nvSpPr>
          <p:cNvPr id="10" name="Picture Placeholder 9">
            <a:extLst>
              <a:ext uri="{FF2B5EF4-FFF2-40B4-BE49-F238E27FC236}">
                <a16:creationId xmlns:a16="http://schemas.microsoft.com/office/drawing/2014/main" id="{BCA685E9-C33E-2647-888C-A36F84DA853B}"/>
              </a:ext>
            </a:extLst>
          </p:cNvPr>
          <p:cNvSpPr>
            <a:spLocks noGrp="1"/>
          </p:cNvSpPr>
          <p:nvPr>
            <p:ph type="pic" sz="quarter" idx="11" hasCustomPrompt="1"/>
          </p:nvPr>
        </p:nvSpPr>
        <p:spPr>
          <a:xfrm>
            <a:off x="0" y="0"/>
            <a:ext cx="6096000" cy="6858000"/>
          </a:xfrm>
        </p:spPr>
        <p:txBody>
          <a:bodyPr anchor="t"/>
          <a:lstStyle>
            <a:lvl1pPr marL="0" indent="0" algn="ctr">
              <a:buNone/>
              <a:defRPr/>
            </a:lvl1pPr>
          </a:lstStyle>
          <a:p>
            <a:r>
              <a:rPr lang="en-US"/>
              <a:t>Click icon to add picture </a:t>
            </a:r>
          </a:p>
        </p:txBody>
      </p:sp>
      <p:sp>
        <p:nvSpPr>
          <p:cNvPr id="12" name="Text Placeholder 11">
            <a:extLst>
              <a:ext uri="{FF2B5EF4-FFF2-40B4-BE49-F238E27FC236}">
                <a16:creationId xmlns:a16="http://schemas.microsoft.com/office/drawing/2014/main" id="{EE5C0A4C-363F-8C4D-A78A-1BEAF42A739C}"/>
              </a:ext>
            </a:extLst>
          </p:cNvPr>
          <p:cNvSpPr>
            <a:spLocks noGrp="1"/>
          </p:cNvSpPr>
          <p:nvPr>
            <p:ph type="body" sz="quarter" idx="12"/>
          </p:nvPr>
        </p:nvSpPr>
        <p:spPr>
          <a:xfrm>
            <a:off x="6347012" y="1279526"/>
            <a:ext cx="5006788" cy="4910138"/>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389615752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Bleed Picture [Right], Titl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CDCB-14B2-214E-BBC9-F75462822900}"/>
              </a:ext>
            </a:extLst>
          </p:cNvPr>
          <p:cNvSpPr>
            <a:spLocks noGrp="1"/>
          </p:cNvSpPr>
          <p:nvPr>
            <p:ph type="title"/>
          </p:nvPr>
        </p:nvSpPr>
        <p:spPr>
          <a:xfrm>
            <a:off x="833120" y="365126"/>
            <a:ext cx="5006788" cy="914399"/>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CF80FED9-A8B2-7D42-B138-12C3E9137BB8}"/>
              </a:ext>
            </a:extLst>
          </p:cNvPr>
          <p:cNvSpPr>
            <a:spLocks noGrp="1"/>
          </p:cNvSpPr>
          <p:nvPr>
            <p:ph type="sldNum" sz="quarter" idx="10"/>
          </p:nvPr>
        </p:nvSpPr>
        <p:spPr/>
        <p:txBody>
          <a:bodyPr/>
          <a:lstStyle/>
          <a:p>
            <a:fld id="{461711D5-349D-4847-A71F-DCB6A6FF38BF}" type="slidenum">
              <a:rPr lang="en-US" smtClean="0"/>
              <a:pPr/>
              <a:t>‹#›</a:t>
            </a:fld>
            <a:endParaRPr lang="en-US"/>
          </a:p>
        </p:txBody>
      </p:sp>
      <p:sp>
        <p:nvSpPr>
          <p:cNvPr id="8" name="Rectangle 7">
            <a:extLst>
              <a:ext uri="{FF2B5EF4-FFF2-40B4-BE49-F238E27FC236}">
                <a16:creationId xmlns:a16="http://schemas.microsoft.com/office/drawing/2014/main" id="{DE409604-FC9D-5346-9A6E-FD5DE5EF23DE}"/>
              </a:ext>
            </a:extLst>
          </p:cNvPr>
          <p:cNvSpPr/>
          <p:nvPr userDrawn="1"/>
        </p:nvSpPr>
        <p:spPr>
          <a:xfrm>
            <a:off x="833120" y="365126"/>
            <a:ext cx="5029200" cy="4572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accent3"/>
              </a:solidFill>
            </a:endParaRPr>
          </a:p>
        </p:txBody>
      </p:sp>
      <p:sp>
        <p:nvSpPr>
          <p:cNvPr id="10" name="Picture Placeholder 9">
            <a:extLst>
              <a:ext uri="{FF2B5EF4-FFF2-40B4-BE49-F238E27FC236}">
                <a16:creationId xmlns:a16="http://schemas.microsoft.com/office/drawing/2014/main" id="{BCA685E9-C33E-2647-888C-A36F84DA853B}"/>
              </a:ext>
            </a:extLst>
          </p:cNvPr>
          <p:cNvSpPr>
            <a:spLocks noGrp="1"/>
          </p:cNvSpPr>
          <p:nvPr>
            <p:ph type="pic" sz="quarter" idx="11" hasCustomPrompt="1"/>
          </p:nvPr>
        </p:nvSpPr>
        <p:spPr>
          <a:xfrm>
            <a:off x="6111240" y="0"/>
            <a:ext cx="6096000" cy="6858000"/>
          </a:xfrm>
        </p:spPr>
        <p:txBody>
          <a:bodyPr anchor="t"/>
          <a:lstStyle>
            <a:lvl1pPr marL="0" indent="0" algn="ctr">
              <a:buNone/>
              <a:defRPr/>
            </a:lvl1pPr>
          </a:lstStyle>
          <a:p>
            <a:r>
              <a:rPr lang="en-US"/>
              <a:t>Click icon to add picture </a:t>
            </a:r>
          </a:p>
        </p:txBody>
      </p:sp>
      <p:sp>
        <p:nvSpPr>
          <p:cNvPr id="12" name="Text Placeholder 11">
            <a:extLst>
              <a:ext uri="{FF2B5EF4-FFF2-40B4-BE49-F238E27FC236}">
                <a16:creationId xmlns:a16="http://schemas.microsoft.com/office/drawing/2014/main" id="{EE5C0A4C-363F-8C4D-A78A-1BEAF42A739C}"/>
              </a:ext>
            </a:extLst>
          </p:cNvPr>
          <p:cNvSpPr>
            <a:spLocks noGrp="1"/>
          </p:cNvSpPr>
          <p:nvPr>
            <p:ph type="body" sz="quarter" idx="12"/>
          </p:nvPr>
        </p:nvSpPr>
        <p:spPr>
          <a:xfrm>
            <a:off x="833120" y="1279526"/>
            <a:ext cx="5006788" cy="4910138"/>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84226693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2D8F7D2-A68C-DD42-B432-4D2EC05B91FD}"/>
              </a:ext>
            </a:extLst>
          </p:cNvPr>
          <p:cNvSpPr>
            <a:spLocks noGrp="1"/>
          </p:cNvSpPr>
          <p:nvPr>
            <p:ph type="body" idx="1"/>
          </p:nvPr>
        </p:nvSpPr>
        <p:spPr>
          <a:xfrm>
            <a:off x="839788" y="1279525"/>
            <a:ext cx="5157787" cy="731520"/>
          </a:xfrm>
          <a:noFill/>
        </p:spPr>
        <p:txBody>
          <a:bodyPr anchor="b">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06F22C5-0068-EB4D-BDF7-6C1CD2180A56}"/>
              </a:ext>
            </a:extLst>
          </p:cNvPr>
          <p:cNvSpPr>
            <a:spLocks noGrp="1"/>
          </p:cNvSpPr>
          <p:nvPr>
            <p:ph sz="half" idx="2"/>
          </p:nvPr>
        </p:nvSpPr>
        <p:spPr>
          <a:xfrm>
            <a:off x="839788" y="2011046"/>
            <a:ext cx="5157787" cy="417861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0DE85F-F394-6645-9753-5BA14D70DEA1}"/>
              </a:ext>
            </a:extLst>
          </p:cNvPr>
          <p:cNvSpPr>
            <a:spLocks noGrp="1"/>
          </p:cNvSpPr>
          <p:nvPr>
            <p:ph type="body" sz="quarter" idx="3"/>
          </p:nvPr>
        </p:nvSpPr>
        <p:spPr>
          <a:xfrm>
            <a:off x="6172200" y="1279525"/>
            <a:ext cx="5183188" cy="731520"/>
          </a:xfrm>
          <a:noFill/>
        </p:spPr>
        <p:txBody>
          <a:bodyPr anchor="b">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78C9F1A-2BC5-AB41-B8B7-7FB4BCF38BEF}"/>
              </a:ext>
            </a:extLst>
          </p:cNvPr>
          <p:cNvSpPr>
            <a:spLocks noGrp="1"/>
          </p:cNvSpPr>
          <p:nvPr>
            <p:ph sz="quarter" idx="4"/>
          </p:nvPr>
        </p:nvSpPr>
        <p:spPr>
          <a:xfrm>
            <a:off x="6172200" y="2011046"/>
            <a:ext cx="5183188" cy="417861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a:extLst>
              <a:ext uri="{FF2B5EF4-FFF2-40B4-BE49-F238E27FC236}">
                <a16:creationId xmlns:a16="http://schemas.microsoft.com/office/drawing/2014/main" id="{AAB1A961-D7C7-3349-A221-7BD5AEC2AC7B}"/>
              </a:ext>
            </a:extLst>
          </p:cNvPr>
          <p:cNvSpPr>
            <a:spLocks noGrp="1"/>
          </p:cNvSpPr>
          <p:nvPr>
            <p:ph type="title"/>
          </p:nvPr>
        </p:nvSpPr>
        <p:spPr>
          <a:xfrm>
            <a:off x="838200" y="365126"/>
            <a:ext cx="10515600" cy="914399"/>
          </a:xfrm>
        </p:spPr>
        <p:txBody>
          <a:bodyPr/>
          <a:lstStyle/>
          <a:p>
            <a:r>
              <a:rPr lang="en-US"/>
              <a:t>Click to edit Master title style</a:t>
            </a:r>
          </a:p>
        </p:txBody>
      </p:sp>
      <p:sp>
        <p:nvSpPr>
          <p:cNvPr id="2" name="Slide Number Placeholder 1">
            <a:extLst>
              <a:ext uri="{FF2B5EF4-FFF2-40B4-BE49-F238E27FC236}">
                <a16:creationId xmlns:a16="http://schemas.microsoft.com/office/drawing/2014/main" id="{95A0CBDA-ADA7-544A-BB93-E2ED6F92A0AE}"/>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1282459454"/>
      </p:ext>
    </p:extLst>
  </p:cSld>
  <p:clrMapOvr>
    <a:masterClrMapping/>
  </p:clrMapOvr>
  <p:extLst>
    <p:ext uri="{DCECCB84-F9BA-43D5-87BE-67443E8EF086}">
      <p15:sldGuideLst xmlns:p15="http://schemas.microsoft.com/office/powerpoint/2012/main">
        <p15:guide id="1" orient="horz" pos="1176">
          <p15:clr>
            <a:srgbClr val="FBAE40"/>
          </p15:clr>
        </p15:guide>
        <p15:guide id="2" orient="horz" pos="127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812800" y="1279526"/>
            <a:ext cx="2133600" cy="4892674"/>
          </a:xfrm>
          <a:solidFill>
            <a:schemeClr val="accent1"/>
          </a:solidFill>
          <a:ln>
            <a:noFill/>
          </a:ln>
        </p:spPr>
        <p:style>
          <a:lnRef idx="2">
            <a:schemeClr val="accent1">
              <a:shade val="50000"/>
            </a:schemeClr>
          </a:lnRef>
          <a:fillRef idx="1">
            <a:schemeClr val="accent1"/>
          </a:fillRef>
          <a:effectRef idx="0">
            <a:schemeClr val="accent1"/>
          </a:effectRef>
          <a:fontRef idx="none"/>
        </p:style>
        <p:txBody>
          <a:bodyPr lIns="137160" tIns="182880" rIns="137160" bIns="91440">
            <a:normAutofit/>
          </a:bodyPr>
          <a:lstStyle>
            <a:lvl1pPr marL="0" indent="0">
              <a:spcAft>
                <a:spcPts val="1000"/>
              </a:spcAft>
              <a:buNone/>
              <a:defRPr sz="1600" b="0" i="0">
                <a:ln>
                  <a:noFill/>
                </a:ln>
                <a:solidFill>
                  <a:schemeClr val="bg1"/>
                </a:solidFill>
                <a:effectLst/>
                <a:latin typeface="Calibri" panose="020F0502020204030204" pitchFamily="34" charset="0"/>
                <a:cs typeface="Calibri" panose="020F0502020204030204" pitchFamily="34" charset="0"/>
              </a:defRPr>
            </a:lvl1pPr>
            <a:lvl2pPr>
              <a:buNone/>
              <a:defRPr sz="1200"/>
            </a:lvl2pPr>
            <a:lvl3pPr>
              <a:buNone/>
              <a:defRPr sz="1000"/>
            </a:lvl3pPr>
            <a:lvl4pPr>
              <a:buNone/>
              <a:defRPr sz="900"/>
            </a:lvl4pPr>
            <a:lvl5pPr>
              <a:buNone/>
              <a:defRPr sz="900"/>
            </a:lvl5pPr>
          </a:lstStyle>
          <a:p>
            <a:pPr lvl="0"/>
            <a:r>
              <a:rPr lang="en-US"/>
              <a:t>Edit Master text styles</a:t>
            </a:r>
          </a:p>
        </p:txBody>
      </p:sp>
      <p:sp>
        <p:nvSpPr>
          <p:cNvPr id="9" name="Content Placeholder 8"/>
          <p:cNvSpPr>
            <a:spLocks noGrp="1"/>
          </p:cNvSpPr>
          <p:nvPr>
            <p:ph sz="quarter" idx="1"/>
          </p:nvPr>
        </p:nvSpPr>
        <p:spPr>
          <a:xfrm>
            <a:off x="3149600" y="1279525"/>
            <a:ext cx="8204200" cy="4892675"/>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Placeholder 1">
            <a:extLst>
              <a:ext uri="{FF2B5EF4-FFF2-40B4-BE49-F238E27FC236}">
                <a16:creationId xmlns:a16="http://schemas.microsoft.com/office/drawing/2014/main" id="{C13D6B1E-E481-E140-A8CE-CA0B6FF2392A}"/>
              </a:ext>
            </a:extLst>
          </p:cNvPr>
          <p:cNvSpPr>
            <a:spLocks noGrp="1"/>
          </p:cNvSpPr>
          <p:nvPr>
            <p:ph type="title"/>
          </p:nvPr>
        </p:nvSpPr>
        <p:spPr>
          <a:xfrm>
            <a:off x="838200" y="365126"/>
            <a:ext cx="10515600" cy="914399"/>
          </a:xfrm>
          <a:prstGeom prst="rect">
            <a:avLst/>
          </a:prstGeom>
        </p:spPr>
        <p:txBody>
          <a:bodyPr vert="horz" lIns="91440" tIns="45720" rIns="91440" bIns="45720" rtlCol="0" anchor="ctr">
            <a:normAutofit/>
          </a:bodyPr>
          <a:lstStyle/>
          <a:p>
            <a:r>
              <a:rPr lang="en-US"/>
              <a:t>Click to edit Master title style</a:t>
            </a:r>
          </a:p>
        </p:txBody>
      </p:sp>
      <p:sp>
        <p:nvSpPr>
          <p:cNvPr id="2" name="Slide Number Placeholder 1">
            <a:extLst>
              <a:ext uri="{FF2B5EF4-FFF2-40B4-BE49-F238E27FC236}">
                <a16:creationId xmlns:a16="http://schemas.microsoft.com/office/drawing/2014/main" id="{01399143-380D-0C4F-9894-1E63897454EC}"/>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3637494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FC380-7AA8-5143-AB33-06B91DBCE74A}"/>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0FEAE601-7D40-4E48-B0A1-DCC36A44322B}"/>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214527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AA80174-6BAA-494C-9FE8-C67DDB25ED68}"/>
              </a:ext>
            </a:extLst>
          </p:cNvPr>
          <p:cNvSpPr/>
          <p:nvPr userDrawn="1"/>
        </p:nvSpPr>
        <p:spPr>
          <a:xfrm>
            <a:off x="347472" y="0"/>
            <a:ext cx="4572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A70EAC32-2819-A845-B11A-B91D8EF2D0E2}"/>
              </a:ext>
            </a:extLst>
          </p:cNvPr>
          <p:cNvSpPr>
            <a:spLocks noGrp="1"/>
          </p:cNvSpPr>
          <p:nvPr>
            <p:ph type="title"/>
          </p:nvPr>
        </p:nvSpPr>
        <p:spPr>
          <a:xfrm>
            <a:off x="838200" y="365126"/>
            <a:ext cx="10515600" cy="91439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3A23F2-6892-2B49-85A7-898D45679E13}"/>
              </a:ext>
            </a:extLst>
          </p:cNvPr>
          <p:cNvSpPr>
            <a:spLocks noGrp="1"/>
          </p:cNvSpPr>
          <p:nvPr>
            <p:ph type="body" idx="1"/>
          </p:nvPr>
        </p:nvSpPr>
        <p:spPr>
          <a:xfrm>
            <a:off x="838200" y="1279525"/>
            <a:ext cx="10515600" cy="48974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577C6E12-5327-DC4B-A658-4BF76AAEDCF8}"/>
              </a:ext>
            </a:extLst>
          </p:cNvPr>
          <p:cNvSpPr>
            <a:spLocks noGrp="1"/>
          </p:cNvSpPr>
          <p:nvPr>
            <p:ph type="sldNum" sz="quarter" idx="4"/>
          </p:nvPr>
        </p:nvSpPr>
        <p:spPr>
          <a:xfrm>
            <a:off x="8747759" y="6391656"/>
            <a:ext cx="3185161" cy="274320"/>
          </a:xfrm>
          <a:prstGeom prst="rect">
            <a:avLst/>
          </a:prstGeom>
        </p:spPr>
        <p:txBody>
          <a:bodyPr vert="horz" lIns="91440" tIns="45720" rIns="91440" bIns="45720" rtlCol="0" anchor="b"/>
          <a:lstStyle>
            <a:lvl1pPr algn="r">
              <a:defRPr sz="1200">
                <a:solidFill>
                  <a:schemeClr val="accent3"/>
                </a:solidFill>
                <a:latin typeface="Calibri" panose="020F0502020204030204" pitchFamily="34" charset="0"/>
                <a:cs typeface="Calibri" panose="020F0502020204030204" pitchFamily="34" charset="0"/>
              </a:defRPr>
            </a:lvl1pPr>
          </a:lstStyle>
          <a:p>
            <a:fld id="{461711D5-349D-4847-A71F-DCB6A6FF38BF}" type="slidenum">
              <a:rPr lang="en-US" smtClean="0"/>
              <a:pPr/>
              <a:t>‹#›</a:t>
            </a:fld>
            <a:endParaRPr lang="en-US"/>
          </a:p>
        </p:txBody>
      </p:sp>
    </p:spTree>
    <p:extLst>
      <p:ext uri="{BB962C8B-B14F-4D97-AF65-F5344CB8AC3E}">
        <p14:creationId xmlns:p14="http://schemas.microsoft.com/office/powerpoint/2010/main" val="3614039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dt="0"/>
  <p:txStyles>
    <p:titleStyle>
      <a:lvl1pPr algn="l" defTabSz="914400" rtl="0" eaLnBrk="1" latinLnBrk="0" hangingPunct="1">
        <a:lnSpc>
          <a:spcPct val="90000"/>
        </a:lnSpc>
        <a:spcBef>
          <a:spcPct val="0"/>
        </a:spcBef>
        <a:buNone/>
        <a:defRPr sz="3000" b="1" kern="1200">
          <a:solidFill>
            <a:srgbClr val="007E66"/>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100000"/>
        </a:lnSpc>
        <a:spcBef>
          <a:spcPts val="0"/>
        </a:spcBef>
        <a:buClr>
          <a:srgbClr val="007E66"/>
        </a:buClr>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007E66"/>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Clr>
          <a:srgbClr val="007E66"/>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Clr>
          <a:srgbClr val="007E66"/>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Clr>
          <a:srgbClr val="007E66"/>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2.xml"/><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74D66-D792-2931-0423-3BDE196C45BC}"/>
              </a:ext>
            </a:extLst>
          </p:cNvPr>
          <p:cNvSpPr>
            <a:spLocks noGrp="1"/>
          </p:cNvSpPr>
          <p:nvPr>
            <p:ph type="title"/>
          </p:nvPr>
        </p:nvSpPr>
        <p:spPr/>
        <p:txBody>
          <a:bodyPr/>
          <a:lstStyle/>
          <a:p>
            <a:r>
              <a:rPr lang="en-US"/>
              <a:t>2026 Medicare Physician Fee Schedule Proposed Rule</a:t>
            </a:r>
          </a:p>
        </p:txBody>
      </p:sp>
      <p:sp>
        <p:nvSpPr>
          <p:cNvPr id="3" name="Content Placeholder 2">
            <a:extLst>
              <a:ext uri="{FF2B5EF4-FFF2-40B4-BE49-F238E27FC236}">
                <a16:creationId xmlns:a16="http://schemas.microsoft.com/office/drawing/2014/main" id="{9471CAE8-DA38-47A9-11BA-2D1508E73E31}"/>
              </a:ext>
            </a:extLst>
          </p:cNvPr>
          <p:cNvSpPr>
            <a:spLocks noGrp="1"/>
          </p:cNvSpPr>
          <p:nvPr>
            <p:ph idx="1"/>
          </p:nvPr>
        </p:nvSpPr>
        <p:spPr/>
        <p:txBody>
          <a:bodyPr/>
          <a:lstStyle/>
          <a:p>
            <a:pPr marL="0" indent="0" algn="ctr">
              <a:buNone/>
            </a:pPr>
            <a:r>
              <a:rPr lang="en-US" sz="2400"/>
              <a:t>Released at 4:15pm on July 14, 2025 – comments due </a:t>
            </a:r>
            <a:r>
              <a:rPr lang="en-US" sz="2400" u="sng"/>
              <a:t>September 12, 2025</a:t>
            </a:r>
          </a:p>
          <a:p>
            <a:r>
              <a:rPr lang="en-US" sz="2400" b="0" i="0">
                <a:effectLst/>
                <a:highlight>
                  <a:srgbClr val="FFFFFF"/>
                </a:highlight>
              </a:rPr>
              <a:t>CMS establishes slightly different conversion factors for physicians who are qualifying participants (QPs) in advanced alternative payment models (APMs) and those who are not QPs. Each conversion factor reflects the one-year 2.5% update recently enacted into law.</a:t>
            </a:r>
          </a:p>
          <a:p>
            <a:pPr marL="0" indent="0">
              <a:buNone/>
            </a:pPr>
            <a:endParaRPr lang="en-US" sz="2400" b="0" i="0">
              <a:effectLst/>
              <a:highlight>
                <a:srgbClr val="FFFFFF"/>
              </a:highlight>
            </a:endParaRPr>
          </a:p>
          <a:p>
            <a:pPr marL="0" indent="0">
              <a:buNone/>
            </a:pPr>
            <a:endParaRPr lang="en-US" sz="2400" b="0" i="0">
              <a:effectLst/>
              <a:highlight>
                <a:srgbClr val="FFFFFF"/>
              </a:highlight>
            </a:endParaRPr>
          </a:p>
          <a:p>
            <a:pPr lvl="1"/>
            <a:endParaRPr lang="en-US" sz="2200" b="0" i="0">
              <a:effectLst/>
              <a:highlight>
                <a:srgbClr val="FFFFFF"/>
              </a:highlight>
            </a:endParaRPr>
          </a:p>
          <a:p>
            <a:pPr lvl="1"/>
            <a:endParaRPr lang="en-US" sz="2200" b="0" i="0">
              <a:effectLst/>
              <a:highlight>
                <a:srgbClr val="FFFFFF"/>
              </a:highlight>
            </a:endParaRPr>
          </a:p>
          <a:p>
            <a:pPr marL="0" indent="0">
              <a:buNone/>
            </a:pPr>
            <a:endParaRPr lang="en-US" sz="2400" b="0" i="0">
              <a:effectLst/>
              <a:highlight>
                <a:srgbClr val="FFFFFF"/>
              </a:highlight>
            </a:endParaRPr>
          </a:p>
          <a:p>
            <a:pPr marL="457200" indent="-457200">
              <a:buFont typeface="Wingdings" pitchFamily="2" charset="2"/>
              <a:buChar char="ü"/>
            </a:pPr>
            <a:endParaRPr lang="en-US"/>
          </a:p>
          <a:p>
            <a:endParaRPr lang="en-US"/>
          </a:p>
        </p:txBody>
      </p:sp>
      <p:sp>
        <p:nvSpPr>
          <p:cNvPr id="4" name="Slide Number Placeholder 3">
            <a:extLst>
              <a:ext uri="{FF2B5EF4-FFF2-40B4-BE49-F238E27FC236}">
                <a16:creationId xmlns:a16="http://schemas.microsoft.com/office/drawing/2014/main" id="{415A99F9-3FE6-DD2C-6A0F-420FF23427AE}"/>
              </a:ext>
            </a:extLst>
          </p:cNvPr>
          <p:cNvSpPr>
            <a:spLocks noGrp="1"/>
          </p:cNvSpPr>
          <p:nvPr>
            <p:ph type="sldNum" sz="quarter" idx="10"/>
          </p:nvPr>
        </p:nvSpPr>
        <p:spPr/>
        <p:txBody>
          <a:bodyPr/>
          <a:lstStyle/>
          <a:p>
            <a:fld id="{461711D5-349D-4847-A71F-DCB6A6FF38BF}" type="slidenum">
              <a:rPr lang="en-US" smtClean="0"/>
              <a:pPr/>
              <a:t>1</a:t>
            </a:fld>
            <a:endParaRPr lang="en-US"/>
          </a:p>
        </p:txBody>
      </p:sp>
      <p:graphicFrame>
        <p:nvGraphicFramePr>
          <p:cNvPr id="5" name="Table 4">
            <a:extLst>
              <a:ext uri="{FF2B5EF4-FFF2-40B4-BE49-F238E27FC236}">
                <a16:creationId xmlns:a16="http://schemas.microsoft.com/office/drawing/2014/main" id="{510136CE-928C-D00C-86DA-4F26BCFCCEA3}"/>
              </a:ext>
            </a:extLst>
          </p:cNvPr>
          <p:cNvGraphicFramePr>
            <a:graphicFrameLocks noGrp="1"/>
          </p:cNvGraphicFramePr>
          <p:nvPr>
            <p:extLst>
              <p:ext uri="{D42A27DB-BD31-4B8C-83A1-F6EECF244321}">
                <p14:modId xmlns:p14="http://schemas.microsoft.com/office/powerpoint/2010/main" val="511155008"/>
              </p:ext>
            </p:extLst>
          </p:nvPr>
        </p:nvGraphicFramePr>
        <p:xfrm>
          <a:off x="1697736" y="3721608"/>
          <a:ext cx="8796528" cy="1719071"/>
        </p:xfrm>
        <a:graphic>
          <a:graphicData uri="http://schemas.openxmlformats.org/drawingml/2006/table">
            <a:tbl>
              <a:tblPr firstRow="1" bandRow="1">
                <a:tableStyleId>{5C22544A-7EE6-4342-B048-85BDC9FD1C3A}</a:tableStyleId>
              </a:tblPr>
              <a:tblGrid>
                <a:gridCol w="2199132">
                  <a:extLst>
                    <a:ext uri="{9D8B030D-6E8A-4147-A177-3AD203B41FA5}">
                      <a16:colId xmlns:a16="http://schemas.microsoft.com/office/drawing/2014/main" val="1598684199"/>
                    </a:ext>
                  </a:extLst>
                </a:gridCol>
                <a:gridCol w="2199132">
                  <a:extLst>
                    <a:ext uri="{9D8B030D-6E8A-4147-A177-3AD203B41FA5}">
                      <a16:colId xmlns:a16="http://schemas.microsoft.com/office/drawing/2014/main" val="2676185851"/>
                    </a:ext>
                  </a:extLst>
                </a:gridCol>
                <a:gridCol w="2199132">
                  <a:extLst>
                    <a:ext uri="{9D8B030D-6E8A-4147-A177-3AD203B41FA5}">
                      <a16:colId xmlns:a16="http://schemas.microsoft.com/office/drawing/2014/main" val="3979836959"/>
                    </a:ext>
                  </a:extLst>
                </a:gridCol>
                <a:gridCol w="2199132">
                  <a:extLst>
                    <a:ext uri="{9D8B030D-6E8A-4147-A177-3AD203B41FA5}">
                      <a16:colId xmlns:a16="http://schemas.microsoft.com/office/drawing/2014/main" val="1811912135"/>
                    </a:ext>
                  </a:extLst>
                </a:gridCol>
              </a:tblGrid>
              <a:tr h="796335">
                <a:tc>
                  <a:txBody>
                    <a:bodyPr/>
                    <a:lstStyle/>
                    <a:p>
                      <a:endParaRPr lang="en-US"/>
                    </a:p>
                  </a:txBody>
                  <a:tcPr/>
                </a:tc>
                <a:tc>
                  <a:txBody>
                    <a:bodyPr/>
                    <a:lstStyle/>
                    <a:p>
                      <a:pPr algn="ctr"/>
                      <a:r>
                        <a:rPr lang="en-US"/>
                        <a:t>2025 Conversion Factor</a:t>
                      </a:r>
                    </a:p>
                  </a:txBody>
                  <a:tcPr/>
                </a:tc>
                <a:tc>
                  <a:txBody>
                    <a:bodyPr/>
                    <a:lstStyle/>
                    <a:p>
                      <a:pPr algn="ctr"/>
                      <a:r>
                        <a:rPr lang="en-US"/>
                        <a:t>2026 Proposed Conversion Factor</a:t>
                      </a:r>
                    </a:p>
                  </a:txBody>
                  <a:tcPr/>
                </a:tc>
                <a:tc>
                  <a:txBody>
                    <a:bodyPr/>
                    <a:lstStyle/>
                    <a:p>
                      <a:pPr algn="ctr"/>
                      <a:r>
                        <a:rPr lang="en-US"/>
                        <a:t>% Increase</a:t>
                      </a:r>
                    </a:p>
                  </a:txBody>
                  <a:tcPr/>
                </a:tc>
                <a:extLst>
                  <a:ext uri="{0D108BD9-81ED-4DB2-BD59-A6C34878D82A}">
                    <a16:rowId xmlns:a16="http://schemas.microsoft.com/office/drawing/2014/main" val="710068129"/>
                  </a:ext>
                </a:extLst>
              </a:tr>
              <a:tr h="461368">
                <a:tc>
                  <a:txBody>
                    <a:bodyPr/>
                    <a:lstStyle/>
                    <a:p>
                      <a:pPr algn="ctr"/>
                      <a:r>
                        <a:rPr lang="en-US"/>
                        <a:t>APM QP</a:t>
                      </a:r>
                    </a:p>
                  </a:txBody>
                  <a:tcPr/>
                </a:tc>
                <a:tc rowSpan="2">
                  <a:txBody>
                    <a:bodyPr/>
                    <a:lstStyle/>
                    <a:p>
                      <a:pPr algn="ctr"/>
                      <a:r>
                        <a:rPr lang="en-US"/>
                        <a:t>$32.3465</a:t>
                      </a:r>
                    </a:p>
                  </a:txBody>
                  <a:tcPr anchor="ctr"/>
                </a:tc>
                <a:tc>
                  <a:txBody>
                    <a:bodyPr/>
                    <a:lstStyle/>
                    <a:p>
                      <a:pPr algn="ctr"/>
                      <a:r>
                        <a:rPr lang="en-US"/>
                        <a:t>$33.5875</a:t>
                      </a:r>
                    </a:p>
                  </a:txBody>
                  <a:tcPr/>
                </a:tc>
                <a:tc>
                  <a:txBody>
                    <a:bodyPr/>
                    <a:lstStyle/>
                    <a:p>
                      <a:pPr algn="ctr"/>
                      <a:r>
                        <a:rPr lang="en-US"/>
                        <a:t>3.84%</a:t>
                      </a:r>
                    </a:p>
                  </a:txBody>
                  <a:tcPr/>
                </a:tc>
                <a:extLst>
                  <a:ext uri="{0D108BD9-81ED-4DB2-BD59-A6C34878D82A}">
                    <a16:rowId xmlns:a16="http://schemas.microsoft.com/office/drawing/2014/main" val="354870505"/>
                  </a:ext>
                </a:extLst>
              </a:tr>
              <a:tr h="461368">
                <a:tc>
                  <a:txBody>
                    <a:bodyPr/>
                    <a:lstStyle/>
                    <a:p>
                      <a:pPr algn="ctr"/>
                      <a:r>
                        <a:rPr lang="en-US"/>
                        <a:t>Non-APM QP</a:t>
                      </a:r>
                    </a:p>
                  </a:txBody>
                  <a:tcPr/>
                </a:tc>
                <a:tc vMerge="1">
                  <a:txBody>
                    <a:bodyPr/>
                    <a:lstStyle/>
                    <a:p>
                      <a:endParaRPr lang="en-US"/>
                    </a:p>
                  </a:txBody>
                  <a:tcPr/>
                </a:tc>
                <a:tc>
                  <a:txBody>
                    <a:bodyPr/>
                    <a:lstStyle/>
                    <a:p>
                      <a:pPr algn="ctr"/>
                      <a:r>
                        <a:rPr lang="en-US"/>
                        <a:t>$33.4209</a:t>
                      </a:r>
                    </a:p>
                  </a:txBody>
                  <a:tcPr/>
                </a:tc>
                <a:tc>
                  <a:txBody>
                    <a:bodyPr/>
                    <a:lstStyle/>
                    <a:p>
                      <a:pPr algn="ctr"/>
                      <a:r>
                        <a:rPr lang="en-US"/>
                        <a:t>3.32%</a:t>
                      </a:r>
                    </a:p>
                  </a:txBody>
                  <a:tcPr/>
                </a:tc>
                <a:extLst>
                  <a:ext uri="{0D108BD9-81ED-4DB2-BD59-A6C34878D82A}">
                    <a16:rowId xmlns:a16="http://schemas.microsoft.com/office/drawing/2014/main" val="887310595"/>
                  </a:ext>
                </a:extLst>
              </a:tr>
            </a:tbl>
          </a:graphicData>
        </a:graphic>
      </p:graphicFrame>
    </p:spTree>
    <p:custDataLst>
      <p:tags r:id="rId1"/>
    </p:custDataLst>
    <p:extLst>
      <p:ext uri="{BB962C8B-B14F-4D97-AF65-F5344CB8AC3E}">
        <p14:creationId xmlns:p14="http://schemas.microsoft.com/office/powerpoint/2010/main" val="1353562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A78BB-3A44-1D24-61D4-A1BDBC2F17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D9C0D-3944-1ED8-A892-27B0CD23F684}"/>
              </a:ext>
            </a:extLst>
          </p:cNvPr>
          <p:cNvSpPr>
            <a:spLocks noGrp="1"/>
          </p:cNvSpPr>
          <p:nvPr>
            <p:ph type="title"/>
          </p:nvPr>
        </p:nvSpPr>
        <p:spPr/>
        <p:txBody>
          <a:bodyPr/>
          <a:lstStyle/>
          <a:p>
            <a:r>
              <a:rPr lang="en-US"/>
              <a:t>2026 Medicare Physician Fee Schedule Proposed Rule</a:t>
            </a:r>
          </a:p>
        </p:txBody>
      </p:sp>
      <p:sp>
        <p:nvSpPr>
          <p:cNvPr id="3" name="Content Placeholder 2">
            <a:extLst>
              <a:ext uri="{FF2B5EF4-FFF2-40B4-BE49-F238E27FC236}">
                <a16:creationId xmlns:a16="http://schemas.microsoft.com/office/drawing/2014/main" id="{3E7FA48D-85EE-8CDA-C175-BDB4B89D642E}"/>
              </a:ext>
            </a:extLst>
          </p:cNvPr>
          <p:cNvSpPr>
            <a:spLocks noGrp="1"/>
          </p:cNvSpPr>
          <p:nvPr>
            <p:ph idx="1"/>
          </p:nvPr>
        </p:nvSpPr>
        <p:spPr/>
        <p:txBody>
          <a:bodyPr>
            <a:normAutofit fontScale="92500"/>
          </a:bodyPr>
          <a:lstStyle/>
          <a:p>
            <a:r>
              <a:rPr lang="en-US" sz="2800" b="1" i="0">
                <a:effectLst/>
                <a:highlight>
                  <a:srgbClr val="FFFFFF"/>
                </a:highlight>
              </a:rPr>
              <a:t>Efficiency Adjustment </a:t>
            </a:r>
            <a:r>
              <a:rPr lang="en-US" sz="2800" b="0" i="0">
                <a:effectLst/>
                <a:highlight>
                  <a:srgbClr val="FFFFFF"/>
                </a:highlight>
              </a:rPr>
              <a:t>– Proposed 2.5% decrease to physician work RVUs across 8,961 physician services</a:t>
            </a:r>
          </a:p>
          <a:p>
            <a:pPr lvl="1"/>
            <a:r>
              <a:rPr lang="en-US" sz="2400">
                <a:highlight>
                  <a:srgbClr val="FFFFFF"/>
                </a:highlight>
              </a:rPr>
              <a:t>Exempt from the adjustment: E/M, care management, maternity care, telehealth</a:t>
            </a:r>
            <a:endParaRPr lang="en-US" sz="2400" b="0" i="0">
              <a:effectLst/>
              <a:highlight>
                <a:srgbClr val="FFFFFF"/>
              </a:highlight>
            </a:endParaRPr>
          </a:p>
          <a:p>
            <a:r>
              <a:rPr lang="en-US" sz="2800" b="1">
                <a:highlight>
                  <a:srgbClr val="FFFFFF"/>
                </a:highlight>
              </a:rPr>
              <a:t>Telehealth</a:t>
            </a:r>
            <a:r>
              <a:rPr lang="en-US" sz="2800">
                <a:highlight>
                  <a:srgbClr val="FFFFFF"/>
                </a:highlight>
              </a:rPr>
              <a:t> – Addition of five services to the Medicare Telehealth Services List but not adding the CPT codes for telemedicine E/M services; simplification of the process to add services to the Medicare Telehealth List</a:t>
            </a:r>
          </a:p>
          <a:p>
            <a:r>
              <a:rPr lang="en-US" sz="2800" b="1" i="0">
                <a:effectLst/>
                <a:highlight>
                  <a:srgbClr val="FFFFFF"/>
                </a:highlight>
              </a:rPr>
              <a:t>B</a:t>
            </a:r>
            <a:r>
              <a:rPr lang="en-US" sz="2800" b="1">
                <a:highlight>
                  <a:srgbClr val="FFFFFF"/>
                </a:highlight>
              </a:rPr>
              <a:t>ehavioral Health </a:t>
            </a:r>
            <a:r>
              <a:rPr lang="en-US" sz="2800">
                <a:highlight>
                  <a:srgbClr val="FFFFFF"/>
                </a:highlight>
              </a:rPr>
              <a:t>– Creation of optional add-on codes for Advanced Primary Care Management (APCM) services to help promote behavioral health integration (BHI) and collaborative care model (</a:t>
            </a:r>
            <a:r>
              <a:rPr lang="en-US" sz="2800" err="1">
                <a:highlight>
                  <a:srgbClr val="FFFFFF"/>
                </a:highlight>
              </a:rPr>
              <a:t>CoCM</a:t>
            </a:r>
            <a:r>
              <a:rPr lang="en-US" sz="2800">
                <a:highlight>
                  <a:srgbClr val="FFFFFF"/>
                </a:highlight>
              </a:rPr>
              <a:t>) services through reducing the documentation requirements for billing</a:t>
            </a:r>
            <a:endParaRPr lang="en-US" sz="2800" b="0" i="0">
              <a:effectLst/>
              <a:highlight>
                <a:srgbClr val="FFFFFF"/>
              </a:highlight>
            </a:endParaRPr>
          </a:p>
          <a:p>
            <a:pPr marL="0" indent="0">
              <a:buNone/>
            </a:pPr>
            <a:endParaRPr lang="en-US" sz="2400" b="0" i="0">
              <a:effectLst/>
              <a:highlight>
                <a:srgbClr val="FFFFFF"/>
              </a:highlight>
            </a:endParaRPr>
          </a:p>
          <a:p>
            <a:pPr marL="0" indent="0">
              <a:buNone/>
            </a:pPr>
            <a:endParaRPr lang="en-US" sz="2400" b="0" i="0">
              <a:effectLst/>
              <a:highlight>
                <a:srgbClr val="FFFFFF"/>
              </a:highlight>
            </a:endParaRPr>
          </a:p>
          <a:p>
            <a:pPr lvl="1"/>
            <a:endParaRPr lang="en-US" sz="2200" b="0" i="0">
              <a:effectLst/>
              <a:highlight>
                <a:srgbClr val="FFFFFF"/>
              </a:highlight>
            </a:endParaRPr>
          </a:p>
          <a:p>
            <a:pPr lvl="1"/>
            <a:endParaRPr lang="en-US" sz="2200" b="0" i="0">
              <a:effectLst/>
              <a:highlight>
                <a:srgbClr val="FFFFFF"/>
              </a:highlight>
            </a:endParaRPr>
          </a:p>
          <a:p>
            <a:pPr marL="0" indent="0">
              <a:buNone/>
            </a:pPr>
            <a:endParaRPr lang="en-US" sz="2400" b="0" i="0">
              <a:effectLst/>
              <a:highlight>
                <a:srgbClr val="FFFFFF"/>
              </a:highlight>
            </a:endParaRPr>
          </a:p>
          <a:p>
            <a:pPr marL="457200" indent="-457200">
              <a:buFont typeface="Wingdings" pitchFamily="2" charset="2"/>
              <a:buChar char="ü"/>
            </a:pPr>
            <a:endParaRPr lang="en-US"/>
          </a:p>
          <a:p>
            <a:endParaRPr lang="en-US"/>
          </a:p>
        </p:txBody>
      </p:sp>
      <p:sp>
        <p:nvSpPr>
          <p:cNvPr id="4" name="Slide Number Placeholder 3">
            <a:extLst>
              <a:ext uri="{FF2B5EF4-FFF2-40B4-BE49-F238E27FC236}">
                <a16:creationId xmlns:a16="http://schemas.microsoft.com/office/drawing/2014/main" id="{0A934F4B-134E-E164-7A08-78E0E7144A47}"/>
              </a:ext>
            </a:extLst>
          </p:cNvPr>
          <p:cNvSpPr>
            <a:spLocks noGrp="1"/>
          </p:cNvSpPr>
          <p:nvPr>
            <p:ph type="sldNum" sz="quarter" idx="10"/>
          </p:nvPr>
        </p:nvSpPr>
        <p:spPr/>
        <p:txBody>
          <a:bodyPr/>
          <a:lstStyle/>
          <a:p>
            <a:fld id="{461711D5-349D-4847-A71F-DCB6A6FF38BF}" type="slidenum">
              <a:rPr lang="en-US" smtClean="0"/>
              <a:pPr/>
              <a:t>2</a:t>
            </a:fld>
            <a:endParaRPr lang="en-US"/>
          </a:p>
        </p:txBody>
      </p:sp>
    </p:spTree>
    <p:custDataLst>
      <p:tags r:id="rId1"/>
    </p:custDataLst>
    <p:extLst>
      <p:ext uri="{BB962C8B-B14F-4D97-AF65-F5344CB8AC3E}">
        <p14:creationId xmlns:p14="http://schemas.microsoft.com/office/powerpoint/2010/main" val="163875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68FBA-210B-D1F1-EB09-476C4CDEAA14}"/>
              </a:ext>
            </a:extLst>
          </p:cNvPr>
          <p:cNvSpPr>
            <a:spLocks noGrp="1"/>
          </p:cNvSpPr>
          <p:nvPr>
            <p:ph type="title"/>
          </p:nvPr>
        </p:nvSpPr>
        <p:spPr/>
        <p:txBody>
          <a:bodyPr/>
          <a:lstStyle/>
          <a:p>
            <a:r>
              <a:rPr lang="en-US"/>
              <a:t>2026 Medicare Physician Fee Schedule Proposed Rule </a:t>
            </a:r>
          </a:p>
        </p:txBody>
      </p:sp>
      <p:sp>
        <p:nvSpPr>
          <p:cNvPr id="3" name="Content Placeholder 2">
            <a:extLst>
              <a:ext uri="{FF2B5EF4-FFF2-40B4-BE49-F238E27FC236}">
                <a16:creationId xmlns:a16="http://schemas.microsoft.com/office/drawing/2014/main" id="{A1236967-7FD6-3C9F-A4CC-D2C4EBFC08C1}"/>
              </a:ext>
            </a:extLst>
          </p:cNvPr>
          <p:cNvSpPr>
            <a:spLocks noGrp="1"/>
          </p:cNvSpPr>
          <p:nvPr>
            <p:ph idx="1"/>
          </p:nvPr>
        </p:nvSpPr>
        <p:spPr/>
        <p:txBody>
          <a:bodyPr vert="horz" lIns="91440" tIns="45720" rIns="91440" bIns="45720" rtlCol="0" anchor="t">
            <a:normAutofit/>
          </a:bodyPr>
          <a:lstStyle/>
          <a:p>
            <a:r>
              <a:rPr lang="en-US" sz="2800">
                <a:highlight>
                  <a:srgbClr val="FFFFFF"/>
                </a:highlight>
                <a:ea typeface="Calibri"/>
                <a:cs typeface="Calibri"/>
              </a:rPr>
              <a:t>Changes to MIPS &amp; QPP</a:t>
            </a:r>
            <a:endParaRPr lang="en-US" sz="2800" b="0" i="0">
              <a:effectLst/>
              <a:highlight>
                <a:srgbClr val="FFFFFF"/>
              </a:highlight>
              <a:ea typeface="Calibri"/>
              <a:cs typeface="Calibri"/>
            </a:endParaRPr>
          </a:p>
          <a:p>
            <a:endParaRPr lang="en-US" sz="2800">
              <a:highlight>
                <a:srgbClr val="FFFFFF"/>
              </a:highlight>
              <a:ea typeface="Calibri"/>
              <a:cs typeface="Calibri"/>
            </a:endParaRPr>
          </a:p>
          <a:p>
            <a:endParaRPr lang="en-US" sz="2800" b="0" i="0">
              <a:effectLst/>
              <a:highlight>
                <a:srgbClr val="FFFFFF"/>
              </a:highlight>
              <a:ea typeface="Calibri" panose="020F0502020204030204"/>
              <a:cs typeface="Calibri" panose="020F0502020204030204"/>
            </a:endParaRPr>
          </a:p>
          <a:p>
            <a:endParaRPr lang="en-US" sz="2800">
              <a:highlight>
                <a:srgbClr val="FFFFFF"/>
              </a:highlight>
              <a:ea typeface="Calibri" panose="020F0502020204030204"/>
              <a:cs typeface="Calibri" panose="020F0502020204030204"/>
            </a:endParaRPr>
          </a:p>
          <a:p>
            <a:pPr lvl="1"/>
            <a:endParaRPr lang="en-US">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6B898B47-B56E-2EAF-21A4-BCA374CF2491}"/>
              </a:ext>
            </a:extLst>
          </p:cNvPr>
          <p:cNvSpPr>
            <a:spLocks noGrp="1"/>
          </p:cNvSpPr>
          <p:nvPr>
            <p:ph type="sldNum" sz="quarter" idx="10"/>
          </p:nvPr>
        </p:nvSpPr>
        <p:spPr/>
        <p:txBody>
          <a:bodyPr/>
          <a:lstStyle/>
          <a:p>
            <a:fld id="{461711D5-349D-4847-A71F-DCB6A6FF38BF}" type="slidenum">
              <a:rPr lang="en-US" smtClean="0"/>
              <a:pPr/>
              <a:t>3</a:t>
            </a:fld>
            <a:endParaRPr lang="en-US"/>
          </a:p>
        </p:txBody>
      </p:sp>
      <p:graphicFrame>
        <p:nvGraphicFramePr>
          <p:cNvPr id="18" name="Diagram 17">
            <a:extLst>
              <a:ext uri="{FF2B5EF4-FFF2-40B4-BE49-F238E27FC236}">
                <a16:creationId xmlns:a16="http://schemas.microsoft.com/office/drawing/2014/main" id="{6423CA58-8D0D-D274-53F1-80D2B9DFAFC7}"/>
              </a:ext>
            </a:extLst>
          </p:cNvPr>
          <p:cNvGraphicFramePr/>
          <p:nvPr>
            <p:extLst>
              <p:ext uri="{D42A27DB-BD31-4B8C-83A1-F6EECF244321}">
                <p14:modId xmlns:p14="http://schemas.microsoft.com/office/powerpoint/2010/main" val="2276215932"/>
              </p:ext>
            </p:extLst>
          </p:nvPr>
        </p:nvGraphicFramePr>
        <p:xfrm>
          <a:off x="1035844" y="183356"/>
          <a:ext cx="10537030" cy="739616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92774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4C449-276E-3A90-9864-27903E58B4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F66823-7439-29D0-A4A1-E77BF15DC03F}"/>
              </a:ext>
            </a:extLst>
          </p:cNvPr>
          <p:cNvSpPr>
            <a:spLocks noGrp="1"/>
          </p:cNvSpPr>
          <p:nvPr>
            <p:ph type="title"/>
          </p:nvPr>
        </p:nvSpPr>
        <p:spPr/>
        <p:txBody>
          <a:bodyPr/>
          <a:lstStyle/>
          <a:p>
            <a:r>
              <a:rPr lang="en-US"/>
              <a:t>2026 Medicare Physician Fee Schedule Proposed Rule </a:t>
            </a:r>
          </a:p>
        </p:txBody>
      </p:sp>
      <p:sp>
        <p:nvSpPr>
          <p:cNvPr id="3" name="Content Placeholder 2">
            <a:extLst>
              <a:ext uri="{FF2B5EF4-FFF2-40B4-BE49-F238E27FC236}">
                <a16:creationId xmlns:a16="http://schemas.microsoft.com/office/drawing/2014/main" id="{D54719BB-5763-8473-7C3C-96615E537655}"/>
              </a:ext>
            </a:extLst>
          </p:cNvPr>
          <p:cNvSpPr>
            <a:spLocks noGrp="1"/>
          </p:cNvSpPr>
          <p:nvPr>
            <p:ph idx="1"/>
          </p:nvPr>
        </p:nvSpPr>
        <p:spPr>
          <a:xfrm>
            <a:off x="838200" y="1289551"/>
            <a:ext cx="5482768" cy="5388727"/>
          </a:xfrm>
        </p:spPr>
        <p:txBody>
          <a:bodyPr vert="horz" lIns="91440" tIns="45720" rIns="91440" bIns="45720" rtlCol="0" anchor="t">
            <a:normAutofit/>
          </a:bodyPr>
          <a:lstStyle/>
          <a:p>
            <a:r>
              <a:rPr lang="en-US" sz="2400" b="1">
                <a:highlight>
                  <a:srgbClr val="FFFFFF"/>
                </a:highlight>
              </a:rPr>
              <a:t>Ambulatory Specialty Model (ASM)</a:t>
            </a:r>
            <a:endParaRPr lang="en-US" sz="2400" b="1" i="0">
              <a:effectLst/>
              <a:highlight>
                <a:srgbClr val="FFFFFF"/>
              </a:highlight>
              <a:ea typeface="Calibri"/>
              <a:cs typeface="Calibri"/>
            </a:endParaRPr>
          </a:p>
          <a:p>
            <a:r>
              <a:rPr lang="en-US" sz="2400">
                <a:highlight>
                  <a:srgbClr val="FFFFFF"/>
                </a:highlight>
                <a:ea typeface="Calibri"/>
                <a:cs typeface="Calibri"/>
              </a:rPr>
              <a:t>CMS is proposing to implement a new five-year mandatory payment model in 2027 in select geographic areas </a:t>
            </a:r>
          </a:p>
          <a:p>
            <a:pPr lvl="1"/>
            <a:r>
              <a:rPr lang="en-US" sz="2400">
                <a:highlight>
                  <a:srgbClr val="FFFFFF"/>
                </a:highlight>
                <a:ea typeface="Calibri"/>
                <a:cs typeface="Calibri"/>
              </a:rPr>
              <a:t>for physicians who treat patients with chronic conditions like heart failure or low back pain </a:t>
            </a:r>
            <a:endParaRPr lang="en-US" sz="2400">
              <a:ea typeface="Calibri"/>
              <a:cs typeface="Calibri"/>
            </a:endParaRPr>
          </a:p>
          <a:p>
            <a:pPr lvl="1"/>
            <a:r>
              <a:rPr lang="en-US" sz="2400">
                <a:highlight>
                  <a:srgbClr val="FFFFFF"/>
                </a:highlight>
                <a:ea typeface="Calibri"/>
                <a:cs typeface="Calibri"/>
              </a:rPr>
              <a:t>intended to encourage better collaboration between specialists and primary care physicians to prevent exacerbations, and avoidable surgical procedures and hospital admissions</a:t>
            </a:r>
          </a:p>
          <a:p>
            <a:pPr lvl="1"/>
            <a:endParaRPr lang="en-US" sz="2400">
              <a:highlight>
                <a:srgbClr val="FFFFFF"/>
              </a:highlight>
              <a:ea typeface="Calibri"/>
              <a:cs typeface="Calibri"/>
            </a:endParaRPr>
          </a:p>
        </p:txBody>
      </p:sp>
      <p:sp>
        <p:nvSpPr>
          <p:cNvPr id="4" name="Slide Number Placeholder 3">
            <a:extLst>
              <a:ext uri="{FF2B5EF4-FFF2-40B4-BE49-F238E27FC236}">
                <a16:creationId xmlns:a16="http://schemas.microsoft.com/office/drawing/2014/main" id="{82C4168D-9D0A-793C-BD43-EC7C4223C59F}"/>
              </a:ext>
            </a:extLst>
          </p:cNvPr>
          <p:cNvSpPr>
            <a:spLocks noGrp="1"/>
          </p:cNvSpPr>
          <p:nvPr>
            <p:ph type="sldNum" sz="quarter" idx="10"/>
          </p:nvPr>
        </p:nvSpPr>
        <p:spPr/>
        <p:txBody>
          <a:bodyPr/>
          <a:lstStyle/>
          <a:p>
            <a:fld id="{461711D5-349D-4847-A71F-DCB6A6FF38BF}" type="slidenum">
              <a:rPr lang="en-US" smtClean="0"/>
              <a:pPr/>
              <a:t>4</a:t>
            </a:fld>
            <a:endParaRPr lang="en-US"/>
          </a:p>
        </p:txBody>
      </p:sp>
      <p:graphicFrame>
        <p:nvGraphicFramePr>
          <p:cNvPr id="5" name="Diagram 4">
            <a:extLst>
              <a:ext uri="{FF2B5EF4-FFF2-40B4-BE49-F238E27FC236}">
                <a16:creationId xmlns:a16="http://schemas.microsoft.com/office/drawing/2014/main" id="{EB3AE529-A73F-9D8C-7ED0-03ED13C32F50}"/>
              </a:ext>
            </a:extLst>
          </p:cNvPr>
          <p:cNvGraphicFramePr/>
          <p:nvPr>
            <p:extLst>
              <p:ext uri="{D42A27DB-BD31-4B8C-83A1-F6EECF244321}">
                <p14:modId xmlns:p14="http://schemas.microsoft.com/office/powerpoint/2010/main" val="4114263862"/>
              </p:ext>
            </p:extLst>
          </p:nvPr>
        </p:nvGraphicFramePr>
        <p:xfrm>
          <a:off x="6560427" y="1289384"/>
          <a:ext cx="5090152" cy="46401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797007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F2D003E-4E06-247D-04F4-A3C7A9B70C3D}"/>
              </a:ext>
            </a:extLst>
          </p:cNvPr>
          <p:cNvSpPr>
            <a:spLocks noGrp="1"/>
          </p:cNvSpPr>
          <p:nvPr>
            <p:ph type="ctrTitle"/>
          </p:nvPr>
        </p:nvSpPr>
        <p:spPr/>
        <p:txBody>
          <a:bodyPr/>
          <a:lstStyle/>
          <a:p>
            <a:r>
              <a:rPr lang="en-US"/>
              <a:t>Questions</a:t>
            </a:r>
          </a:p>
        </p:txBody>
      </p:sp>
      <p:sp>
        <p:nvSpPr>
          <p:cNvPr id="6" name="Subtitle 5">
            <a:extLst>
              <a:ext uri="{FF2B5EF4-FFF2-40B4-BE49-F238E27FC236}">
                <a16:creationId xmlns:a16="http://schemas.microsoft.com/office/drawing/2014/main" id="{68D16A12-57C1-9B7B-4AD5-2E038D67BB1D}"/>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DF4440CD-9977-FAC0-F955-B2702CF3C024}"/>
              </a:ext>
            </a:extLst>
          </p:cNvPr>
          <p:cNvSpPr>
            <a:spLocks noGrp="1"/>
          </p:cNvSpPr>
          <p:nvPr>
            <p:ph type="sldNum" sz="quarter" idx="4294967295"/>
          </p:nvPr>
        </p:nvSpPr>
        <p:spPr>
          <a:xfrm>
            <a:off x="9005888" y="6391275"/>
            <a:ext cx="3186112" cy="274638"/>
          </a:xfrm>
        </p:spPr>
        <p:txBody>
          <a:bodyPr/>
          <a:lstStyle/>
          <a:p>
            <a:fld id="{461711D5-349D-4847-A71F-DCB6A6FF38BF}" type="slidenum">
              <a:rPr lang="en-US" smtClean="0"/>
              <a:pPr/>
              <a:t>5</a:t>
            </a:fld>
            <a:endParaRPr lang="en-US"/>
          </a:p>
        </p:txBody>
      </p:sp>
    </p:spTree>
    <p:extLst>
      <p:ext uri="{BB962C8B-B14F-4D97-AF65-F5344CB8AC3E}">
        <p14:creationId xmlns:p14="http://schemas.microsoft.com/office/powerpoint/2010/main" val="14691330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9.2|14.6|21"/>
</p:tagLst>
</file>

<file path=ppt/tags/tag2.xml><?xml version="1.0" encoding="utf-8"?>
<p:tagLst xmlns:a="http://schemas.openxmlformats.org/drawingml/2006/main" xmlns:r="http://schemas.openxmlformats.org/officeDocument/2006/relationships" xmlns:p="http://schemas.openxmlformats.org/presentationml/2006/main">
  <p:tag name="TIMING" val="|9.2|14.6|21"/>
</p:tagLst>
</file>

<file path=ppt/tags/tag3.xml><?xml version="1.0" encoding="utf-8"?>
<p:tagLst xmlns:a="http://schemas.openxmlformats.org/drawingml/2006/main" xmlns:r="http://schemas.openxmlformats.org/officeDocument/2006/relationships" xmlns:p="http://schemas.openxmlformats.org/presentationml/2006/main">
  <p:tag name="TIMING" val="|3.7|36.7"/>
</p:tagLst>
</file>

<file path=ppt/tags/tag4.xml><?xml version="1.0" encoding="utf-8"?>
<p:tagLst xmlns:a="http://schemas.openxmlformats.org/drawingml/2006/main" xmlns:r="http://schemas.openxmlformats.org/officeDocument/2006/relationships" xmlns:p="http://schemas.openxmlformats.org/presentationml/2006/main">
  <p:tag name="TIMING" val="|3.7|36.7"/>
</p:tagLst>
</file>

<file path=ppt/theme/theme1.xml><?xml version="1.0" encoding="utf-8"?>
<a:theme xmlns:a="http://schemas.openxmlformats.org/drawingml/2006/main" name="2_Custom Design">
  <a:themeElements>
    <a:clrScheme name="Custom 1">
      <a:dk1>
        <a:srgbClr val="000000"/>
      </a:dk1>
      <a:lt1>
        <a:srgbClr val="FFFFFF"/>
      </a:lt1>
      <a:dk2>
        <a:srgbClr val="545454"/>
      </a:dk2>
      <a:lt2>
        <a:srgbClr val="C8C8C8"/>
      </a:lt2>
      <a:accent1>
        <a:srgbClr val="007E66"/>
      </a:accent1>
      <a:accent2>
        <a:srgbClr val="95509D"/>
      </a:accent2>
      <a:accent3>
        <a:srgbClr val="2EB135"/>
      </a:accent3>
      <a:accent4>
        <a:srgbClr val="FFC82E"/>
      </a:accent4>
      <a:accent5>
        <a:srgbClr val="00A0DE"/>
      </a:accent5>
      <a:accent6>
        <a:srgbClr val="8EDD00"/>
      </a:accent6>
      <a:hlink>
        <a:srgbClr val="00A0DE"/>
      </a:hlink>
      <a:folHlink>
        <a:srgbClr val="95509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2400" dirty="0" err="1" smtClean="0">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New Vision for Governors [Read-Only]" id="{0E3CFB14-4110-44D8-922D-EE7873330F3A}" vid="{A8EA45FE-5513-495A-BDA3-D277C3ED6CD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9809CCBE0F7BF4E96538EEDD02756CE" ma:contentTypeVersion="17" ma:contentTypeDescription="Create a new document." ma:contentTypeScope="" ma:versionID="00a098de305642a50dbe6d576afb3ef1">
  <xsd:schema xmlns:xsd="http://www.w3.org/2001/XMLSchema" xmlns:xs="http://www.w3.org/2001/XMLSchema" xmlns:p="http://schemas.microsoft.com/office/2006/metadata/properties" xmlns:ns2="cd8bdb9e-9149-43ff-a64d-539024789793" xmlns:ns3="79350851-8c2b-403b-9bd2-948565db2f1b" targetNamespace="http://schemas.microsoft.com/office/2006/metadata/properties" ma:root="true" ma:fieldsID="5e73efe4679fd4b73006cdbea7e2e053" ns2:_="" ns3:_="">
    <xsd:import namespace="cd8bdb9e-9149-43ff-a64d-539024789793"/>
    <xsd:import namespace="79350851-8c2b-403b-9bd2-948565db2f1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8bdb9e-9149-43ff-a64d-5390247897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f58e485-0d26-4f10-8645-ad2692e9af2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9350851-8c2b-403b-9bd2-948565db2f1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1e50671-4793-4701-9969-531d3dd5e177}" ma:internalName="TaxCatchAll" ma:showField="CatchAllData" ma:web="79350851-8c2b-403b-9bd2-948565db2f1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d8bdb9e-9149-43ff-a64d-539024789793">
      <Terms xmlns="http://schemas.microsoft.com/office/infopath/2007/PartnerControls"/>
    </lcf76f155ced4ddcb4097134ff3c332f>
    <TaxCatchAll xmlns="79350851-8c2b-403b-9bd2-948565db2f1b" xsi:nil="true"/>
  </documentManagement>
</p:properties>
</file>

<file path=customXml/itemProps1.xml><?xml version="1.0" encoding="utf-8"?>
<ds:datastoreItem xmlns:ds="http://schemas.openxmlformats.org/officeDocument/2006/customXml" ds:itemID="{997CB063-26C3-4C20-B710-08ACF9A7C1A4}">
  <ds:schemaRefs>
    <ds:schemaRef ds:uri="http://schemas.microsoft.com/sharepoint/v3/contenttype/forms"/>
  </ds:schemaRefs>
</ds:datastoreItem>
</file>

<file path=customXml/itemProps2.xml><?xml version="1.0" encoding="utf-8"?>
<ds:datastoreItem xmlns:ds="http://schemas.openxmlformats.org/officeDocument/2006/customXml" ds:itemID="{6DA347E0-ECB2-4E52-A637-C526E7B25FDD}"/>
</file>

<file path=customXml/itemProps3.xml><?xml version="1.0" encoding="utf-8"?>
<ds:datastoreItem xmlns:ds="http://schemas.openxmlformats.org/officeDocument/2006/customXml" ds:itemID="{579246C1-1B7B-4F20-B7A9-18B2B61B36BD}">
  <ds:schemaRefs>
    <ds:schemaRef ds:uri="http://schemas.microsoft.com/office/2006/metadata/properties"/>
    <ds:schemaRef ds:uri="http://schemas.microsoft.com/office/infopath/2007/PartnerControls"/>
    <ds:schemaRef ds:uri="http://www.w3.org/2000/xmlns/"/>
  </ds:schemaRefs>
</ds:datastoreItem>
</file>

<file path=docProps/app.xml><?xml version="1.0" encoding="utf-8"?>
<Properties xmlns="http://schemas.openxmlformats.org/officeDocument/2006/extended-properties" xmlns:vt="http://schemas.openxmlformats.org/officeDocument/2006/docPropsVTypes">
  <TotalTime>0</TotalTime>
  <Words>670</Words>
  <Application>Microsoft Office PowerPoint</Application>
  <PresentationFormat>Widescreen</PresentationFormat>
  <Paragraphs>67</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Calibri Light</vt:lpstr>
      <vt:lpstr>Wingdings</vt:lpstr>
      <vt:lpstr>2_Custom Design</vt:lpstr>
      <vt:lpstr>2026 Medicare Physician Fee Schedule Proposed Rule</vt:lpstr>
      <vt:lpstr>2026 Medicare Physician Fee Schedule Proposed Rule</vt:lpstr>
      <vt:lpstr>2026 Medicare Physician Fee Schedule Proposed Rule </vt:lpstr>
      <vt:lpstr>2026 Medicare Physician Fee Schedule Proposed Rule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Council of Subspecialty Societies ACP’s 2024 Policy and Advocacy Priorities   May 6, 2024</dc:title>
  <dc:creator>Shari Erickson</dc:creator>
  <cp:lastModifiedBy>Shuan Tomlinson</cp:lastModifiedBy>
  <cp:revision>3</cp:revision>
  <dcterms:created xsi:type="dcterms:W3CDTF">2024-05-03T14:23:57Z</dcterms:created>
  <dcterms:modified xsi:type="dcterms:W3CDTF">2025-07-31T14:02:35Z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0x01010089809CCBE0F7BF4E96538EEDD02756CE</vt:lpwstr>
  </property>
</Properties>
</file>