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3" r:id="rId5"/>
  </p:sldMasterIdLst>
  <p:notesMasterIdLst>
    <p:notesMasterId r:id="rId16"/>
  </p:notesMasterIdLst>
  <p:sldIdLst>
    <p:sldId id="259" r:id="rId6"/>
    <p:sldId id="2678" r:id="rId7"/>
    <p:sldId id="2695" r:id="rId8"/>
    <p:sldId id="2696" r:id="rId9"/>
    <p:sldId id="2697" r:id="rId10"/>
    <p:sldId id="2698" r:id="rId11"/>
    <p:sldId id="2705" r:id="rId12"/>
    <p:sldId id="2699" r:id="rId13"/>
    <p:sldId id="2703" r:id="rId14"/>
    <p:sldId id="270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CE0970-E92D-4A6F-8A04-57BCD5541554}" v="9" dt="2024-03-12T19:25:35.8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Turkowski" userId="954c8d3b-6321-405a-a5db-5cba322f22cf" providerId="ADAL" clId="{E4CE0970-E92D-4A6F-8A04-57BCD5541554}"/>
    <pc:docChg chg="undo custSel modSld">
      <pc:chgData name="Nicole Turkowski" userId="954c8d3b-6321-405a-a5db-5cba322f22cf" providerId="ADAL" clId="{E4CE0970-E92D-4A6F-8A04-57BCD5541554}" dt="2024-03-12T19:28:26.199" v="14" actId="20577"/>
      <pc:docMkLst>
        <pc:docMk/>
      </pc:docMkLst>
      <pc:sldChg chg="modSp mod">
        <pc:chgData name="Nicole Turkowski" userId="954c8d3b-6321-405a-a5db-5cba322f22cf" providerId="ADAL" clId="{E4CE0970-E92D-4A6F-8A04-57BCD5541554}" dt="2024-03-12T19:27:36.975" v="12" actId="255"/>
        <pc:sldMkLst>
          <pc:docMk/>
          <pc:sldMk cId="655249695" sldId="259"/>
        </pc:sldMkLst>
        <pc:spChg chg="mod">
          <ac:chgData name="Nicole Turkowski" userId="954c8d3b-6321-405a-a5db-5cba322f22cf" providerId="ADAL" clId="{E4CE0970-E92D-4A6F-8A04-57BCD5541554}" dt="2024-03-12T19:27:36.975" v="12" actId="255"/>
          <ac:spMkLst>
            <pc:docMk/>
            <pc:sldMk cId="655249695" sldId="259"/>
            <ac:spMk id="2" creationId="{A4889444-DDCD-1B4D-B95A-506179F8AF68}"/>
          </ac:spMkLst>
        </pc:spChg>
      </pc:sldChg>
      <pc:sldChg chg="addSp delSp modSp mod">
        <pc:chgData name="Nicole Turkowski" userId="954c8d3b-6321-405a-a5db-5cba322f22cf" providerId="ADAL" clId="{E4CE0970-E92D-4A6F-8A04-57BCD5541554}" dt="2024-03-12T19:25:35.803" v="8" actId="14100"/>
        <pc:sldMkLst>
          <pc:docMk/>
          <pc:sldMk cId="3451709638" sldId="2697"/>
        </pc:sldMkLst>
        <pc:spChg chg="del">
          <ac:chgData name="Nicole Turkowski" userId="954c8d3b-6321-405a-a5db-5cba322f22cf" providerId="ADAL" clId="{E4CE0970-E92D-4A6F-8A04-57BCD5541554}" dt="2024-03-12T19:24:50.101" v="2" actId="478"/>
          <ac:spMkLst>
            <pc:docMk/>
            <pc:sldMk cId="3451709638" sldId="2697"/>
            <ac:spMk id="3" creationId="{2C70B5B6-4B5A-1A3F-DAAC-36C78BB34BFF}"/>
          </ac:spMkLst>
        </pc:spChg>
        <pc:spChg chg="add del mod">
          <ac:chgData name="Nicole Turkowski" userId="954c8d3b-6321-405a-a5db-5cba322f22cf" providerId="ADAL" clId="{E4CE0970-E92D-4A6F-8A04-57BCD5541554}" dt="2024-03-12T19:24:51.923" v="3" actId="478"/>
          <ac:spMkLst>
            <pc:docMk/>
            <pc:sldMk cId="3451709638" sldId="2697"/>
            <ac:spMk id="6" creationId="{64843E20-301D-BEA7-ABF7-C3E8E761CE50}"/>
          </ac:spMkLst>
        </pc:spChg>
        <pc:picChg chg="mod">
          <ac:chgData name="Nicole Turkowski" userId="954c8d3b-6321-405a-a5db-5cba322f22cf" providerId="ADAL" clId="{E4CE0970-E92D-4A6F-8A04-57BCD5541554}" dt="2024-03-12T19:25:35.803" v="8" actId="14100"/>
          <ac:picMkLst>
            <pc:docMk/>
            <pc:sldMk cId="3451709638" sldId="2697"/>
            <ac:picMk id="5" creationId="{8BABD9DB-26F0-A10D-7AAE-5F83D3E599D2}"/>
          </ac:picMkLst>
        </pc:picChg>
      </pc:sldChg>
      <pc:sldChg chg="modSp mod">
        <pc:chgData name="Nicole Turkowski" userId="954c8d3b-6321-405a-a5db-5cba322f22cf" providerId="ADAL" clId="{E4CE0970-E92D-4A6F-8A04-57BCD5541554}" dt="2024-03-12T19:28:26.199" v="14" actId="20577"/>
        <pc:sldMkLst>
          <pc:docMk/>
          <pc:sldMk cId="3700246263" sldId="2705"/>
        </pc:sldMkLst>
        <pc:spChg chg="mod">
          <ac:chgData name="Nicole Turkowski" userId="954c8d3b-6321-405a-a5db-5cba322f22cf" providerId="ADAL" clId="{E4CE0970-E92D-4A6F-8A04-57BCD5541554}" dt="2024-03-12T19:28:26.199" v="14" actId="20577"/>
          <ac:spMkLst>
            <pc:docMk/>
            <pc:sldMk cId="3700246263" sldId="2705"/>
            <ac:spMk id="3" creationId="{2A84E93F-0629-A118-A9B4-58319F14F47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C519F-87F6-4B38-AD48-40620669F045}" type="datetimeFigureOut"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8A16E-E680-4927-89BD-462B45E5F30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5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EC1EA-07A0-4FA0-85C5-97754687AA7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8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BE196A5-D872-9148-975E-6BEB05223D01}"/>
              </a:ext>
            </a:extLst>
          </p:cNvPr>
          <p:cNvSpPr/>
          <p:nvPr userDrawn="1"/>
        </p:nvSpPr>
        <p:spPr>
          <a:xfrm>
            <a:off x="0" y="0"/>
            <a:ext cx="2925318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E3DD95-174E-C94F-A8DD-3253A9DDC16A}"/>
              </a:ext>
            </a:extLst>
          </p:cNvPr>
          <p:cNvSpPr/>
          <p:nvPr userDrawn="1"/>
        </p:nvSpPr>
        <p:spPr>
          <a:xfrm>
            <a:off x="0" y="1016000"/>
            <a:ext cx="10001839" cy="45618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78DF27D-3D7E-144D-AEBE-EA85738392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698" y="5827776"/>
            <a:ext cx="1737360" cy="76796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C52C5A3-4A25-364D-8403-80A1A1AD3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376312"/>
            <a:ext cx="7315200" cy="27909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6A8EE0DC-4B15-D947-88C8-715A124B4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9" y="4167212"/>
            <a:ext cx="7315200" cy="103093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9643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D44C7-FB56-8F45-8E8D-360A8FFE1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995F-1B0C-B14A-A09E-EFBAD40A7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1800"/>
              </a:spcBef>
              <a:defRPr sz="2200"/>
            </a:lvl1pPr>
            <a:lvl2pPr>
              <a:spcBef>
                <a:spcPts val="0"/>
              </a:spcBef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80654A-C145-B444-8C76-904AB11529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33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6308E5E-FBF3-8749-8C73-47834D26E15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CE54FA1-4F73-804E-834A-4B043673C62B}"/>
              </a:ext>
            </a:extLst>
          </p:cNvPr>
          <p:cNvSpPr/>
          <p:nvPr userDrawn="1"/>
        </p:nvSpPr>
        <p:spPr>
          <a:xfrm>
            <a:off x="9266682" y="0"/>
            <a:ext cx="2925318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85F88B3-8461-8541-A11B-9AD5FBA70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376312"/>
            <a:ext cx="7315200" cy="27909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1C99013-B493-654C-BF69-476D173F7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167212"/>
            <a:ext cx="7345367" cy="103093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D7F139-338E-334E-980B-694FB51BA9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101" y="5944463"/>
            <a:ext cx="1554480" cy="43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16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CDCB-14B2-214E-BBC9-F75462822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A5335-0C8F-3242-B7B5-C6D8DC4F1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79526"/>
            <a:ext cx="5181600" cy="4897438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C1F58-ABD8-6349-977B-B77440ED6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79526"/>
            <a:ext cx="5181600" cy="4897438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8E2E0D-6651-EE4B-88BE-2D95A1C5D3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950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icture [Left],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CDCB-14B2-214E-BBC9-F75462822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7012" y="365126"/>
            <a:ext cx="5006788" cy="9143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0FED9-A8B2-7D42-B138-12C3E9137B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409604-FC9D-5346-9A6E-FD5DE5EF23DE}"/>
              </a:ext>
            </a:extLst>
          </p:cNvPr>
          <p:cNvSpPr/>
          <p:nvPr userDrawn="1"/>
        </p:nvSpPr>
        <p:spPr>
          <a:xfrm>
            <a:off x="6347012" y="365126"/>
            <a:ext cx="5029200" cy="45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A685E9-C33E-2647-888C-A36F84DA853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096000" cy="6858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E5C0A4C-363F-8C4D-A78A-1BEAF42A73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47012" y="1279526"/>
            <a:ext cx="5006788" cy="4910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77305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icture [Right],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CDCB-14B2-214E-BBC9-F75462822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120" y="365126"/>
            <a:ext cx="5006788" cy="9143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0FED9-A8B2-7D42-B138-12C3E9137B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409604-FC9D-5346-9A6E-FD5DE5EF23DE}"/>
              </a:ext>
            </a:extLst>
          </p:cNvPr>
          <p:cNvSpPr/>
          <p:nvPr userDrawn="1"/>
        </p:nvSpPr>
        <p:spPr>
          <a:xfrm>
            <a:off x="833120" y="365126"/>
            <a:ext cx="5029200" cy="45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A685E9-C33E-2647-888C-A36F84DA853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111240" y="0"/>
            <a:ext cx="6096000" cy="6858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E5C0A4C-363F-8C4D-A78A-1BEAF42A73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3120" y="1279526"/>
            <a:ext cx="5006788" cy="4910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73930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8F7D2-A68C-DD42-B432-4D2EC05B9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79525"/>
            <a:ext cx="5157787" cy="731520"/>
          </a:xfrm>
          <a:noFill/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F22C5-0068-EB4D-BDF7-6C1CD2180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11046"/>
            <a:ext cx="5157787" cy="4178618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0DE85F-F394-6645-9753-5BA14D70DE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79525"/>
            <a:ext cx="5183188" cy="731520"/>
          </a:xfrm>
          <a:noFill/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8C9F1A-2BC5-AB41-B8B7-7FB4BCF38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11046"/>
            <a:ext cx="5183188" cy="4178618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AB1A961-D7C7-3349-A221-7BD5AEC2A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3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A0CBDA-ADA7-544A-BB93-E2ED6F92A0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16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76" userDrawn="1">
          <p15:clr>
            <a:srgbClr val="FBAE40"/>
          </p15:clr>
        </p15:guide>
        <p15:guide id="2" orient="horz" pos="127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279526"/>
            <a:ext cx="2133600" cy="4892674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lIns="137160" tIns="182880" rIns="137160" bIns="91440">
            <a:normAutofit/>
          </a:bodyPr>
          <a:lstStyle>
            <a:lvl1pPr marL="0" indent="0">
              <a:spcAft>
                <a:spcPts val="1000"/>
              </a:spcAft>
              <a:buNone/>
              <a:defRPr sz="1600" b="0" i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279525"/>
            <a:ext cx="8204200" cy="4892675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C13D6B1E-E481-E140-A8CE-CA0B6FF23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399143-380D-0C4F-9894-1E63897454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5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FC380-7AA8-5143-AB33-06B91DBCE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EAE601-7D40-4E48-B0A1-DCC36A4432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23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423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AA80174-6BAA-494C-9FE8-C67DDB25ED68}"/>
              </a:ext>
            </a:extLst>
          </p:cNvPr>
          <p:cNvSpPr/>
          <p:nvPr userDrawn="1"/>
        </p:nvSpPr>
        <p:spPr>
          <a:xfrm>
            <a:off x="347472" y="0"/>
            <a:ext cx="4572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0EAC32-2819-A845-B11A-B91D8EF2D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A23F2-6892-2B49-85A7-898D45679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79525"/>
            <a:ext cx="10515600" cy="489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77C6E12-5327-DC4B-A658-4BF76AAEDC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7759" y="6391656"/>
            <a:ext cx="3185161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9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91" r:id="rId5"/>
    <p:sldLayoutId id="2147483692" r:id="rId6"/>
    <p:sldLayoutId id="2147483688" r:id="rId7"/>
    <p:sldLayoutId id="2147483681" r:id="rId8"/>
    <p:sldLayoutId id="2147483689" r:id="rId9"/>
    <p:sldLayoutId id="214748369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007E66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ohn@pa-erg.com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89444-DDCD-1B4D-B95A-506179F8AF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0200" y="1353900"/>
            <a:ext cx="7542363" cy="3926711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alibri"/>
                <a:ea typeface="Calibri"/>
                <a:cs typeface="Calibri"/>
              </a:rPr>
              <a:t>Prior Authorization in Pennsylvania:</a:t>
            </a:r>
            <a:br>
              <a:rPr lang="en-US" sz="4400" dirty="0">
                <a:latin typeface="Calibri"/>
                <a:ea typeface="Calibri"/>
                <a:cs typeface="Calibri"/>
              </a:rPr>
            </a:br>
            <a:r>
              <a:rPr lang="en-US" sz="4000" dirty="0">
                <a:latin typeface="Calibri"/>
                <a:ea typeface="Calibri"/>
                <a:cs typeface="Calibri"/>
              </a:rPr>
              <a:t>Four W’s and an H</a:t>
            </a:r>
            <a:br>
              <a:rPr lang="en-US" sz="4400" dirty="0">
                <a:latin typeface="Calibri"/>
                <a:ea typeface="Calibri"/>
                <a:cs typeface="Calibri"/>
              </a:rPr>
            </a:br>
            <a:br>
              <a:rPr lang="en-US" dirty="0">
                <a:latin typeface="+mj-ea"/>
              </a:rPr>
            </a:br>
            <a:r>
              <a:rPr lang="en-US" sz="2400" b="0" dirty="0">
                <a:latin typeface="Calibri"/>
                <a:ea typeface="Calibri"/>
                <a:cs typeface="Calibri"/>
              </a:rPr>
              <a:t>John Nikoloff, ERG Partners</a:t>
            </a:r>
            <a:br>
              <a:rPr lang="en-US" sz="2400" b="0" dirty="0">
                <a:ea typeface="Calibri"/>
              </a:rPr>
            </a:br>
            <a:br>
              <a:rPr lang="en-US" sz="2400" b="0" dirty="0">
                <a:latin typeface="Calibri"/>
                <a:ea typeface="Calibri"/>
                <a:cs typeface="Calibri"/>
              </a:rPr>
            </a:br>
            <a:r>
              <a:rPr lang="en-US" sz="2400" b="0" dirty="0">
                <a:latin typeface="Calibri"/>
                <a:ea typeface="Calibri"/>
                <a:cs typeface="Calibri"/>
              </a:rPr>
              <a:t>State Health Policy Webinar</a:t>
            </a:r>
            <a:br>
              <a:rPr lang="en-US" sz="2400" b="0" dirty="0">
                <a:latin typeface="+mj-ea"/>
                <a:cs typeface="Calibri"/>
              </a:rPr>
            </a:br>
            <a:r>
              <a:rPr lang="en-US" sz="2400" b="0" dirty="0">
                <a:latin typeface="Calibri"/>
                <a:ea typeface="Calibri"/>
                <a:cs typeface="Calibri"/>
              </a:rPr>
              <a:t>March 12, 2024</a:t>
            </a:r>
            <a:endParaRPr lang="en-US" sz="2400" b="0" dirty="0"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5249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3E85D0-61C9-4EFC-4957-6B620E71F7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19118-E4B2-BE57-1ECD-4BC094515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650" y="3970752"/>
            <a:ext cx="8575193" cy="1114817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alibri"/>
                <a:ea typeface="Calibri"/>
                <a:cs typeface="Calibri"/>
              </a:rPr>
              <a:t>Thank you and good luck!</a:t>
            </a:r>
            <a:br>
              <a:rPr lang="en-US" sz="6000" dirty="0">
                <a:latin typeface="Calibri"/>
                <a:ea typeface="Calibri"/>
                <a:cs typeface="Calibri"/>
              </a:rPr>
            </a:br>
            <a:r>
              <a:rPr lang="en-US" sz="3100" dirty="0">
                <a:latin typeface="Calibri"/>
                <a:ea typeface="Calibri"/>
                <a:cs typeface="Calibri"/>
              </a:rPr>
              <a:t>John Nikoloff, ERG Partners</a:t>
            </a:r>
            <a:br>
              <a:rPr lang="en-US" sz="3100" dirty="0">
                <a:latin typeface="Calibri"/>
                <a:ea typeface="Calibri"/>
                <a:cs typeface="Calibri"/>
              </a:rPr>
            </a:br>
            <a:r>
              <a:rPr lang="en-US" sz="3100" dirty="0">
                <a:latin typeface="Calibri"/>
                <a:ea typeface="Calibri"/>
                <a:cs typeface="Calibri"/>
              </a:rPr>
              <a:t>For PA-ACP Services, Inc.</a:t>
            </a:r>
            <a:br>
              <a:rPr lang="en-US" sz="3100" dirty="0">
                <a:latin typeface="Calibri"/>
                <a:ea typeface="Calibri"/>
                <a:cs typeface="Calibri"/>
              </a:rPr>
            </a:br>
            <a:r>
              <a:rPr lang="en-US" sz="3100" dirty="0">
                <a:latin typeface="Calibri"/>
                <a:ea typeface="Calibri"/>
                <a:cs typeface="Calibri"/>
                <a:hlinkClick r:id="rId2"/>
              </a:rPr>
              <a:t>john@pa-erg.com</a:t>
            </a:r>
            <a:br>
              <a:rPr lang="en-US" sz="6000" dirty="0">
                <a:latin typeface="Calibri"/>
                <a:ea typeface="Calibri"/>
                <a:cs typeface="Calibri"/>
              </a:rPr>
            </a:br>
            <a:endParaRPr lang="en-US" sz="6000" dirty="0"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8955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90EBF-6FED-5954-69AD-C85C40F81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>
                <a:latin typeface="Calibri"/>
                <a:ea typeface="Calibri"/>
                <a:cs typeface="Calibri"/>
              </a:rPr>
              <a:t>Why?</a:t>
            </a:r>
            <a:endParaRPr lang="en-US" sz="6000" dirty="0">
              <a:ea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6938F-2C36-AEE6-6B04-D949B8936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2800" dirty="0">
              <a:ea typeface="Calibri"/>
              <a:cs typeface="Calibri"/>
            </a:endParaRPr>
          </a:p>
          <a:p>
            <a:pPr marL="0" indent="0" algn="ctr">
              <a:buNone/>
            </a:pPr>
            <a:endParaRPr lang="en-US" sz="2800" dirty="0">
              <a:ea typeface="Calibri"/>
              <a:cs typeface="Calibri"/>
            </a:endParaRPr>
          </a:p>
          <a:p>
            <a:pPr marL="0" indent="0" algn="ctr">
              <a:buNone/>
            </a:pPr>
            <a:r>
              <a:rPr lang="en-US" sz="4000" dirty="0">
                <a:ea typeface="Calibri"/>
                <a:cs typeface="Calibri"/>
              </a:rPr>
              <a:t>This one really doesn’t need a slide, does it?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251D2-AD21-8D6E-385B-0B12CD13CD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05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1E13A0-2398-C795-3463-2A9E25D42B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DAFF2-AC6B-8FFA-9E86-3D8492E42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/>
              <a:t>What? (Goals)</a:t>
            </a:r>
            <a:endParaRPr lang="en-US" sz="6000" dirty="0">
              <a:ea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17F74-721A-4925-5438-191CADF91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 algn="ctr">
              <a:buNone/>
            </a:pPr>
            <a:endParaRPr lang="en-US" sz="2800" dirty="0">
              <a:ea typeface="Calibri"/>
              <a:cs typeface="Calibri"/>
            </a:endParaRPr>
          </a:p>
          <a:p>
            <a:pPr marL="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Standardize the system. </a:t>
            </a:r>
          </a:p>
          <a:p>
            <a:pPr marL="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 transparency by insurers</a:t>
            </a:r>
          </a:p>
          <a:p>
            <a:pPr marL="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Ensure proper care can be delivered in a timely fashion.  </a:t>
            </a:r>
          </a:p>
          <a:p>
            <a:pPr marL="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Expand services not requiring prior authorization.</a:t>
            </a:r>
          </a:p>
          <a:p>
            <a:pPr marL="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Better define medical necessity.</a:t>
            </a:r>
          </a:p>
          <a:p>
            <a:pPr marL="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Ensure peer to peer reviews.</a:t>
            </a:r>
          </a:p>
          <a:p>
            <a:pPr marL="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Systematize step therapy approval processes.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3E18B-D432-C81D-B2C9-29BF8A129D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57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0C8B53-014E-7834-910D-AA20FBE635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3B6C-2293-A9DA-B052-DD8EF98DE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>
                <a:latin typeface="Calibri"/>
                <a:ea typeface="Calibri"/>
                <a:cs typeface="Calibri"/>
              </a:rPr>
              <a:t>Who?</a:t>
            </a:r>
            <a:endParaRPr lang="en-US" sz="6000" dirty="0">
              <a:ea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D8E15-1A14-26C3-12E6-844C52F99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than 30 stakeholder groups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50-member Patient Care Coalition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hysicians’ organizations (PA-ACP was designated a lead) 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State Hospital and Health System Association 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state’s Blues plans and the Insurance Federation of Pennsylvania (commercial insurers)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Integrated Delivery Networks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 Agencies overseeing insurance, managed care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Advocates for the poor, urban coalitions, drug treatment providers, Medicaid MCO companies, and PhRMA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94092D-61C1-C10E-3D1A-26FAD1D7CE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95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8200D5-DC76-CDE1-3248-4F1DA3465C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61C8D8-5DCD-78DA-78D5-0AC242906C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8BABD9DB-26F0-A10D-7AAE-5F83D3E59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30" y="624736"/>
            <a:ext cx="10575604" cy="555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709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F68BD8-C65B-959F-2729-B9EA279655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E540B-0AB9-5636-14C7-72CA92B18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>
                <a:latin typeface="Calibri"/>
                <a:ea typeface="Calibri"/>
                <a:cs typeface="Calibri"/>
              </a:rPr>
              <a:t>When?</a:t>
            </a:r>
            <a:endParaRPr lang="en-US" sz="6000" dirty="0">
              <a:ea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AA7D5-0E14-1F23-39C4-80D9A952D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Introduced in State Senate March 18, 2021</a:t>
            </a:r>
          </a:p>
          <a:p>
            <a:pPr mar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Moved from Committee with amendments June 22, 2021</a:t>
            </a:r>
          </a:p>
          <a:p>
            <a:pPr mar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Amended in Senate Appropriations Committee – June 29, 2022</a:t>
            </a:r>
          </a:p>
          <a:p>
            <a:pPr mar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State House – September 20, 2022</a:t>
            </a:r>
          </a:p>
          <a:p>
            <a:pPr mar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Amended on the Floor – October 25, 2022</a:t>
            </a:r>
          </a:p>
          <a:p>
            <a:pPr mar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Passed House – October 26, 2022</a:t>
            </a:r>
          </a:p>
          <a:p>
            <a:pPr mar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Concurrence in Senate – October 26, 2022</a:t>
            </a:r>
          </a:p>
          <a:p>
            <a:pPr mar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Signed by Governor, Act 146 – November 3,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8BA79-4F99-296F-8D50-ACA5EE1222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67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BBA0BB-4C60-1019-FD42-D2CABB2C17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E8A33-B25D-7FF6-02A8-5BE69301B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>
                <a:latin typeface="Calibri"/>
                <a:ea typeface="Calibri"/>
                <a:cs typeface="Calibri"/>
              </a:rPr>
              <a:t>How? (Key Factors)</a:t>
            </a:r>
            <a:endParaRPr lang="en-US" sz="6000" dirty="0">
              <a:ea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4E93F-0629-A118-A9B4-58319F14F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Bipartisan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cosponsorship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Legislative Champions</a:t>
            </a:r>
          </a:p>
          <a:p>
            <a:pPr mar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Legislators with negative prior authorization experiences</a:t>
            </a:r>
          </a:p>
          <a:p>
            <a:pPr mar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Grassroots – advocacy days, engagement of leadership</a:t>
            </a:r>
          </a:p>
          <a:p>
            <a:pPr mar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Active engagement of state Chapter leadership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Involvement of five State Agencies (Drug and Alcohol Programs, Health, Human Services, Insurance, Governor</a:t>
            </a:r>
          </a:p>
          <a:p>
            <a:pPr mar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Self-interest of Integrated Delivery Networks</a:t>
            </a:r>
          </a:p>
          <a:p>
            <a:pPr mar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Pressure and assistance from “edge” stakeholders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28D84-DA47-AA35-B2CA-7C2FA1DF5C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46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31BA34-C5C1-E024-1FA0-E4734791FB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8D20C-5C57-4040-99E0-DC95EEA33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>
                <a:latin typeface="Calibri"/>
                <a:ea typeface="Calibri"/>
                <a:cs typeface="Calibri"/>
              </a:rPr>
              <a:t>Results</a:t>
            </a:r>
            <a:endParaRPr lang="en-US" sz="6000" dirty="0">
              <a:ea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B8797-30CF-C768-E6BC-0F1A7DA4C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Includes all insurers plus state Medicaid and CHIP MCOs</a:t>
            </a:r>
          </a:p>
          <a:p>
            <a:pPr mar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Expands definition of “closely related services” for P.A.</a:t>
            </a:r>
          </a:p>
          <a:p>
            <a:pPr mar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Expands definitions of “urgent” and “emergency” services</a:t>
            </a:r>
          </a:p>
          <a:p>
            <a:pPr mar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 frames standardized – from 24-72 hours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Require 30 days notification of changes and transparency in services requiring PA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Mandates review by practitioner in same/similar specialty</a:t>
            </a:r>
          </a:p>
          <a:p>
            <a:pPr mar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Expands medical or scientific evidence and clinical standards</a:t>
            </a:r>
          </a:p>
          <a:p>
            <a:pPr mar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Continuity of care required for 60 days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16AB5-E352-29AE-51D4-10C2D2AC38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14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6D652A-D9E9-A403-5D58-4B8099A3B4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898B6-575F-359A-5EEF-8BB00383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>
                <a:latin typeface="Calibri"/>
                <a:ea typeface="Calibri"/>
                <a:cs typeface="Calibri"/>
              </a:rPr>
              <a:t>Results</a:t>
            </a:r>
            <a:endParaRPr lang="en-US" sz="6000" dirty="0">
              <a:ea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4589A-E38C-EC6E-CFAE-ACF69D0FB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 therapy, first-fail exceptions </a:t>
            </a:r>
          </a:p>
          <a:p>
            <a:pPr mar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Medication Assisted Treatment requirements, exceptions</a:t>
            </a:r>
          </a:p>
          <a:p>
            <a:pPr mar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Requires peer-to-peer appeals in same specialty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Allows standing referrals to specialists for </a:t>
            </a:r>
            <a:r>
              <a:rPr lang="en-US" sz="2800" kern="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life-threatening,     degenerative, or disabling disease or condition 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Requires insurer network sufficiency</a:t>
            </a:r>
          </a:p>
          <a:p>
            <a:pPr mar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Requires payment of clean claims in 45 days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Institutes external appeals process within state Insurance                  Department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AE34D0-25DD-9EAB-E857-0CEE2BC28D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68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ustom Design">
  <a:themeElements>
    <a:clrScheme name="Custom 1">
      <a:dk1>
        <a:srgbClr val="000000"/>
      </a:dk1>
      <a:lt1>
        <a:srgbClr val="FFFFFF"/>
      </a:lt1>
      <a:dk2>
        <a:srgbClr val="545454"/>
      </a:dk2>
      <a:lt2>
        <a:srgbClr val="C8C8C8"/>
      </a:lt2>
      <a:accent1>
        <a:srgbClr val="007E66"/>
      </a:accent1>
      <a:accent2>
        <a:srgbClr val="95509D"/>
      </a:accent2>
      <a:accent3>
        <a:srgbClr val="2EB135"/>
      </a:accent3>
      <a:accent4>
        <a:srgbClr val="FFC82E"/>
      </a:accent4>
      <a:accent5>
        <a:srgbClr val="00A0DE"/>
      </a:accent5>
      <a:accent6>
        <a:srgbClr val="8EDD00"/>
      </a:accent6>
      <a:hlink>
        <a:srgbClr val="00A0DE"/>
      </a:hlink>
      <a:folHlink>
        <a:srgbClr val="95509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err="1" smtClean="0">
            <a:latin typeface="Calibri" panose="020F0502020204030204" pitchFamily="34" charset="0"/>
            <a:cs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CP PowerPoint Template.potx" id="{87836B04-B43C-4560-B9A2-EC0F309E52F5}" vid="{48C64A7F-5165-4E2D-AAED-8E276F2A439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cfff6a4-cae8-4aeb-ad84-887b4c1047af">
      <Terms xmlns="http://schemas.microsoft.com/office/infopath/2007/PartnerControls"/>
    </lcf76f155ced4ddcb4097134ff3c332f>
    <TaxCatchAll xmlns="b37a3e94-e5c2-41aa-bbeb-4b4f4cff027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1379588E85F45887CF429A304AAA1" ma:contentTypeVersion="14" ma:contentTypeDescription="Create a new document." ma:contentTypeScope="" ma:versionID="be5135c5ac0da20fdecb748832f6480c">
  <xsd:schema xmlns:xsd="http://www.w3.org/2001/XMLSchema" xmlns:xs="http://www.w3.org/2001/XMLSchema" xmlns:p="http://schemas.microsoft.com/office/2006/metadata/properties" xmlns:ns2="dcfff6a4-cae8-4aeb-ad84-887b4c1047af" xmlns:ns3="b37a3e94-e5c2-41aa-bbeb-4b4f4cff027f" targetNamespace="http://schemas.microsoft.com/office/2006/metadata/properties" ma:root="true" ma:fieldsID="1dbaca5a71de229d42fe97ae840e44ed" ns2:_="" ns3:_="">
    <xsd:import namespace="dcfff6a4-cae8-4aeb-ad84-887b4c1047af"/>
    <xsd:import namespace="b37a3e94-e5c2-41aa-bbeb-4b4f4cff02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f6a4-cae8-4aeb-ad84-887b4c1047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f58e485-0d26-4f10-8645-ad2692e9af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7a3e94-e5c2-41aa-bbeb-4b4f4cff027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a795fde5-c48b-4e85-aa2c-bcedfcbd9dec}" ma:internalName="TaxCatchAll" ma:showField="CatchAllData" ma:web="b37a3e94-e5c2-41aa-bbeb-4b4f4cff02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1A0ED7-951D-4A15-A622-CAD50311E07A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www.w3.org/XML/1998/namespace"/>
    <ds:schemaRef ds:uri="dcfff6a4-cae8-4aeb-ad84-887b4c1047af"/>
    <ds:schemaRef ds:uri="http://schemas.microsoft.com/office/infopath/2007/PartnerControls"/>
    <ds:schemaRef ds:uri="b37a3e94-e5c2-41aa-bbeb-4b4f4cff027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1B3D84C-034C-4C7D-8048-CC0704A852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679A5F-A38E-44C0-9074-BF10CF6246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fff6a4-cae8-4aeb-ad84-887b4c1047af"/>
    <ds:schemaRef ds:uri="b37a3e94-e5c2-41aa-bbeb-4b4f4cff02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459</Words>
  <Application>Microsoft Office PowerPoint</Application>
  <PresentationFormat>Widescreen</PresentationFormat>
  <Paragraphs>68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office theme</vt:lpstr>
      <vt:lpstr>Custom Design</vt:lpstr>
      <vt:lpstr>Prior Authorization in Pennsylvania: Four W’s and an H  John Nikoloff, ERG Partners  State Health Policy Webinar March 12, 2024</vt:lpstr>
      <vt:lpstr>Why?</vt:lpstr>
      <vt:lpstr>What? (Goals)</vt:lpstr>
      <vt:lpstr>Who?</vt:lpstr>
      <vt:lpstr>PowerPoint Presentation</vt:lpstr>
      <vt:lpstr>When?</vt:lpstr>
      <vt:lpstr>How? (Key Factors)</vt:lpstr>
      <vt:lpstr>Results</vt:lpstr>
      <vt:lpstr>Results</vt:lpstr>
      <vt:lpstr>Thank you and good luck! John Nikoloff, ERG Partners For PA-ACP Services, Inc. john@pa-erg.com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Turkowski</dc:creator>
  <cp:lastModifiedBy>Nicole Turkowski</cp:lastModifiedBy>
  <cp:revision>98</cp:revision>
  <dcterms:created xsi:type="dcterms:W3CDTF">2024-03-08T17:28:58Z</dcterms:created>
  <dcterms:modified xsi:type="dcterms:W3CDTF">2024-03-12T19:28:33Z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0x0101001F41379588E85F45887CF429A304AAA1</vt:lpwstr>
  </property>
  <property fmtid="{D5CDD505-2E9C-101B-9397-08002B2CF9AE}" pid="3" name="MediaServiceImageTags">
    <vt:lpwstr/>
  </property>
</Properties>
</file>