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changesInfos/changesInfo1.xml" ContentType="application/vnd.ms-powerpoint.changesinfo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A5A08-664A-4D60-9AD3-E4255D777D59}" v="18" dt="2026-07-12T21:52:1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Lauren E." userId="209d55cf-9ea6-4dfe-a90a-291d55062798" providerId="ADAL" clId="{0531AEFC-E8D1-48F3-8697-11B5C73DE7C0}"/>
    <pc:docChg chg="undo custSel addSld delSld modSld">
      <pc:chgData name="Nelson, Lauren E." userId="209d55cf-9ea6-4dfe-a90a-291d55062798" providerId="ADAL" clId="{0531AEFC-E8D1-48F3-8697-11B5C73DE7C0}" dt="2026-07-12T22:00:36.768" v="3997" actId="20577"/>
      <pc:docMkLst>
        <pc:docMk/>
      </pc:docMkLst>
      <pc:sldChg chg="addSp modSp mod">
        <pc:chgData name="Nelson, Lauren E." userId="209d55cf-9ea6-4dfe-a90a-291d55062798" providerId="ADAL" clId="{0531AEFC-E8D1-48F3-8697-11B5C73DE7C0}" dt="2026-07-12T21:02:45.697" v="2662" actId="20577"/>
        <pc:sldMkLst>
          <pc:docMk/>
          <pc:sldMk cId="3043004670" sldId="257"/>
        </pc:sldMkLst>
        <pc:spChg chg="mod">
          <ac:chgData name="Nelson, Lauren E." userId="209d55cf-9ea6-4dfe-a90a-291d55062798" providerId="ADAL" clId="{0531AEFC-E8D1-48F3-8697-11B5C73DE7C0}" dt="2026-07-12T20:34:57.004" v="2270" actId="14100"/>
          <ac:spMkLst>
            <pc:docMk/>
            <pc:sldMk cId="3043004670" sldId="257"/>
            <ac:spMk id="2" creationId="{00174B5A-FDA2-AF30-471D-EDB8027AC647}"/>
          </ac:spMkLst>
        </pc:spChg>
        <pc:spChg chg="add mod">
          <ac:chgData name="Nelson, Lauren E." userId="209d55cf-9ea6-4dfe-a90a-291d55062798" providerId="ADAL" clId="{0531AEFC-E8D1-48F3-8697-11B5C73DE7C0}" dt="2026-07-12T21:02:45.697" v="2662" actId="20577"/>
          <ac:spMkLst>
            <pc:docMk/>
            <pc:sldMk cId="3043004670" sldId="257"/>
            <ac:spMk id="6" creationId="{F3B1D0C6-29D3-2F7F-D657-47C86760D98E}"/>
          </ac:spMkLst>
        </pc:spChg>
        <pc:picChg chg="mod">
          <ac:chgData name="Nelson, Lauren E." userId="209d55cf-9ea6-4dfe-a90a-291d55062798" providerId="ADAL" clId="{0531AEFC-E8D1-48F3-8697-11B5C73DE7C0}" dt="2026-07-12T20:33:12.062" v="2208" actId="1076"/>
          <ac:picMkLst>
            <pc:docMk/>
            <pc:sldMk cId="3043004670" sldId="257"/>
            <ac:picMk id="5" creationId="{8A940093-F43D-D4B8-79DA-C821EA2050E7}"/>
          </ac:picMkLst>
        </pc:picChg>
      </pc:sldChg>
      <pc:sldChg chg="addSp delSp modSp mod">
        <pc:chgData name="Nelson, Lauren E." userId="209d55cf-9ea6-4dfe-a90a-291d55062798" providerId="ADAL" clId="{0531AEFC-E8D1-48F3-8697-11B5C73DE7C0}" dt="2026-07-12T21:30:05.874" v="3291" actId="20577"/>
        <pc:sldMkLst>
          <pc:docMk/>
          <pc:sldMk cId="3648247564" sldId="258"/>
        </pc:sldMkLst>
        <pc:spChg chg="add del mod">
          <ac:chgData name="Nelson, Lauren E." userId="209d55cf-9ea6-4dfe-a90a-291d55062798" providerId="ADAL" clId="{0531AEFC-E8D1-48F3-8697-11B5C73DE7C0}" dt="2026-07-12T21:30:05.874" v="3291" actId="20577"/>
          <ac:spMkLst>
            <pc:docMk/>
            <pc:sldMk cId="3648247564" sldId="258"/>
            <ac:spMk id="2" creationId="{E69677AB-47A0-50C7-1C98-C15AAF296813}"/>
          </ac:spMkLst>
        </pc:spChg>
        <pc:spChg chg="add del mod">
          <ac:chgData name="Nelson, Lauren E." userId="209d55cf-9ea6-4dfe-a90a-291d55062798" providerId="ADAL" clId="{0531AEFC-E8D1-48F3-8697-11B5C73DE7C0}" dt="2026-07-12T21:25:14.213" v="3289" actId="20577"/>
          <ac:spMkLst>
            <pc:docMk/>
            <pc:sldMk cId="3648247564" sldId="258"/>
            <ac:spMk id="3" creationId="{4CD42347-1632-E2DE-5417-5CB6F14A3BEB}"/>
          </ac:spMkLst>
        </pc:spChg>
        <pc:spChg chg="add del mod">
          <ac:chgData name="Nelson, Lauren E." userId="209d55cf-9ea6-4dfe-a90a-291d55062798" providerId="ADAL" clId="{0531AEFC-E8D1-48F3-8697-11B5C73DE7C0}" dt="2026-07-12T19:59:16.628" v="162" actId="478"/>
          <ac:spMkLst>
            <pc:docMk/>
            <pc:sldMk cId="3648247564" sldId="258"/>
            <ac:spMk id="5" creationId="{1603EF94-0EBB-DD3D-60BB-464393C35A23}"/>
          </ac:spMkLst>
        </pc:spChg>
        <pc:spChg chg="add del mod">
          <ac:chgData name="Nelson, Lauren E." userId="209d55cf-9ea6-4dfe-a90a-291d55062798" providerId="ADAL" clId="{0531AEFC-E8D1-48F3-8697-11B5C73DE7C0}" dt="2026-07-12T21:01:13.901" v="2608" actId="478"/>
          <ac:spMkLst>
            <pc:docMk/>
            <pc:sldMk cId="3648247564" sldId="258"/>
            <ac:spMk id="7" creationId="{5B14E8E2-5F79-A74B-9C6A-8676BB9437DC}"/>
          </ac:spMkLst>
        </pc:spChg>
      </pc:sldChg>
      <pc:sldChg chg="modSp mod">
        <pc:chgData name="Nelson, Lauren E." userId="209d55cf-9ea6-4dfe-a90a-291d55062798" providerId="ADAL" clId="{0531AEFC-E8D1-48F3-8697-11B5C73DE7C0}" dt="2026-07-12T21:47:07.032" v="3577" actId="5793"/>
        <pc:sldMkLst>
          <pc:docMk/>
          <pc:sldMk cId="1411762074" sldId="260"/>
        </pc:sldMkLst>
        <pc:spChg chg="mod">
          <ac:chgData name="Nelson, Lauren E." userId="209d55cf-9ea6-4dfe-a90a-291d55062798" providerId="ADAL" clId="{0531AEFC-E8D1-48F3-8697-11B5C73DE7C0}" dt="2026-07-12T21:47:07.032" v="3577" actId="5793"/>
          <ac:spMkLst>
            <pc:docMk/>
            <pc:sldMk cId="1411762074" sldId="260"/>
            <ac:spMk id="3" creationId="{D44A67B6-2E95-E44B-E6E0-4C2FB4A8186A}"/>
          </ac:spMkLst>
        </pc:spChg>
      </pc:sldChg>
      <pc:sldChg chg="modSp mod">
        <pc:chgData name="Nelson, Lauren E." userId="209d55cf-9ea6-4dfe-a90a-291d55062798" providerId="ADAL" clId="{0531AEFC-E8D1-48F3-8697-11B5C73DE7C0}" dt="2026-07-12T22:00:36.768" v="3997" actId="20577"/>
        <pc:sldMkLst>
          <pc:docMk/>
          <pc:sldMk cId="2243462911" sldId="261"/>
        </pc:sldMkLst>
        <pc:spChg chg="mod">
          <ac:chgData name="Nelson, Lauren E." userId="209d55cf-9ea6-4dfe-a90a-291d55062798" providerId="ADAL" clId="{0531AEFC-E8D1-48F3-8697-11B5C73DE7C0}" dt="2026-07-12T19:55:29.214" v="82" actId="207"/>
          <ac:spMkLst>
            <pc:docMk/>
            <pc:sldMk cId="2243462911" sldId="261"/>
            <ac:spMk id="2" creationId="{C0FA64F7-0570-5A9E-81D1-B694B66F18C5}"/>
          </ac:spMkLst>
        </pc:spChg>
        <pc:spChg chg="mod">
          <ac:chgData name="Nelson, Lauren E." userId="209d55cf-9ea6-4dfe-a90a-291d55062798" providerId="ADAL" clId="{0531AEFC-E8D1-48F3-8697-11B5C73DE7C0}" dt="2026-07-12T22:00:36.768" v="3997" actId="20577"/>
          <ac:spMkLst>
            <pc:docMk/>
            <pc:sldMk cId="2243462911" sldId="261"/>
            <ac:spMk id="3" creationId="{C4FA19B2-9211-1B7E-5778-1978D6443D98}"/>
          </ac:spMkLst>
        </pc:spChg>
      </pc:sldChg>
      <pc:sldChg chg="modSp new mod">
        <pc:chgData name="Nelson, Lauren E." userId="209d55cf-9ea6-4dfe-a90a-291d55062798" providerId="ADAL" clId="{0531AEFC-E8D1-48F3-8697-11B5C73DE7C0}" dt="2026-07-12T21:46:39.794" v="3572" actId="207"/>
        <pc:sldMkLst>
          <pc:docMk/>
          <pc:sldMk cId="159134082" sldId="262"/>
        </pc:sldMkLst>
        <pc:spChg chg="mod">
          <ac:chgData name="Nelson, Lauren E." userId="209d55cf-9ea6-4dfe-a90a-291d55062798" providerId="ADAL" clId="{0531AEFC-E8D1-48F3-8697-11B5C73DE7C0}" dt="2026-07-12T21:46:39.794" v="3572" actId="207"/>
          <ac:spMkLst>
            <pc:docMk/>
            <pc:sldMk cId="159134082" sldId="262"/>
            <ac:spMk id="2" creationId="{814A1411-EB69-6721-B59F-88DD6D292FE7}"/>
          </ac:spMkLst>
        </pc:spChg>
        <pc:spChg chg="mod">
          <ac:chgData name="Nelson, Lauren E." userId="209d55cf-9ea6-4dfe-a90a-291d55062798" providerId="ADAL" clId="{0531AEFC-E8D1-48F3-8697-11B5C73DE7C0}" dt="2026-07-12T21:37:36.587" v="3393" actId="27636"/>
          <ac:spMkLst>
            <pc:docMk/>
            <pc:sldMk cId="159134082" sldId="262"/>
            <ac:spMk id="3" creationId="{F69D2D16-EFF6-4F5D-2526-1807F2B44144}"/>
          </ac:spMkLst>
        </pc:spChg>
      </pc:sldChg>
      <pc:sldChg chg="addSp delSp modSp new mod">
        <pc:chgData name="Nelson, Lauren E." userId="209d55cf-9ea6-4dfe-a90a-291d55062798" providerId="ADAL" clId="{0531AEFC-E8D1-48F3-8697-11B5C73DE7C0}" dt="2026-07-12T21:46:25.348" v="3571" actId="207"/>
        <pc:sldMkLst>
          <pc:docMk/>
          <pc:sldMk cId="659396143" sldId="263"/>
        </pc:sldMkLst>
        <pc:spChg chg="mod">
          <ac:chgData name="Nelson, Lauren E." userId="209d55cf-9ea6-4dfe-a90a-291d55062798" providerId="ADAL" clId="{0531AEFC-E8D1-48F3-8697-11B5C73DE7C0}" dt="2026-07-12T21:46:25.348" v="3571" actId="207"/>
          <ac:spMkLst>
            <pc:docMk/>
            <pc:sldMk cId="659396143" sldId="263"/>
            <ac:spMk id="2" creationId="{C549E6E9-0EAD-AE11-63D6-123A6AD836FA}"/>
          </ac:spMkLst>
        </pc:spChg>
        <pc:spChg chg="mod">
          <ac:chgData name="Nelson, Lauren E." userId="209d55cf-9ea6-4dfe-a90a-291d55062798" providerId="ADAL" clId="{0531AEFC-E8D1-48F3-8697-11B5C73DE7C0}" dt="2026-07-12T21:46:11.613" v="3570" actId="20577"/>
          <ac:spMkLst>
            <pc:docMk/>
            <pc:sldMk cId="659396143" sldId="263"/>
            <ac:spMk id="3" creationId="{85F99F26-BC39-1AA3-10DC-519EAF9430C6}"/>
          </ac:spMkLst>
        </pc:spChg>
        <pc:spChg chg="add del mod">
          <ac:chgData name="Nelson, Lauren E." userId="209d55cf-9ea6-4dfe-a90a-291d55062798" providerId="ADAL" clId="{0531AEFC-E8D1-48F3-8697-11B5C73DE7C0}" dt="2026-07-12T20:32:54.149" v="2207" actId="21"/>
          <ac:spMkLst>
            <pc:docMk/>
            <pc:sldMk cId="659396143" sldId="263"/>
            <ac:spMk id="4" creationId="{439B8DB8-82F4-084A-CFF6-9AA5154A9262}"/>
          </ac:spMkLst>
        </pc:spChg>
      </pc:sldChg>
      <pc:sldChg chg="del">
        <pc:chgData name="Nelson, Lauren E." userId="209d55cf-9ea6-4dfe-a90a-291d55062798" providerId="ADAL" clId="{0531AEFC-E8D1-48F3-8697-11B5C73DE7C0}" dt="2026-07-12T19:55:10.400" v="80" actId="47"/>
        <pc:sldMkLst>
          <pc:docMk/>
          <pc:sldMk cId="0" sldId="264"/>
        </pc:sldMkLst>
      </pc:sldChg>
      <pc:sldChg chg="addSp delSp modSp new del mod">
        <pc:chgData name="Nelson, Lauren E." userId="209d55cf-9ea6-4dfe-a90a-291d55062798" providerId="ADAL" clId="{0531AEFC-E8D1-48F3-8697-11B5C73DE7C0}" dt="2026-07-12T20:43:24.395" v="2280" actId="47"/>
        <pc:sldMkLst>
          <pc:docMk/>
          <pc:sldMk cId="2539601692" sldId="264"/>
        </pc:sldMkLst>
        <pc:spChg chg="del">
          <ac:chgData name="Nelson, Lauren E." userId="209d55cf-9ea6-4dfe-a90a-291d55062798" providerId="ADAL" clId="{0531AEFC-E8D1-48F3-8697-11B5C73DE7C0}" dt="2026-07-12T20:41:47.567" v="2275" actId="22"/>
          <ac:spMkLst>
            <pc:docMk/>
            <pc:sldMk cId="2539601692" sldId="264"/>
            <ac:spMk id="3" creationId="{963FF6F6-433F-6B03-1B27-5430B5DF6CEE}"/>
          </ac:spMkLst>
        </pc:spChg>
        <pc:spChg chg="add mod">
          <ac:chgData name="Nelson, Lauren E." userId="209d55cf-9ea6-4dfe-a90a-291d55062798" providerId="ADAL" clId="{0531AEFC-E8D1-48F3-8697-11B5C73DE7C0}" dt="2026-07-12T20:42:57.989" v="2279" actId="478"/>
          <ac:spMkLst>
            <pc:docMk/>
            <pc:sldMk cId="2539601692" sldId="264"/>
            <ac:spMk id="7" creationId="{9768E778-F746-7643-67BE-ADB52072DF78}"/>
          </ac:spMkLst>
        </pc:spChg>
        <pc:picChg chg="add del mod ord">
          <ac:chgData name="Nelson, Lauren E." userId="209d55cf-9ea6-4dfe-a90a-291d55062798" providerId="ADAL" clId="{0531AEFC-E8D1-48F3-8697-11B5C73DE7C0}" dt="2026-07-12T20:42:57.989" v="2279" actId="478"/>
          <ac:picMkLst>
            <pc:docMk/>
            <pc:sldMk cId="2539601692" sldId="264"/>
            <ac:picMk id="5" creationId="{67C6BD55-EB7B-3873-A1E2-6D278B121ABB}"/>
          </ac:picMkLst>
        </pc:picChg>
      </pc:sldChg>
      <pc:sldChg chg="modSp new mod">
        <pc:chgData name="Nelson, Lauren E." userId="209d55cf-9ea6-4dfe-a90a-291d55062798" providerId="ADAL" clId="{0531AEFC-E8D1-48F3-8697-11B5C73DE7C0}" dt="2026-07-12T21:38:32.889" v="3460" actId="207"/>
        <pc:sldMkLst>
          <pc:docMk/>
          <pc:sldMk cId="4283929957" sldId="264"/>
        </pc:sldMkLst>
        <pc:spChg chg="mod">
          <ac:chgData name="Nelson, Lauren E." userId="209d55cf-9ea6-4dfe-a90a-291d55062798" providerId="ADAL" clId="{0531AEFC-E8D1-48F3-8697-11B5C73DE7C0}" dt="2026-07-12T21:38:32.889" v="3460" actId="207"/>
          <ac:spMkLst>
            <pc:docMk/>
            <pc:sldMk cId="4283929957" sldId="264"/>
            <ac:spMk id="2" creationId="{5E9E3C85-F39D-1BBF-5691-26756246D9B5}"/>
          </ac:spMkLst>
        </pc:spChg>
        <pc:spChg chg="mod">
          <ac:chgData name="Nelson, Lauren E." userId="209d55cf-9ea6-4dfe-a90a-291d55062798" providerId="ADAL" clId="{0531AEFC-E8D1-48F3-8697-11B5C73DE7C0}" dt="2026-07-12T21:38:02.963" v="3414" actId="20577"/>
          <ac:spMkLst>
            <pc:docMk/>
            <pc:sldMk cId="4283929957" sldId="264"/>
            <ac:spMk id="3" creationId="{E7A26E27-B825-B29D-4325-6FC0707AFB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F0CE-B006-4549-80D3-9D7C9D1E14FA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3355-6EC9-45F0-B5A4-6714CAD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A3355-6EC9-45F0-B5A4-6714CAD12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01CD-F546-49AE-E1A2-738A03C63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DF4AE-2B65-41EE-A88F-749DAA46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A581-34CD-3F92-7930-29E9948C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5E54-7188-A145-E7C9-66C80D11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8A35B-1F74-D663-AFC3-7F5D08B4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C782-4112-C283-B7FC-62141629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D1980-D367-A307-90CE-BE99DC789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E37CF-C7C8-C597-F20C-8F58DE73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83E3-C4D2-0EE1-439D-233B0DCE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8B5F-DD89-A229-C38B-F559856C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F5F5E-6029-7A14-D55C-D46C9E3FC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653AE-80CB-502E-489F-EA4E87065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0F497-4871-AEDB-8F18-8902C6FD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5009-A4AB-396E-8515-280C9DFD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15059-7421-4948-7BA5-80512380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2D26-4C05-A426-820E-505690A9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3670-A98C-533F-36D3-1060BA23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53BD-7D6C-DDFA-0C23-59EFD93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79FD-5184-5CF9-1341-44D3AFFE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B75-7F47-7B0A-8BF0-354C30F1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5E62-2FE8-340F-955F-01CF9044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6116-EDF0-A819-A94A-9251AB81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3E2D-619F-C7A7-4527-4D7D264C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0804-0998-DE65-75BA-6688F256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2A957-A58C-4012-64DD-F73163F1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7EA6-C7EF-9F6A-A0A1-16434D66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01CF-5C03-D2BB-3450-EDA3CCF2F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536CB-1B7A-ED79-C743-53723E78F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FFC1C-0137-679C-DCEB-68FB25D7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DB1F5-2068-12FC-B982-6BA54ECE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0B88-AD95-FE4F-8D02-F089D0B8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F196-D8DF-B049-F333-81FC7B6D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C7469-97F0-43E9-0F5F-3DEB6D47B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D0DE-BE9D-DD25-6959-E67BE057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FDD32-7086-FB21-5D58-4E50D19F0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F591E-0456-0265-D48B-907EE6DB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962AF-3E52-5221-7ADC-2D222DF8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E7AC9-A19E-A714-3B1F-6D2ABB6A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4FD96-D7CA-E071-7B31-D0B872C6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C769-9264-245E-037F-0E8B1D7D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464E-873D-A2B4-C6AE-246EC67D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1546C-91FD-7E25-E382-AB1539F4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5C7F6-402B-1BB3-B33E-1B202D9C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A1363-F8A3-DD26-BDA2-5DF271C7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9F475-95B1-4CF7-BCB3-E73B9B68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83620-56EA-DFA9-80D1-0ED118A8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D624-5D05-0916-00A2-C8A2A233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820B-B956-50CA-4D7E-DD20977C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FDD58-FAB3-58ED-653C-4B162A40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B5FB2-6FEB-DF23-6284-9B66B9C8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75D64-71EE-3B2B-B363-C07C36AC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514D-4483-9D8A-9575-FA8E1F1C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11B6-B247-9D0F-1819-742D8E7F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EBD42-5CA3-F277-BA9E-D36FD407E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2116C-B714-1B74-F86D-5C41ADB3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871D-2E62-E4D0-09B6-1A9DD19A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47BEA-F235-8B04-F52C-E473E93B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C2074-BC97-7C78-A9AF-B8E5B673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E88F0-0DC5-DD2D-BA04-C43AB6E8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47A66-71F9-BAB2-AD91-31363D95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0F92-91DF-4DD3-24F7-7C00EE39D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A3B62-E9CA-46A4-A19B-A9C2F28512A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30CFC-064B-4EA3-EAAE-1529C907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7DD4-D41F-E23A-5FCE-691A0437B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D7F816-713D-4C14-A7B2-48A9D1F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raskamed.com/patients/billing/medicaid-help" TargetMode="External"/><Relationship Id="rId2" Type="http://schemas.openxmlformats.org/officeDocument/2006/relationships/hyperlink" Target="https://www.medicaidnebrask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elson.lauren08@gmail.com" TargetMode="External"/><Relationship Id="rId5" Type="http://schemas.openxmlformats.org/officeDocument/2006/relationships/hyperlink" Target="https://dhhs.ne.gov/Documents/Medicaid%20Work%20Requirements%20Declaration%20Form.pdf" TargetMode="External"/><Relationship Id="rId4" Type="http://schemas.openxmlformats.org/officeDocument/2006/relationships/hyperlink" Target="https://dhhs.ne.gov/Pages/WorkRequirement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65AC-5D5B-C891-4293-91C4E4E32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25749" y="266880"/>
            <a:ext cx="7288351" cy="97483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Nebraska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76A81-877A-D646-55EE-180CDFBC9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28" y="1143239"/>
            <a:ext cx="10380747" cy="798103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First in women’s volleyball attendance and Medicaid work requirements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44A82-E6C8-570E-19B1-A7D09113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53" y="2764708"/>
            <a:ext cx="7417923" cy="3826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35668-E47C-71B7-28FB-E4C8F0E02681}"/>
              </a:ext>
            </a:extLst>
          </p:cNvPr>
          <p:cNvSpPr txBox="1"/>
          <p:nvPr/>
        </p:nvSpPr>
        <p:spPr>
          <a:xfrm>
            <a:off x="422031" y="2363371"/>
            <a:ext cx="4165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-Population 2.02 million</a:t>
            </a:r>
          </a:p>
          <a:p>
            <a:endParaRPr lang="en-US" sz="2800" dirty="0"/>
          </a:p>
          <a:p>
            <a:r>
              <a:rPr lang="en-US" sz="2800" dirty="0"/>
              <a:t>-70,000 Nebraskans impacted by Medicaid work requirements</a:t>
            </a:r>
          </a:p>
          <a:p>
            <a:endParaRPr lang="en-US" sz="2800" dirty="0"/>
          </a:p>
          <a:p>
            <a:r>
              <a:rPr lang="en-US" sz="2800" dirty="0"/>
              <a:t>-92,003 people in Memorial stadium to support Husker volleyball </a:t>
            </a:r>
          </a:p>
        </p:txBody>
      </p:sp>
    </p:spTree>
    <p:extLst>
      <p:ext uri="{BB962C8B-B14F-4D97-AF65-F5344CB8AC3E}">
        <p14:creationId xmlns:p14="http://schemas.microsoft.com/office/powerpoint/2010/main" val="110524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4B5A-FDA2-AF30-471D-EDB8027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951" y="1151304"/>
            <a:ext cx="5552049" cy="1071709"/>
          </a:xfrm>
        </p:spPr>
        <p:txBody>
          <a:bodyPr>
            <a:normAutofit/>
          </a:bodyPr>
          <a:lstStyle/>
          <a:p>
            <a:r>
              <a:rPr lang="en-US" sz="3200" dirty="0"/>
              <a:t>Thank you to the smart people doing the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40093-F43D-D4B8-79DA-C821EA205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86" y="108707"/>
            <a:ext cx="5619895" cy="6640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1D0C6-29D3-2F7F-D657-47C86760D98E}"/>
              </a:ext>
            </a:extLst>
          </p:cNvPr>
          <p:cNvSpPr txBox="1"/>
          <p:nvPr/>
        </p:nvSpPr>
        <p:spPr>
          <a:xfrm>
            <a:off x="6639951" y="2349304"/>
            <a:ext cx="5619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Tiffany </a:t>
            </a:r>
            <a:r>
              <a:rPr lang="en-US" dirty="0" err="1"/>
              <a:t>Joekel</a:t>
            </a:r>
            <a:r>
              <a:rPr lang="en-US" dirty="0"/>
              <a:t>, VP of Governmental Affairs at Nebraska Medicine </a:t>
            </a:r>
          </a:p>
          <a:p>
            <a:endParaRPr lang="en-US" dirty="0"/>
          </a:p>
          <a:p>
            <a:r>
              <a:rPr lang="en-US" dirty="0"/>
              <a:t>Anna McCaslin, VP of Finance at Boys Town National Research Hospital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00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77AB-47A0-50C7-1C98-C15AAF29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83" y="350129"/>
            <a:ext cx="10515600" cy="11129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Confusing Timelines and Exemptions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what we know so far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2347-1632-E2DE-5417-5CB6F14A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 fontScale="92500"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Frailty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enrollees, use the Individual Declaration form (no medical records required)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Reenrollment, Medicaid will determine based 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8k+ ICD10 codes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reviewing primary diagnosis codes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Yikes!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Temporary hardships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Hospitalizations, dependent receiving medical care outside of community, county with federal emergency or low employment rate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definitions – “outside of community”, “extended period of time,” “serious medical condition”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duration of time for inpatient hospitalization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individual declaration, except unemployment &amp; disaster/emergency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Timelines of Eligibility Determination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 vs newly eligible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hardship vs medically frail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8226-CCAB-FB84-3B36-421EA439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 tale of health 2 system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67B6-2E95-E44B-E6E0-4C2FB4A81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Boys Town National Research Hospital </a:t>
            </a:r>
          </a:p>
          <a:p>
            <a:pPr lvl="1"/>
            <a:r>
              <a:rPr lang="en-US" dirty="0"/>
              <a:t>Small, pediatric specialty hospital system, with a few adult physicians</a:t>
            </a:r>
          </a:p>
          <a:p>
            <a:pPr lvl="1"/>
            <a:r>
              <a:rPr lang="en-US" dirty="0"/>
              <a:t>750 Medicaid Expansion patients</a:t>
            </a:r>
          </a:p>
          <a:p>
            <a:pPr lvl="1"/>
            <a:r>
              <a:rPr lang="en-US" dirty="0"/>
              <a:t>Max $1M in annual loss</a:t>
            </a:r>
          </a:p>
          <a:p>
            <a:pPr lvl="1"/>
            <a:r>
              <a:rPr lang="en-US" i="1" dirty="0"/>
              <a:t>Increasing financial counselor positions from 1 to 3</a:t>
            </a:r>
            <a:endParaRPr lang="en-US" dirty="0"/>
          </a:p>
          <a:p>
            <a:r>
              <a:rPr lang="en-US" dirty="0"/>
              <a:t>Nebraska medicine</a:t>
            </a:r>
          </a:p>
          <a:p>
            <a:pPr lvl="1"/>
            <a:r>
              <a:rPr lang="en-US" dirty="0"/>
              <a:t>Quaternary academic health 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Approximately 8,300 Medicaid Expansion patients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$13-21M predicted annual loss in reimbursement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Extensive team approach</a:t>
            </a:r>
            <a:r>
              <a:rPr lang="en-US" i="1" dirty="0">
                <a:solidFill>
                  <a:prstClr val="black"/>
                </a:solidFill>
                <a:latin typeface="Aptos" panose="02110004020202020204"/>
              </a:rPr>
              <a:t>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3C85-F39D-1BBF-5691-26756246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Nebraska Medicine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i="1" dirty="0">
                <a:solidFill>
                  <a:srgbClr val="C00000"/>
                </a:solidFill>
              </a:rPr>
              <a:t>Multidisciplinary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6E27-B825-B29D-4325-6FC0707A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Government Affairs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Revenue cycle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Community Engagement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Inpatient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Ambulatory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Pharmacy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Social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64F7-0570-5A9E-81D1-B694B66F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3" y="1681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Nebraska Medicine Strategy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19B2-9211-1B7E-5778-1978D644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3" y="1129274"/>
            <a:ext cx="10515600" cy="5728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Medicaid Expansion Patients</a:t>
            </a:r>
          </a:p>
          <a:p>
            <a:pPr lvl="1"/>
            <a:r>
              <a:rPr lang="en-US" dirty="0"/>
              <a:t>MCOs- Gather the data. Who is on expansion? When are the redetermination dates? </a:t>
            </a:r>
          </a:p>
          <a:p>
            <a:r>
              <a:rPr lang="en-US" dirty="0"/>
              <a:t>Identify Who is Eligible for Medical Exemption</a:t>
            </a:r>
          </a:p>
          <a:p>
            <a:pPr lvl="1"/>
            <a:r>
              <a:rPr lang="en-US" dirty="0"/>
              <a:t>Use medical frailty codes for those likely eligible, reach out </a:t>
            </a:r>
          </a:p>
          <a:p>
            <a:pPr lvl="1"/>
            <a:r>
              <a:rPr lang="en-US" dirty="0"/>
              <a:t>Connect to navigator if not eligible</a:t>
            </a:r>
          </a:p>
          <a:p>
            <a:r>
              <a:rPr lang="en-US" dirty="0"/>
              <a:t>Navigating Financial Assistance</a:t>
            </a:r>
          </a:p>
          <a:p>
            <a:pPr lvl="1"/>
            <a:r>
              <a:rPr lang="en-US" dirty="0"/>
              <a:t>Exemption identification and support</a:t>
            </a:r>
          </a:p>
          <a:p>
            <a:pPr lvl="1"/>
            <a:r>
              <a:rPr lang="en-US" dirty="0"/>
              <a:t>Connect with volunteer and work resources</a:t>
            </a:r>
          </a:p>
          <a:p>
            <a:pPr lvl="1"/>
            <a:r>
              <a:rPr lang="en-US" dirty="0"/>
              <a:t>Connect with internal resources and community partners</a:t>
            </a:r>
          </a:p>
          <a:p>
            <a:r>
              <a:rPr lang="en-US" dirty="0"/>
              <a:t>Targeted Engagement and Education </a:t>
            </a:r>
          </a:p>
          <a:p>
            <a:pPr lvl="1"/>
            <a:r>
              <a:rPr lang="en-US" dirty="0"/>
              <a:t>Proactive patient outreach (MyChart, patient encounters)</a:t>
            </a:r>
          </a:p>
          <a:p>
            <a:pPr lvl="1"/>
            <a:r>
              <a:rPr lang="en-US" dirty="0"/>
              <a:t>Redetermination dates entered in Epic</a:t>
            </a:r>
          </a:p>
          <a:p>
            <a:pPr lvl="1"/>
            <a:r>
              <a:rPr lang="en-US" dirty="0"/>
              <a:t>Cards, fliers- updated patient contact info is key </a:t>
            </a:r>
          </a:p>
          <a:p>
            <a:pPr lvl="1"/>
            <a:r>
              <a:rPr lang="en-US" dirty="0"/>
              <a:t>Support the frontline of safety </a:t>
            </a:r>
            <a:r>
              <a:rPr lang="en-US"/>
              <a:t>net care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6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1411-EB69-6721-B59F-88DD6D29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Nebraska Medicine 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2D16-EFF6-4F5D-2526-1807F2B44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connection with MCOs</a:t>
            </a:r>
          </a:p>
          <a:p>
            <a:pPr lvl="1"/>
            <a:r>
              <a:rPr lang="en-US" dirty="0"/>
              <a:t>Data is the first bottleneck </a:t>
            </a:r>
          </a:p>
          <a:p>
            <a:r>
              <a:rPr lang="en-US" dirty="0"/>
              <a:t>Medical frailty exemption, engage early</a:t>
            </a:r>
          </a:p>
          <a:p>
            <a:r>
              <a:rPr lang="en-US" dirty="0"/>
              <a:t>Data and infrastructure</a:t>
            </a:r>
          </a:p>
          <a:p>
            <a:pPr lvl="1"/>
            <a:r>
              <a:rPr lang="en-US" dirty="0"/>
              <a:t>Right patients, right info, right time. </a:t>
            </a:r>
          </a:p>
          <a:p>
            <a:pPr lvl="1"/>
            <a:r>
              <a:rPr lang="en-US" dirty="0"/>
              <a:t>Big IT lift to address EHR fields, registries, referral work flows.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E6E9-0EAD-AE11-63D6-123A6AD8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9F26-BC39-1AA3-10DC-519EAF943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62"/>
            <a:ext cx="10515600" cy="534889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Nebraska Hospital Association Stay Covered Nebraska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Nebraska Medicaid Guide | Benefits | Eligibility | Apply | Nebraska Medicaid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Nebraska Medicine information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New Medicaid work requirements | Nebraska Medicine Omaha, NE</a:t>
            </a:r>
            <a:r>
              <a:rPr lang="en-US" dirty="0"/>
              <a:t>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Nebraska Dept of Health and Human Services Work Requirements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Work Requirements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Individual Declaration Form 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Medicaid Work Requirements Declaration Form.pdf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hlinkClick r:id="rId6"/>
              </a:rPr>
              <a:t>Nelson.lauren08@gmail.com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9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e45d3999437f3481d2950b1dcf111558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a31b3fb52653f5d510912c2dfd2ca20e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E5EAAC1F-B97C-4903-A520-8359C029DFEB}"/>
</file>

<file path=customXml/itemProps2.xml><?xml version="1.0" encoding="utf-8"?>
<ds:datastoreItem xmlns:ds="http://schemas.openxmlformats.org/officeDocument/2006/customXml" ds:itemID="{D2100611-B83C-45E9-9F0C-1DA4D5D62FA6}"/>
</file>

<file path=customXml/itemProps3.xml><?xml version="1.0" encoding="utf-8"?>
<ds:datastoreItem xmlns:ds="http://schemas.openxmlformats.org/officeDocument/2006/customXml" ds:itemID="{A4157CF3-33C3-4A96-B496-A4DEBA0C81E0}"/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471</Words>
  <Application>Microsoft Office PowerPoint</Application>
  <PresentationFormat>Widescreen</PresentationFormat>
  <Paragraphs>89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Nebraska</vt:lpstr>
      <vt:lpstr>Thank you to the smart people doing the work</vt:lpstr>
      <vt:lpstr>Confusing Timelines and Exemptions (what we know so far) </vt:lpstr>
      <vt:lpstr>A tale of health 2 system responses</vt:lpstr>
      <vt:lpstr>Nebraska Medicine  Multidisciplinary Team </vt:lpstr>
      <vt:lpstr>Nebraska Medicine Strategy and Response</vt:lpstr>
      <vt:lpstr>Nebraska Medicine Lessons Learned 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Nelson, Lauren E.</dc:creator>
  <cp:lastModifiedBy>Shuan Tomlinson</cp:lastModifiedBy>
  <cp:revision>1</cp:revision>
  <dcterms:created xsi:type="dcterms:W3CDTF">2026-07-11T17:28:01Z</dcterms:created>
  <dcterms:modified xsi:type="dcterms:W3CDTF">2026-07-15T14:20:49Z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