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12"/>
  </p:notesMasterIdLst>
  <p:handoutMasterIdLst>
    <p:handoutMasterId r:id="rId13"/>
  </p:handoutMasterIdLst>
  <p:sldIdLst>
    <p:sldId id="259" r:id="rId5"/>
    <p:sldId id="280" r:id="rId6"/>
    <p:sldId id="266" r:id="rId7"/>
    <p:sldId id="269" r:id="rId8"/>
    <p:sldId id="272" r:id="rId9"/>
    <p:sldId id="273" r:id="rId10"/>
    <p:sldId id="283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007E66"/>
    <a:srgbClr val="B5B7B4"/>
    <a:srgbClr val="FFC82E"/>
    <a:srgbClr val="2EB135"/>
    <a:srgbClr val="00A3DD"/>
    <a:srgbClr val="1EB53A"/>
    <a:srgbClr val="007C66"/>
    <a:srgbClr val="007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D51649-68A3-4E98-A0EB-7DAB2CE98AA7}" v="928" dt="2026-07-14T20:18:28.350"/>
    <p1510:client id="{9153828C-1224-184D-86EF-6073324562B3}" v="3" dt="2026-07-13T21:42:24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9"/>
    <p:restoredTop sz="86420"/>
  </p:normalViewPr>
  <p:slideViewPr>
    <p:cSldViewPr snapToGrid="0">
      <p:cViewPr varScale="1">
        <p:scale>
          <a:sx n="60" d="100"/>
          <a:sy n="60" d="100"/>
        </p:scale>
        <p:origin x="1328" y="2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Crowley" userId="S::rcrowley@acponline.org::78090fec-284b-45e8-9cad-4610083fa961" providerId="AD" clId="Web-{7E8A610C-1273-5E9B-AEDC-47B989288B27}"/>
    <pc:docChg chg="modSld">
      <pc:chgData name="Ryan Crowley" userId="S::rcrowley@acponline.org::78090fec-284b-45e8-9cad-4610083fa961" providerId="AD" clId="Web-{7E8A610C-1273-5E9B-AEDC-47B989288B27}" dt="2026-07-15T19:38:05.885" v="8"/>
      <pc:docMkLst>
        <pc:docMk/>
      </pc:docMkLst>
      <pc:sldChg chg="modNotes">
        <pc:chgData name="Ryan Crowley" userId="S::rcrowley@acponline.org::78090fec-284b-45e8-9cad-4610083fa961" providerId="AD" clId="Web-{7E8A610C-1273-5E9B-AEDC-47B989288B27}" dt="2026-07-15T19:37:17.244" v="0"/>
        <pc:sldMkLst>
          <pc:docMk/>
          <pc:sldMk cId="655249695" sldId="259"/>
        </pc:sldMkLst>
      </pc:sldChg>
      <pc:sldChg chg="modNotes">
        <pc:chgData name="Ryan Crowley" userId="S::rcrowley@acponline.org::78090fec-284b-45e8-9cad-4610083fa961" providerId="AD" clId="Web-{7E8A610C-1273-5E9B-AEDC-47B989288B27}" dt="2026-07-15T19:37:29.822" v="3"/>
        <pc:sldMkLst>
          <pc:docMk/>
          <pc:sldMk cId="902963858" sldId="266"/>
        </pc:sldMkLst>
      </pc:sldChg>
      <pc:sldChg chg="modNotes">
        <pc:chgData name="Ryan Crowley" userId="S::rcrowley@acponline.org::78090fec-284b-45e8-9cad-4610083fa961" providerId="AD" clId="Web-{7E8A610C-1273-5E9B-AEDC-47B989288B27}" dt="2026-07-15T19:37:38.072" v="4"/>
        <pc:sldMkLst>
          <pc:docMk/>
          <pc:sldMk cId="1474809458" sldId="269"/>
        </pc:sldMkLst>
      </pc:sldChg>
      <pc:sldChg chg="modNotes">
        <pc:chgData name="Ryan Crowley" userId="S::rcrowley@acponline.org::78090fec-284b-45e8-9cad-4610083fa961" providerId="AD" clId="Web-{7E8A610C-1273-5E9B-AEDC-47B989288B27}" dt="2026-07-15T19:37:42.963" v="5"/>
        <pc:sldMkLst>
          <pc:docMk/>
          <pc:sldMk cId="2647745626" sldId="272"/>
        </pc:sldMkLst>
      </pc:sldChg>
      <pc:sldChg chg="modNotes">
        <pc:chgData name="Ryan Crowley" userId="S::rcrowley@acponline.org::78090fec-284b-45e8-9cad-4610083fa961" providerId="AD" clId="Web-{7E8A610C-1273-5E9B-AEDC-47B989288B27}" dt="2026-07-15T19:37:50.072" v="6"/>
        <pc:sldMkLst>
          <pc:docMk/>
          <pc:sldMk cId="15723848" sldId="273"/>
        </pc:sldMkLst>
      </pc:sldChg>
      <pc:sldChg chg="modNotes">
        <pc:chgData name="Ryan Crowley" userId="S::rcrowley@acponline.org::78090fec-284b-45e8-9cad-4610083fa961" providerId="AD" clId="Web-{7E8A610C-1273-5E9B-AEDC-47B989288B27}" dt="2026-07-15T19:38:05.885" v="8"/>
        <pc:sldMkLst>
          <pc:docMk/>
          <pc:sldMk cId="3658991135" sldId="280"/>
        </pc:sldMkLst>
      </pc:sldChg>
      <pc:sldChg chg="modNotes">
        <pc:chgData name="Ryan Crowley" userId="S::rcrowley@acponline.org::78090fec-284b-45e8-9cad-4610083fa961" providerId="AD" clId="Web-{7E8A610C-1273-5E9B-AEDC-47B989288B27}" dt="2026-07-15T19:37:53.447" v="7"/>
        <pc:sldMkLst>
          <pc:docMk/>
          <pc:sldMk cId="226268856" sldId="28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3B0EDC4-1B4A-4448-9B27-185FAF2D033F}" type="datetimeFigureOut">
              <a:rPr lang="en-US"/>
              <a:pPr>
                <a:defRPr/>
              </a:pPr>
              <a:t>7/16/2026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96AF862-AD0D-47E8-80B5-F218A8098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033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3FC51CF-80EF-45B7-873F-705AE9506C9F}" type="datetimeFigureOut">
              <a:rPr lang="en-US"/>
              <a:pPr>
                <a:defRPr/>
              </a:pPr>
              <a:t>7/16/2026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90EC1EA-07A0-4FA0-85C5-97754687A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859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57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11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29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57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rgbClr val="333333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88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rgbClr val="373F41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15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05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9FEDC7A-38C4-A048-9285-D468608059E9}"/>
              </a:ext>
            </a:extLst>
          </p:cNvPr>
          <p:cNvSpPr txBox="1"/>
          <p:nvPr userDrawn="1"/>
        </p:nvSpPr>
        <p:spPr>
          <a:xfrm>
            <a:off x="-3459296" y="-71609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2400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C950DBB-1188-C543-AB4D-000FB4A934FA}"/>
              </a:ext>
            </a:extLst>
          </p:cNvPr>
          <p:cNvSpPr/>
          <p:nvPr userDrawn="1"/>
        </p:nvSpPr>
        <p:spPr>
          <a:xfrm>
            <a:off x="0" y="0"/>
            <a:ext cx="838504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F1F9B40-43D9-1B41-9C74-2019FC097BA4}"/>
              </a:ext>
            </a:extLst>
          </p:cNvPr>
          <p:cNvSpPr/>
          <p:nvPr userDrawn="1"/>
        </p:nvSpPr>
        <p:spPr>
          <a:xfrm>
            <a:off x="0" y="1016000"/>
            <a:ext cx="9950335" cy="4561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8F57B117-E610-3043-9BB8-0A6DC56F9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0051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45CAE12-65A0-D941-AA78-97F149721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0051" y="4167212"/>
            <a:ext cx="7315200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C9734CE-99A1-334F-A004-9CB5EB9F56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698" y="5827776"/>
            <a:ext cx="1737360" cy="767963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F846D61C-58D8-0B42-9A9D-59916185A3BE}"/>
              </a:ext>
            </a:extLst>
          </p:cNvPr>
          <p:cNvSpPr/>
          <p:nvPr userDrawn="1"/>
        </p:nvSpPr>
        <p:spPr>
          <a:xfrm rot="5400000">
            <a:off x="-833" y="1774767"/>
            <a:ext cx="914400" cy="457200"/>
          </a:xfrm>
          <a:prstGeom prst="rect">
            <a:avLst/>
          </a:prstGeom>
          <a:solidFill>
            <a:schemeClr val="accent1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417B23B-9E24-6A49-9622-D8FEE6C8E964}"/>
              </a:ext>
            </a:extLst>
          </p:cNvPr>
          <p:cNvSpPr/>
          <p:nvPr userDrawn="1"/>
        </p:nvSpPr>
        <p:spPr>
          <a:xfrm>
            <a:off x="731520" y="0"/>
            <a:ext cx="9144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43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44C7-FB56-8F45-8E8D-360A8FFE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995F-1B0C-B14A-A09E-EFBAD40A7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800"/>
              </a:spcBef>
              <a:defRPr sz="2200"/>
            </a:lvl1pPr>
            <a:lvl2pPr>
              <a:spcBef>
                <a:spcPts val="0"/>
              </a:spcBef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0654A-C145-B444-8C76-904AB11529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5B8AB-E8C6-6A4E-A77C-D0CD2C596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3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6308E5E-FBF3-8749-8C73-47834D26E1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E54FA1-4F73-804E-834A-4B043673C62B}"/>
              </a:ext>
            </a:extLst>
          </p:cNvPr>
          <p:cNvSpPr/>
          <p:nvPr userDrawn="1"/>
        </p:nvSpPr>
        <p:spPr>
          <a:xfrm>
            <a:off x="9266682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85F88B3-8461-8541-A11B-9AD5FBA70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1C99013-B493-654C-BF69-476D173F7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167212"/>
            <a:ext cx="7345367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D7F139-338E-334E-980B-694FB51BA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01" y="5944463"/>
            <a:ext cx="1554480" cy="4311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007FFA-4DA4-6044-92EC-3D797FB19419}"/>
              </a:ext>
            </a:extLst>
          </p:cNvPr>
          <p:cNvSpPr/>
          <p:nvPr userDrawn="1"/>
        </p:nvSpPr>
        <p:spPr>
          <a:xfrm>
            <a:off x="9175242" y="0"/>
            <a:ext cx="9144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6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A5335-0C8F-3242-B7B5-C6D8DC4F1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279526"/>
            <a:ext cx="50292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3C1F58-ABD8-6349-977B-B77440ED6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4600" y="1279526"/>
            <a:ext cx="50292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FA3C1-3B7A-484C-828F-D47DBF2FB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FDEC5-1BB3-0D40-8DE5-80C73E9F7E79}"/>
              </a:ext>
            </a:extLst>
          </p:cNvPr>
          <p:cNvSpPr txBox="1"/>
          <p:nvPr userDrawn="1"/>
        </p:nvSpPr>
        <p:spPr>
          <a:xfrm>
            <a:off x="13517217" y="424069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2400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FE441-F88F-4540-8793-54429DAD9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6950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Righ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18860" y="0"/>
            <a:ext cx="607314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0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3120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AFF218-C8B0-6540-A13A-908E7D3E6E1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833120" y="6384532"/>
            <a:ext cx="502920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828B4-7DB5-2645-969A-0A7D716D92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0" y="6391657"/>
            <a:ext cx="838200" cy="27432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AE8273-EB4E-8F42-9A43-0C43CF09F98E}"/>
              </a:ext>
            </a:extLst>
          </p:cNvPr>
          <p:cNvSpPr/>
          <p:nvPr userDrawn="1"/>
        </p:nvSpPr>
        <p:spPr>
          <a:xfrm rot="5400000">
            <a:off x="-38100" y="228600"/>
            <a:ext cx="914400" cy="45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12B2FD-6D70-D149-876C-3466F0B5ED67}"/>
              </a:ext>
            </a:extLst>
          </p:cNvPr>
          <p:cNvSpPr/>
          <p:nvPr userDrawn="1"/>
        </p:nvSpPr>
        <p:spPr>
          <a:xfrm rot="5400000">
            <a:off x="2889002" y="-2607005"/>
            <a:ext cx="84316" cy="5862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930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8F7D2-A68C-DD42-B432-4D2EC05B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3811" y="1279525"/>
            <a:ext cx="5029200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F22C5-0068-EB4D-BDF7-6C1CD2180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399" y="2061544"/>
            <a:ext cx="5029200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DE85F-F394-6645-9753-5BA14D70D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4600" y="1279525"/>
            <a:ext cx="5029200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C9F1A-2BC5-AB41-B8B7-7FB4BCF38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4600" y="2061544"/>
            <a:ext cx="5029200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AB1A961-D7C7-3349-A221-7BD5AEC2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65126"/>
            <a:ext cx="10058400" cy="9143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A0CBDA-ADA7-544A-BB93-E2ED6F92A0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682984C-A879-334F-9593-BFE0AFF31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816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95400" y="1279526"/>
            <a:ext cx="2008094" cy="489267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 b="0" i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632200" y="1279525"/>
            <a:ext cx="7721600" cy="4892675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13D6B1E-E481-E140-A8CE-CA0B6FF2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65126"/>
            <a:ext cx="100584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399143-380D-0C4F-9894-1E6389745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B782F-5D5A-4B43-8B86-1F6C3CE14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5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C380-7AA8-5143-AB33-06B91DBC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EAE601-7D40-4E48-B0A1-DCC36A4432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CA678-E758-4642-9B5C-F4C32915D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2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041DBE-4779-B14A-B28F-0092BDD685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D90C53-93B5-5F45-BE9B-58BEB5A390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23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AA80174-6BAA-494C-9FE8-C67DDB25ED68}"/>
              </a:ext>
            </a:extLst>
          </p:cNvPr>
          <p:cNvSpPr/>
          <p:nvPr userDrawn="1"/>
        </p:nvSpPr>
        <p:spPr>
          <a:xfrm>
            <a:off x="0" y="0"/>
            <a:ext cx="73152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EAC32-2819-A845-B11A-B91D8EF2D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65126"/>
            <a:ext cx="100584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A23F2-6892-2B49-85A7-898D45679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302195"/>
            <a:ext cx="10058400" cy="489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77C6E12-5327-DC4B-A658-4BF76AAED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391657"/>
            <a:ext cx="73152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 b="0">
                <a:solidFill>
                  <a:schemeClr val="bg1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7518CD-2358-884A-9B70-31249A6053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5400" y="6391657"/>
            <a:ext cx="68580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6497E31-B3F2-2642-8E53-0CBE14833D79}"/>
              </a:ext>
            </a:extLst>
          </p:cNvPr>
          <p:cNvSpPr txBox="1"/>
          <p:nvPr userDrawn="1"/>
        </p:nvSpPr>
        <p:spPr>
          <a:xfrm>
            <a:off x="10410825" y="7058025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2400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B418AD-E379-7844-A641-AF0EC127B3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714"/>
          <a:stretch/>
        </p:blipFill>
        <p:spPr>
          <a:xfrm>
            <a:off x="11406118" y="6071617"/>
            <a:ext cx="626883" cy="6400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0126B38-0499-6748-A6EC-D93ED9785AF4}"/>
              </a:ext>
            </a:extLst>
          </p:cNvPr>
          <p:cNvSpPr/>
          <p:nvPr userDrawn="1"/>
        </p:nvSpPr>
        <p:spPr>
          <a:xfrm>
            <a:off x="731520" y="0"/>
            <a:ext cx="9144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99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92" r:id="rId5"/>
    <p:sldLayoutId id="2147483688" r:id="rId6"/>
    <p:sldLayoutId id="2147483681" r:id="rId7"/>
    <p:sldLayoutId id="2147483689" r:id="rId8"/>
    <p:sldLayoutId id="2147483690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7E66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89444-DDCD-1B4D-B95A-506179F8AF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Medicaid Work and Community Engagement Requirements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87AC6-B134-554C-BCF9-79A466827F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Ryan Crowley</a:t>
            </a:r>
          </a:p>
          <a:p>
            <a:r>
              <a:rPr lang="en-US" dirty="0"/>
              <a:t>Manager, Health Policy</a:t>
            </a:r>
          </a:p>
          <a:p>
            <a:r>
              <a:rPr lang="en-US" dirty="0"/>
              <a:t>American College of Physicians</a:t>
            </a:r>
          </a:p>
        </p:txBody>
      </p:sp>
    </p:spTree>
    <p:extLst>
      <p:ext uri="{BB962C8B-B14F-4D97-AF65-F5344CB8AC3E}">
        <p14:creationId xmlns:p14="http://schemas.microsoft.com/office/powerpoint/2010/main" val="65524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86899-2EF6-7748-844A-40E0D5B34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Medicaid Community Engagement Requirements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1EA1DC-1073-674B-89B2-C3802F8CAB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EC2C8A-6138-DB47-AE89-61C8C3815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 dirty="0"/>
              <a:t>The OBBBA requires certain adults to be working, participating in a workforce </a:t>
            </a:r>
            <a:r>
              <a:rPr lang="en-US" sz="2400"/>
              <a:t>training program, or volunteering for at least 80 hours a month, or enrolled in an educational program at least part time, to enroll in or remain eligible for </a:t>
            </a:r>
            <a:r>
              <a:rPr lang="en-US" sz="2400" dirty="0"/>
              <a:t>Medicaid benefits.   </a:t>
            </a:r>
          </a:p>
          <a:p>
            <a:r>
              <a:rPr lang="en-US" sz="2400" dirty="0"/>
              <a:t>Generally, the community engagement requirements apply to non-pregnant adults age 19 to 64 enrolled through the ACA Medicaid expansion or certain section 1115 demonstrations but there are exceptions.</a:t>
            </a:r>
          </a:p>
          <a:p>
            <a:r>
              <a:rPr lang="en-US" sz="2400" dirty="0"/>
              <a:t>Most states will implement CE starting January 1, 2027.</a:t>
            </a:r>
          </a:p>
          <a:p>
            <a:r>
              <a:rPr lang="en-US" sz="2400" dirty="0"/>
              <a:t>CBO estimates work requirements will reduce Medicaid spending by $326 billion over ten years and increase uninsured by 5.3 million in 2034.</a:t>
            </a:r>
          </a:p>
          <a:p>
            <a:r>
              <a:rPr lang="en-US" sz="2400" dirty="0"/>
              <a:t>ACP opposes Medicaid work/community engagement requirements.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8991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86899-2EF6-7748-844A-40E0D5B34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CE Requirements Apply in 44 States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1EA1DC-1073-674B-89B2-C3802F8CAB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Content Placeholder 6" descr="A map of the united states&#10;&#10;Description automatically generated">
            <a:extLst>
              <a:ext uri="{FF2B5EF4-FFF2-40B4-BE49-F238E27FC236}">
                <a16:creationId xmlns:a16="http://schemas.microsoft.com/office/drawing/2014/main" id="{7A310D03-B70C-7546-9634-B618FA39CA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540" y="1494219"/>
            <a:ext cx="7360920" cy="4897438"/>
          </a:xfrm>
        </p:spPr>
      </p:pic>
    </p:spTree>
    <p:extLst>
      <p:ext uri="{BB962C8B-B14F-4D97-AF65-F5344CB8AC3E}">
        <p14:creationId xmlns:p14="http://schemas.microsoft.com/office/powerpoint/2010/main" val="902963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09B0B-4441-ED44-B1E1-062FB982B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65126"/>
            <a:ext cx="10058400" cy="914399"/>
          </a:xfrm>
        </p:spPr>
        <p:txBody>
          <a:bodyPr anchor="ctr">
            <a:normAutofit/>
          </a:bodyPr>
          <a:lstStyle/>
          <a:p>
            <a:pPr algn="ctr"/>
            <a:r>
              <a:rPr lang="en-US"/>
              <a:t>Some populations are exempt from the CE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B90D1-9612-1D4E-8532-26F8FBC52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279526"/>
            <a:ext cx="5029200" cy="48974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i="1">
                <a:highlight>
                  <a:srgbClr val="FFFFFF"/>
                </a:highlight>
              </a:rPr>
              <a:t>Certain groups are exempt from the CE requirement:</a:t>
            </a:r>
            <a:endParaRPr lang="en-US" sz="2000" i="1">
              <a:highlight>
                <a:srgbClr val="FFFFFF"/>
              </a:highlight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endParaRPr lang="en-US" sz="2000" dirty="0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r>
              <a:rPr lang="en-US">
                <a:highlight>
                  <a:srgbClr val="FFFFFF"/>
                </a:highlight>
              </a:rPr>
              <a:t>Parents, guardians, caretaker relatives, or family caregivers of a dependent child 13 years of age and under, or a disabled individual;</a:t>
            </a:r>
            <a:endParaRPr lang="en-US" dirty="0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r>
              <a:rPr lang="en-US">
                <a:highlight>
                  <a:srgbClr val="FFFFFF"/>
                </a:highlight>
              </a:rPr>
              <a:t>Veterans with a total disability rating;</a:t>
            </a:r>
            <a:endParaRPr lang="en-US" dirty="0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r>
              <a:rPr lang="en-US">
                <a:highlight>
                  <a:srgbClr val="FFFFFF"/>
                </a:highlight>
              </a:rPr>
              <a:t>Participants in a drug or alcohol rehabilitation or treatment program</a:t>
            </a:r>
            <a:endParaRPr lang="en-US">
              <a:ea typeface="Calibri"/>
              <a:cs typeface="Calibri"/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r>
              <a:rPr lang="en-US">
                <a:highlight>
                  <a:srgbClr val="FFFF00"/>
                </a:highlight>
              </a:rPr>
              <a:t>Medically frail or otherwise have special medical needs that significantly impair their ability to comply with the requirement</a:t>
            </a:r>
            <a:endParaRPr lang="en-US">
              <a:highlight>
                <a:srgbClr val="FFFF00"/>
              </a:highlight>
              <a:ea typeface="Calibri"/>
              <a:cs typeface="Calibri"/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endParaRPr lang="en-US" sz="1500">
              <a:highlight>
                <a:srgbClr val="FFFFFF"/>
              </a:highlight>
            </a:endParaRPr>
          </a:p>
          <a:p>
            <a:pPr>
              <a:lnSpc>
                <a:spcPct val="90000"/>
              </a:lnSpc>
            </a:pPr>
            <a:endParaRPr lang="en-US" sz="1500" dirty="0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endParaRPr lang="en-US" sz="1500">
              <a:highlight>
                <a:srgbClr val="FFFF00"/>
              </a:highlight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endParaRPr lang="en-US" sz="1500">
              <a:highlight>
                <a:srgbClr val="FFFF00"/>
              </a:highlight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endParaRPr lang="en-US" sz="1500">
              <a:highlight>
                <a:srgbClr val="FFFF00"/>
              </a:highlight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endParaRPr lang="en-US" sz="1500">
              <a:highlight>
                <a:srgbClr val="FFFF00"/>
              </a:highlight>
            </a:endParaRPr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endParaRPr lang="en-US" sz="1500">
              <a:highlight>
                <a:srgbClr val="FFFFFF"/>
              </a:highlight>
            </a:endParaRP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F3848E6C-4FB3-C807-DB79-68C31F5A9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4600" y="1279526"/>
            <a:ext cx="5029200" cy="48974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i="1">
                <a:highlight>
                  <a:srgbClr val="FFFFFF"/>
                </a:highlight>
                <a:ea typeface="Calibri"/>
                <a:cs typeface="Calibri"/>
              </a:rPr>
              <a:t>States may adopt short-term hardship exceptions for meeting the CE requirement if:</a:t>
            </a:r>
            <a:endParaRPr lang="en-US" sz="2000" i="1">
              <a:ea typeface="Calibri"/>
              <a:cs typeface="Calibri"/>
            </a:endParaRPr>
          </a:p>
          <a:p>
            <a:pPr marL="0" indent="0">
              <a:buNone/>
            </a:pPr>
            <a:endParaRPr lang="en-US" sz="2000" i="1" dirty="0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highlight>
                  <a:srgbClr val="FFFFFF"/>
                </a:highlight>
                <a:ea typeface="Calibri"/>
                <a:cs typeface="Calibri"/>
              </a:rPr>
              <a:t> an individual is receiving certain medical services, </a:t>
            </a:r>
            <a:endParaRPr lang="en-US" dirty="0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highlight>
                  <a:srgbClr val="FFFFFF"/>
                </a:highlight>
                <a:ea typeface="Calibri"/>
                <a:cs typeface="Calibri"/>
              </a:rPr>
              <a:t>residing in an area where an emergency/disaster has been declared, </a:t>
            </a:r>
            <a:endParaRPr lang="en-US" dirty="0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highlight>
                  <a:srgbClr val="FFFFFF"/>
                </a:highlight>
                <a:ea typeface="Calibri"/>
                <a:cs typeface="Calibri"/>
              </a:rPr>
              <a:t>residing in a county with a high unemployment </a:t>
            </a:r>
            <a:r>
              <a:rPr lang="en-US">
                <a:highlight>
                  <a:srgbClr val="FFFFFF"/>
                </a:highlight>
                <a:ea typeface="Calibri"/>
                <a:cs typeface="Calibri"/>
              </a:rPr>
              <a:t>rate, or</a:t>
            </a:r>
            <a:endParaRPr lang="en-US" dirty="0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highlight>
                  <a:srgbClr val="FFFFFF"/>
                </a:highlight>
                <a:ea typeface="Calibri"/>
                <a:cs typeface="Calibri"/>
              </a:rPr>
              <a:t> traveling outside of area to receive care for serious illness.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BEA0535E-380A-96AB-E190-A100FF0C0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5400" y="6391657"/>
            <a:ext cx="685800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C18A35-71B2-4543-8293-AA40E747B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91657"/>
            <a:ext cx="731520" cy="27432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461711D5-349D-4847-A71F-DCB6A6FF38BF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09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9F265-4EF5-EA4E-AF92-9C4A99025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Calibri"/>
                <a:ea typeface="Calibri"/>
                <a:cs typeface="Calibri"/>
              </a:rPr>
              <a:t>Medical Frailty Exemption: CMS Rule Adds Complexity</a:t>
            </a:r>
            <a:endParaRPr lang="en-US" dirty="0">
              <a:ea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6F091-6D2F-824B-93A5-3ADD816E1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l">
              <a:buNone/>
            </a:pPr>
            <a:endParaRPr lang="en-US" b="1" dirty="0">
              <a:solidFill>
                <a:srgbClr val="333333"/>
              </a:solidFill>
              <a:effectLst/>
              <a:ea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F143B-54D3-F646-8EB8-31BA16F5C5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FDB3B-7E2D-5E4C-994D-CE52B04D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ea typeface="+mn-lt"/>
                <a:cs typeface="+mn-lt"/>
              </a:rPr>
              <a:t>https://www.kff.org/medicaid/the-medical-frailty-exemption-from-medicaid-work-requirements-key-takeaways-from-the-cms-interim-final-rule/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658164-3207-817E-03F5-073CF2237C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5514" b="2513"/>
          <a:stretch>
            <a:fillRect/>
          </a:stretch>
        </p:blipFill>
        <p:spPr>
          <a:xfrm>
            <a:off x="1451429" y="1304296"/>
            <a:ext cx="9753600" cy="449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745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6F091-6D2F-824B-93A5-3ADD816E18B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295400" y="1279526"/>
            <a:ext cx="2008094" cy="48926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latin typeface="Calibri"/>
                <a:ea typeface="Calibri"/>
                <a:cs typeface="Calibri"/>
              </a:rPr>
              <a:t>CMS did not provide a comprehensive list of conditions that would qualify for a </a:t>
            </a:r>
            <a:r>
              <a:rPr lang="en-US" b="1">
                <a:latin typeface="Calibri"/>
                <a:ea typeface="Calibri"/>
                <a:cs typeface="Calibri"/>
              </a:rPr>
              <a:t>frailty exemption, so </a:t>
            </a:r>
            <a:r>
              <a:rPr lang="en-US" b="1" dirty="0">
                <a:latin typeface="Calibri"/>
                <a:ea typeface="Calibri"/>
                <a:cs typeface="Calibri"/>
              </a:rPr>
              <a:t>states </a:t>
            </a:r>
            <a:r>
              <a:rPr lang="en-US" b="1">
                <a:latin typeface="Calibri"/>
                <a:ea typeface="Calibri"/>
                <a:cs typeface="Calibri"/>
              </a:rPr>
              <a:t>will have to create their own lists. </a:t>
            </a:r>
            <a:endParaRPr lang="en-US" b="1">
              <a:effectLst/>
              <a:ea typeface="Calibri"/>
            </a:endParaRPr>
          </a:p>
          <a:p>
            <a:r>
              <a:rPr lang="en-US" b="1" dirty="0">
                <a:latin typeface="Calibri"/>
                <a:ea typeface="Calibri"/>
                <a:cs typeface="Calibri"/>
              </a:rPr>
              <a:t>States verify CE compliance at </a:t>
            </a:r>
            <a:r>
              <a:rPr lang="en-US" b="1">
                <a:latin typeface="Calibri"/>
                <a:ea typeface="Calibri"/>
                <a:cs typeface="Calibri"/>
              </a:rPr>
              <a:t>least every</a:t>
            </a:r>
            <a:r>
              <a:rPr lang="en-US" b="1" dirty="0">
                <a:latin typeface="Calibri"/>
                <a:ea typeface="Calibri"/>
                <a:cs typeface="Calibri"/>
              </a:rPr>
              <a:t> 6 months.</a:t>
            </a:r>
            <a:endParaRPr lang="en-US" dirty="0"/>
          </a:p>
          <a:p>
            <a:r>
              <a:rPr lang="en-US" b="1">
                <a:latin typeface="Calibri"/>
                <a:ea typeface="Calibri"/>
                <a:cs typeface="Calibri"/>
              </a:rPr>
              <a:t>To verify medical </a:t>
            </a:r>
            <a:r>
              <a:rPr lang="en-US" b="1" dirty="0">
                <a:latin typeface="Calibri"/>
                <a:ea typeface="Calibri"/>
                <a:cs typeface="Calibri"/>
              </a:rPr>
              <a:t>frailty, states will use claims and encounter data from previous 12 months, but other </a:t>
            </a:r>
            <a:r>
              <a:rPr lang="en-US" b="1">
                <a:latin typeface="Calibri"/>
                <a:ea typeface="Calibri"/>
                <a:cs typeface="Calibri"/>
              </a:rPr>
              <a:t>resources like screeners may be implemented. </a:t>
            </a:r>
            <a:endParaRPr lang="en-US" b="1">
              <a:ea typeface="Calibri"/>
            </a:endParaRPr>
          </a:p>
          <a:p>
            <a:endParaRPr lang="en-US" b="1" dirty="0">
              <a:ea typeface="Calibri" panose="020F0502020204030204" pitchFamily="34" charset="0"/>
            </a:endParaRPr>
          </a:p>
          <a:p>
            <a:endParaRPr lang="en-US" dirty="0">
              <a:ea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3AF511-C8FF-DED6-9454-11E95B81F8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2200" y="1727899"/>
            <a:ext cx="7721600" cy="3995927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E9F265-4EF5-EA4E-AF92-9C4A99025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65126"/>
            <a:ext cx="10058400" cy="914399"/>
          </a:xfrm>
        </p:spPr>
        <p:txBody>
          <a:bodyPr anchor="ctr">
            <a:normAutofit/>
          </a:bodyPr>
          <a:lstStyle/>
          <a:p>
            <a:pPr algn="ctr"/>
            <a:r>
              <a:rPr lang="en-US"/>
              <a:t>Defining Medical Frailty: It's Up to the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F143B-54D3-F646-8EB8-31BA16F5C5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6391657"/>
            <a:ext cx="731520" cy="27432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461711D5-349D-4847-A71F-DCB6A6FF38BF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6DD6EF08-2264-DFF2-AE59-3393A1124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5400" y="6391657"/>
            <a:ext cx="6858000" cy="274320"/>
          </a:xfrm>
        </p:spPr>
        <p:txBody>
          <a:bodyPr/>
          <a:lstStyle/>
          <a:p>
            <a:r>
              <a:rPr lang="en-US" dirty="0">
                <a:ea typeface="+mn-lt"/>
                <a:cs typeface="+mn-lt"/>
              </a:rPr>
              <a:t>https://dphhs.mt.gov/medicaidchanges/faqs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3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78394F0-0697-C3CA-9CD2-9D684201C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65126"/>
            <a:ext cx="10058400" cy="914399"/>
          </a:xfrm>
        </p:spPr>
        <p:txBody>
          <a:bodyPr/>
          <a:lstStyle/>
          <a:p>
            <a:pPr algn="ctr"/>
            <a:r>
              <a:rPr lang="en-US" i="1" dirty="0">
                <a:latin typeface="Calibri"/>
                <a:ea typeface="Calibri"/>
                <a:cs typeface="Calibri"/>
              </a:rPr>
              <a:t>ACP </a:t>
            </a:r>
            <a:r>
              <a:rPr lang="en-US" i="1">
                <a:latin typeface="Calibri"/>
                <a:ea typeface="Calibri"/>
                <a:cs typeface="Calibri"/>
              </a:rPr>
              <a:t>Resources</a:t>
            </a:r>
            <a:endParaRPr lang="en-US" i="1">
              <a:ea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7DC49-E7A3-57AA-6722-BD276B1458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6391657"/>
            <a:ext cx="731520" cy="27432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461711D5-349D-4847-A71F-DCB6A6FF38BF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sp>
        <p:nvSpPr>
          <p:cNvPr id="17" name="Footer Placeholder 3">
            <a:extLst>
              <a:ext uri="{FF2B5EF4-FFF2-40B4-BE49-F238E27FC236}">
                <a16:creationId xmlns:a16="http://schemas.microsoft.com/office/drawing/2014/main" id="{85129CEE-EE4D-7FA4-AFBB-7A503A2B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5400" y="6391657"/>
            <a:ext cx="6858000" cy="27432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A9F751-6EB5-A114-F12F-F17F89AFE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445" y="1493611"/>
            <a:ext cx="5882821" cy="26225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BB3591A-6DDB-817C-121F-085087A68F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9228" y="4330928"/>
            <a:ext cx="5667829" cy="20642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EF50A51-C569-4B73-B740-08F1EA586E03}"/>
              </a:ext>
            </a:extLst>
          </p:cNvPr>
          <p:cNvSpPr txBox="1"/>
          <p:nvPr/>
        </p:nvSpPr>
        <p:spPr>
          <a:xfrm>
            <a:off x="7315598" y="2389248"/>
            <a:ext cx="341419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b="1">
                <a:latin typeface="Calibri"/>
                <a:ea typeface="Calibri"/>
                <a:cs typeface="Calibri"/>
              </a:rPr>
              <a:t>ACP Toolkit on Medicaid Community Engagement Requirements</a:t>
            </a:r>
            <a:endParaRPr lang="en-US" sz="2400" b="1" dirty="0" err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FB9756-E866-4108-678C-E67855AF67E8}"/>
              </a:ext>
            </a:extLst>
          </p:cNvPr>
          <p:cNvSpPr txBox="1"/>
          <p:nvPr/>
        </p:nvSpPr>
        <p:spPr>
          <a:xfrm>
            <a:off x="2060795" y="4761932"/>
            <a:ext cx="313016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Calibri"/>
                <a:ea typeface="Calibri"/>
                <a:cs typeface="Calibri"/>
              </a:rPr>
              <a:t>ACP Backgrounder on Medicaid State and Federal </a:t>
            </a:r>
            <a:r>
              <a:rPr lang="en-US" sz="2400" b="1" dirty="0">
                <a:latin typeface="Calibri"/>
                <a:ea typeface="Calibri"/>
                <a:cs typeface="Calibri"/>
              </a:rPr>
              <a:t>Activity</a:t>
            </a:r>
            <a:endParaRPr lang="en-US" sz="2400" b="1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6885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000000"/>
      </a:dk1>
      <a:lt1>
        <a:srgbClr val="FFFFFF"/>
      </a:lt1>
      <a:dk2>
        <a:srgbClr val="545454"/>
      </a:dk2>
      <a:lt2>
        <a:srgbClr val="C8C8C8"/>
      </a:lt2>
      <a:accent1>
        <a:srgbClr val="007E66"/>
      </a:accent1>
      <a:accent2>
        <a:srgbClr val="95509D"/>
      </a:accent2>
      <a:accent3>
        <a:srgbClr val="2EB135"/>
      </a:accent3>
      <a:accent4>
        <a:srgbClr val="FFC82E"/>
      </a:accent4>
      <a:accent5>
        <a:srgbClr val="00A0DE"/>
      </a:accent5>
      <a:accent6>
        <a:srgbClr val="8EDD00"/>
      </a:accent6>
      <a:hlink>
        <a:srgbClr val="00A0DE"/>
      </a:hlink>
      <a:folHlink>
        <a:srgbClr val="95509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400" dirty="0" err="1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CP Corporate Template - 2021" id="{3878FA42-142F-4941-982C-61243B7E641B}" vid="{75F04D44-4315-488F-9A8E-52E7DC2DF8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809CCBE0F7BF4E96538EEDD02756CE" ma:contentTypeVersion="17" ma:contentTypeDescription="Create a new document." ma:contentTypeScope="" ma:versionID="e45d3999437f3481d2950b1dcf111558">
  <xsd:schema xmlns:xsd="http://www.w3.org/2001/XMLSchema" xmlns:xs="http://www.w3.org/2001/XMLSchema" xmlns:p="http://schemas.microsoft.com/office/2006/metadata/properties" xmlns:ns2="cd8bdb9e-9149-43ff-a64d-539024789793" xmlns:ns3="79350851-8c2b-403b-9bd2-948565db2f1b" targetNamespace="http://schemas.microsoft.com/office/2006/metadata/properties" ma:root="true" ma:fieldsID="a31b3fb52653f5d510912c2dfd2ca20e" ns2:_="" ns3:_="">
    <xsd:import namespace="cd8bdb9e-9149-43ff-a64d-539024789793"/>
    <xsd:import namespace="79350851-8c2b-403b-9bd2-948565db2f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bdb9e-9149-43ff-a64d-5390247897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f58e485-0d26-4f10-8645-ad2692e9af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50851-8c2b-403b-9bd2-948565db2f1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1e50671-4793-4701-9969-531d3dd5e177}" ma:internalName="TaxCatchAll" ma:showField="CatchAllData" ma:web="79350851-8c2b-403b-9bd2-948565db2f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9350851-8c2b-403b-9bd2-948565db2f1b" xsi:nil="true"/>
    <SharedWithUsers xmlns="79350851-8c2b-403b-9bd2-948565db2f1b">
      <UserInfo>
        <DisplayName>Kory Stuer</DisplayName>
        <AccountId>291</AccountId>
        <AccountType/>
      </UserInfo>
      <UserInfo>
        <DisplayName>Ryan Crowley</DisplayName>
        <AccountId>23</AccountId>
        <AccountType/>
      </UserInfo>
      <UserInfo>
        <DisplayName>Shuan Tomlinson</DisplayName>
        <AccountId>38</AccountId>
        <AccountType/>
      </UserInfo>
    </SharedWithUsers>
    <lcf76f155ced4ddcb4097134ff3c332f xmlns="cd8bdb9e-9149-43ff-a64d-53902478979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5BC31DD-42AB-4E1B-AE9C-2A8D8670E12E}"/>
</file>

<file path=customXml/itemProps2.xml><?xml version="1.0" encoding="utf-8"?>
<ds:datastoreItem xmlns:ds="http://schemas.openxmlformats.org/officeDocument/2006/customXml" ds:itemID="{E0D8DE3F-798C-48A2-B908-84301B68F7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A0B209-0E5A-49D7-BE70-E7532C4B2C4A}">
  <ds:schemaRefs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9350851-8c2b-403b-9bd2-948565db2f1b"/>
    <ds:schemaRef ds:uri="6225c9d4-57c9-4865-a9db-dd14cf4fd99f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Custom Design</Template>
  <TotalTime>529</TotalTime>
  <Words>416</Words>
  <Application>Microsoft Office PowerPoint</Application>
  <PresentationFormat>Widescreen</PresentationFormat>
  <Paragraphs>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Tw Cen MT</vt:lpstr>
      <vt:lpstr>Custom Design</vt:lpstr>
      <vt:lpstr>Medicaid Work and Community Engagement Requirements</vt:lpstr>
      <vt:lpstr>Medicaid Community Engagement Requirements</vt:lpstr>
      <vt:lpstr>CE Requirements Apply in 44 States</vt:lpstr>
      <vt:lpstr>Some populations are exempt from the CE requirement</vt:lpstr>
      <vt:lpstr>Medical Frailty Exemption: CMS Rule Adds Complexity</vt:lpstr>
      <vt:lpstr>Defining Medical Frailty: It's Up to the States</vt:lpstr>
      <vt:lpstr>ACP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Physician-Led Team-Based Care and Scope of Practice Advocacy</dc:title>
  <dc:creator>Ryan Crowley</dc:creator>
  <cp:lastModifiedBy>Shuan Tomlinson</cp:lastModifiedBy>
  <cp:revision>599</cp:revision>
  <cp:lastPrinted>2014-02-24T19:20:57Z</cp:lastPrinted>
  <dcterms:created xsi:type="dcterms:W3CDTF">2024-05-10T14:43:26Z</dcterms:created>
  <dcterms:modified xsi:type="dcterms:W3CDTF">2026-07-16T18:00:32Z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0x01010089809CCBE0F7BF4E96538EEDD02756CE</vt:lpwstr>
  </property>
  <property fmtid="{D5CDD505-2E9C-101B-9397-08002B2CF9AE}" pid="3" name="Order">
    <vt:r8>5800</vt:r8>
  </property>
  <property fmtid="{D5CDD505-2E9C-101B-9397-08002B2CF9AE}" pid="4" name="MediaServiceImageTags">
    <vt:lpwstr/>
  </property>
</Properties>
</file>