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11" r:id="rId5"/>
    <p:sldId id="2701" r:id="rId6"/>
    <p:sldId id="2704" r:id="rId7"/>
    <p:sldId id="2672" r:id="rId8"/>
    <p:sldId id="2513" r:id="rId9"/>
    <p:sldId id="2685" r:id="rId10"/>
    <p:sldId id="2686" r:id="rId11"/>
    <p:sldId id="2694" r:id="rId12"/>
    <p:sldId id="2687" r:id="rId13"/>
    <p:sldId id="2695" r:id="rId14"/>
    <p:sldId id="2696" r:id="rId15"/>
    <p:sldId id="2698" r:id="rId16"/>
    <p:sldId id="2689" r:id="rId17"/>
    <p:sldId id="2697" r:id="rId18"/>
    <p:sldId id="2699" r:id="rId19"/>
    <p:sldId id="2690" r:id="rId20"/>
    <p:sldId id="2691" r:id="rId21"/>
    <p:sldId id="2692" r:id="rId22"/>
    <p:sldId id="2693" r:id="rId23"/>
    <p:sldId id="2702" r:id="rId24"/>
    <p:sldId id="2677" r:id="rId25"/>
    <p:sldId id="283" r:id="rId26"/>
    <p:sldId id="2703" r:id="rId27"/>
    <p:sldId id="26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64433-440D-4445-8E9D-A75A9A49CF2F}" v="3" dt="2024-03-11T21:05:34.266"/>
    <p1510:client id="{36FC3A12-A56D-47E6-ACC9-19622779BC9B}" v="44" dt="2024-03-11T17:33:05.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C6658-91B8-408C-85CA-FDAF98EB1DD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489F162-43AD-441C-839D-AE3FE766BDBC}">
      <dgm:prSet custT="1"/>
      <dgm:spPr/>
      <dgm:t>
        <a:bodyPr/>
        <a:lstStyle/>
        <a:p>
          <a:r>
            <a:rPr lang="en-US" sz="2000"/>
            <a:t>Promoting patient access to care</a:t>
          </a:r>
        </a:p>
      </dgm:t>
    </dgm:pt>
    <dgm:pt modelId="{7B42E145-FCEF-4302-B013-934ADB714BE8}" type="parTrans" cxnId="{5040E7A6-EFCF-450F-A6DB-3D89949A26EC}">
      <dgm:prSet/>
      <dgm:spPr/>
      <dgm:t>
        <a:bodyPr/>
        <a:lstStyle/>
        <a:p>
          <a:endParaRPr lang="en-US" sz="2000"/>
        </a:p>
      </dgm:t>
    </dgm:pt>
    <dgm:pt modelId="{AE7120F8-7FF2-40F3-8C73-1A3B8EB2EE40}" type="sibTrans" cxnId="{5040E7A6-EFCF-450F-A6DB-3D89949A26EC}">
      <dgm:prSet/>
      <dgm:spPr/>
      <dgm:t>
        <a:bodyPr/>
        <a:lstStyle/>
        <a:p>
          <a:endParaRPr lang="en-US" sz="2000"/>
        </a:p>
      </dgm:t>
    </dgm:pt>
    <dgm:pt modelId="{5F1E94AD-CB99-4EBA-BF43-927BF4178270}">
      <dgm:prSet custT="1"/>
      <dgm:spPr/>
      <dgm:t>
        <a:bodyPr/>
        <a:lstStyle/>
        <a:p>
          <a:r>
            <a:rPr lang="en-US" sz="2000"/>
            <a:t>Protecting the patient-physician relationship</a:t>
          </a:r>
        </a:p>
      </dgm:t>
    </dgm:pt>
    <dgm:pt modelId="{8D4F3B3C-8C14-401D-A30E-517F877CFA7A}" type="parTrans" cxnId="{54C58BCF-0416-4DBF-B020-02E1A39BB613}">
      <dgm:prSet/>
      <dgm:spPr/>
      <dgm:t>
        <a:bodyPr/>
        <a:lstStyle/>
        <a:p>
          <a:endParaRPr lang="en-US" sz="2000"/>
        </a:p>
      </dgm:t>
    </dgm:pt>
    <dgm:pt modelId="{C8ED982C-C1A6-4F31-86BB-6C4905337CAE}" type="sibTrans" cxnId="{54C58BCF-0416-4DBF-B020-02E1A39BB613}">
      <dgm:prSet/>
      <dgm:spPr/>
      <dgm:t>
        <a:bodyPr/>
        <a:lstStyle/>
        <a:p>
          <a:endParaRPr lang="en-US" sz="2000"/>
        </a:p>
      </dgm:t>
    </dgm:pt>
    <dgm:pt modelId="{68944272-9681-48EB-AB1E-60CDF97347D4}">
      <dgm:prSet custT="1"/>
      <dgm:spPr/>
      <dgm:t>
        <a:bodyPr/>
        <a:lstStyle/>
        <a:p>
          <a:r>
            <a:rPr lang="en-US" sz="2000"/>
            <a:t>Addressing prescription drug access and affordability</a:t>
          </a:r>
        </a:p>
      </dgm:t>
    </dgm:pt>
    <dgm:pt modelId="{CE9B2B1E-3B97-43B0-937D-C8645E2BF8D5}" type="parTrans" cxnId="{A7BF76A1-CE74-41B8-BD4F-D06F1C6A3332}">
      <dgm:prSet/>
      <dgm:spPr/>
      <dgm:t>
        <a:bodyPr/>
        <a:lstStyle/>
        <a:p>
          <a:endParaRPr lang="en-US" sz="2000"/>
        </a:p>
      </dgm:t>
    </dgm:pt>
    <dgm:pt modelId="{78432E35-848D-40DA-964A-579DEF534F2B}" type="sibTrans" cxnId="{A7BF76A1-CE74-41B8-BD4F-D06F1C6A3332}">
      <dgm:prSet/>
      <dgm:spPr/>
      <dgm:t>
        <a:bodyPr/>
        <a:lstStyle/>
        <a:p>
          <a:endParaRPr lang="en-US" sz="2000"/>
        </a:p>
      </dgm:t>
    </dgm:pt>
    <dgm:pt modelId="{71BBDB8F-CBB9-443E-951E-8BEA5281FA94}">
      <dgm:prSet custT="1"/>
      <dgm:spPr/>
      <dgm:t>
        <a:bodyPr/>
        <a:lstStyle/>
        <a:p>
          <a:r>
            <a:rPr lang="en-US" sz="2000"/>
            <a:t>Reducing administrative burden/“Patients before Paperwork”</a:t>
          </a:r>
        </a:p>
      </dgm:t>
    </dgm:pt>
    <dgm:pt modelId="{A78709A8-2C23-4673-8779-F037C636C926}" type="parTrans" cxnId="{73A1256F-F73B-4116-B85E-2908D9951C1B}">
      <dgm:prSet/>
      <dgm:spPr/>
      <dgm:t>
        <a:bodyPr/>
        <a:lstStyle/>
        <a:p>
          <a:endParaRPr lang="en-US" sz="2000"/>
        </a:p>
      </dgm:t>
    </dgm:pt>
    <dgm:pt modelId="{19C70EF0-8843-4735-961B-32DB69E530F8}" type="sibTrans" cxnId="{73A1256F-F73B-4116-B85E-2908D9951C1B}">
      <dgm:prSet/>
      <dgm:spPr/>
      <dgm:t>
        <a:bodyPr/>
        <a:lstStyle/>
        <a:p>
          <a:endParaRPr lang="en-US" sz="2000"/>
        </a:p>
      </dgm:t>
    </dgm:pt>
    <dgm:pt modelId="{611F6A34-A5BD-4A59-809A-0BD58D7E20AF}">
      <dgm:prSet custT="1"/>
      <dgm:spPr/>
      <dgm:t>
        <a:bodyPr/>
        <a:lstStyle/>
        <a:p>
          <a:r>
            <a:rPr lang="en-US" sz="2000"/>
            <a:t>Compensating physicians, particularly for the value of care they provide</a:t>
          </a:r>
        </a:p>
      </dgm:t>
    </dgm:pt>
    <dgm:pt modelId="{5877D665-0FB5-4AC6-8C92-19611AC39753}" type="parTrans" cxnId="{18E0FDDB-F909-4912-8CD2-CF931823EFD3}">
      <dgm:prSet/>
      <dgm:spPr/>
      <dgm:t>
        <a:bodyPr/>
        <a:lstStyle/>
        <a:p>
          <a:endParaRPr lang="en-US" sz="2000"/>
        </a:p>
      </dgm:t>
    </dgm:pt>
    <dgm:pt modelId="{450E3B69-7B7E-494C-AEA4-5B432A1A97FA}" type="sibTrans" cxnId="{18E0FDDB-F909-4912-8CD2-CF931823EFD3}">
      <dgm:prSet/>
      <dgm:spPr/>
      <dgm:t>
        <a:bodyPr/>
        <a:lstStyle/>
        <a:p>
          <a:endParaRPr lang="en-US" sz="2000"/>
        </a:p>
      </dgm:t>
    </dgm:pt>
    <dgm:pt modelId="{20C35521-302B-4CCC-86CB-2C0924E99FF8}">
      <dgm:prSet custT="1"/>
      <dgm:spPr/>
      <dgm:t>
        <a:bodyPr/>
        <a:lstStyle/>
        <a:p>
          <a:r>
            <a:rPr lang="en-US" sz="2000"/>
            <a:t>Supporting programs that strengthen the physician workforce</a:t>
          </a:r>
        </a:p>
      </dgm:t>
    </dgm:pt>
    <dgm:pt modelId="{696DC397-6078-48AA-B514-E1C1ADAD4360}" type="parTrans" cxnId="{3E9AEEBB-E5E4-45FE-8F99-F49EB92DE830}">
      <dgm:prSet/>
      <dgm:spPr/>
      <dgm:t>
        <a:bodyPr/>
        <a:lstStyle/>
        <a:p>
          <a:endParaRPr lang="en-US" sz="2000"/>
        </a:p>
      </dgm:t>
    </dgm:pt>
    <dgm:pt modelId="{E32D0863-7123-4B35-9DE5-3BFBF861467E}" type="sibTrans" cxnId="{3E9AEEBB-E5E4-45FE-8F99-F49EB92DE830}">
      <dgm:prSet/>
      <dgm:spPr/>
      <dgm:t>
        <a:bodyPr/>
        <a:lstStyle/>
        <a:p>
          <a:endParaRPr lang="en-US" sz="2000"/>
        </a:p>
      </dgm:t>
    </dgm:pt>
    <dgm:pt modelId="{11F1A402-CD4F-496E-AAC2-C851FA1B6550}">
      <dgm:prSet custT="1"/>
      <dgm:spPr/>
      <dgm:t>
        <a:bodyPr/>
        <a:lstStyle/>
        <a:p>
          <a:r>
            <a:rPr lang="en-US" sz="2000"/>
            <a:t>Health information technology</a:t>
          </a:r>
        </a:p>
      </dgm:t>
    </dgm:pt>
    <dgm:pt modelId="{E4B248CC-F1FF-41A3-8CF3-30FC738C261A}" type="parTrans" cxnId="{F604146B-4DC1-4035-8C8A-AAD462FBF1B2}">
      <dgm:prSet/>
      <dgm:spPr/>
      <dgm:t>
        <a:bodyPr/>
        <a:lstStyle/>
        <a:p>
          <a:endParaRPr lang="en-US" sz="2000"/>
        </a:p>
      </dgm:t>
    </dgm:pt>
    <dgm:pt modelId="{A70C556C-3A5B-491E-90D9-78BADD837E45}" type="sibTrans" cxnId="{F604146B-4DC1-4035-8C8A-AAD462FBF1B2}">
      <dgm:prSet/>
      <dgm:spPr/>
      <dgm:t>
        <a:bodyPr/>
        <a:lstStyle/>
        <a:p>
          <a:endParaRPr lang="en-US" sz="2000"/>
        </a:p>
      </dgm:t>
    </dgm:pt>
    <dgm:pt modelId="{5EDB9B0B-E29B-47A9-89BC-517393E947E2}">
      <dgm:prSet custT="1"/>
      <dgm:spPr/>
      <dgm:t>
        <a:bodyPr/>
        <a:lstStyle/>
        <a:p>
          <a:r>
            <a:rPr lang="en-US" sz="2000"/>
            <a:t>Preventing Firearms-related Deaths and Injuries</a:t>
          </a:r>
        </a:p>
      </dgm:t>
    </dgm:pt>
    <dgm:pt modelId="{E1486B0B-B37F-45BF-B69C-530E4DB16289}" type="parTrans" cxnId="{C3D11B69-D3E5-474C-871D-999A24BA6189}">
      <dgm:prSet/>
      <dgm:spPr/>
      <dgm:t>
        <a:bodyPr/>
        <a:lstStyle/>
        <a:p>
          <a:endParaRPr lang="en-US" sz="2000"/>
        </a:p>
      </dgm:t>
    </dgm:pt>
    <dgm:pt modelId="{0431BE44-523C-4F36-A2C1-37B3EF12ACD1}" type="sibTrans" cxnId="{C3D11B69-D3E5-474C-871D-999A24BA6189}">
      <dgm:prSet/>
      <dgm:spPr/>
      <dgm:t>
        <a:bodyPr/>
        <a:lstStyle/>
        <a:p>
          <a:endParaRPr lang="en-US" sz="2000"/>
        </a:p>
      </dgm:t>
    </dgm:pt>
    <dgm:pt modelId="{37B30804-66D4-45F2-AB87-78AE477C3985}" type="pres">
      <dgm:prSet presAssocID="{7ECC6658-91B8-408C-85CA-FDAF98EB1DD9}" presName="diagram" presStyleCnt="0">
        <dgm:presLayoutVars>
          <dgm:dir/>
          <dgm:resizeHandles val="exact"/>
        </dgm:presLayoutVars>
      </dgm:prSet>
      <dgm:spPr/>
    </dgm:pt>
    <dgm:pt modelId="{22399D3C-A27E-4197-AC02-EA221A2C46BE}" type="pres">
      <dgm:prSet presAssocID="{F489F162-43AD-441C-839D-AE3FE766BDBC}" presName="node" presStyleLbl="node1" presStyleIdx="0" presStyleCnt="8">
        <dgm:presLayoutVars>
          <dgm:bulletEnabled val="1"/>
        </dgm:presLayoutVars>
      </dgm:prSet>
      <dgm:spPr/>
    </dgm:pt>
    <dgm:pt modelId="{BB9B0E15-9130-4693-B903-C769C77A23D6}" type="pres">
      <dgm:prSet presAssocID="{AE7120F8-7FF2-40F3-8C73-1A3B8EB2EE40}" presName="sibTrans" presStyleCnt="0"/>
      <dgm:spPr/>
    </dgm:pt>
    <dgm:pt modelId="{B98239DC-01CC-42D4-A875-3811D54323BE}" type="pres">
      <dgm:prSet presAssocID="{5F1E94AD-CB99-4EBA-BF43-927BF4178270}" presName="node" presStyleLbl="node1" presStyleIdx="1" presStyleCnt="8">
        <dgm:presLayoutVars>
          <dgm:bulletEnabled val="1"/>
        </dgm:presLayoutVars>
      </dgm:prSet>
      <dgm:spPr/>
    </dgm:pt>
    <dgm:pt modelId="{0AABF750-6F34-414A-9133-6189881A1238}" type="pres">
      <dgm:prSet presAssocID="{C8ED982C-C1A6-4F31-86BB-6C4905337CAE}" presName="sibTrans" presStyleCnt="0"/>
      <dgm:spPr/>
    </dgm:pt>
    <dgm:pt modelId="{527CFDC4-E2CF-43E8-8FC1-89D2FA593C87}" type="pres">
      <dgm:prSet presAssocID="{68944272-9681-48EB-AB1E-60CDF97347D4}" presName="node" presStyleLbl="node1" presStyleIdx="2" presStyleCnt="8">
        <dgm:presLayoutVars>
          <dgm:bulletEnabled val="1"/>
        </dgm:presLayoutVars>
      </dgm:prSet>
      <dgm:spPr/>
    </dgm:pt>
    <dgm:pt modelId="{752B9722-87F0-4722-B9E4-0AB007946020}" type="pres">
      <dgm:prSet presAssocID="{78432E35-848D-40DA-964A-579DEF534F2B}" presName="sibTrans" presStyleCnt="0"/>
      <dgm:spPr/>
    </dgm:pt>
    <dgm:pt modelId="{90375DEA-FDCA-4FC8-ACD7-2868BFB74E1C}" type="pres">
      <dgm:prSet presAssocID="{71BBDB8F-CBB9-443E-951E-8BEA5281FA94}" presName="node" presStyleLbl="node1" presStyleIdx="3" presStyleCnt="8">
        <dgm:presLayoutVars>
          <dgm:bulletEnabled val="1"/>
        </dgm:presLayoutVars>
      </dgm:prSet>
      <dgm:spPr/>
    </dgm:pt>
    <dgm:pt modelId="{3105815B-D08A-4CCD-9F45-818A58B8DDA7}" type="pres">
      <dgm:prSet presAssocID="{19C70EF0-8843-4735-961B-32DB69E530F8}" presName="sibTrans" presStyleCnt="0"/>
      <dgm:spPr/>
    </dgm:pt>
    <dgm:pt modelId="{2BBD39E7-AFA1-48C3-B201-3A9F7CD5762B}" type="pres">
      <dgm:prSet presAssocID="{611F6A34-A5BD-4A59-809A-0BD58D7E20AF}" presName="node" presStyleLbl="node1" presStyleIdx="4" presStyleCnt="8">
        <dgm:presLayoutVars>
          <dgm:bulletEnabled val="1"/>
        </dgm:presLayoutVars>
      </dgm:prSet>
      <dgm:spPr/>
    </dgm:pt>
    <dgm:pt modelId="{B9354B46-834D-4DBD-95E5-11CC188F21A3}" type="pres">
      <dgm:prSet presAssocID="{450E3B69-7B7E-494C-AEA4-5B432A1A97FA}" presName="sibTrans" presStyleCnt="0"/>
      <dgm:spPr/>
    </dgm:pt>
    <dgm:pt modelId="{BD674CB2-1FCD-4085-915B-3711801847A7}" type="pres">
      <dgm:prSet presAssocID="{20C35521-302B-4CCC-86CB-2C0924E99FF8}" presName="node" presStyleLbl="node1" presStyleIdx="5" presStyleCnt="8">
        <dgm:presLayoutVars>
          <dgm:bulletEnabled val="1"/>
        </dgm:presLayoutVars>
      </dgm:prSet>
      <dgm:spPr/>
    </dgm:pt>
    <dgm:pt modelId="{6B0ED25B-3E3F-4CFD-9B44-F140632E7F40}" type="pres">
      <dgm:prSet presAssocID="{E32D0863-7123-4B35-9DE5-3BFBF861467E}" presName="sibTrans" presStyleCnt="0"/>
      <dgm:spPr/>
    </dgm:pt>
    <dgm:pt modelId="{49C56B1F-4801-47C8-8D02-2312C1D4D6A5}" type="pres">
      <dgm:prSet presAssocID="{11F1A402-CD4F-496E-AAC2-C851FA1B6550}" presName="node" presStyleLbl="node1" presStyleIdx="6" presStyleCnt="8">
        <dgm:presLayoutVars>
          <dgm:bulletEnabled val="1"/>
        </dgm:presLayoutVars>
      </dgm:prSet>
      <dgm:spPr/>
    </dgm:pt>
    <dgm:pt modelId="{1F3E723E-EC17-4C5D-AC99-5F18C3C386F9}" type="pres">
      <dgm:prSet presAssocID="{A70C556C-3A5B-491E-90D9-78BADD837E45}" presName="sibTrans" presStyleCnt="0"/>
      <dgm:spPr/>
    </dgm:pt>
    <dgm:pt modelId="{8DF1FD7C-8B45-40E7-8013-FEF0F5C980E1}" type="pres">
      <dgm:prSet presAssocID="{5EDB9B0B-E29B-47A9-89BC-517393E947E2}" presName="node" presStyleLbl="node1" presStyleIdx="7" presStyleCnt="8">
        <dgm:presLayoutVars>
          <dgm:bulletEnabled val="1"/>
        </dgm:presLayoutVars>
      </dgm:prSet>
      <dgm:spPr/>
    </dgm:pt>
  </dgm:ptLst>
  <dgm:cxnLst>
    <dgm:cxn modelId="{57365120-3C5A-40D0-8021-02623068B45F}" type="presOf" srcId="{F489F162-43AD-441C-839D-AE3FE766BDBC}" destId="{22399D3C-A27E-4197-AC02-EA221A2C46BE}" srcOrd="0" destOrd="0" presId="urn:microsoft.com/office/officeart/2005/8/layout/default"/>
    <dgm:cxn modelId="{FF211E38-6C93-425C-9CA3-5FE286D01DA2}" type="presOf" srcId="{5EDB9B0B-E29B-47A9-89BC-517393E947E2}" destId="{8DF1FD7C-8B45-40E7-8013-FEF0F5C980E1}" srcOrd="0" destOrd="0" presId="urn:microsoft.com/office/officeart/2005/8/layout/default"/>
    <dgm:cxn modelId="{C3D11B69-D3E5-474C-871D-999A24BA6189}" srcId="{7ECC6658-91B8-408C-85CA-FDAF98EB1DD9}" destId="{5EDB9B0B-E29B-47A9-89BC-517393E947E2}" srcOrd="7" destOrd="0" parTransId="{E1486B0B-B37F-45BF-B69C-530E4DB16289}" sibTransId="{0431BE44-523C-4F36-A2C1-37B3EF12ACD1}"/>
    <dgm:cxn modelId="{F604146B-4DC1-4035-8C8A-AAD462FBF1B2}" srcId="{7ECC6658-91B8-408C-85CA-FDAF98EB1DD9}" destId="{11F1A402-CD4F-496E-AAC2-C851FA1B6550}" srcOrd="6" destOrd="0" parTransId="{E4B248CC-F1FF-41A3-8CF3-30FC738C261A}" sibTransId="{A70C556C-3A5B-491E-90D9-78BADD837E45}"/>
    <dgm:cxn modelId="{5E6A664E-4A6F-4B9F-AACA-FDFF9D1E4529}" type="presOf" srcId="{71BBDB8F-CBB9-443E-951E-8BEA5281FA94}" destId="{90375DEA-FDCA-4FC8-ACD7-2868BFB74E1C}" srcOrd="0" destOrd="0" presId="urn:microsoft.com/office/officeart/2005/8/layout/default"/>
    <dgm:cxn modelId="{73A1256F-F73B-4116-B85E-2908D9951C1B}" srcId="{7ECC6658-91B8-408C-85CA-FDAF98EB1DD9}" destId="{71BBDB8F-CBB9-443E-951E-8BEA5281FA94}" srcOrd="3" destOrd="0" parTransId="{A78709A8-2C23-4673-8779-F037C636C926}" sibTransId="{19C70EF0-8843-4735-961B-32DB69E530F8}"/>
    <dgm:cxn modelId="{25061770-3215-49F8-8649-8C0D96760609}" type="presOf" srcId="{20C35521-302B-4CCC-86CB-2C0924E99FF8}" destId="{BD674CB2-1FCD-4085-915B-3711801847A7}" srcOrd="0" destOrd="0" presId="urn:microsoft.com/office/officeart/2005/8/layout/default"/>
    <dgm:cxn modelId="{EE0BAC53-E794-4B1E-B547-297FDEAC6508}" type="presOf" srcId="{5F1E94AD-CB99-4EBA-BF43-927BF4178270}" destId="{B98239DC-01CC-42D4-A875-3811D54323BE}" srcOrd="0" destOrd="0" presId="urn:microsoft.com/office/officeart/2005/8/layout/default"/>
    <dgm:cxn modelId="{03F0BB54-DAA5-4C19-8C15-D58CBF8499AE}" type="presOf" srcId="{11F1A402-CD4F-496E-AAC2-C851FA1B6550}" destId="{49C56B1F-4801-47C8-8D02-2312C1D4D6A5}" srcOrd="0" destOrd="0" presId="urn:microsoft.com/office/officeart/2005/8/layout/default"/>
    <dgm:cxn modelId="{521E4677-AA21-4EA8-8646-7218F8199239}" type="presOf" srcId="{611F6A34-A5BD-4A59-809A-0BD58D7E20AF}" destId="{2BBD39E7-AFA1-48C3-B201-3A9F7CD5762B}" srcOrd="0" destOrd="0" presId="urn:microsoft.com/office/officeart/2005/8/layout/default"/>
    <dgm:cxn modelId="{EBC00684-A71F-4BA4-A5D7-E3F7C498081A}" type="presOf" srcId="{7ECC6658-91B8-408C-85CA-FDAF98EB1DD9}" destId="{37B30804-66D4-45F2-AB87-78AE477C3985}" srcOrd="0" destOrd="0" presId="urn:microsoft.com/office/officeart/2005/8/layout/default"/>
    <dgm:cxn modelId="{A7BF76A1-CE74-41B8-BD4F-D06F1C6A3332}" srcId="{7ECC6658-91B8-408C-85CA-FDAF98EB1DD9}" destId="{68944272-9681-48EB-AB1E-60CDF97347D4}" srcOrd="2" destOrd="0" parTransId="{CE9B2B1E-3B97-43B0-937D-C8645E2BF8D5}" sibTransId="{78432E35-848D-40DA-964A-579DEF534F2B}"/>
    <dgm:cxn modelId="{5040E7A6-EFCF-450F-A6DB-3D89949A26EC}" srcId="{7ECC6658-91B8-408C-85CA-FDAF98EB1DD9}" destId="{F489F162-43AD-441C-839D-AE3FE766BDBC}" srcOrd="0" destOrd="0" parTransId="{7B42E145-FCEF-4302-B013-934ADB714BE8}" sibTransId="{AE7120F8-7FF2-40F3-8C73-1A3B8EB2EE40}"/>
    <dgm:cxn modelId="{3E9AEEBB-E5E4-45FE-8F99-F49EB92DE830}" srcId="{7ECC6658-91B8-408C-85CA-FDAF98EB1DD9}" destId="{20C35521-302B-4CCC-86CB-2C0924E99FF8}" srcOrd="5" destOrd="0" parTransId="{696DC397-6078-48AA-B514-E1C1ADAD4360}" sibTransId="{E32D0863-7123-4B35-9DE5-3BFBF861467E}"/>
    <dgm:cxn modelId="{A71C46CB-EF34-43F3-9C1E-31918F4082ED}" type="presOf" srcId="{68944272-9681-48EB-AB1E-60CDF97347D4}" destId="{527CFDC4-E2CF-43E8-8FC1-89D2FA593C87}" srcOrd="0" destOrd="0" presId="urn:microsoft.com/office/officeart/2005/8/layout/default"/>
    <dgm:cxn modelId="{54C58BCF-0416-4DBF-B020-02E1A39BB613}" srcId="{7ECC6658-91B8-408C-85CA-FDAF98EB1DD9}" destId="{5F1E94AD-CB99-4EBA-BF43-927BF4178270}" srcOrd="1" destOrd="0" parTransId="{8D4F3B3C-8C14-401D-A30E-517F877CFA7A}" sibTransId="{C8ED982C-C1A6-4F31-86BB-6C4905337CAE}"/>
    <dgm:cxn modelId="{18E0FDDB-F909-4912-8CD2-CF931823EFD3}" srcId="{7ECC6658-91B8-408C-85CA-FDAF98EB1DD9}" destId="{611F6A34-A5BD-4A59-809A-0BD58D7E20AF}" srcOrd="4" destOrd="0" parTransId="{5877D665-0FB5-4AC6-8C92-19611AC39753}" sibTransId="{450E3B69-7B7E-494C-AEA4-5B432A1A97FA}"/>
    <dgm:cxn modelId="{7433A34D-5BE5-467E-BDE2-FC7ABA62A8AB}" type="presParOf" srcId="{37B30804-66D4-45F2-AB87-78AE477C3985}" destId="{22399D3C-A27E-4197-AC02-EA221A2C46BE}" srcOrd="0" destOrd="0" presId="urn:microsoft.com/office/officeart/2005/8/layout/default"/>
    <dgm:cxn modelId="{FCA2F3FF-DF98-47FC-94FE-5F49761F8CD1}" type="presParOf" srcId="{37B30804-66D4-45F2-AB87-78AE477C3985}" destId="{BB9B0E15-9130-4693-B903-C769C77A23D6}" srcOrd="1" destOrd="0" presId="urn:microsoft.com/office/officeart/2005/8/layout/default"/>
    <dgm:cxn modelId="{7DC26029-B830-4557-AA5F-4FE8204C15E2}" type="presParOf" srcId="{37B30804-66D4-45F2-AB87-78AE477C3985}" destId="{B98239DC-01CC-42D4-A875-3811D54323BE}" srcOrd="2" destOrd="0" presId="urn:microsoft.com/office/officeart/2005/8/layout/default"/>
    <dgm:cxn modelId="{6D03CE49-50ED-4F1B-9439-C251053DDA3B}" type="presParOf" srcId="{37B30804-66D4-45F2-AB87-78AE477C3985}" destId="{0AABF750-6F34-414A-9133-6189881A1238}" srcOrd="3" destOrd="0" presId="urn:microsoft.com/office/officeart/2005/8/layout/default"/>
    <dgm:cxn modelId="{FE4EB9D6-4BD8-4CE3-AEEF-F5ADC9345683}" type="presParOf" srcId="{37B30804-66D4-45F2-AB87-78AE477C3985}" destId="{527CFDC4-E2CF-43E8-8FC1-89D2FA593C87}" srcOrd="4" destOrd="0" presId="urn:microsoft.com/office/officeart/2005/8/layout/default"/>
    <dgm:cxn modelId="{9A9588B0-39EA-49F9-8EA2-0362D7153D18}" type="presParOf" srcId="{37B30804-66D4-45F2-AB87-78AE477C3985}" destId="{752B9722-87F0-4722-B9E4-0AB007946020}" srcOrd="5" destOrd="0" presId="urn:microsoft.com/office/officeart/2005/8/layout/default"/>
    <dgm:cxn modelId="{A3FA432E-AA47-43C4-8DDF-8CC310CF2A15}" type="presParOf" srcId="{37B30804-66D4-45F2-AB87-78AE477C3985}" destId="{90375DEA-FDCA-4FC8-ACD7-2868BFB74E1C}" srcOrd="6" destOrd="0" presId="urn:microsoft.com/office/officeart/2005/8/layout/default"/>
    <dgm:cxn modelId="{8CF8D40B-5639-4CEB-81B9-A088A6913C18}" type="presParOf" srcId="{37B30804-66D4-45F2-AB87-78AE477C3985}" destId="{3105815B-D08A-4CCD-9F45-818A58B8DDA7}" srcOrd="7" destOrd="0" presId="urn:microsoft.com/office/officeart/2005/8/layout/default"/>
    <dgm:cxn modelId="{ED35344B-C813-4690-B115-A011B5C51C1E}" type="presParOf" srcId="{37B30804-66D4-45F2-AB87-78AE477C3985}" destId="{2BBD39E7-AFA1-48C3-B201-3A9F7CD5762B}" srcOrd="8" destOrd="0" presId="urn:microsoft.com/office/officeart/2005/8/layout/default"/>
    <dgm:cxn modelId="{7E1C1FF7-EBC3-42B7-9147-FFA5867DDC70}" type="presParOf" srcId="{37B30804-66D4-45F2-AB87-78AE477C3985}" destId="{B9354B46-834D-4DBD-95E5-11CC188F21A3}" srcOrd="9" destOrd="0" presId="urn:microsoft.com/office/officeart/2005/8/layout/default"/>
    <dgm:cxn modelId="{61429DCA-4129-4C03-A604-8ECA3901D10E}" type="presParOf" srcId="{37B30804-66D4-45F2-AB87-78AE477C3985}" destId="{BD674CB2-1FCD-4085-915B-3711801847A7}" srcOrd="10" destOrd="0" presId="urn:microsoft.com/office/officeart/2005/8/layout/default"/>
    <dgm:cxn modelId="{0FAB0C22-3E92-4CAC-97AA-247D00921AB1}" type="presParOf" srcId="{37B30804-66D4-45F2-AB87-78AE477C3985}" destId="{6B0ED25B-3E3F-4CFD-9B44-F140632E7F40}" srcOrd="11" destOrd="0" presId="urn:microsoft.com/office/officeart/2005/8/layout/default"/>
    <dgm:cxn modelId="{E804052C-6937-4339-ACF7-DD329943ACAB}" type="presParOf" srcId="{37B30804-66D4-45F2-AB87-78AE477C3985}" destId="{49C56B1F-4801-47C8-8D02-2312C1D4D6A5}" srcOrd="12" destOrd="0" presId="urn:microsoft.com/office/officeart/2005/8/layout/default"/>
    <dgm:cxn modelId="{D986153B-F0A1-49F7-9F19-174C4D25EE67}" type="presParOf" srcId="{37B30804-66D4-45F2-AB87-78AE477C3985}" destId="{1F3E723E-EC17-4C5D-AC99-5F18C3C386F9}" srcOrd="13" destOrd="0" presId="urn:microsoft.com/office/officeart/2005/8/layout/default"/>
    <dgm:cxn modelId="{33AC8747-2A89-438E-8FF4-AD0A26F6A75A}" type="presParOf" srcId="{37B30804-66D4-45F2-AB87-78AE477C3985}" destId="{8DF1FD7C-8B45-40E7-8013-FEF0F5C980E1}"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14F7C-28F3-4FC0-A59F-2B49BE67043C}" type="doc">
      <dgm:prSet loTypeId="urn:microsoft.com/office/officeart/2005/8/layout/venn1" loCatId="relationship" qsTypeId="urn:microsoft.com/office/officeart/2005/8/quickstyle/simple2" qsCatId="simple" csTypeId="urn:microsoft.com/office/officeart/2005/8/colors/accent3_2" csCatId="accent3" phldr="1"/>
      <dgm:spPr/>
      <dgm:t>
        <a:bodyPr/>
        <a:lstStyle/>
        <a:p>
          <a:endParaRPr lang="en-US"/>
        </a:p>
      </dgm:t>
    </dgm:pt>
    <dgm:pt modelId="{8AAF4E85-B9B3-45F4-9ADB-E7F2229F2582}">
      <dgm:prSet/>
      <dgm:spPr/>
      <dgm:t>
        <a:bodyPr/>
        <a:lstStyle/>
        <a:p>
          <a:r>
            <a:rPr lang="en-US"/>
            <a:t>Needs of the Internal Medicine profession/ ACP members</a:t>
          </a:r>
        </a:p>
      </dgm:t>
    </dgm:pt>
    <dgm:pt modelId="{78C74CC6-843E-4FDA-9395-5213945AD265}" type="parTrans" cxnId="{6C5D80B7-D987-485C-B967-B999867AE1D7}">
      <dgm:prSet/>
      <dgm:spPr/>
      <dgm:t>
        <a:bodyPr/>
        <a:lstStyle/>
        <a:p>
          <a:endParaRPr lang="en-US"/>
        </a:p>
      </dgm:t>
    </dgm:pt>
    <dgm:pt modelId="{BB20DDEA-0901-423A-8921-B7F809B18418}" type="sibTrans" cxnId="{6C5D80B7-D987-485C-B967-B999867AE1D7}">
      <dgm:prSet/>
      <dgm:spPr/>
      <dgm:t>
        <a:bodyPr/>
        <a:lstStyle/>
        <a:p>
          <a:endParaRPr lang="en-US"/>
        </a:p>
      </dgm:t>
    </dgm:pt>
    <dgm:pt modelId="{02DACEEC-CA62-48EE-BA48-CC75FF922052}">
      <dgm:prSet/>
      <dgm:spPr/>
      <dgm:t>
        <a:bodyPr/>
        <a:lstStyle/>
        <a:p>
          <a:r>
            <a:rPr lang="en-US"/>
            <a:t>Environmental Feasibility/ Opportunities for Action – Can we get some wins?</a:t>
          </a:r>
        </a:p>
      </dgm:t>
    </dgm:pt>
    <dgm:pt modelId="{E9955726-53F3-482B-BC80-9E455CA248C1}" type="parTrans" cxnId="{80C7EEEF-870F-4E73-8DF0-AFFC39F035EE}">
      <dgm:prSet/>
      <dgm:spPr/>
      <dgm:t>
        <a:bodyPr/>
        <a:lstStyle/>
        <a:p>
          <a:endParaRPr lang="en-US"/>
        </a:p>
      </dgm:t>
    </dgm:pt>
    <dgm:pt modelId="{479C0305-CCFF-4210-BA23-3E23295FF593}" type="sibTrans" cxnId="{80C7EEEF-870F-4E73-8DF0-AFFC39F035EE}">
      <dgm:prSet/>
      <dgm:spPr/>
      <dgm:t>
        <a:bodyPr/>
        <a:lstStyle/>
        <a:p>
          <a:endParaRPr lang="en-US"/>
        </a:p>
      </dgm:t>
    </dgm:pt>
    <dgm:pt modelId="{2FAA8161-EBE4-4A60-BC83-7F4AC311E2FC}">
      <dgm:prSet/>
      <dgm:spPr/>
      <dgm:t>
        <a:bodyPr/>
        <a:lstStyle/>
        <a:p>
          <a:r>
            <a:rPr lang="en-US"/>
            <a:t>ACP Strategic Priorities:</a:t>
          </a:r>
        </a:p>
      </dgm:t>
    </dgm:pt>
    <dgm:pt modelId="{2ADD928A-3104-4FC9-911D-C54A4135985F}" type="parTrans" cxnId="{333B5D74-63CD-4C17-859C-91CB32D8E425}">
      <dgm:prSet/>
      <dgm:spPr/>
      <dgm:t>
        <a:bodyPr/>
        <a:lstStyle/>
        <a:p>
          <a:endParaRPr lang="en-US"/>
        </a:p>
      </dgm:t>
    </dgm:pt>
    <dgm:pt modelId="{B46A89B7-6A5C-4AAB-8458-88D9741C55F8}" type="sibTrans" cxnId="{333B5D74-63CD-4C17-859C-91CB32D8E425}">
      <dgm:prSet/>
      <dgm:spPr/>
      <dgm:t>
        <a:bodyPr/>
        <a:lstStyle/>
        <a:p>
          <a:endParaRPr lang="en-US"/>
        </a:p>
      </dgm:t>
    </dgm:pt>
    <dgm:pt modelId="{3319F623-0151-41A4-BF21-0000161FF3D8}">
      <dgm:prSet/>
      <dgm:spPr/>
      <dgm:t>
        <a:bodyPr/>
        <a:lstStyle/>
        <a:p>
          <a:r>
            <a:rPr lang="en-US"/>
            <a:t>Valued Professional Identity; </a:t>
          </a:r>
        </a:p>
      </dgm:t>
    </dgm:pt>
    <dgm:pt modelId="{3D1FFAA4-637F-413F-85EC-0210FB55CE52}" type="parTrans" cxnId="{CE691E64-4D6D-4F93-BA60-0557CFC0D162}">
      <dgm:prSet/>
      <dgm:spPr/>
      <dgm:t>
        <a:bodyPr/>
        <a:lstStyle/>
        <a:p>
          <a:endParaRPr lang="en-US"/>
        </a:p>
      </dgm:t>
    </dgm:pt>
    <dgm:pt modelId="{0DE72CB8-57C9-47B9-8BF9-EBA181AD4884}" type="sibTrans" cxnId="{CE691E64-4D6D-4F93-BA60-0557CFC0D162}">
      <dgm:prSet/>
      <dgm:spPr/>
      <dgm:t>
        <a:bodyPr/>
        <a:lstStyle/>
        <a:p>
          <a:endParaRPr lang="en-US"/>
        </a:p>
      </dgm:t>
    </dgm:pt>
    <dgm:pt modelId="{1937DF02-0763-4C93-9215-42F636C84CAD}">
      <dgm:prSet/>
      <dgm:spPr/>
      <dgm:t>
        <a:bodyPr/>
        <a:lstStyle/>
        <a:p>
          <a:r>
            <a:rPr lang="en-US"/>
            <a:t>DEI; </a:t>
          </a:r>
        </a:p>
      </dgm:t>
    </dgm:pt>
    <dgm:pt modelId="{294C611A-AF9E-4113-B4EA-A862EF9DD53F}" type="parTrans" cxnId="{1D67A458-09C3-4906-99F2-F536554BA606}">
      <dgm:prSet/>
      <dgm:spPr/>
      <dgm:t>
        <a:bodyPr/>
        <a:lstStyle/>
        <a:p>
          <a:endParaRPr lang="en-US"/>
        </a:p>
      </dgm:t>
    </dgm:pt>
    <dgm:pt modelId="{4A86F9A9-DB32-4282-8F27-7266EF6C5202}" type="sibTrans" cxnId="{1D67A458-09C3-4906-99F2-F536554BA606}">
      <dgm:prSet/>
      <dgm:spPr/>
      <dgm:t>
        <a:bodyPr/>
        <a:lstStyle/>
        <a:p>
          <a:endParaRPr lang="en-US"/>
        </a:p>
      </dgm:t>
    </dgm:pt>
    <dgm:pt modelId="{E9DEE121-3EDA-4637-9EF4-7F3EADB3A302}">
      <dgm:prSet/>
      <dgm:spPr/>
      <dgm:t>
        <a:bodyPr/>
        <a:lstStyle/>
        <a:p>
          <a:r>
            <a:rPr lang="en-US"/>
            <a:t>Innovation</a:t>
          </a:r>
        </a:p>
      </dgm:t>
    </dgm:pt>
    <dgm:pt modelId="{0ADDD9CD-A6CD-4E0F-B022-D397E6FD68B6}" type="parTrans" cxnId="{E2A8C8F5-5A4B-4C48-8C4E-37B797EF163B}">
      <dgm:prSet/>
      <dgm:spPr/>
      <dgm:t>
        <a:bodyPr/>
        <a:lstStyle/>
        <a:p>
          <a:endParaRPr lang="en-US"/>
        </a:p>
      </dgm:t>
    </dgm:pt>
    <dgm:pt modelId="{6D13FA89-CD52-4935-B9CE-3AD06EABB01E}" type="sibTrans" cxnId="{E2A8C8F5-5A4B-4C48-8C4E-37B797EF163B}">
      <dgm:prSet/>
      <dgm:spPr/>
      <dgm:t>
        <a:bodyPr/>
        <a:lstStyle/>
        <a:p>
          <a:endParaRPr lang="en-US"/>
        </a:p>
      </dgm:t>
    </dgm:pt>
    <dgm:pt modelId="{B970CBA3-69A1-4462-9A93-10D32CF86177}">
      <dgm:prSet/>
      <dgm:spPr/>
      <dgm:t>
        <a:bodyPr/>
        <a:lstStyle/>
        <a:p>
          <a:r>
            <a:rPr lang="en-US"/>
            <a:t>Membership Growth and Engagement; </a:t>
          </a:r>
        </a:p>
      </dgm:t>
    </dgm:pt>
    <dgm:pt modelId="{C414B960-5F07-440B-A046-4C3E00A44879}" type="parTrans" cxnId="{47EC859B-807C-4096-B40B-8CB933BDBA7F}">
      <dgm:prSet/>
      <dgm:spPr/>
      <dgm:t>
        <a:bodyPr/>
        <a:lstStyle/>
        <a:p>
          <a:endParaRPr lang="en-US"/>
        </a:p>
      </dgm:t>
    </dgm:pt>
    <dgm:pt modelId="{1766204B-AC3F-4CA8-8BB0-942E766A08B1}" type="sibTrans" cxnId="{47EC859B-807C-4096-B40B-8CB933BDBA7F}">
      <dgm:prSet/>
      <dgm:spPr/>
      <dgm:t>
        <a:bodyPr/>
        <a:lstStyle/>
        <a:p>
          <a:endParaRPr lang="en-US"/>
        </a:p>
      </dgm:t>
    </dgm:pt>
    <dgm:pt modelId="{7305950B-0753-4BC3-8695-9CFA01BB05EB}" type="pres">
      <dgm:prSet presAssocID="{97314F7C-28F3-4FC0-A59F-2B49BE67043C}" presName="compositeShape" presStyleCnt="0">
        <dgm:presLayoutVars>
          <dgm:chMax val="7"/>
          <dgm:dir/>
          <dgm:resizeHandles val="exact"/>
        </dgm:presLayoutVars>
      </dgm:prSet>
      <dgm:spPr/>
    </dgm:pt>
    <dgm:pt modelId="{E3AABED3-EC87-495B-8AC8-BCC2092E1918}" type="pres">
      <dgm:prSet presAssocID="{8AAF4E85-B9B3-45F4-9ADB-E7F2229F2582}" presName="circ1" presStyleLbl="vennNode1" presStyleIdx="0" presStyleCnt="3"/>
      <dgm:spPr/>
    </dgm:pt>
    <dgm:pt modelId="{421D1E5F-C4F1-4C68-92EE-FE690ABD9E7A}" type="pres">
      <dgm:prSet presAssocID="{8AAF4E85-B9B3-45F4-9ADB-E7F2229F2582}" presName="circ1Tx" presStyleLbl="revTx" presStyleIdx="0" presStyleCnt="0">
        <dgm:presLayoutVars>
          <dgm:chMax val="0"/>
          <dgm:chPref val="0"/>
          <dgm:bulletEnabled val="1"/>
        </dgm:presLayoutVars>
      </dgm:prSet>
      <dgm:spPr/>
    </dgm:pt>
    <dgm:pt modelId="{8FDC8B4D-42FB-4DD7-8F42-6C48F12E5737}" type="pres">
      <dgm:prSet presAssocID="{02DACEEC-CA62-48EE-BA48-CC75FF922052}" presName="circ2" presStyleLbl="vennNode1" presStyleIdx="1" presStyleCnt="3"/>
      <dgm:spPr/>
    </dgm:pt>
    <dgm:pt modelId="{25037E4B-124F-4445-AB5D-700F4AA94651}" type="pres">
      <dgm:prSet presAssocID="{02DACEEC-CA62-48EE-BA48-CC75FF922052}" presName="circ2Tx" presStyleLbl="revTx" presStyleIdx="0" presStyleCnt="0">
        <dgm:presLayoutVars>
          <dgm:chMax val="0"/>
          <dgm:chPref val="0"/>
          <dgm:bulletEnabled val="1"/>
        </dgm:presLayoutVars>
      </dgm:prSet>
      <dgm:spPr/>
    </dgm:pt>
    <dgm:pt modelId="{B9599D19-3CA6-489A-A1B1-6F381C34EF68}" type="pres">
      <dgm:prSet presAssocID="{2FAA8161-EBE4-4A60-BC83-7F4AC311E2FC}" presName="circ3" presStyleLbl="vennNode1" presStyleIdx="2" presStyleCnt="3"/>
      <dgm:spPr/>
    </dgm:pt>
    <dgm:pt modelId="{85410191-3043-4C36-A00A-FF3723AAF513}" type="pres">
      <dgm:prSet presAssocID="{2FAA8161-EBE4-4A60-BC83-7F4AC311E2FC}" presName="circ3Tx" presStyleLbl="revTx" presStyleIdx="0" presStyleCnt="0">
        <dgm:presLayoutVars>
          <dgm:chMax val="0"/>
          <dgm:chPref val="0"/>
          <dgm:bulletEnabled val="1"/>
        </dgm:presLayoutVars>
      </dgm:prSet>
      <dgm:spPr/>
    </dgm:pt>
  </dgm:ptLst>
  <dgm:cxnLst>
    <dgm:cxn modelId="{87163310-5CDA-443B-8810-8DD46966B0AD}" type="presOf" srcId="{2FAA8161-EBE4-4A60-BC83-7F4AC311E2FC}" destId="{85410191-3043-4C36-A00A-FF3723AAF513}" srcOrd="1" destOrd="0" presId="urn:microsoft.com/office/officeart/2005/8/layout/venn1"/>
    <dgm:cxn modelId="{733C6612-5EA6-4F8C-911E-1F0DAD280B7F}" type="presOf" srcId="{2FAA8161-EBE4-4A60-BC83-7F4AC311E2FC}" destId="{B9599D19-3CA6-489A-A1B1-6F381C34EF68}" srcOrd="0" destOrd="0" presId="urn:microsoft.com/office/officeart/2005/8/layout/venn1"/>
    <dgm:cxn modelId="{B3CD1813-977E-4957-A278-C3F2D830E9A7}" type="presOf" srcId="{E9DEE121-3EDA-4637-9EF4-7F3EADB3A302}" destId="{85410191-3043-4C36-A00A-FF3723AAF513}" srcOrd="1" destOrd="4" presId="urn:microsoft.com/office/officeart/2005/8/layout/venn1"/>
    <dgm:cxn modelId="{EDC4CB30-387C-46FB-8258-00AC51608958}" type="presOf" srcId="{1937DF02-0763-4C93-9215-42F636C84CAD}" destId="{B9599D19-3CA6-489A-A1B1-6F381C34EF68}" srcOrd="0" destOrd="3" presId="urn:microsoft.com/office/officeart/2005/8/layout/venn1"/>
    <dgm:cxn modelId="{CF060939-1E5F-49E9-9EE7-6DD2512B2844}" type="presOf" srcId="{B970CBA3-69A1-4462-9A93-10D32CF86177}" destId="{85410191-3043-4C36-A00A-FF3723AAF513}" srcOrd="1" destOrd="2" presId="urn:microsoft.com/office/officeart/2005/8/layout/venn1"/>
    <dgm:cxn modelId="{CE691E64-4D6D-4F93-BA60-0557CFC0D162}" srcId="{2FAA8161-EBE4-4A60-BC83-7F4AC311E2FC}" destId="{3319F623-0151-41A4-BF21-0000161FF3D8}" srcOrd="0" destOrd="0" parTransId="{3D1FFAA4-637F-413F-85EC-0210FB55CE52}" sibTransId="{0DE72CB8-57C9-47B9-8BF9-EBA181AD4884}"/>
    <dgm:cxn modelId="{717E7A47-33B2-44FA-A0E9-10D2B3BA2BDC}" type="presOf" srcId="{02DACEEC-CA62-48EE-BA48-CC75FF922052}" destId="{25037E4B-124F-4445-AB5D-700F4AA94651}" srcOrd="1" destOrd="0" presId="urn:microsoft.com/office/officeart/2005/8/layout/venn1"/>
    <dgm:cxn modelId="{A7A44A4B-CC41-4429-95D9-184575D33CB7}" type="presOf" srcId="{8AAF4E85-B9B3-45F4-9ADB-E7F2229F2582}" destId="{E3AABED3-EC87-495B-8AC8-BCC2092E1918}" srcOrd="0" destOrd="0" presId="urn:microsoft.com/office/officeart/2005/8/layout/venn1"/>
    <dgm:cxn modelId="{333B5D74-63CD-4C17-859C-91CB32D8E425}" srcId="{97314F7C-28F3-4FC0-A59F-2B49BE67043C}" destId="{2FAA8161-EBE4-4A60-BC83-7F4AC311E2FC}" srcOrd="2" destOrd="0" parTransId="{2ADD928A-3104-4FC9-911D-C54A4135985F}" sibTransId="{B46A89B7-6A5C-4AAB-8458-88D9741C55F8}"/>
    <dgm:cxn modelId="{24FBDB76-25F5-4A45-99C2-1778670A8111}" type="presOf" srcId="{8AAF4E85-B9B3-45F4-9ADB-E7F2229F2582}" destId="{421D1E5F-C4F1-4C68-92EE-FE690ABD9E7A}" srcOrd="1" destOrd="0" presId="urn:microsoft.com/office/officeart/2005/8/layout/venn1"/>
    <dgm:cxn modelId="{C57E4757-6487-4A86-A4D5-3512A352563B}" type="presOf" srcId="{02DACEEC-CA62-48EE-BA48-CC75FF922052}" destId="{8FDC8B4D-42FB-4DD7-8F42-6C48F12E5737}" srcOrd="0" destOrd="0" presId="urn:microsoft.com/office/officeart/2005/8/layout/venn1"/>
    <dgm:cxn modelId="{1D67A458-09C3-4906-99F2-F536554BA606}" srcId="{2FAA8161-EBE4-4A60-BC83-7F4AC311E2FC}" destId="{1937DF02-0763-4C93-9215-42F636C84CAD}" srcOrd="2" destOrd="0" parTransId="{294C611A-AF9E-4113-B4EA-A862EF9DD53F}" sibTransId="{4A86F9A9-DB32-4282-8F27-7266EF6C5202}"/>
    <dgm:cxn modelId="{47EC859B-807C-4096-B40B-8CB933BDBA7F}" srcId="{2FAA8161-EBE4-4A60-BC83-7F4AC311E2FC}" destId="{B970CBA3-69A1-4462-9A93-10D32CF86177}" srcOrd="1" destOrd="0" parTransId="{C414B960-5F07-440B-A046-4C3E00A44879}" sibTransId="{1766204B-AC3F-4CA8-8BB0-942E766A08B1}"/>
    <dgm:cxn modelId="{520B96A0-BF22-4E1C-878A-D26D6F9FE795}" type="presOf" srcId="{3319F623-0151-41A4-BF21-0000161FF3D8}" destId="{85410191-3043-4C36-A00A-FF3723AAF513}" srcOrd="1" destOrd="1" presId="urn:microsoft.com/office/officeart/2005/8/layout/venn1"/>
    <dgm:cxn modelId="{382375B1-CBFE-4389-B3B3-0CD4FB8A0D87}" type="presOf" srcId="{B970CBA3-69A1-4462-9A93-10D32CF86177}" destId="{B9599D19-3CA6-489A-A1B1-6F381C34EF68}" srcOrd="0" destOrd="2" presId="urn:microsoft.com/office/officeart/2005/8/layout/venn1"/>
    <dgm:cxn modelId="{6C5D80B7-D987-485C-B967-B999867AE1D7}" srcId="{97314F7C-28F3-4FC0-A59F-2B49BE67043C}" destId="{8AAF4E85-B9B3-45F4-9ADB-E7F2229F2582}" srcOrd="0" destOrd="0" parTransId="{78C74CC6-843E-4FDA-9395-5213945AD265}" sibTransId="{BB20DDEA-0901-423A-8921-B7F809B18418}"/>
    <dgm:cxn modelId="{6FE67ED3-334A-4BA0-8BD8-836E01C68D01}" type="presOf" srcId="{3319F623-0151-41A4-BF21-0000161FF3D8}" destId="{B9599D19-3CA6-489A-A1B1-6F381C34EF68}" srcOrd="0" destOrd="1" presId="urn:microsoft.com/office/officeart/2005/8/layout/venn1"/>
    <dgm:cxn modelId="{504CB6E8-AC0D-4115-ADEE-74B4CD917112}" type="presOf" srcId="{E9DEE121-3EDA-4637-9EF4-7F3EADB3A302}" destId="{B9599D19-3CA6-489A-A1B1-6F381C34EF68}" srcOrd="0" destOrd="4" presId="urn:microsoft.com/office/officeart/2005/8/layout/venn1"/>
    <dgm:cxn modelId="{97F5BBEE-C3C3-4AFE-9FF3-FCE9DDDF010C}" type="presOf" srcId="{1937DF02-0763-4C93-9215-42F636C84CAD}" destId="{85410191-3043-4C36-A00A-FF3723AAF513}" srcOrd="1" destOrd="3" presId="urn:microsoft.com/office/officeart/2005/8/layout/venn1"/>
    <dgm:cxn modelId="{80C7EEEF-870F-4E73-8DF0-AFFC39F035EE}" srcId="{97314F7C-28F3-4FC0-A59F-2B49BE67043C}" destId="{02DACEEC-CA62-48EE-BA48-CC75FF922052}" srcOrd="1" destOrd="0" parTransId="{E9955726-53F3-482B-BC80-9E455CA248C1}" sibTransId="{479C0305-CCFF-4210-BA23-3E23295FF593}"/>
    <dgm:cxn modelId="{FE5F15F0-42EA-41E9-B82B-0B70C23A4448}" type="presOf" srcId="{97314F7C-28F3-4FC0-A59F-2B49BE67043C}" destId="{7305950B-0753-4BC3-8695-9CFA01BB05EB}" srcOrd="0" destOrd="0" presId="urn:microsoft.com/office/officeart/2005/8/layout/venn1"/>
    <dgm:cxn modelId="{E2A8C8F5-5A4B-4C48-8C4E-37B797EF163B}" srcId="{2FAA8161-EBE4-4A60-BC83-7F4AC311E2FC}" destId="{E9DEE121-3EDA-4637-9EF4-7F3EADB3A302}" srcOrd="3" destOrd="0" parTransId="{0ADDD9CD-A6CD-4E0F-B022-D397E6FD68B6}" sibTransId="{6D13FA89-CD52-4935-B9CE-3AD06EABB01E}"/>
    <dgm:cxn modelId="{7E197205-96A0-4B79-8D8B-02113B35CE26}" type="presParOf" srcId="{7305950B-0753-4BC3-8695-9CFA01BB05EB}" destId="{E3AABED3-EC87-495B-8AC8-BCC2092E1918}" srcOrd="0" destOrd="0" presId="urn:microsoft.com/office/officeart/2005/8/layout/venn1"/>
    <dgm:cxn modelId="{C485CF13-5FE5-4A5F-8204-A2F697033249}" type="presParOf" srcId="{7305950B-0753-4BC3-8695-9CFA01BB05EB}" destId="{421D1E5F-C4F1-4C68-92EE-FE690ABD9E7A}" srcOrd="1" destOrd="0" presId="urn:microsoft.com/office/officeart/2005/8/layout/venn1"/>
    <dgm:cxn modelId="{994BE9E2-ADDB-4585-9FF6-83D0EDD12473}" type="presParOf" srcId="{7305950B-0753-4BC3-8695-9CFA01BB05EB}" destId="{8FDC8B4D-42FB-4DD7-8F42-6C48F12E5737}" srcOrd="2" destOrd="0" presId="urn:microsoft.com/office/officeart/2005/8/layout/venn1"/>
    <dgm:cxn modelId="{BCD257F4-BFBD-472E-8E03-6EBE9F3C330B}" type="presParOf" srcId="{7305950B-0753-4BC3-8695-9CFA01BB05EB}" destId="{25037E4B-124F-4445-AB5D-700F4AA94651}" srcOrd="3" destOrd="0" presId="urn:microsoft.com/office/officeart/2005/8/layout/venn1"/>
    <dgm:cxn modelId="{B9639B50-A81E-472B-B420-8EDBA421534C}" type="presParOf" srcId="{7305950B-0753-4BC3-8695-9CFA01BB05EB}" destId="{B9599D19-3CA6-489A-A1B1-6F381C34EF68}" srcOrd="4" destOrd="0" presId="urn:microsoft.com/office/officeart/2005/8/layout/venn1"/>
    <dgm:cxn modelId="{5748A81B-8795-4301-8C26-713BB008B314}" type="presParOf" srcId="{7305950B-0753-4BC3-8695-9CFA01BB05EB}" destId="{85410191-3043-4C36-A00A-FF3723AAF51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9D3C-A27E-4197-AC02-EA221A2C46BE}">
      <dsp:nvSpPr>
        <dsp:cNvPr id="0" name=""/>
        <dsp:cNvSpPr/>
      </dsp:nvSpPr>
      <dsp:spPr>
        <a:xfrm>
          <a:off x="1343203"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Promoting patient access to care</a:t>
          </a:r>
        </a:p>
      </dsp:txBody>
      <dsp:txXfrm>
        <a:off x="1343203" y="2096"/>
        <a:ext cx="2446622" cy="1467973"/>
      </dsp:txXfrm>
    </dsp:sp>
    <dsp:sp modelId="{B98239DC-01CC-42D4-A875-3811D54323BE}">
      <dsp:nvSpPr>
        <dsp:cNvPr id="0" name=""/>
        <dsp:cNvSpPr/>
      </dsp:nvSpPr>
      <dsp:spPr>
        <a:xfrm>
          <a:off x="4034488"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Protecting the patient-physician relationship</a:t>
          </a:r>
        </a:p>
      </dsp:txBody>
      <dsp:txXfrm>
        <a:off x="4034488" y="2096"/>
        <a:ext cx="2446622" cy="1467973"/>
      </dsp:txXfrm>
    </dsp:sp>
    <dsp:sp modelId="{527CFDC4-E2CF-43E8-8FC1-89D2FA593C87}">
      <dsp:nvSpPr>
        <dsp:cNvPr id="0" name=""/>
        <dsp:cNvSpPr/>
      </dsp:nvSpPr>
      <dsp:spPr>
        <a:xfrm>
          <a:off x="6725773"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Addressing prescription drug access and affordability</a:t>
          </a:r>
        </a:p>
      </dsp:txBody>
      <dsp:txXfrm>
        <a:off x="6725773" y="2096"/>
        <a:ext cx="2446622" cy="1467973"/>
      </dsp:txXfrm>
    </dsp:sp>
    <dsp:sp modelId="{90375DEA-FDCA-4FC8-ACD7-2868BFB74E1C}">
      <dsp:nvSpPr>
        <dsp:cNvPr id="0" name=""/>
        <dsp:cNvSpPr/>
      </dsp:nvSpPr>
      <dsp:spPr>
        <a:xfrm>
          <a:off x="1343203"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Reducing administrative burden/“Patients before Paperwork”</a:t>
          </a:r>
        </a:p>
      </dsp:txBody>
      <dsp:txXfrm>
        <a:off x="1343203" y="1714732"/>
        <a:ext cx="2446622" cy="1467973"/>
      </dsp:txXfrm>
    </dsp:sp>
    <dsp:sp modelId="{2BBD39E7-AFA1-48C3-B201-3A9F7CD5762B}">
      <dsp:nvSpPr>
        <dsp:cNvPr id="0" name=""/>
        <dsp:cNvSpPr/>
      </dsp:nvSpPr>
      <dsp:spPr>
        <a:xfrm>
          <a:off x="4034488"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Compensating physicians, particularly for the value of care they provide</a:t>
          </a:r>
        </a:p>
      </dsp:txBody>
      <dsp:txXfrm>
        <a:off x="4034488" y="1714732"/>
        <a:ext cx="2446622" cy="1467973"/>
      </dsp:txXfrm>
    </dsp:sp>
    <dsp:sp modelId="{BD674CB2-1FCD-4085-915B-3711801847A7}">
      <dsp:nvSpPr>
        <dsp:cNvPr id="0" name=""/>
        <dsp:cNvSpPr/>
      </dsp:nvSpPr>
      <dsp:spPr>
        <a:xfrm>
          <a:off x="6725773"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Supporting programs that strengthen the physician workforce</a:t>
          </a:r>
        </a:p>
      </dsp:txBody>
      <dsp:txXfrm>
        <a:off x="6725773" y="1714732"/>
        <a:ext cx="2446622" cy="1467973"/>
      </dsp:txXfrm>
    </dsp:sp>
    <dsp:sp modelId="{49C56B1F-4801-47C8-8D02-2312C1D4D6A5}">
      <dsp:nvSpPr>
        <dsp:cNvPr id="0" name=""/>
        <dsp:cNvSpPr/>
      </dsp:nvSpPr>
      <dsp:spPr>
        <a:xfrm>
          <a:off x="2688846" y="3427368"/>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Health information technology</a:t>
          </a:r>
        </a:p>
      </dsp:txBody>
      <dsp:txXfrm>
        <a:off x="2688846" y="3427368"/>
        <a:ext cx="2446622" cy="1467973"/>
      </dsp:txXfrm>
    </dsp:sp>
    <dsp:sp modelId="{8DF1FD7C-8B45-40E7-8013-FEF0F5C980E1}">
      <dsp:nvSpPr>
        <dsp:cNvPr id="0" name=""/>
        <dsp:cNvSpPr/>
      </dsp:nvSpPr>
      <dsp:spPr>
        <a:xfrm>
          <a:off x="5380131" y="3427368"/>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Preventing Firearms-related Deaths and Injuries</a:t>
          </a:r>
        </a:p>
      </dsp:txBody>
      <dsp:txXfrm>
        <a:off x="5380131" y="3427368"/>
        <a:ext cx="2446622" cy="146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BED3-EC87-495B-8AC8-BCC2092E1918}">
      <dsp:nvSpPr>
        <dsp:cNvPr id="0" name=""/>
        <dsp:cNvSpPr/>
      </dsp:nvSpPr>
      <dsp:spPr>
        <a:xfrm>
          <a:off x="3788568" y="61217"/>
          <a:ext cx="2938462" cy="293846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Needs of the Internal Medicine profession/ ACP members</a:t>
          </a:r>
        </a:p>
      </dsp:txBody>
      <dsp:txXfrm>
        <a:off x="4180363" y="575448"/>
        <a:ext cx="2154872" cy="1322308"/>
      </dsp:txXfrm>
    </dsp:sp>
    <dsp:sp modelId="{8FDC8B4D-42FB-4DD7-8F42-6C48F12E5737}">
      <dsp:nvSpPr>
        <dsp:cNvPr id="0" name=""/>
        <dsp:cNvSpPr/>
      </dsp:nvSpPr>
      <dsp:spPr>
        <a:xfrm>
          <a:off x="4848863" y="1897757"/>
          <a:ext cx="2938462" cy="293846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Environmental Feasibility/ Opportunities for Action – Can we get some wins?</a:t>
          </a:r>
        </a:p>
      </dsp:txBody>
      <dsp:txXfrm>
        <a:off x="5747543" y="2656860"/>
        <a:ext cx="1763077" cy="1616154"/>
      </dsp:txXfrm>
    </dsp:sp>
    <dsp:sp modelId="{B9599D19-3CA6-489A-A1B1-6F381C34EF68}">
      <dsp:nvSpPr>
        <dsp:cNvPr id="0" name=""/>
        <dsp:cNvSpPr/>
      </dsp:nvSpPr>
      <dsp:spPr>
        <a:xfrm>
          <a:off x="2728273" y="1897757"/>
          <a:ext cx="2938462" cy="293846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666750">
            <a:lnSpc>
              <a:spcPct val="90000"/>
            </a:lnSpc>
            <a:spcBef>
              <a:spcPct val="0"/>
            </a:spcBef>
            <a:spcAft>
              <a:spcPct val="35000"/>
            </a:spcAft>
            <a:buNone/>
          </a:pPr>
          <a:r>
            <a:rPr lang="en-US" sz="1500" kern="1200"/>
            <a:t>ACP Strategic Priorities:</a:t>
          </a:r>
        </a:p>
        <a:p>
          <a:pPr marL="114300" lvl="1" indent="-114300" algn="l" defTabSz="533400">
            <a:lnSpc>
              <a:spcPct val="90000"/>
            </a:lnSpc>
            <a:spcBef>
              <a:spcPct val="0"/>
            </a:spcBef>
            <a:spcAft>
              <a:spcPct val="15000"/>
            </a:spcAft>
            <a:buChar char="•"/>
          </a:pPr>
          <a:r>
            <a:rPr lang="en-US" sz="1200" kern="1200"/>
            <a:t>Valued Professional Identity; </a:t>
          </a:r>
        </a:p>
        <a:p>
          <a:pPr marL="114300" lvl="1" indent="-114300" algn="l" defTabSz="533400">
            <a:lnSpc>
              <a:spcPct val="90000"/>
            </a:lnSpc>
            <a:spcBef>
              <a:spcPct val="0"/>
            </a:spcBef>
            <a:spcAft>
              <a:spcPct val="15000"/>
            </a:spcAft>
            <a:buChar char="•"/>
          </a:pPr>
          <a:r>
            <a:rPr lang="en-US" sz="1200" kern="1200"/>
            <a:t>Membership Growth and Engagement; </a:t>
          </a:r>
        </a:p>
        <a:p>
          <a:pPr marL="114300" lvl="1" indent="-114300" algn="l" defTabSz="533400">
            <a:lnSpc>
              <a:spcPct val="90000"/>
            </a:lnSpc>
            <a:spcBef>
              <a:spcPct val="0"/>
            </a:spcBef>
            <a:spcAft>
              <a:spcPct val="15000"/>
            </a:spcAft>
            <a:buChar char="•"/>
          </a:pPr>
          <a:r>
            <a:rPr lang="en-US" sz="1200" kern="1200"/>
            <a:t>DEI; </a:t>
          </a:r>
        </a:p>
        <a:p>
          <a:pPr marL="114300" lvl="1" indent="-114300" algn="l" defTabSz="533400">
            <a:lnSpc>
              <a:spcPct val="90000"/>
            </a:lnSpc>
            <a:spcBef>
              <a:spcPct val="0"/>
            </a:spcBef>
            <a:spcAft>
              <a:spcPct val="15000"/>
            </a:spcAft>
            <a:buChar char="•"/>
          </a:pPr>
          <a:r>
            <a:rPr lang="en-US" sz="1200" kern="1200"/>
            <a:t>Innovation</a:t>
          </a:r>
        </a:p>
      </dsp:txBody>
      <dsp:txXfrm>
        <a:off x="3004978" y="2656860"/>
        <a:ext cx="1763077" cy="1616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3BF3A-9FFB-475C-BAD8-225844CDF715}"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DBF9E-AC84-4A3C-850C-D1C79869D2AF}" type="slidenum">
              <a:rPr lang="en-US" smtClean="0"/>
              <a:t>‹#›</a:t>
            </a:fld>
            <a:endParaRPr lang="en-US"/>
          </a:p>
        </p:txBody>
      </p:sp>
    </p:spTree>
    <p:extLst>
      <p:ext uri="{BB962C8B-B14F-4D97-AF65-F5344CB8AC3E}">
        <p14:creationId xmlns:p14="http://schemas.microsoft.com/office/powerpoint/2010/main" val="2281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DBF9E-AC84-4A3C-850C-D1C79869D2AF}" type="slidenum">
              <a:rPr lang="en-US" smtClean="0"/>
              <a:t>10</a:t>
            </a:fld>
            <a:endParaRPr lang="en-US"/>
          </a:p>
        </p:txBody>
      </p:sp>
    </p:spTree>
    <p:extLst>
      <p:ext uri="{BB962C8B-B14F-4D97-AF65-F5344CB8AC3E}">
        <p14:creationId xmlns:p14="http://schemas.microsoft.com/office/powerpoint/2010/main" val="74356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407758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55706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7350398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1963755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2557533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61083444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733876594"/>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40510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64913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211034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17D-1014-F1D5-EAEA-E820A8DF9365}"/>
              </a:ext>
            </a:extLst>
          </p:cNvPr>
          <p:cNvSpPr>
            <a:spLocks noGrp="1"/>
          </p:cNvSpPr>
          <p:nvPr>
            <p:ph type="ctrTitle"/>
          </p:nvPr>
        </p:nvSpPr>
        <p:spPr>
          <a:xfrm>
            <a:off x="1069847" y="1376312"/>
            <a:ext cx="7514859" cy="2790900"/>
          </a:xfrm>
        </p:spPr>
        <p:txBody>
          <a:bodyPr/>
          <a:lstStyle/>
          <a:p>
            <a:r>
              <a:rPr lang="en-US" dirty="0"/>
              <a:t>Washington Update</a:t>
            </a:r>
            <a:br>
              <a:rPr lang="en-US" dirty="0"/>
            </a:br>
            <a:r>
              <a:rPr lang="en-US" i="1" dirty="0"/>
              <a:t>2024 Priorities and Regulatory Update</a:t>
            </a:r>
            <a:br>
              <a:rPr lang="en-US" dirty="0"/>
            </a:br>
            <a:br>
              <a:rPr lang="en-US" dirty="0"/>
            </a:br>
            <a:r>
              <a:rPr lang="en-US" sz="2800" dirty="0"/>
              <a:t>ACP State Health Policy Networking Webinar</a:t>
            </a:r>
            <a:endParaRPr lang="en-US" dirty="0"/>
          </a:p>
        </p:txBody>
      </p:sp>
      <p:sp>
        <p:nvSpPr>
          <p:cNvPr id="3" name="Subtitle 2">
            <a:extLst>
              <a:ext uri="{FF2B5EF4-FFF2-40B4-BE49-F238E27FC236}">
                <a16:creationId xmlns:a16="http://schemas.microsoft.com/office/drawing/2014/main" id="{22235A6E-1770-5A11-FC2B-B26D5774C280}"/>
              </a:ext>
            </a:extLst>
          </p:cNvPr>
          <p:cNvSpPr>
            <a:spLocks noGrp="1"/>
          </p:cNvSpPr>
          <p:nvPr>
            <p:ph type="subTitle" idx="1"/>
          </p:nvPr>
        </p:nvSpPr>
        <p:spPr>
          <a:xfrm>
            <a:off x="1069849" y="4167212"/>
            <a:ext cx="7315200" cy="1314476"/>
          </a:xfrm>
        </p:spPr>
        <p:txBody>
          <a:bodyPr vert="horz" lIns="91440" tIns="45720" rIns="91440" bIns="45720" rtlCol="0" anchor="t">
            <a:noAutofit/>
          </a:bodyPr>
          <a:lstStyle/>
          <a:p>
            <a:r>
              <a:rPr lang="en-US" sz="1600" b="0" i="0" dirty="0">
                <a:effectLst/>
              </a:rPr>
              <a:t>Shari M. Erickson, MPH</a:t>
            </a:r>
            <a:br>
              <a:rPr lang="en-US" sz="1600" dirty="0"/>
            </a:br>
            <a:r>
              <a:rPr lang="en-US" sz="1600" dirty="0"/>
              <a:t>Chief Advocacy Officer and </a:t>
            </a:r>
            <a:br>
              <a:rPr lang="en-US" sz="1600" dirty="0"/>
            </a:br>
            <a:r>
              <a:rPr lang="en-US" sz="1600" dirty="0"/>
              <a:t>Senior </a:t>
            </a:r>
            <a:r>
              <a:rPr lang="en-US" sz="1600" i="0" dirty="0">
                <a:effectLst/>
              </a:rPr>
              <a:t>Vice President, Governmental Affairs and Public Policy</a:t>
            </a:r>
          </a:p>
          <a:p>
            <a:endParaRPr lang="en-US" sz="1600" dirty="0">
              <a:cs typeface="Calibri"/>
            </a:endParaRPr>
          </a:p>
          <a:p>
            <a:r>
              <a:rPr lang="en-US" sz="1600" dirty="0">
                <a:cs typeface="Calibri"/>
              </a:rPr>
              <a:t>March 12, 2024</a:t>
            </a:r>
            <a:endParaRPr lang="en-US" sz="1600" dirty="0"/>
          </a:p>
        </p:txBody>
      </p:sp>
    </p:spTree>
    <p:extLst>
      <p:ext uri="{BB962C8B-B14F-4D97-AF65-F5344CB8AC3E}">
        <p14:creationId xmlns:p14="http://schemas.microsoft.com/office/powerpoint/2010/main" val="35861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4295-BC2D-AAE9-BDEB-7398C742ACB3}"/>
              </a:ext>
            </a:extLst>
          </p:cNvPr>
          <p:cNvSpPr>
            <a:spLocks noGrp="1"/>
          </p:cNvSpPr>
          <p:nvPr>
            <p:ph type="title"/>
          </p:nvPr>
        </p:nvSpPr>
        <p:spPr/>
        <p:txBody>
          <a:bodyPr>
            <a:normAutofit fontScale="90000"/>
          </a:bodyPr>
          <a:lstStyle/>
          <a:p>
            <a:r>
              <a:rPr lang="en-US" dirty="0"/>
              <a:t>CMS – Advancing Interoperability and Improving Prior </a:t>
            </a:r>
            <a:br>
              <a:rPr lang="en-US" dirty="0"/>
            </a:br>
            <a:r>
              <a:rPr lang="en-US" dirty="0"/>
              <a:t>Authorization Processes Rule (finally released in Jan. 2024)</a:t>
            </a:r>
          </a:p>
        </p:txBody>
      </p:sp>
      <p:sp>
        <p:nvSpPr>
          <p:cNvPr id="3" name="Content Placeholder 2">
            <a:extLst>
              <a:ext uri="{FF2B5EF4-FFF2-40B4-BE49-F238E27FC236}">
                <a16:creationId xmlns:a16="http://schemas.microsoft.com/office/drawing/2014/main" id="{ECDD47A4-C88F-3582-D4A2-22720C3D545D}"/>
              </a:ext>
            </a:extLst>
          </p:cNvPr>
          <p:cNvSpPr>
            <a:spLocks noGrp="1"/>
          </p:cNvSpPr>
          <p:nvPr>
            <p:ph idx="1"/>
          </p:nvPr>
        </p:nvSpPr>
        <p:spPr>
          <a:xfrm>
            <a:off x="838201" y="1340484"/>
            <a:ext cx="5938519" cy="5213349"/>
          </a:xfrm>
        </p:spPr>
        <p:txBody>
          <a:bodyPr>
            <a:normAutofit/>
          </a:bodyPr>
          <a:lstStyle/>
          <a:p>
            <a:r>
              <a:rPr lang="en-US" sz="2400" dirty="0"/>
              <a:t>These changes apply to government-regulated health plans:</a:t>
            </a:r>
          </a:p>
          <a:p>
            <a:pPr lvl="1"/>
            <a:r>
              <a:rPr lang="en-US" sz="2400" dirty="0"/>
              <a:t>Medicare Advantage</a:t>
            </a:r>
          </a:p>
          <a:p>
            <a:pPr lvl="1"/>
            <a:r>
              <a:rPr lang="en-US" sz="2400" dirty="0"/>
              <a:t>Medicaid</a:t>
            </a:r>
          </a:p>
          <a:p>
            <a:pPr lvl="1"/>
            <a:r>
              <a:rPr lang="en-US" sz="2400" dirty="0"/>
              <a:t>Children’s Health Insurance Programs</a:t>
            </a:r>
          </a:p>
          <a:p>
            <a:pPr lvl="1"/>
            <a:r>
              <a:rPr lang="en-US" sz="2400" dirty="0"/>
              <a:t>Medicaid Managed Care Plans</a:t>
            </a:r>
          </a:p>
          <a:p>
            <a:pPr lvl="1"/>
            <a:r>
              <a:rPr lang="en-US" sz="2400" dirty="0"/>
              <a:t>All health plans on Federally-Facilitated Exchanges</a:t>
            </a:r>
          </a:p>
          <a:p>
            <a:r>
              <a:rPr lang="en-US" sz="2400" dirty="0"/>
              <a:t>This is helpful, but not sufficient:</a:t>
            </a:r>
          </a:p>
          <a:p>
            <a:pPr lvl="1"/>
            <a:r>
              <a:rPr lang="en-US" sz="2400" dirty="0"/>
              <a:t>Congress should pass the Improving Seniors Timely Access to Care Act</a:t>
            </a:r>
          </a:p>
        </p:txBody>
      </p:sp>
      <p:sp>
        <p:nvSpPr>
          <p:cNvPr id="4" name="Slide Number Placeholder 3">
            <a:extLst>
              <a:ext uri="{FF2B5EF4-FFF2-40B4-BE49-F238E27FC236}">
                <a16:creationId xmlns:a16="http://schemas.microsoft.com/office/drawing/2014/main" id="{EDA74124-90ED-E26A-90B1-7F70826B064C}"/>
              </a:ext>
            </a:extLst>
          </p:cNvPr>
          <p:cNvSpPr>
            <a:spLocks noGrp="1"/>
          </p:cNvSpPr>
          <p:nvPr>
            <p:ph type="sldNum" sz="quarter" idx="10"/>
          </p:nvPr>
        </p:nvSpPr>
        <p:spPr/>
        <p:txBody>
          <a:bodyPr/>
          <a:lstStyle/>
          <a:p>
            <a:fld id="{461711D5-349D-4847-A71F-DCB6A6FF38BF}" type="slidenum">
              <a:rPr lang="en-US" smtClean="0"/>
              <a:pPr/>
              <a:t>10</a:t>
            </a:fld>
            <a:endParaRPr lang="en-US"/>
          </a:p>
        </p:txBody>
      </p:sp>
      <p:pic>
        <p:nvPicPr>
          <p:cNvPr id="8" name="Picture 7">
            <a:extLst>
              <a:ext uri="{FF2B5EF4-FFF2-40B4-BE49-F238E27FC236}">
                <a16:creationId xmlns:a16="http://schemas.microsoft.com/office/drawing/2014/main" id="{D056954D-603B-25C8-6246-A2E297C9222E}"/>
              </a:ext>
            </a:extLst>
          </p:cNvPr>
          <p:cNvPicPr>
            <a:picLocks noChangeAspect="1"/>
          </p:cNvPicPr>
          <p:nvPr/>
        </p:nvPicPr>
        <p:blipFill>
          <a:blip r:embed="rId3"/>
          <a:stretch>
            <a:fillRect/>
          </a:stretch>
        </p:blipFill>
        <p:spPr>
          <a:xfrm>
            <a:off x="9822494" y="192024"/>
            <a:ext cx="1390456" cy="1390456"/>
          </a:xfrm>
          <a:prstGeom prst="rect">
            <a:avLst/>
          </a:prstGeom>
        </p:spPr>
      </p:pic>
      <p:grpSp>
        <p:nvGrpSpPr>
          <p:cNvPr id="12" name="Group 11">
            <a:extLst>
              <a:ext uri="{FF2B5EF4-FFF2-40B4-BE49-F238E27FC236}">
                <a16:creationId xmlns:a16="http://schemas.microsoft.com/office/drawing/2014/main" id="{513F3B13-1901-D7F6-F62F-5536F3038AF1}"/>
              </a:ext>
            </a:extLst>
          </p:cNvPr>
          <p:cNvGrpSpPr/>
          <p:nvPr/>
        </p:nvGrpSpPr>
        <p:grpSpPr>
          <a:xfrm>
            <a:off x="7106270" y="2245131"/>
            <a:ext cx="4826650" cy="3328694"/>
            <a:chOff x="7106270" y="2693415"/>
            <a:chExt cx="4826650" cy="3328694"/>
          </a:xfrm>
        </p:grpSpPr>
        <p:pic>
          <p:nvPicPr>
            <p:cNvPr id="9" name="Picture 8" descr="A screenshot of a computer&#10;&#10;Description automatically generated">
              <a:extLst>
                <a:ext uri="{FF2B5EF4-FFF2-40B4-BE49-F238E27FC236}">
                  <a16:creationId xmlns:a16="http://schemas.microsoft.com/office/drawing/2014/main" id="{4356FD4F-C67D-AEEE-EE51-6E2258150B36}"/>
                </a:ext>
              </a:extLst>
            </p:cNvPr>
            <p:cNvPicPr>
              <a:picLocks noChangeAspect="1"/>
            </p:cNvPicPr>
            <p:nvPr/>
          </p:nvPicPr>
          <p:blipFill rotWithShape="1">
            <a:blip r:embed="rId4"/>
            <a:srcRect l="29007" t="20119" r="15224" b="8876"/>
            <a:stretch/>
          </p:blipFill>
          <p:spPr bwMode="auto">
            <a:xfrm>
              <a:off x="7106270" y="2693415"/>
              <a:ext cx="4826650" cy="332869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A2FBF529-974B-3BBC-7F2C-F9B8AEC0C1F8}"/>
                </a:ext>
              </a:extLst>
            </p:cNvPr>
            <p:cNvPicPr>
              <a:picLocks noChangeAspect="1"/>
            </p:cNvPicPr>
            <p:nvPr/>
          </p:nvPicPr>
          <p:blipFill>
            <a:blip r:embed="rId5"/>
            <a:stretch>
              <a:fillRect/>
            </a:stretch>
          </p:blipFill>
          <p:spPr>
            <a:xfrm>
              <a:off x="10219749" y="3779364"/>
              <a:ext cx="891598" cy="891598"/>
            </a:xfrm>
            <a:prstGeom prst="rect">
              <a:avLst/>
            </a:prstGeom>
          </p:spPr>
        </p:pic>
      </p:grpSp>
    </p:spTree>
    <p:extLst>
      <p:ext uri="{BB962C8B-B14F-4D97-AF65-F5344CB8AC3E}">
        <p14:creationId xmlns:p14="http://schemas.microsoft.com/office/powerpoint/2010/main" val="25780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A3FD-03E5-8128-AAC9-6BA1021CC375}"/>
              </a:ext>
            </a:extLst>
          </p:cNvPr>
          <p:cNvSpPr>
            <a:spLocks noGrp="1"/>
          </p:cNvSpPr>
          <p:nvPr>
            <p:ph type="title"/>
          </p:nvPr>
        </p:nvSpPr>
        <p:spPr/>
        <p:txBody>
          <a:bodyPr>
            <a:normAutofit fontScale="90000"/>
          </a:bodyPr>
          <a:lstStyle/>
          <a:p>
            <a:r>
              <a:rPr lang="en-US" dirty="0"/>
              <a:t>CMS Prior Authorization Rule: What do physicians and patients need to know?</a:t>
            </a:r>
          </a:p>
        </p:txBody>
      </p:sp>
      <p:sp>
        <p:nvSpPr>
          <p:cNvPr id="3" name="Content Placeholder 2">
            <a:extLst>
              <a:ext uri="{FF2B5EF4-FFF2-40B4-BE49-F238E27FC236}">
                <a16:creationId xmlns:a16="http://schemas.microsoft.com/office/drawing/2014/main" id="{1888ED08-DFC6-0E9E-7A05-D83D2AE5FF16}"/>
              </a:ext>
            </a:extLst>
          </p:cNvPr>
          <p:cNvSpPr>
            <a:spLocks noGrp="1"/>
          </p:cNvSpPr>
          <p:nvPr>
            <p:ph idx="1"/>
          </p:nvPr>
        </p:nvSpPr>
        <p:spPr/>
        <p:txBody>
          <a:bodyPr/>
          <a:lstStyle/>
          <a:p>
            <a:pPr marL="457200" indent="-457200">
              <a:buFont typeface="+mj-lt"/>
              <a:buAutoNum type="arabicPeriod"/>
            </a:pPr>
            <a:r>
              <a:rPr lang="en-US" dirty="0"/>
              <a:t>Transparency - To begin in 2026:</a:t>
            </a:r>
          </a:p>
          <a:p>
            <a:pPr lvl="1"/>
            <a:r>
              <a:rPr lang="en-US" dirty="0"/>
              <a:t>Health plans will be required to provide very specific denial reasons and public reporting metrics, including:</a:t>
            </a:r>
          </a:p>
          <a:p>
            <a:pPr lvl="2">
              <a:buFont typeface="Courier New" panose="02070309020205020404" pitchFamily="49" charset="0"/>
              <a:buChar char="o"/>
            </a:pPr>
            <a:r>
              <a:rPr lang="en-US" dirty="0"/>
              <a:t>How often do they approve requests?</a:t>
            </a:r>
          </a:p>
          <a:p>
            <a:pPr lvl="2">
              <a:buFont typeface="Courier New" panose="02070309020205020404" pitchFamily="49" charset="0"/>
              <a:buChar char="o"/>
            </a:pPr>
            <a:r>
              <a:rPr lang="en-US" dirty="0"/>
              <a:t>How often do they deny requests?</a:t>
            </a:r>
          </a:p>
          <a:p>
            <a:pPr lvl="2">
              <a:buFont typeface="Courier New" panose="02070309020205020404" pitchFamily="49" charset="0"/>
              <a:buChar char="o"/>
            </a:pPr>
            <a:r>
              <a:rPr lang="en-US" dirty="0"/>
              <a:t>How long does it take the process to give a result/decision?</a:t>
            </a:r>
          </a:p>
          <a:p>
            <a:pPr marL="457200" indent="-457200">
              <a:buFont typeface="+mj-lt"/>
              <a:buAutoNum type="arabicPeriod"/>
            </a:pPr>
            <a:r>
              <a:rPr lang="en-US" dirty="0"/>
              <a:t>Shortened Decision Timeframes to Reduce Care Delays - To begin in 2026:</a:t>
            </a:r>
          </a:p>
          <a:p>
            <a:pPr lvl="1"/>
            <a:r>
              <a:rPr lang="en-US" dirty="0"/>
              <a:t>Require health plans to have a decision within 72 hours for expedited or urgent request</a:t>
            </a:r>
          </a:p>
          <a:p>
            <a:pPr lvl="1"/>
            <a:r>
              <a:rPr lang="en-US" dirty="0"/>
              <a:t>Or seven (7) calendar days for standard request</a:t>
            </a:r>
          </a:p>
          <a:p>
            <a:pPr marL="457200" indent="-457200">
              <a:buFont typeface="+mj-lt"/>
              <a:buAutoNum type="arabicPeriod"/>
            </a:pPr>
            <a:r>
              <a:rPr lang="en-US" dirty="0"/>
              <a:t>Require Health Plans to Support Electronic Prior Authorizations through the EHR - To begin in 2027:</a:t>
            </a:r>
          </a:p>
          <a:p>
            <a:pPr lvl="1"/>
            <a:r>
              <a:rPr lang="en-US" sz="2000" dirty="0"/>
              <a:t>Embed the prior-authorization processes into the HER</a:t>
            </a:r>
          </a:p>
          <a:p>
            <a:pPr>
              <a:buFont typeface="Wingdings" panose="05000000000000000000" pitchFamily="2" charset="2"/>
              <a:buChar char="Ø"/>
            </a:pPr>
            <a:r>
              <a:rPr lang="en-US" dirty="0"/>
              <a:t>   These changes have teeth – enforcement could potentially include sanctions from CMS</a:t>
            </a:r>
          </a:p>
        </p:txBody>
      </p:sp>
      <p:sp>
        <p:nvSpPr>
          <p:cNvPr id="4" name="Slide Number Placeholder 3">
            <a:extLst>
              <a:ext uri="{FF2B5EF4-FFF2-40B4-BE49-F238E27FC236}">
                <a16:creationId xmlns:a16="http://schemas.microsoft.com/office/drawing/2014/main" id="{B023F132-D8F4-B5D0-485A-93CD348B9B8B}"/>
              </a:ext>
            </a:extLst>
          </p:cNvPr>
          <p:cNvSpPr>
            <a:spLocks noGrp="1"/>
          </p:cNvSpPr>
          <p:nvPr>
            <p:ph type="sldNum" sz="quarter" idx="10"/>
          </p:nvPr>
        </p:nvSpPr>
        <p:spPr/>
        <p:txBody>
          <a:bodyPr/>
          <a:lstStyle/>
          <a:p>
            <a:fld id="{461711D5-349D-4847-A71F-DCB6A6FF38BF}" type="slidenum">
              <a:rPr lang="en-US" smtClean="0"/>
              <a:pPr/>
              <a:t>11</a:t>
            </a:fld>
            <a:endParaRPr lang="en-US"/>
          </a:p>
        </p:txBody>
      </p:sp>
    </p:spTree>
    <p:extLst>
      <p:ext uri="{BB962C8B-B14F-4D97-AF65-F5344CB8AC3E}">
        <p14:creationId xmlns:p14="http://schemas.microsoft.com/office/powerpoint/2010/main" val="311817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4698B69-4096-C126-97BE-F27AC4AF36FF}"/>
              </a:ext>
            </a:extLst>
          </p:cNvPr>
          <p:cNvPicPr>
            <a:picLocks noChangeAspect="1"/>
          </p:cNvPicPr>
          <p:nvPr/>
        </p:nvPicPr>
        <p:blipFill rotWithShape="1">
          <a:blip r:embed="rId2"/>
          <a:srcRect l="32051" t="22092" r="22115" b="7297"/>
          <a:stretch/>
        </p:blipFill>
        <p:spPr bwMode="auto">
          <a:xfrm>
            <a:off x="2271700" y="68263"/>
            <a:ext cx="8042299" cy="6721475"/>
          </a:xfrm>
          <a:prstGeom prst="rect">
            <a:avLst/>
          </a:prstGeom>
          <a:noFill/>
          <a:ln>
            <a:noFill/>
          </a:ln>
          <a:extLst>
            <a:ext uri="{53640926-AAD7-44D8-BBD7-CCE9431645EC}">
              <a14:shadowObscured xmlns:a14="http://schemas.microsoft.com/office/drawing/2010/main"/>
            </a:ext>
          </a:extLst>
        </p:spPr>
      </p:pic>
      <p:sp>
        <p:nvSpPr>
          <p:cNvPr id="4" name="Slide Number Placeholder 3" hidden="1">
            <a:extLst>
              <a:ext uri="{FF2B5EF4-FFF2-40B4-BE49-F238E27FC236}">
                <a16:creationId xmlns:a16="http://schemas.microsoft.com/office/drawing/2014/main" id="{FFA2AD06-DAF2-5CDA-7C44-840787FDA2C4}"/>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12</a:t>
            </a:fld>
            <a:endParaRPr lang="en-US"/>
          </a:p>
        </p:txBody>
      </p:sp>
      <p:pic>
        <p:nvPicPr>
          <p:cNvPr id="7" name="Picture 6">
            <a:extLst>
              <a:ext uri="{FF2B5EF4-FFF2-40B4-BE49-F238E27FC236}">
                <a16:creationId xmlns:a16="http://schemas.microsoft.com/office/drawing/2014/main" id="{258E5DD7-71FE-EC59-2FF5-48B0BCD58EE5}"/>
              </a:ext>
            </a:extLst>
          </p:cNvPr>
          <p:cNvPicPr>
            <a:picLocks noChangeAspect="1"/>
          </p:cNvPicPr>
          <p:nvPr/>
        </p:nvPicPr>
        <p:blipFill>
          <a:blip r:embed="rId3"/>
          <a:stretch>
            <a:fillRect/>
          </a:stretch>
        </p:blipFill>
        <p:spPr>
          <a:xfrm>
            <a:off x="9857238" y="241736"/>
            <a:ext cx="2116849" cy="211684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8E96279-53CC-4CBB-A333-D26FD3904E3F}"/>
              </a:ext>
            </a:extLst>
          </p:cNvPr>
          <p:cNvPicPr>
            <a:picLocks noChangeAspect="1"/>
          </p:cNvPicPr>
          <p:nvPr/>
        </p:nvPicPr>
        <p:blipFill rotWithShape="1">
          <a:blip r:embed="rId4"/>
          <a:srcRect l="33226" t="21301" r="22650" b="24064"/>
          <a:stretch/>
        </p:blipFill>
        <p:spPr bwMode="auto">
          <a:xfrm>
            <a:off x="1713186" y="1015013"/>
            <a:ext cx="7964323" cy="5341689"/>
          </a:xfrm>
          <a:prstGeom prst="rect">
            <a:avLst/>
          </a:prstGeom>
          <a:ln w="38100">
            <a:solidFill>
              <a:schemeClr val="accent1"/>
            </a:solidFill>
          </a:ln>
          <a:extLst>
            <a:ext uri="{53640926-AAD7-44D8-BBD7-CCE9431645EC}">
              <a14:shadowObscured xmlns:a14="http://schemas.microsoft.com/office/drawing/2010/main"/>
            </a:ext>
          </a:extLst>
        </p:spPr>
      </p:pic>
      <p:pic>
        <p:nvPicPr>
          <p:cNvPr id="9" name="Picture 8" descr="A screenshot of a computer&#10;&#10;Description automatically generated">
            <a:extLst>
              <a:ext uri="{FF2B5EF4-FFF2-40B4-BE49-F238E27FC236}">
                <a16:creationId xmlns:a16="http://schemas.microsoft.com/office/drawing/2014/main" id="{0F1379D6-5AF6-903D-F8BD-19568BDE8B88}"/>
              </a:ext>
            </a:extLst>
          </p:cNvPr>
          <p:cNvPicPr>
            <a:picLocks noChangeAspect="1"/>
          </p:cNvPicPr>
          <p:nvPr/>
        </p:nvPicPr>
        <p:blipFill rotWithShape="1">
          <a:blip r:embed="rId5"/>
          <a:srcRect l="33226" t="22091" r="13889" b="8482"/>
          <a:stretch/>
        </p:blipFill>
        <p:spPr bwMode="auto">
          <a:xfrm>
            <a:off x="1010079" y="415908"/>
            <a:ext cx="8812325" cy="6266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57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C8A32-3774-7091-1351-BD3B5329C07F}"/>
              </a:ext>
            </a:extLst>
          </p:cNvPr>
          <p:cNvSpPr>
            <a:spLocks noGrp="1"/>
          </p:cNvSpPr>
          <p:nvPr>
            <p:ph type="body" idx="2"/>
          </p:nvPr>
        </p:nvSpPr>
        <p:spPr>
          <a:xfrm>
            <a:off x="812800" y="1279526"/>
            <a:ext cx="2133600" cy="4892674"/>
          </a:xfrm>
        </p:spPr>
        <p:txBody>
          <a:bodyPr>
            <a:normAutofit/>
          </a:bodyPr>
          <a:lstStyle/>
          <a:p>
            <a:pPr lvl="0"/>
            <a:r>
              <a:rPr lang="en-US"/>
              <a:t>Reproductive health care</a:t>
            </a:r>
          </a:p>
          <a:p>
            <a:pPr lvl="0"/>
            <a:endParaRPr lang="en-US"/>
          </a:p>
          <a:p>
            <a:pPr lvl="0"/>
            <a:r>
              <a:rPr lang="en-US"/>
              <a:t>LGBTQ+/gender affirming care</a:t>
            </a:r>
          </a:p>
          <a:p>
            <a:pPr lvl="0"/>
            <a:endParaRPr lang="en-US"/>
          </a:p>
          <a:p>
            <a:pPr lvl="0"/>
            <a:r>
              <a:rPr lang="en-US"/>
              <a:t>Scope of practice</a:t>
            </a:r>
          </a:p>
        </p:txBody>
      </p:sp>
      <p:pic>
        <p:nvPicPr>
          <p:cNvPr id="5" name="Picture 4" descr="A screenshot of a computer&#10;&#10;Description automatically generated">
            <a:extLst>
              <a:ext uri="{FF2B5EF4-FFF2-40B4-BE49-F238E27FC236}">
                <a16:creationId xmlns:a16="http://schemas.microsoft.com/office/drawing/2014/main" id="{2401B19D-721E-0035-4226-8C09409A0DE8}"/>
              </a:ext>
            </a:extLst>
          </p:cNvPr>
          <p:cNvPicPr>
            <a:picLocks noChangeAspect="1"/>
          </p:cNvPicPr>
          <p:nvPr/>
        </p:nvPicPr>
        <p:blipFill rotWithShape="1">
          <a:blip r:embed="rId2"/>
          <a:srcRect l="34081" t="8358" r="25427" b="7312"/>
          <a:stretch/>
        </p:blipFill>
        <p:spPr bwMode="auto">
          <a:xfrm>
            <a:off x="4116853" y="1125286"/>
            <a:ext cx="4813365" cy="563876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8C12ED8-85CB-0BB3-E4C5-15484D3E9600}"/>
              </a:ext>
            </a:extLst>
          </p:cNvPr>
          <p:cNvSpPr>
            <a:spLocks noGrp="1"/>
          </p:cNvSpPr>
          <p:nvPr>
            <p:ph type="title"/>
          </p:nvPr>
        </p:nvSpPr>
        <p:spPr>
          <a:xfrm>
            <a:off x="838200" y="365126"/>
            <a:ext cx="10515600" cy="914399"/>
          </a:xfrm>
        </p:spPr>
        <p:txBody>
          <a:bodyPr anchor="ctr">
            <a:normAutofit/>
          </a:bodyPr>
          <a:lstStyle/>
          <a:p>
            <a:r>
              <a:rPr lang="en-US"/>
              <a:t>Protecting the Patient-Physician Relationship</a:t>
            </a:r>
          </a:p>
        </p:txBody>
      </p:sp>
      <p:sp>
        <p:nvSpPr>
          <p:cNvPr id="4" name="Slide Number Placeholder 3">
            <a:extLst>
              <a:ext uri="{FF2B5EF4-FFF2-40B4-BE49-F238E27FC236}">
                <a16:creationId xmlns:a16="http://schemas.microsoft.com/office/drawing/2014/main" id="{A009D00D-BC09-21C6-65B3-F8AFC6484909}"/>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13</a:t>
            </a:fld>
            <a:endParaRPr lang="en-US"/>
          </a:p>
        </p:txBody>
      </p:sp>
      <p:pic>
        <p:nvPicPr>
          <p:cNvPr id="7" name="Picture 6">
            <a:extLst>
              <a:ext uri="{FF2B5EF4-FFF2-40B4-BE49-F238E27FC236}">
                <a16:creationId xmlns:a16="http://schemas.microsoft.com/office/drawing/2014/main" id="{E9B5AD87-B6E5-3492-1718-705EE5B18488}"/>
              </a:ext>
            </a:extLst>
          </p:cNvPr>
          <p:cNvPicPr>
            <a:picLocks noChangeAspect="1"/>
          </p:cNvPicPr>
          <p:nvPr/>
        </p:nvPicPr>
        <p:blipFill>
          <a:blip r:embed="rId3"/>
          <a:stretch>
            <a:fillRect/>
          </a:stretch>
        </p:blipFill>
        <p:spPr>
          <a:xfrm>
            <a:off x="9859204" y="365125"/>
            <a:ext cx="1549591" cy="154959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721AE707-96EC-6B55-0B8C-0A4F5EE5A3D0}"/>
              </a:ext>
            </a:extLst>
          </p:cNvPr>
          <p:cNvPicPr>
            <a:picLocks noChangeAspect="1"/>
          </p:cNvPicPr>
          <p:nvPr/>
        </p:nvPicPr>
        <p:blipFill rotWithShape="1">
          <a:blip r:embed="rId4"/>
          <a:srcRect l="29594" t="26430" r="18269" b="15582"/>
          <a:stretch/>
        </p:blipFill>
        <p:spPr bwMode="auto">
          <a:xfrm>
            <a:off x="3444242" y="2256760"/>
            <a:ext cx="7350262" cy="44282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5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534EB4-EE2C-9C19-93CD-2E73746EFF6F}"/>
              </a:ext>
            </a:extLst>
          </p:cNvPr>
          <p:cNvSpPr>
            <a:spLocks noGrp="1"/>
          </p:cNvSpPr>
          <p:nvPr>
            <p:ph type="title"/>
          </p:nvPr>
        </p:nvSpPr>
        <p:spPr>
          <a:xfrm>
            <a:off x="838200" y="365126"/>
            <a:ext cx="10515600" cy="914399"/>
          </a:xfrm>
        </p:spPr>
        <p:txBody>
          <a:bodyPr/>
          <a:lstStyle/>
          <a:p>
            <a:r>
              <a:rPr lang="en-US" dirty="0"/>
              <a:t>Amicus Briefs</a:t>
            </a:r>
          </a:p>
        </p:txBody>
      </p:sp>
      <p:sp>
        <p:nvSpPr>
          <p:cNvPr id="2" name="TextBox 1">
            <a:extLst>
              <a:ext uri="{FF2B5EF4-FFF2-40B4-BE49-F238E27FC236}">
                <a16:creationId xmlns:a16="http://schemas.microsoft.com/office/drawing/2014/main" id="{836C0F99-B312-5DAB-D034-096A00CD3214}"/>
              </a:ext>
            </a:extLst>
          </p:cNvPr>
          <p:cNvSpPr txBox="1"/>
          <p:nvPr/>
        </p:nvSpPr>
        <p:spPr>
          <a:xfrm>
            <a:off x="838200" y="1279526"/>
            <a:ext cx="5181600" cy="4897438"/>
          </a:xfrm>
          <a:prstGeom prst="rect">
            <a:avLst/>
          </a:prstGeom>
        </p:spPr>
        <p:txBody>
          <a:bodyPr vert="horz" lIns="91440" tIns="45720" rIns="91440" bIns="45720" rtlCol="0">
            <a:normAutofit/>
          </a:bodyPr>
          <a:lstStyle/>
          <a:p>
            <a:pPr marL="228600" indent="-228600">
              <a:spcBef>
                <a:spcPts val="1800"/>
              </a:spcBef>
              <a:buClr>
                <a:srgbClr val="007E66"/>
              </a:buClr>
              <a:buFont typeface="Arial" panose="020B0604020202020204" pitchFamily="34" charset="0"/>
              <a:buChar char="•"/>
            </a:pPr>
            <a:r>
              <a:rPr lang="en-US" sz="2200" dirty="0"/>
              <a:t>Participated in or led 35 briefs on 7 issues, including:</a:t>
            </a:r>
          </a:p>
          <a:p>
            <a:pPr marL="685800" lvl="2" indent="-228600">
              <a:spcBef>
                <a:spcPts val="1800"/>
              </a:spcBef>
              <a:buClr>
                <a:srgbClr val="007E66"/>
              </a:buClr>
              <a:buFont typeface="Arial" panose="020B0604020202020204" pitchFamily="34" charset="0"/>
              <a:buChar char="•"/>
            </a:pPr>
            <a:r>
              <a:rPr lang="en-US" sz="2200" dirty="0"/>
              <a:t>19 on LGBTQIA+ issues</a:t>
            </a:r>
          </a:p>
          <a:p>
            <a:pPr marL="685800" lvl="2" indent="-228600">
              <a:spcBef>
                <a:spcPts val="1800"/>
              </a:spcBef>
              <a:buClr>
                <a:srgbClr val="007E66"/>
              </a:buClr>
              <a:buFont typeface="Arial" panose="020B0604020202020204" pitchFamily="34" charset="0"/>
              <a:buChar char="•"/>
            </a:pPr>
            <a:r>
              <a:rPr lang="en-US" sz="2200" dirty="0"/>
              <a:t>8 on prescription drugs</a:t>
            </a:r>
          </a:p>
          <a:p>
            <a:pPr marL="685800" lvl="2" indent="-228600">
              <a:spcBef>
                <a:spcPts val="1800"/>
              </a:spcBef>
              <a:buClr>
                <a:srgbClr val="007E66"/>
              </a:buClr>
              <a:buFont typeface="Arial" panose="020B0604020202020204" pitchFamily="34" charset="0"/>
              <a:buChar char="•"/>
            </a:pPr>
            <a:r>
              <a:rPr lang="en-US" sz="2200" dirty="0"/>
              <a:t>3 on women’s health</a:t>
            </a:r>
          </a:p>
          <a:p>
            <a:pPr marL="685800" lvl="2" indent="-228600">
              <a:spcBef>
                <a:spcPts val="1800"/>
              </a:spcBef>
              <a:buClr>
                <a:srgbClr val="007E66"/>
              </a:buClr>
              <a:buFont typeface="Arial" panose="020B0604020202020204" pitchFamily="34" charset="0"/>
              <a:buChar char="•"/>
            </a:pPr>
            <a:r>
              <a:rPr lang="en-US" sz="2200" dirty="0"/>
              <a:t>2 on climate change</a:t>
            </a:r>
          </a:p>
          <a:p>
            <a:pPr marL="685800" lvl="2" indent="-228600">
              <a:spcBef>
                <a:spcPts val="1800"/>
              </a:spcBef>
              <a:buClr>
                <a:srgbClr val="007E66"/>
              </a:buClr>
              <a:buFont typeface="Arial" panose="020B0604020202020204" pitchFamily="34" charset="0"/>
              <a:buChar char="•"/>
            </a:pPr>
            <a:r>
              <a:rPr lang="en-US" sz="2200" dirty="0"/>
              <a:t>ACA</a:t>
            </a:r>
          </a:p>
          <a:p>
            <a:pPr marL="685800" lvl="2" indent="-228600">
              <a:spcBef>
                <a:spcPts val="1800"/>
              </a:spcBef>
              <a:buClr>
                <a:srgbClr val="007E66"/>
              </a:buClr>
              <a:buFont typeface="Arial" panose="020B0604020202020204" pitchFamily="34" charset="0"/>
              <a:buChar char="•"/>
            </a:pPr>
            <a:r>
              <a:rPr lang="en-US" sz="2200" dirty="0"/>
              <a:t>COVID-19/medical misinformation</a:t>
            </a:r>
          </a:p>
          <a:p>
            <a:pPr marL="685800" lvl="2" indent="-228600">
              <a:spcBef>
                <a:spcPts val="1800"/>
              </a:spcBef>
              <a:buClr>
                <a:srgbClr val="007E66"/>
              </a:buClr>
              <a:buFont typeface="Arial" panose="020B0604020202020204" pitchFamily="34" charset="0"/>
              <a:buChar char="•"/>
            </a:pPr>
            <a:r>
              <a:rPr lang="en-US" sz="2200" dirty="0"/>
              <a:t>Firearms</a:t>
            </a:r>
          </a:p>
          <a:p>
            <a:pPr marL="228600" indent="-228600">
              <a:spcBef>
                <a:spcPts val="1800"/>
              </a:spcBef>
              <a:buClr>
                <a:srgbClr val="007E66"/>
              </a:buClr>
              <a:buFont typeface="Arial" panose="020B0604020202020204" pitchFamily="34" charset="0"/>
              <a:buChar char="•"/>
            </a:pPr>
            <a:endParaRPr lang="en-US" sz="2200" dirty="0"/>
          </a:p>
        </p:txBody>
      </p:sp>
      <p:pic>
        <p:nvPicPr>
          <p:cNvPr id="5" name="Picture 4" descr="A screenshot of a computer&#10;&#10;Description automatically generated">
            <a:extLst>
              <a:ext uri="{FF2B5EF4-FFF2-40B4-BE49-F238E27FC236}">
                <a16:creationId xmlns:a16="http://schemas.microsoft.com/office/drawing/2014/main" id="{B8623849-181D-1AA5-A080-E10B8C13CE13}"/>
              </a:ext>
            </a:extLst>
          </p:cNvPr>
          <p:cNvPicPr>
            <a:picLocks noChangeAspect="1"/>
          </p:cNvPicPr>
          <p:nvPr/>
        </p:nvPicPr>
        <p:blipFill rotWithShape="1">
          <a:blip r:embed="rId2"/>
          <a:srcRect l="33814" t="18048" r="24198" b="6805"/>
          <a:stretch/>
        </p:blipFill>
        <p:spPr bwMode="auto">
          <a:xfrm>
            <a:off x="6240956" y="1279526"/>
            <a:ext cx="5044088" cy="4897438"/>
          </a:xfrm>
          <a:prstGeom prst="rect">
            <a:avLst/>
          </a:prstGeom>
          <a:noFill/>
          <a:ln>
            <a:noFill/>
          </a:ln>
          <a:extLst>
            <a:ext uri="{53640926-AAD7-44D8-BBD7-CCE9431645EC}">
              <a14:shadowObscured xmlns:a14="http://schemas.microsoft.com/office/drawing/2010/main"/>
            </a:ext>
          </a:extLst>
        </p:spPr>
      </p:pic>
      <p:sp>
        <p:nvSpPr>
          <p:cNvPr id="12" name="Slide Number Placeholder 4">
            <a:extLst>
              <a:ext uri="{FF2B5EF4-FFF2-40B4-BE49-F238E27FC236}">
                <a16:creationId xmlns:a16="http://schemas.microsoft.com/office/drawing/2014/main" id="{B11A7268-6BE5-187C-EB28-5A705F032CFA}"/>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14</a:t>
            </a:fld>
            <a:endParaRPr lang="en-US"/>
          </a:p>
        </p:txBody>
      </p:sp>
      <p:sp>
        <p:nvSpPr>
          <p:cNvPr id="4" name="Slide Number Placeholder 3" hidden="1">
            <a:extLst>
              <a:ext uri="{FF2B5EF4-FFF2-40B4-BE49-F238E27FC236}">
                <a16:creationId xmlns:a16="http://schemas.microsoft.com/office/drawing/2014/main" id="{01952E30-863D-907A-7988-697A58DF3D66}"/>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14</a:t>
            </a:fld>
            <a:endParaRPr lang="en-US"/>
          </a:p>
        </p:txBody>
      </p:sp>
      <p:pic>
        <p:nvPicPr>
          <p:cNvPr id="3" name="Picture 2">
            <a:extLst>
              <a:ext uri="{FF2B5EF4-FFF2-40B4-BE49-F238E27FC236}">
                <a16:creationId xmlns:a16="http://schemas.microsoft.com/office/drawing/2014/main" id="{EAC8F1C3-A303-17CF-34AC-A54030171113}"/>
              </a:ext>
            </a:extLst>
          </p:cNvPr>
          <p:cNvPicPr>
            <a:picLocks noChangeAspect="1"/>
          </p:cNvPicPr>
          <p:nvPr/>
        </p:nvPicPr>
        <p:blipFill>
          <a:blip r:embed="rId3"/>
          <a:stretch>
            <a:fillRect/>
          </a:stretch>
        </p:blipFill>
        <p:spPr>
          <a:xfrm>
            <a:off x="10495281" y="365126"/>
            <a:ext cx="1226644" cy="1226644"/>
          </a:xfrm>
          <a:prstGeom prst="rect">
            <a:avLst/>
          </a:prstGeom>
        </p:spPr>
      </p:pic>
    </p:spTree>
    <p:extLst>
      <p:ext uri="{BB962C8B-B14F-4D97-AF65-F5344CB8AC3E}">
        <p14:creationId xmlns:p14="http://schemas.microsoft.com/office/powerpoint/2010/main" val="277646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BEBF-9C3E-E271-D565-F1DE1E893A5D}"/>
              </a:ext>
            </a:extLst>
          </p:cNvPr>
          <p:cNvSpPr>
            <a:spLocks noGrp="1"/>
          </p:cNvSpPr>
          <p:nvPr>
            <p:ph type="title"/>
          </p:nvPr>
        </p:nvSpPr>
        <p:spPr>
          <a:xfrm>
            <a:off x="838200" y="365126"/>
            <a:ext cx="6688015" cy="914399"/>
          </a:xfrm>
        </p:spPr>
        <p:txBody>
          <a:bodyPr/>
          <a:lstStyle/>
          <a:p>
            <a:r>
              <a:rPr lang="en-US" dirty="0"/>
              <a:t>Team-Based Care</a:t>
            </a:r>
          </a:p>
        </p:txBody>
      </p:sp>
      <p:pic>
        <p:nvPicPr>
          <p:cNvPr id="6" name="Content Placeholder 5">
            <a:extLst>
              <a:ext uri="{FF2B5EF4-FFF2-40B4-BE49-F238E27FC236}">
                <a16:creationId xmlns:a16="http://schemas.microsoft.com/office/drawing/2014/main" id="{FC4D0F59-861C-6827-4631-F0A07419A083}"/>
              </a:ext>
            </a:extLst>
          </p:cNvPr>
          <p:cNvPicPr>
            <a:picLocks noGrp="1" noChangeAspect="1"/>
          </p:cNvPicPr>
          <p:nvPr>
            <p:ph idx="1"/>
          </p:nvPr>
        </p:nvPicPr>
        <p:blipFill>
          <a:blip r:embed="rId2"/>
          <a:stretch>
            <a:fillRect/>
          </a:stretch>
        </p:blipFill>
        <p:spPr>
          <a:xfrm>
            <a:off x="440821" y="1196887"/>
            <a:ext cx="7206142" cy="3812552"/>
          </a:xfrm>
        </p:spPr>
      </p:pic>
      <p:sp>
        <p:nvSpPr>
          <p:cNvPr id="4" name="Slide Number Placeholder 3">
            <a:extLst>
              <a:ext uri="{FF2B5EF4-FFF2-40B4-BE49-F238E27FC236}">
                <a16:creationId xmlns:a16="http://schemas.microsoft.com/office/drawing/2014/main" id="{4E06F207-EA11-2393-46F3-454A96E2BBFB}"/>
              </a:ext>
            </a:extLst>
          </p:cNvPr>
          <p:cNvSpPr>
            <a:spLocks noGrp="1"/>
          </p:cNvSpPr>
          <p:nvPr>
            <p:ph type="sldNum" sz="quarter" idx="10"/>
          </p:nvPr>
        </p:nvSpPr>
        <p:spPr/>
        <p:txBody>
          <a:bodyPr/>
          <a:lstStyle/>
          <a:p>
            <a:fld id="{461711D5-349D-4847-A71F-DCB6A6FF38BF}" type="slidenum">
              <a:rPr lang="en-US" smtClean="0"/>
              <a:pPr/>
              <a:t>15</a:t>
            </a:fld>
            <a:endParaRPr lang="en-US" dirty="0"/>
          </a:p>
        </p:txBody>
      </p:sp>
      <p:pic>
        <p:nvPicPr>
          <p:cNvPr id="8" name="Picture 7">
            <a:extLst>
              <a:ext uri="{FF2B5EF4-FFF2-40B4-BE49-F238E27FC236}">
                <a16:creationId xmlns:a16="http://schemas.microsoft.com/office/drawing/2014/main" id="{9870718F-FE76-50F7-5502-045C68821580}"/>
              </a:ext>
            </a:extLst>
          </p:cNvPr>
          <p:cNvPicPr>
            <a:picLocks noChangeAspect="1"/>
          </p:cNvPicPr>
          <p:nvPr/>
        </p:nvPicPr>
        <p:blipFill>
          <a:blip r:embed="rId3"/>
          <a:stretch>
            <a:fillRect/>
          </a:stretch>
        </p:blipFill>
        <p:spPr>
          <a:xfrm>
            <a:off x="7646963" y="192024"/>
            <a:ext cx="4285957" cy="6593780"/>
          </a:xfrm>
          <a:prstGeom prst="rect">
            <a:avLst/>
          </a:prstGeom>
        </p:spPr>
      </p:pic>
      <p:pic>
        <p:nvPicPr>
          <p:cNvPr id="10" name="Picture 9">
            <a:extLst>
              <a:ext uri="{FF2B5EF4-FFF2-40B4-BE49-F238E27FC236}">
                <a16:creationId xmlns:a16="http://schemas.microsoft.com/office/drawing/2014/main" id="{0C53842C-83DC-D7E7-E306-C9AAB6F05410}"/>
              </a:ext>
            </a:extLst>
          </p:cNvPr>
          <p:cNvPicPr>
            <a:picLocks noChangeAspect="1"/>
          </p:cNvPicPr>
          <p:nvPr/>
        </p:nvPicPr>
        <p:blipFill>
          <a:blip r:embed="rId4"/>
          <a:stretch>
            <a:fillRect/>
          </a:stretch>
        </p:blipFill>
        <p:spPr>
          <a:xfrm>
            <a:off x="3115603" y="4914162"/>
            <a:ext cx="1943838" cy="1943838"/>
          </a:xfrm>
          <a:prstGeom prst="rect">
            <a:avLst/>
          </a:prstGeom>
        </p:spPr>
      </p:pic>
    </p:spTree>
    <p:extLst>
      <p:ext uri="{BB962C8B-B14F-4D97-AF65-F5344CB8AC3E}">
        <p14:creationId xmlns:p14="http://schemas.microsoft.com/office/powerpoint/2010/main" val="151035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4EA0C-4926-45EA-4513-70B78D9D3CDF}"/>
              </a:ext>
            </a:extLst>
          </p:cNvPr>
          <p:cNvSpPr>
            <a:spLocks noGrp="1"/>
          </p:cNvSpPr>
          <p:nvPr>
            <p:ph type="body" idx="2"/>
          </p:nvPr>
        </p:nvSpPr>
        <p:spPr>
          <a:xfrm>
            <a:off x="812800" y="1279526"/>
            <a:ext cx="2133600" cy="4892674"/>
          </a:xfrm>
        </p:spPr>
        <p:txBody>
          <a:bodyPr>
            <a:normAutofit/>
          </a:bodyPr>
          <a:lstStyle/>
          <a:p>
            <a:pPr lvl="0"/>
            <a:r>
              <a:rPr lang="en-US"/>
              <a:t>Increase GME slots to improve access to primary care/ Residency slots</a:t>
            </a:r>
          </a:p>
          <a:p>
            <a:pPr lvl="0"/>
            <a:endParaRPr lang="en-US"/>
          </a:p>
          <a:p>
            <a:pPr lvl="0"/>
            <a:r>
              <a:rPr lang="en-US"/>
              <a:t>Support Conrad 30 program</a:t>
            </a:r>
          </a:p>
          <a:p>
            <a:pPr lvl="0"/>
            <a:endParaRPr lang="en-US"/>
          </a:p>
          <a:p>
            <a:pPr lvl="0"/>
            <a:r>
              <a:rPr lang="en-US"/>
              <a:t>HRSA funding – title VII programs that support DEI and primary care </a:t>
            </a:r>
          </a:p>
        </p:txBody>
      </p:sp>
      <p:pic>
        <p:nvPicPr>
          <p:cNvPr id="5" name="Picture 4" descr="A screenshot of a computer&#10;&#10;Description automatically generated">
            <a:extLst>
              <a:ext uri="{FF2B5EF4-FFF2-40B4-BE49-F238E27FC236}">
                <a16:creationId xmlns:a16="http://schemas.microsoft.com/office/drawing/2014/main" id="{8E6167DA-1BB9-0F15-1565-A2D5A02625CD}"/>
              </a:ext>
            </a:extLst>
          </p:cNvPr>
          <p:cNvPicPr>
            <a:picLocks noChangeAspect="1"/>
          </p:cNvPicPr>
          <p:nvPr/>
        </p:nvPicPr>
        <p:blipFill rotWithShape="1">
          <a:blip r:embed="rId2"/>
          <a:srcRect l="30983" t="10067" r="20726" b="15670"/>
          <a:stretch/>
        </p:blipFill>
        <p:spPr bwMode="auto">
          <a:xfrm>
            <a:off x="3277890" y="970803"/>
            <a:ext cx="6800223" cy="588236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BC64470-DE4B-9A97-54B8-886906409F5D}"/>
              </a:ext>
            </a:extLst>
          </p:cNvPr>
          <p:cNvSpPr>
            <a:spLocks noGrp="1"/>
          </p:cNvSpPr>
          <p:nvPr>
            <p:ph type="title"/>
          </p:nvPr>
        </p:nvSpPr>
        <p:spPr>
          <a:xfrm>
            <a:off x="838200" y="365126"/>
            <a:ext cx="10515600" cy="914399"/>
          </a:xfrm>
        </p:spPr>
        <p:txBody>
          <a:bodyPr anchor="ctr">
            <a:normAutofit/>
          </a:bodyPr>
          <a:lstStyle/>
          <a:p>
            <a:r>
              <a:rPr lang="en-US"/>
              <a:t>Strengthening Primary Care and the Physician Workforce</a:t>
            </a:r>
          </a:p>
        </p:txBody>
      </p:sp>
      <p:sp>
        <p:nvSpPr>
          <p:cNvPr id="4" name="Slide Number Placeholder 3">
            <a:extLst>
              <a:ext uri="{FF2B5EF4-FFF2-40B4-BE49-F238E27FC236}">
                <a16:creationId xmlns:a16="http://schemas.microsoft.com/office/drawing/2014/main" id="{F98610E3-4812-BD2B-B52A-384F5178058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A4410063-6E5D-F735-CDD1-6E6481181789}"/>
              </a:ext>
            </a:extLst>
          </p:cNvPr>
          <p:cNvPicPr>
            <a:picLocks noChangeAspect="1"/>
          </p:cNvPicPr>
          <p:nvPr/>
        </p:nvPicPr>
        <p:blipFill>
          <a:blip r:embed="rId3"/>
          <a:stretch>
            <a:fillRect/>
          </a:stretch>
        </p:blipFill>
        <p:spPr>
          <a:xfrm>
            <a:off x="10243148" y="610753"/>
            <a:ext cx="1524737" cy="152473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F989AFF-D6BA-860E-71C8-B519CA2F32D7}"/>
              </a:ext>
            </a:extLst>
          </p:cNvPr>
          <p:cNvPicPr>
            <a:picLocks noChangeAspect="1"/>
          </p:cNvPicPr>
          <p:nvPr/>
        </p:nvPicPr>
        <p:blipFill rotWithShape="1">
          <a:blip r:embed="rId4"/>
          <a:srcRect l="27137" t="12535" r="14850" b="31814"/>
          <a:stretch/>
        </p:blipFill>
        <p:spPr bwMode="auto">
          <a:xfrm>
            <a:off x="3259180" y="2135491"/>
            <a:ext cx="8383795" cy="45238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19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83294-AA76-8BFC-E0D4-347B0FDE2F02}"/>
              </a:ext>
            </a:extLst>
          </p:cNvPr>
          <p:cNvSpPr>
            <a:spLocks noGrp="1"/>
          </p:cNvSpPr>
          <p:nvPr>
            <p:ph type="body" idx="2"/>
          </p:nvPr>
        </p:nvSpPr>
        <p:spPr>
          <a:xfrm>
            <a:off x="812800" y="1279526"/>
            <a:ext cx="2133600" cy="4892674"/>
          </a:xfrm>
        </p:spPr>
        <p:txBody>
          <a:bodyPr>
            <a:normAutofit/>
          </a:bodyPr>
          <a:lstStyle/>
          <a:p>
            <a:pPr lvl="0"/>
            <a:r>
              <a:rPr lang="en-US"/>
              <a:t>Policies that support the appropriate use of artificial intelligence to support health care delivery</a:t>
            </a:r>
          </a:p>
          <a:p>
            <a:pPr lvl="0"/>
            <a:endParaRPr lang="en-US"/>
          </a:p>
          <a:p>
            <a:pPr lvl="0"/>
            <a:r>
              <a:rPr lang="en-US"/>
              <a:t>Data privacy/ Information blocking</a:t>
            </a:r>
          </a:p>
          <a:p>
            <a:pPr lvl="0"/>
            <a:endParaRPr lang="en-US"/>
          </a:p>
          <a:p>
            <a:pPr lvl="0"/>
            <a:r>
              <a:rPr lang="en-US"/>
              <a:t>Interoperability</a:t>
            </a:r>
          </a:p>
        </p:txBody>
      </p:sp>
      <p:pic>
        <p:nvPicPr>
          <p:cNvPr id="5" name="Picture 4" descr="A screenshot of a computer&#10;&#10;Description automatically generated">
            <a:extLst>
              <a:ext uri="{FF2B5EF4-FFF2-40B4-BE49-F238E27FC236}">
                <a16:creationId xmlns:a16="http://schemas.microsoft.com/office/drawing/2014/main" id="{4EC1C98F-66D0-5A75-D9EA-3BE61C572EF9}"/>
              </a:ext>
            </a:extLst>
          </p:cNvPr>
          <p:cNvPicPr>
            <a:picLocks noChangeAspect="1"/>
          </p:cNvPicPr>
          <p:nvPr/>
        </p:nvPicPr>
        <p:blipFill rotWithShape="1">
          <a:blip r:embed="rId2"/>
          <a:srcRect l="27243" t="24852" r="14531" b="8087"/>
          <a:stretch/>
        </p:blipFill>
        <p:spPr bwMode="auto">
          <a:xfrm>
            <a:off x="2988288" y="1277827"/>
            <a:ext cx="8944632" cy="558017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2241EB7-82D9-3353-2F86-736B2C6EB87E}"/>
              </a:ext>
            </a:extLst>
          </p:cNvPr>
          <p:cNvSpPr>
            <a:spLocks noGrp="1"/>
          </p:cNvSpPr>
          <p:nvPr>
            <p:ph type="title"/>
          </p:nvPr>
        </p:nvSpPr>
        <p:spPr>
          <a:xfrm>
            <a:off x="838200" y="365126"/>
            <a:ext cx="10515600" cy="914399"/>
          </a:xfrm>
        </p:spPr>
        <p:txBody>
          <a:bodyPr anchor="ctr">
            <a:normAutofit/>
          </a:bodyPr>
          <a:lstStyle/>
          <a:p>
            <a:r>
              <a:rPr lang="en-US"/>
              <a:t>Supporting and Enhancing Health Information Technology</a:t>
            </a:r>
          </a:p>
        </p:txBody>
      </p:sp>
      <p:sp>
        <p:nvSpPr>
          <p:cNvPr id="4" name="Slide Number Placeholder 3">
            <a:extLst>
              <a:ext uri="{FF2B5EF4-FFF2-40B4-BE49-F238E27FC236}">
                <a16:creationId xmlns:a16="http://schemas.microsoft.com/office/drawing/2014/main" id="{594790E9-6BB7-79D9-716F-E22109E86E01}"/>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3AF4BAAD-E569-7827-E941-B306572F79E2}"/>
              </a:ext>
            </a:extLst>
          </p:cNvPr>
          <p:cNvPicPr>
            <a:picLocks noChangeAspect="1"/>
          </p:cNvPicPr>
          <p:nvPr/>
        </p:nvPicPr>
        <p:blipFill>
          <a:blip r:embed="rId3"/>
          <a:stretch>
            <a:fillRect/>
          </a:stretch>
        </p:blipFill>
        <p:spPr>
          <a:xfrm>
            <a:off x="10340339" y="365125"/>
            <a:ext cx="1421979" cy="1421979"/>
          </a:xfrm>
          <a:prstGeom prst="rect">
            <a:avLst/>
          </a:prstGeom>
        </p:spPr>
      </p:pic>
    </p:spTree>
    <p:extLst>
      <p:ext uri="{BB962C8B-B14F-4D97-AF65-F5344CB8AC3E}">
        <p14:creationId xmlns:p14="http://schemas.microsoft.com/office/powerpoint/2010/main" val="366892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FCB30-7A4B-E296-4455-8A3525934920}"/>
              </a:ext>
            </a:extLst>
          </p:cNvPr>
          <p:cNvSpPr>
            <a:spLocks noGrp="1"/>
          </p:cNvSpPr>
          <p:nvPr>
            <p:ph type="body" idx="2"/>
          </p:nvPr>
        </p:nvSpPr>
        <p:spPr>
          <a:xfrm>
            <a:off x="812800" y="1279526"/>
            <a:ext cx="2133600" cy="4892674"/>
          </a:xfrm>
        </p:spPr>
        <p:txBody>
          <a:bodyPr>
            <a:normAutofit/>
          </a:bodyPr>
          <a:lstStyle/>
          <a:p>
            <a:pPr lvl="0"/>
            <a:r>
              <a:rPr lang="en-US"/>
              <a:t>PBM reform/ pricing transparency</a:t>
            </a:r>
          </a:p>
          <a:p>
            <a:pPr lvl="0"/>
            <a:endParaRPr lang="en-US"/>
          </a:p>
          <a:p>
            <a:pPr lvl="0"/>
            <a:r>
              <a:rPr lang="en-US"/>
              <a:t>Inflation Reduction Act implementation/ next steps/ additional drugs for negotiation</a:t>
            </a:r>
          </a:p>
          <a:p>
            <a:pPr lvl="0"/>
            <a:endParaRPr lang="en-US"/>
          </a:p>
          <a:p>
            <a:pPr lvl="0"/>
            <a:r>
              <a:rPr lang="en-US"/>
              <a:t>Drug shortages</a:t>
            </a:r>
          </a:p>
        </p:txBody>
      </p:sp>
      <p:pic>
        <p:nvPicPr>
          <p:cNvPr id="5" name="Picture 4" descr="A screenshot of a computer&#10;&#10;Description automatically generated">
            <a:extLst>
              <a:ext uri="{FF2B5EF4-FFF2-40B4-BE49-F238E27FC236}">
                <a16:creationId xmlns:a16="http://schemas.microsoft.com/office/drawing/2014/main" id="{B82BCB96-4EE3-D7D5-6C44-3DD3C53507C7}"/>
              </a:ext>
            </a:extLst>
          </p:cNvPr>
          <p:cNvPicPr>
            <a:picLocks noChangeAspect="1"/>
          </p:cNvPicPr>
          <p:nvPr/>
        </p:nvPicPr>
        <p:blipFill rotWithShape="1">
          <a:blip r:embed="rId2"/>
          <a:srcRect l="30342" t="11016" r="21902" b="11871"/>
          <a:stretch/>
        </p:blipFill>
        <p:spPr bwMode="auto">
          <a:xfrm>
            <a:off x="3544788" y="1055312"/>
            <a:ext cx="6288204" cy="5711482"/>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44A36C3-F414-D67A-4ECB-AED63FB9EBE9}"/>
              </a:ext>
            </a:extLst>
          </p:cNvPr>
          <p:cNvSpPr>
            <a:spLocks noGrp="1"/>
          </p:cNvSpPr>
          <p:nvPr>
            <p:ph type="title"/>
          </p:nvPr>
        </p:nvSpPr>
        <p:spPr>
          <a:xfrm>
            <a:off x="838200" y="365126"/>
            <a:ext cx="10515600" cy="914399"/>
          </a:xfrm>
        </p:spPr>
        <p:txBody>
          <a:bodyPr anchor="ctr">
            <a:normAutofit/>
          </a:bodyPr>
          <a:lstStyle/>
          <a:p>
            <a:r>
              <a:rPr lang="en-US"/>
              <a:t>Increasing Prescription Drug Access and Affordability</a:t>
            </a:r>
          </a:p>
        </p:txBody>
      </p:sp>
      <p:sp>
        <p:nvSpPr>
          <p:cNvPr id="4" name="Slide Number Placeholder 3">
            <a:extLst>
              <a:ext uri="{FF2B5EF4-FFF2-40B4-BE49-F238E27FC236}">
                <a16:creationId xmlns:a16="http://schemas.microsoft.com/office/drawing/2014/main" id="{EDFC91C9-0FDB-182A-D3EA-CD1B799AC96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18</a:t>
            </a:fld>
            <a:endParaRPr lang="en-US"/>
          </a:p>
        </p:txBody>
      </p:sp>
      <p:pic>
        <p:nvPicPr>
          <p:cNvPr id="8" name="Picture 7">
            <a:extLst>
              <a:ext uri="{FF2B5EF4-FFF2-40B4-BE49-F238E27FC236}">
                <a16:creationId xmlns:a16="http://schemas.microsoft.com/office/drawing/2014/main" id="{F7FFEDD9-0038-C5EA-DAE8-21AF5A6AF2BB}"/>
              </a:ext>
            </a:extLst>
          </p:cNvPr>
          <p:cNvPicPr>
            <a:picLocks noChangeAspect="1"/>
          </p:cNvPicPr>
          <p:nvPr/>
        </p:nvPicPr>
        <p:blipFill>
          <a:blip r:embed="rId3"/>
          <a:stretch>
            <a:fillRect/>
          </a:stretch>
        </p:blipFill>
        <p:spPr>
          <a:xfrm>
            <a:off x="10109852" y="447800"/>
            <a:ext cx="1546208" cy="154620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FC35792-2DB4-79E8-DCF9-43C329644854}"/>
              </a:ext>
            </a:extLst>
          </p:cNvPr>
          <p:cNvPicPr>
            <a:picLocks noChangeAspect="1"/>
          </p:cNvPicPr>
          <p:nvPr/>
        </p:nvPicPr>
        <p:blipFill rotWithShape="1">
          <a:blip r:embed="rId4"/>
          <a:srcRect l="24680" t="36095" r="11218" b="6509"/>
          <a:stretch/>
        </p:blipFill>
        <p:spPr bwMode="auto">
          <a:xfrm>
            <a:off x="3161212" y="2351002"/>
            <a:ext cx="8935089" cy="433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12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86061-77EB-96A6-1662-F3E3DAB150C3}"/>
              </a:ext>
            </a:extLst>
          </p:cNvPr>
          <p:cNvSpPr>
            <a:spLocks noGrp="1"/>
          </p:cNvSpPr>
          <p:nvPr>
            <p:ph type="body" idx="2"/>
          </p:nvPr>
        </p:nvSpPr>
        <p:spPr>
          <a:xfrm>
            <a:off x="812800" y="1279526"/>
            <a:ext cx="2133600" cy="4882091"/>
          </a:xfrm>
        </p:spPr>
        <p:txBody>
          <a:bodyPr>
            <a:normAutofit/>
          </a:bodyPr>
          <a:lstStyle/>
          <a:p>
            <a:pPr lvl="0"/>
            <a:r>
              <a:rPr lang="en-US"/>
              <a:t>Collaborations with AMA, ACS, others and state-level efforts</a:t>
            </a:r>
          </a:p>
          <a:p>
            <a:pPr lvl="0"/>
            <a:endParaRPr lang="en-US"/>
          </a:p>
          <a:p>
            <a:pPr lvl="0"/>
            <a:r>
              <a:rPr lang="en-US"/>
              <a:t>Investment in research and funding, as well as policy implementation</a:t>
            </a:r>
          </a:p>
          <a:p>
            <a:pPr lvl="0"/>
            <a:endParaRPr lang="en-US"/>
          </a:p>
          <a:p>
            <a:pPr lvl="0"/>
            <a:r>
              <a:rPr lang="en-US"/>
              <a:t>Taking action within health systems and practices</a:t>
            </a:r>
          </a:p>
          <a:p>
            <a:pPr lvl="0"/>
            <a:endParaRPr lang="en-US"/>
          </a:p>
          <a:p>
            <a:endParaRPr lang="en-US"/>
          </a:p>
        </p:txBody>
      </p:sp>
      <p:pic>
        <p:nvPicPr>
          <p:cNvPr id="5" name="Picture 4" descr="A screenshot of a computer&#10;&#10;Description automatically generated">
            <a:extLst>
              <a:ext uri="{FF2B5EF4-FFF2-40B4-BE49-F238E27FC236}">
                <a16:creationId xmlns:a16="http://schemas.microsoft.com/office/drawing/2014/main" id="{0F23FFA4-17EB-9741-3036-5D3C03DBA001}"/>
              </a:ext>
            </a:extLst>
          </p:cNvPr>
          <p:cNvPicPr>
            <a:picLocks noChangeAspect="1"/>
          </p:cNvPicPr>
          <p:nvPr/>
        </p:nvPicPr>
        <p:blipFill rotWithShape="1">
          <a:blip r:embed="rId2"/>
          <a:srcRect l="31304" t="14624" r="21795" b="10541"/>
          <a:stretch/>
        </p:blipFill>
        <p:spPr bwMode="auto">
          <a:xfrm>
            <a:off x="3444242" y="1123216"/>
            <a:ext cx="6432941" cy="5773707"/>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94A5736-68F1-CC63-CB21-885E012B8661}"/>
              </a:ext>
            </a:extLst>
          </p:cNvPr>
          <p:cNvSpPr>
            <a:spLocks noGrp="1"/>
          </p:cNvSpPr>
          <p:nvPr>
            <p:ph type="title"/>
          </p:nvPr>
        </p:nvSpPr>
        <p:spPr>
          <a:xfrm>
            <a:off x="838200" y="365126"/>
            <a:ext cx="10515600" cy="914399"/>
          </a:xfrm>
        </p:spPr>
        <p:txBody>
          <a:bodyPr anchor="ctr">
            <a:normAutofit/>
          </a:bodyPr>
          <a:lstStyle/>
          <a:p>
            <a:r>
              <a:rPr lang="en-US"/>
              <a:t>Preventing Firearms-Related Injuries and Deaths</a:t>
            </a:r>
          </a:p>
        </p:txBody>
      </p:sp>
      <p:sp>
        <p:nvSpPr>
          <p:cNvPr id="4" name="Slide Number Placeholder 3">
            <a:extLst>
              <a:ext uri="{FF2B5EF4-FFF2-40B4-BE49-F238E27FC236}">
                <a16:creationId xmlns:a16="http://schemas.microsoft.com/office/drawing/2014/main" id="{3234A782-38B7-F66F-13EB-519DFAA0A1DA}"/>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19</a:t>
            </a:fld>
            <a:endParaRPr lang="en-US"/>
          </a:p>
        </p:txBody>
      </p:sp>
      <p:pic>
        <p:nvPicPr>
          <p:cNvPr id="7" name="Picture 6">
            <a:extLst>
              <a:ext uri="{FF2B5EF4-FFF2-40B4-BE49-F238E27FC236}">
                <a16:creationId xmlns:a16="http://schemas.microsoft.com/office/drawing/2014/main" id="{F96C1B62-B7E7-A7A1-9D07-BF8D16BA4881}"/>
              </a:ext>
            </a:extLst>
          </p:cNvPr>
          <p:cNvPicPr>
            <a:picLocks noChangeAspect="1"/>
          </p:cNvPicPr>
          <p:nvPr/>
        </p:nvPicPr>
        <p:blipFill>
          <a:blip r:embed="rId3"/>
          <a:stretch>
            <a:fillRect/>
          </a:stretch>
        </p:blipFill>
        <p:spPr>
          <a:xfrm>
            <a:off x="10002512" y="329204"/>
            <a:ext cx="1642317" cy="164231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973502F-280B-9325-106C-AB2D20CBDBA5}"/>
              </a:ext>
            </a:extLst>
          </p:cNvPr>
          <p:cNvPicPr>
            <a:picLocks noChangeAspect="1"/>
          </p:cNvPicPr>
          <p:nvPr/>
        </p:nvPicPr>
        <p:blipFill rotWithShape="1">
          <a:blip r:embed="rId4"/>
          <a:srcRect l="25855" t="44378" r="12500" b="13018"/>
          <a:stretch/>
        </p:blipFill>
        <p:spPr bwMode="auto">
          <a:xfrm>
            <a:off x="2981769" y="3323063"/>
            <a:ext cx="9210231" cy="34478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8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2EA5-FBB2-1716-49C8-BDF7D58A4B0C}"/>
              </a:ext>
            </a:extLst>
          </p:cNvPr>
          <p:cNvSpPr>
            <a:spLocks noGrp="1"/>
          </p:cNvSpPr>
          <p:nvPr>
            <p:ph type="title"/>
          </p:nvPr>
        </p:nvSpPr>
        <p:spPr>
          <a:xfrm>
            <a:off x="838200" y="365126"/>
            <a:ext cx="10515600" cy="914399"/>
          </a:xfrm>
        </p:spPr>
        <p:txBody>
          <a:bodyPr anchor="ctr">
            <a:normAutofit/>
          </a:bodyPr>
          <a:lstStyle/>
          <a:p>
            <a:r>
              <a:rPr lang="en-US" dirty="0"/>
              <a:t>State of the Union</a:t>
            </a:r>
          </a:p>
        </p:txBody>
      </p:sp>
      <p:sp>
        <p:nvSpPr>
          <p:cNvPr id="4" name="Slide Number Placeholder 3">
            <a:extLst>
              <a:ext uri="{FF2B5EF4-FFF2-40B4-BE49-F238E27FC236}">
                <a16:creationId xmlns:a16="http://schemas.microsoft.com/office/drawing/2014/main" id="{4F4A38EC-5A49-0021-B0C5-F043F30C5375}"/>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a:t>
            </a:fld>
            <a:endParaRPr lang="en-US"/>
          </a:p>
        </p:txBody>
      </p:sp>
      <p:pic>
        <p:nvPicPr>
          <p:cNvPr id="7" name="Picture 6" descr="A screenshot of a computer&#10;&#10;Description automatically generated">
            <a:extLst>
              <a:ext uri="{FF2B5EF4-FFF2-40B4-BE49-F238E27FC236}">
                <a16:creationId xmlns:a16="http://schemas.microsoft.com/office/drawing/2014/main" id="{77389E83-B587-24B7-0E29-BB27A877472F}"/>
              </a:ext>
            </a:extLst>
          </p:cNvPr>
          <p:cNvPicPr>
            <a:picLocks noChangeAspect="1"/>
          </p:cNvPicPr>
          <p:nvPr/>
        </p:nvPicPr>
        <p:blipFill rotWithShape="1">
          <a:blip r:embed="rId2"/>
          <a:srcRect l="18269" t="22090" r="22436" b="3352"/>
          <a:stretch/>
        </p:blipFill>
        <p:spPr bwMode="auto">
          <a:xfrm>
            <a:off x="669153" y="1571712"/>
            <a:ext cx="6578600" cy="4480560"/>
          </a:xfrm>
          <a:prstGeom prst="rect">
            <a:avLst/>
          </a:prstGeom>
          <a:ln>
            <a:noFill/>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13E0FAF4-05E8-916D-AE4D-1C16FBC57284}"/>
              </a:ext>
            </a:extLst>
          </p:cNvPr>
          <p:cNvPicPr>
            <a:picLocks noChangeAspect="1"/>
          </p:cNvPicPr>
          <p:nvPr/>
        </p:nvPicPr>
        <p:blipFill rotWithShape="1">
          <a:blip r:embed="rId3"/>
          <a:srcRect l="29594" t="22880" r="19230" b="6509"/>
          <a:stretch/>
        </p:blipFill>
        <p:spPr bwMode="auto">
          <a:xfrm>
            <a:off x="6074714" y="1483550"/>
            <a:ext cx="6117286"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92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4B9C-5E6E-014B-2D9B-C9364A8F69DF}"/>
              </a:ext>
            </a:extLst>
          </p:cNvPr>
          <p:cNvSpPr>
            <a:spLocks noGrp="1"/>
          </p:cNvSpPr>
          <p:nvPr>
            <p:ph type="title"/>
          </p:nvPr>
        </p:nvSpPr>
        <p:spPr>
          <a:xfrm>
            <a:off x="838200" y="365126"/>
            <a:ext cx="10515600" cy="914399"/>
          </a:xfrm>
        </p:spPr>
        <p:txBody>
          <a:bodyPr anchor="ctr">
            <a:normAutofit/>
          </a:bodyPr>
          <a:lstStyle/>
          <a:p>
            <a:r>
              <a:rPr lang="en-US" dirty="0"/>
              <a:t>Equitable Access to Electoral Process</a:t>
            </a:r>
          </a:p>
        </p:txBody>
      </p:sp>
      <p:pic>
        <p:nvPicPr>
          <p:cNvPr id="5" name="Picture 4" descr="A screenshot of a computer&#10;&#10;Description automatically generated">
            <a:extLst>
              <a:ext uri="{FF2B5EF4-FFF2-40B4-BE49-F238E27FC236}">
                <a16:creationId xmlns:a16="http://schemas.microsoft.com/office/drawing/2014/main" id="{F76C2045-90F8-24E6-7AF2-D6A4E90617F1}"/>
              </a:ext>
            </a:extLst>
          </p:cNvPr>
          <p:cNvPicPr>
            <a:picLocks noChangeAspect="1"/>
          </p:cNvPicPr>
          <p:nvPr/>
        </p:nvPicPr>
        <p:blipFill rotWithShape="1">
          <a:blip r:embed="rId2"/>
          <a:srcRect l="16667" t="26401" r="17201" b="10730"/>
          <a:stretch/>
        </p:blipFill>
        <p:spPr bwMode="auto">
          <a:xfrm>
            <a:off x="454017" y="1109478"/>
            <a:ext cx="7122447" cy="3808698"/>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D54AF79-2F9F-436A-6071-BF0EA7F9DE7D}"/>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20</a:t>
            </a:fld>
            <a:endParaRPr lang="en-US" dirty="0"/>
          </a:p>
        </p:txBody>
      </p:sp>
      <p:pic>
        <p:nvPicPr>
          <p:cNvPr id="6" name="Picture 5">
            <a:extLst>
              <a:ext uri="{FF2B5EF4-FFF2-40B4-BE49-F238E27FC236}">
                <a16:creationId xmlns:a16="http://schemas.microsoft.com/office/drawing/2014/main" id="{18BF56FF-66D5-850D-1F3A-A5B9A25C8EFB}"/>
              </a:ext>
            </a:extLst>
          </p:cNvPr>
          <p:cNvPicPr>
            <a:picLocks noChangeAspect="1"/>
          </p:cNvPicPr>
          <p:nvPr/>
        </p:nvPicPr>
        <p:blipFill>
          <a:blip r:embed="rId3"/>
          <a:stretch>
            <a:fillRect/>
          </a:stretch>
        </p:blipFill>
        <p:spPr>
          <a:xfrm>
            <a:off x="7515504" y="99151"/>
            <a:ext cx="4417416" cy="6734475"/>
          </a:xfrm>
          <a:prstGeom prst="rect">
            <a:avLst/>
          </a:prstGeom>
        </p:spPr>
      </p:pic>
      <p:pic>
        <p:nvPicPr>
          <p:cNvPr id="8" name="Picture 7">
            <a:extLst>
              <a:ext uri="{FF2B5EF4-FFF2-40B4-BE49-F238E27FC236}">
                <a16:creationId xmlns:a16="http://schemas.microsoft.com/office/drawing/2014/main" id="{FF643938-3D05-4009-8E58-F04D19E608CC}"/>
              </a:ext>
            </a:extLst>
          </p:cNvPr>
          <p:cNvPicPr>
            <a:picLocks noChangeAspect="1"/>
          </p:cNvPicPr>
          <p:nvPr/>
        </p:nvPicPr>
        <p:blipFill>
          <a:blip r:embed="rId4"/>
          <a:stretch>
            <a:fillRect/>
          </a:stretch>
        </p:blipFill>
        <p:spPr>
          <a:xfrm>
            <a:off x="2992923" y="4918176"/>
            <a:ext cx="1915450" cy="1915450"/>
          </a:xfrm>
          <a:prstGeom prst="rect">
            <a:avLst/>
          </a:prstGeom>
        </p:spPr>
      </p:pic>
      <p:sp>
        <p:nvSpPr>
          <p:cNvPr id="3" name="Oval 2">
            <a:extLst>
              <a:ext uri="{FF2B5EF4-FFF2-40B4-BE49-F238E27FC236}">
                <a16:creationId xmlns:a16="http://schemas.microsoft.com/office/drawing/2014/main" id="{5DA7687B-390B-763D-E2BC-390B1698196A}"/>
              </a:ext>
            </a:extLst>
          </p:cNvPr>
          <p:cNvSpPr/>
          <p:nvPr/>
        </p:nvSpPr>
        <p:spPr>
          <a:xfrm>
            <a:off x="7620643" y="3655423"/>
            <a:ext cx="4268097" cy="1422405"/>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9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64C9-6C7A-E76D-1166-5F245FBD7FE6}"/>
              </a:ext>
            </a:extLst>
          </p:cNvPr>
          <p:cNvSpPr>
            <a:spLocks noGrp="1"/>
          </p:cNvSpPr>
          <p:nvPr>
            <p:ph type="title"/>
          </p:nvPr>
        </p:nvSpPr>
        <p:spPr>
          <a:xfrm>
            <a:off x="838200" y="164043"/>
            <a:ext cx="10515600" cy="914399"/>
          </a:xfrm>
        </p:spPr>
        <p:txBody>
          <a:bodyPr/>
          <a:lstStyle/>
          <a:p>
            <a:r>
              <a:rPr lang="en-US" dirty="0">
                <a:latin typeface="Calibri"/>
                <a:cs typeface="Calibri"/>
              </a:rPr>
              <a:t>State Legislative Tracking</a:t>
            </a:r>
            <a:endParaRPr lang="en-US" dirty="0"/>
          </a:p>
        </p:txBody>
      </p:sp>
      <p:sp>
        <p:nvSpPr>
          <p:cNvPr id="10" name="TextBox 9">
            <a:extLst>
              <a:ext uri="{FF2B5EF4-FFF2-40B4-BE49-F238E27FC236}">
                <a16:creationId xmlns:a16="http://schemas.microsoft.com/office/drawing/2014/main" id="{C7AD27CA-A69F-AF70-4364-B9D9DC47FB9F}"/>
              </a:ext>
            </a:extLst>
          </p:cNvPr>
          <p:cNvSpPr txBox="1"/>
          <p:nvPr/>
        </p:nvSpPr>
        <p:spPr>
          <a:xfrm>
            <a:off x="9380936" y="3427839"/>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cs typeface="Calibri"/>
              </a:rPr>
              <a:t>State Leg Tracking on LeaderNet:</a:t>
            </a:r>
            <a:endParaRPr lang="en-US" dirty="0"/>
          </a:p>
        </p:txBody>
      </p:sp>
      <p:pic>
        <p:nvPicPr>
          <p:cNvPr id="7" name="Content Placeholder 6" descr="A screenshot of a map of the united states&#10;&#10;Description automatically generated">
            <a:extLst>
              <a:ext uri="{FF2B5EF4-FFF2-40B4-BE49-F238E27FC236}">
                <a16:creationId xmlns:a16="http://schemas.microsoft.com/office/drawing/2014/main" id="{925FC1A9-8F4D-79AB-A2CE-3A227EDD5AAA}"/>
              </a:ext>
            </a:extLst>
          </p:cNvPr>
          <p:cNvPicPr>
            <a:picLocks noGrp="1" noChangeAspect="1"/>
          </p:cNvPicPr>
          <p:nvPr>
            <p:ph idx="1"/>
          </p:nvPr>
        </p:nvPicPr>
        <p:blipFill>
          <a:blip r:embed="rId2"/>
          <a:stretch>
            <a:fillRect/>
          </a:stretch>
        </p:blipFill>
        <p:spPr>
          <a:xfrm>
            <a:off x="836083" y="876248"/>
            <a:ext cx="8350250" cy="3894242"/>
          </a:xfrm>
        </p:spPr>
      </p:pic>
      <p:sp>
        <p:nvSpPr>
          <p:cNvPr id="8" name="TextBox 7">
            <a:extLst>
              <a:ext uri="{FF2B5EF4-FFF2-40B4-BE49-F238E27FC236}">
                <a16:creationId xmlns:a16="http://schemas.microsoft.com/office/drawing/2014/main" id="{3A9AFCF6-4734-F3E2-39DB-4A9967B1BA9D}"/>
              </a:ext>
            </a:extLst>
          </p:cNvPr>
          <p:cNvSpPr txBox="1"/>
          <p:nvPr/>
        </p:nvSpPr>
        <p:spPr>
          <a:xfrm>
            <a:off x="834874" y="4996254"/>
            <a:ext cx="53996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ACP tracking state legislation on:</a:t>
            </a:r>
            <a:endParaRPr lang="en-US" dirty="0"/>
          </a:p>
          <a:p>
            <a:pPr marL="342900" indent="-342900">
              <a:buFont typeface="Arial"/>
              <a:buChar char="•"/>
            </a:pPr>
            <a:r>
              <a:rPr lang="en-US" sz="2400" dirty="0">
                <a:latin typeface="Calibri"/>
                <a:ea typeface="Calibri"/>
                <a:cs typeface="Calibri"/>
              </a:rPr>
              <a:t>Reproductive health</a:t>
            </a:r>
          </a:p>
          <a:p>
            <a:pPr marL="342900" indent="-342900">
              <a:buFont typeface="Arial"/>
              <a:buChar char="•"/>
            </a:pPr>
            <a:r>
              <a:rPr lang="en-US" sz="2400" dirty="0">
                <a:latin typeface="Calibri"/>
                <a:ea typeface="Calibri"/>
                <a:cs typeface="Calibri"/>
              </a:rPr>
              <a:t>Scope of Practice</a:t>
            </a:r>
          </a:p>
          <a:p>
            <a:pPr marL="342900" indent="-342900">
              <a:buFont typeface="Arial"/>
              <a:buChar char="•"/>
            </a:pPr>
            <a:r>
              <a:rPr lang="en-US" sz="2400" dirty="0">
                <a:latin typeface="Calibri"/>
                <a:ea typeface="Calibri"/>
                <a:cs typeface="Calibri"/>
              </a:rPr>
              <a:t>Prior Authorization</a:t>
            </a:r>
            <a:endParaRPr lang="en-US" sz="2400" dirty="0">
              <a:latin typeface="Calibri" panose="020F0502020204030204" pitchFamily="34" charset="0"/>
              <a:ea typeface="Calibri"/>
              <a:cs typeface="Calibri" panose="020F0502020204030204" pitchFamily="34" charset="0"/>
            </a:endParaRPr>
          </a:p>
          <a:p>
            <a:endParaRPr lang="en-US" sz="2400" dirty="0">
              <a:latin typeface="Calibri" panose="020F0502020204030204" pitchFamily="34" charset="0"/>
              <a:ea typeface="Calibri"/>
              <a:cs typeface="Calibri" panose="020F0502020204030204" pitchFamily="34" charset="0"/>
            </a:endParaRPr>
          </a:p>
        </p:txBody>
      </p:sp>
      <p:sp>
        <p:nvSpPr>
          <p:cNvPr id="12" name="TextBox 11">
            <a:extLst>
              <a:ext uri="{FF2B5EF4-FFF2-40B4-BE49-F238E27FC236}">
                <a16:creationId xmlns:a16="http://schemas.microsoft.com/office/drawing/2014/main" id="{DD3BBDD0-19F4-8A07-519E-7515FF6270A2}"/>
              </a:ext>
            </a:extLst>
          </p:cNvPr>
          <p:cNvSpPr txBox="1"/>
          <p:nvPr/>
        </p:nvSpPr>
        <p:spPr>
          <a:xfrm>
            <a:off x="4300935" y="5385755"/>
            <a:ext cx="3854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alibri"/>
                <a:ea typeface="Calibri"/>
                <a:cs typeface="Calibri"/>
              </a:rPr>
              <a:t>Firearm Injury Prevention</a:t>
            </a:r>
            <a:endParaRPr lang="en-US" sz="2400" dirty="0">
              <a:latin typeface="Calibri"/>
              <a:cs typeface="Calibri"/>
            </a:endParaRPr>
          </a:p>
          <a:p>
            <a:pPr marL="342900" indent="-342900">
              <a:buFont typeface="Arial"/>
              <a:buChar char="•"/>
            </a:pPr>
            <a:r>
              <a:rPr lang="en-US" sz="2400" dirty="0">
                <a:latin typeface="Calibri"/>
                <a:cs typeface="Calibri"/>
              </a:rPr>
              <a:t>Gender-affirming Care</a:t>
            </a:r>
            <a:endParaRPr lang="en-US" dirty="0">
              <a:ea typeface="Calibri" panose="020F0502020204030204"/>
              <a:cs typeface="Calibri" panose="020F0502020204030204"/>
            </a:endParaRPr>
          </a:p>
        </p:txBody>
      </p:sp>
      <p:pic>
        <p:nvPicPr>
          <p:cNvPr id="13" name="Picture 12" descr="A qr code with a dinosaur&#10;&#10;Description automatically generated">
            <a:extLst>
              <a:ext uri="{FF2B5EF4-FFF2-40B4-BE49-F238E27FC236}">
                <a16:creationId xmlns:a16="http://schemas.microsoft.com/office/drawing/2014/main" id="{00903FD1-EB48-4F29-3478-531A44BA6837}"/>
              </a:ext>
            </a:extLst>
          </p:cNvPr>
          <p:cNvPicPr>
            <a:picLocks noChangeAspect="1"/>
          </p:cNvPicPr>
          <p:nvPr/>
        </p:nvPicPr>
        <p:blipFill>
          <a:blip r:embed="rId3"/>
          <a:stretch>
            <a:fillRect/>
          </a:stretch>
        </p:blipFill>
        <p:spPr>
          <a:xfrm>
            <a:off x="9382124" y="4249208"/>
            <a:ext cx="2201334" cy="2211917"/>
          </a:xfrm>
          <a:prstGeom prst="rect">
            <a:avLst/>
          </a:prstGeom>
        </p:spPr>
      </p:pic>
    </p:spTree>
    <p:extLst>
      <p:ext uri="{BB962C8B-B14F-4D97-AF65-F5344CB8AC3E}">
        <p14:creationId xmlns:p14="http://schemas.microsoft.com/office/powerpoint/2010/main" val="136635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161211"/>
            <a:ext cx="10515600" cy="914399"/>
          </a:xfrm>
        </p:spPr>
        <p:txBody>
          <a:bodyPr/>
          <a:lstStyle/>
          <a:p>
            <a:r>
              <a:rPr lang="en-US" dirty="0">
                <a:latin typeface="Calibri"/>
                <a:cs typeface="Calibri"/>
              </a:rPr>
              <a:t>2023 Chapter Inquiry Highlights</a:t>
            </a:r>
            <a:endParaRPr lang="en-US" dirty="0"/>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4667" y="945380"/>
            <a:ext cx="10909314" cy="5751409"/>
          </a:xfrm>
        </p:spPr>
        <p:txBody>
          <a:bodyPr vert="horz" lIns="91440" tIns="45720" rIns="91440" bIns="45720" rtlCol="0" anchor="t">
            <a:noAutofit/>
          </a:bodyPr>
          <a:lstStyle/>
          <a:p>
            <a:r>
              <a:rPr lang="en-US" dirty="0"/>
              <a:t>23 chapters submitted 92 requests</a:t>
            </a:r>
            <a:endParaRPr lang="en-US" dirty="0">
              <a:ea typeface="Calibri" panose="020F0502020204030204"/>
              <a:cs typeface="Calibri" panose="020F0502020204030204"/>
            </a:endParaRPr>
          </a:p>
          <a:p>
            <a:pPr marL="0" indent="0">
              <a:buNone/>
            </a:pPr>
            <a:r>
              <a:rPr lang="en-US" b="1" dirty="0">
                <a:solidFill>
                  <a:schemeClr val="accent1"/>
                </a:solidFill>
                <a:ea typeface="Calibri" panose="020F0502020204030204"/>
                <a:cs typeface="Calibri" panose="020F0502020204030204"/>
              </a:rPr>
              <a:t>For requests (62) received through online forms:</a:t>
            </a:r>
          </a:p>
          <a:p>
            <a:r>
              <a:rPr lang="en-US" dirty="0">
                <a:ea typeface="Calibri" panose="020F0502020204030204"/>
                <a:cs typeface="Calibri" panose="020F0502020204030204"/>
              </a:rPr>
              <a:t>53% marked urgent vs 47% marked normal</a:t>
            </a:r>
          </a:p>
          <a:p>
            <a:r>
              <a:rPr lang="en-US" dirty="0">
                <a:ea typeface="Calibri" panose="020F0502020204030204"/>
                <a:cs typeface="Calibri" panose="020F0502020204030204"/>
              </a:rPr>
              <a:t>Average response time of 1.51 business days, with 0.66 business days for urgent requests and 2.27 business days for normal requests</a:t>
            </a:r>
          </a:p>
          <a:p>
            <a:r>
              <a:rPr lang="en-US" dirty="0">
                <a:ea typeface="Calibri" panose="020F0502020204030204"/>
                <a:cs typeface="Calibri" panose="020F0502020204030204"/>
              </a:rPr>
              <a:t>97% of requests completed on goal timeline, including 100% of urgent requests</a:t>
            </a:r>
          </a:p>
          <a:p>
            <a:r>
              <a:rPr lang="en-US" dirty="0">
                <a:ea typeface="Calibri" panose="020F0502020204030204"/>
                <a:cs typeface="Calibri" panose="020F0502020204030204"/>
              </a:rPr>
              <a:t>Requests on 23 health policy issues, including:</a:t>
            </a:r>
          </a:p>
          <a:p>
            <a:pPr lvl="1"/>
            <a:r>
              <a:rPr lang="en-US" sz="2200" dirty="0">
                <a:ea typeface="Calibri" panose="020F0502020204030204"/>
                <a:cs typeface="Calibri" panose="020F0502020204030204"/>
              </a:rPr>
              <a:t>Reproductive health</a:t>
            </a:r>
          </a:p>
          <a:p>
            <a:pPr lvl="1"/>
            <a:r>
              <a:rPr lang="en-US" sz="2200" dirty="0">
                <a:ea typeface="Calibri" panose="020F0502020204030204"/>
                <a:cs typeface="Calibri" panose="020F0502020204030204"/>
              </a:rPr>
              <a:t>Prescription drugs and health equity </a:t>
            </a:r>
          </a:p>
          <a:p>
            <a:pPr lvl="1"/>
            <a:r>
              <a:rPr lang="en-US" sz="2200" dirty="0">
                <a:ea typeface="Calibri" panose="020F0502020204030204"/>
                <a:cs typeface="Calibri" panose="020F0502020204030204"/>
              </a:rPr>
              <a:t>Followed by: environmental health/climate change and public health, then by physician payment, LGBTQ+ issues, scope of practice, and electoral inquiries</a:t>
            </a:r>
          </a:p>
        </p:txBody>
      </p:sp>
    </p:spTree>
    <p:extLst>
      <p:ext uri="{BB962C8B-B14F-4D97-AF65-F5344CB8AC3E}">
        <p14:creationId xmlns:p14="http://schemas.microsoft.com/office/powerpoint/2010/main" val="409213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3FD8-53D4-AD78-FD9D-C13F8847FC91}"/>
              </a:ext>
            </a:extLst>
          </p:cNvPr>
          <p:cNvSpPr>
            <a:spLocks noGrp="1"/>
          </p:cNvSpPr>
          <p:nvPr>
            <p:ph type="title"/>
          </p:nvPr>
        </p:nvSpPr>
        <p:spPr/>
        <p:txBody>
          <a:bodyPr/>
          <a:lstStyle/>
          <a:p>
            <a:r>
              <a:rPr lang="en-US" dirty="0"/>
              <a:t>2023 ACP Grassroots Advocacy Data</a:t>
            </a:r>
          </a:p>
        </p:txBody>
      </p:sp>
      <p:sp>
        <p:nvSpPr>
          <p:cNvPr id="3" name="Content Placeholder 2">
            <a:extLst>
              <a:ext uri="{FF2B5EF4-FFF2-40B4-BE49-F238E27FC236}">
                <a16:creationId xmlns:a16="http://schemas.microsoft.com/office/drawing/2014/main" id="{FA799595-3360-60EC-F089-213CCA635DDD}"/>
              </a:ext>
            </a:extLst>
          </p:cNvPr>
          <p:cNvSpPr>
            <a:spLocks noGrp="1"/>
          </p:cNvSpPr>
          <p:nvPr>
            <p:ph idx="1"/>
          </p:nvPr>
        </p:nvSpPr>
        <p:spPr/>
        <p:txBody>
          <a:bodyPr>
            <a:normAutofit lnSpcReduction="10000"/>
          </a:bodyPr>
          <a:lstStyle/>
          <a:p>
            <a:r>
              <a:rPr lang="en-US" b="1" dirty="0"/>
              <a:t>14 federal campaigns covering: </a:t>
            </a:r>
          </a:p>
          <a:p>
            <a:pPr lvl="1"/>
            <a:r>
              <a:rPr lang="en-US" dirty="0"/>
              <a:t>physician payment (x5), </a:t>
            </a:r>
          </a:p>
          <a:p>
            <a:pPr lvl="1"/>
            <a:r>
              <a:rPr lang="en-US" dirty="0"/>
              <a:t>Medicare/Medicaid pay parity (x2), </a:t>
            </a:r>
          </a:p>
          <a:p>
            <a:pPr lvl="1"/>
            <a:r>
              <a:rPr lang="en-US" dirty="0"/>
              <a:t>step therapy (x2), </a:t>
            </a:r>
          </a:p>
          <a:p>
            <a:pPr lvl="1"/>
            <a:r>
              <a:rPr lang="en-US" dirty="0"/>
              <a:t>non-compete agreements, </a:t>
            </a:r>
          </a:p>
          <a:p>
            <a:pPr lvl="1"/>
            <a:r>
              <a:rPr lang="en-US" dirty="0"/>
              <a:t>student loans, </a:t>
            </a:r>
          </a:p>
          <a:p>
            <a:pPr lvl="1"/>
            <a:r>
              <a:rPr lang="en-US" dirty="0"/>
              <a:t>GME slots, telehealth, </a:t>
            </a:r>
          </a:p>
          <a:p>
            <a:pPr lvl="1"/>
            <a:r>
              <a:rPr lang="en-US" dirty="0"/>
              <a:t>prior authorization, </a:t>
            </a:r>
          </a:p>
          <a:p>
            <a:pPr lvl="1"/>
            <a:r>
              <a:rPr lang="en-US" dirty="0"/>
              <a:t>price transparency</a:t>
            </a:r>
          </a:p>
          <a:p>
            <a:r>
              <a:rPr lang="en-US" dirty="0"/>
              <a:t> </a:t>
            </a:r>
            <a:r>
              <a:rPr lang="en-US" b="1" dirty="0"/>
              <a:t>4 state campaigns covering: </a:t>
            </a:r>
            <a:r>
              <a:rPr lang="en-US" dirty="0"/>
              <a:t>firearms safety (x2), maternal health/Medicaid, prior authorization</a:t>
            </a:r>
          </a:p>
          <a:p>
            <a:r>
              <a:rPr lang="en-US" b="1" dirty="0"/>
              <a:t>Total # of messages to lawmakers: </a:t>
            </a:r>
            <a:r>
              <a:rPr lang="en-US" dirty="0"/>
              <a:t>5,119 from 1,196 advocates</a:t>
            </a:r>
          </a:p>
          <a:p>
            <a:pPr lvl="1"/>
            <a:r>
              <a:rPr lang="en-US" dirty="0"/>
              <a:t>4,478 federal messages, including 498 grassroots regulatory comments</a:t>
            </a:r>
          </a:p>
          <a:p>
            <a:pPr lvl="2"/>
            <a:r>
              <a:rPr lang="en-US" b="1" dirty="0"/>
              <a:t>G2211: </a:t>
            </a:r>
            <a:r>
              <a:rPr lang="en-US" dirty="0"/>
              <a:t>2,454 messages, include 265 individual comment letters to CMS </a:t>
            </a:r>
          </a:p>
        </p:txBody>
      </p:sp>
      <p:sp>
        <p:nvSpPr>
          <p:cNvPr id="4" name="Slide Number Placeholder 3">
            <a:extLst>
              <a:ext uri="{FF2B5EF4-FFF2-40B4-BE49-F238E27FC236}">
                <a16:creationId xmlns:a16="http://schemas.microsoft.com/office/drawing/2014/main" id="{A8007350-84E8-070C-F17E-FCB3E74BC5E1}"/>
              </a:ext>
            </a:extLst>
          </p:cNvPr>
          <p:cNvSpPr>
            <a:spLocks noGrp="1"/>
          </p:cNvSpPr>
          <p:nvPr>
            <p:ph type="sldNum" sz="quarter" idx="10"/>
          </p:nvPr>
        </p:nvSpPr>
        <p:spPr/>
        <p:txBody>
          <a:bodyPr/>
          <a:lstStyle/>
          <a:p>
            <a:fld id="{461711D5-349D-4847-A71F-DCB6A6FF38BF}" type="slidenum">
              <a:rPr lang="en-US" smtClean="0"/>
              <a:pPr/>
              <a:t>23</a:t>
            </a:fld>
            <a:endParaRPr lang="en-US" dirty="0"/>
          </a:p>
        </p:txBody>
      </p:sp>
    </p:spTree>
    <p:extLst>
      <p:ext uri="{BB962C8B-B14F-4D97-AF65-F5344CB8AC3E}">
        <p14:creationId xmlns:p14="http://schemas.microsoft.com/office/powerpoint/2010/main" val="3718413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B30214-7DF5-B549-8FE6-5082C8D1A721}"/>
              </a:ext>
            </a:extLst>
          </p:cNvPr>
          <p:cNvSpPr>
            <a:spLocks noGrp="1"/>
          </p:cNvSpPr>
          <p:nvPr>
            <p:ph type="ctrTitle"/>
          </p:nvPr>
        </p:nvSpPr>
        <p:spPr/>
        <p:txBody>
          <a:bodyPr/>
          <a:lstStyle/>
          <a:p>
            <a:r>
              <a:rPr lang="en-US"/>
              <a:t>Questions?</a:t>
            </a:r>
          </a:p>
        </p:txBody>
      </p:sp>
      <p:sp>
        <p:nvSpPr>
          <p:cNvPr id="6" name="Subtitle 5">
            <a:extLst>
              <a:ext uri="{FF2B5EF4-FFF2-40B4-BE49-F238E27FC236}">
                <a16:creationId xmlns:a16="http://schemas.microsoft.com/office/drawing/2014/main" id="{3714D415-7E03-8D96-6C38-A5BE18CA2FC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6A011A1-887D-6F5C-7E95-613968BE9095}"/>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24</a:t>
            </a:fld>
            <a:endParaRPr lang="en-US"/>
          </a:p>
        </p:txBody>
      </p:sp>
    </p:spTree>
    <p:extLst>
      <p:ext uri="{BB962C8B-B14F-4D97-AF65-F5344CB8AC3E}">
        <p14:creationId xmlns:p14="http://schemas.microsoft.com/office/powerpoint/2010/main" val="314012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453A-9692-1769-2D26-A9D83FC63E01}"/>
              </a:ext>
            </a:extLst>
          </p:cNvPr>
          <p:cNvSpPr>
            <a:spLocks noGrp="1"/>
          </p:cNvSpPr>
          <p:nvPr>
            <p:ph type="title"/>
          </p:nvPr>
        </p:nvSpPr>
        <p:spPr>
          <a:xfrm>
            <a:off x="838200" y="365126"/>
            <a:ext cx="10515600" cy="914399"/>
          </a:xfrm>
        </p:spPr>
        <p:txBody>
          <a:bodyPr anchor="ctr">
            <a:normAutofit/>
          </a:bodyPr>
          <a:lstStyle/>
          <a:p>
            <a:r>
              <a:rPr lang="en-US" dirty="0"/>
              <a:t>Appropriations – First 6 of 12 bills signed, March 9, 2024</a:t>
            </a:r>
          </a:p>
        </p:txBody>
      </p:sp>
      <p:pic>
        <p:nvPicPr>
          <p:cNvPr id="7" name="Picture 6" descr="A screenshot of a computer&#10;&#10;Description automatically generated">
            <a:extLst>
              <a:ext uri="{FF2B5EF4-FFF2-40B4-BE49-F238E27FC236}">
                <a16:creationId xmlns:a16="http://schemas.microsoft.com/office/drawing/2014/main" id="{24F37B40-DA0C-7FD1-A422-6D543BBBE79C}"/>
              </a:ext>
            </a:extLst>
          </p:cNvPr>
          <p:cNvPicPr>
            <a:picLocks noChangeAspect="1"/>
          </p:cNvPicPr>
          <p:nvPr/>
        </p:nvPicPr>
        <p:blipFill rotWithShape="1">
          <a:blip r:embed="rId2"/>
          <a:srcRect l="25000" t="19724" r="25320"/>
          <a:stretch/>
        </p:blipFill>
        <p:spPr bwMode="auto">
          <a:xfrm>
            <a:off x="838200" y="1457137"/>
            <a:ext cx="5181600" cy="4542215"/>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548D4E7B-6CB5-C494-C2F6-F9C8EB12BF49}"/>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3</a:t>
            </a:fld>
            <a:endParaRPr lang="en-US"/>
          </a:p>
        </p:txBody>
      </p:sp>
      <p:pic>
        <p:nvPicPr>
          <p:cNvPr id="10" name="Picture 9" descr="A screen shot of a computer&#10;&#10;Description automatically generated">
            <a:extLst>
              <a:ext uri="{FF2B5EF4-FFF2-40B4-BE49-F238E27FC236}">
                <a16:creationId xmlns:a16="http://schemas.microsoft.com/office/drawing/2014/main" id="{DA2C54EE-9EAA-A82A-A19F-DCD7EC8D08FF}"/>
              </a:ext>
            </a:extLst>
          </p:cNvPr>
          <p:cNvPicPr>
            <a:picLocks noChangeAspect="1"/>
          </p:cNvPicPr>
          <p:nvPr/>
        </p:nvPicPr>
        <p:blipFill rotWithShape="1">
          <a:blip r:embed="rId3"/>
          <a:srcRect l="27457" t="15977" r="27564" b="11834"/>
          <a:stretch/>
        </p:blipFill>
        <p:spPr bwMode="auto">
          <a:xfrm>
            <a:off x="952183" y="1279525"/>
            <a:ext cx="5106035" cy="4438976"/>
          </a:xfrm>
          <a:prstGeom prst="rect">
            <a:avLst/>
          </a:prstGeom>
          <a:ln>
            <a:noFill/>
          </a:ln>
          <a:extLst>
            <a:ext uri="{53640926-AAD7-44D8-BBD7-CCE9431645EC}">
              <a14:shadowObscured xmlns:a14="http://schemas.microsoft.com/office/drawing/2010/main"/>
            </a:ext>
          </a:extLst>
        </p:spPr>
      </p:pic>
      <p:pic>
        <p:nvPicPr>
          <p:cNvPr id="11" name="Picture 10" descr="A screenshot of a computer&#10;&#10;Description automatically generated">
            <a:extLst>
              <a:ext uri="{FF2B5EF4-FFF2-40B4-BE49-F238E27FC236}">
                <a16:creationId xmlns:a16="http://schemas.microsoft.com/office/drawing/2014/main" id="{2DAD4422-39A2-677D-753B-265830164D1C}"/>
              </a:ext>
            </a:extLst>
          </p:cNvPr>
          <p:cNvPicPr>
            <a:picLocks noChangeAspect="1"/>
          </p:cNvPicPr>
          <p:nvPr/>
        </p:nvPicPr>
        <p:blipFill rotWithShape="1">
          <a:blip r:embed="rId4"/>
          <a:srcRect l="31624" t="22288" r="22222" b="7101"/>
          <a:stretch/>
        </p:blipFill>
        <p:spPr bwMode="auto">
          <a:xfrm>
            <a:off x="6254697" y="1310066"/>
            <a:ext cx="5481108" cy="4542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96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5AD1-5295-3B7E-1826-54A2CA153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765D5-6C0C-3EDB-C9CC-7A8955F2EAF7}"/>
              </a:ext>
            </a:extLst>
          </p:cNvPr>
          <p:cNvSpPr>
            <a:spLocks noGrp="1"/>
          </p:cNvSpPr>
          <p:nvPr>
            <p:ph type="title"/>
          </p:nvPr>
        </p:nvSpPr>
        <p:spPr/>
        <p:txBody>
          <a:bodyPr/>
          <a:lstStyle/>
          <a:p>
            <a:r>
              <a:rPr lang="en-US"/>
              <a:t>2024 Policy and Advocacy Priorities</a:t>
            </a:r>
          </a:p>
        </p:txBody>
      </p:sp>
      <p:graphicFrame>
        <p:nvGraphicFramePr>
          <p:cNvPr id="6" name="Content Placeholder 5">
            <a:extLst>
              <a:ext uri="{FF2B5EF4-FFF2-40B4-BE49-F238E27FC236}">
                <a16:creationId xmlns:a16="http://schemas.microsoft.com/office/drawing/2014/main" id="{83CB7998-ECE8-FB2E-1526-F06D73A1EE78}"/>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46E4268-5FD6-6118-64E7-1CF49C0A07B6}"/>
              </a:ext>
            </a:extLst>
          </p:cNvPr>
          <p:cNvSpPr>
            <a:spLocks noGrp="1"/>
          </p:cNvSpPr>
          <p:nvPr>
            <p:ph type="sldNum" sz="quarter" idx="10"/>
          </p:nvPr>
        </p:nvSpPr>
        <p:spPr/>
        <p:txBody>
          <a:bodyPr/>
          <a:lstStyle/>
          <a:p>
            <a:fld id="{461711D5-349D-4847-A71F-DCB6A6FF38BF}" type="slidenum">
              <a:rPr lang="en-US" smtClean="0"/>
              <a:pPr/>
              <a:t>4</a:t>
            </a:fld>
            <a:endParaRPr lang="en-US"/>
          </a:p>
        </p:txBody>
      </p:sp>
    </p:spTree>
    <p:extLst>
      <p:ext uri="{BB962C8B-B14F-4D97-AF65-F5344CB8AC3E}">
        <p14:creationId xmlns:p14="http://schemas.microsoft.com/office/powerpoint/2010/main" val="80478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21B9-403C-BEC8-CE09-5E072808EEF4}"/>
              </a:ext>
            </a:extLst>
          </p:cNvPr>
          <p:cNvSpPr>
            <a:spLocks noGrp="1"/>
          </p:cNvSpPr>
          <p:nvPr>
            <p:ph type="title"/>
          </p:nvPr>
        </p:nvSpPr>
        <p:spPr>
          <a:xfrm>
            <a:off x="838200" y="365126"/>
            <a:ext cx="10515600" cy="914399"/>
          </a:xfrm>
        </p:spPr>
        <p:txBody>
          <a:bodyPr anchor="ctr">
            <a:normAutofit/>
          </a:bodyPr>
          <a:lstStyle/>
          <a:p>
            <a:r>
              <a:rPr lang="en-US"/>
              <a:t>How do we decide on what priorities to consider?</a:t>
            </a:r>
          </a:p>
        </p:txBody>
      </p:sp>
      <p:sp>
        <p:nvSpPr>
          <p:cNvPr id="4" name="Slide Number Placeholder 3">
            <a:extLst>
              <a:ext uri="{FF2B5EF4-FFF2-40B4-BE49-F238E27FC236}">
                <a16:creationId xmlns:a16="http://schemas.microsoft.com/office/drawing/2014/main" id="{8D3F2F12-4365-08EA-A6A4-78D1311EB0D3}"/>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5</a:t>
            </a:fld>
            <a:endParaRPr lang="en-US"/>
          </a:p>
        </p:txBody>
      </p:sp>
      <p:graphicFrame>
        <p:nvGraphicFramePr>
          <p:cNvPr id="5" name="Content Placeholder 4">
            <a:extLst>
              <a:ext uri="{FF2B5EF4-FFF2-40B4-BE49-F238E27FC236}">
                <a16:creationId xmlns:a16="http://schemas.microsoft.com/office/drawing/2014/main" id="{C6AA3D79-F9B5-729D-26FF-19FEA6D99878}"/>
              </a:ext>
            </a:extLst>
          </p:cNvPr>
          <p:cNvGraphicFramePr>
            <a:graphicFrameLocks noGrp="1"/>
          </p:cNvGraphicFramePr>
          <p:nvPr>
            <p:ph idx="1"/>
            <p:extLst>
              <p:ext uri="{D42A27DB-BD31-4B8C-83A1-F6EECF244321}">
                <p14:modId xmlns:p14="http://schemas.microsoft.com/office/powerpoint/2010/main" val="2853269196"/>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99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6450228-8A0C-759A-4A26-74A335D7E553}"/>
              </a:ext>
            </a:extLst>
          </p:cNvPr>
          <p:cNvPicPr>
            <a:picLocks noChangeAspect="1"/>
          </p:cNvPicPr>
          <p:nvPr/>
        </p:nvPicPr>
        <p:blipFill rotWithShape="1">
          <a:blip r:embed="rId2"/>
          <a:srcRect l="32700" t="21302" r="21367" b="1380"/>
          <a:stretch/>
        </p:blipFill>
        <p:spPr bwMode="auto">
          <a:xfrm>
            <a:off x="2656114" y="68263"/>
            <a:ext cx="7360428" cy="6721475"/>
          </a:xfrm>
          <a:prstGeom prst="rect">
            <a:avLst/>
          </a:prstGeom>
          <a:noFill/>
          <a:ln>
            <a:noFill/>
          </a:ln>
          <a:extLst>
            <a:ext uri="{53640926-AAD7-44D8-BBD7-CCE9431645EC}">
              <a14:shadowObscured xmlns:a14="http://schemas.microsoft.com/office/drawing/2010/main"/>
            </a:ext>
          </a:extLst>
        </p:spPr>
      </p:pic>
      <p:sp>
        <p:nvSpPr>
          <p:cNvPr id="3" name="Slide Number Placeholder 2" hidden="1">
            <a:extLst>
              <a:ext uri="{FF2B5EF4-FFF2-40B4-BE49-F238E27FC236}">
                <a16:creationId xmlns:a16="http://schemas.microsoft.com/office/drawing/2014/main" id="{C939AD68-F89D-64FD-C9FD-1AD67D1CADA0}"/>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6</a:t>
            </a:fld>
            <a:endParaRPr lang="en-US"/>
          </a:p>
        </p:txBody>
      </p:sp>
      <p:pic>
        <p:nvPicPr>
          <p:cNvPr id="6" name="Picture 5">
            <a:extLst>
              <a:ext uri="{FF2B5EF4-FFF2-40B4-BE49-F238E27FC236}">
                <a16:creationId xmlns:a16="http://schemas.microsoft.com/office/drawing/2014/main" id="{7D3BD49A-1C76-0E74-EED1-27AFFC51922D}"/>
              </a:ext>
            </a:extLst>
          </p:cNvPr>
          <p:cNvPicPr>
            <a:picLocks noChangeAspect="1"/>
          </p:cNvPicPr>
          <p:nvPr/>
        </p:nvPicPr>
        <p:blipFill>
          <a:blip r:embed="rId3"/>
          <a:stretch>
            <a:fillRect/>
          </a:stretch>
        </p:blipFill>
        <p:spPr>
          <a:xfrm>
            <a:off x="10168617" y="5114699"/>
            <a:ext cx="1675039" cy="1675039"/>
          </a:xfrm>
          <a:prstGeom prst="rect">
            <a:avLst/>
          </a:prstGeom>
        </p:spPr>
      </p:pic>
    </p:spTree>
    <p:extLst>
      <p:ext uri="{BB962C8B-B14F-4D97-AF65-F5344CB8AC3E}">
        <p14:creationId xmlns:p14="http://schemas.microsoft.com/office/powerpoint/2010/main" val="166983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C74A6-BBF0-4D6E-F80B-EE9524B504BA}"/>
              </a:ext>
            </a:extLst>
          </p:cNvPr>
          <p:cNvSpPr>
            <a:spLocks noGrp="1"/>
          </p:cNvSpPr>
          <p:nvPr>
            <p:ph type="body" idx="2"/>
          </p:nvPr>
        </p:nvSpPr>
        <p:spPr>
          <a:xfrm>
            <a:off x="812799" y="1279526"/>
            <a:ext cx="2281069" cy="4892674"/>
          </a:xfrm>
        </p:spPr>
        <p:txBody>
          <a:bodyPr>
            <a:normAutofit/>
          </a:bodyPr>
          <a:lstStyle/>
          <a:p>
            <a:pPr lvl="0"/>
            <a:r>
              <a:rPr lang="en-US" dirty="0"/>
              <a:t>Inflationary updates to Medicare payment rates</a:t>
            </a:r>
          </a:p>
          <a:p>
            <a:pPr lvl="0"/>
            <a:endParaRPr lang="en-US" dirty="0"/>
          </a:p>
          <a:p>
            <a:pPr lvl="0"/>
            <a:r>
              <a:rPr lang="en-US" dirty="0"/>
              <a:t>Addressing budget neutrality/Medicare physician fee schedule </a:t>
            </a:r>
          </a:p>
          <a:p>
            <a:pPr lvl="0"/>
            <a:endParaRPr lang="en-US" dirty="0"/>
          </a:p>
          <a:p>
            <a:pPr lvl="0"/>
            <a:r>
              <a:rPr lang="en-US" dirty="0"/>
              <a:t>Policies that facilitate physicians transitioning to value-based models of care/ MACRA reform</a:t>
            </a:r>
          </a:p>
        </p:txBody>
      </p:sp>
      <p:pic>
        <p:nvPicPr>
          <p:cNvPr id="5" name="Picture 4" descr="A screenshot of a computer&#10;&#10;Description automatically generated">
            <a:extLst>
              <a:ext uri="{FF2B5EF4-FFF2-40B4-BE49-F238E27FC236}">
                <a16:creationId xmlns:a16="http://schemas.microsoft.com/office/drawing/2014/main" id="{09B44AF2-B311-3794-BDCB-CFB240AA3585}"/>
              </a:ext>
            </a:extLst>
          </p:cNvPr>
          <p:cNvPicPr>
            <a:picLocks noChangeAspect="1"/>
          </p:cNvPicPr>
          <p:nvPr/>
        </p:nvPicPr>
        <p:blipFill rotWithShape="1">
          <a:blip r:embed="rId2"/>
          <a:srcRect l="30876" t="26429" r="21581" b="17949"/>
          <a:stretch/>
        </p:blipFill>
        <p:spPr bwMode="auto">
          <a:xfrm>
            <a:off x="3298143" y="1279522"/>
            <a:ext cx="8259931" cy="5234419"/>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46D3622-65A3-24C2-51A2-5591F2BBF477}"/>
              </a:ext>
            </a:extLst>
          </p:cNvPr>
          <p:cNvSpPr>
            <a:spLocks noGrp="1"/>
          </p:cNvSpPr>
          <p:nvPr>
            <p:ph type="title"/>
          </p:nvPr>
        </p:nvSpPr>
        <p:spPr>
          <a:xfrm>
            <a:off x="838200" y="365126"/>
            <a:ext cx="10515600" cy="914399"/>
          </a:xfrm>
        </p:spPr>
        <p:txBody>
          <a:bodyPr anchor="ctr">
            <a:normAutofit/>
          </a:bodyPr>
          <a:lstStyle/>
          <a:p>
            <a:r>
              <a:rPr lang="en-US"/>
              <a:t>Valuing the Care Provided by IM Physicians</a:t>
            </a:r>
          </a:p>
        </p:txBody>
      </p:sp>
      <p:sp>
        <p:nvSpPr>
          <p:cNvPr id="4" name="Slide Number Placeholder 3">
            <a:extLst>
              <a:ext uri="{FF2B5EF4-FFF2-40B4-BE49-F238E27FC236}">
                <a16:creationId xmlns:a16="http://schemas.microsoft.com/office/drawing/2014/main" id="{77B06DB1-DDC6-D34B-9C68-C3A1738552B7}"/>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7</a:t>
            </a:fld>
            <a:endParaRPr lang="en-US"/>
          </a:p>
        </p:txBody>
      </p:sp>
      <p:pic>
        <p:nvPicPr>
          <p:cNvPr id="7" name="Picture 6">
            <a:extLst>
              <a:ext uri="{FF2B5EF4-FFF2-40B4-BE49-F238E27FC236}">
                <a16:creationId xmlns:a16="http://schemas.microsoft.com/office/drawing/2014/main" id="{7419C2E3-27B4-79AF-4F06-E44A92D8BE6C}"/>
              </a:ext>
            </a:extLst>
          </p:cNvPr>
          <p:cNvPicPr>
            <a:picLocks noChangeAspect="1"/>
          </p:cNvPicPr>
          <p:nvPr/>
        </p:nvPicPr>
        <p:blipFill>
          <a:blip r:embed="rId3"/>
          <a:stretch>
            <a:fillRect/>
          </a:stretch>
        </p:blipFill>
        <p:spPr>
          <a:xfrm>
            <a:off x="10021661" y="192024"/>
            <a:ext cx="1332139" cy="1332139"/>
          </a:xfrm>
          <a:prstGeom prst="rect">
            <a:avLst/>
          </a:prstGeom>
        </p:spPr>
      </p:pic>
    </p:spTree>
    <p:extLst>
      <p:ext uri="{BB962C8B-B14F-4D97-AF65-F5344CB8AC3E}">
        <p14:creationId xmlns:p14="http://schemas.microsoft.com/office/powerpoint/2010/main" val="97208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3911D4-DB10-460C-D833-D7F6DCC3A546}"/>
              </a:ext>
            </a:extLst>
          </p:cNvPr>
          <p:cNvSpPr>
            <a:spLocks noGrp="1"/>
          </p:cNvSpPr>
          <p:nvPr>
            <p:ph type="title"/>
          </p:nvPr>
        </p:nvSpPr>
        <p:spPr>
          <a:xfrm>
            <a:off x="838200" y="365126"/>
            <a:ext cx="10515600" cy="914399"/>
          </a:xfrm>
        </p:spPr>
        <p:txBody>
          <a:bodyPr anchor="ctr">
            <a:normAutofit/>
          </a:bodyPr>
          <a:lstStyle/>
          <a:p>
            <a:r>
              <a:rPr lang="en-US" dirty="0"/>
              <a:t>G2211 – Have you used it yet?</a:t>
            </a:r>
          </a:p>
        </p:txBody>
      </p:sp>
      <p:sp>
        <p:nvSpPr>
          <p:cNvPr id="7" name="Content Placeholder 6">
            <a:extLst>
              <a:ext uri="{FF2B5EF4-FFF2-40B4-BE49-F238E27FC236}">
                <a16:creationId xmlns:a16="http://schemas.microsoft.com/office/drawing/2014/main" id="{3EC6FF2A-72A4-F2A4-2FFC-D3F67B11597D}"/>
              </a:ext>
            </a:extLst>
          </p:cNvPr>
          <p:cNvSpPr>
            <a:spLocks noGrp="1"/>
          </p:cNvSpPr>
          <p:nvPr>
            <p:ph sz="half" idx="1"/>
          </p:nvPr>
        </p:nvSpPr>
        <p:spPr>
          <a:xfrm>
            <a:off x="838199" y="1279526"/>
            <a:ext cx="5604641" cy="5386450"/>
          </a:xfrm>
        </p:spPr>
        <p:txBody>
          <a:bodyPr>
            <a:normAutofit lnSpcReduction="10000"/>
          </a:bodyPr>
          <a:lstStyle/>
          <a:p>
            <a:pPr>
              <a:lnSpc>
                <a:spcPct val="90000"/>
              </a:lnSpc>
            </a:pPr>
            <a:r>
              <a:rPr lang="en-US" sz="1800" b="0" i="0">
                <a:effectLst/>
              </a:rPr>
              <a:t>G2211 is appropriate in the context of a </a:t>
            </a:r>
            <a:r>
              <a:rPr lang="en-US" sz="1800" b="0" i="0" u="sng">
                <a:effectLst/>
              </a:rPr>
              <a:t>longitudinal relationship</a:t>
            </a:r>
            <a:r>
              <a:rPr lang="en-US" sz="1800" b="0" i="0">
                <a:effectLst/>
              </a:rPr>
              <a:t> and characterizes the base E/M service based on the kind of care being furnished. </a:t>
            </a:r>
          </a:p>
          <a:p>
            <a:pPr>
              <a:lnSpc>
                <a:spcPct val="90000"/>
              </a:lnSpc>
            </a:pPr>
            <a:r>
              <a:rPr lang="en-US" sz="1800" b="0" i="0">
                <a:effectLst/>
              </a:rPr>
              <a:t>The relationship between the patient and the clinician is the determining factor and the add-on code should only be billed when the E/M office visit (CPT codes 99202-99215) serves as the </a:t>
            </a:r>
            <a:r>
              <a:rPr lang="en-US" sz="1800" b="0" i="0" u="sng">
                <a:effectLst/>
              </a:rPr>
              <a:t>focal point</a:t>
            </a:r>
            <a:r>
              <a:rPr lang="en-US" sz="1800" b="0" i="0">
                <a:effectLst/>
              </a:rPr>
              <a:t> for all needed services.</a:t>
            </a:r>
          </a:p>
          <a:p>
            <a:pPr>
              <a:lnSpc>
                <a:spcPct val="90000"/>
              </a:lnSpc>
            </a:pPr>
            <a:r>
              <a:rPr lang="en-US" sz="1800" b="0" i="0">
                <a:effectLst/>
              </a:rPr>
              <a:t>The 2024 national Medicare payment amount is $16.04.</a:t>
            </a:r>
          </a:p>
          <a:p>
            <a:pPr>
              <a:lnSpc>
                <a:spcPct val="90000"/>
              </a:lnSpc>
            </a:pPr>
            <a:r>
              <a:rPr lang="en-US" sz="1800" b="0" i="0">
                <a:effectLst/>
              </a:rPr>
              <a:t>You should </a:t>
            </a:r>
            <a:r>
              <a:rPr lang="en-US" sz="1800" b="0" i="0" u="sng">
                <a:effectLst/>
              </a:rPr>
              <a:t>not</a:t>
            </a:r>
            <a:r>
              <a:rPr lang="en-US" sz="1800" b="0" i="0">
                <a:effectLst/>
              </a:rPr>
              <a:t> use G2211 in the context of an annual wellness visit, a “Welcome to Medicare” visit, or when modifier 25 is used with the E/M service on the same day.</a:t>
            </a:r>
          </a:p>
          <a:p>
            <a:pPr>
              <a:lnSpc>
                <a:spcPct val="90000"/>
              </a:lnSpc>
            </a:pPr>
            <a:r>
              <a:rPr lang="en-US" sz="1800" b="0" i="0">
                <a:effectLst/>
              </a:rPr>
              <a:t>G2211 is active for additional payment from Medicare starting January 1, 2024. You should educate your administration and coding professionals about the importance of G2211 and offer ACP’s resource hub for support. </a:t>
            </a:r>
            <a:endParaRPr lang="en-US" sz="1800" dirty="0"/>
          </a:p>
        </p:txBody>
      </p:sp>
      <p:sp>
        <p:nvSpPr>
          <p:cNvPr id="5" name="Slide Number Placeholder 4">
            <a:extLst>
              <a:ext uri="{FF2B5EF4-FFF2-40B4-BE49-F238E27FC236}">
                <a16:creationId xmlns:a16="http://schemas.microsoft.com/office/drawing/2014/main" id="{763CADBB-606B-D65C-B46D-BEE296319F5E}"/>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8</a:t>
            </a:fld>
            <a:endParaRPr lang="en-US"/>
          </a:p>
        </p:txBody>
      </p:sp>
      <p:grpSp>
        <p:nvGrpSpPr>
          <p:cNvPr id="12" name="Group 11">
            <a:extLst>
              <a:ext uri="{FF2B5EF4-FFF2-40B4-BE49-F238E27FC236}">
                <a16:creationId xmlns:a16="http://schemas.microsoft.com/office/drawing/2014/main" id="{DB2D1361-6787-6F6C-2B80-F7E3C3D33CC2}"/>
              </a:ext>
            </a:extLst>
          </p:cNvPr>
          <p:cNvGrpSpPr/>
          <p:nvPr/>
        </p:nvGrpSpPr>
        <p:grpSpPr>
          <a:xfrm>
            <a:off x="6865882" y="640080"/>
            <a:ext cx="4569372" cy="3007005"/>
            <a:chOff x="6865882" y="640080"/>
            <a:chExt cx="4569372" cy="3007005"/>
          </a:xfrm>
        </p:grpSpPr>
        <p:pic>
          <p:nvPicPr>
            <p:cNvPr id="8" name="Picture 7" descr="A screenshot of a computer&#10;&#10;Description automatically generated">
              <a:extLst>
                <a:ext uri="{FF2B5EF4-FFF2-40B4-BE49-F238E27FC236}">
                  <a16:creationId xmlns:a16="http://schemas.microsoft.com/office/drawing/2014/main" id="{FEACEBEF-4FE8-7157-9DD6-0B86AC4A4A60}"/>
                </a:ext>
              </a:extLst>
            </p:cNvPr>
            <p:cNvPicPr>
              <a:picLocks noChangeAspect="1"/>
            </p:cNvPicPr>
            <p:nvPr/>
          </p:nvPicPr>
          <p:blipFill rotWithShape="1">
            <a:blip r:embed="rId2"/>
            <a:srcRect l="26923" t="24458" r="15812" b="9862"/>
            <a:stretch/>
          </p:blipFill>
          <p:spPr bwMode="auto">
            <a:xfrm>
              <a:off x="6865882" y="803932"/>
              <a:ext cx="4569372" cy="28431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C33C6AD0-F1D3-DEE7-8613-8E89CDEB51F3}"/>
                </a:ext>
              </a:extLst>
            </p:cNvPr>
            <p:cNvPicPr>
              <a:picLocks noChangeAspect="1"/>
            </p:cNvPicPr>
            <p:nvPr/>
          </p:nvPicPr>
          <p:blipFill>
            <a:blip r:embed="rId3"/>
            <a:stretch>
              <a:fillRect/>
            </a:stretch>
          </p:blipFill>
          <p:spPr>
            <a:xfrm>
              <a:off x="10590212" y="640080"/>
              <a:ext cx="763588" cy="763588"/>
            </a:xfrm>
            <a:prstGeom prst="rect">
              <a:avLst/>
            </a:prstGeom>
          </p:spPr>
        </p:pic>
      </p:grpSp>
      <p:grpSp>
        <p:nvGrpSpPr>
          <p:cNvPr id="15" name="Group 14">
            <a:extLst>
              <a:ext uri="{FF2B5EF4-FFF2-40B4-BE49-F238E27FC236}">
                <a16:creationId xmlns:a16="http://schemas.microsoft.com/office/drawing/2014/main" id="{D75A96FF-68AA-5D33-F716-C1E7DCBA40B6}"/>
              </a:ext>
            </a:extLst>
          </p:cNvPr>
          <p:cNvGrpSpPr/>
          <p:nvPr/>
        </p:nvGrpSpPr>
        <p:grpSpPr>
          <a:xfrm>
            <a:off x="6977709" y="3021278"/>
            <a:ext cx="5033754" cy="3647115"/>
            <a:chOff x="6977709" y="3021278"/>
            <a:chExt cx="5033754" cy="3647115"/>
          </a:xfrm>
        </p:grpSpPr>
        <p:pic>
          <p:nvPicPr>
            <p:cNvPr id="9" name="Picture 8" descr="A screenshot of a computer&#10;&#10;Description automatically generated">
              <a:extLst>
                <a:ext uri="{FF2B5EF4-FFF2-40B4-BE49-F238E27FC236}">
                  <a16:creationId xmlns:a16="http://schemas.microsoft.com/office/drawing/2014/main" id="{FBD7C925-2D80-65A4-2505-FA7E73D3C71F}"/>
                </a:ext>
              </a:extLst>
            </p:cNvPr>
            <p:cNvPicPr>
              <a:picLocks noChangeAspect="1"/>
            </p:cNvPicPr>
            <p:nvPr/>
          </p:nvPicPr>
          <p:blipFill rotWithShape="1">
            <a:blip r:embed="rId4"/>
            <a:srcRect l="32158" t="20513" r="22650" b="9468"/>
            <a:stretch/>
          </p:blipFill>
          <p:spPr bwMode="auto">
            <a:xfrm>
              <a:off x="6977709" y="3021278"/>
              <a:ext cx="4345717" cy="364711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506F7605-6215-4C3E-CDCB-9126D8636D4B}"/>
                </a:ext>
              </a:extLst>
            </p:cNvPr>
            <p:cNvPicPr>
              <a:picLocks noChangeAspect="1"/>
            </p:cNvPicPr>
            <p:nvPr/>
          </p:nvPicPr>
          <p:blipFill>
            <a:blip r:embed="rId5"/>
            <a:stretch>
              <a:fillRect/>
            </a:stretch>
          </p:blipFill>
          <p:spPr>
            <a:xfrm>
              <a:off x="11082699" y="3219475"/>
              <a:ext cx="928764" cy="928764"/>
            </a:xfrm>
            <a:prstGeom prst="rect">
              <a:avLst/>
            </a:prstGeom>
          </p:spPr>
        </p:pic>
      </p:grpSp>
    </p:spTree>
    <p:extLst>
      <p:ext uri="{BB962C8B-B14F-4D97-AF65-F5344CB8AC3E}">
        <p14:creationId xmlns:p14="http://schemas.microsoft.com/office/powerpoint/2010/main" val="41550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BBA8B-503E-26A9-3FDA-7A0BA66849C2}"/>
              </a:ext>
            </a:extLst>
          </p:cNvPr>
          <p:cNvSpPr>
            <a:spLocks noGrp="1"/>
          </p:cNvSpPr>
          <p:nvPr>
            <p:ph type="body" idx="2"/>
          </p:nvPr>
        </p:nvSpPr>
        <p:spPr>
          <a:xfrm>
            <a:off x="812800" y="1279526"/>
            <a:ext cx="2271232" cy="4892674"/>
          </a:xfrm>
        </p:spPr>
        <p:txBody>
          <a:bodyPr>
            <a:normAutofit/>
          </a:bodyPr>
          <a:lstStyle/>
          <a:p>
            <a:pPr lvl="0"/>
            <a:r>
              <a:rPr lang="en-US"/>
              <a:t>Prior Authorization/ Medicare Advantage utilization management</a:t>
            </a:r>
          </a:p>
          <a:p>
            <a:pPr lvl="0"/>
            <a:endParaRPr lang="en-US"/>
          </a:p>
          <a:p>
            <a:pPr lvl="0"/>
            <a:r>
              <a:rPr lang="en-US"/>
              <a:t>Step therapy</a:t>
            </a:r>
          </a:p>
          <a:p>
            <a:pPr lvl="0"/>
            <a:endParaRPr lang="en-US"/>
          </a:p>
          <a:p>
            <a:pPr lvl="0"/>
            <a:r>
              <a:rPr lang="en-US"/>
              <a:t>Inbox management</a:t>
            </a:r>
          </a:p>
          <a:p>
            <a:pPr lvl="0"/>
            <a:endParaRPr lang="en-US"/>
          </a:p>
          <a:p>
            <a:pPr lvl="0"/>
            <a:r>
              <a:rPr lang="en-US"/>
              <a:t>Improving EHRs/Quality reporting issues</a:t>
            </a:r>
          </a:p>
          <a:p>
            <a:endParaRPr lang="en-US"/>
          </a:p>
        </p:txBody>
      </p:sp>
      <p:pic>
        <p:nvPicPr>
          <p:cNvPr id="5" name="Picture 4" descr="A screenshot of a computer&#10;&#10;Description automatically generated">
            <a:extLst>
              <a:ext uri="{FF2B5EF4-FFF2-40B4-BE49-F238E27FC236}">
                <a16:creationId xmlns:a16="http://schemas.microsoft.com/office/drawing/2014/main" id="{8F0B4393-9B5F-4902-7672-77704B10B29E}"/>
              </a:ext>
            </a:extLst>
          </p:cNvPr>
          <p:cNvPicPr>
            <a:picLocks noChangeAspect="1"/>
          </p:cNvPicPr>
          <p:nvPr/>
        </p:nvPicPr>
        <p:blipFill rotWithShape="1">
          <a:blip r:embed="rId2"/>
          <a:srcRect l="32051" t="20710" r="26816" b="4339"/>
          <a:stretch/>
        </p:blipFill>
        <p:spPr bwMode="auto">
          <a:xfrm>
            <a:off x="3543070" y="918283"/>
            <a:ext cx="6017922" cy="5939717"/>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ED8718D-460F-0A9B-C27D-2FF0657D9B8D}"/>
              </a:ext>
            </a:extLst>
          </p:cNvPr>
          <p:cNvSpPr>
            <a:spLocks noGrp="1"/>
          </p:cNvSpPr>
          <p:nvPr>
            <p:ph type="title"/>
          </p:nvPr>
        </p:nvSpPr>
        <p:spPr>
          <a:xfrm>
            <a:off x="838200" y="365126"/>
            <a:ext cx="10515600" cy="914399"/>
          </a:xfrm>
        </p:spPr>
        <p:txBody>
          <a:bodyPr anchor="ctr">
            <a:normAutofit/>
          </a:bodyPr>
          <a:lstStyle/>
          <a:p>
            <a:r>
              <a:rPr lang="en-US" sz="2800"/>
              <a:t>Reducing Administrative Burden in Medicine (Patients Before Paperwork)</a:t>
            </a:r>
          </a:p>
        </p:txBody>
      </p:sp>
      <p:sp>
        <p:nvSpPr>
          <p:cNvPr id="4" name="Slide Number Placeholder 3">
            <a:extLst>
              <a:ext uri="{FF2B5EF4-FFF2-40B4-BE49-F238E27FC236}">
                <a16:creationId xmlns:a16="http://schemas.microsoft.com/office/drawing/2014/main" id="{0860BA78-947A-1178-774B-7AEC482E3A71}"/>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9</a:t>
            </a:fld>
            <a:endParaRPr lang="en-US"/>
          </a:p>
        </p:txBody>
      </p:sp>
      <p:pic>
        <p:nvPicPr>
          <p:cNvPr id="7" name="Picture 6">
            <a:extLst>
              <a:ext uri="{FF2B5EF4-FFF2-40B4-BE49-F238E27FC236}">
                <a16:creationId xmlns:a16="http://schemas.microsoft.com/office/drawing/2014/main" id="{288BDE02-5F1A-861C-732A-744AB2D38558}"/>
              </a:ext>
            </a:extLst>
          </p:cNvPr>
          <p:cNvPicPr>
            <a:picLocks noChangeAspect="1"/>
          </p:cNvPicPr>
          <p:nvPr/>
        </p:nvPicPr>
        <p:blipFill>
          <a:blip r:embed="rId3"/>
          <a:stretch>
            <a:fillRect/>
          </a:stretch>
        </p:blipFill>
        <p:spPr>
          <a:xfrm>
            <a:off x="10020030" y="1279525"/>
            <a:ext cx="1375540" cy="137554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A2E4DA3-580B-613A-7B71-44F8B24B2AF8}"/>
              </a:ext>
            </a:extLst>
          </p:cNvPr>
          <p:cNvPicPr>
            <a:picLocks noChangeAspect="1"/>
          </p:cNvPicPr>
          <p:nvPr/>
        </p:nvPicPr>
        <p:blipFill rotWithShape="1">
          <a:blip r:embed="rId2"/>
          <a:srcRect l="34887" t="62722" r="26816" b="4339"/>
          <a:stretch/>
        </p:blipFill>
        <p:spPr bwMode="auto">
          <a:xfrm>
            <a:off x="3233056" y="2953568"/>
            <a:ext cx="7968343" cy="371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40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7a3e94-e5c2-41aa-bbeb-4b4f4cff027f">
      <UserInfo>
        <DisplayName>Robin Chichester</DisplayName>
        <AccountId>20</AccountId>
        <AccountType/>
      </UserInfo>
      <UserInfo>
        <DisplayName>Jacquelyn Blaser</DisplayName>
        <AccountId>46</AccountId>
        <AccountType/>
      </UserInfo>
      <UserInfo>
        <DisplayName>Shari Erickson</DisplayName>
        <AccountId>57</AccountId>
        <AccountType/>
      </UserInfo>
      <UserInfo>
        <DisplayName>Laura Baldwin</DisplayName>
        <AccountId>55</AccountId>
        <AccountType/>
      </UserInfo>
      <UserInfo>
        <DisplayName>Meagan Twardy</DisplayName>
        <AccountId>123</AccountId>
        <AccountType/>
      </UserInfo>
      <UserInfo>
        <DisplayName>Shuan Tomlinson</DisplayName>
        <AccountId>38</AccountId>
        <AccountType/>
      </UserInfo>
      <UserInfo>
        <DisplayName>Dejaih Johnson</DisplayName>
        <AccountId>85</AccountId>
        <AccountType/>
      </UserInfo>
      <UserInfo>
        <DisplayName>Brian Outland</DisplayName>
        <AccountId>63</AccountId>
        <AccountType/>
      </UserInfo>
      <UserInfo>
        <DisplayName>Keirston Scott</DisplayName>
        <AccountId>138</AccountId>
        <AccountType/>
      </UserInfo>
      <UserInfo>
        <DisplayName>Nicole Turkowski</DisplayName>
        <AccountId>197</AccountId>
        <AccountType/>
      </UserInfo>
    </SharedWithUsers>
    <lcf76f155ced4ddcb4097134ff3c332f xmlns="dcfff6a4-cae8-4aeb-ad84-887b4c1047af">
      <Terms xmlns="http://schemas.microsoft.com/office/infopath/2007/PartnerControls"/>
    </lcf76f155ced4ddcb4097134ff3c332f>
    <TaxCatchAll xmlns="b37a3e94-e5c2-41aa-bbeb-4b4f4cff02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41379588E85F45887CF429A304AAA1" ma:contentTypeVersion="14" ma:contentTypeDescription="Create a new document." ma:contentTypeScope="" ma:versionID="be5135c5ac0da20fdecb748832f6480c">
  <xsd:schema xmlns:xsd="http://www.w3.org/2001/XMLSchema" xmlns:xs="http://www.w3.org/2001/XMLSchema" xmlns:p="http://schemas.microsoft.com/office/2006/metadata/properties" xmlns:ns2="dcfff6a4-cae8-4aeb-ad84-887b4c1047af" xmlns:ns3="b37a3e94-e5c2-41aa-bbeb-4b4f4cff027f" targetNamespace="http://schemas.microsoft.com/office/2006/metadata/properties" ma:root="true" ma:fieldsID="1dbaca5a71de229d42fe97ae840e44ed" ns2:_="" ns3:_="">
    <xsd:import namespace="dcfff6a4-cae8-4aeb-ad84-887b4c1047af"/>
    <xsd:import namespace="b37a3e94-e5c2-41aa-bbeb-4b4f4cff0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ff6a4-cae8-4aeb-ad84-887b4c104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a3e94-e5c2-41aa-bbeb-4b4f4cff027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795fde5-c48b-4e85-aa2c-bcedfcbd9dec}" ma:internalName="TaxCatchAll" ma:showField="CatchAllData" ma:web="b37a3e94-e5c2-41aa-bbeb-4b4f4cff027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56067-10EF-44F5-BB9C-C1C95B8CF2CB}">
  <ds:schemaRefs>
    <ds:schemaRef ds:uri="http://schemas.microsoft.com/office/2006/metadata/properties"/>
    <ds:schemaRef ds:uri="dcfff6a4-cae8-4aeb-ad84-887b4c1047af"/>
    <ds:schemaRef ds:uri="http://purl.org/dc/dcmitype/"/>
    <ds:schemaRef ds:uri="b37a3e94-e5c2-41aa-bbeb-4b4f4cff027f"/>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A11A99-8016-4E3C-9EEA-06FA2969FECC}">
  <ds:schemaRefs>
    <ds:schemaRef ds:uri="http://schemas.microsoft.com/sharepoint/v3/contenttype/forms"/>
  </ds:schemaRefs>
</ds:datastoreItem>
</file>

<file path=customXml/itemProps3.xml><?xml version="1.0" encoding="utf-8"?>
<ds:datastoreItem xmlns:ds="http://schemas.openxmlformats.org/officeDocument/2006/customXml" ds:itemID="{3027E0E6-F516-4922-B1B9-F155ABF80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ff6a4-cae8-4aeb-ad84-887b4c1047af"/>
    <ds:schemaRef ds:uri="b37a3e94-e5c2-41aa-bbeb-4b4f4cff0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6953</TotalTime>
  <Words>1020</Words>
  <Application>Microsoft Office PowerPoint</Application>
  <PresentationFormat>Widescreen</PresentationFormat>
  <Paragraphs>161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2_Custom Design</vt:lpstr>
      <vt:lpstr>Washington Update 2024 Priorities and Regulatory Update  ACP State Health Policy Networking Webinar</vt:lpstr>
      <vt:lpstr>State of the Union</vt:lpstr>
      <vt:lpstr>Appropriations – First 6 of 12 bills signed, March 9, 2024</vt:lpstr>
      <vt:lpstr>2024 Policy and Advocacy Priorities</vt:lpstr>
      <vt:lpstr>How do we decide on what priorities to consider?</vt:lpstr>
      <vt:lpstr>PowerPoint Presentation</vt:lpstr>
      <vt:lpstr>Valuing the Care Provided by IM Physicians</vt:lpstr>
      <vt:lpstr>G2211 – Have you used it yet?</vt:lpstr>
      <vt:lpstr>Reducing Administrative Burden in Medicine (Patients Before Paperwork)</vt:lpstr>
      <vt:lpstr>CMS – Advancing Interoperability and Improving Prior  Authorization Processes Rule (finally released in Jan. 2024)</vt:lpstr>
      <vt:lpstr>CMS Prior Authorization Rule: What do physicians and patients need to know?</vt:lpstr>
      <vt:lpstr>PowerPoint Presentation</vt:lpstr>
      <vt:lpstr>Protecting the Patient-Physician Relationship</vt:lpstr>
      <vt:lpstr>Amicus Briefs</vt:lpstr>
      <vt:lpstr>Team-Based Care</vt:lpstr>
      <vt:lpstr>Strengthening Primary Care and the Physician Workforce</vt:lpstr>
      <vt:lpstr>Supporting and Enhancing Health Information Technology</vt:lpstr>
      <vt:lpstr>Increasing Prescription Drug Access and Affordability</vt:lpstr>
      <vt:lpstr>Preventing Firearms-Related Injuries and Deaths</vt:lpstr>
      <vt:lpstr>Equitable Access to Electoral Process</vt:lpstr>
      <vt:lpstr>State Legislative Tracking</vt:lpstr>
      <vt:lpstr>2023 Chapter Inquiry Highlights</vt:lpstr>
      <vt:lpstr>2023 ACP Grassroots Advocacy Data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Public Policy Priorities for 2023</dc:title>
  <dc:creator>David Pugach</dc:creator>
  <cp:lastModifiedBy>Keirston Scott</cp:lastModifiedBy>
  <cp:revision>3</cp:revision>
  <dcterms:created xsi:type="dcterms:W3CDTF">2022-11-15T15:32:25Z</dcterms:created>
  <dcterms:modified xsi:type="dcterms:W3CDTF">2024-03-11T21:05:34Z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0x0101001F41379588E85F45887CF429A304AAA1</vt:lpwstr>
  </property>
  <property fmtid="{D5CDD505-2E9C-101B-9397-08002B2CF9AE}" pid="3" name="MediaServiceImageTags">
    <vt:lpwstr/>
  </property>
</Properties>
</file>