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7"/>
  </p:notesMasterIdLst>
  <p:handoutMasterIdLst>
    <p:handoutMasterId r:id="rId28"/>
  </p:handoutMasterIdLst>
  <p:sldIdLst>
    <p:sldId id="259" r:id="rId5"/>
    <p:sldId id="2530" r:id="rId6"/>
    <p:sldId id="2671" r:id="rId7"/>
    <p:sldId id="2545" r:id="rId8"/>
    <p:sldId id="2610" r:id="rId9"/>
    <p:sldId id="2546" r:id="rId10"/>
    <p:sldId id="258" r:id="rId11"/>
    <p:sldId id="2658" r:id="rId12"/>
    <p:sldId id="2669" r:id="rId13"/>
    <p:sldId id="2547" r:id="rId14"/>
    <p:sldId id="2602" r:id="rId15"/>
    <p:sldId id="2612" r:id="rId16"/>
    <p:sldId id="2629" r:id="rId17"/>
    <p:sldId id="2606" r:id="rId18"/>
    <p:sldId id="2607" r:id="rId19"/>
    <p:sldId id="2631" r:id="rId20"/>
    <p:sldId id="2649" r:id="rId21"/>
    <p:sldId id="2637" r:id="rId22"/>
    <p:sldId id="2653" r:id="rId23"/>
    <p:sldId id="2666" r:id="rId24"/>
    <p:sldId id="2667" r:id="rId25"/>
    <p:sldId id="2553"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FC7114-0296-5081-6927-F252028F4EEC}" name="Shari Erickson" initials="SE" userId="S::SErickson@acponline.org::30279234-7f0c-4b76-ac14-a94e07fd4f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McConomy" initials="SM" lastIdx="1" clrIdx="0">
    <p:extLst>
      <p:ext uri="{19B8F6BF-5375-455C-9EA6-DF929625EA0E}">
        <p15:presenceInfo xmlns:p15="http://schemas.microsoft.com/office/powerpoint/2012/main" userId="S::smcconomy@acponline.org::c5b9d3a1-1527-40ef-935e-f984a7132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B5B7B4"/>
    <a:srgbClr val="007E66"/>
    <a:srgbClr val="FFC82E"/>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2C470-EF3B-42FD-8668-BCED2AE922A6}" v="20" dt="2023-10-30T14:43:45.592"/>
    <p1510:client id="{EBD7F342-5771-4DA3-A8CD-49DBCA89B2DE}" v="1" dt="2023-10-31T14:09:29.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8"/>
    <p:restoredTop sz="86527" autoAdjust="0"/>
  </p:normalViewPr>
  <p:slideViewPr>
    <p:cSldViewPr snapToGrid="0">
      <p:cViewPr varScale="1">
        <p:scale>
          <a:sx n="54" d="100"/>
          <a:sy n="54" d="100"/>
        </p:scale>
        <p:origin x="99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5F7D5-73F1-4DA2-B383-42DE0DB5D93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04338AC-9407-43D6-8E2C-11471AD82B93}">
      <dgm:prSet/>
      <dgm:spPr/>
      <dgm:t>
        <a:bodyPr/>
        <a:lstStyle/>
        <a:p>
          <a:r>
            <a:rPr lang="en-US" b="1" dirty="0"/>
            <a:t>Behavioral Health </a:t>
          </a:r>
          <a:endParaRPr lang="en-US" dirty="0"/>
        </a:p>
      </dgm:t>
    </dgm:pt>
    <dgm:pt modelId="{1F47D1D1-2AFF-43C8-B98A-33B0A196C0ED}" type="parTrans" cxnId="{3812CDC7-DD4C-4BDE-BF16-6BEC799EC31A}">
      <dgm:prSet/>
      <dgm:spPr/>
      <dgm:t>
        <a:bodyPr/>
        <a:lstStyle/>
        <a:p>
          <a:endParaRPr lang="en-US"/>
        </a:p>
      </dgm:t>
    </dgm:pt>
    <dgm:pt modelId="{AD0C957D-707C-4F0E-84FE-C34C6B178A54}" type="sibTrans" cxnId="{3812CDC7-DD4C-4BDE-BF16-6BEC799EC31A}">
      <dgm:prSet/>
      <dgm:spPr/>
      <dgm:t>
        <a:bodyPr/>
        <a:lstStyle/>
        <a:p>
          <a:endParaRPr lang="en-US"/>
        </a:p>
      </dgm:t>
    </dgm:pt>
    <dgm:pt modelId="{ACFA349D-01FD-41DB-865A-377E33A82434}">
      <dgm:prSet/>
      <dgm:spPr/>
      <dgm:t>
        <a:bodyPr/>
        <a:lstStyle/>
        <a:p>
          <a:r>
            <a:rPr lang="en-US" b="1" dirty="0"/>
            <a:t>Health Care Access and Coverage – focus on Medicaid and Telehealth</a:t>
          </a:r>
          <a:endParaRPr lang="en-US" dirty="0"/>
        </a:p>
      </dgm:t>
    </dgm:pt>
    <dgm:pt modelId="{11C490E0-F457-4BC6-B4EB-F0BBA3055755}" type="parTrans" cxnId="{2E808009-D36E-45E4-8BB4-BA66EF646F9A}">
      <dgm:prSet/>
      <dgm:spPr/>
      <dgm:t>
        <a:bodyPr/>
        <a:lstStyle/>
        <a:p>
          <a:endParaRPr lang="en-US"/>
        </a:p>
      </dgm:t>
    </dgm:pt>
    <dgm:pt modelId="{60E684EC-35AF-44FE-9860-F04F1EFD6A7C}" type="sibTrans" cxnId="{2E808009-D36E-45E4-8BB4-BA66EF646F9A}">
      <dgm:prSet/>
      <dgm:spPr/>
      <dgm:t>
        <a:bodyPr/>
        <a:lstStyle/>
        <a:p>
          <a:endParaRPr lang="en-US"/>
        </a:p>
      </dgm:t>
    </dgm:pt>
    <dgm:pt modelId="{C583930E-7B7E-4CFC-BC27-93BE664FE9F7}">
      <dgm:prSet/>
      <dgm:spPr/>
      <dgm:t>
        <a:bodyPr/>
        <a:lstStyle/>
        <a:p>
          <a:r>
            <a:rPr lang="en-US" b="1" dirty="0"/>
            <a:t>Physician Payment and Delivery System Reform</a:t>
          </a:r>
          <a:endParaRPr lang="en-US" dirty="0"/>
        </a:p>
      </dgm:t>
    </dgm:pt>
    <dgm:pt modelId="{71900E2C-4AC7-464F-B82C-26773A332FE8}" type="parTrans" cxnId="{A2FCC383-08F0-47A8-8DAB-BF64B21BFA3D}">
      <dgm:prSet/>
      <dgm:spPr/>
      <dgm:t>
        <a:bodyPr/>
        <a:lstStyle/>
        <a:p>
          <a:endParaRPr lang="en-US"/>
        </a:p>
      </dgm:t>
    </dgm:pt>
    <dgm:pt modelId="{75CDD9D6-C761-46F8-8770-A7A4F4841F06}" type="sibTrans" cxnId="{A2FCC383-08F0-47A8-8DAB-BF64B21BFA3D}">
      <dgm:prSet/>
      <dgm:spPr/>
      <dgm:t>
        <a:bodyPr/>
        <a:lstStyle/>
        <a:p>
          <a:endParaRPr lang="en-US"/>
        </a:p>
      </dgm:t>
    </dgm:pt>
    <dgm:pt modelId="{0FE01BF0-39A4-4940-B89C-028A64876667}">
      <dgm:prSet/>
      <dgm:spPr/>
      <dgm:t>
        <a:bodyPr/>
        <a:lstStyle/>
        <a:p>
          <a:r>
            <a:rPr lang="en-US" b="1" dirty="0"/>
            <a:t>Patients Before Paperwork – focus on prior authorization reform</a:t>
          </a:r>
          <a:endParaRPr lang="en-US" dirty="0"/>
        </a:p>
      </dgm:t>
    </dgm:pt>
    <dgm:pt modelId="{F3A96AEC-E809-4684-9259-91D73F13A6AA}" type="parTrans" cxnId="{06D82CB8-78AA-4C05-A687-82067A9F13A4}">
      <dgm:prSet/>
      <dgm:spPr/>
      <dgm:t>
        <a:bodyPr/>
        <a:lstStyle/>
        <a:p>
          <a:endParaRPr lang="en-US"/>
        </a:p>
      </dgm:t>
    </dgm:pt>
    <dgm:pt modelId="{30239681-47BD-441D-B040-04D1D45FB1FB}" type="sibTrans" cxnId="{06D82CB8-78AA-4C05-A687-82067A9F13A4}">
      <dgm:prSet/>
      <dgm:spPr/>
      <dgm:t>
        <a:bodyPr/>
        <a:lstStyle/>
        <a:p>
          <a:endParaRPr lang="en-US"/>
        </a:p>
      </dgm:t>
    </dgm:pt>
    <dgm:pt modelId="{43FFB220-5667-45D8-9FCD-7C77A5C01688}">
      <dgm:prSet/>
      <dgm:spPr/>
      <dgm:t>
        <a:bodyPr/>
        <a:lstStyle/>
        <a:p>
          <a:r>
            <a:rPr lang="en-US" b="1" dirty="0"/>
            <a:t>Health and Workforce Equity</a:t>
          </a:r>
          <a:endParaRPr lang="en-US" dirty="0"/>
        </a:p>
      </dgm:t>
    </dgm:pt>
    <dgm:pt modelId="{784A392A-BECD-4AAF-B717-F6AB1BB25794}" type="parTrans" cxnId="{241B0FB1-4E32-454C-9109-ACDDA40C633F}">
      <dgm:prSet/>
      <dgm:spPr/>
      <dgm:t>
        <a:bodyPr/>
        <a:lstStyle/>
        <a:p>
          <a:endParaRPr lang="en-US"/>
        </a:p>
      </dgm:t>
    </dgm:pt>
    <dgm:pt modelId="{7009D5BE-E3CA-4FAA-B562-B0A076874CBA}" type="sibTrans" cxnId="{241B0FB1-4E32-454C-9109-ACDDA40C633F}">
      <dgm:prSet/>
      <dgm:spPr/>
      <dgm:t>
        <a:bodyPr/>
        <a:lstStyle/>
        <a:p>
          <a:endParaRPr lang="en-US"/>
        </a:p>
      </dgm:t>
    </dgm:pt>
    <dgm:pt modelId="{ED4D2696-46F8-4907-8642-B959A365B756}">
      <dgm:prSet/>
      <dgm:spPr/>
      <dgm:t>
        <a:bodyPr/>
        <a:lstStyle/>
        <a:p>
          <a:r>
            <a:rPr lang="en-US" b="1" dirty="0"/>
            <a:t>COVID-19 and Public Health Preparedness</a:t>
          </a:r>
          <a:endParaRPr lang="en-US" dirty="0"/>
        </a:p>
      </dgm:t>
    </dgm:pt>
    <dgm:pt modelId="{AA5F80B9-1DF8-43E2-BD86-821A4CD7D6F7}" type="parTrans" cxnId="{3C392062-C915-4D8D-A71F-9A0539910247}">
      <dgm:prSet/>
      <dgm:spPr/>
      <dgm:t>
        <a:bodyPr/>
        <a:lstStyle/>
        <a:p>
          <a:endParaRPr lang="en-US"/>
        </a:p>
      </dgm:t>
    </dgm:pt>
    <dgm:pt modelId="{2F8F9AC2-BBE9-4958-BE88-BF6429EA7AD2}" type="sibTrans" cxnId="{3C392062-C915-4D8D-A71F-9A0539910247}">
      <dgm:prSet/>
      <dgm:spPr/>
      <dgm:t>
        <a:bodyPr/>
        <a:lstStyle/>
        <a:p>
          <a:endParaRPr lang="en-US"/>
        </a:p>
      </dgm:t>
    </dgm:pt>
    <dgm:pt modelId="{E5242746-64F7-4F8C-A1A3-6F5A9214E183}">
      <dgm:prSet/>
      <dgm:spPr/>
      <dgm:t>
        <a:bodyPr/>
        <a:lstStyle/>
        <a:p>
          <a:r>
            <a:rPr lang="en-US" b="1" dirty="0"/>
            <a:t>Prescription Drug Affordability</a:t>
          </a:r>
          <a:endParaRPr lang="en-US" dirty="0"/>
        </a:p>
      </dgm:t>
    </dgm:pt>
    <dgm:pt modelId="{077912C1-6BFC-4F23-9F81-3DDFA26C826B}" type="parTrans" cxnId="{7BD6B923-42A1-4874-BBFB-0F7AAEBC5D3C}">
      <dgm:prSet/>
      <dgm:spPr/>
      <dgm:t>
        <a:bodyPr/>
        <a:lstStyle/>
        <a:p>
          <a:endParaRPr lang="en-US"/>
        </a:p>
      </dgm:t>
    </dgm:pt>
    <dgm:pt modelId="{87C1D69D-1E62-4743-9494-153A70825D73}" type="sibTrans" cxnId="{7BD6B923-42A1-4874-BBFB-0F7AAEBC5D3C}">
      <dgm:prSet/>
      <dgm:spPr/>
      <dgm:t>
        <a:bodyPr/>
        <a:lstStyle/>
        <a:p>
          <a:endParaRPr lang="en-US"/>
        </a:p>
      </dgm:t>
    </dgm:pt>
    <dgm:pt modelId="{1AA8C9BE-17C7-4489-85B0-ACED04B69AD1}">
      <dgm:prSet/>
      <dgm:spPr/>
      <dgm:t>
        <a:bodyPr/>
        <a:lstStyle/>
        <a:p>
          <a:r>
            <a:rPr lang="en-US" b="1" dirty="0"/>
            <a:t>Firearm Violence Prevention</a:t>
          </a:r>
          <a:endParaRPr lang="en-US" dirty="0"/>
        </a:p>
      </dgm:t>
    </dgm:pt>
    <dgm:pt modelId="{8FB8E6D8-50D6-4087-80FA-2D078819E61C}" type="parTrans" cxnId="{AF5179D5-B3EE-4E13-9F79-FAA0BA2BEADA}">
      <dgm:prSet/>
      <dgm:spPr/>
      <dgm:t>
        <a:bodyPr/>
        <a:lstStyle/>
        <a:p>
          <a:endParaRPr lang="en-US"/>
        </a:p>
      </dgm:t>
    </dgm:pt>
    <dgm:pt modelId="{F3FCE2AC-00FE-4AF4-BDFA-BACB82C6F9EC}" type="sibTrans" cxnId="{AF5179D5-B3EE-4E13-9F79-FAA0BA2BEADA}">
      <dgm:prSet/>
      <dgm:spPr/>
      <dgm:t>
        <a:bodyPr/>
        <a:lstStyle/>
        <a:p>
          <a:endParaRPr lang="en-US"/>
        </a:p>
      </dgm:t>
    </dgm:pt>
    <dgm:pt modelId="{126AA4D9-C47A-44B4-A83C-FF4708A76F5B}">
      <dgm:prSet/>
      <dgm:spPr/>
      <dgm:t>
        <a:bodyPr/>
        <a:lstStyle/>
        <a:p>
          <a:r>
            <a:rPr lang="en-US" b="1" dirty="0"/>
            <a:t>Reproductive Health Care </a:t>
          </a:r>
          <a:endParaRPr lang="en-US" dirty="0"/>
        </a:p>
      </dgm:t>
    </dgm:pt>
    <dgm:pt modelId="{91A7836E-6200-4143-9EAD-7D9B02416478}" type="parTrans" cxnId="{AD85C162-4424-4C6A-8674-225DA3C65CA2}">
      <dgm:prSet/>
      <dgm:spPr/>
      <dgm:t>
        <a:bodyPr/>
        <a:lstStyle/>
        <a:p>
          <a:endParaRPr lang="en-US"/>
        </a:p>
      </dgm:t>
    </dgm:pt>
    <dgm:pt modelId="{6907B086-022B-48F9-8B17-168D811B076D}" type="sibTrans" cxnId="{AD85C162-4424-4C6A-8674-225DA3C65CA2}">
      <dgm:prSet/>
      <dgm:spPr/>
      <dgm:t>
        <a:bodyPr/>
        <a:lstStyle/>
        <a:p>
          <a:endParaRPr lang="en-US"/>
        </a:p>
      </dgm:t>
    </dgm:pt>
    <dgm:pt modelId="{4F972435-04C5-4729-BC7E-FEDC92DCF8C4}">
      <dgm:prSet/>
      <dgm:spPr/>
      <dgm:t>
        <a:bodyPr/>
        <a:lstStyle/>
        <a:p>
          <a:r>
            <a:rPr lang="en-US" b="1" dirty="0"/>
            <a:t>Climate Change</a:t>
          </a:r>
          <a:endParaRPr lang="en-US" dirty="0"/>
        </a:p>
      </dgm:t>
    </dgm:pt>
    <dgm:pt modelId="{DC0B6B55-5AD6-4D4D-A1DB-EECF16689631}" type="parTrans" cxnId="{71C9FF66-B552-4F57-831C-46AA815E7D31}">
      <dgm:prSet/>
      <dgm:spPr/>
      <dgm:t>
        <a:bodyPr/>
        <a:lstStyle/>
        <a:p>
          <a:endParaRPr lang="en-US"/>
        </a:p>
      </dgm:t>
    </dgm:pt>
    <dgm:pt modelId="{0B3FDD5B-D349-4640-B111-3E8DB8F7196C}" type="sibTrans" cxnId="{71C9FF66-B552-4F57-831C-46AA815E7D31}">
      <dgm:prSet/>
      <dgm:spPr/>
      <dgm:t>
        <a:bodyPr/>
        <a:lstStyle/>
        <a:p>
          <a:endParaRPr lang="en-US"/>
        </a:p>
      </dgm:t>
    </dgm:pt>
    <dgm:pt modelId="{842F7389-3E53-4AA2-9108-3D3168D734CA}" type="pres">
      <dgm:prSet presAssocID="{0F95F7D5-73F1-4DA2-B383-42DE0DB5D931}" presName="diagram" presStyleCnt="0">
        <dgm:presLayoutVars>
          <dgm:dir/>
          <dgm:resizeHandles val="exact"/>
        </dgm:presLayoutVars>
      </dgm:prSet>
      <dgm:spPr/>
    </dgm:pt>
    <dgm:pt modelId="{7D661CAF-773A-4C10-BD21-A38FAB259A13}" type="pres">
      <dgm:prSet presAssocID="{704338AC-9407-43D6-8E2C-11471AD82B93}" presName="node" presStyleLbl="node1" presStyleIdx="0" presStyleCnt="10">
        <dgm:presLayoutVars>
          <dgm:bulletEnabled val="1"/>
        </dgm:presLayoutVars>
      </dgm:prSet>
      <dgm:spPr/>
    </dgm:pt>
    <dgm:pt modelId="{559F883B-56D8-4012-92E7-1EF2CB897400}" type="pres">
      <dgm:prSet presAssocID="{AD0C957D-707C-4F0E-84FE-C34C6B178A54}" presName="sibTrans" presStyleCnt="0"/>
      <dgm:spPr/>
    </dgm:pt>
    <dgm:pt modelId="{0BDB8DD9-96D6-45CA-9C5B-27C578610411}" type="pres">
      <dgm:prSet presAssocID="{ACFA349D-01FD-41DB-865A-377E33A82434}" presName="node" presStyleLbl="node1" presStyleIdx="1" presStyleCnt="10">
        <dgm:presLayoutVars>
          <dgm:bulletEnabled val="1"/>
        </dgm:presLayoutVars>
      </dgm:prSet>
      <dgm:spPr/>
    </dgm:pt>
    <dgm:pt modelId="{8FA4BB33-E140-4C25-A93A-02668910EE4F}" type="pres">
      <dgm:prSet presAssocID="{60E684EC-35AF-44FE-9860-F04F1EFD6A7C}" presName="sibTrans" presStyleCnt="0"/>
      <dgm:spPr/>
    </dgm:pt>
    <dgm:pt modelId="{CA1135A6-D78C-4AC1-B43B-7D563490AF08}" type="pres">
      <dgm:prSet presAssocID="{C583930E-7B7E-4CFC-BC27-93BE664FE9F7}" presName="node" presStyleLbl="node1" presStyleIdx="2" presStyleCnt="10">
        <dgm:presLayoutVars>
          <dgm:bulletEnabled val="1"/>
        </dgm:presLayoutVars>
      </dgm:prSet>
      <dgm:spPr/>
    </dgm:pt>
    <dgm:pt modelId="{F4014FAB-CEF6-450E-8E6F-B12D7BA724FA}" type="pres">
      <dgm:prSet presAssocID="{75CDD9D6-C761-46F8-8770-A7A4F4841F06}" presName="sibTrans" presStyleCnt="0"/>
      <dgm:spPr/>
    </dgm:pt>
    <dgm:pt modelId="{4535B953-25FC-40C2-B3DA-E70A59E62DFA}" type="pres">
      <dgm:prSet presAssocID="{0FE01BF0-39A4-4940-B89C-028A64876667}" presName="node" presStyleLbl="node1" presStyleIdx="3" presStyleCnt="10">
        <dgm:presLayoutVars>
          <dgm:bulletEnabled val="1"/>
        </dgm:presLayoutVars>
      </dgm:prSet>
      <dgm:spPr/>
    </dgm:pt>
    <dgm:pt modelId="{CD1A0099-A0B5-420E-98B9-0F0F1FEDC229}" type="pres">
      <dgm:prSet presAssocID="{30239681-47BD-441D-B040-04D1D45FB1FB}" presName="sibTrans" presStyleCnt="0"/>
      <dgm:spPr/>
    </dgm:pt>
    <dgm:pt modelId="{E2A726AD-E7E1-46FE-BAB6-D30A9A6E6D1B}" type="pres">
      <dgm:prSet presAssocID="{43FFB220-5667-45D8-9FCD-7C77A5C01688}" presName="node" presStyleLbl="node1" presStyleIdx="4" presStyleCnt="10">
        <dgm:presLayoutVars>
          <dgm:bulletEnabled val="1"/>
        </dgm:presLayoutVars>
      </dgm:prSet>
      <dgm:spPr/>
    </dgm:pt>
    <dgm:pt modelId="{799A72B9-D88A-484A-972A-5F0E825DC477}" type="pres">
      <dgm:prSet presAssocID="{7009D5BE-E3CA-4FAA-B562-B0A076874CBA}" presName="sibTrans" presStyleCnt="0"/>
      <dgm:spPr/>
    </dgm:pt>
    <dgm:pt modelId="{D316F9DD-A664-484B-BB78-BB073FAA2CE5}" type="pres">
      <dgm:prSet presAssocID="{ED4D2696-46F8-4907-8642-B959A365B756}" presName="node" presStyleLbl="node1" presStyleIdx="5" presStyleCnt="10">
        <dgm:presLayoutVars>
          <dgm:bulletEnabled val="1"/>
        </dgm:presLayoutVars>
      </dgm:prSet>
      <dgm:spPr/>
    </dgm:pt>
    <dgm:pt modelId="{53322861-C7A5-48A6-B416-F7D48A89F049}" type="pres">
      <dgm:prSet presAssocID="{2F8F9AC2-BBE9-4958-BE88-BF6429EA7AD2}" presName="sibTrans" presStyleCnt="0"/>
      <dgm:spPr/>
    </dgm:pt>
    <dgm:pt modelId="{ABA140C0-46F5-4368-9030-A2654C2D7BE6}" type="pres">
      <dgm:prSet presAssocID="{E5242746-64F7-4F8C-A1A3-6F5A9214E183}" presName="node" presStyleLbl="node1" presStyleIdx="6" presStyleCnt="10">
        <dgm:presLayoutVars>
          <dgm:bulletEnabled val="1"/>
        </dgm:presLayoutVars>
      </dgm:prSet>
      <dgm:spPr/>
    </dgm:pt>
    <dgm:pt modelId="{2FB65F13-4A90-4172-98D8-C3AEA3460E06}" type="pres">
      <dgm:prSet presAssocID="{87C1D69D-1E62-4743-9494-153A70825D73}" presName="sibTrans" presStyleCnt="0"/>
      <dgm:spPr/>
    </dgm:pt>
    <dgm:pt modelId="{2DF72911-9919-4BC9-BB85-E833AA493E59}" type="pres">
      <dgm:prSet presAssocID="{1AA8C9BE-17C7-4489-85B0-ACED04B69AD1}" presName="node" presStyleLbl="node1" presStyleIdx="7" presStyleCnt="10">
        <dgm:presLayoutVars>
          <dgm:bulletEnabled val="1"/>
        </dgm:presLayoutVars>
      </dgm:prSet>
      <dgm:spPr/>
    </dgm:pt>
    <dgm:pt modelId="{52159CED-5252-4DA8-BB96-B4A63A1B265E}" type="pres">
      <dgm:prSet presAssocID="{F3FCE2AC-00FE-4AF4-BDFA-BACB82C6F9EC}" presName="sibTrans" presStyleCnt="0"/>
      <dgm:spPr/>
    </dgm:pt>
    <dgm:pt modelId="{DC8051A5-3942-480F-A0B5-44BF19C40BBD}" type="pres">
      <dgm:prSet presAssocID="{126AA4D9-C47A-44B4-A83C-FF4708A76F5B}" presName="node" presStyleLbl="node1" presStyleIdx="8" presStyleCnt="10">
        <dgm:presLayoutVars>
          <dgm:bulletEnabled val="1"/>
        </dgm:presLayoutVars>
      </dgm:prSet>
      <dgm:spPr/>
    </dgm:pt>
    <dgm:pt modelId="{BAF70ECD-018D-4610-983F-8C792B8AF82C}" type="pres">
      <dgm:prSet presAssocID="{6907B086-022B-48F9-8B17-168D811B076D}" presName="sibTrans" presStyleCnt="0"/>
      <dgm:spPr/>
    </dgm:pt>
    <dgm:pt modelId="{B34C25FA-74F4-4FE4-93C4-953CAFAFDA5D}" type="pres">
      <dgm:prSet presAssocID="{4F972435-04C5-4729-BC7E-FEDC92DCF8C4}" presName="node" presStyleLbl="node1" presStyleIdx="9" presStyleCnt="10">
        <dgm:presLayoutVars>
          <dgm:bulletEnabled val="1"/>
        </dgm:presLayoutVars>
      </dgm:prSet>
      <dgm:spPr/>
    </dgm:pt>
  </dgm:ptLst>
  <dgm:cxnLst>
    <dgm:cxn modelId="{2E808009-D36E-45E4-8BB4-BA66EF646F9A}" srcId="{0F95F7D5-73F1-4DA2-B383-42DE0DB5D931}" destId="{ACFA349D-01FD-41DB-865A-377E33A82434}" srcOrd="1" destOrd="0" parTransId="{11C490E0-F457-4BC6-B4EB-F0BBA3055755}" sibTransId="{60E684EC-35AF-44FE-9860-F04F1EFD6A7C}"/>
    <dgm:cxn modelId="{C6B73A1C-4D43-4317-9B62-90FA79B784EC}" type="presOf" srcId="{E5242746-64F7-4F8C-A1A3-6F5A9214E183}" destId="{ABA140C0-46F5-4368-9030-A2654C2D7BE6}" srcOrd="0" destOrd="0" presId="urn:microsoft.com/office/officeart/2005/8/layout/default"/>
    <dgm:cxn modelId="{7BD6B923-42A1-4874-BBFB-0F7AAEBC5D3C}" srcId="{0F95F7D5-73F1-4DA2-B383-42DE0DB5D931}" destId="{E5242746-64F7-4F8C-A1A3-6F5A9214E183}" srcOrd="6" destOrd="0" parTransId="{077912C1-6BFC-4F23-9F81-3DDFA26C826B}" sibTransId="{87C1D69D-1E62-4743-9494-153A70825D73}"/>
    <dgm:cxn modelId="{64748B5D-F0D1-486F-8254-C9FFD91A28EF}" type="presOf" srcId="{C583930E-7B7E-4CFC-BC27-93BE664FE9F7}" destId="{CA1135A6-D78C-4AC1-B43B-7D563490AF08}" srcOrd="0" destOrd="0" presId="urn:microsoft.com/office/officeart/2005/8/layout/default"/>
    <dgm:cxn modelId="{3C392062-C915-4D8D-A71F-9A0539910247}" srcId="{0F95F7D5-73F1-4DA2-B383-42DE0DB5D931}" destId="{ED4D2696-46F8-4907-8642-B959A365B756}" srcOrd="5" destOrd="0" parTransId="{AA5F80B9-1DF8-43E2-BD86-821A4CD7D6F7}" sibTransId="{2F8F9AC2-BBE9-4958-BE88-BF6429EA7AD2}"/>
    <dgm:cxn modelId="{AD85C162-4424-4C6A-8674-225DA3C65CA2}" srcId="{0F95F7D5-73F1-4DA2-B383-42DE0DB5D931}" destId="{126AA4D9-C47A-44B4-A83C-FF4708A76F5B}" srcOrd="8" destOrd="0" parTransId="{91A7836E-6200-4143-9EAD-7D9B02416478}" sibTransId="{6907B086-022B-48F9-8B17-168D811B076D}"/>
    <dgm:cxn modelId="{71C9FF66-B552-4F57-831C-46AA815E7D31}" srcId="{0F95F7D5-73F1-4DA2-B383-42DE0DB5D931}" destId="{4F972435-04C5-4729-BC7E-FEDC92DCF8C4}" srcOrd="9" destOrd="0" parTransId="{DC0B6B55-5AD6-4D4D-A1DB-EECF16689631}" sibTransId="{0B3FDD5B-D349-4640-B111-3E8DB8F7196C}"/>
    <dgm:cxn modelId="{52686E70-AA0E-40B4-AF74-96A4B52D7677}" type="presOf" srcId="{0F95F7D5-73F1-4DA2-B383-42DE0DB5D931}" destId="{842F7389-3E53-4AA2-9108-3D3168D734CA}" srcOrd="0" destOrd="0" presId="urn:microsoft.com/office/officeart/2005/8/layout/default"/>
    <dgm:cxn modelId="{7F62CB70-DDF8-4C2E-8FB7-B165C2989901}" type="presOf" srcId="{4F972435-04C5-4729-BC7E-FEDC92DCF8C4}" destId="{B34C25FA-74F4-4FE4-93C4-953CAFAFDA5D}" srcOrd="0" destOrd="0" presId="urn:microsoft.com/office/officeart/2005/8/layout/default"/>
    <dgm:cxn modelId="{0F767657-A9BA-40B3-8E9C-5AF48CFC0EBB}" type="presOf" srcId="{0FE01BF0-39A4-4940-B89C-028A64876667}" destId="{4535B953-25FC-40C2-B3DA-E70A59E62DFA}" srcOrd="0" destOrd="0" presId="urn:microsoft.com/office/officeart/2005/8/layout/default"/>
    <dgm:cxn modelId="{A2FCC383-08F0-47A8-8DAB-BF64B21BFA3D}" srcId="{0F95F7D5-73F1-4DA2-B383-42DE0DB5D931}" destId="{C583930E-7B7E-4CFC-BC27-93BE664FE9F7}" srcOrd="2" destOrd="0" parTransId="{71900E2C-4AC7-464F-B82C-26773A332FE8}" sibTransId="{75CDD9D6-C761-46F8-8770-A7A4F4841F06}"/>
    <dgm:cxn modelId="{F815519B-C9CB-4117-97CF-BF1099F4D148}" type="presOf" srcId="{1AA8C9BE-17C7-4489-85B0-ACED04B69AD1}" destId="{2DF72911-9919-4BC9-BB85-E833AA493E59}" srcOrd="0" destOrd="0" presId="urn:microsoft.com/office/officeart/2005/8/layout/default"/>
    <dgm:cxn modelId="{38B6A2AC-844D-44A5-8596-9FDEF30D8399}" type="presOf" srcId="{43FFB220-5667-45D8-9FCD-7C77A5C01688}" destId="{E2A726AD-E7E1-46FE-BAB6-D30A9A6E6D1B}" srcOrd="0" destOrd="0" presId="urn:microsoft.com/office/officeart/2005/8/layout/default"/>
    <dgm:cxn modelId="{241B0FB1-4E32-454C-9109-ACDDA40C633F}" srcId="{0F95F7D5-73F1-4DA2-B383-42DE0DB5D931}" destId="{43FFB220-5667-45D8-9FCD-7C77A5C01688}" srcOrd="4" destOrd="0" parTransId="{784A392A-BECD-4AAF-B717-F6AB1BB25794}" sibTransId="{7009D5BE-E3CA-4FAA-B562-B0A076874CBA}"/>
    <dgm:cxn modelId="{BF38DEB2-2D63-4057-B81D-DF2A1316571C}" type="presOf" srcId="{ACFA349D-01FD-41DB-865A-377E33A82434}" destId="{0BDB8DD9-96D6-45CA-9C5B-27C578610411}" srcOrd="0" destOrd="0" presId="urn:microsoft.com/office/officeart/2005/8/layout/default"/>
    <dgm:cxn modelId="{06D82CB8-78AA-4C05-A687-82067A9F13A4}" srcId="{0F95F7D5-73F1-4DA2-B383-42DE0DB5D931}" destId="{0FE01BF0-39A4-4940-B89C-028A64876667}" srcOrd="3" destOrd="0" parTransId="{F3A96AEC-E809-4684-9259-91D73F13A6AA}" sibTransId="{30239681-47BD-441D-B040-04D1D45FB1FB}"/>
    <dgm:cxn modelId="{3812CDC7-DD4C-4BDE-BF16-6BEC799EC31A}" srcId="{0F95F7D5-73F1-4DA2-B383-42DE0DB5D931}" destId="{704338AC-9407-43D6-8E2C-11471AD82B93}" srcOrd="0" destOrd="0" parTransId="{1F47D1D1-2AFF-43C8-B98A-33B0A196C0ED}" sibTransId="{AD0C957D-707C-4F0E-84FE-C34C6B178A54}"/>
    <dgm:cxn modelId="{6F3283D0-F679-409D-8344-CB39C5B01E2A}" type="presOf" srcId="{704338AC-9407-43D6-8E2C-11471AD82B93}" destId="{7D661CAF-773A-4C10-BD21-A38FAB259A13}" srcOrd="0" destOrd="0" presId="urn:microsoft.com/office/officeart/2005/8/layout/default"/>
    <dgm:cxn modelId="{AF5179D5-B3EE-4E13-9F79-FAA0BA2BEADA}" srcId="{0F95F7D5-73F1-4DA2-B383-42DE0DB5D931}" destId="{1AA8C9BE-17C7-4489-85B0-ACED04B69AD1}" srcOrd="7" destOrd="0" parTransId="{8FB8E6D8-50D6-4087-80FA-2D078819E61C}" sibTransId="{F3FCE2AC-00FE-4AF4-BDFA-BACB82C6F9EC}"/>
    <dgm:cxn modelId="{0743D0FB-E1EA-44A9-A66C-24286E397984}" type="presOf" srcId="{126AA4D9-C47A-44B4-A83C-FF4708A76F5B}" destId="{DC8051A5-3942-480F-A0B5-44BF19C40BBD}" srcOrd="0" destOrd="0" presId="urn:microsoft.com/office/officeart/2005/8/layout/default"/>
    <dgm:cxn modelId="{26000BFF-1601-476D-BCAC-DCB3808E2928}" type="presOf" srcId="{ED4D2696-46F8-4907-8642-B959A365B756}" destId="{D316F9DD-A664-484B-BB78-BB073FAA2CE5}" srcOrd="0" destOrd="0" presId="urn:microsoft.com/office/officeart/2005/8/layout/default"/>
    <dgm:cxn modelId="{2B1EF441-1B09-41B3-B722-B4C8DC088D25}" type="presParOf" srcId="{842F7389-3E53-4AA2-9108-3D3168D734CA}" destId="{7D661CAF-773A-4C10-BD21-A38FAB259A13}" srcOrd="0" destOrd="0" presId="urn:microsoft.com/office/officeart/2005/8/layout/default"/>
    <dgm:cxn modelId="{F44B68F3-612C-4B32-8064-730BB0FFDAE6}" type="presParOf" srcId="{842F7389-3E53-4AA2-9108-3D3168D734CA}" destId="{559F883B-56D8-4012-92E7-1EF2CB897400}" srcOrd="1" destOrd="0" presId="urn:microsoft.com/office/officeart/2005/8/layout/default"/>
    <dgm:cxn modelId="{F96FCF29-C373-48D7-9B35-372750433FED}" type="presParOf" srcId="{842F7389-3E53-4AA2-9108-3D3168D734CA}" destId="{0BDB8DD9-96D6-45CA-9C5B-27C578610411}" srcOrd="2" destOrd="0" presId="urn:microsoft.com/office/officeart/2005/8/layout/default"/>
    <dgm:cxn modelId="{5CA18397-0737-40E4-AD5E-C99CC7D9AD2B}" type="presParOf" srcId="{842F7389-3E53-4AA2-9108-3D3168D734CA}" destId="{8FA4BB33-E140-4C25-A93A-02668910EE4F}" srcOrd="3" destOrd="0" presId="urn:microsoft.com/office/officeart/2005/8/layout/default"/>
    <dgm:cxn modelId="{C743658E-3137-41BD-89FC-0CE9FE3B9E31}" type="presParOf" srcId="{842F7389-3E53-4AA2-9108-3D3168D734CA}" destId="{CA1135A6-D78C-4AC1-B43B-7D563490AF08}" srcOrd="4" destOrd="0" presId="urn:microsoft.com/office/officeart/2005/8/layout/default"/>
    <dgm:cxn modelId="{9771DA93-7045-4DC8-B41C-A210BDF53070}" type="presParOf" srcId="{842F7389-3E53-4AA2-9108-3D3168D734CA}" destId="{F4014FAB-CEF6-450E-8E6F-B12D7BA724FA}" srcOrd="5" destOrd="0" presId="urn:microsoft.com/office/officeart/2005/8/layout/default"/>
    <dgm:cxn modelId="{6A4E3DDD-F72C-4C93-9995-C1CB5E2DEBB5}" type="presParOf" srcId="{842F7389-3E53-4AA2-9108-3D3168D734CA}" destId="{4535B953-25FC-40C2-B3DA-E70A59E62DFA}" srcOrd="6" destOrd="0" presId="urn:microsoft.com/office/officeart/2005/8/layout/default"/>
    <dgm:cxn modelId="{09D092AC-C10D-4CEF-941A-25CAEC54B439}" type="presParOf" srcId="{842F7389-3E53-4AA2-9108-3D3168D734CA}" destId="{CD1A0099-A0B5-420E-98B9-0F0F1FEDC229}" srcOrd="7" destOrd="0" presId="urn:microsoft.com/office/officeart/2005/8/layout/default"/>
    <dgm:cxn modelId="{F8730600-9432-457C-8A21-0455EFBBDA2B}" type="presParOf" srcId="{842F7389-3E53-4AA2-9108-3D3168D734CA}" destId="{E2A726AD-E7E1-46FE-BAB6-D30A9A6E6D1B}" srcOrd="8" destOrd="0" presId="urn:microsoft.com/office/officeart/2005/8/layout/default"/>
    <dgm:cxn modelId="{49F68C3B-50F6-4DF1-A0DF-7835314D7411}" type="presParOf" srcId="{842F7389-3E53-4AA2-9108-3D3168D734CA}" destId="{799A72B9-D88A-484A-972A-5F0E825DC477}" srcOrd="9" destOrd="0" presId="urn:microsoft.com/office/officeart/2005/8/layout/default"/>
    <dgm:cxn modelId="{D95915AF-375F-4DD1-B597-60C061EABABA}" type="presParOf" srcId="{842F7389-3E53-4AA2-9108-3D3168D734CA}" destId="{D316F9DD-A664-484B-BB78-BB073FAA2CE5}" srcOrd="10" destOrd="0" presId="urn:microsoft.com/office/officeart/2005/8/layout/default"/>
    <dgm:cxn modelId="{488FE4B4-C22F-4711-A3C1-1698FDE14DF1}" type="presParOf" srcId="{842F7389-3E53-4AA2-9108-3D3168D734CA}" destId="{53322861-C7A5-48A6-B416-F7D48A89F049}" srcOrd="11" destOrd="0" presId="urn:microsoft.com/office/officeart/2005/8/layout/default"/>
    <dgm:cxn modelId="{6C8E9193-2770-48CB-975A-35A2B1C51232}" type="presParOf" srcId="{842F7389-3E53-4AA2-9108-3D3168D734CA}" destId="{ABA140C0-46F5-4368-9030-A2654C2D7BE6}" srcOrd="12" destOrd="0" presId="urn:microsoft.com/office/officeart/2005/8/layout/default"/>
    <dgm:cxn modelId="{72E34E53-9E27-4AD4-8B66-1096CEAC00BF}" type="presParOf" srcId="{842F7389-3E53-4AA2-9108-3D3168D734CA}" destId="{2FB65F13-4A90-4172-98D8-C3AEA3460E06}" srcOrd="13" destOrd="0" presId="urn:microsoft.com/office/officeart/2005/8/layout/default"/>
    <dgm:cxn modelId="{E0AF7FFB-C68A-4DF6-876A-E490A25CF5BE}" type="presParOf" srcId="{842F7389-3E53-4AA2-9108-3D3168D734CA}" destId="{2DF72911-9919-4BC9-BB85-E833AA493E59}" srcOrd="14" destOrd="0" presId="urn:microsoft.com/office/officeart/2005/8/layout/default"/>
    <dgm:cxn modelId="{F169754E-9F35-42AE-8F63-B4C4CFD7CF8D}" type="presParOf" srcId="{842F7389-3E53-4AA2-9108-3D3168D734CA}" destId="{52159CED-5252-4DA8-BB96-B4A63A1B265E}" srcOrd="15" destOrd="0" presId="urn:microsoft.com/office/officeart/2005/8/layout/default"/>
    <dgm:cxn modelId="{6491E16C-4715-4DE9-A550-54149BAAB75A}" type="presParOf" srcId="{842F7389-3E53-4AA2-9108-3D3168D734CA}" destId="{DC8051A5-3942-480F-A0B5-44BF19C40BBD}" srcOrd="16" destOrd="0" presId="urn:microsoft.com/office/officeart/2005/8/layout/default"/>
    <dgm:cxn modelId="{33AE3BF1-4008-4D91-9525-C0AF2132A9EC}" type="presParOf" srcId="{842F7389-3E53-4AA2-9108-3D3168D734CA}" destId="{BAF70ECD-018D-4610-983F-8C792B8AF82C}" srcOrd="17" destOrd="0" presId="urn:microsoft.com/office/officeart/2005/8/layout/default"/>
    <dgm:cxn modelId="{C1CE2511-102E-475D-AA7A-7539AAEFE993}" type="presParOf" srcId="{842F7389-3E53-4AA2-9108-3D3168D734CA}" destId="{B34C25FA-74F4-4FE4-93C4-953CAFAFDA5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6F74A-01B8-4845-B7EA-CA369D80E18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BC7AD3C-EFA7-400D-B69F-5FD66ED7BFD1}">
      <dgm:prSet/>
      <dgm:spPr/>
      <dgm:t>
        <a:bodyPr/>
        <a:lstStyle/>
        <a:p>
          <a:r>
            <a:rPr lang="en-US" dirty="0"/>
            <a:t>Supporting S. 652/H.R. 2630, the Safe Step Act of 2023, to address arbitrary step therapy protocols by providing an exceptions process.</a:t>
          </a:r>
        </a:p>
      </dgm:t>
    </dgm:pt>
    <dgm:pt modelId="{D5D8B46B-C773-4EEE-9CAC-8F11AE554E3D}" type="parTrans" cxnId="{07442DA8-320D-450D-B469-287F178BD511}">
      <dgm:prSet/>
      <dgm:spPr/>
      <dgm:t>
        <a:bodyPr/>
        <a:lstStyle/>
        <a:p>
          <a:endParaRPr lang="en-US"/>
        </a:p>
      </dgm:t>
    </dgm:pt>
    <dgm:pt modelId="{46637C46-5745-43EB-AA20-08C35A00D17F}" type="sibTrans" cxnId="{07442DA8-320D-450D-B469-287F178BD511}">
      <dgm:prSet/>
      <dgm:spPr/>
      <dgm:t>
        <a:bodyPr/>
        <a:lstStyle/>
        <a:p>
          <a:endParaRPr lang="en-US"/>
        </a:p>
      </dgm:t>
    </dgm:pt>
    <dgm:pt modelId="{21DD6F25-ED06-407C-8CCC-64B2BEB4F3F1}">
      <dgm:prSet/>
      <dgm:spPr/>
      <dgm:t>
        <a:bodyPr/>
        <a:lstStyle/>
        <a:p>
          <a:r>
            <a:rPr lang="en-US"/>
            <a:t>Ensuring CMS implements regulations to fully reflect the requirements contained in the Inflation Reduction Act, including prescription drug price negotiations under Medicare Part D beginning in 2026.</a:t>
          </a:r>
          <a:endParaRPr lang="en-US" dirty="0"/>
        </a:p>
      </dgm:t>
    </dgm:pt>
    <dgm:pt modelId="{BD93BD70-5A56-440F-AB3C-242C89FD026B}" type="parTrans" cxnId="{647CF197-E189-4717-B8FD-CA39527D68BD}">
      <dgm:prSet/>
      <dgm:spPr/>
      <dgm:t>
        <a:bodyPr/>
        <a:lstStyle/>
        <a:p>
          <a:endParaRPr lang="en-US"/>
        </a:p>
      </dgm:t>
    </dgm:pt>
    <dgm:pt modelId="{11AF8748-8811-47C8-95EB-C2B754AEADCA}" type="sibTrans" cxnId="{647CF197-E189-4717-B8FD-CA39527D68BD}">
      <dgm:prSet/>
      <dgm:spPr/>
      <dgm:t>
        <a:bodyPr/>
        <a:lstStyle/>
        <a:p>
          <a:endParaRPr lang="en-US"/>
        </a:p>
      </dgm:t>
    </dgm:pt>
    <dgm:pt modelId="{155A159A-E0BA-4304-8CB8-1472AB3943E6}">
      <dgm:prSet/>
      <dgm:spPr/>
      <dgm:t>
        <a:bodyPr/>
        <a:lstStyle/>
        <a:p>
          <a:r>
            <a:rPr lang="en-US"/>
            <a:t>CMS has issued guidance for drug price negotiations</a:t>
          </a:r>
          <a:endParaRPr lang="en-US" dirty="0"/>
        </a:p>
      </dgm:t>
    </dgm:pt>
    <dgm:pt modelId="{D84456A6-6D5B-4301-B6B3-7A9CFA0B8623}" type="parTrans" cxnId="{B40C9B7F-CEC7-439A-B2BC-A4CB9724EC0A}">
      <dgm:prSet/>
      <dgm:spPr/>
      <dgm:t>
        <a:bodyPr/>
        <a:lstStyle/>
        <a:p>
          <a:endParaRPr lang="en-US"/>
        </a:p>
      </dgm:t>
    </dgm:pt>
    <dgm:pt modelId="{8E4C9F15-8386-4AFA-B029-7FAD93834252}" type="sibTrans" cxnId="{B40C9B7F-CEC7-439A-B2BC-A4CB9724EC0A}">
      <dgm:prSet/>
      <dgm:spPr/>
      <dgm:t>
        <a:bodyPr/>
        <a:lstStyle/>
        <a:p>
          <a:endParaRPr lang="en-US"/>
        </a:p>
      </dgm:t>
    </dgm:pt>
    <dgm:pt modelId="{5C91A1B1-833C-48E3-89C8-844DE0F77A5C}">
      <dgm:prSet/>
      <dgm:spPr/>
      <dgm:t>
        <a:bodyPr/>
        <a:lstStyle/>
        <a:p>
          <a:r>
            <a:rPr lang="en-US"/>
            <a:t>CMS has announced the first 10 drugs selected for negotiations</a:t>
          </a:r>
          <a:endParaRPr lang="en-US" dirty="0"/>
        </a:p>
      </dgm:t>
    </dgm:pt>
    <dgm:pt modelId="{1E0EB0F8-87FC-4577-AF79-8B693F623161}" type="parTrans" cxnId="{C1770211-3EB1-47ED-9A6A-073FBD96E494}">
      <dgm:prSet/>
      <dgm:spPr/>
      <dgm:t>
        <a:bodyPr/>
        <a:lstStyle/>
        <a:p>
          <a:endParaRPr lang="en-US"/>
        </a:p>
      </dgm:t>
    </dgm:pt>
    <dgm:pt modelId="{0CFEA4E1-702E-4EF9-B8F9-34DE1EC09541}" type="sibTrans" cxnId="{C1770211-3EB1-47ED-9A6A-073FBD96E494}">
      <dgm:prSet/>
      <dgm:spPr/>
      <dgm:t>
        <a:bodyPr/>
        <a:lstStyle/>
        <a:p>
          <a:endParaRPr lang="en-US"/>
        </a:p>
      </dgm:t>
    </dgm:pt>
    <dgm:pt modelId="{C3E3E6AD-03F2-42ED-80EF-A578DE91A99C}">
      <dgm:prSet/>
      <dgm:spPr/>
      <dgm:t>
        <a:bodyPr/>
        <a:lstStyle/>
        <a:p>
          <a:r>
            <a:rPr lang="en-US" dirty="0"/>
            <a:t>White House report: Medicare beneficiaries are projected to save approximately $400 per year on average in prescription drug costs because of the IRA out-of-pocket spending cap of $4000/year.</a:t>
          </a:r>
        </a:p>
      </dgm:t>
    </dgm:pt>
    <dgm:pt modelId="{AF0CEA4C-81D1-4D1E-BF80-C058714C7263}" type="parTrans" cxnId="{FBDD0844-009D-466A-90BD-BA8320415BA2}">
      <dgm:prSet/>
      <dgm:spPr/>
      <dgm:t>
        <a:bodyPr/>
        <a:lstStyle/>
        <a:p>
          <a:endParaRPr lang="en-US"/>
        </a:p>
      </dgm:t>
    </dgm:pt>
    <dgm:pt modelId="{1251C5B6-B73A-4425-AF88-E8FA6B00C7DA}" type="sibTrans" cxnId="{FBDD0844-009D-466A-90BD-BA8320415BA2}">
      <dgm:prSet/>
      <dgm:spPr/>
      <dgm:t>
        <a:bodyPr/>
        <a:lstStyle/>
        <a:p>
          <a:endParaRPr lang="en-US"/>
        </a:p>
      </dgm:t>
    </dgm:pt>
    <dgm:pt modelId="{799A0337-18EC-4DF3-84F7-3666F558D934}">
      <dgm:prSet/>
      <dgm:spPr/>
      <dgm:t>
        <a:bodyPr/>
        <a:lstStyle/>
        <a:p>
          <a:r>
            <a:rPr lang="en-US"/>
            <a:t>Advocating for requiring greater transparency in prescription drug price increases</a:t>
          </a:r>
        </a:p>
      </dgm:t>
    </dgm:pt>
    <dgm:pt modelId="{DF14B657-42DA-4674-A769-93D5B7394FF7}" type="parTrans" cxnId="{9F9C9C35-3E18-4C28-A1A3-12807987F307}">
      <dgm:prSet/>
      <dgm:spPr/>
      <dgm:t>
        <a:bodyPr/>
        <a:lstStyle/>
        <a:p>
          <a:endParaRPr lang="en-US"/>
        </a:p>
      </dgm:t>
    </dgm:pt>
    <dgm:pt modelId="{D1DA5DB3-DB89-482A-AFB5-52563C21FC25}" type="sibTrans" cxnId="{9F9C9C35-3E18-4C28-A1A3-12807987F307}">
      <dgm:prSet/>
      <dgm:spPr/>
      <dgm:t>
        <a:bodyPr/>
        <a:lstStyle/>
        <a:p>
          <a:endParaRPr lang="en-US"/>
        </a:p>
      </dgm:t>
    </dgm:pt>
    <dgm:pt modelId="{C38673C4-7032-44FF-876F-D15659533CBF}">
      <dgm:prSet/>
      <dgm:spPr/>
      <dgm:t>
        <a:bodyPr/>
        <a:lstStyle/>
        <a:p>
          <a:r>
            <a:rPr lang="en-US"/>
            <a:t>Monitoring legislation focused on pandemic preparedness that will address drug pricing</a:t>
          </a:r>
        </a:p>
      </dgm:t>
    </dgm:pt>
    <dgm:pt modelId="{39D90E14-DC20-46CD-A560-F0E8E07005FA}" type="parTrans" cxnId="{7D86093B-AD73-4BA5-B589-CE31B950DE71}">
      <dgm:prSet/>
      <dgm:spPr/>
      <dgm:t>
        <a:bodyPr/>
        <a:lstStyle/>
        <a:p>
          <a:endParaRPr lang="en-US"/>
        </a:p>
      </dgm:t>
    </dgm:pt>
    <dgm:pt modelId="{7F0AA753-D0E5-4ADD-8D76-FFA50E7F7DFC}" type="sibTrans" cxnId="{7D86093B-AD73-4BA5-B589-CE31B950DE71}">
      <dgm:prSet/>
      <dgm:spPr/>
      <dgm:t>
        <a:bodyPr/>
        <a:lstStyle/>
        <a:p>
          <a:endParaRPr lang="en-US"/>
        </a:p>
      </dgm:t>
    </dgm:pt>
    <dgm:pt modelId="{4B527093-5433-4FA2-95EF-86DFD8AA0684}" type="pres">
      <dgm:prSet presAssocID="{3A66F74A-01B8-4845-B7EA-CA369D80E182}" presName="root" presStyleCnt="0">
        <dgm:presLayoutVars>
          <dgm:dir/>
          <dgm:resizeHandles val="exact"/>
        </dgm:presLayoutVars>
      </dgm:prSet>
      <dgm:spPr/>
    </dgm:pt>
    <dgm:pt modelId="{89F02A1B-BC5B-411E-874D-196F7161478B}" type="pres">
      <dgm:prSet presAssocID="{5BC7AD3C-EFA7-400D-B69F-5FD66ED7BFD1}" presName="compNode" presStyleCnt="0"/>
      <dgm:spPr/>
    </dgm:pt>
    <dgm:pt modelId="{56A90A7E-8C8B-4907-B4C0-DE85E76B7C51}" type="pres">
      <dgm:prSet presAssocID="{5BC7AD3C-EFA7-400D-B69F-5FD66ED7BFD1}" presName="bgRect" presStyleLbl="bgShp" presStyleIdx="0" presStyleCnt="3"/>
      <dgm:spPr/>
    </dgm:pt>
    <dgm:pt modelId="{6ADD3DE6-521F-4DD9-99E3-F3686E0CEC71}" type="pres">
      <dgm:prSet presAssocID="{5BC7AD3C-EFA7-400D-B69F-5FD66ED7BF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23231E77-09CB-45B5-8364-AB6A26A87D3D}" type="pres">
      <dgm:prSet presAssocID="{5BC7AD3C-EFA7-400D-B69F-5FD66ED7BFD1}" presName="spaceRect" presStyleCnt="0"/>
      <dgm:spPr/>
    </dgm:pt>
    <dgm:pt modelId="{CF14D81E-E402-4BAF-BA62-46746E50B1FD}" type="pres">
      <dgm:prSet presAssocID="{5BC7AD3C-EFA7-400D-B69F-5FD66ED7BFD1}" presName="parTx" presStyleLbl="revTx" presStyleIdx="0" presStyleCnt="5">
        <dgm:presLayoutVars>
          <dgm:chMax val="0"/>
          <dgm:chPref val="0"/>
        </dgm:presLayoutVars>
      </dgm:prSet>
      <dgm:spPr/>
    </dgm:pt>
    <dgm:pt modelId="{34898A53-ABDB-4B42-A182-9998519D412B}" type="pres">
      <dgm:prSet presAssocID="{46637C46-5745-43EB-AA20-08C35A00D17F}" presName="sibTrans" presStyleCnt="0"/>
      <dgm:spPr/>
    </dgm:pt>
    <dgm:pt modelId="{88D15018-6FE1-4D36-970F-2B5EFEA85A7A}" type="pres">
      <dgm:prSet presAssocID="{21DD6F25-ED06-407C-8CCC-64B2BEB4F3F1}" presName="compNode" presStyleCnt="0"/>
      <dgm:spPr/>
    </dgm:pt>
    <dgm:pt modelId="{52EBB8B7-5770-4B90-B928-421E5EADBED1}" type="pres">
      <dgm:prSet presAssocID="{21DD6F25-ED06-407C-8CCC-64B2BEB4F3F1}" presName="bgRect" presStyleLbl="bgShp" presStyleIdx="1" presStyleCnt="3" custScaleY="122329"/>
      <dgm:spPr/>
    </dgm:pt>
    <dgm:pt modelId="{37AB2E8B-8CA9-41CA-9264-C89F98406A6C}" type="pres">
      <dgm:prSet presAssocID="{21DD6F25-ED06-407C-8CCC-64B2BEB4F3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C32CE22-397F-4E54-A6F0-7BA4DACE1BD2}" type="pres">
      <dgm:prSet presAssocID="{21DD6F25-ED06-407C-8CCC-64B2BEB4F3F1}" presName="spaceRect" presStyleCnt="0"/>
      <dgm:spPr/>
    </dgm:pt>
    <dgm:pt modelId="{D941B3D2-C935-4FB9-8735-3B70C9636CB5}" type="pres">
      <dgm:prSet presAssocID="{21DD6F25-ED06-407C-8CCC-64B2BEB4F3F1}" presName="parTx" presStyleLbl="revTx" presStyleIdx="1" presStyleCnt="5">
        <dgm:presLayoutVars>
          <dgm:chMax val="0"/>
          <dgm:chPref val="0"/>
        </dgm:presLayoutVars>
      </dgm:prSet>
      <dgm:spPr/>
    </dgm:pt>
    <dgm:pt modelId="{89AB61BA-C71D-44A3-B1EF-089B096A4E01}" type="pres">
      <dgm:prSet presAssocID="{21DD6F25-ED06-407C-8CCC-64B2BEB4F3F1}" presName="desTx" presStyleLbl="revTx" presStyleIdx="2" presStyleCnt="5">
        <dgm:presLayoutVars/>
      </dgm:prSet>
      <dgm:spPr/>
    </dgm:pt>
    <dgm:pt modelId="{F5B79F01-B11B-4291-A8A0-8721596E123F}" type="pres">
      <dgm:prSet presAssocID="{11AF8748-8811-47C8-95EB-C2B754AEADCA}" presName="sibTrans" presStyleCnt="0"/>
      <dgm:spPr/>
    </dgm:pt>
    <dgm:pt modelId="{795E5537-6DA2-4B13-8D3E-C937210B5C4D}" type="pres">
      <dgm:prSet presAssocID="{799A0337-18EC-4DF3-84F7-3666F558D934}" presName="compNode" presStyleCnt="0"/>
      <dgm:spPr/>
    </dgm:pt>
    <dgm:pt modelId="{A01D924B-030F-4FA0-AD0E-7ED5680A77EA}" type="pres">
      <dgm:prSet presAssocID="{799A0337-18EC-4DF3-84F7-3666F558D934}" presName="bgRect" presStyleLbl="bgShp" presStyleIdx="2" presStyleCnt="3"/>
      <dgm:spPr/>
    </dgm:pt>
    <dgm:pt modelId="{F1CD74C1-B98E-4106-8470-15B6E924366C}" type="pres">
      <dgm:prSet presAssocID="{799A0337-18EC-4DF3-84F7-3666F558D9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DC7567A-27C9-4029-A3F5-B141AE28A2CC}" type="pres">
      <dgm:prSet presAssocID="{799A0337-18EC-4DF3-84F7-3666F558D934}" presName="spaceRect" presStyleCnt="0"/>
      <dgm:spPr/>
    </dgm:pt>
    <dgm:pt modelId="{B955FF8F-FBF5-4945-B5AE-93A5B92D4ACA}" type="pres">
      <dgm:prSet presAssocID="{799A0337-18EC-4DF3-84F7-3666F558D934}" presName="parTx" presStyleLbl="revTx" presStyleIdx="3" presStyleCnt="5">
        <dgm:presLayoutVars>
          <dgm:chMax val="0"/>
          <dgm:chPref val="0"/>
        </dgm:presLayoutVars>
      </dgm:prSet>
      <dgm:spPr/>
    </dgm:pt>
    <dgm:pt modelId="{25B74120-7A44-4C97-9E7C-126D89AA9A98}" type="pres">
      <dgm:prSet presAssocID="{799A0337-18EC-4DF3-84F7-3666F558D934}" presName="desTx" presStyleLbl="revTx" presStyleIdx="4" presStyleCnt="5">
        <dgm:presLayoutVars/>
      </dgm:prSet>
      <dgm:spPr/>
    </dgm:pt>
  </dgm:ptLst>
  <dgm:cxnLst>
    <dgm:cxn modelId="{30D7960D-591B-4A8D-9670-5DD43299FF09}" type="presOf" srcId="{155A159A-E0BA-4304-8CB8-1472AB3943E6}" destId="{89AB61BA-C71D-44A3-B1EF-089B096A4E01}" srcOrd="0" destOrd="0" presId="urn:microsoft.com/office/officeart/2018/2/layout/IconVerticalSolidList"/>
    <dgm:cxn modelId="{C1770211-3EB1-47ED-9A6A-073FBD96E494}" srcId="{21DD6F25-ED06-407C-8CCC-64B2BEB4F3F1}" destId="{5C91A1B1-833C-48E3-89C8-844DE0F77A5C}" srcOrd="1" destOrd="0" parTransId="{1E0EB0F8-87FC-4577-AF79-8B693F623161}" sibTransId="{0CFEA4E1-702E-4EF9-B8F9-34DE1EC09541}"/>
    <dgm:cxn modelId="{9F9C9C35-3E18-4C28-A1A3-12807987F307}" srcId="{3A66F74A-01B8-4845-B7EA-CA369D80E182}" destId="{799A0337-18EC-4DF3-84F7-3666F558D934}" srcOrd="2" destOrd="0" parTransId="{DF14B657-42DA-4674-A769-93D5B7394FF7}" sibTransId="{D1DA5DB3-DB89-482A-AFB5-52563C21FC25}"/>
    <dgm:cxn modelId="{7D86093B-AD73-4BA5-B589-CE31B950DE71}" srcId="{799A0337-18EC-4DF3-84F7-3666F558D934}" destId="{C38673C4-7032-44FF-876F-D15659533CBF}" srcOrd="0" destOrd="0" parTransId="{39D90E14-DC20-46CD-A560-F0E8E07005FA}" sibTransId="{7F0AA753-D0E5-4ADD-8D76-FFA50E7F7DFC}"/>
    <dgm:cxn modelId="{FBDD0844-009D-466A-90BD-BA8320415BA2}" srcId="{21DD6F25-ED06-407C-8CCC-64B2BEB4F3F1}" destId="{C3E3E6AD-03F2-42ED-80EF-A578DE91A99C}" srcOrd="2" destOrd="0" parTransId="{AF0CEA4C-81D1-4D1E-BF80-C058714C7263}" sibTransId="{1251C5B6-B73A-4425-AF88-E8FA6B00C7DA}"/>
    <dgm:cxn modelId="{2298D868-38B9-470D-973E-B84205041353}" type="presOf" srcId="{5C91A1B1-833C-48E3-89C8-844DE0F77A5C}" destId="{89AB61BA-C71D-44A3-B1EF-089B096A4E01}" srcOrd="0" destOrd="1" presId="urn:microsoft.com/office/officeart/2018/2/layout/IconVerticalSolidList"/>
    <dgm:cxn modelId="{EFDD0E6E-E5F6-44BA-901A-42298890A78B}" type="presOf" srcId="{21DD6F25-ED06-407C-8CCC-64B2BEB4F3F1}" destId="{D941B3D2-C935-4FB9-8735-3B70C9636CB5}" srcOrd="0" destOrd="0" presId="urn:microsoft.com/office/officeart/2018/2/layout/IconVerticalSolidList"/>
    <dgm:cxn modelId="{1B20DA7A-1B01-4B15-A71A-D5804903AF5D}" type="presOf" srcId="{C38673C4-7032-44FF-876F-D15659533CBF}" destId="{25B74120-7A44-4C97-9E7C-126D89AA9A98}" srcOrd="0" destOrd="0" presId="urn:microsoft.com/office/officeart/2018/2/layout/IconVerticalSolidList"/>
    <dgm:cxn modelId="{B40C9B7F-CEC7-439A-B2BC-A4CB9724EC0A}" srcId="{21DD6F25-ED06-407C-8CCC-64B2BEB4F3F1}" destId="{155A159A-E0BA-4304-8CB8-1472AB3943E6}" srcOrd="0" destOrd="0" parTransId="{D84456A6-6D5B-4301-B6B3-7A9CFA0B8623}" sibTransId="{8E4C9F15-8386-4AFA-B029-7FAD93834252}"/>
    <dgm:cxn modelId="{ED396E87-F95A-48B4-A180-37CF8473FBDA}" type="presOf" srcId="{C3E3E6AD-03F2-42ED-80EF-A578DE91A99C}" destId="{89AB61BA-C71D-44A3-B1EF-089B096A4E01}" srcOrd="0" destOrd="2" presId="urn:microsoft.com/office/officeart/2018/2/layout/IconVerticalSolidList"/>
    <dgm:cxn modelId="{647CF197-E189-4717-B8FD-CA39527D68BD}" srcId="{3A66F74A-01B8-4845-B7EA-CA369D80E182}" destId="{21DD6F25-ED06-407C-8CCC-64B2BEB4F3F1}" srcOrd="1" destOrd="0" parTransId="{BD93BD70-5A56-440F-AB3C-242C89FD026B}" sibTransId="{11AF8748-8811-47C8-95EB-C2B754AEADCA}"/>
    <dgm:cxn modelId="{07442DA8-320D-450D-B469-287F178BD511}" srcId="{3A66F74A-01B8-4845-B7EA-CA369D80E182}" destId="{5BC7AD3C-EFA7-400D-B69F-5FD66ED7BFD1}" srcOrd="0" destOrd="0" parTransId="{D5D8B46B-C773-4EEE-9CAC-8F11AE554E3D}" sibTransId="{46637C46-5745-43EB-AA20-08C35A00D17F}"/>
    <dgm:cxn modelId="{845CE7C4-A2CE-4668-BEC8-9FF7A261378D}" type="presOf" srcId="{5BC7AD3C-EFA7-400D-B69F-5FD66ED7BFD1}" destId="{CF14D81E-E402-4BAF-BA62-46746E50B1FD}" srcOrd="0" destOrd="0" presId="urn:microsoft.com/office/officeart/2018/2/layout/IconVerticalSolidList"/>
    <dgm:cxn modelId="{53A74BCF-1A96-486C-8417-5A0FC9E52165}" type="presOf" srcId="{799A0337-18EC-4DF3-84F7-3666F558D934}" destId="{B955FF8F-FBF5-4945-B5AE-93A5B92D4ACA}" srcOrd="0" destOrd="0" presId="urn:microsoft.com/office/officeart/2018/2/layout/IconVerticalSolidList"/>
    <dgm:cxn modelId="{00E70BE2-20CE-4FBB-99C6-325476B40E39}" type="presOf" srcId="{3A66F74A-01B8-4845-B7EA-CA369D80E182}" destId="{4B527093-5433-4FA2-95EF-86DFD8AA0684}" srcOrd="0" destOrd="0" presId="urn:microsoft.com/office/officeart/2018/2/layout/IconVerticalSolidList"/>
    <dgm:cxn modelId="{DF1FFB2C-A9E6-4E70-A275-526DE1501FB3}" type="presParOf" srcId="{4B527093-5433-4FA2-95EF-86DFD8AA0684}" destId="{89F02A1B-BC5B-411E-874D-196F7161478B}" srcOrd="0" destOrd="0" presId="urn:microsoft.com/office/officeart/2018/2/layout/IconVerticalSolidList"/>
    <dgm:cxn modelId="{3152B0BA-62F7-431F-86AE-85CB6F76AA42}" type="presParOf" srcId="{89F02A1B-BC5B-411E-874D-196F7161478B}" destId="{56A90A7E-8C8B-4907-B4C0-DE85E76B7C51}" srcOrd="0" destOrd="0" presId="urn:microsoft.com/office/officeart/2018/2/layout/IconVerticalSolidList"/>
    <dgm:cxn modelId="{B814565F-8203-4E0B-9783-6C0790CE2D49}" type="presParOf" srcId="{89F02A1B-BC5B-411E-874D-196F7161478B}" destId="{6ADD3DE6-521F-4DD9-99E3-F3686E0CEC71}" srcOrd="1" destOrd="0" presId="urn:microsoft.com/office/officeart/2018/2/layout/IconVerticalSolidList"/>
    <dgm:cxn modelId="{84435FEC-34DF-405A-972E-C4C10C388A20}" type="presParOf" srcId="{89F02A1B-BC5B-411E-874D-196F7161478B}" destId="{23231E77-09CB-45B5-8364-AB6A26A87D3D}" srcOrd="2" destOrd="0" presId="urn:microsoft.com/office/officeart/2018/2/layout/IconVerticalSolidList"/>
    <dgm:cxn modelId="{16F8AD61-54C9-473B-BB2F-AA59F9C14598}" type="presParOf" srcId="{89F02A1B-BC5B-411E-874D-196F7161478B}" destId="{CF14D81E-E402-4BAF-BA62-46746E50B1FD}" srcOrd="3" destOrd="0" presId="urn:microsoft.com/office/officeart/2018/2/layout/IconVerticalSolidList"/>
    <dgm:cxn modelId="{3DD6108C-FE99-4C14-8C5A-0A3BB98559DF}" type="presParOf" srcId="{4B527093-5433-4FA2-95EF-86DFD8AA0684}" destId="{34898A53-ABDB-4B42-A182-9998519D412B}" srcOrd="1" destOrd="0" presId="urn:microsoft.com/office/officeart/2018/2/layout/IconVerticalSolidList"/>
    <dgm:cxn modelId="{771B2A1A-7498-43AC-A8C6-719BC6D3FF17}" type="presParOf" srcId="{4B527093-5433-4FA2-95EF-86DFD8AA0684}" destId="{88D15018-6FE1-4D36-970F-2B5EFEA85A7A}" srcOrd="2" destOrd="0" presId="urn:microsoft.com/office/officeart/2018/2/layout/IconVerticalSolidList"/>
    <dgm:cxn modelId="{58F17404-70C7-499F-8A72-5CE5DE6FB864}" type="presParOf" srcId="{88D15018-6FE1-4D36-970F-2B5EFEA85A7A}" destId="{52EBB8B7-5770-4B90-B928-421E5EADBED1}" srcOrd="0" destOrd="0" presId="urn:microsoft.com/office/officeart/2018/2/layout/IconVerticalSolidList"/>
    <dgm:cxn modelId="{D25E5466-8626-4B84-A1EB-615B5397D5F6}" type="presParOf" srcId="{88D15018-6FE1-4D36-970F-2B5EFEA85A7A}" destId="{37AB2E8B-8CA9-41CA-9264-C89F98406A6C}" srcOrd="1" destOrd="0" presId="urn:microsoft.com/office/officeart/2018/2/layout/IconVerticalSolidList"/>
    <dgm:cxn modelId="{17A60CAD-B261-4990-BFBD-C71C7BA5B477}" type="presParOf" srcId="{88D15018-6FE1-4D36-970F-2B5EFEA85A7A}" destId="{6C32CE22-397F-4E54-A6F0-7BA4DACE1BD2}" srcOrd="2" destOrd="0" presId="urn:microsoft.com/office/officeart/2018/2/layout/IconVerticalSolidList"/>
    <dgm:cxn modelId="{1591E4D7-95A2-46D5-B822-441CFA4A3389}" type="presParOf" srcId="{88D15018-6FE1-4D36-970F-2B5EFEA85A7A}" destId="{D941B3D2-C935-4FB9-8735-3B70C9636CB5}" srcOrd="3" destOrd="0" presId="urn:microsoft.com/office/officeart/2018/2/layout/IconVerticalSolidList"/>
    <dgm:cxn modelId="{5C0CD23D-DBD8-4588-B1E4-1481FF444F70}" type="presParOf" srcId="{88D15018-6FE1-4D36-970F-2B5EFEA85A7A}" destId="{89AB61BA-C71D-44A3-B1EF-089B096A4E01}" srcOrd="4" destOrd="0" presId="urn:microsoft.com/office/officeart/2018/2/layout/IconVerticalSolidList"/>
    <dgm:cxn modelId="{EB450412-F17A-41A2-92D2-3B0E66FCE6E3}" type="presParOf" srcId="{4B527093-5433-4FA2-95EF-86DFD8AA0684}" destId="{F5B79F01-B11B-4291-A8A0-8721596E123F}" srcOrd="3" destOrd="0" presId="urn:microsoft.com/office/officeart/2018/2/layout/IconVerticalSolidList"/>
    <dgm:cxn modelId="{D36A3ABD-CFAB-42E1-B219-0FDE3224D0B7}" type="presParOf" srcId="{4B527093-5433-4FA2-95EF-86DFD8AA0684}" destId="{795E5537-6DA2-4B13-8D3E-C937210B5C4D}" srcOrd="4" destOrd="0" presId="urn:microsoft.com/office/officeart/2018/2/layout/IconVerticalSolidList"/>
    <dgm:cxn modelId="{880D7CD0-83ED-49D6-8559-6AA67C56AE40}" type="presParOf" srcId="{795E5537-6DA2-4B13-8D3E-C937210B5C4D}" destId="{A01D924B-030F-4FA0-AD0E-7ED5680A77EA}" srcOrd="0" destOrd="0" presId="urn:microsoft.com/office/officeart/2018/2/layout/IconVerticalSolidList"/>
    <dgm:cxn modelId="{9429EA56-199A-44EF-B1B7-05DD4254A478}" type="presParOf" srcId="{795E5537-6DA2-4B13-8D3E-C937210B5C4D}" destId="{F1CD74C1-B98E-4106-8470-15B6E924366C}" srcOrd="1" destOrd="0" presId="urn:microsoft.com/office/officeart/2018/2/layout/IconVerticalSolidList"/>
    <dgm:cxn modelId="{6E1348F3-058F-4D31-948C-8439209B9B7A}" type="presParOf" srcId="{795E5537-6DA2-4B13-8D3E-C937210B5C4D}" destId="{6DC7567A-27C9-4029-A3F5-B141AE28A2CC}" srcOrd="2" destOrd="0" presId="urn:microsoft.com/office/officeart/2018/2/layout/IconVerticalSolidList"/>
    <dgm:cxn modelId="{119DF31A-B8FF-45FB-ADE2-63EBBACBCF21}" type="presParOf" srcId="{795E5537-6DA2-4B13-8D3E-C937210B5C4D}" destId="{B955FF8F-FBF5-4945-B5AE-93A5B92D4ACA}" srcOrd="3" destOrd="0" presId="urn:microsoft.com/office/officeart/2018/2/layout/IconVerticalSolidList"/>
    <dgm:cxn modelId="{1225375A-0552-43F2-B355-9D7D63E2B378}" type="presParOf" srcId="{795E5537-6DA2-4B13-8D3E-C937210B5C4D}" destId="{25B74120-7A44-4C97-9E7C-126D89AA9A9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1ADA5-D09D-40D2-92BE-7DDA3C289D7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61CB3B-4F60-49B1-869D-5D7B347A7DF8}">
      <dgm:prSet phldrT="[Text]"/>
      <dgm:spPr/>
      <dgm:t>
        <a:bodyPr/>
        <a:lstStyle/>
        <a:p>
          <a:r>
            <a:rPr lang="en-US" dirty="0"/>
            <a:t>Legislation</a:t>
          </a:r>
        </a:p>
      </dgm:t>
    </dgm:pt>
    <dgm:pt modelId="{81BD8463-FC5B-4373-B67F-004F94E28C8F}" type="parTrans" cxnId="{B8488D28-0135-4578-BD91-8EA59AE1CC12}">
      <dgm:prSet/>
      <dgm:spPr/>
      <dgm:t>
        <a:bodyPr/>
        <a:lstStyle/>
        <a:p>
          <a:endParaRPr lang="en-US"/>
        </a:p>
      </dgm:t>
    </dgm:pt>
    <dgm:pt modelId="{DCD7E457-A5A3-4AF0-B4F7-D0946E55A41B}" type="sibTrans" cxnId="{B8488D28-0135-4578-BD91-8EA59AE1CC12}">
      <dgm:prSet/>
      <dgm:spPr/>
      <dgm:t>
        <a:bodyPr/>
        <a:lstStyle/>
        <a:p>
          <a:endParaRPr lang="en-US"/>
        </a:p>
      </dgm:t>
    </dgm:pt>
    <dgm:pt modelId="{1E471157-3DEF-41A5-AE84-2414F9D3FB2F}">
      <dgm:prSet phldrT="[Text]"/>
      <dgm:spPr/>
      <dgm:t>
        <a:bodyPr/>
        <a:lstStyle/>
        <a:p>
          <a:r>
            <a:rPr lang="en-US" dirty="0"/>
            <a:t>Rulemaking</a:t>
          </a:r>
        </a:p>
      </dgm:t>
    </dgm:pt>
    <dgm:pt modelId="{EB9C5BB6-89D9-4A90-B82E-D21294B20748}" type="parTrans" cxnId="{1A349DC2-838F-4F5C-BCE7-D69BFD73DE81}">
      <dgm:prSet/>
      <dgm:spPr/>
      <dgm:t>
        <a:bodyPr/>
        <a:lstStyle/>
        <a:p>
          <a:endParaRPr lang="en-US"/>
        </a:p>
      </dgm:t>
    </dgm:pt>
    <dgm:pt modelId="{8B2F7534-8568-4520-A087-F744313143BD}" type="sibTrans" cxnId="{1A349DC2-838F-4F5C-BCE7-D69BFD73DE81}">
      <dgm:prSet/>
      <dgm:spPr/>
      <dgm:t>
        <a:bodyPr/>
        <a:lstStyle/>
        <a:p>
          <a:endParaRPr lang="en-US"/>
        </a:p>
      </dgm:t>
    </dgm:pt>
    <dgm:pt modelId="{AD41815E-1508-41C1-B4BA-4A0018D8F07B}" type="pres">
      <dgm:prSet presAssocID="{6F31ADA5-D09D-40D2-92BE-7DDA3C289D7B}" presName="cycle" presStyleCnt="0">
        <dgm:presLayoutVars>
          <dgm:dir/>
          <dgm:resizeHandles val="exact"/>
        </dgm:presLayoutVars>
      </dgm:prSet>
      <dgm:spPr/>
    </dgm:pt>
    <dgm:pt modelId="{0B597EC3-43C9-41B2-8A76-701DD1D42FFC}" type="pres">
      <dgm:prSet presAssocID="{A861CB3B-4F60-49B1-869D-5D7B347A7DF8}" presName="node" presStyleLbl="node1" presStyleIdx="0" presStyleCnt="2">
        <dgm:presLayoutVars>
          <dgm:bulletEnabled val="1"/>
        </dgm:presLayoutVars>
      </dgm:prSet>
      <dgm:spPr/>
    </dgm:pt>
    <dgm:pt modelId="{9850B49A-BAEE-46F8-90AA-631225FBA83C}" type="pres">
      <dgm:prSet presAssocID="{DCD7E457-A5A3-4AF0-B4F7-D0946E55A41B}" presName="sibTrans" presStyleLbl="sibTrans2D1" presStyleIdx="0" presStyleCnt="2"/>
      <dgm:spPr/>
    </dgm:pt>
    <dgm:pt modelId="{4C94A4CB-C800-4B40-AA8E-BA29B7A7D5A3}" type="pres">
      <dgm:prSet presAssocID="{DCD7E457-A5A3-4AF0-B4F7-D0946E55A41B}" presName="connectorText" presStyleLbl="sibTrans2D1" presStyleIdx="0" presStyleCnt="2"/>
      <dgm:spPr/>
    </dgm:pt>
    <dgm:pt modelId="{8AD16B9E-E886-47CC-BFF1-35269C274139}" type="pres">
      <dgm:prSet presAssocID="{1E471157-3DEF-41A5-AE84-2414F9D3FB2F}" presName="node" presStyleLbl="node1" presStyleIdx="1" presStyleCnt="2">
        <dgm:presLayoutVars>
          <dgm:bulletEnabled val="1"/>
        </dgm:presLayoutVars>
      </dgm:prSet>
      <dgm:spPr/>
    </dgm:pt>
    <dgm:pt modelId="{CE4D54DD-E8B6-4592-BE36-068E9A0D8204}" type="pres">
      <dgm:prSet presAssocID="{8B2F7534-8568-4520-A087-F744313143BD}" presName="sibTrans" presStyleLbl="sibTrans2D1" presStyleIdx="1" presStyleCnt="2"/>
      <dgm:spPr/>
    </dgm:pt>
    <dgm:pt modelId="{ACFA63D3-D42A-455F-8A3B-88083181E0E4}" type="pres">
      <dgm:prSet presAssocID="{8B2F7534-8568-4520-A087-F744313143BD}" presName="connectorText" presStyleLbl="sibTrans2D1" presStyleIdx="1" presStyleCnt="2"/>
      <dgm:spPr/>
    </dgm:pt>
  </dgm:ptLst>
  <dgm:cxnLst>
    <dgm:cxn modelId="{B8488D28-0135-4578-BD91-8EA59AE1CC12}" srcId="{6F31ADA5-D09D-40D2-92BE-7DDA3C289D7B}" destId="{A861CB3B-4F60-49B1-869D-5D7B347A7DF8}" srcOrd="0" destOrd="0" parTransId="{81BD8463-FC5B-4373-B67F-004F94E28C8F}" sibTransId="{DCD7E457-A5A3-4AF0-B4F7-D0946E55A41B}"/>
    <dgm:cxn modelId="{EE4C1129-20CC-46BA-AEDC-C1CCBF208020}" type="presOf" srcId="{8B2F7534-8568-4520-A087-F744313143BD}" destId="{ACFA63D3-D42A-455F-8A3B-88083181E0E4}" srcOrd="1" destOrd="0" presId="urn:microsoft.com/office/officeart/2005/8/layout/cycle2"/>
    <dgm:cxn modelId="{1D6A3B48-17A4-4493-A843-E8A04BF0D32E}" type="presOf" srcId="{8B2F7534-8568-4520-A087-F744313143BD}" destId="{CE4D54DD-E8B6-4592-BE36-068E9A0D8204}" srcOrd="0" destOrd="0" presId="urn:microsoft.com/office/officeart/2005/8/layout/cycle2"/>
    <dgm:cxn modelId="{4D52FF7B-2A19-4DF5-B1AD-4A9D32AD31B6}" type="presOf" srcId="{DCD7E457-A5A3-4AF0-B4F7-D0946E55A41B}" destId="{4C94A4CB-C800-4B40-AA8E-BA29B7A7D5A3}" srcOrd="1" destOrd="0" presId="urn:microsoft.com/office/officeart/2005/8/layout/cycle2"/>
    <dgm:cxn modelId="{B772A984-5DE5-4CD8-B6D5-1E41BADACD22}" type="presOf" srcId="{DCD7E457-A5A3-4AF0-B4F7-D0946E55A41B}" destId="{9850B49A-BAEE-46F8-90AA-631225FBA83C}" srcOrd="0" destOrd="0" presId="urn:microsoft.com/office/officeart/2005/8/layout/cycle2"/>
    <dgm:cxn modelId="{328E9F9B-47E0-46A0-966D-8C47917DDB61}" type="presOf" srcId="{1E471157-3DEF-41A5-AE84-2414F9D3FB2F}" destId="{8AD16B9E-E886-47CC-BFF1-35269C274139}" srcOrd="0" destOrd="0" presId="urn:microsoft.com/office/officeart/2005/8/layout/cycle2"/>
    <dgm:cxn modelId="{B8AC2DA6-A6BC-483C-96A1-AD8222C220F6}" type="presOf" srcId="{6F31ADA5-D09D-40D2-92BE-7DDA3C289D7B}" destId="{AD41815E-1508-41C1-B4BA-4A0018D8F07B}" srcOrd="0" destOrd="0" presId="urn:microsoft.com/office/officeart/2005/8/layout/cycle2"/>
    <dgm:cxn modelId="{9A3C85AC-2C17-4EB5-810B-9467AA9B138C}" type="presOf" srcId="{A861CB3B-4F60-49B1-869D-5D7B347A7DF8}" destId="{0B597EC3-43C9-41B2-8A76-701DD1D42FFC}" srcOrd="0" destOrd="0" presId="urn:microsoft.com/office/officeart/2005/8/layout/cycle2"/>
    <dgm:cxn modelId="{1A349DC2-838F-4F5C-BCE7-D69BFD73DE81}" srcId="{6F31ADA5-D09D-40D2-92BE-7DDA3C289D7B}" destId="{1E471157-3DEF-41A5-AE84-2414F9D3FB2F}" srcOrd="1" destOrd="0" parTransId="{EB9C5BB6-89D9-4A90-B82E-D21294B20748}" sibTransId="{8B2F7534-8568-4520-A087-F744313143BD}"/>
    <dgm:cxn modelId="{8B28A6F2-BE74-4F8B-B1D6-EF5B7C3E0673}" type="presParOf" srcId="{AD41815E-1508-41C1-B4BA-4A0018D8F07B}" destId="{0B597EC3-43C9-41B2-8A76-701DD1D42FFC}" srcOrd="0" destOrd="0" presId="urn:microsoft.com/office/officeart/2005/8/layout/cycle2"/>
    <dgm:cxn modelId="{E53851E3-A764-4A11-B0F3-C2D52BA07F82}" type="presParOf" srcId="{AD41815E-1508-41C1-B4BA-4A0018D8F07B}" destId="{9850B49A-BAEE-46F8-90AA-631225FBA83C}" srcOrd="1" destOrd="0" presId="urn:microsoft.com/office/officeart/2005/8/layout/cycle2"/>
    <dgm:cxn modelId="{2866106D-1C8D-47B6-AA6E-0D79B89C6C1F}" type="presParOf" srcId="{9850B49A-BAEE-46F8-90AA-631225FBA83C}" destId="{4C94A4CB-C800-4B40-AA8E-BA29B7A7D5A3}" srcOrd="0" destOrd="0" presId="urn:microsoft.com/office/officeart/2005/8/layout/cycle2"/>
    <dgm:cxn modelId="{E980E370-E8DA-4230-AAE3-9B563D5A8C4D}" type="presParOf" srcId="{AD41815E-1508-41C1-B4BA-4A0018D8F07B}" destId="{8AD16B9E-E886-47CC-BFF1-35269C274139}" srcOrd="2" destOrd="0" presId="urn:microsoft.com/office/officeart/2005/8/layout/cycle2"/>
    <dgm:cxn modelId="{FEEE1BC1-9825-4128-96E7-EF52CBF1EB08}" type="presParOf" srcId="{AD41815E-1508-41C1-B4BA-4A0018D8F07B}" destId="{CE4D54DD-E8B6-4592-BE36-068E9A0D8204}" srcOrd="3" destOrd="0" presId="urn:microsoft.com/office/officeart/2005/8/layout/cycle2"/>
    <dgm:cxn modelId="{D70761C3-D042-4711-840F-BF9EC9C987A6}" type="presParOf" srcId="{CE4D54DD-E8B6-4592-BE36-068E9A0D8204}" destId="{ACFA63D3-D42A-455F-8A3B-88083181E0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1CAF-773A-4C10-BD21-A38FAB259A13}">
      <dsp:nvSpPr>
        <dsp:cNvPr id="0" name=""/>
        <dsp:cNvSpPr/>
      </dsp:nvSpPr>
      <dsp:spPr>
        <a:xfrm>
          <a:off x="3083" y="84348"/>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Behavioral Health </a:t>
          </a:r>
          <a:endParaRPr lang="en-US" sz="2000" kern="1200" dirty="0"/>
        </a:p>
      </dsp:txBody>
      <dsp:txXfrm>
        <a:off x="3083" y="84348"/>
        <a:ext cx="2446552" cy="1467931"/>
      </dsp:txXfrm>
    </dsp:sp>
    <dsp:sp modelId="{0BDB8DD9-96D6-45CA-9C5B-27C578610411}">
      <dsp:nvSpPr>
        <dsp:cNvPr id="0" name=""/>
        <dsp:cNvSpPr/>
      </dsp:nvSpPr>
      <dsp:spPr>
        <a:xfrm>
          <a:off x="2694292" y="84348"/>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Care Access and Coverage – focus on Medicaid and Telehealth</a:t>
          </a:r>
          <a:endParaRPr lang="en-US" sz="2000" kern="1200" dirty="0"/>
        </a:p>
      </dsp:txBody>
      <dsp:txXfrm>
        <a:off x="2694292" y="84348"/>
        <a:ext cx="2446552" cy="1467931"/>
      </dsp:txXfrm>
    </dsp:sp>
    <dsp:sp modelId="{CA1135A6-D78C-4AC1-B43B-7D563490AF08}">
      <dsp:nvSpPr>
        <dsp:cNvPr id="0" name=""/>
        <dsp:cNvSpPr/>
      </dsp:nvSpPr>
      <dsp:spPr>
        <a:xfrm>
          <a:off x="5385500" y="84348"/>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Physician Payment and Delivery System Reform</a:t>
          </a:r>
          <a:endParaRPr lang="en-US" sz="2000" kern="1200" dirty="0"/>
        </a:p>
      </dsp:txBody>
      <dsp:txXfrm>
        <a:off x="5385500" y="84348"/>
        <a:ext cx="2446552" cy="1467931"/>
      </dsp:txXfrm>
    </dsp:sp>
    <dsp:sp modelId="{4535B953-25FC-40C2-B3DA-E70A59E62DFA}">
      <dsp:nvSpPr>
        <dsp:cNvPr id="0" name=""/>
        <dsp:cNvSpPr/>
      </dsp:nvSpPr>
      <dsp:spPr>
        <a:xfrm>
          <a:off x="8076708" y="84348"/>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Patients Before Paperwork – focus on prior authorization reform</a:t>
          </a:r>
          <a:endParaRPr lang="en-US" sz="2000" kern="1200" dirty="0"/>
        </a:p>
      </dsp:txBody>
      <dsp:txXfrm>
        <a:off x="8076708" y="84348"/>
        <a:ext cx="2446552" cy="1467931"/>
      </dsp:txXfrm>
    </dsp:sp>
    <dsp:sp modelId="{E2A726AD-E7E1-46FE-BAB6-D30A9A6E6D1B}">
      <dsp:nvSpPr>
        <dsp:cNvPr id="0" name=""/>
        <dsp:cNvSpPr/>
      </dsp:nvSpPr>
      <dsp:spPr>
        <a:xfrm>
          <a:off x="3083" y="1796935"/>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and Workforce Equity</a:t>
          </a:r>
          <a:endParaRPr lang="en-US" sz="2000" kern="1200" dirty="0"/>
        </a:p>
      </dsp:txBody>
      <dsp:txXfrm>
        <a:off x="3083" y="1796935"/>
        <a:ext cx="2446552" cy="1467931"/>
      </dsp:txXfrm>
    </dsp:sp>
    <dsp:sp modelId="{D316F9DD-A664-484B-BB78-BB073FAA2CE5}">
      <dsp:nvSpPr>
        <dsp:cNvPr id="0" name=""/>
        <dsp:cNvSpPr/>
      </dsp:nvSpPr>
      <dsp:spPr>
        <a:xfrm>
          <a:off x="2694292" y="1796935"/>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COVID-19 and Public Health Preparedness</a:t>
          </a:r>
          <a:endParaRPr lang="en-US" sz="2000" kern="1200" dirty="0"/>
        </a:p>
      </dsp:txBody>
      <dsp:txXfrm>
        <a:off x="2694292" y="1796935"/>
        <a:ext cx="2446552" cy="1467931"/>
      </dsp:txXfrm>
    </dsp:sp>
    <dsp:sp modelId="{ABA140C0-46F5-4368-9030-A2654C2D7BE6}">
      <dsp:nvSpPr>
        <dsp:cNvPr id="0" name=""/>
        <dsp:cNvSpPr/>
      </dsp:nvSpPr>
      <dsp:spPr>
        <a:xfrm>
          <a:off x="5385500" y="1796935"/>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Prescription Drug Affordability</a:t>
          </a:r>
          <a:endParaRPr lang="en-US" sz="2000" kern="1200" dirty="0"/>
        </a:p>
      </dsp:txBody>
      <dsp:txXfrm>
        <a:off x="5385500" y="1796935"/>
        <a:ext cx="2446552" cy="1467931"/>
      </dsp:txXfrm>
    </dsp:sp>
    <dsp:sp modelId="{2DF72911-9919-4BC9-BB85-E833AA493E59}">
      <dsp:nvSpPr>
        <dsp:cNvPr id="0" name=""/>
        <dsp:cNvSpPr/>
      </dsp:nvSpPr>
      <dsp:spPr>
        <a:xfrm>
          <a:off x="8076708" y="1796935"/>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Firearm Violence Prevention</a:t>
          </a:r>
          <a:endParaRPr lang="en-US" sz="2000" kern="1200" dirty="0"/>
        </a:p>
      </dsp:txBody>
      <dsp:txXfrm>
        <a:off x="8076708" y="1796935"/>
        <a:ext cx="2446552" cy="1467931"/>
      </dsp:txXfrm>
    </dsp:sp>
    <dsp:sp modelId="{DC8051A5-3942-480F-A0B5-44BF19C40BBD}">
      <dsp:nvSpPr>
        <dsp:cNvPr id="0" name=""/>
        <dsp:cNvSpPr/>
      </dsp:nvSpPr>
      <dsp:spPr>
        <a:xfrm>
          <a:off x="2694292" y="3509522"/>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Reproductive Health Care </a:t>
          </a:r>
          <a:endParaRPr lang="en-US" sz="2000" kern="1200" dirty="0"/>
        </a:p>
      </dsp:txBody>
      <dsp:txXfrm>
        <a:off x="2694292" y="3509522"/>
        <a:ext cx="2446552" cy="1467931"/>
      </dsp:txXfrm>
    </dsp:sp>
    <dsp:sp modelId="{B34C25FA-74F4-4FE4-93C4-953CAFAFDA5D}">
      <dsp:nvSpPr>
        <dsp:cNvPr id="0" name=""/>
        <dsp:cNvSpPr/>
      </dsp:nvSpPr>
      <dsp:spPr>
        <a:xfrm>
          <a:off x="5385500" y="3509522"/>
          <a:ext cx="2446552" cy="146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Climate Change</a:t>
          </a:r>
          <a:endParaRPr lang="en-US" sz="2000" kern="1200" dirty="0"/>
        </a:p>
      </dsp:txBody>
      <dsp:txXfrm>
        <a:off x="5385500" y="3509522"/>
        <a:ext cx="2446552" cy="1467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0A7E-8C8B-4907-B4C0-DE85E76B7C51}">
      <dsp:nvSpPr>
        <dsp:cNvPr id="0" name=""/>
        <dsp:cNvSpPr/>
      </dsp:nvSpPr>
      <dsp:spPr>
        <a:xfrm>
          <a:off x="0" y="2008"/>
          <a:ext cx="10515600" cy="1314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D3DE6-521F-4DD9-99E3-F3686E0CEC71}">
      <dsp:nvSpPr>
        <dsp:cNvPr id="0" name=""/>
        <dsp:cNvSpPr/>
      </dsp:nvSpPr>
      <dsp:spPr>
        <a:xfrm>
          <a:off x="397567" y="297720"/>
          <a:ext cx="722850" cy="722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14D81E-E402-4BAF-BA62-46746E50B1FD}">
      <dsp:nvSpPr>
        <dsp:cNvPr id="0" name=""/>
        <dsp:cNvSpPr/>
      </dsp:nvSpPr>
      <dsp:spPr>
        <a:xfrm>
          <a:off x="1517985" y="2008"/>
          <a:ext cx="8997614" cy="131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4" tIns="139094" rIns="139094" bIns="139094" numCol="1" spcCol="1270" anchor="ctr" anchorCtr="0">
          <a:noAutofit/>
        </a:bodyPr>
        <a:lstStyle/>
        <a:p>
          <a:pPr marL="0" lvl="0" indent="0" algn="l" defTabSz="711200">
            <a:lnSpc>
              <a:spcPct val="90000"/>
            </a:lnSpc>
            <a:spcBef>
              <a:spcPct val="0"/>
            </a:spcBef>
            <a:spcAft>
              <a:spcPct val="35000"/>
            </a:spcAft>
            <a:buNone/>
          </a:pPr>
          <a:r>
            <a:rPr lang="en-US" sz="1600" kern="1200" dirty="0"/>
            <a:t>Supporting S. 652/H.R. 2630, the Safe Step Act of 2023, to address arbitrary step therapy protocols by providing an exceptions process.</a:t>
          </a:r>
        </a:p>
      </dsp:txBody>
      <dsp:txXfrm>
        <a:off x="1517985" y="2008"/>
        <a:ext cx="8997614" cy="1314273"/>
      </dsp:txXfrm>
    </dsp:sp>
    <dsp:sp modelId="{52EBB8B7-5770-4B90-B928-421E5EADBED1}">
      <dsp:nvSpPr>
        <dsp:cNvPr id="0" name=""/>
        <dsp:cNvSpPr/>
      </dsp:nvSpPr>
      <dsp:spPr>
        <a:xfrm>
          <a:off x="0" y="1644850"/>
          <a:ext cx="10515600" cy="1607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B2E8B-8CA9-41CA-9264-C89F98406A6C}">
      <dsp:nvSpPr>
        <dsp:cNvPr id="0" name=""/>
        <dsp:cNvSpPr/>
      </dsp:nvSpPr>
      <dsp:spPr>
        <a:xfrm>
          <a:off x="397567" y="2087293"/>
          <a:ext cx="722850" cy="722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1B3D2-C935-4FB9-8735-3B70C9636CB5}">
      <dsp:nvSpPr>
        <dsp:cNvPr id="0" name=""/>
        <dsp:cNvSpPr/>
      </dsp:nvSpPr>
      <dsp:spPr>
        <a:xfrm>
          <a:off x="1517985" y="1791582"/>
          <a:ext cx="4732020" cy="131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4" tIns="139094" rIns="139094" bIns="139094" numCol="1" spcCol="1270" anchor="ctr" anchorCtr="0">
          <a:noAutofit/>
        </a:bodyPr>
        <a:lstStyle/>
        <a:p>
          <a:pPr marL="0" lvl="0" indent="0" algn="l" defTabSz="711200">
            <a:lnSpc>
              <a:spcPct val="90000"/>
            </a:lnSpc>
            <a:spcBef>
              <a:spcPct val="0"/>
            </a:spcBef>
            <a:spcAft>
              <a:spcPct val="35000"/>
            </a:spcAft>
            <a:buNone/>
          </a:pPr>
          <a:r>
            <a:rPr lang="en-US" sz="1600" kern="1200"/>
            <a:t>Ensuring CMS implements regulations to fully reflect the requirements contained in the Inflation Reduction Act, including prescription drug price negotiations under Medicare Part D beginning in 2026.</a:t>
          </a:r>
          <a:endParaRPr lang="en-US" sz="1600" kern="1200" dirty="0"/>
        </a:p>
      </dsp:txBody>
      <dsp:txXfrm>
        <a:off x="1517985" y="1791582"/>
        <a:ext cx="4732020" cy="1314273"/>
      </dsp:txXfrm>
    </dsp:sp>
    <dsp:sp modelId="{89AB61BA-C71D-44A3-B1EF-089B096A4E01}">
      <dsp:nvSpPr>
        <dsp:cNvPr id="0" name=""/>
        <dsp:cNvSpPr/>
      </dsp:nvSpPr>
      <dsp:spPr>
        <a:xfrm>
          <a:off x="6250005" y="1791582"/>
          <a:ext cx="4265594" cy="131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4" tIns="139094" rIns="139094" bIns="139094" numCol="1" spcCol="1270" anchor="ctr" anchorCtr="0">
          <a:noAutofit/>
        </a:bodyPr>
        <a:lstStyle/>
        <a:p>
          <a:pPr marL="0" lvl="0" indent="0" algn="l" defTabSz="488950">
            <a:lnSpc>
              <a:spcPct val="90000"/>
            </a:lnSpc>
            <a:spcBef>
              <a:spcPct val="0"/>
            </a:spcBef>
            <a:spcAft>
              <a:spcPct val="35000"/>
            </a:spcAft>
            <a:buNone/>
          </a:pPr>
          <a:r>
            <a:rPr lang="en-US" sz="1100" kern="1200"/>
            <a:t>CMS has issued guidance for drug price negotiations</a:t>
          </a:r>
          <a:endParaRPr lang="en-US" sz="1100" kern="1200" dirty="0"/>
        </a:p>
        <a:p>
          <a:pPr marL="0" lvl="0" indent="0" algn="l" defTabSz="488950">
            <a:lnSpc>
              <a:spcPct val="90000"/>
            </a:lnSpc>
            <a:spcBef>
              <a:spcPct val="0"/>
            </a:spcBef>
            <a:spcAft>
              <a:spcPct val="35000"/>
            </a:spcAft>
            <a:buNone/>
          </a:pPr>
          <a:r>
            <a:rPr lang="en-US" sz="1100" kern="1200"/>
            <a:t>CMS has announced the first 10 drugs selected for negotiations</a:t>
          </a:r>
          <a:endParaRPr lang="en-US" sz="1100" kern="1200" dirty="0"/>
        </a:p>
        <a:p>
          <a:pPr marL="0" lvl="0" indent="0" algn="l" defTabSz="488950">
            <a:lnSpc>
              <a:spcPct val="90000"/>
            </a:lnSpc>
            <a:spcBef>
              <a:spcPct val="0"/>
            </a:spcBef>
            <a:spcAft>
              <a:spcPct val="35000"/>
            </a:spcAft>
            <a:buNone/>
          </a:pPr>
          <a:r>
            <a:rPr lang="en-US" sz="1100" kern="1200" dirty="0"/>
            <a:t>White House report: Medicare beneficiaries are projected to save approximately $400 per year on average in prescription drug costs because of the IRA out-of-pocket spending cap of $4000/year.</a:t>
          </a:r>
        </a:p>
      </dsp:txBody>
      <dsp:txXfrm>
        <a:off x="6250005" y="1791582"/>
        <a:ext cx="4265594" cy="1314273"/>
      </dsp:txXfrm>
    </dsp:sp>
    <dsp:sp modelId="{A01D924B-030F-4FA0-AD0E-7ED5680A77EA}">
      <dsp:nvSpPr>
        <dsp:cNvPr id="0" name=""/>
        <dsp:cNvSpPr/>
      </dsp:nvSpPr>
      <dsp:spPr>
        <a:xfrm>
          <a:off x="0" y="3581156"/>
          <a:ext cx="10515600" cy="1314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D74C1-B98E-4106-8470-15B6E924366C}">
      <dsp:nvSpPr>
        <dsp:cNvPr id="0" name=""/>
        <dsp:cNvSpPr/>
      </dsp:nvSpPr>
      <dsp:spPr>
        <a:xfrm>
          <a:off x="397567" y="3876867"/>
          <a:ext cx="722850" cy="722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5FF8F-FBF5-4945-B5AE-93A5B92D4ACA}">
      <dsp:nvSpPr>
        <dsp:cNvPr id="0" name=""/>
        <dsp:cNvSpPr/>
      </dsp:nvSpPr>
      <dsp:spPr>
        <a:xfrm>
          <a:off x="1517985" y="3581156"/>
          <a:ext cx="4732020" cy="131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4" tIns="139094" rIns="139094" bIns="139094" numCol="1" spcCol="1270" anchor="ctr" anchorCtr="0">
          <a:noAutofit/>
        </a:bodyPr>
        <a:lstStyle/>
        <a:p>
          <a:pPr marL="0" lvl="0" indent="0" algn="l" defTabSz="711200">
            <a:lnSpc>
              <a:spcPct val="90000"/>
            </a:lnSpc>
            <a:spcBef>
              <a:spcPct val="0"/>
            </a:spcBef>
            <a:spcAft>
              <a:spcPct val="35000"/>
            </a:spcAft>
            <a:buNone/>
          </a:pPr>
          <a:r>
            <a:rPr lang="en-US" sz="1600" kern="1200"/>
            <a:t>Advocating for requiring greater transparency in prescription drug price increases</a:t>
          </a:r>
        </a:p>
      </dsp:txBody>
      <dsp:txXfrm>
        <a:off x="1517985" y="3581156"/>
        <a:ext cx="4732020" cy="1314273"/>
      </dsp:txXfrm>
    </dsp:sp>
    <dsp:sp modelId="{25B74120-7A44-4C97-9E7C-126D89AA9A98}">
      <dsp:nvSpPr>
        <dsp:cNvPr id="0" name=""/>
        <dsp:cNvSpPr/>
      </dsp:nvSpPr>
      <dsp:spPr>
        <a:xfrm>
          <a:off x="6250005" y="3581156"/>
          <a:ext cx="4265594" cy="131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4" tIns="139094" rIns="139094" bIns="139094" numCol="1" spcCol="1270" anchor="ctr" anchorCtr="0">
          <a:noAutofit/>
        </a:bodyPr>
        <a:lstStyle/>
        <a:p>
          <a:pPr marL="0" lvl="0" indent="0" algn="l" defTabSz="488950">
            <a:lnSpc>
              <a:spcPct val="90000"/>
            </a:lnSpc>
            <a:spcBef>
              <a:spcPct val="0"/>
            </a:spcBef>
            <a:spcAft>
              <a:spcPct val="35000"/>
            </a:spcAft>
            <a:buNone/>
          </a:pPr>
          <a:r>
            <a:rPr lang="en-US" sz="1100" kern="1200"/>
            <a:t>Monitoring legislation focused on pandemic preparedness that will address drug pricing</a:t>
          </a:r>
        </a:p>
      </dsp:txBody>
      <dsp:txXfrm>
        <a:off x="6250005" y="3581156"/>
        <a:ext cx="4265594" cy="1314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97EC3-43C9-41B2-8A76-701DD1D42FFC}">
      <dsp:nvSpPr>
        <dsp:cNvPr id="0" name=""/>
        <dsp:cNvSpPr/>
      </dsp:nvSpPr>
      <dsp:spPr>
        <a:xfrm>
          <a:off x="207" y="1244780"/>
          <a:ext cx="1615046" cy="1615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Legislation</a:t>
          </a:r>
        </a:p>
      </dsp:txBody>
      <dsp:txXfrm>
        <a:off x="236725" y="1481298"/>
        <a:ext cx="1142010" cy="1142010"/>
      </dsp:txXfrm>
    </dsp:sp>
    <dsp:sp modelId="{9850B49A-BAEE-46F8-90AA-631225FBA83C}">
      <dsp:nvSpPr>
        <dsp:cNvPr id="0" name=""/>
        <dsp:cNvSpPr/>
      </dsp:nvSpPr>
      <dsp:spPr>
        <a:xfrm>
          <a:off x="1488749" y="1016669"/>
          <a:ext cx="1004257" cy="5450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88749" y="1125685"/>
        <a:ext cx="840734" cy="327046"/>
      </dsp:txXfrm>
    </dsp:sp>
    <dsp:sp modelId="{8AD16B9E-E886-47CC-BFF1-35269C274139}">
      <dsp:nvSpPr>
        <dsp:cNvPr id="0" name=""/>
        <dsp:cNvSpPr/>
      </dsp:nvSpPr>
      <dsp:spPr>
        <a:xfrm>
          <a:off x="2423347" y="1244780"/>
          <a:ext cx="1615046" cy="1615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Rulemaking</a:t>
          </a:r>
        </a:p>
      </dsp:txBody>
      <dsp:txXfrm>
        <a:off x="2659865" y="1481298"/>
        <a:ext cx="1142010" cy="1142010"/>
      </dsp:txXfrm>
    </dsp:sp>
    <dsp:sp modelId="{CE4D54DD-E8B6-4592-BE36-068E9A0D8204}">
      <dsp:nvSpPr>
        <dsp:cNvPr id="0" name=""/>
        <dsp:cNvSpPr/>
      </dsp:nvSpPr>
      <dsp:spPr>
        <a:xfrm rot="10800000">
          <a:off x="1545594" y="2542860"/>
          <a:ext cx="1004257" cy="5450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709117" y="2651876"/>
        <a:ext cx="840734" cy="3270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10/30/2023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10/30/2023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a:t>
            </a:fld>
            <a:endParaRPr lang="en-US" dirty="0"/>
          </a:p>
        </p:txBody>
      </p:sp>
    </p:spTree>
    <p:extLst>
      <p:ext uri="{BB962C8B-B14F-4D97-AF65-F5344CB8AC3E}">
        <p14:creationId xmlns:p14="http://schemas.microsoft.com/office/powerpoint/2010/main" val="21504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a:t>
            </a:fld>
            <a:endParaRPr lang="en-US" dirty="0"/>
          </a:p>
        </p:txBody>
      </p:sp>
    </p:spTree>
    <p:extLst>
      <p:ext uri="{BB962C8B-B14F-4D97-AF65-F5344CB8AC3E}">
        <p14:creationId xmlns:p14="http://schemas.microsoft.com/office/powerpoint/2010/main" val="386676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a:t>
            </a:fld>
            <a:endParaRPr lang="en-US" dirty="0"/>
          </a:p>
        </p:txBody>
      </p:sp>
    </p:spTree>
    <p:extLst>
      <p:ext uri="{BB962C8B-B14F-4D97-AF65-F5344CB8AC3E}">
        <p14:creationId xmlns:p14="http://schemas.microsoft.com/office/powerpoint/2010/main" val="338158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dirty="0"/>
          </a:p>
        </p:txBody>
      </p:sp>
    </p:spTree>
    <p:extLst>
      <p:ext uri="{BB962C8B-B14F-4D97-AF65-F5344CB8AC3E}">
        <p14:creationId xmlns:p14="http://schemas.microsoft.com/office/powerpoint/2010/main" val="27493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5</a:t>
            </a:fld>
            <a:endParaRPr lang="en-US" dirty="0"/>
          </a:p>
        </p:txBody>
      </p:sp>
    </p:spTree>
    <p:extLst>
      <p:ext uri="{BB962C8B-B14F-4D97-AF65-F5344CB8AC3E}">
        <p14:creationId xmlns:p14="http://schemas.microsoft.com/office/powerpoint/2010/main" val="197451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Webinar on September 29-ACP Calls with CMMI leadership</a:t>
            </a:r>
          </a:p>
          <a:p>
            <a:r>
              <a:rPr lang="en-US" dirty="0"/>
              <a:t>Questions re: impact on health equity and attribution of care</a:t>
            </a:r>
          </a:p>
          <a:p>
            <a:r>
              <a:rPr lang="en-US" dirty="0"/>
              <a:t>-ACP Statement</a:t>
            </a:r>
          </a:p>
          <a:p>
            <a:r>
              <a:rPr lang="en-US" dirty="0"/>
              <a:t>- ACP Letter to CMS </a:t>
            </a:r>
          </a:p>
          <a:p>
            <a:r>
              <a:rPr lang="en-US" dirty="0"/>
              <a:t>- Informational resources for physicians in process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13</a:t>
            </a:fld>
            <a:endParaRPr lang="en-US" dirty="0"/>
          </a:p>
        </p:txBody>
      </p:sp>
    </p:spTree>
    <p:extLst>
      <p:ext uri="{BB962C8B-B14F-4D97-AF65-F5344CB8AC3E}">
        <p14:creationId xmlns:p14="http://schemas.microsoft.com/office/powerpoint/2010/main" val="276617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17</a:t>
            </a:fld>
            <a:endParaRPr lang="en-US" dirty="0"/>
          </a:p>
        </p:txBody>
      </p:sp>
    </p:spTree>
    <p:extLst>
      <p:ext uri="{BB962C8B-B14F-4D97-AF65-F5344CB8AC3E}">
        <p14:creationId xmlns:p14="http://schemas.microsoft.com/office/powerpoint/2010/main" val="92962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dirty="0">
                <a:latin typeface="+mn-lt"/>
              </a:rPr>
              <a:t>HR 5378: </a:t>
            </a:r>
            <a:r>
              <a:rPr lang="en-US" sz="1200" dirty="0">
                <a:latin typeface="+mn-lt"/>
              </a:rPr>
              <a:t>Would require disclosure of changes in hospital or health facility ownership to reveal when private equity firms acquire them, promote price transparency among hospitals, health plans and pharmacy benefit managers and promote site neutrality for Medicare and Medicare beneficiaries.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n-lt"/>
              </a:rPr>
              <a:t>- Reauthorizes and funds </a:t>
            </a:r>
            <a:r>
              <a:rPr lang="en-US" sz="1200" b="1" dirty="0">
                <a:latin typeface="+mn-lt"/>
              </a:rPr>
              <a:t>Teaching Health Center Graduate Medical Education </a:t>
            </a:r>
            <a:r>
              <a:rPr lang="en-US" sz="1200" dirty="0">
                <a:latin typeface="+mn-lt"/>
              </a:rPr>
              <a:t>program, </a:t>
            </a:r>
            <a:r>
              <a:rPr lang="en-US" sz="1200" b="1" dirty="0">
                <a:latin typeface="+mn-lt"/>
              </a:rPr>
              <a:t>Community Health Center </a:t>
            </a:r>
            <a:r>
              <a:rPr lang="en-US" sz="1200" dirty="0">
                <a:latin typeface="+mn-lt"/>
              </a:rPr>
              <a:t>program and </a:t>
            </a:r>
            <a:r>
              <a:rPr lang="en-US" sz="1200" b="1" dirty="0">
                <a:latin typeface="+mn-lt"/>
              </a:rPr>
              <a:t>National Health Service Corps</a:t>
            </a:r>
            <a:r>
              <a:rPr lang="en-US" sz="1200" dirty="0">
                <a:latin typeface="+mn-lt"/>
              </a:rPr>
              <a:t>.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n-lt"/>
              </a:rPr>
              <a:t>- Missing prior authorization and step therapy legislation.</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18</a:t>
            </a:fld>
            <a:endParaRPr lang="en-US" dirty="0"/>
          </a:p>
        </p:txBody>
      </p:sp>
    </p:spTree>
    <p:extLst>
      <p:ext uri="{BB962C8B-B14F-4D97-AF65-F5344CB8AC3E}">
        <p14:creationId xmlns:p14="http://schemas.microsoft.com/office/powerpoint/2010/main" val="155801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17</a:t>
            </a:r>
            <a:r>
              <a:rPr lang="en-US" baseline="30000" dirty="0"/>
              <a:t>th</a:t>
            </a:r>
            <a:r>
              <a:rPr lang="en-US" dirty="0"/>
              <a:t> deadline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19</a:t>
            </a:fld>
            <a:endParaRPr lang="en-US" dirty="0"/>
          </a:p>
        </p:txBody>
      </p:sp>
    </p:spTree>
    <p:extLst>
      <p:ext uri="{BB962C8B-B14F-4D97-AF65-F5344CB8AC3E}">
        <p14:creationId xmlns:p14="http://schemas.microsoft.com/office/powerpoint/2010/main" val="1106024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3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397730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242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 id="2147483692" r:id="rId6"/>
    <p:sldLayoutId id="2147483688" r:id="rId7"/>
    <p:sldLayoutId id="2147483681" r:id="rId8"/>
    <p:sldLayoutId id="2147483689" r:id="rId9"/>
    <p:sldLayoutId id="214748369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static.cigna.com/assets/chcp/secure/pdf/resourceLibrary/clinReimPolsModifiers/Notifications/Modifier_25_Significant_Separately_Identifiable_Evaluation_and_Management.pdf" TargetMode="External"/><Relationship Id="rId3" Type="http://schemas.openxmlformats.org/officeDocument/2006/relationships/hyperlink" Target="https://assets.acponline.org/acp_policy/letters/acp_letter_to_cms_regarding_advancing_interoperability_and_improving_prior_authorization_processes_proposed_rule_2023.pdf" TargetMode="External"/><Relationship Id="rId7" Type="http://schemas.openxmlformats.org/officeDocument/2006/relationships/hyperlink" Target="https://assets.acponline.org/acp_policy/letters/joint_letter_to_cigna_regarding_modifier_25_policy_2023.pdf" TargetMode="External"/><Relationship Id="rId2" Type="http://schemas.openxmlformats.org/officeDocument/2006/relationships/hyperlink" Target="https://assets.acponline.org/acp_policy/letters/acp_letter_to_congressional_leaders_regarding_priorities_for_118th_congress_2023.pdf" TargetMode="External"/><Relationship Id="rId1" Type="http://schemas.openxmlformats.org/officeDocument/2006/relationships/slideLayout" Target="../slideLayouts/slideLayout2.xml"/><Relationship Id="rId6" Type="http://schemas.openxmlformats.org/officeDocument/2006/relationships/hyperlink" Target="https://www.cnn.com/2023/06/01/health/unitedhealthcare-colonoscopy-requirements/index.html" TargetMode="External"/><Relationship Id="rId5" Type="http://schemas.openxmlformats.org/officeDocument/2006/relationships/hyperlink" Target="https://assets.acponline.org/acp_policy/letters/joint_letter_opposing_united_healthcare_gi_endoscopy_prior_authorization_program_2023.pdf" TargetMode="External"/><Relationship Id="rId4" Type="http://schemas.openxmlformats.org/officeDocument/2006/relationships/hyperlink" Target="https://assets.acponline.org/acp_policy/letters/acp_comments_on_cms_proposed_changes_to_medicare_advantage_and_part_d_2023.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a:xfrm>
            <a:off x="904671" y="974690"/>
            <a:ext cx="9125154" cy="2791111"/>
          </a:xfrm>
        </p:spPr>
        <p:txBody>
          <a:bodyPr/>
          <a:lstStyle/>
          <a:p>
            <a:r>
              <a:rPr lang="en-US" sz="4000" b="0" dirty="0">
                <a:latin typeface="Calibri"/>
                <a:cs typeface="Calibri"/>
              </a:rPr>
              <a:t>The Latest on ACP’s 2023 Policy Priorities</a:t>
            </a:r>
            <a:br>
              <a:rPr lang="en-US" sz="4000" b="0" dirty="0">
                <a:latin typeface="Calibri"/>
                <a:cs typeface="Calibri"/>
              </a:rPr>
            </a:br>
            <a:br>
              <a:rPr lang="en-US" b="0" dirty="0">
                <a:latin typeface="Calibri"/>
                <a:cs typeface="Calibri"/>
              </a:rPr>
            </a:br>
            <a:r>
              <a:rPr lang="en-US" b="0" dirty="0">
                <a:latin typeface="Calibri"/>
                <a:cs typeface="Calibri"/>
              </a:rPr>
              <a:t>ACP State Health Policy Networking Webinar</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a:xfrm>
            <a:off x="987259" y="3926575"/>
            <a:ext cx="8959978" cy="1290613"/>
          </a:xfrm>
        </p:spPr>
        <p:txBody>
          <a:bodyPr vert="horz" lIns="91440" tIns="45720" rIns="91440" bIns="45720" rtlCol="0" anchor="t">
            <a:noAutofit/>
          </a:bodyPr>
          <a:lstStyle/>
          <a:p>
            <a:r>
              <a:rPr lang="en-US" sz="2000" b="0" i="0" dirty="0">
                <a:effectLst/>
              </a:rPr>
              <a:t>Shari M. Erickson, MPH</a:t>
            </a:r>
            <a:br>
              <a:rPr lang="en-US" sz="2000" dirty="0"/>
            </a:br>
            <a:r>
              <a:rPr lang="en-US" sz="2000" dirty="0"/>
              <a:t>Chief Advocacy Officer and </a:t>
            </a:r>
            <a:br>
              <a:rPr lang="en-US" sz="2000" dirty="0"/>
            </a:br>
            <a:r>
              <a:rPr lang="en-US" sz="2000" dirty="0"/>
              <a:t>Senior </a:t>
            </a:r>
            <a:r>
              <a:rPr lang="en-US" sz="2000" i="0" dirty="0">
                <a:effectLst/>
              </a:rPr>
              <a:t>Vice President, Governmental Affairs and Public Policy</a:t>
            </a:r>
          </a:p>
          <a:p>
            <a:endParaRPr lang="en-US" sz="2000" i="0" dirty="0">
              <a:effectLst/>
            </a:endParaRPr>
          </a:p>
          <a:p>
            <a:r>
              <a:rPr lang="en-US" sz="2000" dirty="0">
                <a:cs typeface="Calibri"/>
              </a:rPr>
              <a:t>November 1, 2023</a:t>
            </a:r>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6C9D-674C-FF78-2987-FF8681F1381D}"/>
              </a:ext>
            </a:extLst>
          </p:cNvPr>
          <p:cNvSpPr>
            <a:spLocks noGrp="1"/>
          </p:cNvSpPr>
          <p:nvPr>
            <p:ph type="ctrTitle"/>
          </p:nvPr>
        </p:nvSpPr>
        <p:spPr/>
        <p:txBody>
          <a:bodyPr/>
          <a:lstStyle/>
          <a:p>
            <a:r>
              <a:rPr lang="en-US" dirty="0"/>
              <a:t>Compensate Physicians for the Value of Care Provided</a:t>
            </a:r>
          </a:p>
        </p:txBody>
      </p:sp>
      <p:sp>
        <p:nvSpPr>
          <p:cNvPr id="3" name="Subtitle 2">
            <a:extLst>
              <a:ext uri="{FF2B5EF4-FFF2-40B4-BE49-F238E27FC236}">
                <a16:creationId xmlns:a16="http://schemas.microsoft.com/office/drawing/2014/main" id="{DC2DE2C9-EABD-C807-1614-FE09F6B601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166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122B55A9-AC8E-2CE3-3258-A57A0E97499C}"/>
              </a:ext>
            </a:extLst>
          </p:cNvPr>
          <p:cNvPicPr>
            <a:picLocks noChangeAspect="1"/>
          </p:cNvPicPr>
          <p:nvPr/>
        </p:nvPicPr>
        <p:blipFill rotWithShape="1">
          <a:blip r:embed="rId3"/>
          <a:srcRect l="43376" t="37607" r="20940" b="18899"/>
          <a:stretch/>
        </p:blipFill>
        <p:spPr bwMode="auto">
          <a:xfrm>
            <a:off x="1391044" y="68263"/>
            <a:ext cx="9803612" cy="6721475"/>
          </a:xfrm>
          <a:prstGeom prst="rect">
            <a:avLst/>
          </a:prstGeom>
          <a:noFill/>
          <a:ln>
            <a:noFill/>
          </a:ln>
          <a:extLst>
            <a:ext uri="{53640926-AAD7-44D8-BBD7-CCE9431645EC}">
              <a14:shadowObscured xmlns:a14="http://schemas.microsoft.com/office/drawing/2010/main"/>
            </a:ext>
          </a:extLst>
        </p:spPr>
      </p:pic>
      <p:sp>
        <p:nvSpPr>
          <p:cNvPr id="3" name="Slide Number Placeholder 2" hidden="1">
            <a:extLst>
              <a:ext uri="{FF2B5EF4-FFF2-40B4-BE49-F238E27FC236}">
                <a16:creationId xmlns:a16="http://schemas.microsoft.com/office/drawing/2014/main" id="{9A85D60F-C39D-06E4-B720-59C4F9BD7341}"/>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11</a:t>
            </a:fld>
            <a:endParaRPr lang="en-US"/>
          </a:p>
        </p:txBody>
      </p:sp>
    </p:spTree>
    <p:custDataLst>
      <p:tags r:id="rId1"/>
    </p:custDataLst>
    <p:extLst>
      <p:ext uri="{BB962C8B-B14F-4D97-AF65-F5344CB8AC3E}">
        <p14:creationId xmlns:p14="http://schemas.microsoft.com/office/powerpoint/2010/main" val="152451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82DB-B894-73CB-253F-BAB6DFBFEE01}"/>
              </a:ext>
            </a:extLst>
          </p:cNvPr>
          <p:cNvSpPr>
            <a:spLocks noGrp="1"/>
          </p:cNvSpPr>
          <p:nvPr>
            <p:ph type="title"/>
          </p:nvPr>
        </p:nvSpPr>
        <p:spPr/>
        <p:txBody>
          <a:bodyPr/>
          <a:lstStyle/>
          <a:p>
            <a:r>
              <a:rPr lang="en-US" dirty="0"/>
              <a:t>Compensate Physicians for the Value of Care Provided</a:t>
            </a:r>
          </a:p>
        </p:txBody>
      </p:sp>
      <p:sp>
        <p:nvSpPr>
          <p:cNvPr id="3" name="Content Placeholder 2">
            <a:extLst>
              <a:ext uri="{FF2B5EF4-FFF2-40B4-BE49-F238E27FC236}">
                <a16:creationId xmlns:a16="http://schemas.microsoft.com/office/drawing/2014/main" id="{C2FA075C-9F9A-1D49-68E3-D1925F5EC5C9}"/>
              </a:ext>
            </a:extLst>
          </p:cNvPr>
          <p:cNvSpPr>
            <a:spLocks noGrp="1"/>
          </p:cNvSpPr>
          <p:nvPr>
            <p:ph idx="1"/>
          </p:nvPr>
        </p:nvSpPr>
        <p:spPr/>
        <p:txBody>
          <a:bodyPr>
            <a:normAutofit/>
          </a:bodyPr>
          <a:lstStyle/>
          <a:p>
            <a:r>
              <a:rPr lang="en-US" b="0" i="0" dirty="0">
                <a:effectLst/>
              </a:rPr>
              <a:t>Supporting H.R. 2474, the </a:t>
            </a:r>
            <a:r>
              <a:rPr lang="en-US" b="0" i="1" dirty="0">
                <a:effectLst/>
              </a:rPr>
              <a:t>Strengthening Medicare for Patients and Providers Act</a:t>
            </a:r>
            <a:r>
              <a:rPr lang="en-US" b="0" i="0" dirty="0">
                <a:effectLst/>
              </a:rPr>
              <a:t>, preserves access to care for Medicare beneficiaries by providing an annual inflation update equal to the Medicare Economic Index (MEI) for Medicare physician payments.</a:t>
            </a:r>
          </a:p>
          <a:p>
            <a:r>
              <a:rPr lang="en-US" b="0" i="0" dirty="0">
                <a:effectLst/>
              </a:rPr>
              <a:t>Supporting H.R. 2829</a:t>
            </a:r>
            <a:r>
              <a:rPr lang="en-US" dirty="0"/>
              <a:t>, the </a:t>
            </a:r>
            <a:r>
              <a:rPr lang="en-US" i="1" dirty="0"/>
              <a:t>Chronic Care Management Improvement Act of 2023, </a:t>
            </a:r>
            <a:r>
              <a:rPr lang="en-US" dirty="0"/>
              <a:t>would waive the beneficiary coinsurance to manage chronic care conditions.</a:t>
            </a:r>
            <a:endParaRPr lang="en-US" b="0" i="0" dirty="0">
              <a:effectLst/>
            </a:endParaRPr>
          </a:p>
          <a:p>
            <a:r>
              <a:rPr lang="en-US" dirty="0"/>
              <a:t>Advocating for</a:t>
            </a:r>
            <a:r>
              <a:rPr lang="en-US" b="0" i="0" dirty="0">
                <a:effectLst/>
              </a:rPr>
              <a:t> Congressional hearings to gain the input needed from all stakeholders to ensure that MACRA provides opportunities for physicians to deliver high quality care to patients based upon value-based payment models</a:t>
            </a:r>
          </a:p>
          <a:p>
            <a:pPr lvl="1"/>
            <a:r>
              <a:rPr lang="en-US" sz="2200" b="0" i="0" dirty="0">
                <a:effectLst/>
              </a:rPr>
              <a:t>Submitted a coalition letter to House and Senate leadership on the importance of value-based care.</a:t>
            </a:r>
          </a:p>
          <a:p>
            <a:r>
              <a:rPr lang="en-US" dirty="0"/>
              <a:t>Multiple ACP grassroots alerts in supporting payment issues.</a:t>
            </a:r>
            <a:endParaRPr lang="en-US" b="0" i="0" dirty="0">
              <a:effectLst/>
            </a:endParaRPr>
          </a:p>
          <a:p>
            <a:endParaRPr lang="en-US" dirty="0"/>
          </a:p>
        </p:txBody>
      </p:sp>
    </p:spTree>
    <p:extLst>
      <p:ext uri="{BB962C8B-B14F-4D97-AF65-F5344CB8AC3E}">
        <p14:creationId xmlns:p14="http://schemas.microsoft.com/office/powerpoint/2010/main" val="91079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850D-0557-F989-0511-03BA75BF6CC8}"/>
              </a:ext>
            </a:extLst>
          </p:cNvPr>
          <p:cNvSpPr>
            <a:spLocks noGrp="1"/>
          </p:cNvSpPr>
          <p:nvPr>
            <p:ph type="title"/>
          </p:nvPr>
        </p:nvSpPr>
        <p:spPr>
          <a:xfrm>
            <a:off x="838200" y="365126"/>
            <a:ext cx="10515600" cy="914399"/>
          </a:xfrm>
        </p:spPr>
        <p:txBody>
          <a:bodyPr anchor="ctr">
            <a:normAutofit/>
          </a:bodyPr>
          <a:lstStyle/>
          <a:p>
            <a:r>
              <a:rPr lang="en-US" dirty="0"/>
              <a:t>Strengthening Primary Care: Making Care Primary</a:t>
            </a:r>
          </a:p>
        </p:txBody>
      </p:sp>
      <p:sp>
        <p:nvSpPr>
          <p:cNvPr id="15" name="Content Placeholder 2">
            <a:extLst>
              <a:ext uri="{FF2B5EF4-FFF2-40B4-BE49-F238E27FC236}">
                <a16:creationId xmlns:a16="http://schemas.microsoft.com/office/drawing/2014/main" id="{152D4386-9520-3B13-C908-C31305C4685B}"/>
              </a:ext>
            </a:extLst>
          </p:cNvPr>
          <p:cNvSpPr>
            <a:spLocks noGrp="1"/>
          </p:cNvSpPr>
          <p:nvPr>
            <p:ph sz="half" idx="1"/>
          </p:nvPr>
        </p:nvSpPr>
        <p:spPr>
          <a:xfrm>
            <a:off x="838199" y="1279526"/>
            <a:ext cx="6690195" cy="5213348"/>
          </a:xfrm>
        </p:spPr>
        <p:txBody>
          <a:bodyPr>
            <a:normAutofit fontScale="92500" lnSpcReduction="10000"/>
          </a:bodyPr>
          <a:lstStyle/>
          <a:p>
            <a:r>
              <a:rPr lang="en-US" dirty="0"/>
              <a:t>CMMI recently announced a new model that will be tested in 8 states:</a:t>
            </a:r>
          </a:p>
          <a:p>
            <a:pPr lvl="1"/>
            <a:r>
              <a:rPr lang="en-US" sz="2200" dirty="0"/>
              <a:t>CO, MA, MN, NJ, NM, NY, NC, and WA</a:t>
            </a:r>
          </a:p>
          <a:p>
            <a:r>
              <a:rPr lang="en-US" dirty="0"/>
              <a:t>Structured to facilitate and promote care coordination between primary care physicians and other specialists.</a:t>
            </a:r>
          </a:p>
          <a:p>
            <a:r>
              <a:rPr lang="en-US" dirty="0"/>
              <a:t>Will provide primary care clinicians with enhanced payments, tools, and supports to improve the health outcomes of their patients</a:t>
            </a:r>
          </a:p>
          <a:p>
            <a:r>
              <a:rPr lang="en-US" dirty="0"/>
              <a:t>Outstanding questions about attribution of care</a:t>
            </a:r>
          </a:p>
          <a:p>
            <a:r>
              <a:rPr lang="en-US" dirty="0"/>
              <a:t>Incorporates key elements that ACP proposed in the </a:t>
            </a:r>
            <a:r>
              <a:rPr lang="en-US" b="1" i="1" dirty="0"/>
              <a:t>Medical Home Neighborhood </a:t>
            </a:r>
            <a:r>
              <a:rPr lang="en-US" dirty="0"/>
              <a:t>model</a:t>
            </a:r>
          </a:p>
          <a:p>
            <a:r>
              <a:rPr lang="en-US" dirty="0"/>
              <a:t>Aligns with recommendations in ACP paper, </a:t>
            </a:r>
            <a:r>
              <a:rPr lang="en-US" b="1" i="1" dirty="0"/>
              <a:t>Beyond the Referral: Principles of Effective, Ongoing Primary and Specialty Care Collaboration</a:t>
            </a:r>
          </a:p>
        </p:txBody>
      </p:sp>
      <p:pic>
        <p:nvPicPr>
          <p:cNvPr id="8" name="Content Placeholder 7">
            <a:extLst>
              <a:ext uri="{FF2B5EF4-FFF2-40B4-BE49-F238E27FC236}">
                <a16:creationId xmlns:a16="http://schemas.microsoft.com/office/drawing/2014/main" id="{7B4B3EC6-A625-05F1-BF5A-955292B624E8}"/>
              </a:ext>
            </a:extLst>
          </p:cNvPr>
          <p:cNvPicPr>
            <a:picLocks noGrp="1" noChangeAspect="1"/>
          </p:cNvPicPr>
          <p:nvPr>
            <p:ph sz="half" idx="2"/>
          </p:nvPr>
        </p:nvPicPr>
        <p:blipFill>
          <a:blip r:embed="rId3"/>
          <a:stretch>
            <a:fillRect/>
          </a:stretch>
        </p:blipFill>
        <p:spPr>
          <a:xfrm>
            <a:off x="7528394" y="1631950"/>
            <a:ext cx="4003727" cy="4016375"/>
          </a:xfrm>
          <a:noFill/>
        </p:spPr>
      </p:pic>
      <p:sp>
        <p:nvSpPr>
          <p:cNvPr id="4" name="Slide Number Placeholder 3">
            <a:extLst>
              <a:ext uri="{FF2B5EF4-FFF2-40B4-BE49-F238E27FC236}">
                <a16:creationId xmlns:a16="http://schemas.microsoft.com/office/drawing/2014/main" id="{0E29DD54-95BE-5A0F-B3A6-EF31BD20585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13</a:t>
            </a:fld>
            <a:endParaRPr lang="en-US" dirty="0"/>
          </a:p>
        </p:txBody>
      </p:sp>
    </p:spTree>
    <p:extLst>
      <p:ext uri="{BB962C8B-B14F-4D97-AF65-F5344CB8AC3E}">
        <p14:creationId xmlns:p14="http://schemas.microsoft.com/office/powerpoint/2010/main" val="305067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2397-765F-0914-19AD-C6BE8A0025B4}"/>
              </a:ext>
            </a:extLst>
          </p:cNvPr>
          <p:cNvSpPr>
            <a:spLocks noGrp="1"/>
          </p:cNvSpPr>
          <p:nvPr>
            <p:ph type="ctrTitle"/>
          </p:nvPr>
        </p:nvSpPr>
        <p:spPr/>
        <p:txBody>
          <a:bodyPr/>
          <a:lstStyle/>
          <a:p>
            <a:r>
              <a:rPr lang="en-US" dirty="0"/>
              <a:t>Reduce Administrative Burden in Medicine</a:t>
            </a:r>
          </a:p>
        </p:txBody>
      </p:sp>
      <p:sp>
        <p:nvSpPr>
          <p:cNvPr id="3" name="Subtitle 2">
            <a:extLst>
              <a:ext uri="{FF2B5EF4-FFF2-40B4-BE49-F238E27FC236}">
                <a16:creationId xmlns:a16="http://schemas.microsoft.com/office/drawing/2014/main" id="{039CCAC2-FB73-1578-190A-6B6441CA1C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0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51F0-F633-447C-1428-5F68AE7DD79A}"/>
              </a:ext>
            </a:extLst>
          </p:cNvPr>
          <p:cNvSpPr>
            <a:spLocks noGrp="1"/>
          </p:cNvSpPr>
          <p:nvPr>
            <p:ph type="title"/>
          </p:nvPr>
        </p:nvSpPr>
        <p:spPr/>
        <p:txBody>
          <a:bodyPr/>
          <a:lstStyle/>
          <a:p>
            <a:r>
              <a:rPr lang="en-US" dirty="0"/>
              <a:t>Reduce Administrative Burden in Medicine</a:t>
            </a:r>
          </a:p>
        </p:txBody>
      </p:sp>
      <p:sp>
        <p:nvSpPr>
          <p:cNvPr id="3" name="Content Placeholder 2">
            <a:extLst>
              <a:ext uri="{FF2B5EF4-FFF2-40B4-BE49-F238E27FC236}">
                <a16:creationId xmlns:a16="http://schemas.microsoft.com/office/drawing/2014/main" id="{25A8D86A-9D9C-3A6F-C08C-8695A705E45B}"/>
              </a:ext>
            </a:extLst>
          </p:cNvPr>
          <p:cNvSpPr>
            <a:spLocks noGrp="1"/>
          </p:cNvSpPr>
          <p:nvPr>
            <p:ph idx="1"/>
          </p:nvPr>
        </p:nvSpPr>
        <p:spPr/>
        <p:txBody>
          <a:bodyPr>
            <a:normAutofit fontScale="92500" lnSpcReduction="10000"/>
          </a:bodyPr>
          <a:lstStyle/>
          <a:p>
            <a:r>
              <a:rPr lang="en-US" b="0" i="0" dirty="0">
                <a:effectLst/>
                <a:hlinkClick r:id="rId2"/>
              </a:rPr>
              <a:t>Reintroducing</a:t>
            </a:r>
            <a:r>
              <a:rPr lang="en-US" b="0" i="0" dirty="0">
                <a:effectLst/>
              </a:rPr>
              <a:t> and passing the </a:t>
            </a:r>
            <a:r>
              <a:rPr lang="en-US" b="0" i="1" dirty="0">
                <a:effectLst/>
              </a:rPr>
              <a:t>Improving Seniors’ Timely Access to Care Act</a:t>
            </a:r>
            <a:r>
              <a:rPr lang="en-US" b="0" i="0" dirty="0">
                <a:effectLst/>
              </a:rPr>
              <a:t>, which would simplify the prior authorization process to determine if a prescribed procedure, service, or medication is covered by a health plan in Medicare Advantage (MA). </a:t>
            </a:r>
          </a:p>
          <a:p>
            <a:r>
              <a:rPr lang="en-US" b="0" i="0" dirty="0">
                <a:effectLst/>
              </a:rPr>
              <a:t>Support S. 652/H.R. 2630, the </a:t>
            </a:r>
            <a:r>
              <a:rPr lang="en-US" b="0" i="1" dirty="0">
                <a:effectLst/>
              </a:rPr>
              <a:t>Safe Step Act of 2023</a:t>
            </a:r>
            <a:r>
              <a:rPr lang="en-US" b="0" i="0" dirty="0">
                <a:effectLst/>
              </a:rPr>
              <a:t>, to address arbitrary step therapy protocols by providing an exceptions process.</a:t>
            </a:r>
          </a:p>
          <a:p>
            <a:r>
              <a:rPr lang="en-US" b="0" i="0" dirty="0">
                <a:effectLst/>
              </a:rPr>
              <a:t>Advocacy with CMS:</a:t>
            </a:r>
          </a:p>
          <a:p>
            <a:pPr lvl="1"/>
            <a:r>
              <a:rPr lang="en-US" dirty="0">
                <a:hlinkClick r:id="rId3"/>
              </a:rPr>
              <a:t>Comments</a:t>
            </a:r>
            <a:r>
              <a:rPr lang="en-US" dirty="0"/>
              <a:t> on Advancing Interoperability and Improving Prior Authorization Processes for Medicare Advantage Organizations proposed rule.</a:t>
            </a:r>
          </a:p>
          <a:p>
            <a:pPr lvl="1"/>
            <a:r>
              <a:rPr lang="en-US" b="0" i="0" dirty="0">
                <a:effectLst/>
                <a:hlinkClick r:id="rId4"/>
              </a:rPr>
              <a:t>Comments</a:t>
            </a:r>
            <a:r>
              <a:rPr lang="en-US" b="0" i="0" dirty="0">
                <a:effectLst/>
              </a:rPr>
              <a:t> on </a:t>
            </a:r>
            <a:r>
              <a:rPr lang="en-US" dirty="0"/>
              <a:t>Contract Year (CY) 2024 policy and technical revisions to regulations governing Medicare Advantage proposed rule.</a:t>
            </a:r>
            <a:endParaRPr lang="en-US" b="0" i="0" dirty="0">
              <a:effectLst/>
            </a:endParaRPr>
          </a:p>
          <a:p>
            <a:r>
              <a:rPr lang="en-US" dirty="0"/>
              <a:t>Private payer advocacy:</a:t>
            </a:r>
          </a:p>
          <a:p>
            <a:pPr lvl="1"/>
            <a:r>
              <a:rPr lang="en-US" dirty="0">
                <a:hlinkClick r:id="rId5"/>
              </a:rPr>
              <a:t>Opposed</a:t>
            </a:r>
            <a:r>
              <a:rPr lang="en-US" dirty="0"/>
              <a:t> United Healthcare’s gastrointestinal endoscopy prior authorization program – this led directly to UHC </a:t>
            </a:r>
            <a:r>
              <a:rPr lang="en-US" dirty="0">
                <a:hlinkClick r:id="rId6"/>
              </a:rPr>
              <a:t>halting</a:t>
            </a:r>
            <a:r>
              <a:rPr lang="en-US" dirty="0"/>
              <a:t> this policy!</a:t>
            </a:r>
          </a:p>
          <a:p>
            <a:pPr lvl="1"/>
            <a:r>
              <a:rPr lang="en-US" dirty="0">
                <a:hlinkClick r:id="rId7"/>
              </a:rPr>
              <a:t>Opposed</a:t>
            </a:r>
            <a:r>
              <a:rPr lang="en-US" dirty="0"/>
              <a:t> Cigna’s modifier 25 policy – this led directly to Cigna </a:t>
            </a:r>
            <a:r>
              <a:rPr lang="en-US" dirty="0">
                <a:hlinkClick r:id="rId8"/>
              </a:rPr>
              <a:t>delaying</a:t>
            </a:r>
            <a:r>
              <a:rPr lang="en-US" dirty="0"/>
              <a:t> the implementation of this policy!</a:t>
            </a:r>
          </a:p>
          <a:p>
            <a:endParaRPr lang="en-US" dirty="0"/>
          </a:p>
        </p:txBody>
      </p:sp>
    </p:spTree>
    <p:extLst>
      <p:ext uri="{BB962C8B-B14F-4D97-AF65-F5344CB8AC3E}">
        <p14:creationId xmlns:p14="http://schemas.microsoft.com/office/powerpoint/2010/main" val="370282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CD59-B400-64FD-C4AF-A27D330D8363}"/>
              </a:ext>
            </a:extLst>
          </p:cNvPr>
          <p:cNvSpPr>
            <a:spLocks noGrp="1"/>
          </p:cNvSpPr>
          <p:nvPr>
            <p:ph type="title"/>
          </p:nvPr>
        </p:nvSpPr>
        <p:spPr/>
        <p:txBody>
          <a:bodyPr/>
          <a:lstStyle/>
          <a:p>
            <a:r>
              <a:rPr lang="en-US" dirty="0"/>
              <a:t>Prior Authorization</a:t>
            </a:r>
          </a:p>
        </p:txBody>
      </p:sp>
      <p:graphicFrame>
        <p:nvGraphicFramePr>
          <p:cNvPr id="6" name="Content Placeholder 5">
            <a:extLst>
              <a:ext uri="{FF2B5EF4-FFF2-40B4-BE49-F238E27FC236}">
                <a16:creationId xmlns:a16="http://schemas.microsoft.com/office/drawing/2014/main" id="{C07A6F6C-0ACF-3553-CB17-18DB563A1B3D}"/>
              </a:ext>
            </a:extLst>
          </p:cNvPr>
          <p:cNvGraphicFramePr>
            <a:graphicFrameLocks noGrp="1"/>
          </p:cNvGraphicFramePr>
          <p:nvPr>
            <p:ph sz="half" idx="1"/>
          </p:nvPr>
        </p:nvGraphicFramePr>
        <p:xfrm>
          <a:off x="4114800" y="1279525"/>
          <a:ext cx="4038602" cy="410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42B2874-DB02-28A0-C479-0CE3EB4E040B}"/>
              </a:ext>
            </a:extLst>
          </p:cNvPr>
          <p:cNvSpPr>
            <a:spLocks noGrp="1"/>
          </p:cNvSpPr>
          <p:nvPr>
            <p:ph type="sldNum" sz="quarter" idx="10"/>
          </p:nvPr>
        </p:nvSpPr>
        <p:spPr/>
        <p:txBody>
          <a:bodyPr/>
          <a:lstStyle/>
          <a:p>
            <a:fld id="{461711D5-349D-4847-A71F-DCB6A6FF38BF}" type="slidenum">
              <a:rPr lang="en-US" smtClean="0"/>
              <a:pPr/>
              <a:t>16</a:t>
            </a:fld>
            <a:endParaRPr lang="en-US" dirty="0"/>
          </a:p>
        </p:txBody>
      </p:sp>
      <p:pic>
        <p:nvPicPr>
          <p:cNvPr id="8" name="Picture 7">
            <a:extLst>
              <a:ext uri="{FF2B5EF4-FFF2-40B4-BE49-F238E27FC236}">
                <a16:creationId xmlns:a16="http://schemas.microsoft.com/office/drawing/2014/main" id="{EE859777-B648-605F-B618-08AA88054387}"/>
              </a:ext>
            </a:extLst>
          </p:cNvPr>
          <p:cNvPicPr>
            <a:picLocks noChangeAspect="1"/>
          </p:cNvPicPr>
          <p:nvPr/>
        </p:nvPicPr>
        <p:blipFill>
          <a:blip r:embed="rId7"/>
          <a:stretch>
            <a:fillRect/>
          </a:stretch>
        </p:blipFill>
        <p:spPr>
          <a:xfrm>
            <a:off x="412410" y="1265301"/>
            <a:ext cx="3702390" cy="5400675"/>
          </a:xfrm>
          <a:prstGeom prst="rect">
            <a:avLst/>
          </a:prstGeom>
        </p:spPr>
      </p:pic>
      <p:pic>
        <p:nvPicPr>
          <p:cNvPr id="10" name="Picture 9">
            <a:extLst>
              <a:ext uri="{FF2B5EF4-FFF2-40B4-BE49-F238E27FC236}">
                <a16:creationId xmlns:a16="http://schemas.microsoft.com/office/drawing/2014/main" id="{B582ADE4-29E7-0F85-9227-A9AB34A1CC59}"/>
              </a:ext>
            </a:extLst>
          </p:cNvPr>
          <p:cNvPicPr>
            <a:picLocks noChangeAspect="1"/>
          </p:cNvPicPr>
          <p:nvPr/>
        </p:nvPicPr>
        <p:blipFill>
          <a:blip r:embed="rId8"/>
          <a:stretch>
            <a:fillRect/>
          </a:stretch>
        </p:blipFill>
        <p:spPr>
          <a:xfrm>
            <a:off x="8298032" y="1172178"/>
            <a:ext cx="3785103" cy="5320696"/>
          </a:xfrm>
          <a:prstGeom prst="rect">
            <a:avLst/>
          </a:prstGeom>
        </p:spPr>
      </p:pic>
      <p:pic>
        <p:nvPicPr>
          <p:cNvPr id="12" name="Picture 11">
            <a:extLst>
              <a:ext uri="{FF2B5EF4-FFF2-40B4-BE49-F238E27FC236}">
                <a16:creationId xmlns:a16="http://schemas.microsoft.com/office/drawing/2014/main" id="{217864D7-B229-A8F2-9C34-72D997C62FDA}"/>
              </a:ext>
            </a:extLst>
          </p:cNvPr>
          <p:cNvPicPr>
            <a:picLocks noChangeAspect="1"/>
          </p:cNvPicPr>
          <p:nvPr/>
        </p:nvPicPr>
        <p:blipFill>
          <a:blip r:embed="rId9"/>
          <a:stretch>
            <a:fillRect/>
          </a:stretch>
        </p:blipFill>
        <p:spPr>
          <a:xfrm>
            <a:off x="5257801" y="4853908"/>
            <a:ext cx="1752600" cy="1752600"/>
          </a:xfrm>
          <a:prstGeom prst="rect">
            <a:avLst/>
          </a:prstGeom>
        </p:spPr>
      </p:pic>
    </p:spTree>
    <p:extLst>
      <p:ext uri="{BB962C8B-B14F-4D97-AF65-F5344CB8AC3E}">
        <p14:creationId xmlns:p14="http://schemas.microsoft.com/office/powerpoint/2010/main" val="175351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1FC0-8C42-5DBA-B9EE-EA20F005101E}"/>
              </a:ext>
            </a:extLst>
          </p:cNvPr>
          <p:cNvSpPr>
            <a:spLocks noGrp="1"/>
          </p:cNvSpPr>
          <p:nvPr>
            <p:ph type="ctrTitle"/>
          </p:nvPr>
        </p:nvSpPr>
        <p:spPr>
          <a:xfrm>
            <a:off x="0" y="1376312"/>
            <a:ext cx="9269260" cy="2790900"/>
          </a:xfrm>
        </p:spPr>
        <p:txBody>
          <a:bodyPr>
            <a:normAutofit/>
          </a:bodyPr>
          <a:lstStyle/>
          <a:p>
            <a:pPr algn="ctr"/>
            <a:r>
              <a:rPr lang="en-US" sz="4800" dirty="0"/>
              <a:t>Forecasting Fall 2023 Advocacy</a:t>
            </a:r>
          </a:p>
        </p:txBody>
      </p:sp>
    </p:spTree>
    <p:extLst>
      <p:ext uri="{BB962C8B-B14F-4D97-AF65-F5344CB8AC3E}">
        <p14:creationId xmlns:p14="http://schemas.microsoft.com/office/powerpoint/2010/main" val="14890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03D6-B668-B468-38EC-94CAD882A4A9}"/>
              </a:ext>
            </a:extLst>
          </p:cNvPr>
          <p:cNvSpPr>
            <a:spLocks noGrp="1"/>
          </p:cNvSpPr>
          <p:nvPr>
            <p:ph type="title"/>
          </p:nvPr>
        </p:nvSpPr>
        <p:spPr/>
        <p:txBody>
          <a:bodyPr/>
          <a:lstStyle/>
          <a:p>
            <a:r>
              <a:rPr lang="en-US" dirty="0"/>
              <a:t>Health Care Legislation on Horizon</a:t>
            </a:r>
          </a:p>
        </p:txBody>
      </p:sp>
      <p:sp>
        <p:nvSpPr>
          <p:cNvPr id="3" name="Slide Number Placeholder 2">
            <a:extLst>
              <a:ext uri="{FF2B5EF4-FFF2-40B4-BE49-F238E27FC236}">
                <a16:creationId xmlns:a16="http://schemas.microsoft.com/office/drawing/2014/main" id="{7CA0CC56-008E-2C94-A4B4-2ADBF7427028}"/>
              </a:ext>
            </a:extLst>
          </p:cNvPr>
          <p:cNvSpPr>
            <a:spLocks noGrp="1"/>
          </p:cNvSpPr>
          <p:nvPr>
            <p:ph type="sldNum" sz="quarter" idx="10"/>
          </p:nvPr>
        </p:nvSpPr>
        <p:spPr/>
        <p:txBody>
          <a:bodyPr/>
          <a:lstStyle/>
          <a:p>
            <a:fld id="{461711D5-349D-4847-A71F-DCB6A6FF38BF}" type="slidenum">
              <a:rPr lang="en-US" smtClean="0"/>
              <a:pPr/>
              <a:t>18</a:t>
            </a:fld>
            <a:endParaRPr lang="en-US" dirty="0"/>
          </a:p>
        </p:txBody>
      </p:sp>
      <p:sp>
        <p:nvSpPr>
          <p:cNvPr id="5" name="TextBox 4">
            <a:extLst>
              <a:ext uri="{FF2B5EF4-FFF2-40B4-BE49-F238E27FC236}">
                <a16:creationId xmlns:a16="http://schemas.microsoft.com/office/drawing/2014/main" id="{01FB0B05-EB40-3B0B-2A71-8219F8E8D04B}"/>
              </a:ext>
            </a:extLst>
          </p:cNvPr>
          <p:cNvSpPr txBox="1"/>
          <p:nvPr/>
        </p:nvSpPr>
        <p:spPr>
          <a:xfrm>
            <a:off x="647653" y="1149914"/>
            <a:ext cx="10896694" cy="5047536"/>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400" b="1" dirty="0">
                <a:latin typeface="+mn-lt"/>
              </a:rPr>
              <a:t>H.R. 5378: Lower Costs, More Transparency Act </a:t>
            </a:r>
            <a:r>
              <a:rPr lang="en-US" sz="2400" dirty="0">
                <a:latin typeface="+mn-lt"/>
              </a:rPr>
              <a:t>– combines portions of </a:t>
            </a:r>
            <a:r>
              <a:rPr lang="en-US" sz="2400" dirty="0">
                <a:solidFill>
                  <a:srgbClr val="000000"/>
                </a:solidFill>
                <a:effectLst/>
                <a:latin typeface="+mn-lt"/>
                <a:ea typeface="Calibri" panose="020F0502020204030204" pitchFamily="34" charset="0"/>
              </a:rPr>
              <a:t>H.R. 4822, </a:t>
            </a:r>
            <a:r>
              <a:rPr lang="en-US" sz="2400" i="1" dirty="0">
                <a:solidFill>
                  <a:srgbClr val="000000"/>
                </a:solidFill>
                <a:effectLst/>
                <a:latin typeface="+mn-lt"/>
                <a:ea typeface="Calibri" panose="020F0502020204030204" pitchFamily="34" charset="0"/>
              </a:rPr>
              <a:t>Health Care Price Transparency Act of 2023, </a:t>
            </a:r>
            <a:r>
              <a:rPr lang="en-US" sz="2400" dirty="0">
                <a:solidFill>
                  <a:srgbClr val="000000"/>
                </a:solidFill>
                <a:effectLst/>
                <a:latin typeface="+mn-lt"/>
                <a:ea typeface="Calibri" panose="020F0502020204030204" pitchFamily="34" charset="0"/>
              </a:rPr>
              <a:t>H.R</a:t>
            </a:r>
            <a:r>
              <a:rPr lang="en-US" sz="2400" i="1" dirty="0">
                <a:solidFill>
                  <a:srgbClr val="000000"/>
                </a:solidFill>
                <a:effectLst/>
                <a:latin typeface="+mn-lt"/>
                <a:ea typeface="Calibri" panose="020F0502020204030204" pitchFamily="34" charset="0"/>
              </a:rPr>
              <a:t>.</a:t>
            </a:r>
            <a:r>
              <a:rPr lang="en-US" sz="2400" dirty="0">
                <a:solidFill>
                  <a:srgbClr val="000000"/>
                </a:solidFill>
                <a:effectLst/>
                <a:latin typeface="+mn-lt"/>
                <a:ea typeface="Calibri" panose="020F0502020204030204" pitchFamily="34" charset="0"/>
              </a:rPr>
              <a:t> 3561, </a:t>
            </a:r>
            <a:r>
              <a:rPr lang="en-US" sz="2400" i="1" dirty="0">
                <a:solidFill>
                  <a:srgbClr val="000000"/>
                </a:solidFill>
                <a:effectLst/>
                <a:latin typeface="+mn-lt"/>
                <a:ea typeface="Calibri" panose="020F0502020204030204" pitchFamily="34" charset="0"/>
              </a:rPr>
              <a:t>Promoting Access to Treatments and Increasing Extremely Needed Transparency Act of 2023</a:t>
            </a:r>
            <a:r>
              <a:rPr lang="en-US" sz="2400" dirty="0">
                <a:solidFill>
                  <a:srgbClr val="000000"/>
                </a:solidFill>
                <a:effectLst/>
                <a:latin typeface="+mn-lt"/>
                <a:ea typeface="Calibri" panose="020F0502020204030204" pitchFamily="34" charset="0"/>
              </a:rPr>
              <a:t> (</a:t>
            </a:r>
            <a:r>
              <a:rPr lang="en-US" sz="2400" i="1" dirty="0">
                <a:solidFill>
                  <a:srgbClr val="000000"/>
                </a:solidFill>
                <a:effectLst/>
                <a:latin typeface="+mn-lt"/>
                <a:ea typeface="Calibri" panose="020F0502020204030204" pitchFamily="34" charset="0"/>
              </a:rPr>
              <a:t>PATIENT Act of 2023), </a:t>
            </a:r>
            <a:r>
              <a:rPr lang="en-US" sz="2400" dirty="0">
                <a:solidFill>
                  <a:srgbClr val="000000"/>
                </a:solidFill>
                <a:effectLst/>
                <a:latin typeface="+mn-lt"/>
                <a:ea typeface="Calibri" panose="020F0502020204030204" pitchFamily="34" charset="0"/>
              </a:rPr>
              <a:t>and other related bills.</a:t>
            </a:r>
            <a:r>
              <a:rPr lang="en-US" sz="2400" dirty="0">
                <a:latin typeface="+mn-lt"/>
              </a:rPr>
              <a:t> </a:t>
            </a:r>
          </a:p>
          <a:p>
            <a:pPr marL="342900" indent="-342900">
              <a:spcAft>
                <a:spcPts val="600"/>
              </a:spcAft>
              <a:buFont typeface="Arial" panose="020B0604020202020204" pitchFamily="34" charset="0"/>
              <a:buChar char="•"/>
            </a:pPr>
            <a:r>
              <a:rPr lang="en-US" sz="2400" b="1" dirty="0">
                <a:latin typeface="+mn-lt"/>
              </a:rPr>
              <a:t>H.R. 4895: Lowering Drug Costs for American Families Act </a:t>
            </a:r>
            <a:r>
              <a:rPr lang="en-US" sz="2400" dirty="0">
                <a:latin typeface="+mn-lt"/>
              </a:rPr>
              <a:t>- would build on drug pricing provisions in the Inflation Reduction Act of 2022 and expand the annual number of prescription drugs selected for negotiation in the Drug Pricing Program from 20 to 50, starting in 2029. </a:t>
            </a:r>
          </a:p>
          <a:p>
            <a:pPr marL="342900" indent="-342900">
              <a:spcAft>
                <a:spcPts val="600"/>
              </a:spcAft>
              <a:buFont typeface="Arial" panose="020B0604020202020204" pitchFamily="34" charset="0"/>
              <a:buChar char="•"/>
            </a:pPr>
            <a:r>
              <a:rPr lang="en-US" sz="2400" b="1" dirty="0">
                <a:latin typeface="+mn-lt"/>
              </a:rPr>
              <a:t>H.R. 3305/S. 1606: Black Maternal Health Momnibus Act </a:t>
            </a:r>
            <a:r>
              <a:rPr lang="en-US" sz="2400" dirty="0">
                <a:latin typeface="+mn-lt"/>
              </a:rPr>
              <a:t>– would authorize or expand a comprehensive set of grants and programs to address social determinants of health, expand and diversify the perinatal health workforce, expand access to maternal mental health care, and addresses the effects of climate change on maternal and infant care. </a:t>
            </a:r>
          </a:p>
        </p:txBody>
      </p:sp>
    </p:spTree>
    <p:extLst>
      <p:ext uri="{BB962C8B-B14F-4D97-AF65-F5344CB8AC3E}">
        <p14:creationId xmlns:p14="http://schemas.microsoft.com/office/powerpoint/2010/main" val="298900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304-D91F-5724-0129-354558936304}"/>
              </a:ext>
            </a:extLst>
          </p:cNvPr>
          <p:cNvSpPr>
            <a:spLocks noGrp="1"/>
          </p:cNvSpPr>
          <p:nvPr>
            <p:ph type="title"/>
          </p:nvPr>
        </p:nvSpPr>
        <p:spPr>
          <a:xfrm>
            <a:off x="838200" y="365126"/>
            <a:ext cx="10515600" cy="914399"/>
          </a:xfrm>
        </p:spPr>
        <p:txBody>
          <a:bodyPr anchor="ctr">
            <a:normAutofit/>
          </a:bodyPr>
          <a:lstStyle/>
          <a:p>
            <a:r>
              <a:rPr lang="en-US" dirty="0"/>
              <a:t>Shutdown Averted (for now), but U.S. House WAS in Chaos</a:t>
            </a:r>
          </a:p>
        </p:txBody>
      </p:sp>
      <p:pic>
        <p:nvPicPr>
          <p:cNvPr id="4" name="Picture 3">
            <a:extLst>
              <a:ext uri="{FF2B5EF4-FFF2-40B4-BE49-F238E27FC236}">
                <a16:creationId xmlns:a16="http://schemas.microsoft.com/office/drawing/2014/main" id="{BE3B1F56-BB43-A79D-5500-150E13DBDB8C}"/>
              </a:ext>
            </a:extLst>
          </p:cNvPr>
          <p:cNvPicPr>
            <a:picLocks noChangeAspect="1"/>
          </p:cNvPicPr>
          <p:nvPr/>
        </p:nvPicPr>
        <p:blipFill rotWithShape="1">
          <a:blip r:embed="rId3"/>
          <a:srcRect l="20940" t="14815" r="36752" b="7123"/>
          <a:stretch/>
        </p:blipFill>
        <p:spPr bwMode="auto">
          <a:xfrm>
            <a:off x="1069611" y="1279526"/>
            <a:ext cx="4718777" cy="4897438"/>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5C4FF158-476F-424D-8034-CC841A28E30E}"/>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19</a:t>
            </a:fld>
            <a:endParaRPr lang="en-US"/>
          </a:p>
        </p:txBody>
      </p:sp>
      <p:pic>
        <p:nvPicPr>
          <p:cNvPr id="5" name="Picture 4">
            <a:extLst>
              <a:ext uri="{FF2B5EF4-FFF2-40B4-BE49-F238E27FC236}">
                <a16:creationId xmlns:a16="http://schemas.microsoft.com/office/drawing/2014/main" id="{5A671F4B-5AC0-5EAD-EECD-90A2868E73BF}"/>
              </a:ext>
            </a:extLst>
          </p:cNvPr>
          <p:cNvPicPr>
            <a:picLocks noChangeAspect="1"/>
          </p:cNvPicPr>
          <p:nvPr/>
        </p:nvPicPr>
        <p:blipFill rotWithShape="1">
          <a:blip r:embed="rId4"/>
          <a:srcRect l="15064" t="25261" r="38034" b="10162"/>
          <a:stretch/>
        </p:blipFill>
        <p:spPr bwMode="auto">
          <a:xfrm>
            <a:off x="6603398" y="1340635"/>
            <a:ext cx="4717591" cy="3653670"/>
          </a:xfrm>
          <a:prstGeom prst="rect">
            <a:avLst/>
          </a:prstGeom>
          <a:ln>
            <a:noFill/>
          </a:ln>
          <a:extLst>
            <a:ext uri="{53640926-AAD7-44D8-BBD7-CCE9431645EC}">
              <a14:shadowObscured xmlns:a14="http://schemas.microsoft.com/office/drawing/2010/main"/>
            </a:ext>
          </a:extLst>
        </p:spPr>
      </p:pic>
      <p:pic>
        <p:nvPicPr>
          <p:cNvPr id="6" name="Picture 5" descr="A screenshot of a computer screen&#10;&#10;Description automatically generated">
            <a:extLst>
              <a:ext uri="{FF2B5EF4-FFF2-40B4-BE49-F238E27FC236}">
                <a16:creationId xmlns:a16="http://schemas.microsoft.com/office/drawing/2014/main" id="{D797CE0C-0B29-CF59-BF38-1A16CF4A7697}"/>
              </a:ext>
            </a:extLst>
          </p:cNvPr>
          <p:cNvPicPr>
            <a:picLocks noChangeAspect="1"/>
          </p:cNvPicPr>
          <p:nvPr/>
        </p:nvPicPr>
        <p:blipFill rotWithShape="1">
          <a:blip r:embed="rId5"/>
          <a:srcRect l="11004" t="27750" r="31304"/>
          <a:stretch/>
        </p:blipFill>
        <p:spPr bwMode="auto">
          <a:xfrm>
            <a:off x="2583908" y="1345563"/>
            <a:ext cx="6583843" cy="43806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40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1FC0-8C42-5DBA-B9EE-EA20F005101E}"/>
              </a:ext>
            </a:extLst>
          </p:cNvPr>
          <p:cNvSpPr>
            <a:spLocks noGrp="1"/>
          </p:cNvSpPr>
          <p:nvPr>
            <p:ph type="ctrTitle"/>
          </p:nvPr>
        </p:nvSpPr>
        <p:spPr>
          <a:xfrm>
            <a:off x="0" y="1376312"/>
            <a:ext cx="9269260" cy="2790900"/>
          </a:xfrm>
        </p:spPr>
        <p:txBody>
          <a:bodyPr>
            <a:normAutofit/>
          </a:bodyPr>
          <a:lstStyle/>
          <a:p>
            <a:pPr algn="ctr"/>
            <a:r>
              <a:rPr lang="en-US" sz="4800" dirty="0"/>
              <a:t>2023 ACP Public Policy Priorities</a:t>
            </a:r>
          </a:p>
        </p:txBody>
      </p:sp>
    </p:spTree>
    <p:extLst>
      <p:ext uri="{BB962C8B-B14F-4D97-AF65-F5344CB8AC3E}">
        <p14:creationId xmlns:p14="http://schemas.microsoft.com/office/powerpoint/2010/main" val="33707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3BD3-0C93-57BC-A6D0-D3D58033D849}"/>
              </a:ext>
            </a:extLst>
          </p:cNvPr>
          <p:cNvSpPr>
            <a:spLocks noGrp="1"/>
          </p:cNvSpPr>
          <p:nvPr>
            <p:ph type="title"/>
          </p:nvPr>
        </p:nvSpPr>
        <p:spPr/>
        <p:txBody>
          <a:bodyPr/>
          <a:lstStyle/>
          <a:p>
            <a:r>
              <a:rPr lang="en-US" dirty="0"/>
              <a:t>But work has still been happening!</a:t>
            </a:r>
          </a:p>
        </p:txBody>
      </p:sp>
      <p:sp>
        <p:nvSpPr>
          <p:cNvPr id="3" name="Content Placeholder 2">
            <a:extLst>
              <a:ext uri="{FF2B5EF4-FFF2-40B4-BE49-F238E27FC236}">
                <a16:creationId xmlns:a16="http://schemas.microsoft.com/office/drawing/2014/main" id="{DB1DD3BA-C215-B728-E3D9-DADEAF63ADEC}"/>
              </a:ext>
            </a:extLst>
          </p:cNvPr>
          <p:cNvSpPr>
            <a:spLocks noGrp="1"/>
          </p:cNvSpPr>
          <p:nvPr>
            <p:ph idx="1"/>
          </p:nvPr>
        </p:nvSpPr>
        <p:spPr/>
        <p:txBody>
          <a:bodyPr>
            <a:normAutofit lnSpcReduction="10000"/>
          </a:bodyPr>
          <a:lstStyle/>
          <a:p>
            <a:pPr marL="0" marR="0" indent="0">
              <a:spcBef>
                <a:spcPts val="0"/>
              </a:spcBef>
              <a:spcAft>
                <a:spcPts val="600"/>
              </a:spcAft>
              <a:buNone/>
            </a:pPr>
            <a:r>
              <a:rPr lang="en-US" sz="2000" dirty="0">
                <a:effectLst/>
                <a:latin typeface="Calibri" panose="020F0502020204030204" pitchFamily="34" charset="0"/>
                <a:ea typeface="Calibri" panose="020F0502020204030204" pitchFamily="34" charset="0"/>
              </a:rPr>
              <a:t>GOP Doctors Caucus Co-Chairs released a discussion draft of legislation seeking to reform the Medicare Physician Fee Schedule (MPFS).</a:t>
            </a:r>
          </a:p>
          <a:p>
            <a:pPr marL="0" marR="0" indent="0">
              <a:spcBef>
                <a:spcPts val="0"/>
              </a:spcBef>
              <a:spcAft>
                <a:spcPts val="600"/>
              </a:spcAft>
              <a:buNone/>
            </a:pPr>
            <a:br>
              <a:rPr lang="en-US" sz="2000" dirty="0">
                <a:effectLst/>
                <a:latin typeface="Calibri" panose="020F0502020204030204" pitchFamily="34" charset="0"/>
                <a:ea typeface="Calibri" panose="020F0502020204030204" pitchFamily="34" charset="0"/>
              </a:rPr>
            </a:br>
            <a:r>
              <a:rPr lang="en-US" sz="2000" b="1" dirty="0">
                <a:effectLst/>
                <a:latin typeface="Calibri" panose="020F0502020204030204" pitchFamily="34" charset="0"/>
                <a:ea typeface="Calibri" panose="020F0502020204030204" pitchFamily="34" charset="0"/>
              </a:rPr>
              <a:t>1. Updates Budget Neutrality Threshold:</a:t>
            </a:r>
            <a:r>
              <a:rPr lang="en-US" sz="2000" dirty="0">
                <a:effectLst/>
                <a:latin typeface="Calibri" panose="020F0502020204030204" pitchFamily="34" charset="0"/>
                <a:ea typeface="Calibri" panose="020F0502020204030204" pitchFamily="34" charset="0"/>
              </a:rPr>
              <a:t> Increases the budget neutrality threshold, which has not changed since 1992, from $20 million to $53 million (for 2025-2029). After 2030, the budget neutrality threshold would be determined by the cumulative increase in Medicare Economic Index (MEI) every 5 years.</a:t>
            </a:r>
          </a:p>
          <a:p>
            <a:pPr marL="0" marR="0" indent="0">
              <a:spcBef>
                <a:spcPts val="0"/>
              </a:spcBef>
              <a:spcAft>
                <a:spcPts val="600"/>
              </a:spcAft>
              <a:buNone/>
            </a:pPr>
            <a:r>
              <a:rPr lang="en-US" sz="2000" b="1" dirty="0">
                <a:effectLst/>
                <a:latin typeface="Calibri" panose="020F0502020204030204" pitchFamily="34" charset="0"/>
                <a:ea typeface="Calibri" panose="020F0502020204030204" pitchFamily="34" charset="0"/>
              </a:rPr>
              <a:t>2. Supports Budget Neutrality Corrections:</a:t>
            </a:r>
            <a:r>
              <a:rPr lang="en-US" sz="2000" dirty="0">
                <a:effectLst/>
                <a:latin typeface="Calibri" panose="020F0502020204030204" pitchFamily="34" charset="0"/>
                <a:ea typeface="Calibri" panose="020F0502020204030204" pitchFamily="34" charset="0"/>
              </a:rPr>
              <a:t> Establishes a lookback period to reconcile overestimates and underestimates of pricing adjustments for individual services, allowing the Medicare conversion factor to be calculated with more accuracy based on actual utilization data and claims.</a:t>
            </a:r>
          </a:p>
          <a:p>
            <a:pPr marL="0" marR="0" indent="0">
              <a:spcBef>
                <a:spcPts val="0"/>
              </a:spcBef>
              <a:spcAft>
                <a:spcPts val="600"/>
              </a:spcAft>
              <a:buNone/>
            </a:pPr>
            <a:r>
              <a:rPr lang="en-US" sz="2000" b="1" dirty="0">
                <a:effectLst/>
                <a:latin typeface="Calibri" panose="020F0502020204030204" pitchFamily="34" charset="0"/>
                <a:ea typeface="Calibri" panose="020F0502020204030204" pitchFamily="34" charset="0"/>
              </a:rPr>
              <a:t>3. Updates to Direct Cost Inputs for Practice Expenses:</a:t>
            </a:r>
            <a:r>
              <a:rPr lang="en-US" sz="2000" dirty="0">
                <a:effectLst/>
                <a:latin typeface="Calibri" panose="020F0502020204030204" pitchFamily="34" charset="0"/>
                <a:ea typeface="Calibri" panose="020F0502020204030204" pitchFamily="34" charset="0"/>
              </a:rPr>
              <a:t> Requires the HHS </a:t>
            </a:r>
            <a:r>
              <a:rPr lang="en-US" sz="2000">
                <a:effectLst/>
                <a:latin typeface="Calibri" panose="020F0502020204030204" pitchFamily="34" charset="0"/>
                <a:ea typeface="Calibri" panose="020F0502020204030204" pitchFamily="34" charset="0"/>
              </a:rPr>
              <a:t>Secretary to </a:t>
            </a:r>
            <a:r>
              <a:rPr lang="en-US" sz="2000" dirty="0">
                <a:effectLst/>
                <a:latin typeface="Calibri" panose="020F0502020204030204" pitchFamily="34" charset="0"/>
                <a:ea typeface="Calibri" panose="020F0502020204030204" pitchFamily="34" charset="0"/>
              </a:rPr>
              <a:t>update prices and rates for direct cost inputs for practice expense (PE) relative value units (RVUs), including clinical wage rates, prices of medical supplies, and prices of equipment no less than every 5 years.</a:t>
            </a:r>
          </a:p>
          <a:p>
            <a:pPr marL="0" marR="0" indent="0">
              <a:spcBef>
                <a:spcPts val="0"/>
              </a:spcBef>
              <a:spcAft>
                <a:spcPts val="600"/>
              </a:spcAft>
              <a:buNone/>
            </a:pPr>
            <a:r>
              <a:rPr lang="en-US" sz="2000" b="1" dirty="0">
                <a:effectLst/>
                <a:latin typeface="Calibri" panose="020F0502020204030204" pitchFamily="34" charset="0"/>
                <a:ea typeface="Calibri" panose="020F0502020204030204" pitchFamily="34" charset="0"/>
              </a:rPr>
              <a:t>4. Limits Conversion Factor Variance:</a:t>
            </a:r>
            <a:r>
              <a:rPr lang="en-US" sz="2000" dirty="0">
                <a:effectLst/>
                <a:latin typeface="Calibri" panose="020F0502020204030204" pitchFamily="34" charset="0"/>
                <a:ea typeface="Calibri" panose="020F0502020204030204" pitchFamily="34" charset="0"/>
              </a:rPr>
              <a:t> Starting in 2025, the HHS Secretary would be required to limit positive or negative increases in the conversion factor to no greater than 2.5% each year.  </a:t>
            </a:r>
          </a:p>
          <a:p>
            <a:pPr>
              <a:spcAft>
                <a:spcPts val="600"/>
              </a:spcAft>
            </a:pPr>
            <a:endParaRPr lang="en-US" sz="2400" dirty="0"/>
          </a:p>
        </p:txBody>
      </p:sp>
      <p:sp>
        <p:nvSpPr>
          <p:cNvPr id="4" name="Slide Number Placeholder 3">
            <a:extLst>
              <a:ext uri="{FF2B5EF4-FFF2-40B4-BE49-F238E27FC236}">
                <a16:creationId xmlns:a16="http://schemas.microsoft.com/office/drawing/2014/main" id="{218798B5-5254-80FF-2FF8-550CC66EFB2D}"/>
              </a:ext>
            </a:extLst>
          </p:cNvPr>
          <p:cNvSpPr>
            <a:spLocks noGrp="1"/>
          </p:cNvSpPr>
          <p:nvPr>
            <p:ph type="sldNum" sz="quarter" idx="10"/>
          </p:nvPr>
        </p:nvSpPr>
        <p:spPr/>
        <p:txBody>
          <a:bodyPr/>
          <a:lstStyle/>
          <a:p>
            <a:fld id="{461711D5-349D-4847-A71F-DCB6A6FF38BF}" type="slidenum">
              <a:rPr lang="en-US" smtClean="0"/>
              <a:pPr/>
              <a:t>20</a:t>
            </a:fld>
            <a:endParaRPr lang="en-US" dirty="0"/>
          </a:p>
        </p:txBody>
      </p:sp>
    </p:spTree>
    <p:extLst>
      <p:ext uri="{BB962C8B-B14F-4D97-AF65-F5344CB8AC3E}">
        <p14:creationId xmlns:p14="http://schemas.microsoft.com/office/powerpoint/2010/main" val="24090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604B-7495-D9C6-8634-62498CFA92FF}"/>
              </a:ext>
            </a:extLst>
          </p:cNvPr>
          <p:cNvSpPr>
            <a:spLocks noGrp="1"/>
          </p:cNvSpPr>
          <p:nvPr>
            <p:ph type="title"/>
          </p:nvPr>
        </p:nvSpPr>
        <p:spPr/>
        <p:txBody>
          <a:bodyPr>
            <a:normAutofit fontScale="90000"/>
          </a:bodyPr>
          <a:lstStyle/>
          <a:p>
            <a:r>
              <a:rPr lang="en-US" dirty="0"/>
              <a:t>House Energy &amp; Commerce Subcommittee on Health Hearing – Thursday, October 19th</a:t>
            </a:r>
          </a:p>
        </p:txBody>
      </p:sp>
      <p:sp>
        <p:nvSpPr>
          <p:cNvPr id="3" name="Content Placeholder 2">
            <a:extLst>
              <a:ext uri="{FF2B5EF4-FFF2-40B4-BE49-F238E27FC236}">
                <a16:creationId xmlns:a16="http://schemas.microsoft.com/office/drawing/2014/main" id="{58727892-E0EA-DD05-EEB9-A7D5B537A4EA}"/>
              </a:ext>
            </a:extLst>
          </p:cNvPr>
          <p:cNvSpPr>
            <a:spLocks noGrp="1"/>
          </p:cNvSpPr>
          <p:nvPr>
            <p:ph idx="1"/>
          </p:nvPr>
        </p:nvSpPr>
        <p:spPr/>
        <p:txBody>
          <a:bodyPr>
            <a:normAutofit/>
          </a:bodyPr>
          <a:lstStyle/>
          <a:p>
            <a:r>
              <a:rPr lang="en-US" sz="2400" dirty="0"/>
              <a:t>Numerous bills to be discussed, including:</a:t>
            </a:r>
          </a:p>
          <a:p>
            <a:pPr lvl="1"/>
            <a:r>
              <a:rPr lang="en-US" sz="2400" dirty="0">
                <a:effectLst/>
                <a:ea typeface="Calibri" panose="020F0502020204030204" pitchFamily="34" charset="0"/>
              </a:rPr>
              <a:t>Provider Reimbursement Stability Act of 2023</a:t>
            </a:r>
          </a:p>
          <a:p>
            <a:pPr lvl="1"/>
            <a:r>
              <a:rPr lang="en-US" sz="2400" dirty="0">
                <a:effectLst/>
                <a:ea typeface="Calibri" panose="020F0502020204030204" pitchFamily="34" charset="0"/>
              </a:rPr>
              <a:t>Improving Seniors Timely Access to Care Act of 2023</a:t>
            </a:r>
          </a:p>
          <a:p>
            <a:pPr lvl="1"/>
            <a:r>
              <a:rPr lang="en-US" sz="2400" dirty="0"/>
              <a:t>Telehealth Privacy Act of 2023</a:t>
            </a:r>
          </a:p>
          <a:p>
            <a:pPr lvl="1"/>
            <a:r>
              <a:rPr lang="en-US" sz="2400" dirty="0"/>
              <a:t>Fewer Burdens for Better Care Act of 2023</a:t>
            </a:r>
          </a:p>
          <a:p>
            <a:pPr lvl="1"/>
            <a:r>
              <a:rPr lang="en-US" sz="2400" b="0" i="0" u="none" strike="noStrike" baseline="0" dirty="0"/>
              <a:t>Allow for the use of alternative measures of performance under the Merit-based Incentive Payment System under the Medicare program</a:t>
            </a:r>
          </a:p>
          <a:p>
            <a:pPr lvl="1"/>
            <a:r>
              <a:rPr lang="en-US" sz="2400" dirty="0"/>
              <a:t>E</a:t>
            </a:r>
            <a:r>
              <a:rPr lang="en-US" sz="2400" b="0" i="0" u="none" strike="noStrike" baseline="0" dirty="0"/>
              <a:t>xempt certain practitioners from MIPS payment adjustments under the Medicare program based on participation in certain payment arrangements under Medicare Advantage</a:t>
            </a:r>
          </a:p>
          <a:p>
            <a:pPr lvl="1"/>
            <a:r>
              <a:rPr lang="en-US" sz="2400" dirty="0"/>
              <a:t>E</a:t>
            </a:r>
            <a:r>
              <a:rPr lang="en-US" sz="2400" b="0" i="0" u="none" strike="noStrike" baseline="0" dirty="0"/>
              <a:t>xtend incentive payments for participation in eligible alternative payment models</a:t>
            </a:r>
          </a:p>
          <a:p>
            <a:pPr lvl="1"/>
            <a:r>
              <a:rPr lang="en-US" sz="2400" dirty="0"/>
              <a:t>And more…</a:t>
            </a:r>
            <a:endParaRPr lang="en-US" sz="2400" b="0" i="0" u="none" strike="noStrike" baseline="0" dirty="0"/>
          </a:p>
          <a:p>
            <a:pPr lvl="1"/>
            <a:endParaRPr lang="en-US" sz="3200" dirty="0"/>
          </a:p>
        </p:txBody>
      </p:sp>
      <p:sp>
        <p:nvSpPr>
          <p:cNvPr id="4" name="Slide Number Placeholder 3">
            <a:extLst>
              <a:ext uri="{FF2B5EF4-FFF2-40B4-BE49-F238E27FC236}">
                <a16:creationId xmlns:a16="http://schemas.microsoft.com/office/drawing/2014/main" id="{E3768C1B-4FAC-815D-DEBB-C8532A0F9C48}"/>
              </a:ext>
            </a:extLst>
          </p:cNvPr>
          <p:cNvSpPr>
            <a:spLocks noGrp="1"/>
          </p:cNvSpPr>
          <p:nvPr>
            <p:ph type="sldNum" sz="quarter" idx="10"/>
          </p:nvPr>
        </p:nvSpPr>
        <p:spPr/>
        <p:txBody>
          <a:bodyPr/>
          <a:lstStyle/>
          <a:p>
            <a:fld id="{461711D5-349D-4847-A71F-DCB6A6FF38BF}" type="slidenum">
              <a:rPr lang="en-US" smtClean="0"/>
              <a:pPr/>
              <a:t>21</a:t>
            </a:fld>
            <a:endParaRPr lang="en-US" dirty="0"/>
          </a:p>
        </p:txBody>
      </p:sp>
    </p:spTree>
    <p:extLst>
      <p:ext uri="{BB962C8B-B14F-4D97-AF65-F5344CB8AC3E}">
        <p14:creationId xmlns:p14="http://schemas.microsoft.com/office/powerpoint/2010/main" val="377128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9867C0-6E13-D6C8-FA92-CDA566BFE051}"/>
              </a:ext>
            </a:extLst>
          </p:cNvPr>
          <p:cNvSpPr>
            <a:spLocks noGrp="1"/>
          </p:cNvSpPr>
          <p:nvPr>
            <p:ph type="ctrTitle"/>
          </p:nvPr>
        </p:nvSpPr>
        <p:spPr>
          <a:xfrm>
            <a:off x="1220850" y="1686705"/>
            <a:ext cx="7315200" cy="2790900"/>
          </a:xfrm>
        </p:spPr>
        <p:txBody>
          <a:bodyPr/>
          <a:lstStyle/>
          <a:p>
            <a:r>
              <a:rPr lang="en-US" dirty="0"/>
              <a:t>Thank you!  </a:t>
            </a:r>
            <a:br>
              <a:rPr lang="en-US" dirty="0"/>
            </a:br>
            <a:br>
              <a:rPr lang="en-US" dirty="0"/>
            </a:br>
            <a:r>
              <a:rPr lang="en-US" dirty="0"/>
              <a:t>serickson@acponline.org</a:t>
            </a:r>
          </a:p>
        </p:txBody>
      </p:sp>
    </p:spTree>
    <p:extLst>
      <p:ext uri="{BB962C8B-B14F-4D97-AF65-F5344CB8AC3E}">
        <p14:creationId xmlns:p14="http://schemas.microsoft.com/office/powerpoint/2010/main" val="36710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latin typeface="Calibri"/>
                <a:cs typeface="Calibri"/>
              </a:rPr>
              <a:t>ACP Policy Priorities for 2023</a:t>
            </a:r>
          </a:p>
        </p:txBody>
      </p:sp>
      <p:graphicFrame>
        <p:nvGraphicFramePr>
          <p:cNvPr id="6" name="Content Placeholder 5">
            <a:extLst>
              <a:ext uri="{FF2B5EF4-FFF2-40B4-BE49-F238E27FC236}">
                <a16:creationId xmlns:a16="http://schemas.microsoft.com/office/drawing/2014/main" id="{55C24997-E7D2-4B10-90D7-29EF01633264}"/>
              </a:ext>
            </a:extLst>
          </p:cNvPr>
          <p:cNvGraphicFramePr>
            <a:graphicFrameLocks noGrp="1"/>
          </p:cNvGraphicFramePr>
          <p:nvPr>
            <p:ph idx="1"/>
          </p:nvPr>
        </p:nvGraphicFramePr>
        <p:xfrm>
          <a:off x="827455" y="1598379"/>
          <a:ext cx="10526345" cy="506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94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D9640592-D91C-E754-C2F3-80AF14D9C1D1}"/>
              </a:ext>
            </a:extLst>
          </p:cNvPr>
          <p:cNvPicPr>
            <a:picLocks noChangeAspect="1"/>
          </p:cNvPicPr>
          <p:nvPr/>
        </p:nvPicPr>
        <p:blipFill rotWithShape="1">
          <a:blip r:embed="rId3"/>
          <a:srcRect l="30453" t="21302" r="18696" b="5720"/>
          <a:stretch/>
        </p:blipFill>
        <p:spPr bwMode="auto">
          <a:xfrm>
            <a:off x="1001027" y="0"/>
            <a:ext cx="8633277" cy="6721475"/>
          </a:xfrm>
          <a:prstGeom prst="rect">
            <a:avLst/>
          </a:prstGeom>
          <a:noFill/>
          <a:ln>
            <a:noFill/>
          </a:ln>
          <a:extLst>
            <a:ext uri="{53640926-AAD7-44D8-BBD7-CCE9431645EC}">
              <a14:shadowObscured xmlns:a14="http://schemas.microsoft.com/office/drawing/2010/main"/>
            </a:ext>
          </a:extLst>
        </p:spPr>
      </p:pic>
      <p:pic>
        <p:nvPicPr>
          <p:cNvPr id="7" name="Picture 6" descr="Qr code&#10;&#10;Description automatically generated">
            <a:extLst>
              <a:ext uri="{FF2B5EF4-FFF2-40B4-BE49-F238E27FC236}">
                <a16:creationId xmlns:a16="http://schemas.microsoft.com/office/drawing/2014/main" id="{C6F8F2BD-29BD-456B-B9C3-653254686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300" y="3742348"/>
            <a:ext cx="2857647" cy="2857647"/>
          </a:xfrm>
          <a:prstGeom prst="rect">
            <a:avLst/>
          </a:prstGeom>
        </p:spPr>
      </p:pic>
    </p:spTree>
    <p:extLst>
      <p:ext uri="{BB962C8B-B14F-4D97-AF65-F5344CB8AC3E}">
        <p14:creationId xmlns:p14="http://schemas.microsoft.com/office/powerpoint/2010/main" val="278367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1FC0-8C42-5DBA-B9EE-EA20F005101E}"/>
              </a:ext>
            </a:extLst>
          </p:cNvPr>
          <p:cNvSpPr>
            <a:spLocks noGrp="1"/>
          </p:cNvSpPr>
          <p:nvPr>
            <p:ph type="ctrTitle"/>
          </p:nvPr>
        </p:nvSpPr>
        <p:spPr>
          <a:xfrm>
            <a:off x="0" y="1376312"/>
            <a:ext cx="9269260" cy="2790900"/>
          </a:xfrm>
        </p:spPr>
        <p:txBody>
          <a:bodyPr>
            <a:normAutofit/>
          </a:bodyPr>
          <a:lstStyle/>
          <a:p>
            <a:pPr algn="ctr"/>
            <a:r>
              <a:rPr lang="en-US" sz="4800" dirty="0"/>
              <a:t>2023 Public Policy Priorities: </a:t>
            </a:r>
            <a:br>
              <a:rPr lang="en-US" sz="4800" dirty="0"/>
            </a:br>
            <a:r>
              <a:rPr lang="en-US" sz="4800" dirty="0"/>
              <a:t>A Closer Look</a:t>
            </a:r>
          </a:p>
        </p:txBody>
      </p:sp>
    </p:spTree>
    <p:extLst>
      <p:ext uri="{BB962C8B-B14F-4D97-AF65-F5344CB8AC3E}">
        <p14:creationId xmlns:p14="http://schemas.microsoft.com/office/powerpoint/2010/main" val="53248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816A-9B84-C828-2498-59720317D41C}"/>
              </a:ext>
            </a:extLst>
          </p:cNvPr>
          <p:cNvSpPr>
            <a:spLocks noGrp="1"/>
          </p:cNvSpPr>
          <p:nvPr>
            <p:ph type="ctrTitle"/>
          </p:nvPr>
        </p:nvSpPr>
        <p:spPr/>
        <p:txBody>
          <a:bodyPr/>
          <a:lstStyle/>
          <a:p>
            <a:r>
              <a:rPr lang="en-US" dirty="0"/>
              <a:t>Addressing Prescription Drug Costs</a:t>
            </a:r>
          </a:p>
        </p:txBody>
      </p:sp>
      <p:sp>
        <p:nvSpPr>
          <p:cNvPr id="3" name="Subtitle 2">
            <a:extLst>
              <a:ext uri="{FF2B5EF4-FFF2-40B4-BE49-F238E27FC236}">
                <a16:creationId xmlns:a16="http://schemas.microsoft.com/office/drawing/2014/main" id="{12DF586B-E0F6-7914-008A-9CF73CD581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896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F6EB-1C8A-91BB-72AE-17234235BC67}"/>
              </a:ext>
            </a:extLst>
          </p:cNvPr>
          <p:cNvSpPr>
            <a:spLocks noGrp="1"/>
          </p:cNvSpPr>
          <p:nvPr>
            <p:ph type="title"/>
          </p:nvPr>
        </p:nvSpPr>
        <p:spPr>
          <a:xfrm>
            <a:off x="838200" y="365126"/>
            <a:ext cx="10515600" cy="914399"/>
          </a:xfrm>
        </p:spPr>
        <p:txBody>
          <a:bodyPr anchor="ctr">
            <a:normAutofit/>
          </a:bodyPr>
          <a:lstStyle/>
          <a:p>
            <a:r>
              <a:rPr lang="en-US" dirty="0"/>
              <a:t>Addressing Prescription Drug Access and Affordability</a:t>
            </a:r>
          </a:p>
        </p:txBody>
      </p:sp>
      <p:sp>
        <p:nvSpPr>
          <p:cNvPr id="9" name="Slide Number Placeholder 3">
            <a:extLst>
              <a:ext uri="{FF2B5EF4-FFF2-40B4-BE49-F238E27FC236}">
                <a16:creationId xmlns:a16="http://schemas.microsoft.com/office/drawing/2014/main" id="{974E0645-0CD0-DC2C-A2F1-AFF76102EC33}"/>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7</a:t>
            </a:fld>
            <a:endParaRPr lang="en-US"/>
          </a:p>
        </p:txBody>
      </p:sp>
      <p:graphicFrame>
        <p:nvGraphicFramePr>
          <p:cNvPr id="5" name="Content Placeholder 2">
            <a:extLst>
              <a:ext uri="{FF2B5EF4-FFF2-40B4-BE49-F238E27FC236}">
                <a16:creationId xmlns:a16="http://schemas.microsoft.com/office/drawing/2014/main" id="{729BE142-ECF7-630C-A8FB-23E16A993305}"/>
              </a:ext>
            </a:extLst>
          </p:cNvPr>
          <p:cNvGraphicFramePr>
            <a:graphicFrameLocks noGrp="1"/>
          </p:cNvGraphicFramePr>
          <p:nvPr>
            <p:ph idx="1"/>
            <p:extLst>
              <p:ext uri="{D42A27DB-BD31-4B8C-83A1-F6EECF244321}">
                <p14:modId xmlns:p14="http://schemas.microsoft.com/office/powerpoint/2010/main" val="207153476"/>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08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715D2E4C-5A48-C660-4621-EC1816307E5D}"/>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8</a:t>
            </a:fld>
            <a:endParaRPr lang="en-US"/>
          </a:p>
        </p:txBody>
      </p:sp>
      <p:sp>
        <p:nvSpPr>
          <p:cNvPr id="4" name="Slide Number Placeholder 3" hidden="1">
            <a:extLst>
              <a:ext uri="{FF2B5EF4-FFF2-40B4-BE49-F238E27FC236}">
                <a16:creationId xmlns:a16="http://schemas.microsoft.com/office/drawing/2014/main" id="{F5B0A507-712F-B804-41A1-E9554E81BF55}"/>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8</a:t>
            </a:fld>
            <a:endParaRPr lang="en-US"/>
          </a:p>
        </p:txBody>
      </p:sp>
      <p:pic>
        <p:nvPicPr>
          <p:cNvPr id="8" name="Picture 7" descr="A screenshot of a social media page&#10;&#10;Description automatically generated">
            <a:extLst>
              <a:ext uri="{FF2B5EF4-FFF2-40B4-BE49-F238E27FC236}">
                <a16:creationId xmlns:a16="http://schemas.microsoft.com/office/drawing/2014/main" id="{9E17DF3F-7718-70F2-C703-A2C80371E7E4}"/>
              </a:ext>
            </a:extLst>
          </p:cNvPr>
          <p:cNvPicPr>
            <a:picLocks noChangeAspect="1"/>
          </p:cNvPicPr>
          <p:nvPr/>
        </p:nvPicPr>
        <p:blipFill rotWithShape="1">
          <a:blip r:embed="rId2"/>
          <a:srcRect l="28846" t="20710" r="35577" b="15680"/>
          <a:stretch/>
        </p:blipFill>
        <p:spPr bwMode="auto">
          <a:xfrm>
            <a:off x="461461" y="701196"/>
            <a:ext cx="4862493" cy="4709171"/>
          </a:xfrm>
          <a:prstGeom prst="rect">
            <a:avLst/>
          </a:prstGeom>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D588C885-29A7-7BAB-6D4A-4BA7EDA30FF4}"/>
              </a:ext>
            </a:extLst>
          </p:cNvPr>
          <p:cNvGrpSpPr/>
          <p:nvPr/>
        </p:nvGrpSpPr>
        <p:grpSpPr>
          <a:xfrm>
            <a:off x="5750306" y="1024741"/>
            <a:ext cx="5709547" cy="4247903"/>
            <a:chOff x="5750306" y="1024741"/>
            <a:chExt cx="5709547" cy="4247903"/>
          </a:xfrm>
        </p:grpSpPr>
        <p:pic>
          <p:nvPicPr>
            <p:cNvPr id="2" name="Picture 1" descr="A screenshot of a computer&#10;&#10;Description automatically generated">
              <a:extLst>
                <a:ext uri="{FF2B5EF4-FFF2-40B4-BE49-F238E27FC236}">
                  <a16:creationId xmlns:a16="http://schemas.microsoft.com/office/drawing/2014/main" id="{390483FF-6CE5-150A-1A35-5EDAE88BC03B}"/>
                </a:ext>
              </a:extLst>
            </p:cNvPr>
            <p:cNvPicPr>
              <a:picLocks noChangeAspect="1"/>
            </p:cNvPicPr>
            <p:nvPr/>
          </p:nvPicPr>
          <p:blipFill rotWithShape="1">
            <a:blip r:embed="rId3"/>
            <a:srcRect l="8654" t="22032" r="37927" b="7312"/>
            <a:stretch/>
          </p:blipFill>
          <p:spPr bwMode="auto">
            <a:xfrm>
              <a:off x="5750306" y="1024741"/>
              <a:ext cx="5709547" cy="424790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CEC3DBA-B144-BEEB-A4A1-656A7A1BCD02}"/>
                </a:ext>
              </a:extLst>
            </p:cNvPr>
            <p:cNvPicPr>
              <a:picLocks noChangeAspect="1"/>
            </p:cNvPicPr>
            <p:nvPr/>
          </p:nvPicPr>
          <p:blipFill>
            <a:blip r:embed="rId4"/>
            <a:stretch>
              <a:fillRect/>
            </a:stretch>
          </p:blipFill>
          <p:spPr>
            <a:xfrm>
              <a:off x="9807411" y="3778966"/>
              <a:ext cx="1493678" cy="1493678"/>
            </a:xfrm>
            <a:prstGeom prst="rect">
              <a:avLst/>
            </a:prstGeom>
          </p:spPr>
        </p:pic>
      </p:grpSp>
      <p:pic>
        <p:nvPicPr>
          <p:cNvPr id="5" name="Picture 4" descr="A screenshot of a computer&#10;&#10;Description automatically generated">
            <a:extLst>
              <a:ext uri="{FF2B5EF4-FFF2-40B4-BE49-F238E27FC236}">
                <a16:creationId xmlns:a16="http://schemas.microsoft.com/office/drawing/2014/main" id="{2A07E414-1BEF-B6D8-2BCC-DF183CADE6A5}"/>
              </a:ext>
            </a:extLst>
          </p:cNvPr>
          <p:cNvPicPr>
            <a:picLocks noChangeAspect="1"/>
          </p:cNvPicPr>
          <p:nvPr/>
        </p:nvPicPr>
        <p:blipFill rotWithShape="1">
          <a:blip r:embed="rId5"/>
          <a:srcRect l="29648" t="16272" r="37179" b="2663"/>
          <a:stretch/>
        </p:blipFill>
        <p:spPr bwMode="auto">
          <a:xfrm>
            <a:off x="3361505" y="0"/>
            <a:ext cx="5173078"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78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6F2D981-654C-E0FF-1BD1-16CCD3C09D89}"/>
              </a:ext>
            </a:extLst>
          </p:cNvPr>
          <p:cNvSpPr>
            <a:spLocks noGrp="1"/>
          </p:cNvSpPr>
          <p:nvPr>
            <p:ph type="body" idx="2"/>
          </p:nvPr>
        </p:nvSpPr>
        <p:spPr>
          <a:xfrm>
            <a:off x="812800" y="1279526"/>
            <a:ext cx="2133600" cy="4892674"/>
          </a:xfrm>
        </p:spPr>
        <p:txBody>
          <a:bodyPr/>
          <a:lstStyle/>
          <a:p>
            <a:endParaRPr lang="en-US" dirty="0"/>
          </a:p>
        </p:txBody>
      </p:sp>
      <p:pic>
        <p:nvPicPr>
          <p:cNvPr id="6" name="Picture 5" descr="A screenshot of a computer&#10;&#10;Description automatically generated">
            <a:extLst>
              <a:ext uri="{FF2B5EF4-FFF2-40B4-BE49-F238E27FC236}">
                <a16:creationId xmlns:a16="http://schemas.microsoft.com/office/drawing/2014/main" id="{EE8CEA73-8AB6-253C-58AD-C952527DA127}"/>
              </a:ext>
            </a:extLst>
          </p:cNvPr>
          <p:cNvPicPr>
            <a:picLocks noChangeAspect="1"/>
          </p:cNvPicPr>
          <p:nvPr/>
        </p:nvPicPr>
        <p:blipFill rotWithShape="1">
          <a:blip r:embed="rId2"/>
          <a:srcRect l="33333" t="19823" r="23558" b="4142"/>
          <a:stretch/>
        </p:blipFill>
        <p:spPr bwMode="auto">
          <a:xfrm>
            <a:off x="5026647" y="424913"/>
            <a:ext cx="6006443" cy="5747287"/>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F6DDD548-FD50-6B1F-37EC-F173A3443937}"/>
              </a:ext>
            </a:extLst>
          </p:cNvPr>
          <p:cNvSpPr>
            <a:spLocks noGrp="1"/>
          </p:cNvSpPr>
          <p:nvPr>
            <p:ph type="title"/>
          </p:nvPr>
        </p:nvSpPr>
        <p:spPr>
          <a:xfrm>
            <a:off x="838200" y="365126"/>
            <a:ext cx="10515600" cy="914399"/>
          </a:xfrm>
        </p:spPr>
        <p:txBody>
          <a:bodyPr anchor="ctr">
            <a:normAutofit/>
          </a:bodyPr>
          <a:lstStyle/>
          <a:p>
            <a:r>
              <a:rPr lang="en-US"/>
              <a:t>Judicial Branch Activity</a:t>
            </a:r>
          </a:p>
        </p:txBody>
      </p:sp>
      <p:sp>
        <p:nvSpPr>
          <p:cNvPr id="3" name="Slide Number Placeholder 2">
            <a:extLst>
              <a:ext uri="{FF2B5EF4-FFF2-40B4-BE49-F238E27FC236}">
                <a16:creationId xmlns:a16="http://schemas.microsoft.com/office/drawing/2014/main" id="{618612B3-9007-F09C-94B8-B0EAFE22A9EC}"/>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9</a:t>
            </a:fld>
            <a:endParaRPr lang="en-US"/>
          </a:p>
        </p:txBody>
      </p:sp>
      <p:pic>
        <p:nvPicPr>
          <p:cNvPr id="2" name="Picture 1" descr="A qr code with a dinosaur&#10;&#10;Description automatically generated">
            <a:extLst>
              <a:ext uri="{FF2B5EF4-FFF2-40B4-BE49-F238E27FC236}">
                <a16:creationId xmlns:a16="http://schemas.microsoft.com/office/drawing/2014/main" id="{837DF63B-28D0-1057-A073-EFC1AB794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04" y="1454660"/>
            <a:ext cx="1683592" cy="1683592"/>
          </a:xfrm>
          <a:prstGeom prst="rect">
            <a:avLst/>
          </a:prstGeom>
        </p:spPr>
      </p:pic>
    </p:spTree>
    <p:extLst>
      <p:ext uri="{BB962C8B-B14F-4D97-AF65-F5344CB8AC3E}">
        <p14:creationId xmlns:p14="http://schemas.microsoft.com/office/powerpoint/2010/main" val="1697906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2|5"/>
</p:tagLst>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6" ma:contentTypeDescription="Create a new document." ma:contentTypeScope="" ma:versionID="49f5ea8df84dd67820a7b3559320e811">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f1f34ca62f2c062fbf33a638b2189a9b"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80366-7178-417E-A416-E55976B0A702}"/>
</file>

<file path=customXml/itemProps2.xml><?xml version="1.0" encoding="utf-8"?>
<ds:datastoreItem xmlns:ds="http://schemas.openxmlformats.org/officeDocument/2006/customXml" ds:itemID="{B981FA19-A892-4664-B183-6AB60F3EAFFE}">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79350851-8c2b-403b-9bd2-948565db2f1b"/>
    <ds:schemaRef ds:uri="ad15aece-cebd-4625-bbea-1a5a2a134b85"/>
    <ds:schemaRef ds:uri="http://www.w3.org/XML/1998/namespace"/>
    <ds:schemaRef ds:uri="http://purl.org/dc/dcmitype/"/>
  </ds:schemaRefs>
</ds:datastoreItem>
</file>

<file path=customXml/itemProps3.xml><?xml version="1.0" encoding="utf-8"?>
<ds:datastoreItem xmlns:ds="http://schemas.openxmlformats.org/officeDocument/2006/customXml" ds:itemID="{64A9359E-F880-4732-A232-DE520B0E04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ACP PowerPoint Template</Template>
  <TotalTime>63937</TotalTime>
  <Words>1338</Words>
  <Application>Microsoft Office PowerPoint</Application>
  <PresentationFormat>Widescreen</PresentationFormat>
  <Paragraphs>107</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Tw Cen MT</vt:lpstr>
      <vt:lpstr>Custom Design</vt:lpstr>
      <vt:lpstr>The Latest on ACP’s 2023 Policy Priorities  ACP State Health Policy Networking Webinar</vt:lpstr>
      <vt:lpstr>2023 ACP Public Policy Priorities</vt:lpstr>
      <vt:lpstr>ACP Policy Priorities for 2023</vt:lpstr>
      <vt:lpstr>PowerPoint Presentation</vt:lpstr>
      <vt:lpstr>2023 Public Policy Priorities:  A Closer Look</vt:lpstr>
      <vt:lpstr>Addressing Prescription Drug Costs</vt:lpstr>
      <vt:lpstr>Addressing Prescription Drug Access and Affordability</vt:lpstr>
      <vt:lpstr>PowerPoint Presentation</vt:lpstr>
      <vt:lpstr>Judicial Branch Activity</vt:lpstr>
      <vt:lpstr>Compensate Physicians for the Value of Care Provided</vt:lpstr>
      <vt:lpstr>PowerPoint Presentation</vt:lpstr>
      <vt:lpstr>Compensate Physicians for the Value of Care Provided</vt:lpstr>
      <vt:lpstr>Strengthening Primary Care: Making Care Primary</vt:lpstr>
      <vt:lpstr>Reduce Administrative Burden in Medicine</vt:lpstr>
      <vt:lpstr>Reduce Administrative Burden in Medicine</vt:lpstr>
      <vt:lpstr>Prior Authorization</vt:lpstr>
      <vt:lpstr>Forecasting Fall 2023 Advocacy</vt:lpstr>
      <vt:lpstr>Health Care Legislation on Horizon</vt:lpstr>
      <vt:lpstr>Shutdown Averted (for now), but U.S. House WAS in Chaos</vt:lpstr>
      <vt:lpstr>But work has still been happening!</vt:lpstr>
      <vt:lpstr>House Energy &amp; Commerce Subcommittee on Health Hearing – Thursday, October 19th</vt:lpstr>
      <vt:lpstr>Thank you!    serickson@acponline.org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main title slide</dc:title>
  <dc:creator>George Lyons;Brian Outland;David Pugach</dc:creator>
  <cp:lastModifiedBy>Shuan Tomlinson</cp:lastModifiedBy>
  <cp:revision>1268</cp:revision>
  <cp:lastPrinted>2014-02-24T19:20:57Z</cp:lastPrinted>
  <dcterms:created xsi:type="dcterms:W3CDTF">2022-03-22T15:35:51Z</dcterms:created>
  <dcterms:modified xsi:type="dcterms:W3CDTF">2023-10-31T14:09:30Z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