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11" r:id="rId5"/>
    <p:sldId id="2147476295" r:id="rId6"/>
    <p:sldId id="2147476296" r:id="rId7"/>
    <p:sldId id="2147470438" r:id="rId8"/>
    <p:sldId id="2525" r:id="rId9"/>
    <p:sldId id="2147476273" r:id="rId10"/>
    <p:sldId id="2147470434" r:id="rId11"/>
    <p:sldId id="2512" r:id="rId12"/>
    <p:sldId id="2527" r:id="rId13"/>
    <p:sldId id="2147476280" r:id="rId14"/>
    <p:sldId id="2147476279" r:id="rId15"/>
    <p:sldId id="2528" r:id="rId16"/>
    <p:sldId id="2147476274" r:id="rId17"/>
    <p:sldId id="2530" r:id="rId18"/>
    <p:sldId id="2147476281" r:id="rId19"/>
    <p:sldId id="2147476267" r:id="rId20"/>
    <p:sldId id="2147476289" r:id="rId21"/>
    <p:sldId id="2147476290" r:id="rId22"/>
    <p:sldId id="2147476288" r:id="rId23"/>
    <p:sldId id="2147476291" r:id="rId24"/>
    <p:sldId id="2147476292" r:id="rId25"/>
    <p:sldId id="2147476293" r:id="rId26"/>
    <p:sldId id="2147476294" r:id="rId27"/>
    <p:sldId id="25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705BC-144C-4878-8304-2CF93F9A1E3B}" v="69" dt="2026-07-15T18:56:28.560"/>
    <p1510:client id="{97B04934-C135-3444-BE92-1328B0DA53C6}" v="21" dt="2026-07-15T19:13:26.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 Erickson" userId="30279234-7f0c-4b76-ac14-a94e07fd4fd8" providerId="ADAL" clId="{1C4CAB84-52E5-5AFF-A329-3A87F00FA2B9}"/>
    <pc:docChg chg="undo custSel delSld modSld">
      <pc:chgData name="Shari Erickson" userId="30279234-7f0c-4b76-ac14-a94e07fd4fd8" providerId="ADAL" clId="{1C4CAB84-52E5-5AFF-A329-3A87F00FA2B9}" dt="2026-07-15T19:13:26.972" v="20" actId="2696"/>
      <pc:docMkLst>
        <pc:docMk/>
      </pc:docMkLst>
      <pc:sldChg chg="del">
        <pc:chgData name="Shari Erickson" userId="30279234-7f0c-4b76-ac14-a94e07fd4fd8" providerId="ADAL" clId="{1C4CAB84-52E5-5AFF-A329-3A87F00FA2B9}" dt="2026-07-15T19:13:26.972" v="20" actId="2696"/>
        <pc:sldMkLst>
          <pc:docMk/>
          <pc:sldMk cId="3259610957" sldId="2147476272"/>
        </pc:sldMkLst>
      </pc:sldChg>
      <pc:sldChg chg="addSp delSp modSp mod">
        <pc:chgData name="Shari Erickson" userId="30279234-7f0c-4b76-ac14-a94e07fd4fd8" providerId="ADAL" clId="{1C4CAB84-52E5-5AFF-A329-3A87F00FA2B9}" dt="2026-07-15T19:13:04.280" v="19" actId="207"/>
        <pc:sldMkLst>
          <pc:docMk/>
          <pc:sldMk cId="2565662882" sldId="2147476296"/>
        </pc:sldMkLst>
        <pc:spChg chg="del">
          <ac:chgData name="Shari Erickson" userId="30279234-7f0c-4b76-ac14-a94e07fd4fd8" providerId="ADAL" clId="{1C4CAB84-52E5-5AFF-A329-3A87F00FA2B9}" dt="2026-07-15T19:07:32.705" v="3" actId="478"/>
          <ac:spMkLst>
            <pc:docMk/>
            <pc:sldMk cId="2565662882" sldId="2147476296"/>
            <ac:spMk id="2" creationId="{7E2BB787-605C-AD21-1C5F-071BB324EA83}"/>
          </ac:spMkLst>
        </pc:spChg>
        <pc:spChg chg="del">
          <ac:chgData name="Shari Erickson" userId="30279234-7f0c-4b76-ac14-a94e07fd4fd8" providerId="ADAL" clId="{1C4CAB84-52E5-5AFF-A329-3A87F00FA2B9}" dt="2026-07-15T19:07:29.767" v="2" actId="478"/>
          <ac:spMkLst>
            <pc:docMk/>
            <pc:sldMk cId="2565662882" sldId="2147476296"/>
            <ac:spMk id="3" creationId="{CC873F15-97E0-3F34-1792-9A4819B9E6E4}"/>
          </ac:spMkLst>
        </pc:spChg>
        <pc:graphicFrameChg chg="add mod modGraphic">
          <ac:chgData name="Shari Erickson" userId="30279234-7f0c-4b76-ac14-a94e07fd4fd8" providerId="ADAL" clId="{1C4CAB84-52E5-5AFF-A329-3A87F00FA2B9}" dt="2026-07-15T19:13:04.280" v="19" actId="207"/>
          <ac:graphicFrameMkLst>
            <pc:docMk/>
            <pc:sldMk cId="2565662882" sldId="2147476296"/>
            <ac:graphicFrameMk id="5" creationId="{F15B29D3-7368-7899-DF4F-58E02390C52F}"/>
          </ac:graphicFrameMkLst>
        </pc:graphicFrameChg>
      </pc:sldChg>
    </pc:docChg>
  </pc:docChgLst>
  <pc:docChgLst>
    <pc:chgData name="Shari Erickson" userId="30279234-7f0c-4b76-ac14-a94e07fd4fd8" providerId="ADAL" clId="{00AE0598-8E63-4F98-A664-8886D2259668}"/>
    <pc:docChg chg="undo custSel addSld delSld modSld sldOrd">
      <pc:chgData name="Shari Erickson" userId="30279234-7f0c-4b76-ac14-a94e07fd4fd8" providerId="ADAL" clId="{00AE0598-8E63-4F98-A664-8886D2259668}" dt="2026-07-15T18:56:36.636" v="856" actId="680"/>
      <pc:docMkLst>
        <pc:docMk/>
      </pc:docMkLst>
      <pc:sldChg chg="add del">
        <pc:chgData name="Shari Erickson" userId="30279234-7f0c-4b76-ac14-a94e07fd4fd8" providerId="ADAL" clId="{00AE0598-8E63-4F98-A664-8886D2259668}" dt="2026-07-15T18:55:46.872" v="850"/>
        <pc:sldMkLst>
          <pc:docMk/>
          <pc:sldMk cId="326871493" sldId="295"/>
        </pc:sldMkLst>
      </pc:sldChg>
      <pc:sldChg chg="addSp modSp mod modClrScheme modAnim chgLayout">
        <pc:chgData name="Shari Erickson" userId="30279234-7f0c-4b76-ac14-a94e07fd4fd8" providerId="ADAL" clId="{00AE0598-8E63-4F98-A664-8886D2259668}" dt="2026-07-15T13:28:02.812" v="151" actId="1076"/>
        <pc:sldMkLst>
          <pc:docMk/>
          <pc:sldMk cId="558565661" sldId="2512"/>
        </pc:sldMkLst>
        <pc:spChg chg="mod">
          <ac:chgData name="Shari Erickson" userId="30279234-7f0c-4b76-ac14-a94e07fd4fd8" providerId="ADAL" clId="{00AE0598-8E63-4F98-A664-8886D2259668}" dt="2026-07-14T19:27:57.661" v="49" actId="26606"/>
          <ac:spMkLst>
            <pc:docMk/>
            <pc:sldMk cId="558565661" sldId="2512"/>
            <ac:spMk id="2" creationId="{75BFE5DD-3D35-BCA8-D543-A490391B2DA7}"/>
          </ac:spMkLst>
        </pc:spChg>
        <pc:spChg chg="mod ord">
          <ac:chgData name="Shari Erickson" userId="30279234-7f0c-4b76-ac14-a94e07fd4fd8" providerId="ADAL" clId="{00AE0598-8E63-4F98-A664-8886D2259668}" dt="2026-07-14T19:27:57.661" v="49" actId="26606"/>
          <ac:spMkLst>
            <pc:docMk/>
            <pc:sldMk cId="558565661" sldId="2512"/>
            <ac:spMk id="3" creationId="{1F2B2F76-3F8D-718E-2234-48480431AC3F}"/>
          </ac:spMkLst>
        </pc:spChg>
        <pc:spChg chg="mod ord">
          <ac:chgData name="Shari Erickson" userId="30279234-7f0c-4b76-ac14-a94e07fd4fd8" providerId="ADAL" clId="{00AE0598-8E63-4F98-A664-8886D2259668}" dt="2026-07-14T19:27:57.661" v="49" actId="26606"/>
          <ac:spMkLst>
            <pc:docMk/>
            <pc:sldMk cId="558565661" sldId="2512"/>
            <ac:spMk id="4" creationId="{003E3A94-D2C2-94EB-C82C-61145B006B16}"/>
          </ac:spMkLst>
        </pc:spChg>
        <pc:picChg chg="add mod">
          <ac:chgData name="Shari Erickson" userId="30279234-7f0c-4b76-ac14-a94e07fd4fd8" providerId="ADAL" clId="{00AE0598-8E63-4F98-A664-8886D2259668}" dt="2026-07-15T13:28:02.812" v="151" actId="1076"/>
          <ac:picMkLst>
            <pc:docMk/>
            <pc:sldMk cId="558565661" sldId="2512"/>
            <ac:picMk id="6" creationId="{D3AEC90B-A0F5-B738-935E-315854CB6234}"/>
          </ac:picMkLst>
        </pc:picChg>
      </pc:sldChg>
      <pc:sldChg chg="add">
        <pc:chgData name="Shari Erickson" userId="30279234-7f0c-4b76-ac14-a94e07fd4fd8" providerId="ADAL" clId="{00AE0598-8E63-4F98-A664-8886D2259668}" dt="2026-07-14T19:29:23.541" v="52"/>
        <pc:sldMkLst>
          <pc:docMk/>
          <pc:sldMk cId="451740544" sldId="2527"/>
        </pc:sldMkLst>
      </pc:sldChg>
      <pc:sldChg chg="add">
        <pc:chgData name="Shari Erickson" userId="30279234-7f0c-4b76-ac14-a94e07fd4fd8" providerId="ADAL" clId="{00AE0598-8E63-4F98-A664-8886D2259668}" dt="2026-07-14T19:30:07.525" v="53"/>
        <pc:sldMkLst>
          <pc:docMk/>
          <pc:sldMk cId="3615992306" sldId="2528"/>
        </pc:sldMkLst>
      </pc:sldChg>
      <pc:sldChg chg="add">
        <pc:chgData name="Shari Erickson" userId="30279234-7f0c-4b76-ac14-a94e07fd4fd8" providerId="ADAL" clId="{00AE0598-8E63-4F98-A664-8886D2259668}" dt="2026-07-15T13:25:56.471" v="117"/>
        <pc:sldMkLst>
          <pc:docMk/>
          <pc:sldMk cId="3848513614" sldId="2530"/>
        </pc:sldMkLst>
      </pc:sldChg>
      <pc:sldChg chg="add">
        <pc:chgData name="Shari Erickson" userId="30279234-7f0c-4b76-ac14-a94e07fd4fd8" providerId="ADAL" clId="{00AE0598-8E63-4F98-A664-8886D2259668}" dt="2026-07-15T15:04:40.446" v="804"/>
        <pc:sldMkLst>
          <pc:docMk/>
          <pc:sldMk cId="3996411002" sldId="2538"/>
        </pc:sldMkLst>
      </pc:sldChg>
      <pc:sldChg chg="add">
        <pc:chgData name="Shari Erickson" userId="30279234-7f0c-4b76-ac14-a94e07fd4fd8" providerId="ADAL" clId="{00AE0598-8E63-4F98-A664-8886D2259668}" dt="2026-07-15T13:25:56.471" v="117"/>
        <pc:sldMkLst>
          <pc:docMk/>
          <pc:sldMk cId="474420126" sldId="2147476267"/>
        </pc:sldMkLst>
      </pc:sldChg>
      <pc:sldChg chg="modSp add mod modAnim">
        <pc:chgData name="Shari Erickson" userId="30279234-7f0c-4b76-ac14-a94e07fd4fd8" providerId="ADAL" clId="{00AE0598-8E63-4F98-A664-8886D2259668}" dt="2026-07-15T18:46:46.429" v="848"/>
        <pc:sldMkLst>
          <pc:docMk/>
          <pc:sldMk cId="3259610957" sldId="2147476272"/>
        </pc:sldMkLst>
        <pc:picChg chg="mod">
          <ac:chgData name="Shari Erickson" userId="30279234-7f0c-4b76-ac14-a94e07fd4fd8" providerId="ADAL" clId="{00AE0598-8E63-4F98-A664-8886D2259668}" dt="2026-07-15T18:46:30.997" v="847" actId="1076"/>
          <ac:picMkLst>
            <pc:docMk/>
            <pc:sldMk cId="3259610957" sldId="2147476272"/>
            <ac:picMk id="7" creationId="{960794DD-516E-C351-FD41-17B793751B72}"/>
          </ac:picMkLst>
        </pc:picChg>
      </pc:sldChg>
      <pc:sldChg chg="addSp delSp modSp new mod modClrScheme chgLayout">
        <pc:chgData name="Shari Erickson" userId="30279234-7f0c-4b76-ac14-a94e07fd4fd8" providerId="ADAL" clId="{00AE0598-8E63-4F98-A664-8886D2259668}" dt="2026-07-15T13:25:20.304" v="116" actId="1076"/>
        <pc:sldMkLst>
          <pc:docMk/>
          <pc:sldMk cId="2848458312" sldId="2147476274"/>
        </pc:sldMkLst>
        <pc:spChg chg="del mod ord">
          <ac:chgData name="Shari Erickson" userId="30279234-7f0c-4b76-ac14-a94e07fd4fd8" providerId="ADAL" clId="{00AE0598-8E63-4F98-A664-8886D2259668}" dt="2026-07-15T13:23:23.862" v="87" actId="700"/>
          <ac:spMkLst>
            <pc:docMk/>
            <pc:sldMk cId="2848458312" sldId="2147476274"/>
            <ac:spMk id="2" creationId="{DB79338F-9475-BC76-61F4-0AC0EFE530BA}"/>
          </ac:spMkLst>
        </pc:spChg>
        <pc:spChg chg="del mod ord">
          <ac:chgData name="Shari Erickson" userId="30279234-7f0c-4b76-ac14-a94e07fd4fd8" providerId="ADAL" clId="{00AE0598-8E63-4F98-A664-8886D2259668}" dt="2026-07-15T13:23:23.862" v="87" actId="700"/>
          <ac:spMkLst>
            <pc:docMk/>
            <pc:sldMk cId="2848458312" sldId="2147476274"/>
            <ac:spMk id="3" creationId="{44905C30-4B7F-CEC7-D792-C59C6EB33669}"/>
          </ac:spMkLst>
        </pc:spChg>
        <pc:spChg chg="del">
          <ac:chgData name="Shari Erickson" userId="30279234-7f0c-4b76-ac14-a94e07fd4fd8" providerId="ADAL" clId="{00AE0598-8E63-4F98-A664-8886D2259668}" dt="2026-07-15T13:23:23.862" v="87" actId="700"/>
          <ac:spMkLst>
            <pc:docMk/>
            <pc:sldMk cId="2848458312" sldId="2147476274"/>
            <ac:spMk id="4" creationId="{A07968FF-CF2E-81AA-7FE9-4E0472C94040}"/>
          </ac:spMkLst>
        </pc:spChg>
        <pc:spChg chg="mod ord">
          <ac:chgData name="Shari Erickson" userId="30279234-7f0c-4b76-ac14-a94e07fd4fd8" providerId="ADAL" clId="{00AE0598-8E63-4F98-A664-8886D2259668}" dt="2026-07-15T13:23:23.862" v="87" actId="700"/>
          <ac:spMkLst>
            <pc:docMk/>
            <pc:sldMk cId="2848458312" sldId="2147476274"/>
            <ac:spMk id="5" creationId="{4401379D-8986-AFDB-6EBE-1181CA344340}"/>
          </ac:spMkLst>
        </pc:spChg>
        <pc:spChg chg="add mod ord">
          <ac:chgData name="Shari Erickson" userId="30279234-7f0c-4b76-ac14-a94e07fd4fd8" providerId="ADAL" clId="{00AE0598-8E63-4F98-A664-8886D2259668}" dt="2026-07-15T13:23:40.188" v="107" actId="27636"/>
          <ac:spMkLst>
            <pc:docMk/>
            <pc:sldMk cId="2848458312" sldId="2147476274"/>
            <ac:spMk id="6" creationId="{882D41DF-EC83-5CC2-F1B1-09B2BF3EB9BD}"/>
          </ac:spMkLst>
        </pc:spChg>
        <pc:spChg chg="add del mod ord">
          <ac:chgData name="Shari Erickson" userId="30279234-7f0c-4b76-ac14-a94e07fd4fd8" providerId="ADAL" clId="{00AE0598-8E63-4F98-A664-8886D2259668}" dt="2026-07-15T13:25:01.023" v="111" actId="12084"/>
          <ac:spMkLst>
            <pc:docMk/>
            <pc:sldMk cId="2848458312" sldId="2147476274"/>
            <ac:spMk id="7" creationId="{E4639133-4CE5-3AFA-1ED8-3AC2EC410713}"/>
          </ac:spMkLst>
        </pc:spChg>
        <pc:graphicFrameChg chg="add mod modGraphic">
          <ac:chgData name="Shari Erickson" userId="30279234-7f0c-4b76-ac14-a94e07fd4fd8" providerId="ADAL" clId="{00AE0598-8E63-4F98-A664-8886D2259668}" dt="2026-07-15T13:25:20.304" v="116" actId="1076"/>
          <ac:graphicFrameMkLst>
            <pc:docMk/>
            <pc:sldMk cId="2848458312" sldId="2147476274"/>
            <ac:graphicFrameMk id="8" creationId="{A716351A-BA44-60BA-6828-5250E1A9DFF7}"/>
          </ac:graphicFrameMkLst>
        </pc:graphicFrameChg>
      </pc:sldChg>
      <pc:sldChg chg="add">
        <pc:chgData name="Shari Erickson" userId="30279234-7f0c-4b76-ac14-a94e07fd4fd8" providerId="ADAL" clId="{00AE0598-8E63-4F98-A664-8886D2259668}" dt="2026-07-14T19:29:23.541" v="52"/>
        <pc:sldMkLst>
          <pc:docMk/>
          <pc:sldMk cId="1961791819" sldId="2147476279"/>
        </pc:sldMkLst>
      </pc:sldChg>
      <pc:sldChg chg="addSp delSp modSp new mod ord">
        <pc:chgData name="Shari Erickson" userId="30279234-7f0c-4b76-ac14-a94e07fd4fd8" providerId="ADAL" clId="{00AE0598-8E63-4F98-A664-8886D2259668}" dt="2026-07-15T13:30:07.710" v="210" actId="20577"/>
        <pc:sldMkLst>
          <pc:docMk/>
          <pc:sldMk cId="2156759155" sldId="2147476280"/>
        </pc:sldMkLst>
        <pc:spChg chg="mod">
          <ac:chgData name="Shari Erickson" userId="30279234-7f0c-4b76-ac14-a94e07fd4fd8" providerId="ADAL" clId="{00AE0598-8E63-4F98-A664-8886D2259668}" dt="2026-07-15T13:23:05.682" v="86" actId="27636"/>
          <ac:spMkLst>
            <pc:docMk/>
            <pc:sldMk cId="2156759155" sldId="2147476280"/>
            <ac:spMk id="2" creationId="{7D95D129-F34A-1474-FC1B-BEAA7CF8E0FC}"/>
          </ac:spMkLst>
        </pc:spChg>
        <pc:spChg chg="del mod">
          <ac:chgData name="Shari Erickson" userId="30279234-7f0c-4b76-ac14-a94e07fd4fd8" providerId="ADAL" clId="{00AE0598-8E63-4F98-A664-8886D2259668}" dt="2026-07-15T13:22:28.868" v="79" actId="12084"/>
          <ac:spMkLst>
            <pc:docMk/>
            <pc:sldMk cId="2156759155" sldId="2147476280"/>
            <ac:spMk id="3" creationId="{A72753C4-7D6D-B6F1-58CC-ACDB68389B2C}"/>
          </ac:spMkLst>
        </pc:spChg>
        <pc:graphicFrameChg chg="add del modGraphic">
          <ac:chgData name="Shari Erickson" userId="30279234-7f0c-4b76-ac14-a94e07fd4fd8" providerId="ADAL" clId="{00AE0598-8E63-4F98-A664-8886D2259668}" dt="2026-07-15T13:22:24.899" v="78" actId="478"/>
          <ac:graphicFrameMkLst>
            <pc:docMk/>
            <pc:sldMk cId="2156759155" sldId="2147476280"/>
            <ac:graphicFrameMk id="5" creationId="{84F5909F-F543-1BC0-545E-2F2A56CE0D47}"/>
          </ac:graphicFrameMkLst>
        </pc:graphicFrameChg>
        <pc:graphicFrameChg chg="add mod modGraphic">
          <ac:chgData name="Shari Erickson" userId="30279234-7f0c-4b76-ac14-a94e07fd4fd8" providerId="ADAL" clId="{00AE0598-8E63-4F98-A664-8886D2259668}" dt="2026-07-15T13:30:07.710" v="210" actId="20577"/>
          <ac:graphicFrameMkLst>
            <pc:docMk/>
            <pc:sldMk cId="2156759155" sldId="2147476280"/>
            <ac:graphicFrameMk id="6" creationId="{8ECAC196-CD56-8AA1-2663-BDDEEDA9D65D}"/>
          </ac:graphicFrameMkLst>
        </pc:graphicFrameChg>
      </pc:sldChg>
      <pc:sldChg chg="addSp delSp modSp new mod chgLayout">
        <pc:chgData name="Shari Erickson" userId="30279234-7f0c-4b76-ac14-a94e07fd4fd8" providerId="ADAL" clId="{00AE0598-8E63-4F98-A664-8886D2259668}" dt="2026-07-15T18:40:32.641" v="841" actId="20577"/>
        <pc:sldMkLst>
          <pc:docMk/>
          <pc:sldMk cId="2075414005" sldId="2147476281"/>
        </pc:sldMkLst>
        <pc:spChg chg="del mod ord">
          <ac:chgData name="Shari Erickson" userId="30279234-7f0c-4b76-ac14-a94e07fd4fd8" providerId="ADAL" clId="{00AE0598-8E63-4F98-A664-8886D2259668}" dt="2026-07-15T13:27:06.236" v="119" actId="700"/>
          <ac:spMkLst>
            <pc:docMk/>
            <pc:sldMk cId="2075414005" sldId="2147476281"/>
            <ac:spMk id="2" creationId="{3D430AB1-707F-5DC8-8F3F-AC3D39FDED03}"/>
          </ac:spMkLst>
        </pc:spChg>
        <pc:spChg chg="del mod ord">
          <ac:chgData name="Shari Erickson" userId="30279234-7f0c-4b76-ac14-a94e07fd4fd8" providerId="ADAL" clId="{00AE0598-8E63-4F98-A664-8886D2259668}" dt="2026-07-15T13:27:06.236" v="119" actId="700"/>
          <ac:spMkLst>
            <pc:docMk/>
            <pc:sldMk cId="2075414005" sldId="2147476281"/>
            <ac:spMk id="3" creationId="{7696C9CB-893C-9CDE-79E2-B06ECE41B00B}"/>
          </ac:spMkLst>
        </pc:spChg>
        <pc:spChg chg="add mod ord">
          <ac:chgData name="Shari Erickson" userId="30279234-7f0c-4b76-ac14-a94e07fd4fd8" providerId="ADAL" clId="{00AE0598-8E63-4F98-A664-8886D2259668}" dt="2026-07-15T13:27:44.604" v="150" actId="27636"/>
          <ac:spMkLst>
            <pc:docMk/>
            <pc:sldMk cId="2075414005" sldId="2147476281"/>
            <ac:spMk id="4" creationId="{BF4C0017-4C50-1320-05A2-D31F52159F55}"/>
          </ac:spMkLst>
        </pc:spChg>
        <pc:spChg chg="add del mod ord">
          <ac:chgData name="Shari Erickson" userId="30279234-7f0c-4b76-ac14-a94e07fd4fd8" providerId="ADAL" clId="{00AE0598-8E63-4F98-A664-8886D2259668}" dt="2026-07-15T13:27:24.710" v="129" actId="12084"/>
          <ac:spMkLst>
            <pc:docMk/>
            <pc:sldMk cId="2075414005" sldId="2147476281"/>
            <ac:spMk id="5" creationId="{097A4809-E369-202E-681A-3D2EAB235729}"/>
          </ac:spMkLst>
        </pc:spChg>
        <pc:graphicFrameChg chg="add mod modGraphic">
          <ac:chgData name="Shari Erickson" userId="30279234-7f0c-4b76-ac14-a94e07fd4fd8" providerId="ADAL" clId="{00AE0598-8E63-4F98-A664-8886D2259668}" dt="2026-07-15T18:40:32.641" v="841" actId="20577"/>
          <ac:graphicFrameMkLst>
            <pc:docMk/>
            <pc:sldMk cId="2075414005" sldId="2147476281"/>
            <ac:graphicFrameMk id="6" creationId="{5A478E62-D478-7706-7BDA-7E6CA42C9E13}"/>
          </ac:graphicFrameMkLst>
        </pc:graphicFrameChg>
      </pc:sldChg>
      <pc:sldChg chg="modSp new del mod">
        <pc:chgData name="Shari Erickson" userId="30279234-7f0c-4b76-ac14-a94e07fd4fd8" providerId="ADAL" clId="{00AE0598-8E63-4F98-A664-8886D2259668}" dt="2026-07-15T16:56:01.287" v="830" actId="47"/>
        <pc:sldMkLst>
          <pc:docMk/>
          <pc:sldMk cId="1420458596" sldId="2147476282"/>
        </pc:sldMkLst>
        <pc:spChg chg="mod">
          <ac:chgData name="Shari Erickson" userId="30279234-7f0c-4b76-ac14-a94e07fd4fd8" providerId="ADAL" clId="{00AE0598-8E63-4F98-A664-8886D2259668}" dt="2026-07-15T16:36:38.770" v="821" actId="20577"/>
          <ac:spMkLst>
            <pc:docMk/>
            <pc:sldMk cId="1420458596" sldId="2147476282"/>
            <ac:spMk id="2" creationId="{C09DC504-ED98-0B75-E6DD-4B2E9D2B2457}"/>
          </ac:spMkLst>
        </pc:spChg>
        <pc:spChg chg="mod">
          <ac:chgData name="Shari Erickson" userId="30279234-7f0c-4b76-ac14-a94e07fd4fd8" providerId="ADAL" clId="{00AE0598-8E63-4F98-A664-8886D2259668}" dt="2026-07-15T13:41:11.667" v="356" actId="20577"/>
          <ac:spMkLst>
            <pc:docMk/>
            <pc:sldMk cId="1420458596" sldId="2147476282"/>
            <ac:spMk id="3" creationId="{25135BDF-5A6F-A216-BAB2-360FFB542886}"/>
          </ac:spMkLst>
        </pc:spChg>
      </pc:sldChg>
      <pc:sldChg chg="modSp new del mod">
        <pc:chgData name="Shari Erickson" userId="30279234-7f0c-4b76-ac14-a94e07fd4fd8" providerId="ADAL" clId="{00AE0598-8E63-4F98-A664-8886D2259668}" dt="2026-07-15T16:56:23.413" v="832" actId="47"/>
        <pc:sldMkLst>
          <pc:docMk/>
          <pc:sldMk cId="434576629" sldId="2147476283"/>
        </pc:sldMkLst>
        <pc:spChg chg="mod">
          <ac:chgData name="Shari Erickson" userId="30279234-7f0c-4b76-ac14-a94e07fd4fd8" providerId="ADAL" clId="{00AE0598-8E63-4F98-A664-8886D2259668}" dt="2026-07-15T16:36:44.146" v="825" actId="20577"/>
          <ac:spMkLst>
            <pc:docMk/>
            <pc:sldMk cId="434576629" sldId="2147476283"/>
            <ac:spMk id="2" creationId="{4D390E5B-C38C-8253-63C5-B9D64B3DFB00}"/>
          </ac:spMkLst>
        </pc:spChg>
        <pc:spChg chg="mod">
          <ac:chgData name="Shari Erickson" userId="30279234-7f0c-4b76-ac14-a94e07fd4fd8" providerId="ADAL" clId="{00AE0598-8E63-4F98-A664-8886D2259668}" dt="2026-07-15T13:45:45.994" v="535" actId="20577"/>
          <ac:spMkLst>
            <pc:docMk/>
            <pc:sldMk cId="434576629" sldId="2147476283"/>
            <ac:spMk id="3" creationId="{9BCAECC5-17F6-489D-416B-E3898FFBED0E}"/>
          </ac:spMkLst>
        </pc:spChg>
      </pc:sldChg>
      <pc:sldChg chg="addSp delSp modSp new del mod">
        <pc:chgData name="Shari Erickson" userId="30279234-7f0c-4b76-ac14-a94e07fd4fd8" providerId="ADAL" clId="{00AE0598-8E63-4F98-A664-8886D2259668}" dt="2026-07-15T16:36:25.703" v="815" actId="2696"/>
        <pc:sldMkLst>
          <pc:docMk/>
          <pc:sldMk cId="2259124468" sldId="2147476284"/>
        </pc:sldMkLst>
        <pc:spChg chg="del mod">
          <ac:chgData name="Shari Erickson" userId="30279234-7f0c-4b76-ac14-a94e07fd4fd8" providerId="ADAL" clId="{00AE0598-8E63-4F98-A664-8886D2259668}" dt="2026-07-15T16:36:16.774" v="813" actId="478"/>
          <ac:spMkLst>
            <pc:docMk/>
            <pc:sldMk cId="2259124468" sldId="2147476284"/>
            <ac:spMk id="2" creationId="{E10D853E-3EA9-20A5-0949-44BB36C90832}"/>
          </ac:spMkLst>
        </pc:spChg>
        <pc:spChg chg="add mod">
          <ac:chgData name="Shari Erickson" userId="30279234-7f0c-4b76-ac14-a94e07fd4fd8" providerId="ADAL" clId="{00AE0598-8E63-4F98-A664-8886D2259668}" dt="2026-07-15T16:36:16.774" v="813" actId="478"/>
          <ac:spMkLst>
            <pc:docMk/>
            <pc:sldMk cId="2259124468" sldId="2147476284"/>
            <ac:spMk id="6" creationId="{44BF2D48-9A6E-BCA2-EDAE-2750D213EDF3}"/>
          </ac:spMkLst>
        </pc:spChg>
      </pc:sldChg>
      <pc:sldChg chg="addSp modSp new del mod">
        <pc:chgData name="Shari Erickson" userId="30279234-7f0c-4b76-ac14-a94e07fd4fd8" providerId="ADAL" clId="{00AE0598-8E63-4F98-A664-8886D2259668}" dt="2026-07-15T16:56:45.212" v="834" actId="47"/>
        <pc:sldMkLst>
          <pc:docMk/>
          <pc:sldMk cId="1865427663" sldId="2147476285"/>
        </pc:sldMkLst>
        <pc:spChg chg="mod">
          <ac:chgData name="Shari Erickson" userId="30279234-7f0c-4b76-ac14-a94e07fd4fd8" providerId="ADAL" clId="{00AE0598-8E63-4F98-A664-8886D2259668}" dt="2026-07-15T13:46:37.577" v="651" actId="20577"/>
          <ac:spMkLst>
            <pc:docMk/>
            <pc:sldMk cId="1865427663" sldId="2147476285"/>
            <ac:spMk id="2" creationId="{50535FA4-C2DE-BE76-DD16-25305818644F}"/>
          </ac:spMkLst>
        </pc:spChg>
        <pc:spChg chg="mod">
          <ac:chgData name="Shari Erickson" userId="30279234-7f0c-4b76-ac14-a94e07fd4fd8" providerId="ADAL" clId="{00AE0598-8E63-4F98-A664-8886D2259668}" dt="2026-07-15T15:34:17.895" v="812" actId="27636"/>
          <ac:spMkLst>
            <pc:docMk/>
            <pc:sldMk cId="1865427663" sldId="2147476285"/>
            <ac:spMk id="3" creationId="{21E65AEF-6E72-8F27-BB77-D30AD707DEFB}"/>
          </ac:spMkLst>
        </pc:spChg>
        <pc:graphicFrameChg chg="add mod modGraphic">
          <ac:chgData name="Shari Erickson" userId="30279234-7f0c-4b76-ac14-a94e07fd4fd8" providerId="ADAL" clId="{00AE0598-8E63-4F98-A664-8886D2259668}" dt="2026-07-15T13:57:38.543" v="714" actId="403"/>
          <ac:graphicFrameMkLst>
            <pc:docMk/>
            <pc:sldMk cId="1865427663" sldId="2147476285"/>
            <ac:graphicFrameMk id="5" creationId="{BAC11C11-688D-5AC8-D70C-1C906D4D268F}"/>
          </ac:graphicFrameMkLst>
        </pc:graphicFrameChg>
      </pc:sldChg>
      <pc:sldChg chg="modSp new del mod">
        <pc:chgData name="Shari Erickson" userId="30279234-7f0c-4b76-ac14-a94e07fd4fd8" providerId="ADAL" clId="{00AE0598-8E63-4F98-A664-8886D2259668}" dt="2026-07-15T16:57:12.463" v="836" actId="47"/>
        <pc:sldMkLst>
          <pc:docMk/>
          <pc:sldMk cId="2117664852" sldId="2147476286"/>
        </pc:sldMkLst>
        <pc:spChg chg="mod">
          <ac:chgData name="Shari Erickson" userId="30279234-7f0c-4b76-ac14-a94e07fd4fd8" providerId="ADAL" clId="{00AE0598-8E63-4F98-A664-8886D2259668}" dt="2026-07-15T13:58:07.644" v="722"/>
          <ac:spMkLst>
            <pc:docMk/>
            <pc:sldMk cId="2117664852" sldId="2147476286"/>
            <ac:spMk id="2" creationId="{9012C342-2B44-C829-D100-0AAC887DF83E}"/>
          </ac:spMkLst>
        </pc:spChg>
        <pc:spChg chg="mod">
          <ac:chgData name="Shari Erickson" userId="30279234-7f0c-4b76-ac14-a94e07fd4fd8" providerId="ADAL" clId="{00AE0598-8E63-4F98-A664-8886D2259668}" dt="2026-07-15T14:58:35.173" v="751" actId="20577"/>
          <ac:spMkLst>
            <pc:docMk/>
            <pc:sldMk cId="2117664852" sldId="2147476286"/>
            <ac:spMk id="3" creationId="{FE100A06-F738-4EB4-0D1A-98ED1AF656C6}"/>
          </ac:spMkLst>
        </pc:spChg>
      </pc:sldChg>
      <pc:sldChg chg="modSp new del mod">
        <pc:chgData name="Shari Erickson" userId="30279234-7f0c-4b76-ac14-a94e07fd4fd8" providerId="ADAL" clId="{00AE0598-8E63-4F98-A664-8886D2259668}" dt="2026-07-15T16:57:16.013" v="837" actId="47"/>
        <pc:sldMkLst>
          <pc:docMk/>
          <pc:sldMk cId="3549015859" sldId="2147476287"/>
        </pc:sldMkLst>
        <pc:spChg chg="mod">
          <ac:chgData name="Shari Erickson" userId="30279234-7f0c-4b76-ac14-a94e07fd4fd8" providerId="ADAL" clId="{00AE0598-8E63-4F98-A664-8886D2259668}" dt="2026-07-15T14:59:45.563" v="769" actId="20577"/>
          <ac:spMkLst>
            <pc:docMk/>
            <pc:sldMk cId="3549015859" sldId="2147476287"/>
            <ac:spMk id="2" creationId="{0C1824DB-9477-DC3F-C31E-C084DC27D3BB}"/>
          </ac:spMkLst>
        </pc:spChg>
        <pc:spChg chg="mod">
          <ac:chgData name="Shari Erickson" userId="30279234-7f0c-4b76-ac14-a94e07fd4fd8" providerId="ADAL" clId="{00AE0598-8E63-4F98-A664-8886D2259668}" dt="2026-07-15T16:37:13.643" v="828" actId="20577"/>
          <ac:spMkLst>
            <pc:docMk/>
            <pc:sldMk cId="3549015859" sldId="2147476287"/>
            <ac:spMk id="3" creationId="{06FBD3DB-20A1-F09A-C762-B300F287970D}"/>
          </ac:spMkLst>
        </pc:spChg>
      </pc:sldChg>
      <pc:sldChg chg="add">
        <pc:chgData name="Shari Erickson" userId="30279234-7f0c-4b76-ac14-a94e07fd4fd8" providerId="ADAL" clId="{00AE0598-8E63-4F98-A664-8886D2259668}" dt="2026-07-15T16:36:21.188" v="814"/>
        <pc:sldMkLst>
          <pc:docMk/>
          <pc:sldMk cId="92187213" sldId="2147476288"/>
        </pc:sldMkLst>
      </pc:sldChg>
      <pc:sldChg chg="add">
        <pc:chgData name="Shari Erickson" userId="30279234-7f0c-4b76-ac14-a94e07fd4fd8" providerId="ADAL" clId="{00AE0598-8E63-4F98-A664-8886D2259668}" dt="2026-07-15T16:55:58.838" v="829"/>
        <pc:sldMkLst>
          <pc:docMk/>
          <pc:sldMk cId="3920191339" sldId="2147476289"/>
        </pc:sldMkLst>
      </pc:sldChg>
      <pc:sldChg chg="add">
        <pc:chgData name="Shari Erickson" userId="30279234-7f0c-4b76-ac14-a94e07fd4fd8" providerId="ADAL" clId="{00AE0598-8E63-4F98-A664-8886D2259668}" dt="2026-07-15T16:56:15.649" v="831"/>
        <pc:sldMkLst>
          <pc:docMk/>
          <pc:sldMk cId="1950715859" sldId="2147476290"/>
        </pc:sldMkLst>
      </pc:sldChg>
      <pc:sldChg chg="add">
        <pc:chgData name="Shari Erickson" userId="30279234-7f0c-4b76-ac14-a94e07fd4fd8" providerId="ADAL" clId="{00AE0598-8E63-4F98-A664-8886D2259668}" dt="2026-07-15T16:56:42.879" v="833"/>
        <pc:sldMkLst>
          <pc:docMk/>
          <pc:sldMk cId="4111947429" sldId="2147476291"/>
        </pc:sldMkLst>
      </pc:sldChg>
      <pc:sldChg chg="add">
        <pc:chgData name="Shari Erickson" userId="30279234-7f0c-4b76-ac14-a94e07fd4fd8" providerId="ADAL" clId="{00AE0598-8E63-4F98-A664-8886D2259668}" dt="2026-07-15T16:56:57.610" v="835"/>
        <pc:sldMkLst>
          <pc:docMk/>
          <pc:sldMk cId="3607872293" sldId="2147476292"/>
        </pc:sldMkLst>
      </pc:sldChg>
      <pc:sldChg chg="add">
        <pc:chgData name="Shari Erickson" userId="30279234-7f0c-4b76-ac14-a94e07fd4fd8" providerId="ADAL" clId="{00AE0598-8E63-4F98-A664-8886D2259668}" dt="2026-07-15T16:56:57.610" v="835"/>
        <pc:sldMkLst>
          <pc:docMk/>
          <pc:sldMk cId="3127485112" sldId="2147476293"/>
        </pc:sldMkLst>
      </pc:sldChg>
      <pc:sldChg chg="addSp delSp modSp new mod">
        <pc:chgData name="Shari Erickson" userId="30279234-7f0c-4b76-ac14-a94e07fd4fd8" providerId="ADAL" clId="{00AE0598-8E63-4F98-A664-8886D2259668}" dt="2026-07-15T18:46:14.327" v="845" actId="27614"/>
        <pc:sldMkLst>
          <pc:docMk/>
          <pc:sldMk cId="3116803765" sldId="2147476294"/>
        </pc:sldMkLst>
        <pc:spChg chg="del">
          <ac:chgData name="Shari Erickson" userId="30279234-7f0c-4b76-ac14-a94e07fd4fd8" providerId="ADAL" clId="{00AE0598-8E63-4F98-A664-8886D2259668}" dt="2026-07-15T18:46:05.899" v="844" actId="26606"/>
          <ac:spMkLst>
            <pc:docMk/>
            <pc:sldMk cId="3116803765" sldId="2147476294"/>
            <ac:spMk id="2" creationId="{04D89E1B-6D58-2EFD-F454-839697AC6A20}"/>
          </ac:spMkLst>
        </pc:spChg>
        <pc:spChg chg="del">
          <ac:chgData name="Shari Erickson" userId="30279234-7f0c-4b76-ac14-a94e07fd4fd8" providerId="ADAL" clId="{00AE0598-8E63-4F98-A664-8886D2259668}" dt="2026-07-15T18:46:05.899" v="844" actId="26606"/>
          <ac:spMkLst>
            <pc:docMk/>
            <pc:sldMk cId="3116803765" sldId="2147476294"/>
            <ac:spMk id="3" creationId="{2B53DA27-9E50-5FBD-1387-7DF303EB784F}"/>
          </ac:spMkLst>
        </pc:spChg>
        <pc:spChg chg="mod ord modVis">
          <ac:chgData name="Shari Erickson" userId="30279234-7f0c-4b76-ac14-a94e07fd4fd8" providerId="ADAL" clId="{00AE0598-8E63-4F98-A664-8886D2259668}" dt="2026-07-15T18:46:05.899" v="844" actId="26606"/>
          <ac:spMkLst>
            <pc:docMk/>
            <pc:sldMk cId="3116803765" sldId="2147476294"/>
            <ac:spMk id="4" creationId="{B40A3C8A-9C1B-D520-55C2-CDB6EA3EA7CF}"/>
          </ac:spMkLst>
        </pc:spChg>
        <pc:picChg chg="add mod">
          <ac:chgData name="Shari Erickson" userId="30279234-7f0c-4b76-ac14-a94e07fd4fd8" providerId="ADAL" clId="{00AE0598-8E63-4F98-A664-8886D2259668}" dt="2026-07-15T18:46:14.327" v="845" actId="27614"/>
          <ac:picMkLst>
            <pc:docMk/>
            <pc:sldMk cId="3116803765" sldId="2147476294"/>
            <ac:picMk id="6" creationId="{6071CE5E-9C83-317E-4FF0-D40CAEC4C2A7}"/>
          </ac:picMkLst>
        </pc:picChg>
      </pc:sldChg>
      <pc:sldChg chg="addSp delSp modSp new mod">
        <pc:chgData name="Shari Erickson" userId="30279234-7f0c-4b76-ac14-a94e07fd4fd8" providerId="ADAL" clId="{00AE0598-8E63-4F98-A664-8886D2259668}" dt="2026-07-15T18:56:28.586" v="855" actId="27636"/>
        <pc:sldMkLst>
          <pc:docMk/>
          <pc:sldMk cId="3843044290" sldId="2147476295"/>
        </pc:sldMkLst>
        <pc:spChg chg="del">
          <ac:chgData name="Shari Erickson" userId="30279234-7f0c-4b76-ac14-a94e07fd4fd8" providerId="ADAL" clId="{00AE0598-8E63-4F98-A664-8886D2259668}" dt="2026-07-15T18:56:17.998" v="853" actId="26606"/>
          <ac:spMkLst>
            <pc:docMk/>
            <pc:sldMk cId="3843044290" sldId="2147476295"/>
            <ac:spMk id="2" creationId="{E6C3823E-40C1-99AA-03EA-AC8D486F1AA9}"/>
          </ac:spMkLst>
        </pc:spChg>
        <pc:spChg chg="del">
          <ac:chgData name="Shari Erickson" userId="30279234-7f0c-4b76-ac14-a94e07fd4fd8" providerId="ADAL" clId="{00AE0598-8E63-4F98-A664-8886D2259668}" dt="2026-07-15T18:56:17.998" v="853" actId="26606"/>
          <ac:spMkLst>
            <pc:docMk/>
            <pc:sldMk cId="3843044290" sldId="2147476295"/>
            <ac:spMk id="3" creationId="{1B296FBF-0213-A20F-6E46-87A0FB877B18}"/>
          </ac:spMkLst>
        </pc:spChg>
        <pc:spChg chg="mod ord">
          <ac:chgData name="Shari Erickson" userId="30279234-7f0c-4b76-ac14-a94e07fd4fd8" providerId="ADAL" clId="{00AE0598-8E63-4F98-A664-8886D2259668}" dt="2026-07-15T18:56:17.998" v="853" actId="26606"/>
          <ac:spMkLst>
            <pc:docMk/>
            <pc:sldMk cId="3843044290" sldId="2147476295"/>
            <ac:spMk id="4" creationId="{0FC59C42-B1B7-69A9-B6B0-34F997D51117}"/>
          </ac:spMkLst>
        </pc:spChg>
        <pc:spChg chg="add mod">
          <ac:chgData name="Shari Erickson" userId="30279234-7f0c-4b76-ac14-a94e07fd4fd8" providerId="ADAL" clId="{00AE0598-8E63-4F98-A664-8886D2259668}" dt="2026-07-15T18:56:28.586" v="855" actId="27636"/>
          <ac:spMkLst>
            <pc:docMk/>
            <pc:sldMk cId="3843044290" sldId="2147476295"/>
            <ac:spMk id="10" creationId="{B372F271-3A62-26CE-86B1-28EC741D3BAB}"/>
          </ac:spMkLst>
        </pc:spChg>
        <pc:picChg chg="add mod">
          <ac:chgData name="Shari Erickson" userId="30279234-7f0c-4b76-ac14-a94e07fd4fd8" providerId="ADAL" clId="{00AE0598-8E63-4F98-A664-8886D2259668}" dt="2026-07-15T18:56:17.998" v="853" actId="26606"/>
          <ac:picMkLst>
            <pc:docMk/>
            <pc:sldMk cId="3843044290" sldId="2147476295"/>
            <ac:picMk id="5" creationId="{72B8A82E-0617-539A-CE19-5768B4228A56}"/>
          </ac:picMkLst>
        </pc:picChg>
      </pc:sldChg>
      <pc:sldChg chg="new">
        <pc:chgData name="Shari Erickson" userId="30279234-7f0c-4b76-ac14-a94e07fd4fd8" providerId="ADAL" clId="{00AE0598-8E63-4F98-A664-8886D2259668}" dt="2026-07-15T18:56:36.636" v="856" actId="680"/>
        <pc:sldMkLst>
          <pc:docMk/>
          <pc:sldMk cId="2565662882" sldId="2147476296"/>
        </pc:sldMkLst>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www.acponline.org/sites/default/files/acp-policy-library/letters/acp_support_letter-h1bs_for_physicians_and_healthcare_workforce_act_hr7961_2026.pdf" TargetMode="External"/><Relationship Id="rId1" Type="http://schemas.openxmlformats.org/officeDocument/2006/relationships/hyperlink" Target="https://www.acponline.org/sites/default/files/acp-policy-library/letters/acp_support_letter_for_the_resident_education_deferred_interest_redi_ct_s.942_h.r_2028_to_defer_student_loans_interest_free_for_medical_residents_2025.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acponline.org/sites/default/files/acp-policy-library/letters/acp_support_letter-h1bs_for_physicians_and_healthcare_workforce_act_hr7961_2026.pdf" TargetMode="External"/><Relationship Id="rId1" Type="http://schemas.openxmlformats.org/officeDocument/2006/relationships/hyperlink" Target="https://www.acponline.org/sites/default/files/acp-policy-library/letters/acp_support_letter_for_the_resident_education_deferred_interest_redi_ct_s.942_h.r_2028_to_defer_student_loans_interest_free_for_medical_residents_2025.pdf"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F28B7-6FCB-4B51-9D2C-C4623BFA62C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5C50A736-06EB-468E-BAAC-611A101A4ED4}">
      <dgm:prSet custT="1"/>
      <dgm:spPr/>
      <dgm:t>
        <a:bodyPr/>
        <a:lstStyle/>
        <a:p>
          <a:r>
            <a:rPr lang="en-US" sz="2000"/>
            <a:t>Enact legislation that would </a:t>
          </a:r>
          <a:r>
            <a:rPr lang="en-US" sz="2000" b="1"/>
            <a:t>lower out-of-pocket costs and cost-sharing for primary care and preventive health services</a:t>
          </a:r>
          <a:r>
            <a:rPr lang="en-US" sz="2000"/>
            <a:t>, such as:</a:t>
          </a:r>
        </a:p>
      </dgm:t>
    </dgm:pt>
    <dgm:pt modelId="{520454A4-3431-4B6B-9BD9-D9A9499E82BE}" type="parTrans" cxnId="{9E6148EE-B62D-4BC7-A7D3-702AA16C4ACF}">
      <dgm:prSet/>
      <dgm:spPr/>
      <dgm:t>
        <a:bodyPr/>
        <a:lstStyle/>
        <a:p>
          <a:endParaRPr lang="en-US" sz="2400"/>
        </a:p>
      </dgm:t>
    </dgm:pt>
    <dgm:pt modelId="{F72F8495-95C2-4B7E-A061-88A2137A6A4D}" type="sibTrans" cxnId="{9E6148EE-B62D-4BC7-A7D3-702AA16C4ACF}">
      <dgm:prSet/>
      <dgm:spPr/>
      <dgm:t>
        <a:bodyPr/>
        <a:lstStyle/>
        <a:p>
          <a:endParaRPr lang="en-US" sz="2400"/>
        </a:p>
      </dgm:t>
    </dgm:pt>
    <dgm:pt modelId="{6CDFB04F-444E-4526-BCD1-6CF0D758C0B2}">
      <dgm:prSet custT="1"/>
      <dgm:spPr/>
      <dgm:t>
        <a:bodyPr/>
        <a:lstStyle/>
        <a:p>
          <a:r>
            <a:rPr lang="en-US" sz="2000"/>
            <a:t>Enact H.R, 8261, the Chronic Care Management Improvement Act, which would remove cost sharing responsibilities for chronic care management services under the Medicare program. </a:t>
          </a:r>
        </a:p>
      </dgm:t>
    </dgm:pt>
    <dgm:pt modelId="{A0D4583A-1421-4FDF-B9CB-278E90320DB0}" type="parTrans" cxnId="{C1F4A162-2C71-4A63-B810-D94C9B3B8998}">
      <dgm:prSet/>
      <dgm:spPr/>
      <dgm:t>
        <a:bodyPr/>
        <a:lstStyle/>
        <a:p>
          <a:endParaRPr lang="en-US" sz="2400"/>
        </a:p>
      </dgm:t>
    </dgm:pt>
    <dgm:pt modelId="{C9AD5D62-184F-4C35-8D67-F298C8A9671E}" type="sibTrans" cxnId="{C1F4A162-2C71-4A63-B810-D94C9B3B8998}">
      <dgm:prSet/>
      <dgm:spPr/>
      <dgm:t>
        <a:bodyPr/>
        <a:lstStyle/>
        <a:p>
          <a:endParaRPr lang="en-US" sz="2400"/>
        </a:p>
      </dgm:t>
    </dgm:pt>
    <dgm:pt modelId="{A1BFF504-B621-46DD-933D-AF996DBE1635}">
      <dgm:prSet custT="1"/>
      <dgm:spPr/>
      <dgm:t>
        <a:bodyPr/>
        <a:lstStyle/>
        <a:p>
          <a:r>
            <a:rPr lang="en-US" sz="2000"/>
            <a:t>Support legislation and efforts by CMS to waive cost sharing for Advanced Primary Care Management services. </a:t>
          </a:r>
        </a:p>
      </dgm:t>
    </dgm:pt>
    <dgm:pt modelId="{0B8A1EA4-9F37-4188-943E-9F80E65BFD1C}" type="parTrans" cxnId="{28F307F5-D871-4D53-896B-6110E2993DC0}">
      <dgm:prSet/>
      <dgm:spPr/>
      <dgm:t>
        <a:bodyPr/>
        <a:lstStyle/>
        <a:p>
          <a:endParaRPr lang="en-US" sz="2400"/>
        </a:p>
      </dgm:t>
    </dgm:pt>
    <dgm:pt modelId="{78522BD1-A798-4E15-97F0-5885412E75F4}" type="sibTrans" cxnId="{28F307F5-D871-4D53-896B-6110E2993DC0}">
      <dgm:prSet/>
      <dgm:spPr/>
      <dgm:t>
        <a:bodyPr/>
        <a:lstStyle/>
        <a:p>
          <a:endParaRPr lang="en-US" sz="2400"/>
        </a:p>
      </dgm:t>
    </dgm:pt>
    <dgm:pt modelId="{B0C51D6C-8B1B-481A-8830-631AA06D520A}">
      <dgm:prSet custT="1"/>
      <dgm:spPr/>
      <dgm:t>
        <a:bodyPr/>
        <a:lstStyle/>
        <a:p>
          <a:r>
            <a:rPr lang="en-US" sz="2000"/>
            <a:t>Oppose CMS proposal to impose the more burdensome interim final rule on Medicaid community engagement or work requirements.  </a:t>
          </a:r>
        </a:p>
      </dgm:t>
    </dgm:pt>
    <dgm:pt modelId="{D1E72DE0-60E7-4017-BE66-09C649708750}" type="parTrans" cxnId="{7C72EA97-1E0C-460F-83F9-F8F16E6C07BD}">
      <dgm:prSet/>
      <dgm:spPr/>
      <dgm:t>
        <a:bodyPr/>
        <a:lstStyle/>
        <a:p>
          <a:endParaRPr lang="en-US" sz="2400"/>
        </a:p>
      </dgm:t>
    </dgm:pt>
    <dgm:pt modelId="{2FD05212-60DC-4768-AE10-DE7B8C4FFADA}" type="sibTrans" cxnId="{7C72EA97-1E0C-460F-83F9-F8F16E6C07BD}">
      <dgm:prSet/>
      <dgm:spPr/>
      <dgm:t>
        <a:bodyPr/>
        <a:lstStyle/>
        <a:p>
          <a:endParaRPr lang="en-US" sz="2400"/>
        </a:p>
      </dgm:t>
    </dgm:pt>
    <dgm:pt modelId="{D52696BC-7841-40E2-99F0-7C61EC9DAA2E}">
      <dgm:prSet custT="1"/>
      <dgm:spPr/>
      <dgm:t>
        <a:bodyPr/>
        <a:lstStyle/>
        <a:p>
          <a:r>
            <a:rPr lang="en-US" sz="2000"/>
            <a:t>H.R. 919, Chronic Disease Flexible Coverage Act. This bill would provide employers with the option of offering first dollar coverage of certain chronic disease treatments for employees with high-deductible health plans.  </a:t>
          </a:r>
        </a:p>
      </dgm:t>
    </dgm:pt>
    <dgm:pt modelId="{DBF2927A-D14B-4D09-AAE5-3E2AB3D32446}" type="parTrans" cxnId="{1EA8FD15-81A2-4742-A911-00B611A56AAB}">
      <dgm:prSet/>
      <dgm:spPr/>
      <dgm:t>
        <a:bodyPr/>
        <a:lstStyle/>
        <a:p>
          <a:endParaRPr lang="en-US" sz="2000"/>
        </a:p>
      </dgm:t>
    </dgm:pt>
    <dgm:pt modelId="{83F33FB7-67AA-4023-B9D5-27453A8C2B4D}" type="sibTrans" cxnId="{1EA8FD15-81A2-4742-A911-00B611A56AAB}">
      <dgm:prSet/>
      <dgm:spPr/>
      <dgm:t>
        <a:bodyPr/>
        <a:lstStyle/>
        <a:p>
          <a:endParaRPr lang="en-US" sz="2000"/>
        </a:p>
      </dgm:t>
    </dgm:pt>
    <dgm:pt modelId="{4061030F-FB32-4A15-8B76-BA53D0CD10C8}" type="pres">
      <dgm:prSet presAssocID="{0E0F28B7-6FCB-4B51-9D2C-C4623BFA62CE}" presName="linear" presStyleCnt="0">
        <dgm:presLayoutVars>
          <dgm:animLvl val="lvl"/>
          <dgm:resizeHandles val="exact"/>
        </dgm:presLayoutVars>
      </dgm:prSet>
      <dgm:spPr/>
    </dgm:pt>
    <dgm:pt modelId="{845AB189-416A-4526-B509-7CD99F357B72}" type="pres">
      <dgm:prSet presAssocID="{5C50A736-06EB-468E-BAAC-611A101A4ED4}" presName="parentText" presStyleLbl="node1" presStyleIdx="0" presStyleCnt="3">
        <dgm:presLayoutVars>
          <dgm:chMax val="0"/>
          <dgm:bulletEnabled val="1"/>
        </dgm:presLayoutVars>
      </dgm:prSet>
      <dgm:spPr/>
    </dgm:pt>
    <dgm:pt modelId="{56D19DDA-9A91-4A5B-B082-11EDDA3C26C7}" type="pres">
      <dgm:prSet presAssocID="{5C50A736-06EB-468E-BAAC-611A101A4ED4}" presName="childText" presStyleLbl="revTx" presStyleIdx="0" presStyleCnt="1">
        <dgm:presLayoutVars>
          <dgm:bulletEnabled val="1"/>
        </dgm:presLayoutVars>
      </dgm:prSet>
      <dgm:spPr/>
    </dgm:pt>
    <dgm:pt modelId="{77B23EEE-DEA9-4DA7-A98D-75F549E90CFF}" type="pres">
      <dgm:prSet presAssocID="{A1BFF504-B621-46DD-933D-AF996DBE1635}" presName="parentText" presStyleLbl="node1" presStyleIdx="1" presStyleCnt="3">
        <dgm:presLayoutVars>
          <dgm:chMax val="0"/>
          <dgm:bulletEnabled val="1"/>
        </dgm:presLayoutVars>
      </dgm:prSet>
      <dgm:spPr/>
    </dgm:pt>
    <dgm:pt modelId="{1E3F07B1-6065-407A-8B44-83249024596A}" type="pres">
      <dgm:prSet presAssocID="{78522BD1-A798-4E15-97F0-5885412E75F4}" presName="spacer" presStyleCnt="0"/>
      <dgm:spPr/>
    </dgm:pt>
    <dgm:pt modelId="{3F16D819-F3DA-42F8-9C05-3AA06DD6247C}" type="pres">
      <dgm:prSet presAssocID="{B0C51D6C-8B1B-481A-8830-631AA06D520A}" presName="parentText" presStyleLbl="node1" presStyleIdx="2" presStyleCnt="3" custLinFactNeighborY="-66146">
        <dgm:presLayoutVars>
          <dgm:chMax val="0"/>
          <dgm:bulletEnabled val="1"/>
        </dgm:presLayoutVars>
      </dgm:prSet>
      <dgm:spPr/>
    </dgm:pt>
  </dgm:ptLst>
  <dgm:cxnLst>
    <dgm:cxn modelId="{47A9BB0A-EF45-4094-92AF-5B18F23188EE}" type="presOf" srcId="{0E0F28B7-6FCB-4B51-9D2C-C4623BFA62CE}" destId="{4061030F-FB32-4A15-8B76-BA53D0CD10C8}" srcOrd="0" destOrd="0" presId="urn:microsoft.com/office/officeart/2005/8/layout/vList2"/>
    <dgm:cxn modelId="{1EA8FD15-81A2-4742-A911-00B611A56AAB}" srcId="{5C50A736-06EB-468E-BAAC-611A101A4ED4}" destId="{D52696BC-7841-40E2-99F0-7C61EC9DAA2E}" srcOrd="0" destOrd="0" parTransId="{DBF2927A-D14B-4D09-AAE5-3E2AB3D32446}" sibTransId="{83F33FB7-67AA-4023-B9D5-27453A8C2B4D}"/>
    <dgm:cxn modelId="{D5972A33-39DF-4E79-AA69-F56E4AEBB0B1}" type="presOf" srcId="{B0C51D6C-8B1B-481A-8830-631AA06D520A}" destId="{3F16D819-F3DA-42F8-9C05-3AA06DD6247C}" srcOrd="0" destOrd="0" presId="urn:microsoft.com/office/officeart/2005/8/layout/vList2"/>
    <dgm:cxn modelId="{C1F4A162-2C71-4A63-B810-D94C9B3B8998}" srcId="{5C50A736-06EB-468E-BAAC-611A101A4ED4}" destId="{6CDFB04F-444E-4526-BCD1-6CF0D758C0B2}" srcOrd="1" destOrd="0" parTransId="{A0D4583A-1421-4FDF-B9CB-278E90320DB0}" sibTransId="{C9AD5D62-184F-4C35-8D67-F298C8A9671E}"/>
    <dgm:cxn modelId="{7C72EA97-1E0C-460F-83F9-F8F16E6C07BD}" srcId="{0E0F28B7-6FCB-4B51-9D2C-C4623BFA62CE}" destId="{B0C51D6C-8B1B-481A-8830-631AA06D520A}" srcOrd="2" destOrd="0" parTransId="{D1E72DE0-60E7-4017-BE66-09C649708750}" sibTransId="{2FD05212-60DC-4768-AE10-DE7B8C4FFADA}"/>
    <dgm:cxn modelId="{410948A0-221E-42B2-9EAE-3AE88903F70D}" type="presOf" srcId="{5C50A736-06EB-468E-BAAC-611A101A4ED4}" destId="{845AB189-416A-4526-B509-7CD99F357B72}" srcOrd="0" destOrd="0" presId="urn:microsoft.com/office/officeart/2005/8/layout/vList2"/>
    <dgm:cxn modelId="{DAF853DA-8556-4E14-886D-F22F7F5C4AAB}" type="presOf" srcId="{6CDFB04F-444E-4526-BCD1-6CF0D758C0B2}" destId="{56D19DDA-9A91-4A5B-B082-11EDDA3C26C7}" srcOrd="0" destOrd="1" presId="urn:microsoft.com/office/officeart/2005/8/layout/vList2"/>
    <dgm:cxn modelId="{F152E2E6-18FA-4930-BC59-85ABC12283FD}" type="presOf" srcId="{D52696BC-7841-40E2-99F0-7C61EC9DAA2E}" destId="{56D19DDA-9A91-4A5B-B082-11EDDA3C26C7}" srcOrd="0" destOrd="0" presId="urn:microsoft.com/office/officeart/2005/8/layout/vList2"/>
    <dgm:cxn modelId="{9E6148EE-B62D-4BC7-A7D3-702AA16C4ACF}" srcId="{0E0F28B7-6FCB-4B51-9D2C-C4623BFA62CE}" destId="{5C50A736-06EB-468E-BAAC-611A101A4ED4}" srcOrd="0" destOrd="0" parTransId="{520454A4-3431-4B6B-9BD9-D9A9499E82BE}" sibTransId="{F72F8495-95C2-4B7E-A061-88A2137A6A4D}"/>
    <dgm:cxn modelId="{D6861DF2-6454-41AD-802A-16F2EBD696AF}" type="presOf" srcId="{A1BFF504-B621-46DD-933D-AF996DBE1635}" destId="{77B23EEE-DEA9-4DA7-A98D-75F549E90CFF}" srcOrd="0" destOrd="0" presId="urn:microsoft.com/office/officeart/2005/8/layout/vList2"/>
    <dgm:cxn modelId="{28F307F5-D871-4D53-896B-6110E2993DC0}" srcId="{0E0F28B7-6FCB-4B51-9D2C-C4623BFA62CE}" destId="{A1BFF504-B621-46DD-933D-AF996DBE1635}" srcOrd="1" destOrd="0" parTransId="{0B8A1EA4-9F37-4188-943E-9F80E65BFD1C}" sibTransId="{78522BD1-A798-4E15-97F0-5885412E75F4}"/>
    <dgm:cxn modelId="{08A938EB-8BE3-4491-B25A-E00785907FC0}" type="presParOf" srcId="{4061030F-FB32-4A15-8B76-BA53D0CD10C8}" destId="{845AB189-416A-4526-B509-7CD99F357B72}" srcOrd="0" destOrd="0" presId="urn:microsoft.com/office/officeart/2005/8/layout/vList2"/>
    <dgm:cxn modelId="{3DB6362F-6445-4E4E-8AEB-CE7F0F4A2A5D}" type="presParOf" srcId="{4061030F-FB32-4A15-8B76-BA53D0CD10C8}" destId="{56D19DDA-9A91-4A5B-B082-11EDDA3C26C7}" srcOrd="1" destOrd="0" presId="urn:microsoft.com/office/officeart/2005/8/layout/vList2"/>
    <dgm:cxn modelId="{42A77657-66C2-4A5F-AE90-450026889353}" type="presParOf" srcId="{4061030F-FB32-4A15-8B76-BA53D0CD10C8}" destId="{77B23EEE-DEA9-4DA7-A98D-75F549E90CFF}" srcOrd="2" destOrd="0" presId="urn:microsoft.com/office/officeart/2005/8/layout/vList2"/>
    <dgm:cxn modelId="{940D0FC3-1151-4A41-B51A-343A38A6D45F}" type="presParOf" srcId="{4061030F-FB32-4A15-8B76-BA53D0CD10C8}" destId="{1E3F07B1-6065-407A-8B44-83249024596A}" srcOrd="3" destOrd="0" presId="urn:microsoft.com/office/officeart/2005/8/layout/vList2"/>
    <dgm:cxn modelId="{206D0A94-61C9-4ECC-B55F-956AD8630050}" type="presParOf" srcId="{4061030F-FB32-4A15-8B76-BA53D0CD10C8}" destId="{3F16D819-F3DA-42F8-9C05-3AA06DD624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C8C54-E624-4A46-8940-FA7ABD1377D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A20F67C1-149E-4EC1-9DEF-44F356D7B8B6}">
      <dgm:prSet custT="1"/>
      <dgm:spPr/>
      <dgm:t>
        <a:bodyPr/>
        <a:lstStyle/>
        <a:p>
          <a:r>
            <a:rPr lang="en-US" sz="2000" i="1"/>
            <a:t>Easing Medical Student Debt</a:t>
          </a:r>
          <a:r>
            <a:rPr lang="en-US" sz="2000"/>
            <a:t>: </a:t>
          </a:r>
          <a:r>
            <a:rPr lang="en-US" sz="2000" u="sng">
              <a:hlinkClick xmlns:r="http://schemas.openxmlformats.org/officeDocument/2006/relationships" r:id="rId1"/>
            </a:rPr>
            <a:t>Co-sponsor and pass</a:t>
          </a:r>
          <a:r>
            <a:rPr lang="en-US" sz="2000"/>
            <a:t> the </a:t>
          </a:r>
          <a:r>
            <a:rPr lang="en-US" sz="2000" i="1"/>
            <a:t>REDI (Resident Education Deferred Interest) Act</a:t>
          </a:r>
          <a:r>
            <a:rPr lang="en-US" sz="2000"/>
            <a:t> (H.R. 2028/S. 942), which would allow borrowers to qualify for interest-free deferment on their federal student loans while in a medical or dental internship or residency program. Currently, interest on student loans accrues during medical residency, which adds a significant cost to student borrowing. </a:t>
          </a:r>
        </a:p>
      </dgm:t>
    </dgm:pt>
    <dgm:pt modelId="{9F072D16-44B4-4494-8D3B-CAFE4A558783}" type="parTrans" cxnId="{E40B4E3B-B867-43E8-9AF8-C58BF0CA6C1B}">
      <dgm:prSet/>
      <dgm:spPr/>
      <dgm:t>
        <a:bodyPr/>
        <a:lstStyle/>
        <a:p>
          <a:endParaRPr lang="en-US" sz="2000"/>
        </a:p>
      </dgm:t>
    </dgm:pt>
    <dgm:pt modelId="{40CABAFC-522D-4552-865F-2E94B9DA3516}" type="sibTrans" cxnId="{E40B4E3B-B867-43E8-9AF8-C58BF0CA6C1B}">
      <dgm:prSet/>
      <dgm:spPr/>
      <dgm:t>
        <a:bodyPr/>
        <a:lstStyle/>
        <a:p>
          <a:endParaRPr lang="en-US" sz="2000"/>
        </a:p>
      </dgm:t>
    </dgm:pt>
    <dgm:pt modelId="{5AB8A227-EFC1-4631-8624-271BF6AB84C7}">
      <dgm:prSet custT="1"/>
      <dgm:spPr/>
      <dgm:t>
        <a:bodyPr/>
        <a:lstStyle/>
        <a:p>
          <a:r>
            <a:rPr lang="en-US" sz="2000" i="1"/>
            <a:t>Public Service Loan Forgiveness (PSLF) Program</a:t>
          </a:r>
          <a:r>
            <a:rPr lang="en-US" sz="2000"/>
            <a:t>: Congress should make clear that any authorized federal repayment plan is eligible for PSLF. As of July 1, 2026, the Tiered Standard Repayment Plan will not count toward PSLF. </a:t>
          </a:r>
        </a:p>
      </dgm:t>
    </dgm:pt>
    <dgm:pt modelId="{0DFDE1A1-7663-41F9-8F2F-635EDB2DD7AB}" type="parTrans" cxnId="{A1C39223-EF68-4F09-A821-0CC05977AEB9}">
      <dgm:prSet/>
      <dgm:spPr/>
      <dgm:t>
        <a:bodyPr/>
        <a:lstStyle/>
        <a:p>
          <a:endParaRPr lang="en-US" sz="2000"/>
        </a:p>
      </dgm:t>
    </dgm:pt>
    <dgm:pt modelId="{0036D2DE-5A75-4EBF-A45A-9864633C6529}" type="sibTrans" cxnId="{A1C39223-EF68-4F09-A821-0CC05977AEB9}">
      <dgm:prSet/>
      <dgm:spPr/>
      <dgm:t>
        <a:bodyPr/>
        <a:lstStyle/>
        <a:p>
          <a:endParaRPr lang="en-US" sz="2000"/>
        </a:p>
      </dgm:t>
    </dgm:pt>
    <dgm:pt modelId="{DCECB589-1938-4A33-AEBF-9255F76A1992}">
      <dgm:prSet custT="1"/>
      <dgm:spPr/>
      <dgm:t>
        <a:bodyPr/>
        <a:lstStyle/>
        <a:p>
          <a:r>
            <a:rPr lang="en-US" sz="2000" i="1"/>
            <a:t>H-1B Visas</a:t>
          </a:r>
          <a:r>
            <a:rPr lang="en-US" sz="2000"/>
            <a:t>: </a:t>
          </a:r>
          <a:r>
            <a:rPr lang="en-US" sz="2000" u="sng">
              <a:hlinkClick xmlns:r="http://schemas.openxmlformats.org/officeDocument/2006/relationships" r:id="rId2"/>
            </a:rPr>
            <a:t>Cosponsor and pass</a:t>
          </a:r>
          <a:r>
            <a:rPr lang="en-US" sz="2000"/>
            <a:t> the </a:t>
          </a:r>
          <a:r>
            <a:rPr lang="en-US" sz="2000" i="1"/>
            <a:t>H–1Bs for Physicians and the Healthcare Workforce Act, H.R. 7961</a:t>
          </a:r>
          <a:r>
            <a:rPr lang="en-US" sz="2000"/>
            <a:t>. This bill would</a:t>
          </a:r>
          <a:r>
            <a:rPr lang="en-US" sz="2000" b="1"/>
            <a:t> </a:t>
          </a:r>
          <a:r>
            <a:rPr lang="en-US" sz="2000"/>
            <a:t>exempt physicians as well as other health care professionals from the H-1B visa fee of $100,000. </a:t>
          </a:r>
        </a:p>
      </dgm:t>
    </dgm:pt>
    <dgm:pt modelId="{9ECF83CE-44D5-4E1C-BB14-3734EBB1DE8E}" type="parTrans" cxnId="{BDE08129-EDCF-4DBF-A83C-8D7DD51675C1}">
      <dgm:prSet/>
      <dgm:spPr/>
      <dgm:t>
        <a:bodyPr/>
        <a:lstStyle/>
        <a:p>
          <a:endParaRPr lang="en-US" sz="2000"/>
        </a:p>
      </dgm:t>
    </dgm:pt>
    <dgm:pt modelId="{E42D7475-BF5B-4BAF-AE58-9FFEB80CB329}" type="sibTrans" cxnId="{BDE08129-EDCF-4DBF-A83C-8D7DD51675C1}">
      <dgm:prSet/>
      <dgm:spPr/>
      <dgm:t>
        <a:bodyPr/>
        <a:lstStyle/>
        <a:p>
          <a:endParaRPr lang="en-US" sz="2000"/>
        </a:p>
      </dgm:t>
    </dgm:pt>
    <dgm:pt modelId="{08195167-B09F-48F7-9AA9-2140313FB2FF}" type="pres">
      <dgm:prSet presAssocID="{004C8C54-E624-4A46-8940-FA7ABD1377DC}" presName="linear" presStyleCnt="0">
        <dgm:presLayoutVars>
          <dgm:animLvl val="lvl"/>
          <dgm:resizeHandles val="exact"/>
        </dgm:presLayoutVars>
      </dgm:prSet>
      <dgm:spPr/>
    </dgm:pt>
    <dgm:pt modelId="{B2E6705A-D60A-4C25-BCDD-BAB2B3702F4C}" type="pres">
      <dgm:prSet presAssocID="{A20F67C1-149E-4EC1-9DEF-44F356D7B8B6}" presName="parentText" presStyleLbl="node1" presStyleIdx="0" presStyleCnt="3">
        <dgm:presLayoutVars>
          <dgm:chMax val="0"/>
          <dgm:bulletEnabled val="1"/>
        </dgm:presLayoutVars>
      </dgm:prSet>
      <dgm:spPr/>
    </dgm:pt>
    <dgm:pt modelId="{E70D1FFE-4DBA-46B5-99DB-36730DE79CF4}" type="pres">
      <dgm:prSet presAssocID="{40CABAFC-522D-4552-865F-2E94B9DA3516}" presName="spacer" presStyleCnt="0"/>
      <dgm:spPr/>
    </dgm:pt>
    <dgm:pt modelId="{C20C3E23-7978-425D-977A-FF89E3A0E485}" type="pres">
      <dgm:prSet presAssocID="{5AB8A227-EFC1-4631-8624-271BF6AB84C7}" presName="parentText" presStyleLbl="node1" presStyleIdx="1" presStyleCnt="3">
        <dgm:presLayoutVars>
          <dgm:chMax val="0"/>
          <dgm:bulletEnabled val="1"/>
        </dgm:presLayoutVars>
      </dgm:prSet>
      <dgm:spPr/>
    </dgm:pt>
    <dgm:pt modelId="{06D5A23E-E19F-4C22-B1C5-D3274A3DCBC4}" type="pres">
      <dgm:prSet presAssocID="{0036D2DE-5A75-4EBF-A45A-9864633C6529}" presName="spacer" presStyleCnt="0"/>
      <dgm:spPr/>
    </dgm:pt>
    <dgm:pt modelId="{37DCB8E0-4763-4751-A33E-DE191F502382}" type="pres">
      <dgm:prSet presAssocID="{DCECB589-1938-4A33-AEBF-9255F76A1992}" presName="parentText" presStyleLbl="node1" presStyleIdx="2" presStyleCnt="3">
        <dgm:presLayoutVars>
          <dgm:chMax val="0"/>
          <dgm:bulletEnabled val="1"/>
        </dgm:presLayoutVars>
      </dgm:prSet>
      <dgm:spPr/>
    </dgm:pt>
  </dgm:ptLst>
  <dgm:cxnLst>
    <dgm:cxn modelId="{15DE0B22-DC4B-4C05-92C6-2C3D26DF0F6D}" type="presOf" srcId="{5AB8A227-EFC1-4631-8624-271BF6AB84C7}" destId="{C20C3E23-7978-425D-977A-FF89E3A0E485}" srcOrd="0" destOrd="0" presId="urn:microsoft.com/office/officeart/2005/8/layout/vList2"/>
    <dgm:cxn modelId="{A1C39223-EF68-4F09-A821-0CC05977AEB9}" srcId="{004C8C54-E624-4A46-8940-FA7ABD1377DC}" destId="{5AB8A227-EFC1-4631-8624-271BF6AB84C7}" srcOrd="1" destOrd="0" parTransId="{0DFDE1A1-7663-41F9-8F2F-635EDB2DD7AB}" sibTransId="{0036D2DE-5A75-4EBF-A45A-9864633C6529}"/>
    <dgm:cxn modelId="{BDE08129-EDCF-4DBF-A83C-8D7DD51675C1}" srcId="{004C8C54-E624-4A46-8940-FA7ABD1377DC}" destId="{DCECB589-1938-4A33-AEBF-9255F76A1992}" srcOrd="2" destOrd="0" parTransId="{9ECF83CE-44D5-4E1C-BB14-3734EBB1DE8E}" sibTransId="{E42D7475-BF5B-4BAF-AE58-9FFEB80CB329}"/>
    <dgm:cxn modelId="{E40B4E3B-B867-43E8-9AF8-C58BF0CA6C1B}" srcId="{004C8C54-E624-4A46-8940-FA7ABD1377DC}" destId="{A20F67C1-149E-4EC1-9DEF-44F356D7B8B6}" srcOrd="0" destOrd="0" parTransId="{9F072D16-44B4-4494-8D3B-CAFE4A558783}" sibTransId="{40CABAFC-522D-4552-865F-2E94B9DA3516}"/>
    <dgm:cxn modelId="{FC5728A2-7D1C-41A7-B2DA-686F19E82CAD}" type="presOf" srcId="{DCECB589-1938-4A33-AEBF-9255F76A1992}" destId="{37DCB8E0-4763-4751-A33E-DE191F502382}" srcOrd="0" destOrd="0" presId="urn:microsoft.com/office/officeart/2005/8/layout/vList2"/>
    <dgm:cxn modelId="{BC3DFDB6-5D09-4F41-9A11-939A70A3D26D}" type="presOf" srcId="{A20F67C1-149E-4EC1-9DEF-44F356D7B8B6}" destId="{B2E6705A-D60A-4C25-BCDD-BAB2B3702F4C}" srcOrd="0" destOrd="0" presId="urn:microsoft.com/office/officeart/2005/8/layout/vList2"/>
    <dgm:cxn modelId="{1BA1ACD7-3F54-48E2-9D57-FA1F8D9D434B}" type="presOf" srcId="{004C8C54-E624-4A46-8940-FA7ABD1377DC}" destId="{08195167-B09F-48F7-9AA9-2140313FB2FF}" srcOrd="0" destOrd="0" presId="urn:microsoft.com/office/officeart/2005/8/layout/vList2"/>
    <dgm:cxn modelId="{30A92F15-CA72-4C54-8B01-DE801BD135A1}" type="presParOf" srcId="{08195167-B09F-48F7-9AA9-2140313FB2FF}" destId="{B2E6705A-D60A-4C25-BCDD-BAB2B3702F4C}" srcOrd="0" destOrd="0" presId="urn:microsoft.com/office/officeart/2005/8/layout/vList2"/>
    <dgm:cxn modelId="{0CC09F39-9EC0-4690-AC44-78D0DA6D0B76}" type="presParOf" srcId="{08195167-B09F-48F7-9AA9-2140313FB2FF}" destId="{E70D1FFE-4DBA-46B5-99DB-36730DE79CF4}" srcOrd="1" destOrd="0" presId="urn:microsoft.com/office/officeart/2005/8/layout/vList2"/>
    <dgm:cxn modelId="{86CB7D6E-7710-4A66-9B56-867923EC8595}" type="presParOf" srcId="{08195167-B09F-48F7-9AA9-2140313FB2FF}" destId="{C20C3E23-7978-425D-977A-FF89E3A0E485}" srcOrd="2" destOrd="0" presId="urn:microsoft.com/office/officeart/2005/8/layout/vList2"/>
    <dgm:cxn modelId="{6B364F13-E7AB-44A2-8FDB-F3C9378A5A73}" type="presParOf" srcId="{08195167-B09F-48F7-9AA9-2140313FB2FF}" destId="{06D5A23E-E19F-4C22-B1C5-D3274A3DCBC4}" srcOrd="3" destOrd="0" presId="urn:microsoft.com/office/officeart/2005/8/layout/vList2"/>
    <dgm:cxn modelId="{9741E554-FFB0-4426-BF45-C0B0AAE8E3E8}" type="presParOf" srcId="{08195167-B09F-48F7-9AA9-2140313FB2FF}" destId="{37DCB8E0-4763-4751-A33E-DE191F5023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6A719-E13D-4815-8845-ED112C44753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D0D7557-323A-4B2B-A7CB-22AC29A8EC5B}">
      <dgm:prSet/>
      <dgm:spPr/>
      <dgm:t>
        <a:bodyPr/>
        <a:lstStyle/>
        <a:p>
          <a:r>
            <a:rPr lang="en-US"/>
            <a:t>The Patients First Act of 2026, which supports patient access to primary care by strengthening Medicare payment for primary care and all physician services. This bill provides positive, predictable, and stable annual updates to the PFS that are tied to the Medicare Economic Index. </a:t>
          </a:r>
        </a:p>
      </dgm:t>
    </dgm:pt>
    <dgm:pt modelId="{4D54EA99-3FBF-478C-8D41-6E9695382FD2}" type="parTrans" cxnId="{FE3FE8E4-F0ED-42A2-91BF-4AE7564B6F75}">
      <dgm:prSet/>
      <dgm:spPr/>
      <dgm:t>
        <a:bodyPr/>
        <a:lstStyle/>
        <a:p>
          <a:endParaRPr lang="en-US"/>
        </a:p>
      </dgm:t>
    </dgm:pt>
    <dgm:pt modelId="{A8992DA1-C0C0-4557-8D7F-B82A5B921C36}" type="sibTrans" cxnId="{FE3FE8E4-F0ED-42A2-91BF-4AE7564B6F75}">
      <dgm:prSet/>
      <dgm:spPr/>
      <dgm:t>
        <a:bodyPr/>
        <a:lstStyle/>
        <a:p>
          <a:endParaRPr lang="en-US"/>
        </a:p>
      </dgm:t>
    </dgm:pt>
    <dgm:pt modelId="{F6C1A549-4EB8-4E7F-8C43-F59C0716AD08}">
      <dgm:prSet/>
      <dgm:spPr/>
      <dgm:t>
        <a:bodyPr/>
        <a:lstStyle/>
        <a:p>
          <a:r>
            <a:rPr lang="en-US"/>
            <a:t>Pass H.R. 8163, the Provider Reimbursement Stability Act, that modernizes Medicare’s budget neutrality requirements, including increasing the statutory threshold that triggers budget-neutral adjustments within the PFS from $20 million to $54.5 million.  </a:t>
          </a:r>
        </a:p>
      </dgm:t>
    </dgm:pt>
    <dgm:pt modelId="{D02BE34E-9043-4BB3-873C-6D17FCDB74D7}" type="parTrans" cxnId="{15DF7CF0-BD5B-48B3-A509-F85BB8E15917}">
      <dgm:prSet/>
      <dgm:spPr/>
      <dgm:t>
        <a:bodyPr/>
        <a:lstStyle/>
        <a:p>
          <a:endParaRPr lang="en-US"/>
        </a:p>
      </dgm:t>
    </dgm:pt>
    <dgm:pt modelId="{7E520ECB-41F2-4725-B7A0-CD1A53FE550A}" type="sibTrans" cxnId="{15DF7CF0-BD5B-48B3-A509-F85BB8E15917}">
      <dgm:prSet/>
      <dgm:spPr/>
      <dgm:t>
        <a:bodyPr/>
        <a:lstStyle/>
        <a:p>
          <a:endParaRPr lang="en-US"/>
        </a:p>
      </dgm:t>
    </dgm:pt>
    <dgm:pt modelId="{24639EA4-E4D9-466C-998F-31FE0DCA585B}">
      <dgm:prSet/>
      <dgm:spPr/>
      <dgm:t>
        <a:bodyPr/>
        <a:lstStyle/>
        <a:p>
          <a:r>
            <a:rPr lang="en-US"/>
            <a:t>Allow physicians to waive patient cost-sharing associated with primary services. </a:t>
          </a:r>
        </a:p>
      </dgm:t>
    </dgm:pt>
    <dgm:pt modelId="{D657FF69-2767-44C1-8789-A96B1B0D25E1}" type="parTrans" cxnId="{5C774288-C197-4331-BDD0-B7DF977CC36E}">
      <dgm:prSet/>
      <dgm:spPr/>
      <dgm:t>
        <a:bodyPr/>
        <a:lstStyle/>
        <a:p>
          <a:endParaRPr lang="en-US"/>
        </a:p>
      </dgm:t>
    </dgm:pt>
    <dgm:pt modelId="{A0E4F50D-AED9-4016-BBC7-0079D98763CA}" type="sibTrans" cxnId="{5C774288-C197-4331-BDD0-B7DF977CC36E}">
      <dgm:prSet/>
      <dgm:spPr/>
      <dgm:t>
        <a:bodyPr/>
        <a:lstStyle/>
        <a:p>
          <a:endParaRPr lang="en-US"/>
        </a:p>
      </dgm:t>
    </dgm:pt>
    <dgm:pt modelId="{E2F55457-EE48-415F-8290-DD63CF75685D}" type="pres">
      <dgm:prSet presAssocID="{F566A719-E13D-4815-8845-ED112C44753F}" presName="linear" presStyleCnt="0">
        <dgm:presLayoutVars>
          <dgm:animLvl val="lvl"/>
          <dgm:resizeHandles val="exact"/>
        </dgm:presLayoutVars>
      </dgm:prSet>
      <dgm:spPr/>
    </dgm:pt>
    <dgm:pt modelId="{C6F72AAB-CE14-4603-993A-EED9F6D3CDCD}" type="pres">
      <dgm:prSet presAssocID="{BD0D7557-323A-4B2B-A7CB-22AC29A8EC5B}" presName="parentText" presStyleLbl="node1" presStyleIdx="0" presStyleCnt="3">
        <dgm:presLayoutVars>
          <dgm:chMax val="0"/>
          <dgm:bulletEnabled val="1"/>
        </dgm:presLayoutVars>
      </dgm:prSet>
      <dgm:spPr/>
    </dgm:pt>
    <dgm:pt modelId="{3BBA95FB-B6CB-4F0E-A1EF-3F48BA59A874}" type="pres">
      <dgm:prSet presAssocID="{A8992DA1-C0C0-4557-8D7F-B82A5B921C36}" presName="spacer" presStyleCnt="0"/>
      <dgm:spPr/>
    </dgm:pt>
    <dgm:pt modelId="{A50CC451-1C54-482D-9A4B-A09A30EA16B8}" type="pres">
      <dgm:prSet presAssocID="{F6C1A549-4EB8-4E7F-8C43-F59C0716AD08}" presName="parentText" presStyleLbl="node1" presStyleIdx="1" presStyleCnt="3">
        <dgm:presLayoutVars>
          <dgm:chMax val="0"/>
          <dgm:bulletEnabled val="1"/>
        </dgm:presLayoutVars>
      </dgm:prSet>
      <dgm:spPr/>
    </dgm:pt>
    <dgm:pt modelId="{5E225408-3178-498B-8E81-CCBE65C46743}" type="pres">
      <dgm:prSet presAssocID="{7E520ECB-41F2-4725-B7A0-CD1A53FE550A}" presName="spacer" presStyleCnt="0"/>
      <dgm:spPr/>
    </dgm:pt>
    <dgm:pt modelId="{68505EE0-769F-4577-AE83-0EC9860AA7F0}" type="pres">
      <dgm:prSet presAssocID="{24639EA4-E4D9-466C-998F-31FE0DCA585B}" presName="parentText" presStyleLbl="node1" presStyleIdx="2" presStyleCnt="3">
        <dgm:presLayoutVars>
          <dgm:chMax val="0"/>
          <dgm:bulletEnabled val="1"/>
        </dgm:presLayoutVars>
      </dgm:prSet>
      <dgm:spPr/>
    </dgm:pt>
  </dgm:ptLst>
  <dgm:cxnLst>
    <dgm:cxn modelId="{86D7C503-0CA8-4094-AE26-C819BDD8BD03}" type="presOf" srcId="{BD0D7557-323A-4B2B-A7CB-22AC29A8EC5B}" destId="{C6F72AAB-CE14-4603-993A-EED9F6D3CDCD}" srcOrd="0" destOrd="0" presId="urn:microsoft.com/office/officeart/2005/8/layout/vList2"/>
    <dgm:cxn modelId="{B728997D-1C3C-47D7-A77C-A23E8630E99E}" type="presOf" srcId="{24639EA4-E4D9-466C-998F-31FE0DCA585B}" destId="{68505EE0-769F-4577-AE83-0EC9860AA7F0}" srcOrd="0" destOrd="0" presId="urn:microsoft.com/office/officeart/2005/8/layout/vList2"/>
    <dgm:cxn modelId="{4F9EAF7F-69CB-4334-BF3F-FDC3F6BFB780}" type="presOf" srcId="{F566A719-E13D-4815-8845-ED112C44753F}" destId="{E2F55457-EE48-415F-8290-DD63CF75685D}" srcOrd="0" destOrd="0" presId="urn:microsoft.com/office/officeart/2005/8/layout/vList2"/>
    <dgm:cxn modelId="{1CE31185-4EE6-4DDB-BC8C-139D6534254B}" type="presOf" srcId="{F6C1A549-4EB8-4E7F-8C43-F59C0716AD08}" destId="{A50CC451-1C54-482D-9A4B-A09A30EA16B8}" srcOrd="0" destOrd="0" presId="urn:microsoft.com/office/officeart/2005/8/layout/vList2"/>
    <dgm:cxn modelId="{5C774288-C197-4331-BDD0-B7DF977CC36E}" srcId="{F566A719-E13D-4815-8845-ED112C44753F}" destId="{24639EA4-E4D9-466C-998F-31FE0DCA585B}" srcOrd="2" destOrd="0" parTransId="{D657FF69-2767-44C1-8789-A96B1B0D25E1}" sibTransId="{A0E4F50D-AED9-4016-BBC7-0079D98763CA}"/>
    <dgm:cxn modelId="{FE3FE8E4-F0ED-42A2-91BF-4AE7564B6F75}" srcId="{F566A719-E13D-4815-8845-ED112C44753F}" destId="{BD0D7557-323A-4B2B-A7CB-22AC29A8EC5B}" srcOrd="0" destOrd="0" parTransId="{4D54EA99-3FBF-478C-8D41-6E9695382FD2}" sibTransId="{A8992DA1-C0C0-4557-8D7F-B82A5B921C36}"/>
    <dgm:cxn modelId="{15DF7CF0-BD5B-48B3-A509-F85BB8E15917}" srcId="{F566A719-E13D-4815-8845-ED112C44753F}" destId="{F6C1A549-4EB8-4E7F-8C43-F59C0716AD08}" srcOrd="1" destOrd="0" parTransId="{D02BE34E-9043-4BB3-873C-6D17FCDB74D7}" sibTransId="{7E520ECB-41F2-4725-B7A0-CD1A53FE550A}"/>
    <dgm:cxn modelId="{D98A53CF-C25D-4A48-B3AB-433E098E31D4}" type="presParOf" srcId="{E2F55457-EE48-415F-8290-DD63CF75685D}" destId="{C6F72AAB-CE14-4603-993A-EED9F6D3CDCD}" srcOrd="0" destOrd="0" presId="urn:microsoft.com/office/officeart/2005/8/layout/vList2"/>
    <dgm:cxn modelId="{AFCEF835-BA98-4F5F-AEA1-15B667DB4348}" type="presParOf" srcId="{E2F55457-EE48-415F-8290-DD63CF75685D}" destId="{3BBA95FB-B6CB-4F0E-A1EF-3F48BA59A874}" srcOrd="1" destOrd="0" presId="urn:microsoft.com/office/officeart/2005/8/layout/vList2"/>
    <dgm:cxn modelId="{036D772B-D000-47C1-8EBB-2D69B8904524}" type="presParOf" srcId="{E2F55457-EE48-415F-8290-DD63CF75685D}" destId="{A50CC451-1C54-482D-9A4B-A09A30EA16B8}" srcOrd="2" destOrd="0" presId="urn:microsoft.com/office/officeart/2005/8/layout/vList2"/>
    <dgm:cxn modelId="{911D5A3D-C922-464F-A5DD-C7AA4DEB5D29}" type="presParOf" srcId="{E2F55457-EE48-415F-8290-DD63CF75685D}" destId="{5E225408-3178-498B-8E81-CCBE65C46743}" srcOrd="3" destOrd="0" presId="urn:microsoft.com/office/officeart/2005/8/layout/vList2"/>
    <dgm:cxn modelId="{9BE8F871-3629-41BD-BE1E-7BC930C14A0C}" type="presParOf" srcId="{E2F55457-EE48-415F-8290-DD63CF75685D}" destId="{68505EE0-769F-4577-AE83-0EC9860AA7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BC0453-92CD-4087-90E2-D8D31B95C16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FEE13F9E-0835-4FEC-8283-71EDA45ACF93}">
      <dgm:prSet/>
      <dgm:spPr/>
      <dgm:t>
        <a:bodyPr/>
        <a:lstStyle/>
        <a:p>
          <a:r>
            <a:rPr lang="en-US"/>
            <a:t>MEI minus 1 update with additional .5% for APM participants. There is also a floor and ceiling for MEI update.</a:t>
          </a:r>
        </a:p>
      </dgm:t>
    </dgm:pt>
    <dgm:pt modelId="{BBD3D312-C152-40A1-AC77-39510418E5A6}" type="parTrans" cxnId="{1EEC3192-B339-4CF2-B5C8-67E8518CD9A4}">
      <dgm:prSet/>
      <dgm:spPr/>
      <dgm:t>
        <a:bodyPr/>
        <a:lstStyle/>
        <a:p>
          <a:endParaRPr lang="en-US"/>
        </a:p>
      </dgm:t>
    </dgm:pt>
    <dgm:pt modelId="{8CC9D5A3-E834-4BCC-B485-7F8C18FCA998}" type="sibTrans" cxnId="{1EEC3192-B339-4CF2-B5C8-67E8518CD9A4}">
      <dgm:prSet/>
      <dgm:spPr/>
      <dgm:t>
        <a:bodyPr/>
        <a:lstStyle/>
        <a:p>
          <a:endParaRPr lang="en-US"/>
        </a:p>
      </dgm:t>
    </dgm:pt>
    <dgm:pt modelId="{33B2DA85-1872-44B6-B685-8A4DA1D4B026}">
      <dgm:prSet/>
      <dgm:spPr/>
      <dgm:t>
        <a:bodyPr/>
        <a:lstStyle/>
        <a:p>
          <a:r>
            <a:rPr lang="en-US"/>
            <a:t>Five-year hybrid payment model for primary care – and only open to independent practices. Hybrid payment mode is outside of budget neutrality and does not have a cost sharing requirement!</a:t>
          </a:r>
        </a:p>
      </dgm:t>
    </dgm:pt>
    <dgm:pt modelId="{07647244-560A-4D55-B719-A8A97E525525}" type="parTrans" cxnId="{A0033615-827C-4D53-B19E-7DCD21C0937F}">
      <dgm:prSet/>
      <dgm:spPr/>
      <dgm:t>
        <a:bodyPr/>
        <a:lstStyle/>
        <a:p>
          <a:endParaRPr lang="en-US"/>
        </a:p>
      </dgm:t>
    </dgm:pt>
    <dgm:pt modelId="{29625D2B-083B-407A-915D-BE4B3C2BF244}" type="sibTrans" cxnId="{A0033615-827C-4D53-B19E-7DCD21C0937F}">
      <dgm:prSet/>
      <dgm:spPr/>
      <dgm:t>
        <a:bodyPr/>
        <a:lstStyle/>
        <a:p>
          <a:endParaRPr lang="en-US"/>
        </a:p>
      </dgm:t>
    </dgm:pt>
    <dgm:pt modelId="{6E166BFF-C05F-423D-B7B1-608D0E0F2729}">
      <dgm:prSet/>
      <dgm:spPr/>
      <dgm:t>
        <a:bodyPr/>
        <a:lstStyle/>
        <a:p>
          <a:r>
            <a:rPr lang="en-US"/>
            <a:t>The definition of independent practice is modeled on the Oregon corporate practice of medicine definition</a:t>
          </a:r>
        </a:p>
      </dgm:t>
    </dgm:pt>
    <dgm:pt modelId="{4B04F3A3-1EE2-4903-9D03-68D077E648F2}" type="parTrans" cxnId="{34DA5174-06A8-457C-A460-18ED430E43F0}">
      <dgm:prSet/>
      <dgm:spPr/>
      <dgm:t>
        <a:bodyPr/>
        <a:lstStyle/>
        <a:p>
          <a:endParaRPr lang="en-US"/>
        </a:p>
      </dgm:t>
    </dgm:pt>
    <dgm:pt modelId="{71F3B038-4AE7-492C-9599-83969C42B2BE}" type="sibTrans" cxnId="{34DA5174-06A8-457C-A460-18ED430E43F0}">
      <dgm:prSet/>
      <dgm:spPr/>
      <dgm:t>
        <a:bodyPr/>
        <a:lstStyle/>
        <a:p>
          <a:endParaRPr lang="en-US"/>
        </a:p>
      </dgm:t>
    </dgm:pt>
    <dgm:pt modelId="{D460F071-1225-4439-9BCD-B07B82E84718}">
      <dgm:prSet/>
      <dgm:spPr/>
      <dgm:t>
        <a:bodyPr/>
        <a:lstStyle/>
        <a:p>
          <a:r>
            <a:rPr lang="en-US"/>
            <a:t>Hybrid payment would be a monthly payment in lieu of payment for any ‘designated primary care services’ and equal to one-twelfth of the national average amount that the Secretary estimates would be payable for those services:</a:t>
          </a:r>
        </a:p>
      </dgm:t>
    </dgm:pt>
    <dgm:pt modelId="{1A2B3FEF-940B-4D19-9E69-FEB9B392CB85}" type="parTrans" cxnId="{027211E3-9B70-4DC3-B38A-C1D9CF21180F}">
      <dgm:prSet/>
      <dgm:spPr/>
      <dgm:t>
        <a:bodyPr/>
        <a:lstStyle/>
        <a:p>
          <a:endParaRPr lang="en-US"/>
        </a:p>
      </dgm:t>
    </dgm:pt>
    <dgm:pt modelId="{71AD01F9-7EBB-49DC-AC4E-0E6681209202}" type="sibTrans" cxnId="{027211E3-9B70-4DC3-B38A-C1D9CF21180F}">
      <dgm:prSet/>
      <dgm:spPr/>
      <dgm:t>
        <a:bodyPr/>
        <a:lstStyle/>
        <a:p>
          <a:endParaRPr lang="en-US"/>
        </a:p>
      </dgm:t>
    </dgm:pt>
    <dgm:pt modelId="{055D9323-E464-491C-B988-45AC86C31190}">
      <dgm:prSet/>
      <dgm:spPr/>
      <dgm:t>
        <a:bodyPr/>
        <a:lstStyle/>
        <a:p>
          <a:r>
            <a:rPr lang="en-US"/>
            <a:t>(A) care management services</a:t>
          </a:r>
        </a:p>
      </dgm:t>
    </dgm:pt>
    <dgm:pt modelId="{4463280F-E1EF-47D3-A05B-140D20CF477B}" type="parTrans" cxnId="{AA4D9602-984A-4A45-8C96-8439E1F09E43}">
      <dgm:prSet/>
      <dgm:spPr/>
      <dgm:t>
        <a:bodyPr/>
        <a:lstStyle/>
        <a:p>
          <a:endParaRPr lang="en-US"/>
        </a:p>
      </dgm:t>
    </dgm:pt>
    <dgm:pt modelId="{8707E54A-812E-41A0-8554-B2F9E337FAD5}" type="sibTrans" cxnId="{AA4D9602-984A-4A45-8C96-8439E1F09E43}">
      <dgm:prSet/>
      <dgm:spPr/>
      <dgm:t>
        <a:bodyPr/>
        <a:lstStyle/>
        <a:p>
          <a:endParaRPr lang="en-US"/>
        </a:p>
      </dgm:t>
    </dgm:pt>
    <dgm:pt modelId="{9A5B5D2C-1159-4427-9F63-599C1D12530A}">
      <dgm:prSet/>
      <dgm:spPr/>
      <dgm:t>
        <a:bodyPr/>
        <a:lstStyle/>
        <a:p>
          <a:r>
            <a:rPr lang="en-US"/>
            <a:t>(B) behavioral health integration services</a:t>
          </a:r>
        </a:p>
      </dgm:t>
    </dgm:pt>
    <dgm:pt modelId="{FA54E9B9-5F14-40DF-A556-0426B392275C}" type="parTrans" cxnId="{AC24477C-C42D-417B-87DA-A3C3A11046E0}">
      <dgm:prSet/>
      <dgm:spPr/>
      <dgm:t>
        <a:bodyPr/>
        <a:lstStyle/>
        <a:p>
          <a:endParaRPr lang="en-US"/>
        </a:p>
      </dgm:t>
    </dgm:pt>
    <dgm:pt modelId="{0C5453A4-ED5A-4461-BD0E-230B7D3EFBBD}" type="sibTrans" cxnId="{AC24477C-C42D-417B-87DA-A3C3A11046E0}">
      <dgm:prSet/>
      <dgm:spPr/>
      <dgm:t>
        <a:bodyPr/>
        <a:lstStyle/>
        <a:p>
          <a:endParaRPr lang="en-US"/>
        </a:p>
      </dgm:t>
    </dgm:pt>
    <dgm:pt modelId="{A15A035C-1CFE-42EC-952F-5F05840C2D64}">
      <dgm:prSet/>
      <dgm:spPr/>
      <dgm:t>
        <a:bodyPr/>
        <a:lstStyle/>
        <a:p>
          <a:r>
            <a:rPr lang="en-US"/>
            <a:t>(C) office-based evaluation and management services (whether furnished in person or via telehealth)</a:t>
          </a:r>
        </a:p>
      </dgm:t>
    </dgm:pt>
    <dgm:pt modelId="{70A401A1-DA82-42BE-B59F-27EFF1CDBDF8}" type="parTrans" cxnId="{5FBCAE61-E035-4D6A-A72B-BDFFB0D0BB89}">
      <dgm:prSet/>
      <dgm:spPr/>
      <dgm:t>
        <a:bodyPr/>
        <a:lstStyle/>
        <a:p>
          <a:endParaRPr lang="en-US"/>
        </a:p>
      </dgm:t>
    </dgm:pt>
    <dgm:pt modelId="{1D15FCEC-D7E1-464D-AACE-705FFE999E5B}" type="sibTrans" cxnId="{5FBCAE61-E035-4D6A-A72B-BDFFB0D0BB89}">
      <dgm:prSet/>
      <dgm:spPr/>
      <dgm:t>
        <a:bodyPr/>
        <a:lstStyle/>
        <a:p>
          <a:endParaRPr lang="en-US"/>
        </a:p>
      </dgm:t>
    </dgm:pt>
    <dgm:pt modelId="{627D7370-E8AC-4177-B708-18E6CD13E7B2}" type="pres">
      <dgm:prSet presAssocID="{F7BC0453-92CD-4087-90E2-D8D31B95C167}" presName="linear" presStyleCnt="0">
        <dgm:presLayoutVars>
          <dgm:animLvl val="lvl"/>
          <dgm:resizeHandles val="exact"/>
        </dgm:presLayoutVars>
      </dgm:prSet>
      <dgm:spPr/>
    </dgm:pt>
    <dgm:pt modelId="{1EAF6F3B-2DB6-4E4C-AADB-63F70D32BD92}" type="pres">
      <dgm:prSet presAssocID="{FEE13F9E-0835-4FEC-8283-71EDA45ACF93}" presName="parentText" presStyleLbl="node1" presStyleIdx="0" presStyleCnt="3">
        <dgm:presLayoutVars>
          <dgm:chMax val="0"/>
          <dgm:bulletEnabled val="1"/>
        </dgm:presLayoutVars>
      </dgm:prSet>
      <dgm:spPr/>
    </dgm:pt>
    <dgm:pt modelId="{1D1BEA2A-3044-42E9-85AD-E0366C6FA479}" type="pres">
      <dgm:prSet presAssocID="{8CC9D5A3-E834-4BCC-B485-7F8C18FCA998}" presName="spacer" presStyleCnt="0"/>
      <dgm:spPr/>
    </dgm:pt>
    <dgm:pt modelId="{3361FCBC-C1AA-4F44-BB35-A2BD2258FE09}" type="pres">
      <dgm:prSet presAssocID="{33B2DA85-1872-44B6-B685-8A4DA1D4B026}" presName="parentText" presStyleLbl="node1" presStyleIdx="1" presStyleCnt="3">
        <dgm:presLayoutVars>
          <dgm:chMax val="0"/>
          <dgm:bulletEnabled val="1"/>
        </dgm:presLayoutVars>
      </dgm:prSet>
      <dgm:spPr/>
    </dgm:pt>
    <dgm:pt modelId="{82D346C6-072C-42F7-B2C5-9D5E401ACD1A}" type="pres">
      <dgm:prSet presAssocID="{33B2DA85-1872-44B6-B685-8A4DA1D4B026}" presName="childText" presStyleLbl="revTx" presStyleIdx="0" presStyleCnt="2">
        <dgm:presLayoutVars>
          <dgm:bulletEnabled val="1"/>
        </dgm:presLayoutVars>
      </dgm:prSet>
      <dgm:spPr/>
    </dgm:pt>
    <dgm:pt modelId="{7B68753A-8DF0-4310-9D9D-F487AC8133F8}" type="pres">
      <dgm:prSet presAssocID="{D460F071-1225-4439-9BCD-B07B82E84718}" presName="parentText" presStyleLbl="node1" presStyleIdx="2" presStyleCnt="3">
        <dgm:presLayoutVars>
          <dgm:chMax val="0"/>
          <dgm:bulletEnabled val="1"/>
        </dgm:presLayoutVars>
      </dgm:prSet>
      <dgm:spPr/>
    </dgm:pt>
    <dgm:pt modelId="{62AC367F-CF36-43B4-94EB-BFF03402CE16}" type="pres">
      <dgm:prSet presAssocID="{D460F071-1225-4439-9BCD-B07B82E84718}" presName="childText" presStyleLbl="revTx" presStyleIdx="1" presStyleCnt="2">
        <dgm:presLayoutVars>
          <dgm:bulletEnabled val="1"/>
        </dgm:presLayoutVars>
      </dgm:prSet>
      <dgm:spPr/>
    </dgm:pt>
  </dgm:ptLst>
  <dgm:cxnLst>
    <dgm:cxn modelId="{AA4D9602-984A-4A45-8C96-8439E1F09E43}" srcId="{D460F071-1225-4439-9BCD-B07B82E84718}" destId="{055D9323-E464-491C-B988-45AC86C31190}" srcOrd="0" destOrd="0" parTransId="{4463280F-E1EF-47D3-A05B-140D20CF477B}" sibTransId="{8707E54A-812E-41A0-8554-B2F9E337FAD5}"/>
    <dgm:cxn modelId="{A0033615-827C-4D53-B19E-7DCD21C0937F}" srcId="{F7BC0453-92CD-4087-90E2-D8D31B95C167}" destId="{33B2DA85-1872-44B6-B685-8A4DA1D4B026}" srcOrd="1" destOrd="0" parTransId="{07647244-560A-4D55-B719-A8A97E525525}" sibTransId="{29625D2B-083B-407A-915D-BE4B3C2BF244}"/>
    <dgm:cxn modelId="{BCCABB3F-A2B8-49A7-942E-A117805738E6}" type="presOf" srcId="{FEE13F9E-0835-4FEC-8283-71EDA45ACF93}" destId="{1EAF6F3B-2DB6-4E4C-AADB-63F70D32BD92}" srcOrd="0" destOrd="0" presId="urn:microsoft.com/office/officeart/2005/8/layout/vList2"/>
    <dgm:cxn modelId="{39DFE840-9448-470A-B755-CE79837780EB}" type="presOf" srcId="{F7BC0453-92CD-4087-90E2-D8D31B95C167}" destId="{627D7370-E8AC-4177-B708-18E6CD13E7B2}" srcOrd="0" destOrd="0" presId="urn:microsoft.com/office/officeart/2005/8/layout/vList2"/>
    <dgm:cxn modelId="{5FBCAE61-E035-4D6A-A72B-BDFFB0D0BB89}" srcId="{D460F071-1225-4439-9BCD-B07B82E84718}" destId="{A15A035C-1CFE-42EC-952F-5F05840C2D64}" srcOrd="2" destOrd="0" parTransId="{70A401A1-DA82-42BE-B59F-27EFF1CDBDF8}" sibTransId="{1D15FCEC-D7E1-464D-AACE-705FFE999E5B}"/>
    <dgm:cxn modelId="{9EF6AD50-3379-43F1-B32A-08A49E6CD763}" type="presOf" srcId="{9A5B5D2C-1159-4427-9F63-599C1D12530A}" destId="{62AC367F-CF36-43B4-94EB-BFF03402CE16}" srcOrd="0" destOrd="1" presId="urn:microsoft.com/office/officeart/2005/8/layout/vList2"/>
    <dgm:cxn modelId="{34DA5174-06A8-457C-A460-18ED430E43F0}" srcId="{33B2DA85-1872-44B6-B685-8A4DA1D4B026}" destId="{6E166BFF-C05F-423D-B7B1-608D0E0F2729}" srcOrd="0" destOrd="0" parTransId="{4B04F3A3-1EE2-4903-9D03-68D077E648F2}" sibTransId="{71F3B038-4AE7-492C-9599-83969C42B2BE}"/>
    <dgm:cxn modelId="{AC24477C-C42D-417B-87DA-A3C3A11046E0}" srcId="{D460F071-1225-4439-9BCD-B07B82E84718}" destId="{9A5B5D2C-1159-4427-9F63-599C1D12530A}" srcOrd="1" destOrd="0" parTransId="{FA54E9B9-5F14-40DF-A556-0426B392275C}" sibTransId="{0C5453A4-ED5A-4461-BD0E-230B7D3EFBBD}"/>
    <dgm:cxn modelId="{1EEC3192-B339-4CF2-B5C8-67E8518CD9A4}" srcId="{F7BC0453-92CD-4087-90E2-D8D31B95C167}" destId="{FEE13F9E-0835-4FEC-8283-71EDA45ACF93}" srcOrd="0" destOrd="0" parTransId="{BBD3D312-C152-40A1-AC77-39510418E5A6}" sibTransId="{8CC9D5A3-E834-4BCC-B485-7F8C18FCA998}"/>
    <dgm:cxn modelId="{0CFE3996-0D53-421B-A987-23B77894E5C3}" type="presOf" srcId="{D460F071-1225-4439-9BCD-B07B82E84718}" destId="{7B68753A-8DF0-4310-9D9D-F487AC8133F8}" srcOrd="0" destOrd="0" presId="urn:microsoft.com/office/officeart/2005/8/layout/vList2"/>
    <dgm:cxn modelId="{BB1417A8-82EE-4F0D-A99B-85E3F19A2228}" type="presOf" srcId="{33B2DA85-1872-44B6-B685-8A4DA1D4B026}" destId="{3361FCBC-C1AA-4F44-BB35-A2BD2258FE09}" srcOrd="0" destOrd="0" presId="urn:microsoft.com/office/officeart/2005/8/layout/vList2"/>
    <dgm:cxn modelId="{DDED64C2-9770-450D-AFE4-854837367A5E}" type="presOf" srcId="{A15A035C-1CFE-42EC-952F-5F05840C2D64}" destId="{62AC367F-CF36-43B4-94EB-BFF03402CE16}" srcOrd="0" destOrd="2" presId="urn:microsoft.com/office/officeart/2005/8/layout/vList2"/>
    <dgm:cxn modelId="{5E1343C4-E456-4D6B-AB5B-C27D2E8BBB32}" type="presOf" srcId="{6E166BFF-C05F-423D-B7B1-608D0E0F2729}" destId="{82D346C6-072C-42F7-B2C5-9D5E401ACD1A}" srcOrd="0" destOrd="0" presId="urn:microsoft.com/office/officeart/2005/8/layout/vList2"/>
    <dgm:cxn modelId="{027211E3-9B70-4DC3-B38A-C1D9CF21180F}" srcId="{F7BC0453-92CD-4087-90E2-D8D31B95C167}" destId="{D460F071-1225-4439-9BCD-B07B82E84718}" srcOrd="2" destOrd="0" parTransId="{1A2B3FEF-940B-4D19-9E69-FEB9B392CB85}" sibTransId="{71AD01F9-7EBB-49DC-AC4E-0E6681209202}"/>
    <dgm:cxn modelId="{E2C906E7-C105-43AE-8DC7-7D1164C3F46C}" type="presOf" srcId="{055D9323-E464-491C-B988-45AC86C31190}" destId="{62AC367F-CF36-43B4-94EB-BFF03402CE16}" srcOrd="0" destOrd="0" presId="urn:microsoft.com/office/officeart/2005/8/layout/vList2"/>
    <dgm:cxn modelId="{16754C90-AF2A-466E-9BB9-24796B439686}" type="presParOf" srcId="{627D7370-E8AC-4177-B708-18E6CD13E7B2}" destId="{1EAF6F3B-2DB6-4E4C-AADB-63F70D32BD92}" srcOrd="0" destOrd="0" presId="urn:microsoft.com/office/officeart/2005/8/layout/vList2"/>
    <dgm:cxn modelId="{5168312A-EDAD-4E4F-97D6-0C47BAC8FF53}" type="presParOf" srcId="{627D7370-E8AC-4177-B708-18E6CD13E7B2}" destId="{1D1BEA2A-3044-42E9-85AD-E0366C6FA479}" srcOrd="1" destOrd="0" presId="urn:microsoft.com/office/officeart/2005/8/layout/vList2"/>
    <dgm:cxn modelId="{44C98790-A4F7-49C9-B8EB-2DC403768D1C}" type="presParOf" srcId="{627D7370-E8AC-4177-B708-18E6CD13E7B2}" destId="{3361FCBC-C1AA-4F44-BB35-A2BD2258FE09}" srcOrd="2" destOrd="0" presId="urn:microsoft.com/office/officeart/2005/8/layout/vList2"/>
    <dgm:cxn modelId="{3778904E-1CBE-44DB-A07F-1A77170FD0A5}" type="presParOf" srcId="{627D7370-E8AC-4177-B708-18E6CD13E7B2}" destId="{82D346C6-072C-42F7-B2C5-9D5E401ACD1A}" srcOrd="3" destOrd="0" presId="urn:microsoft.com/office/officeart/2005/8/layout/vList2"/>
    <dgm:cxn modelId="{4B78C2AE-65B7-4F12-A52F-960B1663F3AD}" type="presParOf" srcId="{627D7370-E8AC-4177-B708-18E6CD13E7B2}" destId="{7B68753A-8DF0-4310-9D9D-F487AC8133F8}" srcOrd="4" destOrd="0" presId="urn:microsoft.com/office/officeart/2005/8/layout/vList2"/>
    <dgm:cxn modelId="{9A63D6C2-424D-4892-8BBE-601DF49064A0}" type="presParOf" srcId="{627D7370-E8AC-4177-B708-18E6CD13E7B2}" destId="{62AC367F-CF36-43B4-94EB-BFF03402CE1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2995F1-2B93-4751-AAFD-9C7274FB9EA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799A2D07-F9CD-4E58-B47A-8C2A2E01EF8F}">
      <dgm:prSet/>
      <dgm:spPr/>
      <dgm:t>
        <a:bodyPr/>
        <a:lstStyle/>
        <a:p>
          <a:r>
            <a:rPr lang="en-US"/>
            <a:t>Sunsets MIPS and replaces it with POINTS, starting 5 years out</a:t>
          </a:r>
        </a:p>
      </dgm:t>
    </dgm:pt>
    <dgm:pt modelId="{4D689D7A-29D4-4FFD-9D4D-C6AF8FC01466}" type="parTrans" cxnId="{CD17082D-60DE-41DC-A2FF-6540BD2665A7}">
      <dgm:prSet/>
      <dgm:spPr/>
      <dgm:t>
        <a:bodyPr/>
        <a:lstStyle/>
        <a:p>
          <a:endParaRPr lang="en-US"/>
        </a:p>
      </dgm:t>
    </dgm:pt>
    <dgm:pt modelId="{720E1DD8-7063-4979-873B-2E802814C324}" type="sibTrans" cxnId="{CD17082D-60DE-41DC-A2FF-6540BD2665A7}">
      <dgm:prSet/>
      <dgm:spPr/>
      <dgm:t>
        <a:bodyPr/>
        <a:lstStyle/>
        <a:p>
          <a:endParaRPr lang="en-US"/>
        </a:p>
      </dgm:t>
    </dgm:pt>
    <dgm:pt modelId="{7A669F72-3C7F-471E-B7E1-20A674431FA4}">
      <dgm:prSet/>
      <dgm:spPr/>
      <dgm:t>
        <a:bodyPr/>
        <a:lstStyle/>
        <a:p>
          <a:r>
            <a:rPr lang="en-US"/>
            <a:t>POINTS will have Quality, Resource Use, and Care Efficiency measures</a:t>
          </a:r>
        </a:p>
      </dgm:t>
    </dgm:pt>
    <dgm:pt modelId="{95F14D4E-F42D-42FC-A8D0-3E1DD7B15C58}" type="parTrans" cxnId="{BCB7901F-1BE0-47FB-998B-1B0B1D0B74BD}">
      <dgm:prSet/>
      <dgm:spPr/>
      <dgm:t>
        <a:bodyPr/>
        <a:lstStyle/>
        <a:p>
          <a:endParaRPr lang="en-US"/>
        </a:p>
      </dgm:t>
    </dgm:pt>
    <dgm:pt modelId="{3ABD09EF-3B36-4A33-B067-DCF79E61D58C}" type="sibTrans" cxnId="{BCB7901F-1BE0-47FB-998B-1B0B1D0B74BD}">
      <dgm:prSet/>
      <dgm:spPr/>
      <dgm:t>
        <a:bodyPr/>
        <a:lstStyle/>
        <a:p>
          <a:endParaRPr lang="en-US"/>
        </a:p>
      </dgm:t>
    </dgm:pt>
    <dgm:pt modelId="{040D7F97-266A-4BC8-B134-7C971FF8D166}">
      <dgm:prSet/>
      <dgm:spPr/>
      <dgm:t>
        <a:bodyPr/>
        <a:lstStyle/>
        <a:p>
          <a:r>
            <a:rPr lang="en-US"/>
            <a:t>There will be a new Task Force within CMS that must approve all POINTS measures</a:t>
          </a:r>
        </a:p>
      </dgm:t>
    </dgm:pt>
    <dgm:pt modelId="{5489C64D-11DA-4BA6-AFA0-C17E5C2B4F7D}" type="parTrans" cxnId="{522D419D-9C2F-496D-86EF-4EF205C387A5}">
      <dgm:prSet/>
      <dgm:spPr/>
      <dgm:t>
        <a:bodyPr/>
        <a:lstStyle/>
        <a:p>
          <a:endParaRPr lang="en-US"/>
        </a:p>
      </dgm:t>
    </dgm:pt>
    <dgm:pt modelId="{8B990A29-05AC-4361-89ED-C9E26EAD3F95}" type="sibTrans" cxnId="{522D419D-9C2F-496D-86EF-4EF205C387A5}">
      <dgm:prSet/>
      <dgm:spPr/>
      <dgm:t>
        <a:bodyPr/>
        <a:lstStyle/>
        <a:p>
          <a:endParaRPr lang="en-US"/>
        </a:p>
      </dgm:t>
    </dgm:pt>
    <dgm:pt modelId="{6C0D5A76-2715-4444-B954-A912D88CB21B}">
      <dgm:prSet/>
      <dgm:spPr/>
      <dgm:t>
        <a:bodyPr/>
        <a:lstStyle/>
        <a:p>
          <a:r>
            <a:rPr lang="en-US"/>
            <a:t>Quality – 65% weight</a:t>
          </a:r>
        </a:p>
      </dgm:t>
    </dgm:pt>
    <dgm:pt modelId="{1F9A3A19-4587-481E-978E-B0B182A9576A}" type="parTrans" cxnId="{F0430D44-23ED-4949-BD0B-AE1A4E98FEC7}">
      <dgm:prSet/>
      <dgm:spPr/>
      <dgm:t>
        <a:bodyPr/>
        <a:lstStyle/>
        <a:p>
          <a:endParaRPr lang="en-US"/>
        </a:p>
      </dgm:t>
    </dgm:pt>
    <dgm:pt modelId="{71CF9D68-0B32-42CA-B63C-58CD38B08F18}" type="sibTrans" cxnId="{F0430D44-23ED-4949-BD0B-AE1A4E98FEC7}">
      <dgm:prSet/>
      <dgm:spPr/>
      <dgm:t>
        <a:bodyPr/>
        <a:lstStyle/>
        <a:p>
          <a:endParaRPr lang="en-US"/>
        </a:p>
      </dgm:t>
    </dgm:pt>
    <dgm:pt modelId="{DAD376D5-52E7-488F-A9FE-238E2065D7A8}">
      <dgm:prSet/>
      <dgm:spPr/>
      <dgm:t>
        <a:bodyPr/>
        <a:lstStyle/>
        <a:p>
          <a:r>
            <a:rPr lang="en-US"/>
            <a:t>Resource Use – 20% weight</a:t>
          </a:r>
        </a:p>
      </dgm:t>
    </dgm:pt>
    <dgm:pt modelId="{D45B8344-E892-4201-9513-B921FFFB1988}" type="parTrans" cxnId="{3A09E3C0-C4D4-4C62-8B37-E630FE6C953E}">
      <dgm:prSet/>
      <dgm:spPr/>
      <dgm:t>
        <a:bodyPr/>
        <a:lstStyle/>
        <a:p>
          <a:endParaRPr lang="en-US"/>
        </a:p>
      </dgm:t>
    </dgm:pt>
    <dgm:pt modelId="{91ECDDDC-7669-4BC9-A9EA-D4E0CB3ED6B4}" type="sibTrans" cxnId="{3A09E3C0-C4D4-4C62-8B37-E630FE6C953E}">
      <dgm:prSet/>
      <dgm:spPr/>
      <dgm:t>
        <a:bodyPr/>
        <a:lstStyle/>
        <a:p>
          <a:endParaRPr lang="en-US"/>
        </a:p>
      </dgm:t>
    </dgm:pt>
    <dgm:pt modelId="{45C62118-D2FF-4133-BFEC-89B19166A073}">
      <dgm:prSet/>
      <dgm:spPr/>
      <dgm:t>
        <a:bodyPr/>
        <a:lstStyle/>
        <a:p>
          <a:r>
            <a:rPr lang="en-US"/>
            <a:t>Care Efficiency – 15% weight</a:t>
          </a:r>
        </a:p>
      </dgm:t>
    </dgm:pt>
    <dgm:pt modelId="{D8A42A46-6639-4827-93F7-FAF2E09520C5}" type="parTrans" cxnId="{0E5AD9CF-EDE6-40BB-ABD7-D8D5A676CC9A}">
      <dgm:prSet/>
      <dgm:spPr/>
      <dgm:t>
        <a:bodyPr/>
        <a:lstStyle/>
        <a:p>
          <a:endParaRPr lang="en-US"/>
        </a:p>
      </dgm:t>
    </dgm:pt>
    <dgm:pt modelId="{75FE43E7-CFDD-4E3B-8C2B-507BCCA15571}" type="sibTrans" cxnId="{0E5AD9CF-EDE6-40BB-ABD7-D8D5A676CC9A}">
      <dgm:prSet/>
      <dgm:spPr/>
      <dgm:t>
        <a:bodyPr/>
        <a:lstStyle/>
        <a:p>
          <a:endParaRPr lang="en-US"/>
        </a:p>
      </dgm:t>
    </dgm:pt>
    <dgm:pt modelId="{60F9B7FC-C0FB-47B9-9E53-F95528A7C4DF}">
      <dgm:prSet/>
      <dgm:spPr/>
      <dgm:t>
        <a:bodyPr/>
        <a:lstStyle/>
        <a:p>
          <a:r>
            <a:rPr lang="en-US"/>
            <a:t>Bonuses/Penalties phased to 2% starting in 2032, then back up to 3% in 2032, 4% in 2033, and 5% in 2034 and future years</a:t>
          </a:r>
        </a:p>
      </dgm:t>
    </dgm:pt>
    <dgm:pt modelId="{6CA24DFD-7289-4064-AA98-9EA5BBA4E795}" type="parTrans" cxnId="{5ED690A5-FE63-406B-A810-91F33709E9B3}">
      <dgm:prSet/>
      <dgm:spPr/>
      <dgm:t>
        <a:bodyPr/>
        <a:lstStyle/>
        <a:p>
          <a:endParaRPr lang="en-US"/>
        </a:p>
      </dgm:t>
    </dgm:pt>
    <dgm:pt modelId="{4AEF4182-4A22-4822-B8D3-E31EFBF1D764}" type="sibTrans" cxnId="{5ED690A5-FE63-406B-A810-91F33709E9B3}">
      <dgm:prSet/>
      <dgm:spPr/>
      <dgm:t>
        <a:bodyPr/>
        <a:lstStyle/>
        <a:p>
          <a:endParaRPr lang="en-US"/>
        </a:p>
      </dgm:t>
    </dgm:pt>
    <dgm:pt modelId="{CC67D43F-5C04-498E-8BA4-E0C9AF72A12C}">
      <dgm:prSet/>
      <dgm:spPr/>
      <dgm:t>
        <a:bodyPr/>
        <a:lstStyle/>
        <a:p>
          <a:r>
            <a:rPr lang="en-US"/>
            <a:t>Value provisions: Includes three-year freeze on APMs, locking in current payments; Provides pathway to specialty participation in value-based care</a:t>
          </a:r>
        </a:p>
      </dgm:t>
    </dgm:pt>
    <dgm:pt modelId="{D2EA96C1-4E98-4CCF-B769-EE97AD8AA2D8}" type="parTrans" cxnId="{684EFC97-1B22-4217-89F0-6DEFB1C1EBF6}">
      <dgm:prSet/>
      <dgm:spPr/>
      <dgm:t>
        <a:bodyPr/>
        <a:lstStyle/>
        <a:p>
          <a:endParaRPr lang="en-US"/>
        </a:p>
      </dgm:t>
    </dgm:pt>
    <dgm:pt modelId="{7AAFA416-5E53-47B0-B7A2-A243C467CB42}" type="sibTrans" cxnId="{684EFC97-1B22-4217-89F0-6DEFB1C1EBF6}">
      <dgm:prSet/>
      <dgm:spPr/>
      <dgm:t>
        <a:bodyPr/>
        <a:lstStyle/>
        <a:p>
          <a:endParaRPr lang="en-US"/>
        </a:p>
      </dgm:t>
    </dgm:pt>
    <dgm:pt modelId="{CF8D27B6-0133-4F8F-8B59-6B66345E6F52}">
      <dgm:prSet/>
      <dgm:spPr/>
      <dgm:t>
        <a:bodyPr/>
        <a:lstStyle/>
        <a:p>
          <a:r>
            <a:rPr lang="en-US"/>
            <a:t>Raises the budget neutrality threshold from $20 million to $54.5 million</a:t>
          </a:r>
        </a:p>
      </dgm:t>
    </dgm:pt>
    <dgm:pt modelId="{93714D8C-C0AA-4FEA-B601-8969407C417F}" type="parTrans" cxnId="{C8C0B791-B223-4613-B16D-4EB7427869EA}">
      <dgm:prSet/>
      <dgm:spPr/>
      <dgm:t>
        <a:bodyPr/>
        <a:lstStyle/>
        <a:p>
          <a:endParaRPr lang="en-US"/>
        </a:p>
      </dgm:t>
    </dgm:pt>
    <dgm:pt modelId="{C2E71ED3-850D-42BF-A579-E23160349694}" type="sibTrans" cxnId="{C8C0B791-B223-4613-B16D-4EB7427869EA}">
      <dgm:prSet/>
      <dgm:spPr/>
      <dgm:t>
        <a:bodyPr/>
        <a:lstStyle/>
        <a:p>
          <a:endParaRPr lang="en-US"/>
        </a:p>
      </dgm:t>
    </dgm:pt>
    <dgm:pt modelId="{6FCD68AC-C5F4-42CC-87F5-09B5EABD3381}" type="pres">
      <dgm:prSet presAssocID="{E72995F1-2B93-4751-AAFD-9C7274FB9EA7}" presName="linear" presStyleCnt="0">
        <dgm:presLayoutVars>
          <dgm:animLvl val="lvl"/>
          <dgm:resizeHandles val="exact"/>
        </dgm:presLayoutVars>
      </dgm:prSet>
      <dgm:spPr/>
    </dgm:pt>
    <dgm:pt modelId="{35CFA99E-DB87-4112-9401-C5E9089E3900}" type="pres">
      <dgm:prSet presAssocID="{799A2D07-F9CD-4E58-B47A-8C2A2E01EF8F}" presName="parentText" presStyleLbl="node1" presStyleIdx="0" presStyleCnt="6">
        <dgm:presLayoutVars>
          <dgm:chMax val="0"/>
          <dgm:bulletEnabled val="1"/>
        </dgm:presLayoutVars>
      </dgm:prSet>
      <dgm:spPr/>
    </dgm:pt>
    <dgm:pt modelId="{57275985-2FEA-412D-B210-62C8A77E2DE2}" type="pres">
      <dgm:prSet presAssocID="{720E1DD8-7063-4979-873B-2E802814C324}" presName="spacer" presStyleCnt="0"/>
      <dgm:spPr/>
    </dgm:pt>
    <dgm:pt modelId="{A4EDD6EE-60BF-48EF-82F6-FBDD62D795E9}" type="pres">
      <dgm:prSet presAssocID="{7A669F72-3C7F-471E-B7E1-20A674431FA4}" presName="parentText" presStyleLbl="node1" presStyleIdx="1" presStyleCnt="6">
        <dgm:presLayoutVars>
          <dgm:chMax val="0"/>
          <dgm:bulletEnabled val="1"/>
        </dgm:presLayoutVars>
      </dgm:prSet>
      <dgm:spPr/>
    </dgm:pt>
    <dgm:pt modelId="{94B111CC-DFC9-4E29-9019-B5CC654B70C8}" type="pres">
      <dgm:prSet presAssocID="{3ABD09EF-3B36-4A33-B067-DCF79E61D58C}" presName="spacer" presStyleCnt="0"/>
      <dgm:spPr/>
    </dgm:pt>
    <dgm:pt modelId="{E7001C34-0DF2-43B4-8C7E-340A9BAD850C}" type="pres">
      <dgm:prSet presAssocID="{040D7F97-266A-4BC8-B134-7C971FF8D166}" presName="parentText" presStyleLbl="node1" presStyleIdx="2" presStyleCnt="6">
        <dgm:presLayoutVars>
          <dgm:chMax val="0"/>
          <dgm:bulletEnabled val="1"/>
        </dgm:presLayoutVars>
      </dgm:prSet>
      <dgm:spPr/>
    </dgm:pt>
    <dgm:pt modelId="{6B578E2D-33D6-487F-987C-0D5D65D42797}" type="pres">
      <dgm:prSet presAssocID="{040D7F97-266A-4BC8-B134-7C971FF8D166}" presName="childText" presStyleLbl="revTx" presStyleIdx="0" presStyleCnt="1">
        <dgm:presLayoutVars>
          <dgm:bulletEnabled val="1"/>
        </dgm:presLayoutVars>
      </dgm:prSet>
      <dgm:spPr/>
    </dgm:pt>
    <dgm:pt modelId="{1E52B622-EF5C-430F-9490-7EE8DD11622D}" type="pres">
      <dgm:prSet presAssocID="{60F9B7FC-C0FB-47B9-9E53-F95528A7C4DF}" presName="parentText" presStyleLbl="node1" presStyleIdx="3" presStyleCnt="6">
        <dgm:presLayoutVars>
          <dgm:chMax val="0"/>
          <dgm:bulletEnabled val="1"/>
        </dgm:presLayoutVars>
      </dgm:prSet>
      <dgm:spPr/>
    </dgm:pt>
    <dgm:pt modelId="{2844888E-0B1B-4A80-9D4A-629D17E1E4D9}" type="pres">
      <dgm:prSet presAssocID="{4AEF4182-4A22-4822-B8D3-E31EFBF1D764}" presName="spacer" presStyleCnt="0"/>
      <dgm:spPr/>
    </dgm:pt>
    <dgm:pt modelId="{D7DC39CC-B191-4029-91AE-F9EDDF08108B}" type="pres">
      <dgm:prSet presAssocID="{CC67D43F-5C04-498E-8BA4-E0C9AF72A12C}" presName="parentText" presStyleLbl="node1" presStyleIdx="4" presStyleCnt="6">
        <dgm:presLayoutVars>
          <dgm:chMax val="0"/>
          <dgm:bulletEnabled val="1"/>
        </dgm:presLayoutVars>
      </dgm:prSet>
      <dgm:spPr/>
    </dgm:pt>
    <dgm:pt modelId="{FABEFDBB-BA16-4EF5-AC90-07DC01BF5640}" type="pres">
      <dgm:prSet presAssocID="{7AAFA416-5E53-47B0-B7A2-A243C467CB42}" presName="spacer" presStyleCnt="0"/>
      <dgm:spPr/>
    </dgm:pt>
    <dgm:pt modelId="{E9434D9D-3D82-4F19-BA42-777AEEA6D9E0}" type="pres">
      <dgm:prSet presAssocID="{CF8D27B6-0133-4F8F-8B59-6B66345E6F52}" presName="parentText" presStyleLbl="node1" presStyleIdx="5" presStyleCnt="6">
        <dgm:presLayoutVars>
          <dgm:chMax val="0"/>
          <dgm:bulletEnabled val="1"/>
        </dgm:presLayoutVars>
      </dgm:prSet>
      <dgm:spPr/>
    </dgm:pt>
  </dgm:ptLst>
  <dgm:cxnLst>
    <dgm:cxn modelId="{60DA7501-D6AA-45FA-A764-13D5EAE902D0}" type="presOf" srcId="{799A2D07-F9CD-4E58-B47A-8C2A2E01EF8F}" destId="{35CFA99E-DB87-4112-9401-C5E9089E3900}" srcOrd="0" destOrd="0" presId="urn:microsoft.com/office/officeart/2005/8/layout/vList2"/>
    <dgm:cxn modelId="{18CDDB1E-5624-4FC0-AD8D-10B78BEE914B}" type="presOf" srcId="{040D7F97-266A-4BC8-B134-7C971FF8D166}" destId="{E7001C34-0DF2-43B4-8C7E-340A9BAD850C}" srcOrd="0" destOrd="0" presId="urn:microsoft.com/office/officeart/2005/8/layout/vList2"/>
    <dgm:cxn modelId="{BCB7901F-1BE0-47FB-998B-1B0B1D0B74BD}" srcId="{E72995F1-2B93-4751-AAFD-9C7274FB9EA7}" destId="{7A669F72-3C7F-471E-B7E1-20A674431FA4}" srcOrd="1" destOrd="0" parTransId="{95F14D4E-F42D-42FC-A8D0-3E1DD7B15C58}" sibTransId="{3ABD09EF-3B36-4A33-B067-DCF79E61D58C}"/>
    <dgm:cxn modelId="{CD17082D-60DE-41DC-A2FF-6540BD2665A7}" srcId="{E72995F1-2B93-4751-AAFD-9C7274FB9EA7}" destId="{799A2D07-F9CD-4E58-B47A-8C2A2E01EF8F}" srcOrd="0" destOrd="0" parTransId="{4D689D7A-29D4-4FFD-9D4D-C6AF8FC01466}" sibTransId="{720E1DD8-7063-4979-873B-2E802814C324}"/>
    <dgm:cxn modelId="{0BA06C3A-DAC5-4499-8302-92718621E7AE}" type="presOf" srcId="{CC67D43F-5C04-498E-8BA4-E0C9AF72A12C}" destId="{D7DC39CC-B191-4029-91AE-F9EDDF08108B}" srcOrd="0" destOrd="0" presId="urn:microsoft.com/office/officeart/2005/8/layout/vList2"/>
    <dgm:cxn modelId="{F0430D44-23ED-4949-BD0B-AE1A4E98FEC7}" srcId="{040D7F97-266A-4BC8-B134-7C971FF8D166}" destId="{6C0D5A76-2715-4444-B954-A912D88CB21B}" srcOrd="0" destOrd="0" parTransId="{1F9A3A19-4587-481E-978E-B0B182A9576A}" sibTransId="{71CF9D68-0B32-42CA-B63C-58CD38B08F18}"/>
    <dgm:cxn modelId="{0B628466-B1B1-40D0-BEFB-89E0C13A5B62}" type="presOf" srcId="{60F9B7FC-C0FB-47B9-9E53-F95528A7C4DF}" destId="{1E52B622-EF5C-430F-9490-7EE8DD11622D}" srcOrd="0" destOrd="0" presId="urn:microsoft.com/office/officeart/2005/8/layout/vList2"/>
    <dgm:cxn modelId="{B9EAA049-00B0-4534-AF76-90BA1ECDF8CB}" type="presOf" srcId="{CF8D27B6-0133-4F8F-8B59-6B66345E6F52}" destId="{E9434D9D-3D82-4F19-BA42-777AEEA6D9E0}" srcOrd="0" destOrd="0" presId="urn:microsoft.com/office/officeart/2005/8/layout/vList2"/>
    <dgm:cxn modelId="{E8FCC76E-A352-4B56-BAC4-09ED2455C2FD}" type="presOf" srcId="{45C62118-D2FF-4133-BFEC-89B19166A073}" destId="{6B578E2D-33D6-487F-987C-0D5D65D42797}" srcOrd="0" destOrd="2" presId="urn:microsoft.com/office/officeart/2005/8/layout/vList2"/>
    <dgm:cxn modelId="{381D7151-4EC9-4B55-ACB2-B0A9354BAB6B}" type="presOf" srcId="{DAD376D5-52E7-488F-A9FE-238E2065D7A8}" destId="{6B578E2D-33D6-487F-987C-0D5D65D42797}" srcOrd="0" destOrd="1" presId="urn:microsoft.com/office/officeart/2005/8/layout/vList2"/>
    <dgm:cxn modelId="{C8C0B791-B223-4613-B16D-4EB7427869EA}" srcId="{E72995F1-2B93-4751-AAFD-9C7274FB9EA7}" destId="{CF8D27B6-0133-4F8F-8B59-6B66345E6F52}" srcOrd="5" destOrd="0" parTransId="{93714D8C-C0AA-4FEA-B601-8969407C417F}" sibTransId="{C2E71ED3-850D-42BF-A579-E23160349694}"/>
    <dgm:cxn modelId="{684EFC97-1B22-4217-89F0-6DEFB1C1EBF6}" srcId="{E72995F1-2B93-4751-AAFD-9C7274FB9EA7}" destId="{CC67D43F-5C04-498E-8BA4-E0C9AF72A12C}" srcOrd="4" destOrd="0" parTransId="{D2EA96C1-4E98-4CCF-B769-EE97AD8AA2D8}" sibTransId="{7AAFA416-5E53-47B0-B7A2-A243C467CB42}"/>
    <dgm:cxn modelId="{522D419D-9C2F-496D-86EF-4EF205C387A5}" srcId="{E72995F1-2B93-4751-AAFD-9C7274FB9EA7}" destId="{040D7F97-266A-4BC8-B134-7C971FF8D166}" srcOrd="2" destOrd="0" parTransId="{5489C64D-11DA-4BA6-AFA0-C17E5C2B4F7D}" sibTransId="{8B990A29-05AC-4361-89ED-C9E26EAD3F95}"/>
    <dgm:cxn modelId="{5ED690A5-FE63-406B-A810-91F33709E9B3}" srcId="{E72995F1-2B93-4751-AAFD-9C7274FB9EA7}" destId="{60F9B7FC-C0FB-47B9-9E53-F95528A7C4DF}" srcOrd="3" destOrd="0" parTransId="{6CA24DFD-7289-4064-AA98-9EA5BBA4E795}" sibTransId="{4AEF4182-4A22-4822-B8D3-E31EFBF1D764}"/>
    <dgm:cxn modelId="{8D793FAB-2CF4-4738-B743-9E4AB8CCEFE1}" type="presOf" srcId="{6C0D5A76-2715-4444-B954-A912D88CB21B}" destId="{6B578E2D-33D6-487F-987C-0D5D65D42797}" srcOrd="0" destOrd="0" presId="urn:microsoft.com/office/officeart/2005/8/layout/vList2"/>
    <dgm:cxn modelId="{3A09E3C0-C4D4-4C62-8B37-E630FE6C953E}" srcId="{040D7F97-266A-4BC8-B134-7C971FF8D166}" destId="{DAD376D5-52E7-488F-A9FE-238E2065D7A8}" srcOrd="1" destOrd="0" parTransId="{D45B8344-E892-4201-9513-B921FFFB1988}" sibTransId="{91ECDDDC-7669-4BC9-A9EA-D4E0CB3ED6B4}"/>
    <dgm:cxn modelId="{0E5AD9CF-EDE6-40BB-ABD7-D8D5A676CC9A}" srcId="{040D7F97-266A-4BC8-B134-7C971FF8D166}" destId="{45C62118-D2FF-4133-BFEC-89B19166A073}" srcOrd="2" destOrd="0" parTransId="{D8A42A46-6639-4827-93F7-FAF2E09520C5}" sibTransId="{75FE43E7-CFDD-4E3B-8C2B-507BCCA15571}"/>
    <dgm:cxn modelId="{30B5C7DE-7586-4255-81DB-4BE14AE24601}" type="presOf" srcId="{7A669F72-3C7F-471E-B7E1-20A674431FA4}" destId="{A4EDD6EE-60BF-48EF-82F6-FBDD62D795E9}" srcOrd="0" destOrd="0" presId="urn:microsoft.com/office/officeart/2005/8/layout/vList2"/>
    <dgm:cxn modelId="{7669CDFC-E435-4EF3-9F69-D3CCAED2A336}" type="presOf" srcId="{E72995F1-2B93-4751-AAFD-9C7274FB9EA7}" destId="{6FCD68AC-C5F4-42CC-87F5-09B5EABD3381}" srcOrd="0" destOrd="0" presId="urn:microsoft.com/office/officeart/2005/8/layout/vList2"/>
    <dgm:cxn modelId="{249E14F5-C179-4E68-84BE-63726F2F24F1}" type="presParOf" srcId="{6FCD68AC-C5F4-42CC-87F5-09B5EABD3381}" destId="{35CFA99E-DB87-4112-9401-C5E9089E3900}" srcOrd="0" destOrd="0" presId="urn:microsoft.com/office/officeart/2005/8/layout/vList2"/>
    <dgm:cxn modelId="{F185DC20-C3DB-4F59-8C3F-DB6713CAEE19}" type="presParOf" srcId="{6FCD68AC-C5F4-42CC-87F5-09B5EABD3381}" destId="{57275985-2FEA-412D-B210-62C8A77E2DE2}" srcOrd="1" destOrd="0" presId="urn:microsoft.com/office/officeart/2005/8/layout/vList2"/>
    <dgm:cxn modelId="{ACEE9F2C-0D06-47EC-B933-1B2684C85A78}" type="presParOf" srcId="{6FCD68AC-C5F4-42CC-87F5-09B5EABD3381}" destId="{A4EDD6EE-60BF-48EF-82F6-FBDD62D795E9}" srcOrd="2" destOrd="0" presId="urn:microsoft.com/office/officeart/2005/8/layout/vList2"/>
    <dgm:cxn modelId="{79F11CA1-F987-482A-A3D7-4CBD2246398A}" type="presParOf" srcId="{6FCD68AC-C5F4-42CC-87F5-09B5EABD3381}" destId="{94B111CC-DFC9-4E29-9019-B5CC654B70C8}" srcOrd="3" destOrd="0" presId="urn:microsoft.com/office/officeart/2005/8/layout/vList2"/>
    <dgm:cxn modelId="{259DC3E2-0F24-4809-83B8-038265F23A23}" type="presParOf" srcId="{6FCD68AC-C5F4-42CC-87F5-09B5EABD3381}" destId="{E7001C34-0DF2-43B4-8C7E-340A9BAD850C}" srcOrd="4" destOrd="0" presId="urn:microsoft.com/office/officeart/2005/8/layout/vList2"/>
    <dgm:cxn modelId="{B0EA531E-07D5-47F5-BB26-53FC9C55538B}" type="presParOf" srcId="{6FCD68AC-C5F4-42CC-87F5-09B5EABD3381}" destId="{6B578E2D-33D6-487F-987C-0D5D65D42797}" srcOrd="5" destOrd="0" presId="urn:microsoft.com/office/officeart/2005/8/layout/vList2"/>
    <dgm:cxn modelId="{7F580B9B-DC6E-41DC-9058-5F11C8A39C0A}" type="presParOf" srcId="{6FCD68AC-C5F4-42CC-87F5-09B5EABD3381}" destId="{1E52B622-EF5C-430F-9490-7EE8DD11622D}" srcOrd="6" destOrd="0" presId="urn:microsoft.com/office/officeart/2005/8/layout/vList2"/>
    <dgm:cxn modelId="{ADF921FA-7C44-4A61-8D1E-745F88B2B280}" type="presParOf" srcId="{6FCD68AC-C5F4-42CC-87F5-09B5EABD3381}" destId="{2844888E-0B1B-4A80-9D4A-629D17E1E4D9}" srcOrd="7" destOrd="0" presId="urn:microsoft.com/office/officeart/2005/8/layout/vList2"/>
    <dgm:cxn modelId="{90ADAC26-8C6E-4F41-A718-250792E185E1}" type="presParOf" srcId="{6FCD68AC-C5F4-42CC-87F5-09B5EABD3381}" destId="{D7DC39CC-B191-4029-91AE-F9EDDF08108B}" srcOrd="8" destOrd="0" presId="urn:microsoft.com/office/officeart/2005/8/layout/vList2"/>
    <dgm:cxn modelId="{24B2BA96-E002-4FBC-8CB6-89AAE2E6258F}" type="presParOf" srcId="{6FCD68AC-C5F4-42CC-87F5-09B5EABD3381}" destId="{FABEFDBB-BA16-4EF5-AC90-07DC01BF5640}" srcOrd="9" destOrd="0" presId="urn:microsoft.com/office/officeart/2005/8/layout/vList2"/>
    <dgm:cxn modelId="{03D3D76A-3546-4B4E-8525-F97BF22BEE8E}" type="presParOf" srcId="{6FCD68AC-C5F4-42CC-87F5-09B5EABD3381}" destId="{E9434D9D-3D82-4F19-BA42-777AEEA6D9E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004F85-6D6B-4895-B96D-2281237EDD5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6528D54-C0A6-4F4D-B06D-CDEF3F6D8E99}">
      <dgm:prSet/>
      <dgm:spPr/>
      <dgm:t>
        <a:bodyPr/>
        <a:lstStyle/>
        <a:p>
          <a:r>
            <a:rPr lang="en-US"/>
            <a:t>Includes an RFI on how to redesigning primary care payment, including reconsidering primary care valuation, the role of technology-enabled primary care, and prospective payment within MSSP.</a:t>
          </a:r>
        </a:p>
      </dgm:t>
    </dgm:pt>
    <dgm:pt modelId="{1C91CC4A-2811-486F-9A27-C5CADFCEEDFF}" type="parTrans" cxnId="{EC6730FB-C84E-4E91-8954-06D21A3EEE95}">
      <dgm:prSet/>
      <dgm:spPr/>
      <dgm:t>
        <a:bodyPr/>
        <a:lstStyle/>
        <a:p>
          <a:endParaRPr lang="en-US"/>
        </a:p>
      </dgm:t>
    </dgm:pt>
    <dgm:pt modelId="{5E184E44-D537-4718-A8C4-42AEA9C05DA1}" type="sibTrans" cxnId="{EC6730FB-C84E-4E91-8954-06D21A3EEE95}">
      <dgm:prSet/>
      <dgm:spPr/>
      <dgm:t>
        <a:bodyPr/>
        <a:lstStyle/>
        <a:p>
          <a:endParaRPr lang="en-US"/>
        </a:p>
      </dgm:t>
    </dgm:pt>
    <dgm:pt modelId="{2977C32A-5118-4C16-ADCF-D1EEAC5C11A7}">
      <dgm:prSet/>
      <dgm:spPr/>
      <dgm:t>
        <a:bodyPr/>
        <a:lstStyle/>
        <a:p>
          <a:r>
            <a:rPr lang="en-US"/>
            <a:t>This may better recognize the variation in work across visit levels, provide greater payment for more complex longitudinal care, streamline billing by eliminating a separate claim line, and provide an enhanced adjustment for physicians participating in MSSP ACOs and the LEAD model (32%)</a:t>
          </a:r>
        </a:p>
      </dgm:t>
    </dgm:pt>
    <dgm:pt modelId="{1EC520F4-9EF2-4D3E-8D9F-A21928A3B859}" type="parTrans" cxnId="{4DCAD0A2-3B74-4393-9FDB-5F002B503E1B}">
      <dgm:prSet/>
      <dgm:spPr/>
      <dgm:t>
        <a:bodyPr/>
        <a:lstStyle/>
        <a:p>
          <a:endParaRPr lang="en-US"/>
        </a:p>
      </dgm:t>
    </dgm:pt>
    <dgm:pt modelId="{B875A7E2-F821-4AE8-818C-2C6BAB195A1D}" type="sibTrans" cxnId="{4DCAD0A2-3B74-4393-9FDB-5F002B503E1B}">
      <dgm:prSet/>
      <dgm:spPr/>
      <dgm:t>
        <a:bodyPr/>
        <a:lstStyle/>
        <a:p>
          <a:endParaRPr lang="en-US"/>
        </a:p>
      </dgm:t>
    </dgm:pt>
    <dgm:pt modelId="{E91A5010-5751-43CD-A02B-676A4533B0E0}">
      <dgm:prSet/>
      <dgm:spPr/>
      <dgm:t>
        <a:bodyPr/>
        <a:lstStyle/>
        <a:p>
          <a:r>
            <a:rPr lang="en-US"/>
            <a:t>Increase payment for several CoCM and APCM Behavioral Health Integration add-on codes, which should better reflect the work involved.</a:t>
          </a:r>
        </a:p>
      </dgm:t>
    </dgm:pt>
    <dgm:pt modelId="{DAABAE9B-B10C-489C-96B1-705B67CEAE08}" type="parTrans" cxnId="{83434ADF-7D87-4C96-B4B2-8A7CB7EA52A8}">
      <dgm:prSet/>
      <dgm:spPr/>
      <dgm:t>
        <a:bodyPr/>
        <a:lstStyle/>
        <a:p>
          <a:endParaRPr lang="en-US"/>
        </a:p>
      </dgm:t>
    </dgm:pt>
    <dgm:pt modelId="{AA7B6BF1-FE3D-4D8E-9919-4A872095C21A}" type="sibTrans" cxnId="{83434ADF-7D87-4C96-B4B2-8A7CB7EA52A8}">
      <dgm:prSet/>
      <dgm:spPr/>
      <dgm:t>
        <a:bodyPr/>
        <a:lstStyle/>
        <a:p>
          <a:endParaRPr lang="en-US"/>
        </a:p>
      </dgm:t>
    </dgm:pt>
    <dgm:pt modelId="{BFBCA146-C02B-43C0-89B9-EB21430AB0D2}">
      <dgm:prSet/>
      <dgm:spPr/>
      <dgm:t>
        <a:bodyPr/>
        <a:lstStyle/>
        <a:p>
          <a:r>
            <a:rPr lang="en-US"/>
            <a:t>Require RPM and RTM services to be furnished only to established patients and requiring an initial visit before these services begin.</a:t>
          </a:r>
        </a:p>
      </dgm:t>
    </dgm:pt>
    <dgm:pt modelId="{FE883126-E5E5-43DF-B5E4-1B8E3CD3FFD8}" type="parTrans" cxnId="{F905CF23-44C2-466D-8B38-E5EED4543D7F}">
      <dgm:prSet/>
      <dgm:spPr/>
      <dgm:t>
        <a:bodyPr/>
        <a:lstStyle/>
        <a:p>
          <a:endParaRPr lang="en-US"/>
        </a:p>
      </dgm:t>
    </dgm:pt>
    <dgm:pt modelId="{22961AB7-F117-4100-8BDF-4D17FE0E97A5}" type="sibTrans" cxnId="{F905CF23-44C2-466D-8B38-E5EED4543D7F}">
      <dgm:prSet/>
      <dgm:spPr/>
      <dgm:t>
        <a:bodyPr/>
        <a:lstStyle/>
        <a:p>
          <a:endParaRPr lang="en-US"/>
        </a:p>
      </dgm:t>
    </dgm:pt>
    <dgm:pt modelId="{40C0BAAD-5BFE-413D-86D3-A19E6B66360A}">
      <dgm:prSet/>
      <dgm:spPr/>
      <dgm:t>
        <a:bodyPr/>
        <a:lstStyle/>
        <a:p>
          <a:r>
            <a:rPr lang="en-US"/>
            <a:t>Replace G2211 with a modifier that would increase payment by 16% of the base E/M service rather than as a flat payment. </a:t>
          </a:r>
        </a:p>
      </dgm:t>
    </dgm:pt>
    <dgm:pt modelId="{0DF3F11F-F447-4E70-BC07-83405D386654}" type="parTrans" cxnId="{8617593B-6218-4C96-A409-57B606E8D09C}">
      <dgm:prSet/>
      <dgm:spPr/>
      <dgm:t>
        <a:bodyPr/>
        <a:lstStyle/>
        <a:p>
          <a:endParaRPr lang="en-US"/>
        </a:p>
      </dgm:t>
    </dgm:pt>
    <dgm:pt modelId="{B9D72343-44AB-4095-AAE3-C99EECA7B644}" type="sibTrans" cxnId="{8617593B-6218-4C96-A409-57B606E8D09C}">
      <dgm:prSet/>
      <dgm:spPr/>
      <dgm:t>
        <a:bodyPr/>
        <a:lstStyle/>
        <a:p>
          <a:endParaRPr lang="en-US"/>
        </a:p>
      </dgm:t>
    </dgm:pt>
    <dgm:pt modelId="{CD8DE8B7-73D1-4941-882D-1A7BD6836969}" type="pres">
      <dgm:prSet presAssocID="{0E004F85-6D6B-4895-B96D-2281237EDD51}" presName="linear" presStyleCnt="0">
        <dgm:presLayoutVars>
          <dgm:animLvl val="lvl"/>
          <dgm:resizeHandles val="exact"/>
        </dgm:presLayoutVars>
      </dgm:prSet>
      <dgm:spPr/>
    </dgm:pt>
    <dgm:pt modelId="{9A30A199-B303-4412-8581-19A05836CFF4}" type="pres">
      <dgm:prSet presAssocID="{36528D54-C0A6-4F4D-B06D-CDEF3F6D8E99}" presName="parentText" presStyleLbl="node1" presStyleIdx="0" presStyleCnt="4">
        <dgm:presLayoutVars>
          <dgm:chMax val="0"/>
          <dgm:bulletEnabled val="1"/>
        </dgm:presLayoutVars>
      </dgm:prSet>
      <dgm:spPr/>
    </dgm:pt>
    <dgm:pt modelId="{C390B505-43A5-4D0C-AAEF-A24AE7AA16EC}" type="pres">
      <dgm:prSet presAssocID="{5E184E44-D537-4718-A8C4-42AEA9C05DA1}" presName="spacer" presStyleCnt="0"/>
      <dgm:spPr/>
    </dgm:pt>
    <dgm:pt modelId="{C98E81E4-7ACA-48AE-90FF-3FB2D529E4BA}" type="pres">
      <dgm:prSet presAssocID="{40C0BAAD-5BFE-413D-86D3-A19E6B66360A}" presName="parentText" presStyleLbl="node1" presStyleIdx="1" presStyleCnt="4">
        <dgm:presLayoutVars>
          <dgm:chMax val="0"/>
          <dgm:bulletEnabled val="1"/>
        </dgm:presLayoutVars>
      </dgm:prSet>
      <dgm:spPr/>
    </dgm:pt>
    <dgm:pt modelId="{14CD8BED-4E2F-47E0-BEF7-7F706869C34B}" type="pres">
      <dgm:prSet presAssocID="{40C0BAAD-5BFE-413D-86D3-A19E6B66360A}" presName="childText" presStyleLbl="revTx" presStyleIdx="0" presStyleCnt="1">
        <dgm:presLayoutVars>
          <dgm:bulletEnabled val="1"/>
        </dgm:presLayoutVars>
      </dgm:prSet>
      <dgm:spPr/>
    </dgm:pt>
    <dgm:pt modelId="{830DBC83-B3E0-4260-98FD-36AF1FC38D2C}" type="pres">
      <dgm:prSet presAssocID="{E91A5010-5751-43CD-A02B-676A4533B0E0}" presName="parentText" presStyleLbl="node1" presStyleIdx="2" presStyleCnt="4">
        <dgm:presLayoutVars>
          <dgm:chMax val="0"/>
          <dgm:bulletEnabled val="1"/>
        </dgm:presLayoutVars>
      </dgm:prSet>
      <dgm:spPr/>
    </dgm:pt>
    <dgm:pt modelId="{25B1BC21-4FC8-472A-8BD3-311D85AC2FFD}" type="pres">
      <dgm:prSet presAssocID="{AA7B6BF1-FE3D-4D8E-9919-4A872095C21A}" presName="spacer" presStyleCnt="0"/>
      <dgm:spPr/>
    </dgm:pt>
    <dgm:pt modelId="{BBAE2DF7-2881-48AE-8381-9B2E5C5C0700}" type="pres">
      <dgm:prSet presAssocID="{BFBCA146-C02B-43C0-89B9-EB21430AB0D2}" presName="parentText" presStyleLbl="node1" presStyleIdx="3" presStyleCnt="4">
        <dgm:presLayoutVars>
          <dgm:chMax val="0"/>
          <dgm:bulletEnabled val="1"/>
        </dgm:presLayoutVars>
      </dgm:prSet>
      <dgm:spPr/>
    </dgm:pt>
  </dgm:ptLst>
  <dgm:cxnLst>
    <dgm:cxn modelId="{B77FF50D-56B4-4F3B-8855-1FC2234DDDD4}" type="presOf" srcId="{36528D54-C0A6-4F4D-B06D-CDEF3F6D8E99}" destId="{9A30A199-B303-4412-8581-19A05836CFF4}" srcOrd="0" destOrd="0" presId="urn:microsoft.com/office/officeart/2005/8/layout/vList2"/>
    <dgm:cxn modelId="{F905CF23-44C2-466D-8B38-E5EED4543D7F}" srcId="{0E004F85-6D6B-4895-B96D-2281237EDD51}" destId="{BFBCA146-C02B-43C0-89B9-EB21430AB0D2}" srcOrd="3" destOrd="0" parTransId="{FE883126-E5E5-43DF-B5E4-1B8E3CD3FFD8}" sibTransId="{22961AB7-F117-4100-8BDF-4D17FE0E97A5}"/>
    <dgm:cxn modelId="{8617593B-6218-4C96-A409-57B606E8D09C}" srcId="{0E004F85-6D6B-4895-B96D-2281237EDD51}" destId="{40C0BAAD-5BFE-413D-86D3-A19E6B66360A}" srcOrd="1" destOrd="0" parTransId="{0DF3F11F-F447-4E70-BC07-83405D386654}" sibTransId="{B9D72343-44AB-4095-AAE3-C99EECA7B644}"/>
    <dgm:cxn modelId="{249E7758-4FA7-4BE9-9D88-C127812548DA}" type="presOf" srcId="{BFBCA146-C02B-43C0-89B9-EB21430AB0D2}" destId="{BBAE2DF7-2881-48AE-8381-9B2E5C5C0700}" srcOrd="0" destOrd="0" presId="urn:microsoft.com/office/officeart/2005/8/layout/vList2"/>
    <dgm:cxn modelId="{4DCAD0A2-3B74-4393-9FDB-5F002B503E1B}" srcId="{40C0BAAD-5BFE-413D-86D3-A19E6B66360A}" destId="{2977C32A-5118-4C16-ADCF-D1EEAC5C11A7}" srcOrd="0" destOrd="0" parTransId="{1EC520F4-9EF2-4D3E-8D9F-A21928A3B859}" sibTransId="{B875A7E2-F821-4AE8-818C-2C6BAB195A1D}"/>
    <dgm:cxn modelId="{54665EBB-3C66-42FA-88CA-4540D776BD2D}" type="presOf" srcId="{0E004F85-6D6B-4895-B96D-2281237EDD51}" destId="{CD8DE8B7-73D1-4941-882D-1A7BD6836969}" srcOrd="0" destOrd="0" presId="urn:microsoft.com/office/officeart/2005/8/layout/vList2"/>
    <dgm:cxn modelId="{CA243FC0-3576-4392-9C08-A982191630FC}" type="presOf" srcId="{40C0BAAD-5BFE-413D-86D3-A19E6B66360A}" destId="{C98E81E4-7ACA-48AE-90FF-3FB2D529E4BA}" srcOrd="0" destOrd="0" presId="urn:microsoft.com/office/officeart/2005/8/layout/vList2"/>
    <dgm:cxn modelId="{B27B12C6-9675-4A00-A275-A97E03ECB956}" type="presOf" srcId="{2977C32A-5118-4C16-ADCF-D1EEAC5C11A7}" destId="{14CD8BED-4E2F-47E0-BEF7-7F706869C34B}" srcOrd="0" destOrd="0" presId="urn:microsoft.com/office/officeart/2005/8/layout/vList2"/>
    <dgm:cxn modelId="{83434ADF-7D87-4C96-B4B2-8A7CB7EA52A8}" srcId="{0E004F85-6D6B-4895-B96D-2281237EDD51}" destId="{E91A5010-5751-43CD-A02B-676A4533B0E0}" srcOrd="2" destOrd="0" parTransId="{DAABAE9B-B10C-489C-96B1-705B67CEAE08}" sibTransId="{AA7B6BF1-FE3D-4D8E-9919-4A872095C21A}"/>
    <dgm:cxn modelId="{725071E8-A2AD-49B1-917D-4CCDA8F80897}" type="presOf" srcId="{E91A5010-5751-43CD-A02B-676A4533B0E0}" destId="{830DBC83-B3E0-4260-98FD-36AF1FC38D2C}" srcOrd="0" destOrd="0" presId="urn:microsoft.com/office/officeart/2005/8/layout/vList2"/>
    <dgm:cxn modelId="{EC6730FB-C84E-4E91-8954-06D21A3EEE95}" srcId="{0E004F85-6D6B-4895-B96D-2281237EDD51}" destId="{36528D54-C0A6-4F4D-B06D-CDEF3F6D8E99}" srcOrd="0" destOrd="0" parTransId="{1C91CC4A-2811-486F-9A27-C5CADFCEEDFF}" sibTransId="{5E184E44-D537-4718-A8C4-42AEA9C05DA1}"/>
    <dgm:cxn modelId="{73CE921A-0C1F-412E-B476-5843D8EE2FAB}" type="presParOf" srcId="{CD8DE8B7-73D1-4941-882D-1A7BD6836969}" destId="{9A30A199-B303-4412-8581-19A05836CFF4}" srcOrd="0" destOrd="0" presId="urn:microsoft.com/office/officeart/2005/8/layout/vList2"/>
    <dgm:cxn modelId="{5F2559C0-5D1A-4B81-9984-B277894E2D8C}" type="presParOf" srcId="{CD8DE8B7-73D1-4941-882D-1A7BD6836969}" destId="{C390B505-43A5-4D0C-AAEF-A24AE7AA16EC}" srcOrd="1" destOrd="0" presId="urn:microsoft.com/office/officeart/2005/8/layout/vList2"/>
    <dgm:cxn modelId="{6AC0CAA1-7227-4D73-9560-5E5A76649957}" type="presParOf" srcId="{CD8DE8B7-73D1-4941-882D-1A7BD6836969}" destId="{C98E81E4-7ACA-48AE-90FF-3FB2D529E4BA}" srcOrd="2" destOrd="0" presId="urn:microsoft.com/office/officeart/2005/8/layout/vList2"/>
    <dgm:cxn modelId="{B7E3E881-E9B1-4CBF-8DC1-BB5C8358EE89}" type="presParOf" srcId="{CD8DE8B7-73D1-4941-882D-1A7BD6836969}" destId="{14CD8BED-4E2F-47E0-BEF7-7F706869C34B}" srcOrd="3" destOrd="0" presId="urn:microsoft.com/office/officeart/2005/8/layout/vList2"/>
    <dgm:cxn modelId="{65805344-BFB9-4760-88BE-70D278BE7821}" type="presParOf" srcId="{CD8DE8B7-73D1-4941-882D-1A7BD6836969}" destId="{830DBC83-B3E0-4260-98FD-36AF1FC38D2C}" srcOrd="4" destOrd="0" presId="urn:microsoft.com/office/officeart/2005/8/layout/vList2"/>
    <dgm:cxn modelId="{57E7DC60-E2C7-4C16-89F5-B399A912D64F}" type="presParOf" srcId="{CD8DE8B7-73D1-4941-882D-1A7BD6836969}" destId="{25B1BC21-4FC8-472A-8BD3-311D85AC2FFD}" srcOrd="5" destOrd="0" presId="urn:microsoft.com/office/officeart/2005/8/layout/vList2"/>
    <dgm:cxn modelId="{1E6CFC8A-5358-4C12-9CAC-847EAA0C4ED6}" type="presParOf" srcId="{CD8DE8B7-73D1-4941-882D-1A7BD6836969}" destId="{BBAE2DF7-2881-48AE-8381-9B2E5C5C07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A7FEEA-4A7A-481A-9176-D3659264CDF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2703615-F885-43AB-8760-DBF1C21DCF96}">
      <dgm:prSet/>
      <dgm:spPr/>
      <dgm:t>
        <a:bodyPr/>
        <a:lstStyle/>
        <a:p>
          <a:r>
            <a:rPr lang="en-US"/>
            <a:t>As part of the MAHA initiative, smoking and tobacco sensation codes will get a 19% bump in value (CPT codes 99406 and 99407)</a:t>
          </a:r>
        </a:p>
      </dgm:t>
    </dgm:pt>
    <dgm:pt modelId="{C777A1B9-FC82-482C-9210-393987CF3CF9}" type="parTrans" cxnId="{27695DEF-FA69-465F-B384-2AD4E2BD213F}">
      <dgm:prSet/>
      <dgm:spPr/>
      <dgm:t>
        <a:bodyPr/>
        <a:lstStyle/>
        <a:p>
          <a:endParaRPr lang="en-US"/>
        </a:p>
      </dgm:t>
    </dgm:pt>
    <dgm:pt modelId="{0E3B9871-6A8B-46F6-8846-EC39AF9C6C3C}" type="sibTrans" cxnId="{27695DEF-FA69-465F-B384-2AD4E2BD213F}">
      <dgm:prSet/>
      <dgm:spPr/>
      <dgm:t>
        <a:bodyPr/>
        <a:lstStyle/>
        <a:p>
          <a:endParaRPr lang="en-US"/>
        </a:p>
      </dgm:t>
    </dgm:pt>
    <dgm:pt modelId="{375D77CB-617B-4EB9-95BF-BAAA7DF2D006}">
      <dgm:prSet/>
      <dgm:spPr/>
      <dgm:t>
        <a:bodyPr/>
        <a:lstStyle/>
        <a:p>
          <a:r>
            <a:rPr lang="en-US"/>
            <a:t>Medicare had been asking physicians to document their postop visits but are now proposing to pause the data collection. </a:t>
          </a:r>
        </a:p>
      </dgm:t>
    </dgm:pt>
    <dgm:pt modelId="{B37A8326-9775-4660-9EFA-80B396CC6A4C}" type="parTrans" cxnId="{FD7640CD-415E-435E-8847-539CE3B714FF}">
      <dgm:prSet/>
      <dgm:spPr/>
      <dgm:t>
        <a:bodyPr/>
        <a:lstStyle/>
        <a:p>
          <a:endParaRPr lang="en-US"/>
        </a:p>
      </dgm:t>
    </dgm:pt>
    <dgm:pt modelId="{0E995C31-78B2-4645-AB5B-C27124162265}" type="sibTrans" cxnId="{FD7640CD-415E-435E-8847-539CE3B714FF}">
      <dgm:prSet/>
      <dgm:spPr/>
      <dgm:t>
        <a:bodyPr/>
        <a:lstStyle/>
        <a:p>
          <a:endParaRPr lang="en-US"/>
        </a:p>
      </dgm:t>
    </dgm:pt>
    <dgm:pt modelId="{29D2E91F-5AD9-47DF-B380-032E4312CFAD}">
      <dgm:prSet/>
      <dgm:spPr/>
      <dgm:t>
        <a:bodyPr/>
        <a:lstStyle/>
        <a:p>
          <a:r>
            <a:rPr lang="en-US"/>
            <a:t>Data indicates that only 4% of 10-day globals and 67% of 90-day globals had one or more postop visits. Yet physicians are still being paid for the visits that are not occurring.</a:t>
          </a:r>
        </a:p>
      </dgm:t>
    </dgm:pt>
    <dgm:pt modelId="{89ECC0A8-6382-44BA-B8B8-8380ACFB1563}" type="parTrans" cxnId="{078A356E-468A-45EC-A3BC-D849E284D167}">
      <dgm:prSet/>
      <dgm:spPr/>
      <dgm:t>
        <a:bodyPr/>
        <a:lstStyle/>
        <a:p>
          <a:endParaRPr lang="en-US"/>
        </a:p>
      </dgm:t>
    </dgm:pt>
    <dgm:pt modelId="{311883CD-AC84-4A1D-B921-3E1B9A6EC1D6}" type="sibTrans" cxnId="{078A356E-468A-45EC-A3BC-D849E284D167}">
      <dgm:prSet/>
      <dgm:spPr/>
      <dgm:t>
        <a:bodyPr/>
        <a:lstStyle/>
        <a:p>
          <a:endParaRPr lang="en-US"/>
        </a:p>
      </dgm:t>
    </dgm:pt>
    <dgm:pt modelId="{F5322577-6AE1-4D2A-97AA-2C3BC5C88A76}">
      <dgm:prSet/>
      <dgm:spPr/>
      <dgm:t>
        <a:bodyPr/>
        <a:lstStyle/>
        <a:p>
          <a:r>
            <a:rPr lang="en-US"/>
            <a:t>CMS departs from many RUC recommendations by reducing values where procedure time has decreased without sufficient justification for maintaining higher wRVUs.</a:t>
          </a:r>
        </a:p>
      </dgm:t>
    </dgm:pt>
    <dgm:pt modelId="{AB1BE8C8-2357-4796-B43F-AB3F026C9D28}" type="parTrans" cxnId="{0230DE77-51D6-4ACF-B08C-224DE786F95C}">
      <dgm:prSet/>
      <dgm:spPr/>
      <dgm:t>
        <a:bodyPr/>
        <a:lstStyle/>
        <a:p>
          <a:endParaRPr lang="en-US"/>
        </a:p>
      </dgm:t>
    </dgm:pt>
    <dgm:pt modelId="{D8657AFF-FCBD-41B8-8708-ED8D53C91EF1}" type="sibTrans" cxnId="{0230DE77-51D6-4ACF-B08C-224DE786F95C}">
      <dgm:prSet/>
      <dgm:spPr/>
      <dgm:t>
        <a:bodyPr/>
        <a:lstStyle/>
        <a:p>
          <a:endParaRPr lang="en-US"/>
        </a:p>
      </dgm:t>
    </dgm:pt>
    <dgm:pt modelId="{C100EDD8-1EB7-4781-92EC-3347B8C0F6F3}">
      <dgm:prSet/>
      <dgm:spPr/>
      <dgm:t>
        <a:bodyPr/>
        <a:lstStyle/>
        <a:p>
          <a:r>
            <a:rPr lang="en-US"/>
            <a:t>CMS also proposes reducing payment when an E/M visit is furnished on the same day as a 0-, 10-, or 90-day global, citing potential duplication of payment.</a:t>
          </a:r>
        </a:p>
      </dgm:t>
    </dgm:pt>
    <dgm:pt modelId="{E345C9DF-3C8E-4CBA-8AF0-CB92556AD6F3}" type="parTrans" cxnId="{ED015CAE-B49E-418F-904C-218342397C4C}">
      <dgm:prSet/>
      <dgm:spPr/>
      <dgm:t>
        <a:bodyPr/>
        <a:lstStyle/>
        <a:p>
          <a:endParaRPr lang="en-US"/>
        </a:p>
      </dgm:t>
    </dgm:pt>
    <dgm:pt modelId="{D14B3608-5196-4FAC-A9DB-4C749D42BB28}" type="sibTrans" cxnId="{ED015CAE-B49E-418F-904C-218342397C4C}">
      <dgm:prSet/>
      <dgm:spPr/>
      <dgm:t>
        <a:bodyPr/>
        <a:lstStyle/>
        <a:p>
          <a:endParaRPr lang="en-US"/>
        </a:p>
      </dgm:t>
    </dgm:pt>
    <dgm:pt modelId="{4138D7E9-EB97-44DA-BB13-03DDB6E0757A}">
      <dgm:prSet/>
      <dgm:spPr/>
      <dgm:t>
        <a:bodyPr/>
        <a:lstStyle/>
        <a:p>
          <a:r>
            <a:rPr lang="en-US"/>
            <a:t>CMS includes an RFI on the CPT/RUC process, including discussion of conflicts of interest, whether the current process has contributed to underinvestment in prevention and primary care, and questions regarding the AMA's role in the CPT process.</a:t>
          </a:r>
        </a:p>
      </dgm:t>
    </dgm:pt>
    <dgm:pt modelId="{5921A850-2120-44BC-BA39-25F921469406}" type="parTrans" cxnId="{A010F821-9791-43D9-BC79-93D55B8F88F6}">
      <dgm:prSet/>
      <dgm:spPr/>
      <dgm:t>
        <a:bodyPr/>
        <a:lstStyle/>
        <a:p>
          <a:endParaRPr lang="en-US"/>
        </a:p>
      </dgm:t>
    </dgm:pt>
    <dgm:pt modelId="{E3580D36-D2E0-49C1-AE06-1C9FDBCEDF69}" type="sibTrans" cxnId="{A010F821-9791-43D9-BC79-93D55B8F88F6}">
      <dgm:prSet/>
      <dgm:spPr/>
      <dgm:t>
        <a:bodyPr/>
        <a:lstStyle/>
        <a:p>
          <a:endParaRPr lang="en-US"/>
        </a:p>
      </dgm:t>
    </dgm:pt>
    <dgm:pt modelId="{E556DF42-EA04-4A89-BC0D-47E7EC46012A}" type="pres">
      <dgm:prSet presAssocID="{5FA7FEEA-4A7A-481A-9176-D3659264CDF3}" presName="linear" presStyleCnt="0">
        <dgm:presLayoutVars>
          <dgm:animLvl val="lvl"/>
          <dgm:resizeHandles val="exact"/>
        </dgm:presLayoutVars>
      </dgm:prSet>
      <dgm:spPr/>
    </dgm:pt>
    <dgm:pt modelId="{3F5DC219-CA18-4186-BF42-0D55C0E89CEB}" type="pres">
      <dgm:prSet presAssocID="{02703615-F885-43AB-8760-DBF1C21DCF96}" presName="parentText" presStyleLbl="node1" presStyleIdx="0" presStyleCnt="3">
        <dgm:presLayoutVars>
          <dgm:chMax val="0"/>
          <dgm:bulletEnabled val="1"/>
        </dgm:presLayoutVars>
      </dgm:prSet>
      <dgm:spPr/>
    </dgm:pt>
    <dgm:pt modelId="{C29728ED-0D2A-4D4C-8718-874846655CE4}" type="pres">
      <dgm:prSet presAssocID="{0E3B9871-6A8B-46F6-8846-EC39AF9C6C3C}" presName="spacer" presStyleCnt="0"/>
      <dgm:spPr/>
    </dgm:pt>
    <dgm:pt modelId="{794923B0-8C69-46A9-998A-C646CCC6A612}" type="pres">
      <dgm:prSet presAssocID="{375D77CB-617B-4EB9-95BF-BAAA7DF2D006}" presName="parentText" presStyleLbl="node1" presStyleIdx="1" presStyleCnt="3">
        <dgm:presLayoutVars>
          <dgm:chMax val="0"/>
          <dgm:bulletEnabled val="1"/>
        </dgm:presLayoutVars>
      </dgm:prSet>
      <dgm:spPr/>
    </dgm:pt>
    <dgm:pt modelId="{8CB297E1-960E-469D-BE86-860F86F3C86B}" type="pres">
      <dgm:prSet presAssocID="{375D77CB-617B-4EB9-95BF-BAAA7DF2D006}" presName="childText" presStyleLbl="revTx" presStyleIdx="0" presStyleCnt="1">
        <dgm:presLayoutVars>
          <dgm:bulletEnabled val="1"/>
        </dgm:presLayoutVars>
      </dgm:prSet>
      <dgm:spPr/>
    </dgm:pt>
    <dgm:pt modelId="{61C35100-F5DA-41C2-93F5-0C03B6777369}" type="pres">
      <dgm:prSet presAssocID="{4138D7E9-EB97-44DA-BB13-03DDB6E0757A}" presName="parentText" presStyleLbl="node1" presStyleIdx="2" presStyleCnt="3">
        <dgm:presLayoutVars>
          <dgm:chMax val="0"/>
          <dgm:bulletEnabled val="1"/>
        </dgm:presLayoutVars>
      </dgm:prSet>
      <dgm:spPr/>
    </dgm:pt>
  </dgm:ptLst>
  <dgm:cxnLst>
    <dgm:cxn modelId="{9B371300-E698-4638-B75D-EBC245CE5582}" type="presOf" srcId="{5FA7FEEA-4A7A-481A-9176-D3659264CDF3}" destId="{E556DF42-EA04-4A89-BC0D-47E7EC46012A}" srcOrd="0" destOrd="0" presId="urn:microsoft.com/office/officeart/2005/8/layout/vList2"/>
    <dgm:cxn modelId="{D3065302-965F-49E5-ACF7-5568E61101CE}" type="presOf" srcId="{4138D7E9-EB97-44DA-BB13-03DDB6E0757A}" destId="{61C35100-F5DA-41C2-93F5-0C03B6777369}" srcOrd="0" destOrd="0" presId="urn:microsoft.com/office/officeart/2005/8/layout/vList2"/>
    <dgm:cxn modelId="{A010F821-9791-43D9-BC79-93D55B8F88F6}" srcId="{5FA7FEEA-4A7A-481A-9176-D3659264CDF3}" destId="{4138D7E9-EB97-44DA-BB13-03DDB6E0757A}" srcOrd="2" destOrd="0" parTransId="{5921A850-2120-44BC-BA39-25F921469406}" sibTransId="{E3580D36-D2E0-49C1-AE06-1C9FDBCEDF69}"/>
    <dgm:cxn modelId="{2ACC8A6C-DC27-41D7-8A92-AC7DA35D318F}" type="presOf" srcId="{02703615-F885-43AB-8760-DBF1C21DCF96}" destId="{3F5DC219-CA18-4186-BF42-0D55C0E89CEB}" srcOrd="0" destOrd="0" presId="urn:microsoft.com/office/officeart/2005/8/layout/vList2"/>
    <dgm:cxn modelId="{078A356E-468A-45EC-A3BC-D849E284D167}" srcId="{375D77CB-617B-4EB9-95BF-BAAA7DF2D006}" destId="{29D2E91F-5AD9-47DF-B380-032E4312CFAD}" srcOrd="0" destOrd="0" parTransId="{89ECC0A8-6382-44BA-B8B8-8380ACFB1563}" sibTransId="{311883CD-AC84-4A1D-B921-3E1B9A6EC1D6}"/>
    <dgm:cxn modelId="{0230DE77-51D6-4ACF-B08C-224DE786F95C}" srcId="{375D77CB-617B-4EB9-95BF-BAAA7DF2D006}" destId="{F5322577-6AE1-4D2A-97AA-2C3BC5C88A76}" srcOrd="1" destOrd="0" parTransId="{AB1BE8C8-2357-4796-B43F-AB3F026C9D28}" sibTransId="{D8657AFF-FCBD-41B8-8708-ED8D53C91EF1}"/>
    <dgm:cxn modelId="{31D17E9B-170D-4283-A25A-5807D87600B4}" type="presOf" srcId="{F5322577-6AE1-4D2A-97AA-2C3BC5C88A76}" destId="{8CB297E1-960E-469D-BE86-860F86F3C86B}" srcOrd="0" destOrd="1" presId="urn:microsoft.com/office/officeart/2005/8/layout/vList2"/>
    <dgm:cxn modelId="{ED015CAE-B49E-418F-904C-218342397C4C}" srcId="{375D77CB-617B-4EB9-95BF-BAAA7DF2D006}" destId="{C100EDD8-1EB7-4781-92EC-3347B8C0F6F3}" srcOrd="2" destOrd="0" parTransId="{E345C9DF-3C8E-4CBA-8AF0-CB92556AD6F3}" sibTransId="{D14B3608-5196-4FAC-A9DB-4C749D42BB28}"/>
    <dgm:cxn modelId="{93570EB3-1362-4D15-B39A-D1C22C12AA59}" type="presOf" srcId="{375D77CB-617B-4EB9-95BF-BAAA7DF2D006}" destId="{794923B0-8C69-46A9-998A-C646CCC6A612}" srcOrd="0" destOrd="0" presId="urn:microsoft.com/office/officeart/2005/8/layout/vList2"/>
    <dgm:cxn modelId="{4EA1A7BB-A027-4D58-BABA-1B1568756622}" type="presOf" srcId="{29D2E91F-5AD9-47DF-B380-032E4312CFAD}" destId="{8CB297E1-960E-469D-BE86-860F86F3C86B}" srcOrd="0" destOrd="0" presId="urn:microsoft.com/office/officeart/2005/8/layout/vList2"/>
    <dgm:cxn modelId="{E610B1BE-31F8-4CA4-B409-A4903E8E8E2F}" type="presOf" srcId="{C100EDD8-1EB7-4781-92EC-3347B8C0F6F3}" destId="{8CB297E1-960E-469D-BE86-860F86F3C86B}" srcOrd="0" destOrd="2" presId="urn:microsoft.com/office/officeart/2005/8/layout/vList2"/>
    <dgm:cxn modelId="{FD7640CD-415E-435E-8847-539CE3B714FF}" srcId="{5FA7FEEA-4A7A-481A-9176-D3659264CDF3}" destId="{375D77CB-617B-4EB9-95BF-BAAA7DF2D006}" srcOrd="1" destOrd="0" parTransId="{B37A8326-9775-4660-9EFA-80B396CC6A4C}" sibTransId="{0E995C31-78B2-4645-AB5B-C27124162265}"/>
    <dgm:cxn modelId="{27695DEF-FA69-465F-B384-2AD4E2BD213F}" srcId="{5FA7FEEA-4A7A-481A-9176-D3659264CDF3}" destId="{02703615-F885-43AB-8760-DBF1C21DCF96}" srcOrd="0" destOrd="0" parTransId="{C777A1B9-FC82-482C-9210-393987CF3CF9}" sibTransId="{0E3B9871-6A8B-46F6-8846-EC39AF9C6C3C}"/>
    <dgm:cxn modelId="{D4D82CF5-B845-4972-85A9-FF957455639A}" type="presParOf" srcId="{E556DF42-EA04-4A89-BC0D-47E7EC46012A}" destId="{3F5DC219-CA18-4186-BF42-0D55C0E89CEB}" srcOrd="0" destOrd="0" presId="urn:microsoft.com/office/officeart/2005/8/layout/vList2"/>
    <dgm:cxn modelId="{4DA4EF6E-CA55-49AD-8CD2-A4745C5F01E1}" type="presParOf" srcId="{E556DF42-EA04-4A89-BC0D-47E7EC46012A}" destId="{C29728ED-0D2A-4D4C-8718-874846655CE4}" srcOrd="1" destOrd="0" presId="urn:microsoft.com/office/officeart/2005/8/layout/vList2"/>
    <dgm:cxn modelId="{CF096CA3-21A7-4759-A420-0BEC5E373AC7}" type="presParOf" srcId="{E556DF42-EA04-4A89-BC0D-47E7EC46012A}" destId="{794923B0-8C69-46A9-998A-C646CCC6A612}" srcOrd="2" destOrd="0" presId="urn:microsoft.com/office/officeart/2005/8/layout/vList2"/>
    <dgm:cxn modelId="{CEFCAC58-9A0C-4615-8B65-F0A452912C2A}" type="presParOf" srcId="{E556DF42-EA04-4A89-BC0D-47E7EC46012A}" destId="{8CB297E1-960E-469D-BE86-860F86F3C86B}" srcOrd="3" destOrd="0" presId="urn:microsoft.com/office/officeart/2005/8/layout/vList2"/>
    <dgm:cxn modelId="{57445109-B67B-4833-AD64-554383A1FADA}" type="presParOf" srcId="{E556DF42-EA04-4A89-BC0D-47E7EC46012A}" destId="{61C35100-F5DA-41C2-93F5-0C03B67773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B160D4-F8A3-4273-9B52-341AC7BCC7D4}"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9776FF75-7B6A-46D1-ABA4-72A9F997AFB2}">
      <dgm:prSet custT="1"/>
      <dgm:spPr/>
      <dgm:t>
        <a:bodyPr/>
        <a:lstStyle/>
        <a:p>
          <a:r>
            <a:rPr lang="en-US" sz="2000" b="1"/>
            <a:t>Sunsetting traditional MIPS after 2028:</a:t>
          </a:r>
          <a:r>
            <a:rPr lang="en-US" sz="2000"/>
            <a:t> To reduce long-term complexity by moving clinicians away from the older “report everything” structure and toward more focused pathways, which may be easier for primary care practices to manage.</a:t>
          </a:r>
        </a:p>
      </dgm:t>
    </dgm:pt>
    <dgm:pt modelId="{1A6DCFB7-7D7D-4606-AEB2-E69AFE923A4B}" type="parTrans" cxnId="{493B4E8B-D5AD-46CC-A143-9C9CF40DDF47}">
      <dgm:prSet/>
      <dgm:spPr/>
      <dgm:t>
        <a:bodyPr/>
        <a:lstStyle/>
        <a:p>
          <a:endParaRPr lang="en-US" sz="2000"/>
        </a:p>
      </dgm:t>
    </dgm:pt>
    <dgm:pt modelId="{7CF9B9A8-5516-45A4-B78A-476583D08D7D}" type="sibTrans" cxnId="{493B4E8B-D5AD-46CC-A143-9C9CF40DDF47}">
      <dgm:prSet/>
      <dgm:spPr/>
      <dgm:t>
        <a:bodyPr/>
        <a:lstStyle/>
        <a:p>
          <a:endParaRPr lang="en-US" sz="2000"/>
        </a:p>
      </dgm:t>
    </dgm:pt>
    <dgm:pt modelId="{798B0876-3B62-4FAE-B5D4-D3C46B230809}">
      <dgm:prSet custT="1"/>
      <dgm:spPr/>
      <dgm:t>
        <a:bodyPr/>
        <a:lstStyle/>
        <a:p>
          <a:r>
            <a:rPr lang="en-US" sz="2000" b="1"/>
            <a:t>New MVPs for diabetes, hypertension, and hospitalists:</a:t>
          </a:r>
          <a:r>
            <a:rPr lang="en-US" sz="2000"/>
            <a:t> The diabetes and hypertension MVPs they feel are especially relevant to primary care because they center on common chronic conditions primary care physicians manage every day, making performance measurement more clinically aligned.</a:t>
          </a:r>
        </a:p>
      </dgm:t>
    </dgm:pt>
    <dgm:pt modelId="{716A017F-919C-4360-BD83-184D39D110DF}" type="parTrans" cxnId="{A8A7BFD4-BA4B-45C7-B94D-AC0A28B584A5}">
      <dgm:prSet/>
      <dgm:spPr/>
      <dgm:t>
        <a:bodyPr/>
        <a:lstStyle/>
        <a:p>
          <a:endParaRPr lang="en-US" sz="2000"/>
        </a:p>
      </dgm:t>
    </dgm:pt>
    <dgm:pt modelId="{548B89B3-8E9D-4E8F-BC2F-28C94870959B}" type="sibTrans" cxnId="{A8A7BFD4-BA4B-45C7-B94D-AC0A28B584A5}">
      <dgm:prSet/>
      <dgm:spPr/>
      <dgm:t>
        <a:bodyPr/>
        <a:lstStyle/>
        <a:p>
          <a:endParaRPr lang="en-US" sz="2000"/>
        </a:p>
      </dgm:t>
    </dgm:pt>
    <dgm:pt modelId="{D0728CA4-048F-47E0-B042-2CAEFFBFD2F0}">
      <dgm:prSet custT="1"/>
      <dgm:spPr/>
      <dgm:t>
        <a:bodyPr/>
        <a:lstStyle/>
        <a:p>
          <a:r>
            <a:rPr lang="en-US" sz="2000" b="1"/>
            <a:t>Replacing the outcome/high-priority measure requirement with a MIPS core measure requirement:</a:t>
          </a:r>
          <a:r>
            <a:rPr lang="en-US" sz="2000"/>
            <a:t> CMS feels a core measure requirement can create clearer, more standardized expectations and reduce the need to hunt for specialty-specific measure combinations, which may simplify quality reporting.</a:t>
          </a:r>
        </a:p>
      </dgm:t>
    </dgm:pt>
    <dgm:pt modelId="{34310191-5478-494F-A435-A28DF6567035}" type="parTrans" cxnId="{D72CF0CD-F7BF-495C-AC34-7DDA575EDAFF}">
      <dgm:prSet/>
      <dgm:spPr/>
      <dgm:t>
        <a:bodyPr/>
        <a:lstStyle/>
        <a:p>
          <a:endParaRPr lang="en-US" sz="2000"/>
        </a:p>
      </dgm:t>
    </dgm:pt>
    <dgm:pt modelId="{8BA8C363-7945-4621-8CE9-BD8DB3DD2309}" type="sibTrans" cxnId="{D72CF0CD-F7BF-495C-AC34-7DDA575EDAFF}">
      <dgm:prSet/>
      <dgm:spPr/>
      <dgm:t>
        <a:bodyPr/>
        <a:lstStyle/>
        <a:p>
          <a:endParaRPr lang="en-US" sz="2000"/>
        </a:p>
      </dgm:t>
    </dgm:pt>
    <dgm:pt modelId="{B5545A61-C269-4031-8B06-9F1862B6482E}">
      <dgm:prSet custT="1"/>
      <dgm:spPr/>
      <dgm:t>
        <a:bodyPr/>
        <a:lstStyle/>
        <a:p>
          <a:r>
            <a:rPr lang="en-US" sz="2000"/>
            <a:t>Make changes to how Qualifying APM Participant (QP) and Partial QP determinations are made</a:t>
          </a:r>
        </a:p>
      </dgm:t>
    </dgm:pt>
    <dgm:pt modelId="{976E3F33-7033-461D-A2E9-B3E53B6103D8}" type="parTrans" cxnId="{67592B89-275C-4DC5-B82C-0642979E7F2C}">
      <dgm:prSet/>
      <dgm:spPr/>
      <dgm:t>
        <a:bodyPr/>
        <a:lstStyle/>
        <a:p>
          <a:endParaRPr lang="en-US" sz="2000"/>
        </a:p>
      </dgm:t>
    </dgm:pt>
    <dgm:pt modelId="{13AC5AFA-9F3B-44AB-8B06-B2150092F917}" type="sibTrans" cxnId="{67592B89-275C-4DC5-B82C-0642979E7F2C}">
      <dgm:prSet/>
      <dgm:spPr/>
      <dgm:t>
        <a:bodyPr/>
        <a:lstStyle/>
        <a:p>
          <a:endParaRPr lang="en-US" sz="2000"/>
        </a:p>
      </dgm:t>
    </dgm:pt>
    <dgm:pt modelId="{6F0AACCA-FC84-4BE0-83A3-41DEDB72881D}" type="pres">
      <dgm:prSet presAssocID="{2FB160D4-F8A3-4273-9B52-341AC7BCC7D4}" presName="linear" presStyleCnt="0">
        <dgm:presLayoutVars>
          <dgm:animLvl val="lvl"/>
          <dgm:resizeHandles val="exact"/>
        </dgm:presLayoutVars>
      </dgm:prSet>
      <dgm:spPr/>
    </dgm:pt>
    <dgm:pt modelId="{46197EC8-F735-47BD-8AAD-EC8F2A65E16E}" type="pres">
      <dgm:prSet presAssocID="{9776FF75-7B6A-46D1-ABA4-72A9F997AFB2}" presName="parentText" presStyleLbl="node1" presStyleIdx="0" presStyleCnt="4">
        <dgm:presLayoutVars>
          <dgm:chMax val="0"/>
          <dgm:bulletEnabled val="1"/>
        </dgm:presLayoutVars>
      </dgm:prSet>
      <dgm:spPr/>
    </dgm:pt>
    <dgm:pt modelId="{C9F8D41C-7523-4123-AD5B-71E71E5A6158}" type="pres">
      <dgm:prSet presAssocID="{7CF9B9A8-5516-45A4-B78A-476583D08D7D}" presName="spacer" presStyleCnt="0"/>
      <dgm:spPr/>
    </dgm:pt>
    <dgm:pt modelId="{27479E02-2593-42F4-A4FE-737DC213A8C4}" type="pres">
      <dgm:prSet presAssocID="{798B0876-3B62-4FAE-B5D4-D3C46B230809}" presName="parentText" presStyleLbl="node1" presStyleIdx="1" presStyleCnt="4">
        <dgm:presLayoutVars>
          <dgm:chMax val="0"/>
          <dgm:bulletEnabled val="1"/>
        </dgm:presLayoutVars>
      </dgm:prSet>
      <dgm:spPr/>
    </dgm:pt>
    <dgm:pt modelId="{8FBA6007-160F-4204-9911-04742856C22E}" type="pres">
      <dgm:prSet presAssocID="{548B89B3-8E9D-4E8F-BC2F-28C94870959B}" presName="spacer" presStyleCnt="0"/>
      <dgm:spPr/>
    </dgm:pt>
    <dgm:pt modelId="{13FD721A-560B-4DF5-9CA7-37D01F8C3C21}" type="pres">
      <dgm:prSet presAssocID="{D0728CA4-048F-47E0-B042-2CAEFFBFD2F0}" presName="parentText" presStyleLbl="node1" presStyleIdx="2" presStyleCnt="4">
        <dgm:presLayoutVars>
          <dgm:chMax val="0"/>
          <dgm:bulletEnabled val="1"/>
        </dgm:presLayoutVars>
      </dgm:prSet>
      <dgm:spPr/>
    </dgm:pt>
    <dgm:pt modelId="{0AC1F836-FCAF-43D6-A391-921C7BB0F722}" type="pres">
      <dgm:prSet presAssocID="{8BA8C363-7945-4621-8CE9-BD8DB3DD2309}" presName="spacer" presStyleCnt="0"/>
      <dgm:spPr/>
    </dgm:pt>
    <dgm:pt modelId="{10F7F7C0-3980-4801-AC4B-EDCC3C0CA34E}" type="pres">
      <dgm:prSet presAssocID="{B5545A61-C269-4031-8B06-9F1862B6482E}" presName="parentText" presStyleLbl="node1" presStyleIdx="3" presStyleCnt="4">
        <dgm:presLayoutVars>
          <dgm:chMax val="0"/>
          <dgm:bulletEnabled val="1"/>
        </dgm:presLayoutVars>
      </dgm:prSet>
      <dgm:spPr/>
    </dgm:pt>
  </dgm:ptLst>
  <dgm:cxnLst>
    <dgm:cxn modelId="{AAB47624-E2D6-48B5-BFB1-BCC3183555D0}" type="presOf" srcId="{798B0876-3B62-4FAE-B5D4-D3C46B230809}" destId="{27479E02-2593-42F4-A4FE-737DC213A8C4}" srcOrd="0" destOrd="0" presId="urn:microsoft.com/office/officeart/2005/8/layout/vList2"/>
    <dgm:cxn modelId="{E6B2F078-A20C-44B1-A6C7-34E50DC9F4B1}" type="presOf" srcId="{9776FF75-7B6A-46D1-ABA4-72A9F997AFB2}" destId="{46197EC8-F735-47BD-8AAD-EC8F2A65E16E}" srcOrd="0" destOrd="0" presId="urn:microsoft.com/office/officeart/2005/8/layout/vList2"/>
    <dgm:cxn modelId="{67592B89-275C-4DC5-B82C-0642979E7F2C}" srcId="{2FB160D4-F8A3-4273-9B52-341AC7BCC7D4}" destId="{B5545A61-C269-4031-8B06-9F1862B6482E}" srcOrd="3" destOrd="0" parTransId="{976E3F33-7033-461D-A2E9-B3E53B6103D8}" sibTransId="{13AC5AFA-9F3B-44AB-8B06-B2150092F917}"/>
    <dgm:cxn modelId="{493B4E8B-D5AD-46CC-A143-9C9CF40DDF47}" srcId="{2FB160D4-F8A3-4273-9B52-341AC7BCC7D4}" destId="{9776FF75-7B6A-46D1-ABA4-72A9F997AFB2}" srcOrd="0" destOrd="0" parTransId="{1A6DCFB7-7D7D-4606-AEB2-E69AFE923A4B}" sibTransId="{7CF9B9A8-5516-45A4-B78A-476583D08D7D}"/>
    <dgm:cxn modelId="{4592938C-9B02-4328-9810-FBB6BD4BC1BC}" type="presOf" srcId="{B5545A61-C269-4031-8B06-9F1862B6482E}" destId="{10F7F7C0-3980-4801-AC4B-EDCC3C0CA34E}" srcOrd="0" destOrd="0" presId="urn:microsoft.com/office/officeart/2005/8/layout/vList2"/>
    <dgm:cxn modelId="{9441BAC3-E961-4585-B152-491E8929DF68}" type="presOf" srcId="{D0728CA4-048F-47E0-B042-2CAEFFBFD2F0}" destId="{13FD721A-560B-4DF5-9CA7-37D01F8C3C21}" srcOrd="0" destOrd="0" presId="urn:microsoft.com/office/officeart/2005/8/layout/vList2"/>
    <dgm:cxn modelId="{DDED28C9-B9A0-4B3D-A6DE-6006FDEBC1B8}" type="presOf" srcId="{2FB160D4-F8A3-4273-9B52-341AC7BCC7D4}" destId="{6F0AACCA-FC84-4BE0-83A3-41DEDB72881D}" srcOrd="0" destOrd="0" presId="urn:microsoft.com/office/officeart/2005/8/layout/vList2"/>
    <dgm:cxn modelId="{D72CF0CD-F7BF-495C-AC34-7DDA575EDAFF}" srcId="{2FB160D4-F8A3-4273-9B52-341AC7BCC7D4}" destId="{D0728CA4-048F-47E0-B042-2CAEFFBFD2F0}" srcOrd="2" destOrd="0" parTransId="{34310191-5478-494F-A435-A28DF6567035}" sibTransId="{8BA8C363-7945-4621-8CE9-BD8DB3DD2309}"/>
    <dgm:cxn modelId="{A8A7BFD4-BA4B-45C7-B94D-AC0A28B584A5}" srcId="{2FB160D4-F8A3-4273-9B52-341AC7BCC7D4}" destId="{798B0876-3B62-4FAE-B5D4-D3C46B230809}" srcOrd="1" destOrd="0" parTransId="{716A017F-919C-4360-BD83-184D39D110DF}" sibTransId="{548B89B3-8E9D-4E8F-BC2F-28C94870959B}"/>
    <dgm:cxn modelId="{23ABCACB-6901-4C71-BC84-703B907B7361}" type="presParOf" srcId="{6F0AACCA-FC84-4BE0-83A3-41DEDB72881D}" destId="{46197EC8-F735-47BD-8AAD-EC8F2A65E16E}" srcOrd="0" destOrd="0" presId="urn:microsoft.com/office/officeart/2005/8/layout/vList2"/>
    <dgm:cxn modelId="{DD6C5102-0CA5-403C-80A3-37ADED80FDDB}" type="presParOf" srcId="{6F0AACCA-FC84-4BE0-83A3-41DEDB72881D}" destId="{C9F8D41C-7523-4123-AD5B-71E71E5A6158}" srcOrd="1" destOrd="0" presId="urn:microsoft.com/office/officeart/2005/8/layout/vList2"/>
    <dgm:cxn modelId="{8BE916E5-D898-456F-AEBE-ED201D3B4455}" type="presParOf" srcId="{6F0AACCA-FC84-4BE0-83A3-41DEDB72881D}" destId="{27479E02-2593-42F4-A4FE-737DC213A8C4}" srcOrd="2" destOrd="0" presId="urn:microsoft.com/office/officeart/2005/8/layout/vList2"/>
    <dgm:cxn modelId="{87793716-2942-4CDC-86CF-43BEAB71C7E7}" type="presParOf" srcId="{6F0AACCA-FC84-4BE0-83A3-41DEDB72881D}" destId="{8FBA6007-160F-4204-9911-04742856C22E}" srcOrd="3" destOrd="0" presId="urn:microsoft.com/office/officeart/2005/8/layout/vList2"/>
    <dgm:cxn modelId="{4CA516DC-EEAB-4723-B3FB-F4F0A219307A}" type="presParOf" srcId="{6F0AACCA-FC84-4BE0-83A3-41DEDB72881D}" destId="{13FD721A-560B-4DF5-9CA7-37D01F8C3C21}" srcOrd="4" destOrd="0" presId="urn:microsoft.com/office/officeart/2005/8/layout/vList2"/>
    <dgm:cxn modelId="{C26CADF3-A3A4-43B3-BB1E-633794EB820B}" type="presParOf" srcId="{6F0AACCA-FC84-4BE0-83A3-41DEDB72881D}" destId="{0AC1F836-FCAF-43D6-A391-921C7BB0F722}" srcOrd="5" destOrd="0" presId="urn:microsoft.com/office/officeart/2005/8/layout/vList2"/>
    <dgm:cxn modelId="{87CDAAE9-5B5A-4010-A96A-FDBD46422914}" type="presParOf" srcId="{6F0AACCA-FC84-4BE0-83A3-41DEDB72881D}" destId="{10F7F7C0-3980-4801-AC4B-EDCC3C0CA34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AB189-416A-4526-B509-7CD99F357B72}">
      <dsp:nvSpPr>
        <dsp:cNvPr id="0" name=""/>
        <dsp:cNvSpPr/>
      </dsp:nvSpPr>
      <dsp:spPr>
        <a:xfrm>
          <a:off x="0" y="13435"/>
          <a:ext cx="10515600" cy="10857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Enact legislation that would </a:t>
          </a:r>
          <a:r>
            <a:rPr lang="en-US" sz="2000" b="1" kern="1200"/>
            <a:t>lower out-of-pocket costs and cost-sharing for primary care and preventive health services</a:t>
          </a:r>
          <a:r>
            <a:rPr lang="en-US" sz="2000" kern="1200"/>
            <a:t>, such as:</a:t>
          </a:r>
        </a:p>
      </dsp:txBody>
      <dsp:txXfrm>
        <a:off x="53002" y="66437"/>
        <a:ext cx="10409596" cy="979756"/>
      </dsp:txXfrm>
    </dsp:sp>
    <dsp:sp modelId="{56D19DDA-9A91-4A5B-B082-11EDDA3C26C7}">
      <dsp:nvSpPr>
        <dsp:cNvPr id="0" name=""/>
        <dsp:cNvSpPr/>
      </dsp:nvSpPr>
      <dsp:spPr>
        <a:xfrm>
          <a:off x="0" y="1099195"/>
          <a:ext cx="1051560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H.R. 919, Chronic Disease Flexible Coverage Act. This bill would provide employers with the option of offering first dollar coverage of certain chronic disease treatments for employees with high-deductible health plans.  </a:t>
          </a:r>
        </a:p>
        <a:p>
          <a:pPr marL="228600" lvl="1" indent="-228600" algn="l" defTabSz="889000">
            <a:lnSpc>
              <a:spcPct val="90000"/>
            </a:lnSpc>
            <a:spcBef>
              <a:spcPct val="0"/>
            </a:spcBef>
            <a:spcAft>
              <a:spcPct val="20000"/>
            </a:spcAft>
            <a:buChar char="•"/>
          </a:pPr>
          <a:r>
            <a:rPr lang="en-US" sz="2000" kern="1200"/>
            <a:t>Enact H.R, 8261, the Chronic Care Management Improvement Act, which would remove cost sharing responsibilities for chronic care management services under the Medicare program. </a:t>
          </a:r>
        </a:p>
      </dsp:txBody>
      <dsp:txXfrm>
        <a:off x="0" y="1099195"/>
        <a:ext cx="10515600" cy="1530765"/>
      </dsp:txXfrm>
    </dsp:sp>
    <dsp:sp modelId="{77B23EEE-DEA9-4DA7-A98D-75F549E90CFF}">
      <dsp:nvSpPr>
        <dsp:cNvPr id="0" name=""/>
        <dsp:cNvSpPr/>
      </dsp:nvSpPr>
      <dsp:spPr>
        <a:xfrm>
          <a:off x="0" y="2629960"/>
          <a:ext cx="10515600" cy="10857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Support legislation and efforts by CMS to waive cost sharing for Advanced Primary Care Management services. </a:t>
          </a:r>
        </a:p>
      </dsp:txBody>
      <dsp:txXfrm>
        <a:off x="53002" y="2682962"/>
        <a:ext cx="10409596" cy="979756"/>
      </dsp:txXfrm>
    </dsp:sp>
    <dsp:sp modelId="{3F16D819-F3DA-42F8-9C05-3AA06DD6247C}">
      <dsp:nvSpPr>
        <dsp:cNvPr id="0" name=""/>
        <dsp:cNvSpPr/>
      </dsp:nvSpPr>
      <dsp:spPr>
        <a:xfrm>
          <a:off x="0" y="3772270"/>
          <a:ext cx="10515600" cy="10857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Oppose CMS proposal to impose the more burdensome interim final rule on Medicaid community engagement or work requirements.  </a:t>
          </a:r>
        </a:p>
      </dsp:txBody>
      <dsp:txXfrm>
        <a:off x="53002" y="3825272"/>
        <a:ext cx="10409596" cy="97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705A-D60A-4C25-BCDD-BAB2B3702F4C}">
      <dsp:nvSpPr>
        <dsp:cNvPr id="0" name=""/>
        <dsp:cNvSpPr/>
      </dsp:nvSpPr>
      <dsp:spPr>
        <a:xfrm>
          <a:off x="0" y="7507"/>
          <a:ext cx="10515600" cy="1726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a:t>Easing Medical Student Debt</a:t>
          </a:r>
          <a:r>
            <a:rPr lang="en-US" sz="2000" kern="1200"/>
            <a:t>: </a:t>
          </a:r>
          <a:r>
            <a:rPr lang="en-US" sz="2000" u="sng" kern="1200">
              <a:hlinkClick xmlns:r="http://schemas.openxmlformats.org/officeDocument/2006/relationships" r:id="rId1"/>
            </a:rPr>
            <a:t>Co-sponsor and pass</a:t>
          </a:r>
          <a:r>
            <a:rPr lang="en-US" sz="2000" kern="1200"/>
            <a:t> the </a:t>
          </a:r>
          <a:r>
            <a:rPr lang="en-US" sz="2000" i="1" kern="1200"/>
            <a:t>REDI (Resident Education Deferred Interest) Act</a:t>
          </a:r>
          <a:r>
            <a:rPr lang="en-US" sz="2000" kern="1200"/>
            <a:t> (H.R. 2028/S. 942), which would allow borrowers to qualify for interest-free deferment on their federal student loans while in a medical or dental internship or residency program. Currently, interest on student loans accrues during medical residency, which adds a significant cost to student borrowing. </a:t>
          </a:r>
        </a:p>
      </dsp:txBody>
      <dsp:txXfrm>
        <a:off x="84301" y="91808"/>
        <a:ext cx="10346998" cy="1558318"/>
      </dsp:txXfrm>
    </dsp:sp>
    <dsp:sp modelId="{C20C3E23-7978-425D-977A-FF89E3A0E485}">
      <dsp:nvSpPr>
        <dsp:cNvPr id="0" name=""/>
        <dsp:cNvSpPr/>
      </dsp:nvSpPr>
      <dsp:spPr>
        <a:xfrm>
          <a:off x="0" y="1786267"/>
          <a:ext cx="10515600" cy="1726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a:t>Public Service Loan Forgiveness (PSLF) Program</a:t>
          </a:r>
          <a:r>
            <a:rPr lang="en-US" sz="2000" kern="1200"/>
            <a:t>: Congress should make clear that any authorized federal repayment plan is eligible for PSLF. As of July 1, 2026, the Tiered Standard Repayment Plan will not count toward PSLF. </a:t>
          </a:r>
        </a:p>
      </dsp:txBody>
      <dsp:txXfrm>
        <a:off x="84301" y="1870568"/>
        <a:ext cx="10346998" cy="1558318"/>
      </dsp:txXfrm>
    </dsp:sp>
    <dsp:sp modelId="{37DCB8E0-4763-4751-A33E-DE191F502382}">
      <dsp:nvSpPr>
        <dsp:cNvPr id="0" name=""/>
        <dsp:cNvSpPr/>
      </dsp:nvSpPr>
      <dsp:spPr>
        <a:xfrm>
          <a:off x="0" y="3565027"/>
          <a:ext cx="10515600" cy="1726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a:t>H-1B Visas</a:t>
          </a:r>
          <a:r>
            <a:rPr lang="en-US" sz="2000" kern="1200"/>
            <a:t>: </a:t>
          </a:r>
          <a:r>
            <a:rPr lang="en-US" sz="2000" u="sng" kern="1200">
              <a:hlinkClick xmlns:r="http://schemas.openxmlformats.org/officeDocument/2006/relationships" r:id="rId2"/>
            </a:rPr>
            <a:t>Cosponsor and pass</a:t>
          </a:r>
          <a:r>
            <a:rPr lang="en-US" sz="2000" kern="1200"/>
            <a:t> the </a:t>
          </a:r>
          <a:r>
            <a:rPr lang="en-US" sz="2000" i="1" kern="1200"/>
            <a:t>H–1Bs for Physicians and the Healthcare Workforce Act, H.R. 7961</a:t>
          </a:r>
          <a:r>
            <a:rPr lang="en-US" sz="2000" kern="1200"/>
            <a:t>. This bill would</a:t>
          </a:r>
          <a:r>
            <a:rPr lang="en-US" sz="2000" b="1" kern="1200"/>
            <a:t> </a:t>
          </a:r>
          <a:r>
            <a:rPr lang="en-US" sz="2000" kern="1200"/>
            <a:t>exempt physicians as well as other health care professionals from the H-1B visa fee of $100,000. </a:t>
          </a:r>
        </a:p>
      </dsp:txBody>
      <dsp:txXfrm>
        <a:off x="84301" y="3649328"/>
        <a:ext cx="10346998" cy="1558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72AAB-CE14-4603-993A-EED9F6D3CDCD}">
      <dsp:nvSpPr>
        <dsp:cNvPr id="0" name=""/>
        <dsp:cNvSpPr/>
      </dsp:nvSpPr>
      <dsp:spPr>
        <a:xfrm>
          <a:off x="0" y="30148"/>
          <a:ext cx="10515600" cy="15701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Patients First Act of 2026, which supports patient access to primary care by strengthening Medicare payment for primary care and all physician services. This bill provides positive, predictable, and stable annual updates to the PFS that are tied to the Medicare Economic Index. </a:t>
          </a:r>
        </a:p>
      </dsp:txBody>
      <dsp:txXfrm>
        <a:off x="76648" y="106796"/>
        <a:ext cx="10362304" cy="1416844"/>
      </dsp:txXfrm>
    </dsp:sp>
    <dsp:sp modelId="{A50CC451-1C54-482D-9A4B-A09A30EA16B8}">
      <dsp:nvSpPr>
        <dsp:cNvPr id="0" name=""/>
        <dsp:cNvSpPr/>
      </dsp:nvSpPr>
      <dsp:spPr>
        <a:xfrm>
          <a:off x="0" y="1663648"/>
          <a:ext cx="10515600" cy="15701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Pass H.R. 8163, the Provider Reimbursement Stability Act, that modernizes Medicare’s budget neutrality requirements, including increasing the statutory threshold that triggers budget-neutral adjustments within the PFS from $20 million to $54.5 million.  </a:t>
          </a:r>
        </a:p>
      </dsp:txBody>
      <dsp:txXfrm>
        <a:off x="76648" y="1740296"/>
        <a:ext cx="10362304" cy="1416844"/>
      </dsp:txXfrm>
    </dsp:sp>
    <dsp:sp modelId="{68505EE0-769F-4577-AE83-0EC9860AA7F0}">
      <dsp:nvSpPr>
        <dsp:cNvPr id="0" name=""/>
        <dsp:cNvSpPr/>
      </dsp:nvSpPr>
      <dsp:spPr>
        <a:xfrm>
          <a:off x="0" y="3297149"/>
          <a:ext cx="10515600" cy="15701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Allow physicians to waive patient cost-sharing associated with primary services. </a:t>
          </a:r>
        </a:p>
      </dsp:txBody>
      <dsp:txXfrm>
        <a:off x="76648" y="3373797"/>
        <a:ext cx="10362304" cy="1416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F6F3B-2DB6-4E4C-AADB-63F70D32BD92}">
      <dsp:nvSpPr>
        <dsp:cNvPr id="0" name=""/>
        <dsp:cNvSpPr/>
      </dsp:nvSpPr>
      <dsp:spPr>
        <a:xfrm>
          <a:off x="0" y="69504"/>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MEI minus 1 update with additional .5% for APM participants. There is also a floor and ceiling for MEI update.</a:t>
          </a:r>
        </a:p>
      </dsp:txBody>
      <dsp:txXfrm>
        <a:off x="57347" y="126851"/>
        <a:ext cx="10400906" cy="1060059"/>
      </dsp:txXfrm>
    </dsp:sp>
    <dsp:sp modelId="{3361FCBC-C1AA-4F44-BB35-A2BD2258FE09}">
      <dsp:nvSpPr>
        <dsp:cNvPr id="0" name=""/>
        <dsp:cNvSpPr/>
      </dsp:nvSpPr>
      <dsp:spPr>
        <a:xfrm>
          <a:off x="0" y="1304737"/>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Five-year hybrid payment model for primary care – and only open to independent practices. Hybrid payment mode is outside of budget neutrality and does not have a cost sharing requirement!</a:t>
          </a:r>
        </a:p>
      </dsp:txBody>
      <dsp:txXfrm>
        <a:off x="57347" y="1362084"/>
        <a:ext cx="10400906" cy="1060059"/>
      </dsp:txXfrm>
    </dsp:sp>
    <dsp:sp modelId="{82D346C6-072C-42F7-B2C5-9D5E401ACD1A}">
      <dsp:nvSpPr>
        <dsp:cNvPr id="0" name=""/>
        <dsp:cNvSpPr/>
      </dsp:nvSpPr>
      <dsp:spPr>
        <a:xfrm>
          <a:off x="0" y="2479490"/>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definition of independent practice is modeled on the Oregon corporate practice of medicine definition</a:t>
          </a:r>
        </a:p>
      </dsp:txBody>
      <dsp:txXfrm>
        <a:off x="0" y="2479490"/>
        <a:ext cx="10515600" cy="347760"/>
      </dsp:txXfrm>
    </dsp:sp>
    <dsp:sp modelId="{7B68753A-8DF0-4310-9D9D-F487AC8133F8}">
      <dsp:nvSpPr>
        <dsp:cNvPr id="0" name=""/>
        <dsp:cNvSpPr/>
      </dsp:nvSpPr>
      <dsp:spPr>
        <a:xfrm>
          <a:off x="0" y="2827250"/>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Hybrid payment would be a monthly payment in lieu of payment for any ‘designated primary care services’ and equal to one-twelfth of the national average amount that the Secretary estimates would be payable for those services:</a:t>
          </a:r>
        </a:p>
      </dsp:txBody>
      <dsp:txXfrm>
        <a:off x="57347" y="2884597"/>
        <a:ext cx="10400906" cy="1060059"/>
      </dsp:txXfrm>
    </dsp:sp>
    <dsp:sp modelId="{62AC367F-CF36-43B4-94EB-BFF03402CE16}">
      <dsp:nvSpPr>
        <dsp:cNvPr id="0" name=""/>
        <dsp:cNvSpPr/>
      </dsp:nvSpPr>
      <dsp:spPr>
        <a:xfrm>
          <a:off x="0" y="4002003"/>
          <a:ext cx="10515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 care management services</a:t>
          </a:r>
        </a:p>
        <a:p>
          <a:pPr marL="171450" lvl="1" indent="-171450" algn="l" defTabSz="711200">
            <a:lnSpc>
              <a:spcPct val="90000"/>
            </a:lnSpc>
            <a:spcBef>
              <a:spcPct val="0"/>
            </a:spcBef>
            <a:spcAft>
              <a:spcPct val="20000"/>
            </a:spcAft>
            <a:buChar char="•"/>
          </a:pPr>
          <a:r>
            <a:rPr lang="en-US" sz="1600" kern="1200"/>
            <a:t>(B) behavioral health integration services</a:t>
          </a:r>
        </a:p>
        <a:p>
          <a:pPr marL="171450" lvl="1" indent="-171450" algn="l" defTabSz="711200">
            <a:lnSpc>
              <a:spcPct val="90000"/>
            </a:lnSpc>
            <a:spcBef>
              <a:spcPct val="0"/>
            </a:spcBef>
            <a:spcAft>
              <a:spcPct val="20000"/>
            </a:spcAft>
            <a:buChar char="•"/>
          </a:pPr>
          <a:r>
            <a:rPr lang="en-US" sz="1600" kern="1200"/>
            <a:t>(C) office-based evaluation and management services (whether furnished in person or via telehealth)</a:t>
          </a:r>
        </a:p>
      </dsp:txBody>
      <dsp:txXfrm>
        <a:off x="0" y="4002003"/>
        <a:ext cx="10515600" cy="825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FA99E-DB87-4112-9401-C5E9089E3900}">
      <dsp:nvSpPr>
        <dsp:cNvPr id="0" name=""/>
        <dsp:cNvSpPr/>
      </dsp:nvSpPr>
      <dsp:spPr>
        <a:xfrm>
          <a:off x="0" y="135111"/>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Sunsets MIPS and replaces it with POINTS, starting 5 years out</a:t>
          </a:r>
        </a:p>
      </dsp:txBody>
      <dsp:txXfrm>
        <a:off x="31028" y="166139"/>
        <a:ext cx="10453544" cy="573546"/>
      </dsp:txXfrm>
    </dsp:sp>
    <dsp:sp modelId="{A4EDD6EE-60BF-48EF-82F6-FBDD62D795E9}">
      <dsp:nvSpPr>
        <dsp:cNvPr id="0" name=""/>
        <dsp:cNvSpPr/>
      </dsp:nvSpPr>
      <dsp:spPr>
        <a:xfrm>
          <a:off x="0" y="816793"/>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POINTS will have Quality, Resource Use, and Care Efficiency measures</a:t>
          </a:r>
        </a:p>
      </dsp:txBody>
      <dsp:txXfrm>
        <a:off x="31028" y="847821"/>
        <a:ext cx="10453544" cy="573546"/>
      </dsp:txXfrm>
    </dsp:sp>
    <dsp:sp modelId="{E7001C34-0DF2-43B4-8C7E-340A9BAD850C}">
      <dsp:nvSpPr>
        <dsp:cNvPr id="0" name=""/>
        <dsp:cNvSpPr/>
      </dsp:nvSpPr>
      <dsp:spPr>
        <a:xfrm>
          <a:off x="0" y="1498476"/>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 will be a new Task Force within CMS that must approve all POINTS measures</a:t>
          </a:r>
        </a:p>
      </dsp:txBody>
      <dsp:txXfrm>
        <a:off x="31028" y="1529504"/>
        <a:ext cx="10453544" cy="573546"/>
      </dsp:txXfrm>
    </dsp:sp>
    <dsp:sp modelId="{6B578E2D-33D6-487F-987C-0D5D65D42797}">
      <dsp:nvSpPr>
        <dsp:cNvPr id="0" name=""/>
        <dsp:cNvSpPr/>
      </dsp:nvSpPr>
      <dsp:spPr>
        <a:xfrm>
          <a:off x="0" y="2134079"/>
          <a:ext cx="105156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Quality – 65% weight</a:t>
          </a:r>
        </a:p>
        <a:p>
          <a:pPr marL="114300" lvl="1" indent="-114300" algn="l" defTabSz="533400">
            <a:lnSpc>
              <a:spcPct val="90000"/>
            </a:lnSpc>
            <a:spcBef>
              <a:spcPct val="0"/>
            </a:spcBef>
            <a:spcAft>
              <a:spcPct val="20000"/>
            </a:spcAft>
            <a:buChar char="•"/>
          </a:pPr>
          <a:r>
            <a:rPr lang="en-US" sz="1200" kern="1200"/>
            <a:t>Resource Use – 20% weight</a:t>
          </a:r>
        </a:p>
        <a:p>
          <a:pPr marL="114300" lvl="1" indent="-114300" algn="l" defTabSz="533400">
            <a:lnSpc>
              <a:spcPct val="90000"/>
            </a:lnSpc>
            <a:spcBef>
              <a:spcPct val="0"/>
            </a:spcBef>
            <a:spcAft>
              <a:spcPct val="20000"/>
            </a:spcAft>
            <a:buChar char="•"/>
          </a:pPr>
          <a:r>
            <a:rPr lang="en-US" sz="1200" kern="1200"/>
            <a:t>Care Efficiency – 15% weight</a:t>
          </a:r>
        </a:p>
      </dsp:txBody>
      <dsp:txXfrm>
        <a:off x="0" y="2134079"/>
        <a:ext cx="10515600" cy="629280"/>
      </dsp:txXfrm>
    </dsp:sp>
    <dsp:sp modelId="{1E52B622-EF5C-430F-9490-7EE8DD11622D}">
      <dsp:nvSpPr>
        <dsp:cNvPr id="0" name=""/>
        <dsp:cNvSpPr/>
      </dsp:nvSpPr>
      <dsp:spPr>
        <a:xfrm>
          <a:off x="0" y="2763359"/>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Bonuses/Penalties phased to 2% starting in 2032, then back up to 3% in 2032, 4% in 2033, and 5% in 2034 and future years</a:t>
          </a:r>
        </a:p>
      </dsp:txBody>
      <dsp:txXfrm>
        <a:off x="31028" y="2794387"/>
        <a:ext cx="10453544" cy="573546"/>
      </dsp:txXfrm>
    </dsp:sp>
    <dsp:sp modelId="{D7DC39CC-B191-4029-91AE-F9EDDF08108B}">
      <dsp:nvSpPr>
        <dsp:cNvPr id="0" name=""/>
        <dsp:cNvSpPr/>
      </dsp:nvSpPr>
      <dsp:spPr>
        <a:xfrm>
          <a:off x="0" y="3445041"/>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Value provisions: Includes three-year freeze on APMs, locking in current payments; Provides pathway to specialty participation in value-based care</a:t>
          </a:r>
        </a:p>
      </dsp:txBody>
      <dsp:txXfrm>
        <a:off x="31028" y="3476069"/>
        <a:ext cx="10453544" cy="573546"/>
      </dsp:txXfrm>
    </dsp:sp>
    <dsp:sp modelId="{E9434D9D-3D82-4F19-BA42-777AEEA6D9E0}">
      <dsp:nvSpPr>
        <dsp:cNvPr id="0" name=""/>
        <dsp:cNvSpPr/>
      </dsp:nvSpPr>
      <dsp:spPr>
        <a:xfrm>
          <a:off x="0" y="4126724"/>
          <a:ext cx="10515600" cy="6356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Raises the budget neutrality threshold from $20 million to $54.5 million</a:t>
          </a:r>
        </a:p>
      </dsp:txBody>
      <dsp:txXfrm>
        <a:off x="31028" y="4157752"/>
        <a:ext cx="10453544" cy="573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0A199-B303-4412-8581-19A05836CFF4}">
      <dsp:nvSpPr>
        <dsp:cNvPr id="0" name=""/>
        <dsp:cNvSpPr/>
      </dsp:nvSpPr>
      <dsp:spPr>
        <a:xfrm>
          <a:off x="0" y="48477"/>
          <a:ext cx="10515600" cy="7558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Includes an RFI on how to redesigning primary care payment, including reconsidering primary care valuation, the role of technology-enabled primary care, and prospective payment within MSSP.</a:t>
          </a:r>
        </a:p>
      </dsp:txBody>
      <dsp:txXfrm>
        <a:off x="36896" y="85373"/>
        <a:ext cx="10441808" cy="682028"/>
      </dsp:txXfrm>
    </dsp:sp>
    <dsp:sp modelId="{C98E81E4-7ACA-48AE-90FF-3FB2D529E4BA}">
      <dsp:nvSpPr>
        <dsp:cNvPr id="0" name=""/>
        <dsp:cNvSpPr/>
      </dsp:nvSpPr>
      <dsp:spPr>
        <a:xfrm>
          <a:off x="0" y="859017"/>
          <a:ext cx="10515600" cy="7558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Replace G2211 with a modifier that would increase payment by 16% of the base E/M service rather than as a flat payment. </a:t>
          </a:r>
        </a:p>
      </dsp:txBody>
      <dsp:txXfrm>
        <a:off x="36896" y="895913"/>
        <a:ext cx="10441808" cy="682028"/>
      </dsp:txXfrm>
    </dsp:sp>
    <dsp:sp modelId="{14CD8BED-4E2F-47E0-BEF7-7F706869C34B}">
      <dsp:nvSpPr>
        <dsp:cNvPr id="0" name=""/>
        <dsp:cNvSpPr/>
      </dsp:nvSpPr>
      <dsp:spPr>
        <a:xfrm>
          <a:off x="0" y="1614837"/>
          <a:ext cx="105156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This may better recognize the variation in work across visit levels, provide greater payment for more complex longitudinal care, streamline billing by eliminating a separate claim line, and provide an enhanced adjustment for physicians participating in MSSP ACOs and the LEAD model (32%)</a:t>
          </a:r>
        </a:p>
      </dsp:txBody>
      <dsp:txXfrm>
        <a:off x="0" y="1614837"/>
        <a:ext cx="10515600" cy="688274"/>
      </dsp:txXfrm>
    </dsp:sp>
    <dsp:sp modelId="{830DBC83-B3E0-4260-98FD-36AF1FC38D2C}">
      <dsp:nvSpPr>
        <dsp:cNvPr id="0" name=""/>
        <dsp:cNvSpPr/>
      </dsp:nvSpPr>
      <dsp:spPr>
        <a:xfrm>
          <a:off x="0" y="2303112"/>
          <a:ext cx="10515600" cy="7558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 payment for several CoCM and APCM Behavioral Health Integration add-on codes, which should better reflect the work involved.</a:t>
          </a:r>
        </a:p>
      </dsp:txBody>
      <dsp:txXfrm>
        <a:off x="36896" y="2340008"/>
        <a:ext cx="10441808" cy="682028"/>
      </dsp:txXfrm>
    </dsp:sp>
    <dsp:sp modelId="{BBAE2DF7-2881-48AE-8381-9B2E5C5C0700}">
      <dsp:nvSpPr>
        <dsp:cNvPr id="0" name=""/>
        <dsp:cNvSpPr/>
      </dsp:nvSpPr>
      <dsp:spPr>
        <a:xfrm>
          <a:off x="0" y="3113651"/>
          <a:ext cx="10515600" cy="7558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Require RPM and RTM services to be furnished only to established patients and requiring an initial visit before these services begin.</a:t>
          </a:r>
        </a:p>
      </dsp:txBody>
      <dsp:txXfrm>
        <a:off x="36896" y="3150547"/>
        <a:ext cx="10441808" cy="68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DC219-CA18-4186-BF42-0D55C0E89CEB}">
      <dsp:nvSpPr>
        <dsp:cNvPr id="0" name=""/>
        <dsp:cNvSpPr/>
      </dsp:nvSpPr>
      <dsp:spPr>
        <a:xfrm>
          <a:off x="0" y="119111"/>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 part of the MAHA initiative, smoking and tobacco sensation codes will get a 19% bump in value (CPT codes 99406 and 99407)</a:t>
          </a:r>
        </a:p>
      </dsp:txBody>
      <dsp:txXfrm>
        <a:off x="51885" y="170996"/>
        <a:ext cx="10411830" cy="959101"/>
      </dsp:txXfrm>
    </dsp:sp>
    <dsp:sp modelId="{794923B0-8C69-46A9-998A-C646CCC6A612}">
      <dsp:nvSpPr>
        <dsp:cNvPr id="0" name=""/>
        <dsp:cNvSpPr/>
      </dsp:nvSpPr>
      <dsp:spPr>
        <a:xfrm>
          <a:off x="0" y="1236703"/>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Medicare had been asking physicians to document their postop visits but are now proposing to pause the data collection. </a:t>
          </a:r>
        </a:p>
      </dsp:txBody>
      <dsp:txXfrm>
        <a:off x="51885" y="1288588"/>
        <a:ext cx="10411830" cy="959101"/>
      </dsp:txXfrm>
    </dsp:sp>
    <dsp:sp modelId="{8CB297E1-960E-469D-BE86-860F86F3C86B}">
      <dsp:nvSpPr>
        <dsp:cNvPr id="0" name=""/>
        <dsp:cNvSpPr/>
      </dsp:nvSpPr>
      <dsp:spPr>
        <a:xfrm>
          <a:off x="0" y="2299574"/>
          <a:ext cx="10515600"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Data indicates that only 4% of 10-day globals and 67% of 90-day globals had one or more postop visits. Yet physicians are still being paid for the visits that are not occurring.</a:t>
          </a:r>
        </a:p>
        <a:p>
          <a:pPr marL="114300" lvl="1" indent="-114300" algn="l" defTabSz="666750">
            <a:lnSpc>
              <a:spcPct val="90000"/>
            </a:lnSpc>
            <a:spcBef>
              <a:spcPct val="0"/>
            </a:spcBef>
            <a:spcAft>
              <a:spcPct val="20000"/>
            </a:spcAft>
            <a:buChar char="•"/>
          </a:pPr>
          <a:r>
            <a:rPr lang="en-US" sz="1500" kern="1200"/>
            <a:t>CMS departs from many RUC recommendations by reducing values where procedure time has decreased without sufficient justification for maintaining higher wRVUs.</a:t>
          </a:r>
        </a:p>
        <a:p>
          <a:pPr marL="114300" lvl="1" indent="-114300" algn="l" defTabSz="666750">
            <a:lnSpc>
              <a:spcPct val="90000"/>
            </a:lnSpc>
            <a:spcBef>
              <a:spcPct val="0"/>
            </a:spcBef>
            <a:spcAft>
              <a:spcPct val="20000"/>
            </a:spcAft>
            <a:buChar char="•"/>
          </a:pPr>
          <a:r>
            <a:rPr lang="en-US" sz="1500" kern="1200"/>
            <a:t>CMS also proposes reducing payment when an E/M visit is furnished on the same day as a 0-, 10-, or 90-day global, citing potential duplication of payment.</a:t>
          </a:r>
        </a:p>
      </dsp:txBody>
      <dsp:txXfrm>
        <a:off x="0" y="2299574"/>
        <a:ext cx="10515600" cy="1415880"/>
      </dsp:txXfrm>
    </dsp:sp>
    <dsp:sp modelId="{61C35100-F5DA-41C2-93F5-0C03B6777369}">
      <dsp:nvSpPr>
        <dsp:cNvPr id="0" name=""/>
        <dsp:cNvSpPr/>
      </dsp:nvSpPr>
      <dsp:spPr>
        <a:xfrm>
          <a:off x="0" y="3715454"/>
          <a:ext cx="10515600" cy="106287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CMS includes an RFI on the CPT/RUC process, including discussion of conflicts of interest, whether the current process has contributed to underinvestment in prevention and primary care, and questions regarding the AMA's role in the CPT process.</a:t>
          </a:r>
        </a:p>
      </dsp:txBody>
      <dsp:txXfrm>
        <a:off x="51885" y="3767339"/>
        <a:ext cx="10411830" cy="959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97EC8-F735-47BD-8AAD-EC8F2A65E16E}">
      <dsp:nvSpPr>
        <dsp:cNvPr id="0" name=""/>
        <dsp:cNvSpPr/>
      </dsp:nvSpPr>
      <dsp:spPr>
        <a:xfrm>
          <a:off x="0" y="2565"/>
          <a:ext cx="10515600" cy="12921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Sunsetting traditional MIPS after 2028:</a:t>
          </a:r>
          <a:r>
            <a:rPr lang="en-US" sz="2000" kern="1200"/>
            <a:t> To reduce long-term complexity by moving clinicians away from the older “report everything” structure and toward more focused pathways, which may be easier for primary care practices to manage.</a:t>
          </a:r>
        </a:p>
      </dsp:txBody>
      <dsp:txXfrm>
        <a:off x="63078" y="65643"/>
        <a:ext cx="10389444" cy="1165994"/>
      </dsp:txXfrm>
    </dsp:sp>
    <dsp:sp modelId="{27479E02-2593-42F4-A4FE-737DC213A8C4}">
      <dsp:nvSpPr>
        <dsp:cNvPr id="0" name=""/>
        <dsp:cNvSpPr/>
      </dsp:nvSpPr>
      <dsp:spPr>
        <a:xfrm>
          <a:off x="0" y="1307921"/>
          <a:ext cx="10515600" cy="12921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New MVPs for diabetes, hypertension, and hospitalists:</a:t>
          </a:r>
          <a:r>
            <a:rPr lang="en-US" sz="2000" kern="1200"/>
            <a:t> The diabetes and hypertension MVPs they feel are especially relevant to primary care because they center on common chronic conditions primary care physicians manage every day, making performance measurement more clinically aligned.</a:t>
          </a:r>
        </a:p>
      </dsp:txBody>
      <dsp:txXfrm>
        <a:off x="63078" y="1370999"/>
        <a:ext cx="10389444" cy="1165994"/>
      </dsp:txXfrm>
    </dsp:sp>
    <dsp:sp modelId="{13FD721A-560B-4DF5-9CA7-37D01F8C3C21}">
      <dsp:nvSpPr>
        <dsp:cNvPr id="0" name=""/>
        <dsp:cNvSpPr/>
      </dsp:nvSpPr>
      <dsp:spPr>
        <a:xfrm>
          <a:off x="0" y="2613276"/>
          <a:ext cx="10515600" cy="12921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Replacing the outcome/high-priority measure requirement with a MIPS core measure requirement:</a:t>
          </a:r>
          <a:r>
            <a:rPr lang="en-US" sz="2000" kern="1200"/>
            <a:t> CMS feels a core measure requirement can create clearer, more standardized expectations and reduce the need to hunt for specialty-specific measure combinations, which may simplify quality reporting.</a:t>
          </a:r>
        </a:p>
      </dsp:txBody>
      <dsp:txXfrm>
        <a:off x="63078" y="2676354"/>
        <a:ext cx="10389444" cy="1165994"/>
      </dsp:txXfrm>
    </dsp:sp>
    <dsp:sp modelId="{10F7F7C0-3980-4801-AC4B-EDCC3C0CA34E}">
      <dsp:nvSpPr>
        <dsp:cNvPr id="0" name=""/>
        <dsp:cNvSpPr/>
      </dsp:nvSpPr>
      <dsp:spPr>
        <a:xfrm>
          <a:off x="0" y="3918632"/>
          <a:ext cx="10515600" cy="12921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Make changes to how Qualifying APM Participant (QP) and Partial QP determinations are made</a:t>
          </a:r>
        </a:p>
      </dsp:txBody>
      <dsp:txXfrm>
        <a:off x="63078" y="3981710"/>
        <a:ext cx="10389444" cy="11659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BB990-0372-4347-AA67-9D5598AD3A3D}" type="datetimeFigureOut">
              <a:rPr lang="en-US" smtClean="0"/>
              <a:t>7/16/2026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DB2BC-C912-42EE-BF6C-0E362B62EDC4}" type="slidenum">
              <a:rPr lang="en-US" smtClean="0"/>
              <a:t>‹#›</a:t>
            </a:fld>
            <a:endParaRPr lang="en-US"/>
          </a:p>
        </p:txBody>
      </p:sp>
    </p:spTree>
    <p:extLst>
      <p:ext uri="{BB962C8B-B14F-4D97-AF65-F5344CB8AC3E}">
        <p14:creationId xmlns:p14="http://schemas.microsoft.com/office/powerpoint/2010/main" val="315490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62380-42F8-F14E-B177-A122284600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3017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0732488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90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934" y="820133"/>
            <a:ext cx="9786419" cy="723622"/>
          </a:xfrm>
        </p:spPr>
        <p:txBody>
          <a:bodyPr anchor="ctr">
            <a:noAutofit/>
          </a:bodyPr>
          <a:lstStyle>
            <a:lvl1pPr>
              <a:defRPr sz="2000"/>
            </a:lvl1pPr>
          </a:lstStyle>
          <a:p>
            <a:r>
              <a:rPr lang="en-US"/>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364787"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11535530" y="6206056"/>
            <a:ext cx="232001" cy="1080940"/>
          </a:xfrm>
          <a:prstGeom prst="rect">
            <a:avLst/>
          </a:prstGeom>
        </p:spPr>
      </p:pic>
    </p:spTree>
    <p:extLst>
      <p:ext uri="{BB962C8B-B14F-4D97-AF65-F5344CB8AC3E}">
        <p14:creationId xmlns:p14="http://schemas.microsoft.com/office/powerpoint/2010/main" val="57950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_FIN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934" y="820133"/>
            <a:ext cx="9786419" cy="723622"/>
          </a:xfrm>
        </p:spPr>
        <p:txBody>
          <a:bodyPr anchor="ctr">
            <a:noAutofit/>
          </a:bodyPr>
          <a:lstStyle>
            <a:lvl1pPr>
              <a:defRPr sz="2000"/>
            </a:lvl1pPr>
          </a:lstStyle>
          <a:p>
            <a:r>
              <a:rPr lang="en-US"/>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364787"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11535530" y="6206056"/>
            <a:ext cx="232001" cy="1080940"/>
          </a:xfrm>
          <a:prstGeom prst="rect">
            <a:avLst/>
          </a:prstGeom>
        </p:spPr>
      </p:pic>
    </p:spTree>
    <p:extLst>
      <p:ext uri="{BB962C8B-B14F-4D97-AF65-F5344CB8AC3E}">
        <p14:creationId xmlns:p14="http://schemas.microsoft.com/office/powerpoint/2010/main" val="334882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17108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78773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11613729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410188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34959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64864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064427119"/>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00693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84760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239542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jL-0BZnrv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17D-1014-F1D5-EAEA-E820A8DF9365}"/>
              </a:ext>
            </a:extLst>
          </p:cNvPr>
          <p:cNvSpPr>
            <a:spLocks noGrp="1"/>
          </p:cNvSpPr>
          <p:nvPr>
            <p:ph type="ctrTitle"/>
          </p:nvPr>
        </p:nvSpPr>
        <p:spPr>
          <a:xfrm>
            <a:off x="744983" y="1376312"/>
            <a:ext cx="6501637" cy="2281288"/>
          </a:xfrm>
        </p:spPr>
        <p:txBody>
          <a:bodyPr>
            <a:normAutofit/>
          </a:bodyPr>
          <a:lstStyle/>
          <a:p>
            <a:r>
              <a:rPr lang="en-US"/>
              <a:t>ACP State Health Policy Networking Webinar</a:t>
            </a:r>
            <a:br>
              <a:rPr lang="en-US"/>
            </a:br>
            <a:br>
              <a:rPr lang="en-US"/>
            </a:br>
            <a:r>
              <a:rPr lang="en-US" sz="2800" b="0"/>
              <a:t>July 15, 2026</a:t>
            </a:r>
            <a:endParaRPr lang="en-US" b="0"/>
          </a:p>
        </p:txBody>
      </p:sp>
      <p:sp>
        <p:nvSpPr>
          <p:cNvPr id="3" name="Subtitle 2">
            <a:extLst>
              <a:ext uri="{FF2B5EF4-FFF2-40B4-BE49-F238E27FC236}">
                <a16:creationId xmlns:a16="http://schemas.microsoft.com/office/drawing/2014/main" id="{22235A6E-1770-5A11-FC2B-B26D5774C280}"/>
              </a:ext>
            </a:extLst>
          </p:cNvPr>
          <p:cNvSpPr>
            <a:spLocks noGrp="1"/>
          </p:cNvSpPr>
          <p:nvPr>
            <p:ph type="subTitle" idx="1"/>
          </p:nvPr>
        </p:nvSpPr>
        <p:spPr>
          <a:xfrm>
            <a:off x="744983" y="4572000"/>
            <a:ext cx="7640066" cy="909688"/>
          </a:xfrm>
        </p:spPr>
        <p:txBody>
          <a:bodyPr vert="horz" lIns="91440" tIns="45720" rIns="91440" bIns="45720" rtlCol="0" anchor="t">
            <a:noAutofit/>
          </a:bodyPr>
          <a:lstStyle/>
          <a:p>
            <a:r>
              <a:rPr lang="en-US" sz="1600" b="0" i="0">
                <a:effectLst/>
              </a:rPr>
              <a:t>Shari M. Erickson, MPH, </a:t>
            </a:r>
            <a:r>
              <a:rPr lang="en-US" sz="1600"/>
              <a:t>Chief Advocacy Officer and </a:t>
            </a:r>
            <a:br>
              <a:rPr lang="en-US" sz="1600"/>
            </a:br>
            <a:r>
              <a:rPr lang="en-US" sz="1600"/>
              <a:t>Senior </a:t>
            </a:r>
            <a:r>
              <a:rPr lang="en-US" sz="1600" i="0">
                <a:effectLst/>
              </a:rPr>
              <a:t>Vice President, Governmental Affairs and Public Policy</a:t>
            </a:r>
          </a:p>
        </p:txBody>
      </p:sp>
    </p:spTree>
    <p:custDataLst>
      <p:tags r:id="rId1"/>
    </p:custDataLst>
    <p:extLst>
      <p:ext uri="{BB962C8B-B14F-4D97-AF65-F5344CB8AC3E}">
        <p14:creationId xmlns:p14="http://schemas.microsoft.com/office/powerpoint/2010/main" val="35861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D129-F34A-1474-FC1B-BEAA7CF8E0FC}"/>
              </a:ext>
            </a:extLst>
          </p:cNvPr>
          <p:cNvSpPr>
            <a:spLocks noGrp="1"/>
          </p:cNvSpPr>
          <p:nvPr>
            <p:ph type="title"/>
          </p:nvPr>
        </p:nvSpPr>
        <p:spPr/>
        <p:txBody>
          <a:bodyPr>
            <a:normAutofit fontScale="90000"/>
          </a:bodyPr>
          <a:lstStyle/>
          <a:p>
            <a:r>
              <a:rPr lang="en-US"/>
              <a:t>Updated Asks re: Ensuring Patient Affordability and Access to Health Care </a:t>
            </a:r>
          </a:p>
        </p:txBody>
      </p:sp>
      <p:graphicFrame>
        <p:nvGraphicFramePr>
          <p:cNvPr id="6" name="Content Placeholder 5">
            <a:extLst>
              <a:ext uri="{FF2B5EF4-FFF2-40B4-BE49-F238E27FC236}">
                <a16:creationId xmlns:a16="http://schemas.microsoft.com/office/drawing/2014/main" id="{8ECAC196-CD56-8AA1-2663-BDDEEDA9D65D}"/>
              </a:ext>
            </a:extLst>
          </p:cNvPr>
          <p:cNvGraphicFramePr>
            <a:graphicFrameLocks noGrp="1"/>
          </p:cNvGraphicFramePr>
          <p:nvPr>
            <p:ph idx="1"/>
            <p:extLst>
              <p:ext uri="{D42A27DB-BD31-4B8C-83A1-F6EECF244321}">
                <p14:modId xmlns:p14="http://schemas.microsoft.com/office/powerpoint/2010/main" val="2910179530"/>
              </p:ext>
            </p:extLst>
          </p:nvPr>
        </p:nvGraphicFramePr>
        <p:xfrm>
          <a:off x="838200" y="1409700"/>
          <a:ext cx="10515600" cy="4981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91DC6FA-A0A9-DAA0-9457-E318E62E8A02}"/>
              </a:ext>
            </a:extLst>
          </p:cNvPr>
          <p:cNvSpPr>
            <a:spLocks noGrp="1"/>
          </p:cNvSpPr>
          <p:nvPr>
            <p:ph type="sldNum" sz="quarter" idx="10"/>
          </p:nvPr>
        </p:nvSpPr>
        <p:spPr/>
        <p:txBody>
          <a:bodyPr/>
          <a:lstStyle/>
          <a:p>
            <a:fld id="{461711D5-349D-4847-A71F-DCB6A6FF38BF}" type="slidenum">
              <a:rPr lang="en-US" smtClean="0"/>
              <a:pPr/>
              <a:t>10</a:t>
            </a:fld>
            <a:endParaRPr lang="en-US"/>
          </a:p>
        </p:txBody>
      </p:sp>
    </p:spTree>
    <p:extLst>
      <p:ext uri="{BB962C8B-B14F-4D97-AF65-F5344CB8AC3E}">
        <p14:creationId xmlns:p14="http://schemas.microsoft.com/office/powerpoint/2010/main" val="215675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8DE75-900C-EEBA-F229-CACFEA0A7E7F}"/>
              </a:ext>
            </a:extLst>
          </p:cNvPr>
          <p:cNvPicPr>
            <a:picLocks noChangeAspect="1"/>
          </p:cNvPicPr>
          <p:nvPr/>
        </p:nvPicPr>
        <p:blipFill>
          <a:blip r:embed="rId2"/>
          <a:stretch>
            <a:fillRect/>
          </a:stretch>
        </p:blipFill>
        <p:spPr>
          <a:xfrm>
            <a:off x="644552" y="68263"/>
            <a:ext cx="11296596" cy="6721475"/>
          </a:xfrm>
          <a:prstGeom prst="rect">
            <a:avLst/>
          </a:prstGeom>
          <a:noFill/>
        </p:spPr>
      </p:pic>
      <p:sp>
        <p:nvSpPr>
          <p:cNvPr id="4" name="Slide Number Placeholder 3" hidden="1">
            <a:extLst>
              <a:ext uri="{FF2B5EF4-FFF2-40B4-BE49-F238E27FC236}">
                <a16:creationId xmlns:a16="http://schemas.microsoft.com/office/drawing/2014/main" id="{FCC9B41C-D71B-A4C7-24FA-5CC30CD20E30}"/>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11</a:t>
            </a:fld>
            <a:endParaRPr lang="en-US"/>
          </a:p>
        </p:txBody>
      </p:sp>
      <p:sp>
        <p:nvSpPr>
          <p:cNvPr id="7" name="TextBox 6">
            <a:extLst>
              <a:ext uri="{FF2B5EF4-FFF2-40B4-BE49-F238E27FC236}">
                <a16:creationId xmlns:a16="http://schemas.microsoft.com/office/drawing/2014/main" id="{7FA64F5F-78CC-E5A5-E25C-BC1C8BF6DB1B}"/>
              </a:ext>
            </a:extLst>
          </p:cNvPr>
          <p:cNvSpPr txBox="1"/>
          <p:nvPr/>
        </p:nvSpPr>
        <p:spPr>
          <a:xfrm>
            <a:off x="7214844" y="6328965"/>
            <a:ext cx="6097904" cy="369332"/>
          </a:xfrm>
          <a:prstGeom prst="rect">
            <a:avLst/>
          </a:prstGeom>
          <a:noFill/>
        </p:spPr>
        <p:txBody>
          <a:bodyPr wrap="square">
            <a:spAutoFit/>
          </a:bodyPr>
          <a:lstStyle/>
          <a:p>
            <a:r>
              <a:rPr lang="en-US">
                <a:hlinkClick r:id="rId3">
                  <a:extLst>
                    <a:ext uri="{A12FA001-AC4F-418D-AE19-62706E023703}">
                      <ahyp:hlinkClr xmlns:ahyp="http://schemas.microsoft.com/office/drawing/2018/hyperlinkcolor" val="tx"/>
                    </a:ext>
                  </a:extLst>
                </a:hlinkClick>
              </a:rPr>
              <a:t>https://www.youtube.com/watch?v=vjL-0BZnrv0</a:t>
            </a:r>
            <a:r>
              <a:rPr lang="en-US"/>
              <a:t> </a:t>
            </a:r>
          </a:p>
        </p:txBody>
      </p:sp>
    </p:spTree>
    <p:extLst>
      <p:ext uri="{BB962C8B-B14F-4D97-AF65-F5344CB8AC3E}">
        <p14:creationId xmlns:p14="http://schemas.microsoft.com/office/powerpoint/2010/main" val="196179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2554-3614-9DC5-50C3-BC0202A34943}"/>
              </a:ext>
            </a:extLst>
          </p:cNvPr>
          <p:cNvSpPr>
            <a:spLocks noGrp="1"/>
          </p:cNvSpPr>
          <p:nvPr>
            <p:ph type="ctrTitle"/>
          </p:nvPr>
        </p:nvSpPr>
        <p:spPr/>
        <p:txBody>
          <a:bodyPr anchor="ctr">
            <a:normAutofit/>
          </a:bodyPr>
          <a:lstStyle/>
          <a:p>
            <a:r>
              <a:rPr lang="en-US"/>
              <a:t>Priority 3: Strengthening the Internal Medicine Physician Workforce</a:t>
            </a:r>
          </a:p>
        </p:txBody>
      </p:sp>
      <p:sp>
        <p:nvSpPr>
          <p:cNvPr id="5" name="Subtitle 4">
            <a:extLst>
              <a:ext uri="{FF2B5EF4-FFF2-40B4-BE49-F238E27FC236}">
                <a16:creationId xmlns:a16="http://schemas.microsoft.com/office/drawing/2014/main" id="{3D9B427C-FF75-B2F8-B615-8E165FA773B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AEDB9EC-4292-34D2-C8FC-1084FCAF6E13}"/>
              </a:ext>
            </a:extLst>
          </p:cNvPr>
          <p:cNvSpPr>
            <a:spLocks noGrp="1"/>
          </p:cNvSpPr>
          <p:nvPr>
            <p:ph type="sldNum" sz="quarter" idx="4294967295"/>
          </p:nvPr>
        </p:nvSpPr>
        <p:spPr>
          <a:xfrm>
            <a:off x="9005888" y="6391275"/>
            <a:ext cx="3186112" cy="274638"/>
          </a:xfrm>
        </p:spPr>
        <p:txBody>
          <a:bodyPr anchor="b">
            <a:normAutofit/>
          </a:bodyPr>
          <a:lstStyle/>
          <a:p>
            <a:pPr>
              <a:spcAft>
                <a:spcPts val="600"/>
              </a:spcAft>
            </a:pPr>
            <a:fld id="{461711D5-349D-4847-A71F-DCB6A6FF38BF}" type="slidenum">
              <a:rPr lang="en-US" smtClean="0"/>
              <a:pPr>
                <a:spcAft>
                  <a:spcPts val="600"/>
                </a:spcAft>
              </a:pPr>
              <a:t>12</a:t>
            </a:fld>
            <a:endParaRPr lang="en-US"/>
          </a:p>
        </p:txBody>
      </p:sp>
    </p:spTree>
    <p:custDataLst>
      <p:tags r:id="rId1"/>
    </p:custDataLst>
    <p:extLst>
      <p:ext uri="{BB962C8B-B14F-4D97-AF65-F5344CB8AC3E}">
        <p14:creationId xmlns:p14="http://schemas.microsoft.com/office/powerpoint/2010/main" val="361599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2D41DF-EC83-5CC2-F1B1-09B2BF3EB9BD}"/>
              </a:ext>
            </a:extLst>
          </p:cNvPr>
          <p:cNvSpPr>
            <a:spLocks noGrp="1"/>
          </p:cNvSpPr>
          <p:nvPr>
            <p:ph type="title"/>
          </p:nvPr>
        </p:nvSpPr>
        <p:spPr/>
        <p:txBody>
          <a:bodyPr>
            <a:normAutofit fontScale="90000"/>
          </a:bodyPr>
          <a:lstStyle/>
          <a:p>
            <a:r>
              <a:rPr lang="en-US"/>
              <a:t>Updated Asks re: Strengthening the Internal Medicine Physician Workforce </a:t>
            </a:r>
          </a:p>
        </p:txBody>
      </p:sp>
      <p:graphicFrame>
        <p:nvGraphicFramePr>
          <p:cNvPr id="8" name="Content Placeholder 7">
            <a:extLst>
              <a:ext uri="{FF2B5EF4-FFF2-40B4-BE49-F238E27FC236}">
                <a16:creationId xmlns:a16="http://schemas.microsoft.com/office/drawing/2014/main" id="{A716351A-BA44-60BA-6828-5250E1A9DFF7}"/>
              </a:ext>
            </a:extLst>
          </p:cNvPr>
          <p:cNvGraphicFramePr>
            <a:graphicFrameLocks noGrp="1"/>
          </p:cNvGraphicFramePr>
          <p:nvPr>
            <p:ph idx="1"/>
            <p:extLst>
              <p:ext uri="{D42A27DB-BD31-4B8C-83A1-F6EECF244321}">
                <p14:modId xmlns:p14="http://schemas.microsoft.com/office/powerpoint/2010/main" val="3174011655"/>
              </p:ext>
            </p:extLst>
          </p:nvPr>
        </p:nvGraphicFramePr>
        <p:xfrm>
          <a:off x="838200" y="1366521"/>
          <a:ext cx="10515600" cy="5299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401379D-8986-AFDB-6EBE-1181CA344340}"/>
              </a:ext>
            </a:extLst>
          </p:cNvPr>
          <p:cNvSpPr>
            <a:spLocks noGrp="1"/>
          </p:cNvSpPr>
          <p:nvPr>
            <p:ph type="sldNum" sz="quarter" idx="10"/>
          </p:nvPr>
        </p:nvSpPr>
        <p:spPr/>
        <p:txBody>
          <a:bodyPr/>
          <a:lstStyle/>
          <a:p>
            <a:fld id="{461711D5-349D-4847-A71F-DCB6A6FF38BF}" type="slidenum">
              <a:rPr lang="en-US" smtClean="0"/>
              <a:pPr/>
              <a:t>13</a:t>
            </a:fld>
            <a:endParaRPr lang="en-US"/>
          </a:p>
        </p:txBody>
      </p:sp>
    </p:spTree>
    <p:extLst>
      <p:ext uri="{BB962C8B-B14F-4D97-AF65-F5344CB8AC3E}">
        <p14:creationId xmlns:p14="http://schemas.microsoft.com/office/powerpoint/2010/main" val="284845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61E-CE8D-14AA-1EC7-27541FE1C9BA}"/>
              </a:ext>
            </a:extLst>
          </p:cNvPr>
          <p:cNvSpPr>
            <a:spLocks noGrp="1"/>
          </p:cNvSpPr>
          <p:nvPr>
            <p:ph type="ctrTitle"/>
          </p:nvPr>
        </p:nvSpPr>
        <p:spPr/>
        <p:txBody>
          <a:bodyPr anchor="ctr">
            <a:normAutofit/>
          </a:bodyPr>
          <a:lstStyle/>
          <a:p>
            <a:r>
              <a:rPr lang="en-US"/>
              <a:t>Priority 4: Improving Payment for Internal Medicine Physicians</a:t>
            </a:r>
          </a:p>
        </p:txBody>
      </p:sp>
      <p:sp>
        <p:nvSpPr>
          <p:cNvPr id="7" name="Subtitle 6">
            <a:extLst>
              <a:ext uri="{FF2B5EF4-FFF2-40B4-BE49-F238E27FC236}">
                <a16:creationId xmlns:a16="http://schemas.microsoft.com/office/drawing/2014/main" id="{E59D3C21-E623-701A-DE66-B56E7740859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5ACBDEB-9073-5A3A-D7A8-D839D06198E1}"/>
              </a:ext>
            </a:extLst>
          </p:cNvPr>
          <p:cNvSpPr>
            <a:spLocks noGrp="1"/>
          </p:cNvSpPr>
          <p:nvPr>
            <p:ph type="sldNum" sz="quarter" idx="4294967295"/>
          </p:nvPr>
        </p:nvSpPr>
        <p:spPr>
          <a:xfrm>
            <a:off x="9005888" y="6391275"/>
            <a:ext cx="3186112" cy="274638"/>
          </a:xfrm>
        </p:spPr>
        <p:txBody>
          <a:bodyPr anchor="b">
            <a:normAutofit/>
          </a:bodyPr>
          <a:lstStyle/>
          <a:p>
            <a:pPr>
              <a:spcAft>
                <a:spcPts val="600"/>
              </a:spcAft>
            </a:pPr>
            <a:fld id="{461711D5-349D-4847-A71F-DCB6A6FF38BF}" type="slidenum">
              <a:rPr lang="en-US" smtClean="0"/>
              <a:pPr>
                <a:spcAft>
                  <a:spcPts val="600"/>
                </a:spcAft>
              </a:pPr>
              <a:t>14</a:t>
            </a:fld>
            <a:endParaRPr lang="en-US"/>
          </a:p>
        </p:txBody>
      </p:sp>
    </p:spTree>
    <p:custDataLst>
      <p:tags r:id="rId1"/>
    </p:custDataLst>
    <p:extLst>
      <p:ext uri="{BB962C8B-B14F-4D97-AF65-F5344CB8AC3E}">
        <p14:creationId xmlns:p14="http://schemas.microsoft.com/office/powerpoint/2010/main" val="384851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C0017-4C50-1320-05A2-D31F52159F55}"/>
              </a:ext>
            </a:extLst>
          </p:cNvPr>
          <p:cNvSpPr>
            <a:spLocks noGrp="1"/>
          </p:cNvSpPr>
          <p:nvPr>
            <p:ph type="title"/>
          </p:nvPr>
        </p:nvSpPr>
        <p:spPr/>
        <p:txBody>
          <a:bodyPr>
            <a:normAutofit fontScale="90000"/>
          </a:bodyPr>
          <a:lstStyle/>
          <a:p>
            <a:r>
              <a:rPr lang="en-US"/>
              <a:t>Updated Asks re: Improving Payment for Internal Medicine Physicians </a:t>
            </a:r>
          </a:p>
        </p:txBody>
      </p:sp>
      <p:graphicFrame>
        <p:nvGraphicFramePr>
          <p:cNvPr id="6" name="Content Placeholder 5">
            <a:extLst>
              <a:ext uri="{FF2B5EF4-FFF2-40B4-BE49-F238E27FC236}">
                <a16:creationId xmlns:a16="http://schemas.microsoft.com/office/drawing/2014/main" id="{5A478E62-D478-7706-7BDA-7E6CA42C9E13}"/>
              </a:ext>
            </a:extLst>
          </p:cNvPr>
          <p:cNvGraphicFramePr>
            <a:graphicFrameLocks noGrp="1"/>
          </p:cNvGraphicFramePr>
          <p:nvPr>
            <p:ph idx="1"/>
            <p:extLst>
              <p:ext uri="{D42A27DB-BD31-4B8C-83A1-F6EECF244321}">
                <p14:modId xmlns:p14="http://schemas.microsoft.com/office/powerpoint/2010/main" val="2115470631"/>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41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DFFFB9-B4F8-06CF-8EC1-70D3A0395255}"/>
              </a:ext>
            </a:extLst>
          </p:cNvPr>
          <p:cNvSpPr>
            <a:spLocks noGrp="1"/>
          </p:cNvSpPr>
          <p:nvPr>
            <p:ph type="title"/>
          </p:nvPr>
        </p:nvSpPr>
        <p:spPr>
          <a:xfrm>
            <a:off x="6347012" y="365126"/>
            <a:ext cx="5006788" cy="914399"/>
          </a:xfrm>
        </p:spPr>
        <p:txBody>
          <a:bodyPr>
            <a:normAutofit fontScale="90000"/>
          </a:bodyPr>
          <a:lstStyle/>
          <a:p>
            <a:r>
              <a:rPr lang="en-US"/>
              <a:t>Bill Fox, MD, MACP, ACP BOR Chair Emeritus</a:t>
            </a:r>
          </a:p>
        </p:txBody>
      </p:sp>
      <p:sp>
        <p:nvSpPr>
          <p:cNvPr id="4" name="Slide Number Placeholder 3">
            <a:extLst>
              <a:ext uri="{FF2B5EF4-FFF2-40B4-BE49-F238E27FC236}">
                <a16:creationId xmlns:a16="http://schemas.microsoft.com/office/drawing/2014/main" id="{092721F0-A5A4-2D26-440F-BDF264D3B551}"/>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16</a:t>
            </a:fld>
            <a:endParaRPr lang="en-US"/>
          </a:p>
        </p:txBody>
      </p:sp>
      <p:sp>
        <p:nvSpPr>
          <p:cNvPr id="13" name="Text Placeholder 4">
            <a:extLst>
              <a:ext uri="{FF2B5EF4-FFF2-40B4-BE49-F238E27FC236}">
                <a16:creationId xmlns:a16="http://schemas.microsoft.com/office/drawing/2014/main" id="{5D79563E-0134-9654-74FE-BC0110E8BD8F}"/>
              </a:ext>
            </a:extLst>
          </p:cNvPr>
          <p:cNvSpPr>
            <a:spLocks noGrp="1"/>
          </p:cNvSpPr>
          <p:nvPr>
            <p:ph type="body" sz="quarter" idx="12"/>
          </p:nvPr>
        </p:nvSpPr>
        <p:spPr>
          <a:xfrm>
            <a:off x="6347012" y="1279526"/>
            <a:ext cx="5006788" cy="4910138"/>
          </a:xfrm>
        </p:spPr>
        <p:txBody>
          <a:bodyPr/>
          <a:lstStyle/>
          <a:p>
            <a:r>
              <a:rPr lang="en-US"/>
              <a:t>Testimony before the House Energy and Commerce Health Subcommittee on May 20, 2026</a:t>
            </a:r>
          </a:p>
        </p:txBody>
      </p:sp>
      <p:pic>
        <p:nvPicPr>
          <p:cNvPr id="10" name="Picture Placeholder 9">
            <a:extLst>
              <a:ext uri="{FF2B5EF4-FFF2-40B4-BE49-F238E27FC236}">
                <a16:creationId xmlns:a16="http://schemas.microsoft.com/office/drawing/2014/main" id="{43C0A601-DA83-0008-A9FF-0776A07441E3}"/>
              </a:ext>
            </a:extLst>
          </p:cNvPr>
          <p:cNvPicPr>
            <a:picLocks noGrp="1" noChangeAspect="1"/>
          </p:cNvPicPr>
          <p:nvPr>
            <p:ph type="pic" sz="quarter" idx="11"/>
          </p:nvPr>
        </p:nvPicPr>
        <p:blipFill>
          <a:blip r:embed="rId2"/>
          <a:srcRect l="7813" r="7813"/>
          <a:stretch>
            <a:fillRect/>
          </a:stretch>
        </p:blipFill>
        <p:spPr>
          <a:xfrm rot="5400000">
            <a:off x="-381000" y="381000"/>
            <a:ext cx="6858000" cy="6096000"/>
          </a:xfrm>
          <a:prstGeom prst="rect">
            <a:avLst/>
          </a:prstGeom>
        </p:spPr>
      </p:pic>
      <p:pic>
        <p:nvPicPr>
          <p:cNvPr id="14" name="Picture 13">
            <a:extLst>
              <a:ext uri="{FF2B5EF4-FFF2-40B4-BE49-F238E27FC236}">
                <a16:creationId xmlns:a16="http://schemas.microsoft.com/office/drawing/2014/main" id="{8F79A390-0223-EF87-F34A-B0EE514B2215}"/>
              </a:ext>
            </a:extLst>
          </p:cNvPr>
          <p:cNvPicPr>
            <a:picLocks noChangeAspect="1"/>
          </p:cNvPicPr>
          <p:nvPr/>
        </p:nvPicPr>
        <p:blipFill>
          <a:blip r:embed="rId3"/>
          <a:stretch>
            <a:fillRect/>
          </a:stretch>
        </p:blipFill>
        <p:spPr>
          <a:xfrm>
            <a:off x="6347012" y="2836750"/>
            <a:ext cx="5354632" cy="4021250"/>
          </a:xfrm>
          <a:prstGeom prst="rect">
            <a:avLst/>
          </a:prstGeom>
        </p:spPr>
      </p:pic>
    </p:spTree>
    <p:extLst>
      <p:ext uri="{BB962C8B-B14F-4D97-AF65-F5344CB8AC3E}">
        <p14:creationId xmlns:p14="http://schemas.microsoft.com/office/powerpoint/2010/main" val="47442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C504-ED98-0B75-E6DD-4B2E9D2B2457}"/>
              </a:ext>
            </a:extLst>
          </p:cNvPr>
          <p:cNvSpPr>
            <a:spLocks noGrp="1"/>
          </p:cNvSpPr>
          <p:nvPr>
            <p:ph type="title"/>
          </p:nvPr>
        </p:nvSpPr>
        <p:spPr/>
        <p:txBody>
          <a:bodyPr>
            <a:normAutofit/>
          </a:bodyPr>
          <a:lstStyle/>
          <a:p>
            <a:r>
              <a:rPr lang="en-US"/>
              <a:t>The Patients First Act of 2026 – Introduced on July 15!</a:t>
            </a:r>
          </a:p>
        </p:txBody>
      </p:sp>
      <p:graphicFrame>
        <p:nvGraphicFramePr>
          <p:cNvPr id="5" name="Content Placeholder 4">
            <a:extLst>
              <a:ext uri="{FF2B5EF4-FFF2-40B4-BE49-F238E27FC236}">
                <a16:creationId xmlns:a16="http://schemas.microsoft.com/office/drawing/2014/main" id="{F3C52AC7-A650-BD9F-4515-7A2B2408011D}"/>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1365441-D80A-8858-2183-FFDBCF811C44}"/>
              </a:ext>
            </a:extLst>
          </p:cNvPr>
          <p:cNvSpPr>
            <a:spLocks noGrp="1"/>
          </p:cNvSpPr>
          <p:nvPr>
            <p:ph type="sldNum" sz="quarter" idx="10"/>
          </p:nvPr>
        </p:nvSpPr>
        <p:spPr/>
        <p:txBody>
          <a:bodyPr/>
          <a:lstStyle/>
          <a:p>
            <a:fld id="{461711D5-349D-4847-A71F-DCB6A6FF38BF}" type="slidenum">
              <a:rPr lang="en-US" smtClean="0"/>
              <a:pPr/>
              <a:t>17</a:t>
            </a:fld>
            <a:endParaRPr lang="en-US"/>
          </a:p>
        </p:txBody>
      </p:sp>
    </p:spTree>
    <p:extLst>
      <p:ext uri="{BB962C8B-B14F-4D97-AF65-F5344CB8AC3E}">
        <p14:creationId xmlns:p14="http://schemas.microsoft.com/office/powerpoint/2010/main" val="39201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1EAF6F3B-2DB6-4E4C-AADB-63F70D32BD92}"/>
                                            </p:graphicEl>
                                          </p:spTgt>
                                        </p:tgtEl>
                                        <p:attrNameLst>
                                          <p:attrName>style.visibility</p:attrName>
                                        </p:attrNameLst>
                                      </p:cBhvr>
                                      <p:to>
                                        <p:strVal val="visible"/>
                                      </p:to>
                                    </p:set>
                                    <p:anim calcmode="lin" valueType="num">
                                      <p:cBhvr additive="base">
                                        <p:cTn id="7" dur="500" fill="hold"/>
                                        <p:tgtEl>
                                          <p:spTgt spid="5">
                                            <p:graphicEl>
                                              <a:dgm id="{1EAF6F3B-2DB6-4E4C-AADB-63F70D32BD9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1EAF6F3B-2DB6-4E4C-AADB-63F70D32BD9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61FCBC-C1AA-4F44-BB35-A2BD2258FE09}"/>
                                            </p:graphicEl>
                                          </p:spTgt>
                                        </p:tgtEl>
                                        <p:attrNameLst>
                                          <p:attrName>style.visibility</p:attrName>
                                        </p:attrNameLst>
                                      </p:cBhvr>
                                      <p:to>
                                        <p:strVal val="visible"/>
                                      </p:to>
                                    </p:set>
                                    <p:anim calcmode="lin" valueType="num">
                                      <p:cBhvr additive="base">
                                        <p:cTn id="13" dur="500" fill="hold"/>
                                        <p:tgtEl>
                                          <p:spTgt spid="5">
                                            <p:graphicEl>
                                              <a:dgm id="{3361FCBC-C1AA-4F44-BB35-A2BD2258FE0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61FCBC-C1AA-4F44-BB35-A2BD2258FE0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82D346C6-072C-42F7-B2C5-9D5E401ACD1A}"/>
                                            </p:graphicEl>
                                          </p:spTgt>
                                        </p:tgtEl>
                                        <p:attrNameLst>
                                          <p:attrName>style.visibility</p:attrName>
                                        </p:attrNameLst>
                                      </p:cBhvr>
                                      <p:to>
                                        <p:strVal val="visible"/>
                                      </p:to>
                                    </p:set>
                                    <p:anim calcmode="lin" valueType="num">
                                      <p:cBhvr additive="base">
                                        <p:cTn id="19" dur="500" fill="hold"/>
                                        <p:tgtEl>
                                          <p:spTgt spid="5">
                                            <p:graphicEl>
                                              <a:dgm id="{82D346C6-072C-42F7-B2C5-9D5E401ACD1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82D346C6-072C-42F7-B2C5-9D5E401ACD1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7B68753A-8DF0-4310-9D9D-F487AC8133F8}"/>
                                            </p:graphicEl>
                                          </p:spTgt>
                                        </p:tgtEl>
                                        <p:attrNameLst>
                                          <p:attrName>style.visibility</p:attrName>
                                        </p:attrNameLst>
                                      </p:cBhvr>
                                      <p:to>
                                        <p:strVal val="visible"/>
                                      </p:to>
                                    </p:set>
                                    <p:anim calcmode="lin" valueType="num">
                                      <p:cBhvr additive="base">
                                        <p:cTn id="25" dur="500" fill="hold"/>
                                        <p:tgtEl>
                                          <p:spTgt spid="5">
                                            <p:graphicEl>
                                              <a:dgm id="{7B68753A-8DF0-4310-9D9D-F487AC8133F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7B68753A-8DF0-4310-9D9D-F487AC8133F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62AC367F-CF36-43B4-94EB-BFF03402CE16}"/>
                                            </p:graphicEl>
                                          </p:spTgt>
                                        </p:tgtEl>
                                        <p:attrNameLst>
                                          <p:attrName>style.visibility</p:attrName>
                                        </p:attrNameLst>
                                      </p:cBhvr>
                                      <p:to>
                                        <p:strVal val="visible"/>
                                      </p:to>
                                    </p:set>
                                    <p:anim calcmode="lin" valueType="num">
                                      <p:cBhvr additive="base">
                                        <p:cTn id="31" dur="500" fill="hold"/>
                                        <p:tgtEl>
                                          <p:spTgt spid="5">
                                            <p:graphicEl>
                                              <a:dgm id="{62AC367F-CF36-43B4-94EB-BFF03402CE1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2AC367F-CF36-43B4-94EB-BFF03402CE1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E5B-C38C-8253-63C5-B9D64B3DFB00}"/>
              </a:ext>
            </a:extLst>
          </p:cNvPr>
          <p:cNvSpPr>
            <a:spLocks noGrp="1"/>
          </p:cNvSpPr>
          <p:nvPr>
            <p:ph type="title"/>
          </p:nvPr>
        </p:nvSpPr>
        <p:spPr/>
        <p:txBody>
          <a:bodyPr/>
          <a:lstStyle/>
          <a:p>
            <a:r>
              <a:rPr lang="en-US"/>
              <a:t>The Patients First Act of 2026</a:t>
            </a:r>
          </a:p>
        </p:txBody>
      </p:sp>
      <p:graphicFrame>
        <p:nvGraphicFramePr>
          <p:cNvPr id="5" name="Content Placeholder 4">
            <a:extLst>
              <a:ext uri="{FF2B5EF4-FFF2-40B4-BE49-F238E27FC236}">
                <a16:creationId xmlns:a16="http://schemas.microsoft.com/office/drawing/2014/main" id="{0D5B4D9A-BB57-C0BF-323C-D550818B870E}"/>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E6F5AC2-471B-0DED-8559-92D9E0B47EF8}"/>
              </a:ext>
            </a:extLst>
          </p:cNvPr>
          <p:cNvSpPr>
            <a:spLocks noGrp="1"/>
          </p:cNvSpPr>
          <p:nvPr>
            <p:ph type="sldNum" sz="quarter" idx="10"/>
          </p:nvPr>
        </p:nvSpPr>
        <p:spPr/>
        <p:txBody>
          <a:bodyPr/>
          <a:lstStyle/>
          <a:p>
            <a:fld id="{461711D5-349D-4847-A71F-DCB6A6FF38BF}" type="slidenum">
              <a:rPr lang="en-US" smtClean="0"/>
              <a:pPr/>
              <a:t>18</a:t>
            </a:fld>
            <a:endParaRPr lang="en-US"/>
          </a:p>
        </p:txBody>
      </p:sp>
    </p:spTree>
    <p:extLst>
      <p:ext uri="{BB962C8B-B14F-4D97-AF65-F5344CB8AC3E}">
        <p14:creationId xmlns:p14="http://schemas.microsoft.com/office/powerpoint/2010/main" val="19507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5CFA99E-DB87-4112-9401-C5E9089E3900}"/>
                                            </p:graphicEl>
                                          </p:spTgt>
                                        </p:tgtEl>
                                        <p:attrNameLst>
                                          <p:attrName>style.visibility</p:attrName>
                                        </p:attrNameLst>
                                      </p:cBhvr>
                                      <p:to>
                                        <p:strVal val="visible"/>
                                      </p:to>
                                    </p:set>
                                    <p:anim calcmode="lin" valueType="num">
                                      <p:cBhvr additive="base">
                                        <p:cTn id="7" dur="500" fill="hold"/>
                                        <p:tgtEl>
                                          <p:spTgt spid="5">
                                            <p:graphicEl>
                                              <a:dgm id="{35CFA99E-DB87-4112-9401-C5E9089E390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5CFA99E-DB87-4112-9401-C5E9089E390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4EDD6EE-60BF-48EF-82F6-FBDD62D795E9}"/>
                                            </p:graphicEl>
                                          </p:spTgt>
                                        </p:tgtEl>
                                        <p:attrNameLst>
                                          <p:attrName>style.visibility</p:attrName>
                                        </p:attrNameLst>
                                      </p:cBhvr>
                                      <p:to>
                                        <p:strVal val="visible"/>
                                      </p:to>
                                    </p:set>
                                    <p:anim calcmode="lin" valueType="num">
                                      <p:cBhvr additive="base">
                                        <p:cTn id="13" dur="500" fill="hold"/>
                                        <p:tgtEl>
                                          <p:spTgt spid="5">
                                            <p:graphicEl>
                                              <a:dgm id="{A4EDD6EE-60BF-48EF-82F6-FBDD62D795E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4EDD6EE-60BF-48EF-82F6-FBDD62D795E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E7001C34-0DF2-43B4-8C7E-340A9BAD850C}"/>
                                            </p:graphicEl>
                                          </p:spTgt>
                                        </p:tgtEl>
                                        <p:attrNameLst>
                                          <p:attrName>style.visibility</p:attrName>
                                        </p:attrNameLst>
                                      </p:cBhvr>
                                      <p:to>
                                        <p:strVal val="visible"/>
                                      </p:to>
                                    </p:set>
                                    <p:anim calcmode="lin" valueType="num">
                                      <p:cBhvr additive="base">
                                        <p:cTn id="19" dur="500" fill="hold"/>
                                        <p:tgtEl>
                                          <p:spTgt spid="5">
                                            <p:graphicEl>
                                              <a:dgm id="{E7001C34-0DF2-43B4-8C7E-340A9BAD850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E7001C34-0DF2-43B4-8C7E-340A9BAD850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B578E2D-33D6-487F-987C-0D5D65D42797}"/>
                                            </p:graphicEl>
                                          </p:spTgt>
                                        </p:tgtEl>
                                        <p:attrNameLst>
                                          <p:attrName>style.visibility</p:attrName>
                                        </p:attrNameLst>
                                      </p:cBhvr>
                                      <p:to>
                                        <p:strVal val="visible"/>
                                      </p:to>
                                    </p:set>
                                    <p:anim calcmode="lin" valueType="num">
                                      <p:cBhvr additive="base">
                                        <p:cTn id="25" dur="500" fill="hold"/>
                                        <p:tgtEl>
                                          <p:spTgt spid="5">
                                            <p:graphicEl>
                                              <a:dgm id="{6B578E2D-33D6-487F-987C-0D5D65D4279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B578E2D-33D6-487F-987C-0D5D65D4279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1E52B622-EF5C-430F-9490-7EE8DD11622D}"/>
                                            </p:graphicEl>
                                          </p:spTgt>
                                        </p:tgtEl>
                                        <p:attrNameLst>
                                          <p:attrName>style.visibility</p:attrName>
                                        </p:attrNameLst>
                                      </p:cBhvr>
                                      <p:to>
                                        <p:strVal val="visible"/>
                                      </p:to>
                                    </p:set>
                                    <p:anim calcmode="lin" valueType="num">
                                      <p:cBhvr additive="base">
                                        <p:cTn id="31" dur="500" fill="hold"/>
                                        <p:tgtEl>
                                          <p:spTgt spid="5">
                                            <p:graphicEl>
                                              <a:dgm id="{1E52B622-EF5C-430F-9490-7EE8DD11622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1E52B622-EF5C-430F-9490-7EE8DD11622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D7DC39CC-B191-4029-91AE-F9EDDF08108B}"/>
                                            </p:graphicEl>
                                          </p:spTgt>
                                        </p:tgtEl>
                                        <p:attrNameLst>
                                          <p:attrName>style.visibility</p:attrName>
                                        </p:attrNameLst>
                                      </p:cBhvr>
                                      <p:to>
                                        <p:strVal val="visible"/>
                                      </p:to>
                                    </p:set>
                                    <p:anim calcmode="lin" valueType="num">
                                      <p:cBhvr additive="base">
                                        <p:cTn id="37" dur="500" fill="hold"/>
                                        <p:tgtEl>
                                          <p:spTgt spid="5">
                                            <p:graphicEl>
                                              <a:dgm id="{D7DC39CC-B191-4029-91AE-F9EDDF08108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7DC39CC-B191-4029-91AE-F9EDDF08108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E9434D9D-3D82-4F19-BA42-777AEEA6D9E0}"/>
                                            </p:graphicEl>
                                          </p:spTgt>
                                        </p:tgtEl>
                                        <p:attrNameLst>
                                          <p:attrName>style.visibility</p:attrName>
                                        </p:attrNameLst>
                                      </p:cBhvr>
                                      <p:to>
                                        <p:strVal val="visible"/>
                                      </p:to>
                                    </p:set>
                                    <p:anim calcmode="lin" valueType="num">
                                      <p:cBhvr additive="base">
                                        <p:cTn id="43" dur="500" fill="hold"/>
                                        <p:tgtEl>
                                          <p:spTgt spid="5">
                                            <p:graphicEl>
                                              <a:dgm id="{E9434D9D-3D82-4F19-BA42-777AEEA6D9E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E9434D9D-3D82-4F19-BA42-777AEEA6D9E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P Applauds the Introduction of the Patients First Act of 2026&#10;&#10;AI-generated content may be incorrect.">
            <a:extLst>
              <a:ext uri="{FF2B5EF4-FFF2-40B4-BE49-F238E27FC236}">
                <a16:creationId xmlns:a16="http://schemas.microsoft.com/office/drawing/2014/main" id="{5AAAACEA-10AF-D32F-1F3C-AFE27AC4FB24}"/>
              </a:ext>
            </a:extLst>
          </p:cNvPr>
          <p:cNvPicPr>
            <a:picLocks noChangeAspect="1"/>
          </p:cNvPicPr>
          <p:nvPr/>
        </p:nvPicPr>
        <p:blipFill>
          <a:blip r:embed="rId2"/>
          <a:stretch>
            <a:fillRect/>
          </a:stretch>
        </p:blipFill>
        <p:spPr>
          <a:xfrm>
            <a:off x="1899729" y="68263"/>
            <a:ext cx="8786241" cy="6721475"/>
          </a:xfrm>
          <a:prstGeom prst="rect">
            <a:avLst/>
          </a:prstGeom>
          <a:noFill/>
        </p:spPr>
      </p:pic>
      <p:sp>
        <p:nvSpPr>
          <p:cNvPr id="4" name="Slide Number Placeholder 3" hidden="1">
            <a:extLst>
              <a:ext uri="{FF2B5EF4-FFF2-40B4-BE49-F238E27FC236}">
                <a16:creationId xmlns:a16="http://schemas.microsoft.com/office/drawing/2014/main" id="{BDA79A21-3194-9723-E716-94B6D1C6CC53}"/>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19</a:t>
            </a:fld>
            <a:endParaRPr lang="en-US"/>
          </a:p>
        </p:txBody>
      </p:sp>
    </p:spTree>
    <p:extLst>
      <p:ext uri="{BB962C8B-B14F-4D97-AF65-F5344CB8AC3E}">
        <p14:creationId xmlns:p14="http://schemas.microsoft.com/office/powerpoint/2010/main" val="9218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72F271-3A62-26CE-86B1-28EC741D3BAB}"/>
              </a:ext>
            </a:extLst>
          </p:cNvPr>
          <p:cNvSpPr>
            <a:spLocks noGrp="1"/>
          </p:cNvSpPr>
          <p:nvPr>
            <p:ph type="title"/>
          </p:nvPr>
        </p:nvSpPr>
        <p:spPr>
          <a:xfrm>
            <a:off x="838200" y="365126"/>
            <a:ext cx="10515600" cy="914399"/>
          </a:xfrm>
        </p:spPr>
        <p:txBody>
          <a:bodyPr>
            <a:normAutofit fontScale="90000"/>
          </a:bodyPr>
          <a:lstStyle/>
          <a:p>
            <a:r>
              <a:rPr lang="en-US"/>
              <a:t>In each of the last three midterm election cycles, a chamber of Congress has flipped</a:t>
            </a:r>
          </a:p>
        </p:txBody>
      </p:sp>
      <p:pic>
        <p:nvPicPr>
          <p:cNvPr id="5" name="table">
            <a:extLst>
              <a:ext uri="{FF2B5EF4-FFF2-40B4-BE49-F238E27FC236}">
                <a16:creationId xmlns:a16="http://schemas.microsoft.com/office/drawing/2014/main" id="{72B8A82E-0617-539A-CE19-5768B4228A56}"/>
              </a:ext>
            </a:extLst>
          </p:cNvPr>
          <p:cNvPicPr>
            <a:picLocks noChangeAspect="1"/>
          </p:cNvPicPr>
          <p:nvPr/>
        </p:nvPicPr>
        <p:blipFill>
          <a:blip r:embed="rId2"/>
          <a:stretch>
            <a:fillRect/>
          </a:stretch>
        </p:blipFill>
        <p:spPr>
          <a:xfrm>
            <a:off x="838200" y="1517940"/>
            <a:ext cx="10515600" cy="4420607"/>
          </a:xfrm>
          <a:prstGeom prst="rect">
            <a:avLst/>
          </a:prstGeom>
          <a:noFill/>
        </p:spPr>
      </p:pic>
      <p:sp>
        <p:nvSpPr>
          <p:cNvPr id="4" name="Slide Number Placeholder 3">
            <a:extLst>
              <a:ext uri="{FF2B5EF4-FFF2-40B4-BE49-F238E27FC236}">
                <a16:creationId xmlns:a16="http://schemas.microsoft.com/office/drawing/2014/main" id="{0FC59C42-B1B7-69A9-B6B0-34F997D51117}"/>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a:t>
            </a:fld>
            <a:endParaRPr lang="en-US"/>
          </a:p>
        </p:txBody>
      </p:sp>
    </p:spTree>
    <p:extLst>
      <p:ext uri="{BB962C8B-B14F-4D97-AF65-F5344CB8AC3E}">
        <p14:creationId xmlns:p14="http://schemas.microsoft.com/office/powerpoint/2010/main" val="384304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FA4-C2DE-BE76-DD16-25305818644F}"/>
              </a:ext>
            </a:extLst>
          </p:cNvPr>
          <p:cNvSpPr>
            <a:spLocks noGrp="1"/>
          </p:cNvSpPr>
          <p:nvPr>
            <p:ph type="title"/>
          </p:nvPr>
        </p:nvSpPr>
        <p:spPr/>
        <p:txBody>
          <a:bodyPr/>
          <a:lstStyle/>
          <a:p>
            <a:r>
              <a:rPr lang="en-US"/>
              <a:t>2028 Physician Fee Schedule Proposed Rule – released July 14!</a:t>
            </a:r>
          </a:p>
        </p:txBody>
      </p:sp>
      <p:graphicFrame>
        <p:nvGraphicFramePr>
          <p:cNvPr id="7" name="Content Placeholder 6">
            <a:extLst>
              <a:ext uri="{FF2B5EF4-FFF2-40B4-BE49-F238E27FC236}">
                <a16:creationId xmlns:a16="http://schemas.microsoft.com/office/drawing/2014/main" id="{713FFC90-9F2F-F1BE-2310-8CBE03971148}"/>
              </a:ext>
            </a:extLst>
          </p:cNvPr>
          <p:cNvGraphicFramePr>
            <a:graphicFrameLocks noGrp="1"/>
          </p:cNvGraphicFramePr>
          <p:nvPr>
            <p:ph idx="1"/>
          </p:nvPr>
        </p:nvGraphicFramePr>
        <p:xfrm>
          <a:off x="838200" y="2574925"/>
          <a:ext cx="10515600" cy="391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66D8361-1971-806F-D139-14BA3FC592B8}"/>
              </a:ext>
            </a:extLst>
          </p:cNvPr>
          <p:cNvSpPr>
            <a:spLocks noGrp="1"/>
          </p:cNvSpPr>
          <p:nvPr>
            <p:ph type="sldNum" sz="quarter" idx="10"/>
          </p:nvPr>
        </p:nvSpPr>
        <p:spPr/>
        <p:txBody>
          <a:bodyPr/>
          <a:lstStyle/>
          <a:p>
            <a:fld id="{461711D5-349D-4847-A71F-DCB6A6FF38BF}" type="slidenum">
              <a:rPr lang="en-US" smtClean="0"/>
              <a:pPr/>
              <a:t>20</a:t>
            </a:fld>
            <a:endParaRPr lang="en-US"/>
          </a:p>
        </p:txBody>
      </p:sp>
      <p:graphicFrame>
        <p:nvGraphicFramePr>
          <p:cNvPr id="5" name="Table 4">
            <a:extLst>
              <a:ext uri="{FF2B5EF4-FFF2-40B4-BE49-F238E27FC236}">
                <a16:creationId xmlns:a16="http://schemas.microsoft.com/office/drawing/2014/main" id="{BAC11C11-688D-5AC8-D70C-1C906D4D268F}"/>
              </a:ext>
            </a:extLst>
          </p:cNvPr>
          <p:cNvGraphicFramePr>
            <a:graphicFrameLocks noGrp="1"/>
          </p:cNvGraphicFramePr>
          <p:nvPr/>
        </p:nvGraphicFramePr>
        <p:xfrm>
          <a:off x="1143000" y="1393222"/>
          <a:ext cx="10325100" cy="921258"/>
        </p:xfrm>
        <a:graphic>
          <a:graphicData uri="http://schemas.openxmlformats.org/drawingml/2006/table">
            <a:tbl>
              <a:tblPr firstRow="1" firstCol="1">
                <a:tableStyleId>{5C22544A-7EE6-4342-B048-85BDC9FD1C3A}</a:tableStyleId>
              </a:tblPr>
              <a:tblGrid>
                <a:gridCol w="5162550">
                  <a:extLst>
                    <a:ext uri="{9D8B030D-6E8A-4147-A177-3AD203B41FA5}">
                      <a16:colId xmlns:a16="http://schemas.microsoft.com/office/drawing/2014/main" val="178898488"/>
                    </a:ext>
                  </a:extLst>
                </a:gridCol>
                <a:gridCol w="5162550">
                  <a:extLst>
                    <a:ext uri="{9D8B030D-6E8A-4147-A177-3AD203B41FA5}">
                      <a16:colId xmlns:a16="http://schemas.microsoft.com/office/drawing/2014/main" val="461623377"/>
                    </a:ext>
                  </a:extLst>
                </a:gridCol>
              </a:tblGrid>
              <a:tr h="190500">
                <a:tc gridSpan="2">
                  <a:txBody>
                    <a:bodyPr/>
                    <a:lstStyle/>
                    <a:p>
                      <a:pPr marL="0" marR="0">
                        <a:buNone/>
                      </a:pPr>
                      <a:r>
                        <a:rPr lang="en-US" sz="2000">
                          <a:effectLst/>
                        </a:rPr>
                        <a:t>Medicare Conversion Factor</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83303540"/>
                  </a:ext>
                </a:extLst>
              </a:tr>
              <a:tr h="190500">
                <a:tc>
                  <a:txBody>
                    <a:bodyPr/>
                    <a:lstStyle/>
                    <a:p>
                      <a:pPr marL="0" marR="0">
                        <a:buNone/>
                      </a:pPr>
                      <a:r>
                        <a:rPr lang="en-US" sz="2000">
                          <a:effectLst/>
                        </a:rPr>
                        <a:t>For APM QPs</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buNone/>
                      </a:pPr>
                      <a:r>
                        <a:rPr lang="en-US" sz="2000">
                          <a:effectLst/>
                        </a:rPr>
                        <a:t>For non-APM QPs</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57370491"/>
                  </a:ext>
                </a:extLst>
              </a:tr>
              <a:tr h="190500">
                <a:tc>
                  <a:txBody>
                    <a:bodyPr/>
                    <a:lstStyle/>
                    <a:p>
                      <a:pPr marL="0" marR="0">
                        <a:lnSpc>
                          <a:spcPct val="107000"/>
                        </a:lnSpc>
                        <a:buNone/>
                      </a:pPr>
                      <a:r>
                        <a:rPr lang="en-US" sz="2000">
                          <a:effectLst/>
                        </a:rPr>
                        <a:t>$33.1693 (-1.19%)</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buNone/>
                      </a:pPr>
                      <a:r>
                        <a:rPr lang="en-US" sz="2000">
                          <a:effectLst/>
                        </a:rPr>
                        <a:t>$32.8409 (-1.68%)</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07848699"/>
                  </a:ext>
                </a:extLst>
              </a:tr>
            </a:tbl>
          </a:graphicData>
        </a:graphic>
      </p:graphicFrame>
    </p:spTree>
    <p:extLst>
      <p:ext uri="{BB962C8B-B14F-4D97-AF65-F5344CB8AC3E}">
        <p14:creationId xmlns:p14="http://schemas.microsoft.com/office/powerpoint/2010/main" val="41119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9A30A199-B303-4412-8581-19A05836CFF4}"/>
                                            </p:graphicEl>
                                          </p:spTgt>
                                        </p:tgtEl>
                                        <p:attrNameLst>
                                          <p:attrName>style.visibility</p:attrName>
                                        </p:attrNameLst>
                                      </p:cBhvr>
                                      <p:to>
                                        <p:strVal val="visible"/>
                                      </p:to>
                                    </p:set>
                                    <p:anim calcmode="lin" valueType="num">
                                      <p:cBhvr additive="base">
                                        <p:cTn id="7" dur="500" fill="hold"/>
                                        <p:tgtEl>
                                          <p:spTgt spid="7">
                                            <p:graphicEl>
                                              <a:dgm id="{9A30A199-B303-4412-8581-19A05836CFF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9A30A199-B303-4412-8581-19A05836CFF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C98E81E4-7ACA-48AE-90FF-3FB2D529E4BA}"/>
                                            </p:graphicEl>
                                          </p:spTgt>
                                        </p:tgtEl>
                                        <p:attrNameLst>
                                          <p:attrName>style.visibility</p:attrName>
                                        </p:attrNameLst>
                                      </p:cBhvr>
                                      <p:to>
                                        <p:strVal val="visible"/>
                                      </p:to>
                                    </p:set>
                                    <p:anim calcmode="lin" valueType="num">
                                      <p:cBhvr additive="base">
                                        <p:cTn id="13" dur="500" fill="hold"/>
                                        <p:tgtEl>
                                          <p:spTgt spid="7">
                                            <p:graphicEl>
                                              <a:dgm id="{C98E81E4-7ACA-48AE-90FF-3FB2D529E4B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C98E81E4-7ACA-48AE-90FF-3FB2D529E4B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14CD8BED-4E2F-47E0-BEF7-7F706869C34B}"/>
                                            </p:graphicEl>
                                          </p:spTgt>
                                        </p:tgtEl>
                                        <p:attrNameLst>
                                          <p:attrName>style.visibility</p:attrName>
                                        </p:attrNameLst>
                                      </p:cBhvr>
                                      <p:to>
                                        <p:strVal val="visible"/>
                                      </p:to>
                                    </p:set>
                                    <p:anim calcmode="lin" valueType="num">
                                      <p:cBhvr additive="base">
                                        <p:cTn id="19" dur="500" fill="hold"/>
                                        <p:tgtEl>
                                          <p:spTgt spid="7">
                                            <p:graphicEl>
                                              <a:dgm id="{14CD8BED-4E2F-47E0-BEF7-7F706869C34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14CD8BED-4E2F-47E0-BEF7-7F706869C34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830DBC83-B3E0-4260-98FD-36AF1FC38D2C}"/>
                                            </p:graphicEl>
                                          </p:spTgt>
                                        </p:tgtEl>
                                        <p:attrNameLst>
                                          <p:attrName>style.visibility</p:attrName>
                                        </p:attrNameLst>
                                      </p:cBhvr>
                                      <p:to>
                                        <p:strVal val="visible"/>
                                      </p:to>
                                    </p:set>
                                    <p:anim calcmode="lin" valueType="num">
                                      <p:cBhvr additive="base">
                                        <p:cTn id="25" dur="500" fill="hold"/>
                                        <p:tgtEl>
                                          <p:spTgt spid="7">
                                            <p:graphicEl>
                                              <a:dgm id="{830DBC83-B3E0-4260-98FD-36AF1FC38D2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830DBC83-B3E0-4260-98FD-36AF1FC38D2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BBAE2DF7-2881-48AE-8381-9B2E5C5C0700}"/>
                                            </p:graphicEl>
                                          </p:spTgt>
                                        </p:tgtEl>
                                        <p:attrNameLst>
                                          <p:attrName>style.visibility</p:attrName>
                                        </p:attrNameLst>
                                      </p:cBhvr>
                                      <p:to>
                                        <p:strVal val="visible"/>
                                      </p:to>
                                    </p:set>
                                    <p:anim calcmode="lin" valueType="num">
                                      <p:cBhvr additive="base">
                                        <p:cTn id="31" dur="500" fill="hold"/>
                                        <p:tgtEl>
                                          <p:spTgt spid="7">
                                            <p:graphicEl>
                                              <a:dgm id="{BBAE2DF7-2881-48AE-8381-9B2E5C5C070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BBAE2DF7-2881-48AE-8381-9B2E5C5C070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C342-2B44-C829-D100-0AAC887DF83E}"/>
              </a:ext>
            </a:extLst>
          </p:cNvPr>
          <p:cNvSpPr>
            <a:spLocks noGrp="1"/>
          </p:cNvSpPr>
          <p:nvPr>
            <p:ph type="title"/>
          </p:nvPr>
        </p:nvSpPr>
        <p:spPr/>
        <p:txBody>
          <a:bodyPr/>
          <a:lstStyle/>
          <a:p>
            <a:r>
              <a:rPr lang="en-US"/>
              <a:t>2028 Physician Fee Schedule Proposed Rule</a:t>
            </a:r>
          </a:p>
        </p:txBody>
      </p:sp>
      <p:graphicFrame>
        <p:nvGraphicFramePr>
          <p:cNvPr id="5" name="Content Placeholder 4">
            <a:extLst>
              <a:ext uri="{FF2B5EF4-FFF2-40B4-BE49-F238E27FC236}">
                <a16:creationId xmlns:a16="http://schemas.microsoft.com/office/drawing/2014/main" id="{B56DDA2A-6392-B65C-8A27-0CD95B8533F9}"/>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3BBE097-3AE4-7D4C-2F40-D6076A712AA9}"/>
              </a:ext>
            </a:extLst>
          </p:cNvPr>
          <p:cNvSpPr>
            <a:spLocks noGrp="1"/>
          </p:cNvSpPr>
          <p:nvPr>
            <p:ph type="sldNum" sz="quarter" idx="10"/>
          </p:nvPr>
        </p:nvSpPr>
        <p:spPr/>
        <p:txBody>
          <a:bodyPr/>
          <a:lstStyle/>
          <a:p>
            <a:fld id="{461711D5-349D-4847-A71F-DCB6A6FF38BF}" type="slidenum">
              <a:rPr lang="en-US" smtClean="0"/>
              <a:pPr/>
              <a:t>21</a:t>
            </a:fld>
            <a:endParaRPr lang="en-US"/>
          </a:p>
        </p:txBody>
      </p:sp>
    </p:spTree>
    <p:extLst>
      <p:ext uri="{BB962C8B-B14F-4D97-AF65-F5344CB8AC3E}">
        <p14:creationId xmlns:p14="http://schemas.microsoft.com/office/powerpoint/2010/main" val="36078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F5DC219-CA18-4186-BF42-0D55C0E89CEB}"/>
                                            </p:graphicEl>
                                          </p:spTgt>
                                        </p:tgtEl>
                                        <p:attrNameLst>
                                          <p:attrName>style.visibility</p:attrName>
                                        </p:attrNameLst>
                                      </p:cBhvr>
                                      <p:to>
                                        <p:strVal val="visible"/>
                                      </p:to>
                                    </p:set>
                                    <p:anim calcmode="lin" valueType="num">
                                      <p:cBhvr additive="base">
                                        <p:cTn id="7" dur="500" fill="hold"/>
                                        <p:tgtEl>
                                          <p:spTgt spid="5">
                                            <p:graphicEl>
                                              <a:dgm id="{3F5DC219-CA18-4186-BF42-0D55C0E89C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F5DC219-CA18-4186-BF42-0D55C0E89CE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94923B0-8C69-46A9-998A-C646CCC6A612}"/>
                                            </p:graphicEl>
                                          </p:spTgt>
                                        </p:tgtEl>
                                        <p:attrNameLst>
                                          <p:attrName>style.visibility</p:attrName>
                                        </p:attrNameLst>
                                      </p:cBhvr>
                                      <p:to>
                                        <p:strVal val="visible"/>
                                      </p:to>
                                    </p:set>
                                    <p:anim calcmode="lin" valueType="num">
                                      <p:cBhvr additive="base">
                                        <p:cTn id="13" dur="500" fill="hold"/>
                                        <p:tgtEl>
                                          <p:spTgt spid="5">
                                            <p:graphicEl>
                                              <a:dgm id="{794923B0-8C69-46A9-998A-C646CCC6A61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94923B0-8C69-46A9-998A-C646CCC6A61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8CB297E1-960E-469D-BE86-860F86F3C86B}"/>
                                            </p:graphicEl>
                                          </p:spTgt>
                                        </p:tgtEl>
                                        <p:attrNameLst>
                                          <p:attrName>style.visibility</p:attrName>
                                        </p:attrNameLst>
                                      </p:cBhvr>
                                      <p:to>
                                        <p:strVal val="visible"/>
                                      </p:to>
                                    </p:set>
                                    <p:anim calcmode="lin" valueType="num">
                                      <p:cBhvr additive="base">
                                        <p:cTn id="19" dur="500" fill="hold"/>
                                        <p:tgtEl>
                                          <p:spTgt spid="5">
                                            <p:graphicEl>
                                              <a:dgm id="{8CB297E1-960E-469D-BE86-860F86F3C86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8CB297E1-960E-469D-BE86-860F86F3C86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1C35100-F5DA-41C2-93F5-0C03B6777369}"/>
                                            </p:graphicEl>
                                          </p:spTgt>
                                        </p:tgtEl>
                                        <p:attrNameLst>
                                          <p:attrName>style.visibility</p:attrName>
                                        </p:attrNameLst>
                                      </p:cBhvr>
                                      <p:to>
                                        <p:strVal val="visible"/>
                                      </p:to>
                                    </p:set>
                                    <p:anim calcmode="lin" valueType="num">
                                      <p:cBhvr additive="base">
                                        <p:cTn id="25" dur="500" fill="hold"/>
                                        <p:tgtEl>
                                          <p:spTgt spid="5">
                                            <p:graphicEl>
                                              <a:dgm id="{61C35100-F5DA-41C2-93F5-0C03B677736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1C35100-F5DA-41C2-93F5-0C03B677736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24DB-9477-DC3F-C31E-C084DC27D3BB}"/>
              </a:ext>
            </a:extLst>
          </p:cNvPr>
          <p:cNvSpPr>
            <a:spLocks noGrp="1"/>
          </p:cNvSpPr>
          <p:nvPr>
            <p:ph type="title"/>
          </p:nvPr>
        </p:nvSpPr>
        <p:spPr/>
        <p:txBody>
          <a:bodyPr/>
          <a:lstStyle/>
          <a:p>
            <a:r>
              <a:rPr lang="en-US"/>
              <a:t>2028 Physician Fee Schedule Proposed Rule – QPP Changes</a:t>
            </a:r>
          </a:p>
        </p:txBody>
      </p:sp>
      <p:graphicFrame>
        <p:nvGraphicFramePr>
          <p:cNvPr id="5" name="Content Placeholder 4">
            <a:extLst>
              <a:ext uri="{FF2B5EF4-FFF2-40B4-BE49-F238E27FC236}">
                <a16:creationId xmlns:a16="http://schemas.microsoft.com/office/drawing/2014/main" id="{14F3033A-7391-2E07-501E-05D3807675B4}"/>
              </a:ext>
            </a:extLst>
          </p:cNvPr>
          <p:cNvGraphicFramePr>
            <a:graphicFrameLocks noGrp="1"/>
          </p:cNvGraphicFramePr>
          <p:nvPr>
            <p:ph idx="1"/>
          </p:nvPr>
        </p:nvGraphicFramePr>
        <p:xfrm>
          <a:off x="838200" y="1279524"/>
          <a:ext cx="10515600" cy="5213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64A68DC-8BA9-2C37-5F43-8A3639142E1F}"/>
              </a:ext>
            </a:extLst>
          </p:cNvPr>
          <p:cNvSpPr>
            <a:spLocks noGrp="1"/>
          </p:cNvSpPr>
          <p:nvPr>
            <p:ph type="sldNum" sz="quarter" idx="10"/>
          </p:nvPr>
        </p:nvSpPr>
        <p:spPr/>
        <p:txBody>
          <a:bodyPr/>
          <a:lstStyle/>
          <a:p>
            <a:fld id="{461711D5-349D-4847-A71F-DCB6A6FF38BF}" type="slidenum">
              <a:rPr lang="en-US" smtClean="0"/>
              <a:pPr/>
              <a:t>22</a:t>
            </a:fld>
            <a:endParaRPr lang="en-US"/>
          </a:p>
        </p:txBody>
      </p:sp>
    </p:spTree>
    <p:extLst>
      <p:ext uri="{BB962C8B-B14F-4D97-AF65-F5344CB8AC3E}">
        <p14:creationId xmlns:p14="http://schemas.microsoft.com/office/powerpoint/2010/main" val="31274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6197EC8-F735-47BD-8AAD-EC8F2A65E16E}"/>
                                            </p:graphicEl>
                                          </p:spTgt>
                                        </p:tgtEl>
                                        <p:attrNameLst>
                                          <p:attrName>style.visibility</p:attrName>
                                        </p:attrNameLst>
                                      </p:cBhvr>
                                      <p:to>
                                        <p:strVal val="visible"/>
                                      </p:to>
                                    </p:set>
                                    <p:anim calcmode="lin" valueType="num">
                                      <p:cBhvr additive="base">
                                        <p:cTn id="7" dur="500" fill="hold"/>
                                        <p:tgtEl>
                                          <p:spTgt spid="5">
                                            <p:graphicEl>
                                              <a:dgm id="{46197EC8-F735-47BD-8AAD-EC8F2A65E16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6197EC8-F735-47BD-8AAD-EC8F2A65E16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7479E02-2593-42F4-A4FE-737DC213A8C4}"/>
                                            </p:graphicEl>
                                          </p:spTgt>
                                        </p:tgtEl>
                                        <p:attrNameLst>
                                          <p:attrName>style.visibility</p:attrName>
                                        </p:attrNameLst>
                                      </p:cBhvr>
                                      <p:to>
                                        <p:strVal val="visible"/>
                                      </p:to>
                                    </p:set>
                                    <p:anim calcmode="lin" valueType="num">
                                      <p:cBhvr additive="base">
                                        <p:cTn id="13" dur="500" fill="hold"/>
                                        <p:tgtEl>
                                          <p:spTgt spid="5">
                                            <p:graphicEl>
                                              <a:dgm id="{27479E02-2593-42F4-A4FE-737DC213A8C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7479E02-2593-42F4-A4FE-737DC213A8C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13FD721A-560B-4DF5-9CA7-37D01F8C3C21}"/>
                                            </p:graphicEl>
                                          </p:spTgt>
                                        </p:tgtEl>
                                        <p:attrNameLst>
                                          <p:attrName>style.visibility</p:attrName>
                                        </p:attrNameLst>
                                      </p:cBhvr>
                                      <p:to>
                                        <p:strVal val="visible"/>
                                      </p:to>
                                    </p:set>
                                    <p:anim calcmode="lin" valueType="num">
                                      <p:cBhvr additive="base">
                                        <p:cTn id="19" dur="500" fill="hold"/>
                                        <p:tgtEl>
                                          <p:spTgt spid="5">
                                            <p:graphicEl>
                                              <a:dgm id="{13FD721A-560B-4DF5-9CA7-37D01F8C3C2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13FD721A-560B-4DF5-9CA7-37D01F8C3C2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10F7F7C0-3980-4801-AC4B-EDCC3C0CA34E}"/>
                                            </p:graphicEl>
                                          </p:spTgt>
                                        </p:tgtEl>
                                        <p:attrNameLst>
                                          <p:attrName>style.visibility</p:attrName>
                                        </p:attrNameLst>
                                      </p:cBhvr>
                                      <p:to>
                                        <p:strVal val="visible"/>
                                      </p:to>
                                    </p:set>
                                    <p:anim calcmode="lin" valueType="num">
                                      <p:cBhvr additive="base">
                                        <p:cTn id="25" dur="500" fill="hold"/>
                                        <p:tgtEl>
                                          <p:spTgt spid="5">
                                            <p:graphicEl>
                                              <a:dgm id="{10F7F7C0-3980-4801-AC4B-EDCC3C0CA34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10F7F7C0-3980-4801-AC4B-EDCC3C0CA34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roposed 2027 Medicare payment plan aims to enhance primary care and drive innovation in areas like behavioral health and primary care payment.&#10;&#10;AI-generated content may be incorrect.">
            <a:extLst>
              <a:ext uri="{FF2B5EF4-FFF2-40B4-BE49-F238E27FC236}">
                <a16:creationId xmlns:a16="http://schemas.microsoft.com/office/drawing/2014/main" id="{6071CE5E-9C83-317E-4FF0-D40CAEC4C2A7}"/>
              </a:ext>
            </a:extLst>
          </p:cNvPr>
          <p:cNvPicPr>
            <a:picLocks noChangeAspect="1"/>
          </p:cNvPicPr>
          <p:nvPr/>
        </p:nvPicPr>
        <p:blipFill>
          <a:blip r:embed="rId2"/>
          <a:stretch>
            <a:fillRect/>
          </a:stretch>
        </p:blipFill>
        <p:spPr>
          <a:xfrm>
            <a:off x="1720418" y="68263"/>
            <a:ext cx="9144864" cy="6721475"/>
          </a:xfrm>
          <a:prstGeom prst="rect">
            <a:avLst/>
          </a:prstGeom>
          <a:noFill/>
        </p:spPr>
      </p:pic>
      <p:sp>
        <p:nvSpPr>
          <p:cNvPr id="4" name="Slide Number Placeholder 3" hidden="1">
            <a:extLst>
              <a:ext uri="{FF2B5EF4-FFF2-40B4-BE49-F238E27FC236}">
                <a16:creationId xmlns:a16="http://schemas.microsoft.com/office/drawing/2014/main" id="{B40A3C8A-9C1B-D520-55C2-CDB6EA3EA7CF}"/>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23</a:t>
            </a:fld>
            <a:endParaRPr lang="en-US"/>
          </a:p>
        </p:txBody>
      </p:sp>
    </p:spTree>
    <p:extLst>
      <p:ext uri="{BB962C8B-B14F-4D97-AF65-F5344CB8AC3E}">
        <p14:creationId xmlns:p14="http://schemas.microsoft.com/office/powerpoint/2010/main" val="3116803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204-6869-C0F4-64F2-9B1312FDA799}"/>
              </a:ext>
            </a:extLst>
          </p:cNvPr>
          <p:cNvSpPr>
            <a:spLocks noGrp="1"/>
          </p:cNvSpPr>
          <p:nvPr>
            <p:ph type="title"/>
          </p:nvPr>
        </p:nvSpPr>
        <p:spPr>
          <a:xfrm>
            <a:off x="838200" y="365126"/>
            <a:ext cx="10515600" cy="914399"/>
          </a:xfrm>
        </p:spPr>
        <p:txBody>
          <a:bodyPr anchor="ctr">
            <a:normAutofit/>
          </a:bodyPr>
          <a:lstStyle/>
          <a:p>
            <a:r>
              <a:rPr lang="en-US"/>
              <a:t>Questions?</a:t>
            </a:r>
          </a:p>
        </p:txBody>
      </p:sp>
      <p:pic>
        <p:nvPicPr>
          <p:cNvPr id="6" name="Video 5" descr="Neon Pink Question Mark">
            <a:extLst>
              <a:ext uri="{FF2B5EF4-FFF2-40B4-BE49-F238E27FC236}">
                <a16:creationId xmlns:a16="http://schemas.microsoft.com/office/drawing/2014/main" id="{038C34DA-6184-A267-06EA-46F0BC84C5DC}"/>
              </a:ext>
            </a:extLst>
          </p:cNvPr>
          <p:cNvPicPr>
            <a:picLocks noChangeAspect="1"/>
          </p:cNvPicPr>
          <p:nvPr>
            <a:videoFile r:link="rId3"/>
            <p:extLst>
              <p:ext uri="{DAA4B4D4-6D71-4841-9C94-3DE7FCFB9230}">
                <p14:media xmlns:p14="http://schemas.microsoft.com/office/powerpoint/2010/main" r:embed="rId2"/>
              </p:ext>
            </p:extLst>
          </p:nvPr>
        </p:nvPicPr>
        <p:blipFill>
          <a:blip r:embed="rId5"/>
          <a:srcRect t="5781" r="-1" b="11657"/>
          <a:stretch>
            <a:fillRect/>
          </a:stretch>
        </p:blipFill>
        <p:spPr>
          <a:xfrm>
            <a:off x="838200" y="1279525"/>
            <a:ext cx="10515600" cy="4897438"/>
          </a:xfrm>
          <a:prstGeom prst="rect">
            <a:avLst/>
          </a:prstGeom>
          <a:noFill/>
        </p:spPr>
      </p:pic>
      <p:sp>
        <p:nvSpPr>
          <p:cNvPr id="4" name="Slide Number Placeholder 3">
            <a:extLst>
              <a:ext uri="{FF2B5EF4-FFF2-40B4-BE49-F238E27FC236}">
                <a16:creationId xmlns:a16="http://schemas.microsoft.com/office/drawing/2014/main" id="{EFB8F060-FEFA-FF3B-D86F-99D7E34437CE}"/>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24</a:t>
            </a:fld>
            <a:endParaRPr lang="en-US"/>
          </a:p>
        </p:txBody>
      </p:sp>
    </p:spTree>
    <p:custDataLst>
      <p:tags r:id="rId1"/>
    </p:custDataLst>
    <p:extLst>
      <p:ext uri="{BB962C8B-B14F-4D97-AF65-F5344CB8AC3E}">
        <p14:creationId xmlns:p14="http://schemas.microsoft.com/office/powerpoint/2010/main" val="39964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2596F-907B-33F1-D1FF-C8B1936E5735}"/>
              </a:ext>
            </a:extLst>
          </p:cNvPr>
          <p:cNvSpPr>
            <a:spLocks noGrp="1"/>
          </p:cNvSpPr>
          <p:nvPr>
            <p:ph type="sldNum" sz="quarter" idx="10"/>
          </p:nvPr>
        </p:nvSpPr>
        <p:spPr/>
        <p:txBody>
          <a:bodyPr/>
          <a:lstStyle/>
          <a:p>
            <a:fld id="{461711D5-349D-4847-A71F-DCB6A6FF38BF}" type="slidenum">
              <a:rPr lang="en-US" smtClean="0"/>
              <a:pPr/>
              <a:t>3</a:t>
            </a:fld>
            <a:endParaRPr lang="en-US"/>
          </a:p>
        </p:txBody>
      </p:sp>
      <p:graphicFrame>
        <p:nvGraphicFramePr>
          <p:cNvPr id="5" name="Table 4">
            <a:extLst>
              <a:ext uri="{FF2B5EF4-FFF2-40B4-BE49-F238E27FC236}">
                <a16:creationId xmlns:a16="http://schemas.microsoft.com/office/drawing/2014/main" id="{F15B29D3-7368-7899-DF4F-58E02390C52F}"/>
              </a:ext>
            </a:extLst>
          </p:cNvPr>
          <p:cNvGraphicFramePr>
            <a:graphicFrameLocks noGrp="1"/>
          </p:cNvGraphicFramePr>
          <p:nvPr>
            <p:extLst>
              <p:ext uri="{D42A27DB-BD31-4B8C-83A1-F6EECF244321}">
                <p14:modId xmlns:p14="http://schemas.microsoft.com/office/powerpoint/2010/main" val="2136349193"/>
              </p:ext>
            </p:extLst>
          </p:nvPr>
        </p:nvGraphicFramePr>
        <p:xfrm>
          <a:off x="609600" y="903922"/>
          <a:ext cx="10972800" cy="4663440"/>
        </p:xfrm>
        <a:graphic>
          <a:graphicData uri="http://schemas.openxmlformats.org/drawingml/2006/table">
            <a:tbl>
              <a:tblPr>
                <a:tableStyleId>{073A0DAA-6AF3-43AB-8588-CEC1D06C72B9}</a:tableStyleId>
              </a:tblPr>
              <a:tblGrid>
                <a:gridCol w="1188720">
                  <a:extLst>
                    <a:ext uri="{9D8B030D-6E8A-4147-A177-3AD203B41FA5}">
                      <a16:colId xmlns:a16="http://schemas.microsoft.com/office/drawing/2014/main" val="4042110260"/>
                    </a:ext>
                  </a:extLst>
                </a:gridCol>
                <a:gridCol w="1188720">
                  <a:extLst>
                    <a:ext uri="{9D8B030D-6E8A-4147-A177-3AD203B41FA5}">
                      <a16:colId xmlns:a16="http://schemas.microsoft.com/office/drawing/2014/main" val="1391944547"/>
                    </a:ext>
                  </a:extLst>
                </a:gridCol>
                <a:gridCol w="1188720">
                  <a:extLst>
                    <a:ext uri="{9D8B030D-6E8A-4147-A177-3AD203B41FA5}">
                      <a16:colId xmlns:a16="http://schemas.microsoft.com/office/drawing/2014/main" val="3357144973"/>
                    </a:ext>
                  </a:extLst>
                </a:gridCol>
                <a:gridCol w="1920240">
                  <a:extLst>
                    <a:ext uri="{9D8B030D-6E8A-4147-A177-3AD203B41FA5}">
                      <a16:colId xmlns:a16="http://schemas.microsoft.com/office/drawing/2014/main" val="2048988109"/>
                    </a:ext>
                  </a:extLst>
                </a:gridCol>
                <a:gridCol w="5486400">
                  <a:extLst>
                    <a:ext uri="{9D8B030D-6E8A-4147-A177-3AD203B41FA5}">
                      <a16:colId xmlns:a16="http://schemas.microsoft.com/office/drawing/2014/main" val="19939615"/>
                    </a:ext>
                  </a:extLst>
                </a:gridCol>
              </a:tblGrid>
              <a:tr h="54864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schemeClr val="tx1"/>
                          </a:solidFill>
                          <a:latin typeface="+mn-lt"/>
                          <a:ea typeface="Verdana" panose="020B0604030504040204" pitchFamily="34" charset="0"/>
                          <a:cs typeface="Arial" panose="020B0604020202020204" pitchFamily="34" charset="0"/>
                        </a:rPr>
                        <a:t>POTUS</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schemeClr val="tx1"/>
                          </a:solidFill>
                          <a:latin typeface="+mn-lt"/>
                          <a:ea typeface="Verdana" panose="020B0604030504040204" pitchFamily="34" charset="0"/>
                          <a:cs typeface="Arial" panose="020B0604020202020204" pitchFamily="34" charset="0"/>
                        </a:rPr>
                        <a:t>SENATE</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600" b="1">
                          <a:solidFill>
                            <a:schemeClr val="tx1"/>
                          </a:solidFill>
                          <a:latin typeface="+mn-lt"/>
                          <a:ea typeface="Verdana" panose="020B0604030504040204" pitchFamily="34" charset="0"/>
                          <a:cs typeface="Arial" panose="020B0604020202020204" pitchFamily="34" charset="0"/>
                        </a:rPr>
                        <a:t>HOUSE</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schemeClr val="tx1"/>
                          </a:solidFill>
                          <a:latin typeface="+mn-lt"/>
                          <a:ea typeface="Verdana" panose="020B0604030504040204" pitchFamily="34" charset="0"/>
                          <a:cs typeface="Arial" panose="020B0604020202020204" pitchFamily="34" charset="0"/>
                        </a:rPr>
                        <a:t>LIKELIHOOD</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schemeClr val="tx1"/>
                          </a:solidFill>
                          <a:latin typeface="+mn-lt"/>
                          <a:ea typeface="Verdana" panose="020B0604030504040204" pitchFamily="34" charset="0"/>
                          <a:cs typeface="Arial" panose="020B0604020202020204" pitchFamily="34" charset="0"/>
                        </a:rPr>
                        <a:t>LIKELIHOOD ANALYSIS</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138034"/>
                  </a:ext>
                </a:extLst>
              </a:tr>
              <a:tr h="1005840">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D</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spcAft>
                          <a:spcPts val="600"/>
                        </a:spcAft>
                      </a:pPr>
                      <a:r>
                        <a:rPr lang="en-US" sz="1600" b="1">
                          <a:solidFill>
                            <a:schemeClr val="tx1"/>
                          </a:solidFill>
                          <a:latin typeface="+mn-lt"/>
                          <a:ea typeface="Verdana"/>
                          <a:cs typeface="Arial"/>
                        </a:rPr>
                        <a:t>High</a:t>
                      </a:r>
                      <a:endParaRPr lang="en-US" sz="1600" b="1">
                        <a:solidFill>
                          <a:schemeClr val="tx1"/>
                        </a:solidFill>
                        <a:latin typeface="+mn-lt"/>
                        <a:ea typeface="Verdana" panose="020B0604030504040204" pitchFamily="34" charset="0"/>
                        <a:cs typeface="Arial" panose="020B0604020202020204" pitchFamily="34" charset="0"/>
                      </a:endParaRPr>
                    </a:p>
                    <a:p>
                      <a:pPr algn="ctr">
                        <a:spcAft>
                          <a:spcPts val="600"/>
                        </a:spcAft>
                      </a:pPr>
                      <a:r>
                        <a:rPr lang="en-US" sz="1600" b="1">
                          <a:solidFill>
                            <a:srgbClr val="00B050"/>
                          </a:solidFill>
                          <a:latin typeface="+mn-lt"/>
                          <a:ea typeface="Verdana" panose="020B0604030504040204" pitchFamily="34" charset="0"/>
                          <a:cs typeface="Arial" panose="020B0604020202020204" pitchFamily="34" charset="0"/>
                        </a:rPr>
                        <a:t>•••••</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The president’s party has lost ground in midterm elections in each of the last three midterms, and Democrats would need to flip just five seats to secure a majority in the House</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519484"/>
                  </a:ext>
                </a:extLst>
              </a:tr>
              <a:tr h="1097280">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a:cs typeface="Arial"/>
                        </a:rPr>
                        <a:t>D</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D</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spcAft>
                          <a:spcPts val="600"/>
                        </a:spcAft>
                      </a:pPr>
                      <a:r>
                        <a:rPr lang="en-US" sz="1600" b="1">
                          <a:solidFill>
                            <a:schemeClr val="tx1"/>
                          </a:solidFill>
                          <a:latin typeface="+mn-lt"/>
                          <a:ea typeface="Verdana"/>
                          <a:cs typeface="Arial"/>
                        </a:rPr>
                        <a:t>Medium</a:t>
                      </a:r>
                      <a:endParaRPr lang="en-US" sz="1600" b="1">
                        <a:solidFill>
                          <a:schemeClr val="tx1"/>
                        </a:solidFill>
                        <a:latin typeface="+mn-lt"/>
                        <a:ea typeface="Verdana" panose="020B0604030504040204" pitchFamily="34" charset="0"/>
                        <a:cs typeface="Arial" panose="020B0604020202020204" pitchFamily="34" charset="0"/>
                      </a:endParaRPr>
                    </a:p>
                    <a:p>
                      <a:pPr algn="ctr">
                        <a:spcAft>
                          <a:spcPts val="600"/>
                        </a:spcAft>
                      </a:pPr>
                      <a:r>
                        <a:rPr lang="en-US" sz="1600" b="1">
                          <a:solidFill>
                            <a:srgbClr val="FFC000"/>
                          </a:solidFill>
                          <a:latin typeface="+mn-lt"/>
                          <a:ea typeface="Verdana" panose="020B0604030504040204" pitchFamily="34" charset="0"/>
                          <a:cs typeface="Arial" panose="020B0604020202020204" pitchFamily="34" charset="0"/>
                        </a:rPr>
                        <a:t>•••••</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lang="en-US" sz="1400" b="0" i="0" u="none" strike="noStrike" noProof="0">
                          <a:solidFill>
                            <a:schemeClr val="tx1"/>
                          </a:solidFill>
                          <a:latin typeface="+mn-lt"/>
                        </a:rPr>
                        <a:t>Democrats have recruited their ideal Senate candidate in several swing states, including Sherrod Brown in Ohio and Mary Peltola in Alaska, and have strong funding numbers in Texas</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208023"/>
                  </a:ext>
                </a:extLst>
              </a:tr>
              <a:tr h="1005840">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1600" b="1">
                          <a:solidFill>
                            <a:schemeClr val="tx1"/>
                          </a:solidFill>
                          <a:latin typeface="+mn-lt"/>
                          <a:ea typeface="Verdana"/>
                          <a:cs typeface="Arial"/>
                        </a:rPr>
                        <a:t>Low</a:t>
                      </a:r>
                      <a:endParaRPr lang="en-US" sz="1600" b="1">
                        <a:solidFill>
                          <a:schemeClr val="tx1"/>
                        </a:solidFill>
                        <a:latin typeface="+mn-lt"/>
                        <a:ea typeface="Verdana" panose="020B0604030504040204" pitchFamily="34" charset="0"/>
                        <a:cs typeface="Arial" panose="020B0604020202020204" pitchFamily="34" charset="0"/>
                      </a:endParaRPr>
                    </a:p>
                    <a:p>
                      <a:pPr algn="ctr">
                        <a:spcAft>
                          <a:spcPts val="600"/>
                        </a:spcAft>
                      </a:pPr>
                      <a:r>
                        <a:rPr lang="en-US" sz="1600" b="1">
                          <a:solidFill>
                            <a:srgbClr val="FF0000"/>
                          </a:solidFill>
                          <a:latin typeface="+mn-lt"/>
                          <a:ea typeface="Verdana" panose="020B0604030504040204" pitchFamily="34" charset="0"/>
                          <a:cs typeface="Arial" panose="020B0604020202020204" pitchFamily="34" charset="0"/>
                        </a:rPr>
                        <a:t>•••••</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alpha val="14902"/>
                      </a:srgbClr>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lang="en-US" sz="1400" b="0" i="0" u="none" strike="noStrike" noProof="0">
                          <a:solidFill>
                            <a:schemeClr val="tx1"/>
                          </a:solidFill>
                          <a:latin typeface="+mn-lt"/>
                        </a:rPr>
                        <a:t>The Senate map is favorable for Republicans, and redistricting efforts across several Republican-led states could help the GOP maintain control if President Trump remains popular with his base</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437391"/>
                  </a:ext>
                </a:extLst>
              </a:tr>
              <a:tr h="1005840">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D</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spcAft>
                          <a:spcPts val="600"/>
                        </a:spcAft>
                      </a:pPr>
                      <a:r>
                        <a:rPr lang="en-US" sz="2400" b="1">
                          <a:ln>
                            <a:noFill/>
                          </a:ln>
                          <a:solidFill>
                            <a:schemeClr val="bg1"/>
                          </a:solidFill>
                          <a:latin typeface="+mj-lt"/>
                          <a:ea typeface="Verdana" panose="020B0604030504040204" pitchFamily="34" charset="0"/>
                          <a:cs typeface="Arial" panose="020B0604020202020204" pitchFamily="34" charset="0"/>
                        </a:rPr>
                        <a:t>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spcAft>
                          <a:spcPts val="600"/>
                        </a:spcAft>
                      </a:pPr>
                      <a:r>
                        <a:rPr lang="en-US" sz="1600" b="1">
                          <a:solidFill>
                            <a:schemeClr val="tx1"/>
                          </a:solidFill>
                          <a:latin typeface="+mn-lt"/>
                          <a:ea typeface="Verdana"/>
                          <a:cs typeface="Arial"/>
                        </a:rPr>
                        <a:t>Very Low</a:t>
                      </a:r>
                      <a:endParaRPr lang="en-US" sz="1600" b="1">
                        <a:solidFill>
                          <a:schemeClr val="tx1"/>
                        </a:solidFill>
                        <a:latin typeface="+mn-lt"/>
                        <a:ea typeface="Verdana" panose="020B0604030504040204" pitchFamily="34" charset="0"/>
                        <a:cs typeface="Arial" panose="020B0604020202020204" pitchFamily="34" charset="0"/>
                      </a:endParaRPr>
                    </a:p>
                    <a:p>
                      <a:pPr algn="ctr">
                        <a:spcAft>
                          <a:spcPts val="600"/>
                        </a:spcAft>
                      </a:pPr>
                      <a:r>
                        <a:rPr lang="en-US" sz="1600" b="1">
                          <a:solidFill>
                            <a:srgbClr val="C00000"/>
                          </a:solidFill>
                          <a:latin typeface="+mn-lt"/>
                          <a:ea typeface="Verdana" panose="020B0604030504040204" pitchFamily="34" charset="0"/>
                          <a:cs typeface="Arial" panose="020B0604020202020204" pitchFamily="34" charset="0"/>
                        </a:rPr>
                        <a:t>•••••</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alpha val="25098"/>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It is highly unlikely that Democrats will perform well enough in states such as Texas, Ohio, or Iowa to flip the Senate, and not secure a House majority as well</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27243"/>
                  </a:ext>
                </a:extLst>
              </a:tr>
            </a:tbl>
          </a:graphicData>
        </a:graphic>
      </p:graphicFrame>
    </p:spTree>
    <p:extLst>
      <p:ext uri="{BB962C8B-B14F-4D97-AF65-F5344CB8AC3E}">
        <p14:creationId xmlns:p14="http://schemas.microsoft.com/office/powerpoint/2010/main" val="256566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3FA93C-B096-683F-9A19-0B886A134DCA}"/>
              </a:ext>
            </a:extLst>
          </p:cNvPr>
          <p:cNvSpPr>
            <a:spLocks noGrp="1"/>
          </p:cNvSpPr>
          <p:nvPr>
            <p:ph type="ctrTitle"/>
          </p:nvPr>
        </p:nvSpPr>
        <p:spPr/>
        <p:txBody>
          <a:bodyPr/>
          <a:lstStyle/>
          <a:p>
            <a:r>
              <a:rPr lang="en-US"/>
              <a:t>2026 ACP Advocacy Priorities</a:t>
            </a:r>
          </a:p>
        </p:txBody>
      </p:sp>
      <p:sp>
        <p:nvSpPr>
          <p:cNvPr id="9" name="Subtitle 8">
            <a:extLst>
              <a:ext uri="{FF2B5EF4-FFF2-40B4-BE49-F238E27FC236}">
                <a16:creationId xmlns:a16="http://schemas.microsoft.com/office/drawing/2014/main" id="{8103AB58-21C5-FFC2-13E9-38F5D9930C87}"/>
              </a:ext>
            </a:extLst>
          </p:cNvPr>
          <p:cNvSpPr>
            <a:spLocks noGrp="1"/>
          </p:cNvSpPr>
          <p:nvPr>
            <p:ph type="subTitle" idx="1"/>
          </p:nvPr>
        </p:nvSpPr>
        <p:spPr/>
        <p:txBody>
          <a:bodyPr/>
          <a:lstStyle/>
          <a:p>
            <a:endParaRPr lang="en-US"/>
          </a:p>
        </p:txBody>
      </p:sp>
      <p:sp>
        <p:nvSpPr>
          <p:cNvPr id="7" name="Slide Number Placeholder 6">
            <a:extLst>
              <a:ext uri="{FF2B5EF4-FFF2-40B4-BE49-F238E27FC236}">
                <a16:creationId xmlns:a16="http://schemas.microsoft.com/office/drawing/2014/main" id="{CBDCA65C-AE9B-EC33-7EE5-EC294790549D}"/>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4</a:t>
            </a:fld>
            <a:endParaRPr lang="en-US"/>
          </a:p>
        </p:txBody>
      </p:sp>
    </p:spTree>
    <p:extLst>
      <p:ext uri="{BB962C8B-B14F-4D97-AF65-F5344CB8AC3E}">
        <p14:creationId xmlns:p14="http://schemas.microsoft.com/office/powerpoint/2010/main" val="238502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medical policy&#10;&#10;Description automatically generated">
            <a:extLst>
              <a:ext uri="{FF2B5EF4-FFF2-40B4-BE49-F238E27FC236}">
                <a16:creationId xmlns:a16="http://schemas.microsoft.com/office/drawing/2014/main" id="{805DA3F4-AC52-EFC6-E32C-52C1291FC906}"/>
              </a:ext>
            </a:extLst>
          </p:cNvPr>
          <p:cNvPicPr>
            <a:picLocks noGrp="1" noChangeAspect="1"/>
          </p:cNvPicPr>
          <p:nvPr>
            <p:ph idx="1"/>
          </p:nvPr>
        </p:nvPicPr>
        <p:blipFill>
          <a:blip r:embed="rId2"/>
          <a:stretch>
            <a:fillRect/>
          </a:stretch>
        </p:blipFill>
        <p:spPr>
          <a:xfrm>
            <a:off x="1885326" y="68263"/>
            <a:ext cx="8815048" cy="6721475"/>
          </a:xfrm>
          <a:noFill/>
        </p:spPr>
      </p:pic>
      <p:sp>
        <p:nvSpPr>
          <p:cNvPr id="4" name="Slide Number Placeholder 3" hidden="1">
            <a:extLst>
              <a:ext uri="{FF2B5EF4-FFF2-40B4-BE49-F238E27FC236}">
                <a16:creationId xmlns:a16="http://schemas.microsoft.com/office/drawing/2014/main" id="{7E78B74F-FA18-ECC5-1C0E-32D786F5FC66}"/>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5</a:t>
            </a:fld>
            <a:endParaRPr lang="en-US"/>
          </a:p>
        </p:txBody>
      </p:sp>
      <p:pic>
        <p:nvPicPr>
          <p:cNvPr id="7" name="Picture 6">
            <a:extLst>
              <a:ext uri="{FF2B5EF4-FFF2-40B4-BE49-F238E27FC236}">
                <a16:creationId xmlns:a16="http://schemas.microsoft.com/office/drawing/2014/main" id="{A416DA33-FB26-E556-2289-3FF84AF86251}"/>
              </a:ext>
            </a:extLst>
          </p:cNvPr>
          <p:cNvPicPr>
            <a:picLocks noChangeAspect="1"/>
          </p:cNvPicPr>
          <p:nvPr/>
        </p:nvPicPr>
        <p:blipFill>
          <a:blip r:embed="rId3"/>
          <a:stretch>
            <a:fillRect/>
          </a:stretch>
        </p:blipFill>
        <p:spPr>
          <a:xfrm>
            <a:off x="10285021" y="210787"/>
            <a:ext cx="1629888" cy="1629888"/>
          </a:xfrm>
          <a:prstGeom prst="rect">
            <a:avLst/>
          </a:prstGeom>
        </p:spPr>
      </p:pic>
    </p:spTree>
    <p:extLst>
      <p:ext uri="{BB962C8B-B14F-4D97-AF65-F5344CB8AC3E}">
        <p14:creationId xmlns:p14="http://schemas.microsoft.com/office/powerpoint/2010/main" val="195855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B76C13-823E-B0AA-5C06-6DD1216A64CE}"/>
              </a:ext>
            </a:extLst>
          </p:cNvPr>
          <p:cNvSpPr>
            <a:spLocks noGrp="1"/>
          </p:cNvSpPr>
          <p:nvPr>
            <p:ph type="ctrTitle"/>
          </p:nvPr>
        </p:nvSpPr>
        <p:spPr/>
        <p:txBody>
          <a:bodyPr/>
          <a:lstStyle/>
          <a:p>
            <a:r>
              <a:rPr lang="en-US"/>
              <a:t>Priority 1: Protecting Patient Access to Vaccines</a:t>
            </a:r>
          </a:p>
        </p:txBody>
      </p:sp>
      <p:sp>
        <p:nvSpPr>
          <p:cNvPr id="6" name="Subtitle 5">
            <a:extLst>
              <a:ext uri="{FF2B5EF4-FFF2-40B4-BE49-F238E27FC236}">
                <a16:creationId xmlns:a16="http://schemas.microsoft.com/office/drawing/2014/main" id="{16A2969E-3DCC-25D0-B14F-83121C9730F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66B7919-0D84-7147-33DE-961C98B08ED6}"/>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6</a:t>
            </a:fld>
            <a:endParaRPr lang="en-US"/>
          </a:p>
        </p:txBody>
      </p:sp>
    </p:spTree>
    <p:extLst>
      <p:ext uri="{BB962C8B-B14F-4D97-AF65-F5344CB8AC3E}">
        <p14:creationId xmlns:p14="http://schemas.microsoft.com/office/powerpoint/2010/main" val="78829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C8677-9DAF-84A5-FA87-C929DA1AB913}"/>
              </a:ext>
            </a:extLst>
          </p:cNvPr>
          <p:cNvPicPr>
            <a:picLocks noChangeAspect="1"/>
          </p:cNvPicPr>
          <p:nvPr/>
        </p:nvPicPr>
        <p:blipFill>
          <a:blip r:embed="rId2"/>
          <a:stretch>
            <a:fillRect/>
          </a:stretch>
        </p:blipFill>
        <p:spPr>
          <a:xfrm>
            <a:off x="1559417" y="68263"/>
            <a:ext cx="9466866" cy="6721475"/>
          </a:xfrm>
          <a:prstGeom prst="rect">
            <a:avLst/>
          </a:prstGeom>
          <a:noFill/>
        </p:spPr>
      </p:pic>
      <p:sp>
        <p:nvSpPr>
          <p:cNvPr id="4" name="Slide Number Placeholder 3" hidden="1">
            <a:extLst>
              <a:ext uri="{FF2B5EF4-FFF2-40B4-BE49-F238E27FC236}">
                <a16:creationId xmlns:a16="http://schemas.microsoft.com/office/drawing/2014/main" id="{36ADE87E-AAF7-D6A8-6027-2C99525ADB2B}"/>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7</a:t>
            </a:fld>
            <a:endParaRPr lang="en-US"/>
          </a:p>
        </p:txBody>
      </p:sp>
    </p:spTree>
    <p:extLst>
      <p:ext uri="{BB962C8B-B14F-4D97-AF65-F5344CB8AC3E}">
        <p14:creationId xmlns:p14="http://schemas.microsoft.com/office/powerpoint/2010/main" val="393022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E5DD-3D35-BCA8-D543-A490391B2DA7}"/>
              </a:ext>
            </a:extLst>
          </p:cNvPr>
          <p:cNvSpPr>
            <a:spLocks noGrp="1"/>
          </p:cNvSpPr>
          <p:nvPr>
            <p:ph type="title"/>
          </p:nvPr>
        </p:nvSpPr>
        <p:spPr>
          <a:xfrm>
            <a:off x="838200" y="365126"/>
            <a:ext cx="10515600" cy="914399"/>
          </a:xfrm>
        </p:spPr>
        <p:txBody>
          <a:bodyPr anchor="ctr">
            <a:normAutofit/>
          </a:bodyPr>
          <a:lstStyle/>
          <a:p>
            <a:r>
              <a:rPr lang="en-US"/>
              <a:t>Additional Vaccine News</a:t>
            </a:r>
          </a:p>
        </p:txBody>
      </p:sp>
      <p:sp>
        <p:nvSpPr>
          <p:cNvPr id="3" name="Content Placeholder 2">
            <a:extLst>
              <a:ext uri="{FF2B5EF4-FFF2-40B4-BE49-F238E27FC236}">
                <a16:creationId xmlns:a16="http://schemas.microsoft.com/office/drawing/2014/main" id="{1F2B2F76-3F8D-718E-2234-48480431AC3F}"/>
              </a:ext>
            </a:extLst>
          </p:cNvPr>
          <p:cNvSpPr>
            <a:spLocks noGrp="1"/>
          </p:cNvSpPr>
          <p:nvPr>
            <p:ph sz="half" idx="1"/>
          </p:nvPr>
        </p:nvSpPr>
        <p:spPr>
          <a:xfrm>
            <a:off x="838200" y="1279526"/>
            <a:ext cx="5181600" cy="4897438"/>
          </a:xfrm>
        </p:spPr>
        <p:txBody>
          <a:bodyPr>
            <a:normAutofit/>
          </a:bodyPr>
          <a:lstStyle/>
          <a:p>
            <a:pPr>
              <a:lnSpc>
                <a:spcPct val="90000"/>
              </a:lnSpc>
            </a:pPr>
            <a:r>
              <a:rPr lang="en-US" b="1"/>
              <a:t>New ACIP Charter:</a:t>
            </a:r>
            <a:r>
              <a:rPr lang="en-US"/>
              <a:t> HHS and the CDC recently issued an updated ACIP charter. Critics warn the updated framework—which grants more control to the CDC director, broadens criteria to include non-vaccine experts, and omits previous mandates for regular public meetings—could open the door for further politicization and delays in vaccine access.</a:t>
            </a:r>
          </a:p>
          <a:p>
            <a:pPr>
              <a:lnSpc>
                <a:spcPct val="90000"/>
              </a:lnSpc>
            </a:pPr>
            <a:r>
              <a:rPr lang="en-US" b="1"/>
              <a:t>Presidential Directive:</a:t>
            </a:r>
            <a:r>
              <a:rPr lang="en-US"/>
              <a:t> In late May, an Executive Order directed the CDC and ACIP to review and align U.S. childhood vaccination schedules with peer developed countries to ensure "maximum flexibility to parents and doctors"</a:t>
            </a:r>
          </a:p>
        </p:txBody>
      </p:sp>
      <p:pic>
        <p:nvPicPr>
          <p:cNvPr id="6" name="Picture 5">
            <a:extLst>
              <a:ext uri="{FF2B5EF4-FFF2-40B4-BE49-F238E27FC236}">
                <a16:creationId xmlns:a16="http://schemas.microsoft.com/office/drawing/2014/main" id="{D3AEC90B-A0F5-B738-935E-315854CB6234}"/>
              </a:ext>
            </a:extLst>
          </p:cNvPr>
          <p:cNvPicPr>
            <a:picLocks noChangeAspect="1"/>
          </p:cNvPicPr>
          <p:nvPr/>
        </p:nvPicPr>
        <p:blipFill>
          <a:blip r:embed="rId2"/>
          <a:stretch>
            <a:fillRect/>
          </a:stretch>
        </p:blipFill>
        <p:spPr>
          <a:xfrm>
            <a:off x="6172200" y="1167066"/>
            <a:ext cx="5181600" cy="2668524"/>
          </a:xfrm>
          <a:prstGeom prst="rect">
            <a:avLst/>
          </a:prstGeom>
          <a:noFill/>
        </p:spPr>
      </p:pic>
      <p:sp>
        <p:nvSpPr>
          <p:cNvPr id="4" name="Slide Number Placeholder 3">
            <a:extLst>
              <a:ext uri="{FF2B5EF4-FFF2-40B4-BE49-F238E27FC236}">
                <a16:creationId xmlns:a16="http://schemas.microsoft.com/office/drawing/2014/main" id="{003E3A94-D2C2-94EB-C82C-61145B006B16}"/>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8</a:t>
            </a:fld>
            <a:endParaRPr lang="en-US"/>
          </a:p>
        </p:txBody>
      </p:sp>
    </p:spTree>
    <p:extLst>
      <p:ext uri="{BB962C8B-B14F-4D97-AF65-F5344CB8AC3E}">
        <p14:creationId xmlns:p14="http://schemas.microsoft.com/office/powerpoint/2010/main" val="5585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FF53-D00C-1D43-A02A-5A1A872CA563}"/>
              </a:ext>
            </a:extLst>
          </p:cNvPr>
          <p:cNvSpPr>
            <a:spLocks noGrp="1"/>
          </p:cNvSpPr>
          <p:nvPr>
            <p:ph type="ctrTitle"/>
          </p:nvPr>
        </p:nvSpPr>
        <p:spPr/>
        <p:txBody>
          <a:bodyPr anchor="ctr">
            <a:normAutofit/>
          </a:bodyPr>
          <a:lstStyle/>
          <a:p>
            <a:r>
              <a:rPr lang="en-US"/>
              <a:t>Priority 2: Ensuring Patient Affordability and Access to Health Care</a:t>
            </a:r>
          </a:p>
        </p:txBody>
      </p:sp>
      <p:sp>
        <p:nvSpPr>
          <p:cNvPr id="3" name="Subtitle 2">
            <a:extLst>
              <a:ext uri="{FF2B5EF4-FFF2-40B4-BE49-F238E27FC236}">
                <a16:creationId xmlns:a16="http://schemas.microsoft.com/office/drawing/2014/main" id="{023452DD-2CBD-2059-0F82-A8439680382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C2AC39F-DC49-3D9F-3D92-D34C137B32C3}"/>
              </a:ext>
            </a:extLst>
          </p:cNvPr>
          <p:cNvSpPr>
            <a:spLocks noGrp="1"/>
          </p:cNvSpPr>
          <p:nvPr>
            <p:ph type="sldNum" sz="quarter" idx="4294967295"/>
          </p:nvPr>
        </p:nvSpPr>
        <p:spPr>
          <a:xfrm>
            <a:off x="9005888" y="6391275"/>
            <a:ext cx="3186112" cy="274638"/>
          </a:xfrm>
        </p:spPr>
        <p:txBody>
          <a:bodyPr anchor="b">
            <a:normAutofit/>
          </a:bodyPr>
          <a:lstStyle/>
          <a:p>
            <a:pPr>
              <a:spcAft>
                <a:spcPts val="600"/>
              </a:spcAft>
            </a:pPr>
            <a:fld id="{461711D5-349D-4847-A71F-DCB6A6FF38BF}" type="slidenum">
              <a:rPr lang="en-US" smtClean="0"/>
              <a:pPr>
                <a:spcAft>
                  <a:spcPts val="600"/>
                </a:spcAft>
              </a:pPr>
              <a:t>9</a:t>
            </a:fld>
            <a:endParaRPr lang="en-US"/>
          </a:p>
        </p:txBody>
      </p:sp>
    </p:spTree>
    <p:extLst>
      <p:ext uri="{BB962C8B-B14F-4D97-AF65-F5344CB8AC3E}">
        <p14:creationId xmlns:p14="http://schemas.microsoft.com/office/powerpoint/2010/main" val="451740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0|12.9"/>
</p:tagLst>
</file>

<file path=ppt/tags/tag2.xml><?xml version="1.0" encoding="utf-8"?>
<p:tagLst xmlns:a="http://schemas.openxmlformats.org/drawingml/2006/main" xmlns:r="http://schemas.openxmlformats.org/officeDocument/2006/relationships" xmlns:p="http://schemas.openxmlformats.org/presentationml/2006/main">
  <p:tag name="TIMING" val="|80.9"/>
</p:tagLst>
</file>

<file path=ppt/tags/tag3.xml><?xml version="1.0" encoding="utf-8"?>
<p:tagLst xmlns:a="http://schemas.openxmlformats.org/drawingml/2006/main" xmlns:r="http://schemas.openxmlformats.org/officeDocument/2006/relationships" xmlns:p="http://schemas.openxmlformats.org/presentationml/2006/main">
  <p:tag name="TIMING" val="|63.5"/>
</p:tagLst>
</file>

<file path=ppt/tags/tag4.xml><?xml version="1.0" encoding="utf-8"?>
<p:tagLst xmlns:a="http://schemas.openxmlformats.org/drawingml/2006/main" xmlns:r="http://schemas.openxmlformats.org/officeDocument/2006/relationships" xmlns:p="http://schemas.openxmlformats.org/presentationml/2006/main">
  <p:tag name="TIMING" val="|7.3"/>
</p:tagLst>
</file>

<file path=ppt/theme/theme1.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e45d3999437f3481d2950b1dcf111558">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a31b3fb52653f5d510912c2dfd2ca20e"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2E7247-09C6-4F3D-92EF-2A11E9DE4183}"/>
</file>

<file path=customXml/itemProps2.xml><?xml version="1.0" encoding="utf-8"?>
<ds:datastoreItem xmlns:ds="http://schemas.openxmlformats.org/officeDocument/2006/customXml" ds:itemID="{CB2373B7-A0CA-427E-AC76-F3B296B85F9E}">
  <ds:schemaRef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79350851-8c2b-403b-9bd2-948565db2f1b"/>
    <ds:schemaRef ds:uri="ad15aece-cebd-4625-bbea-1a5a2a134b85"/>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D235BC6B-2581-4220-9CFD-393C02741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1621</Words>
  <Application>Microsoft Office PowerPoint</Application>
  <PresentationFormat>Widescreen</PresentationFormat>
  <Paragraphs>122</Paragraphs>
  <Slides>24</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2_Custom Design</vt:lpstr>
      <vt:lpstr>ACP State Health Policy Networking Webinar  July 15, 2026</vt:lpstr>
      <vt:lpstr>In each of the last three midterm election cycles, a chamber of Congress has flipped</vt:lpstr>
      <vt:lpstr>PowerPoint Presentation</vt:lpstr>
      <vt:lpstr>2026 ACP Advocacy Priorities</vt:lpstr>
      <vt:lpstr>PowerPoint Presentation</vt:lpstr>
      <vt:lpstr>Priority 1: Protecting Patient Access to Vaccines</vt:lpstr>
      <vt:lpstr>PowerPoint Presentation</vt:lpstr>
      <vt:lpstr>Additional Vaccine News</vt:lpstr>
      <vt:lpstr>Priority 2: Ensuring Patient Affordability and Access to Health Care</vt:lpstr>
      <vt:lpstr>Updated Asks re: Ensuring Patient Affordability and Access to Health Care </vt:lpstr>
      <vt:lpstr>PowerPoint Presentation</vt:lpstr>
      <vt:lpstr>Priority 3: Strengthening the Internal Medicine Physician Workforce</vt:lpstr>
      <vt:lpstr>Updated Asks re: Strengthening the Internal Medicine Physician Workforce </vt:lpstr>
      <vt:lpstr>Priority 4: Improving Payment for Internal Medicine Physicians</vt:lpstr>
      <vt:lpstr>Updated Asks re: Improving Payment for Internal Medicine Physicians </vt:lpstr>
      <vt:lpstr>Bill Fox, MD, MACP, ACP BOR Chair Emeritus</vt:lpstr>
      <vt:lpstr>The Patients First Act of 2026 – Introduced on July 15!</vt:lpstr>
      <vt:lpstr>The Patients First Act of 2026</vt:lpstr>
      <vt:lpstr>PowerPoint Presentation</vt:lpstr>
      <vt:lpstr>2028 Physician Fee Schedule Proposed Rule – released July 14!</vt:lpstr>
      <vt:lpstr>2028 Physician Fee Schedule Proposed Rule</vt:lpstr>
      <vt:lpstr>2028 Physician Fee Schedule Proposed Rule – QPP Changes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Shari Erickson</dc:creator>
  <cp:lastModifiedBy>Shuan Tomlinson</cp:lastModifiedBy>
  <cp:revision>1</cp:revision>
  <dcterms:created xsi:type="dcterms:W3CDTF">2026-07-14T19:15:37Z</dcterms:created>
  <dcterms:modified xsi:type="dcterms:W3CDTF">2026-07-16T21:29:47Z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