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4"/>
  </p:sldMasterIdLst>
  <p:notesMasterIdLst>
    <p:notesMasterId r:id="rId12"/>
  </p:notesMasterIdLst>
  <p:handoutMasterIdLst>
    <p:handoutMasterId r:id="rId13"/>
  </p:handoutMasterIdLst>
  <p:sldIdLst>
    <p:sldId id="259" r:id="rId5"/>
    <p:sldId id="262" r:id="rId6"/>
    <p:sldId id="271" r:id="rId7"/>
    <p:sldId id="268" r:id="rId8"/>
    <p:sldId id="263" r:id="rId9"/>
    <p:sldId id="279" r:id="rId10"/>
    <p:sldId id="281" r:id="rId11"/>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Tw Cen MT" pitchFamily="34" charset="0"/>
        <a:ea typeface="+mn-ea"/>
        <a:cs typeface="Arial" charset="0"/>
      </a:defRPr>
    </a:lvl1pPr>
    <a:lvl2pPr marL="457200" algn="l" rtl="0" fontAlgn="base">
      <a:spcBef>
        <a:spcPct val="0"/>
      </a:spcBef>
      <a:spcAft>
        <a:spcPct val="0"/>
      </a:spcAft>
      <a:defRPr kern="1200">
        <a:solidFill>
          <a:schemeClr val="tx1"/>
        </a:solidFill>
        <a:latin typeface="Tw Cen MT" pitchFamily="34" charset="0"/>
        <a:ea typeface="+mn-ea"/>
        <a:cs typeface="Arial" charset="0"/>
      </a:defRPr>
    </a:lvl2pPr>
    <a:lvl3pPr marL="914400" algn="l" rtl="0" fontAlgn="base">
      <a:spcBef>
        <a:spcPct val="0"/>
      </a:spcBef>
      <a:spcAft>
        <a:spcPct val="0"/>
      </a:spcAft>
      <a:defRPr kern="1200">
        <a:solidFill>
          <a:schemeClr val="tx1"/>
        </a:solidFill>
        <a:latin typeface="Tw Cen MT" pitchFamily="34" charset="0"/>
        <a:ea typeface="+mn-ea"/>
        <a:cs typeface="Arial" charset="0"/>
      </a:defRPr>
    </a:lvl3pPr>
    <a:lvl4pPr marL="1371600" algn="l" rtl="0" fontAlgn="base">
      <a:spcBef>
        <a:spcPct val="0"/>
      </a:spcBef>
      <a:spcAft>
        <a:spcPct val="0"/>
      </a:spcAft>
      <a:defRPr kern="1200">
        <a:solidFill>
          <a:schemeClr val="tx1"/>
        </a:solidFill>
        <a:latin typeface="Tw Cen MT" pitchFamily="34" charset="0"/>
        <a:ea typeface="+mn-ea"/>
        <a:cs typeface="Arial" charset="0"/>
      </a:defRPr>
    </a:lvl4pPr>
    <a:lvl5pPr marL="1828800" algn="l" rtl="0" fontAlgn="base">
      <a:spcBef>
        <a:spcPct val="0"/>
      </a:spcBef>
      <a:spcAft>
        <a:spcPct val="0"/>
      </a:spcAft>
      <a:defRPr kern="1200">
        <a:solidFill>
          <a:schemeClr val="tx1"/>
        </a:solidFill>
        <a:latin typeface="Tw Cen MT" pitchFamily="34" charset="0"/>
        <a:ea typeface="+mn-ea"/>
        <a:cs typeface="Arial" charset="0"/>
      </a:defRPr>
    </a:lvl5pPr>
    <a:lvl6pPr marL="2286000" algn="l" defTabSz="914400" rtl="0" eaLnBrk="1" latinLnBrk="0" hangingPunct="1">
      <a:defRPr kern="1200">
        <a:solidFill>
          <a:schemeClr val="tx1"/>
        </a:solidFill>
        <a:latin typeface="Tw Cen MT" pitchFamily="34" charset="0"/>
        <a:ea typeface="+mn-ea"/>
        <a:cs typeface="Arial" charset="0"/>
      </a:defRPr>
    </a:lvl6pPr>
    <a:lvl7pPr marL="2743200" algn="l" defTabSz="914400" rtl="0" eaLnBrk="1" latinLnBrk="0" hangingPunct="1">
      <a:defRPr kern="1200">
        <a:solidFill>
          <a:schemeClr val="tx1"/>
        </a:solidFill>
        <a:latin typeface="Tw Cen MT" pitchFamily="34" charset="0"/>
        <a:ea typeface="+mn-ea"/>
        <a:cs typeface="Arial" charset="0"/>
      </a:defRPr>
    </a:lvl7pPr>
    <a:lvl8pPr marL="3200400" algn="l" defTabSz="914400" rtl="0" eaLnBrk="1" latinLnBrk="0" hangingPunct="1">
      <a:defRPr kern="1200">
        <a:solidFill>
          <a:schemeClr val="tx1"/>
        </a:solidFill>
        <a:latin typeface="Tw Cen MT" pitchFamily="34" charset="0"/>
        <a:ea typeface="+mn-ea"/>
        <a:cs typeface="Arial" charset="0"/>
      </a:defRPr>
    </a:lvl8pPr>
    <a:lvl9pPr marL="3657600" algn="l" defTabSz="914400" rtl="0" eaLnBrk="1" latinLnBrk="0" hangingPunct="1">
      <a:defRPr kern="1200">
        <a:solidFill>
          <a:schemeClr val="tx1"/>
        </a:solidFill>
        <a:latin typeface="Tw Cen MT" pitchFamily="34" charset="0"/>
        <a:ea typeface="+mn-ea"/>
        <a:cs typeface="Arial" charset="0"/>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an Outland" initials="BO" lastIdx="2" clrIdx="0">
    <p:extLst>
      <p:ext uri="{19B8F6BF-5375-455C-9EA6-DF929625EA0E}">
        <p15:presenceInfo xmlns:p15="http://schemas.microsoft.com/office/powerpoint/2012/main" userId="S::boutland@acponline.org::551c3ffd-c5dc-46f0-8316-eeda8ca3ddb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66"/>
    <a:srgbClr val="F5F5F5"/>
    <a:srgbClr val="B5B7B4"/>
    <a:srgbClr val="FFC82E"/>
    <a:srgbClr val="2EB135"/>
    <a:srgbClr val="00A3DD"/>
    <a:srgbClr val="1EB53A"/>
    <a:srgbClr val="007C66"/>
    <a:srgbClr val="007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41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w="25400">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3B0EDC4-1B4A-4448-9B27-185FAF2D033F}" type="datetimeFigureOut">
              <a:rPr lang="en-US"/>
              <a:pPr>
                <a:defRPr/>
              </a:pPr>
              <a:t>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96AF862-AD0D-47E8-80B5-F218A8098550}" type="slidenum">
              <a:rPr lang="en-US"/>
              <a:pPr>
                <a:defRPr/>
              </a:pPr>
              <a:t>‹#›</a:t>
            </a:fld>
            <a:endParaRPr lang="en-US"/>
          </a:p>
        </p:txBody>
      </p:sp>
    </p:spTree>
    <p:extLst>
      <p:ext uri="{BB962C8B-B14F-4D97-AF65-F5344CB8AC3E}">
        <p14:creationId xmlns:p14="http://schemas.microsoft.com/office/powerpoint/2010/main" val="36626033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33FC51CF-80EF-45B7-873F-705AE9506C9F}" type="datetimeFigureOut">
              <a:rPr lang="en-US"/>
              <a:pPr>
                <a:defRPr/>
              </a:pPr>
              <a:t>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90EC1EA-07A0-4FA0-85C5-97754687AA71}" type="slidenum">
              <a:rPr lang="en-US"/>
              <a:pPr>
                <a:defRPr/>
              </a:pPr>
              <a:t>‹#›</a:t>
            </a:fld>
            <a:endParaRPr lang="en-US"/>
          </a:p>
        </p:txBody>
      </p:sp>
    </p:spTree>
    <p:extLst>
      <p:ext uri="{BB962C8B-B14F-4D97-AF65-F5344CB8AC3E}">
        <p14:creationId xmlns:p14="http://schemas.microsoft.com/office/powerpoint/2010/main" val="3758285914"/>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BE196A5-D872-9148-975E-6BEB05223D01}"/>
              </a:ext>
            </a:extLst>
          </p:cNvPr>
          <p:cNvSpPr/>
          <p:nvPr userDrawn="1"/>
        </p:nvSpPr>
        <p:spPr>
          <a:xfrm>
            <a:off x="0" y="0"/>
            <a:ext cx="2925318"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6" name="Rectangle 5">
            <a:extLst>
              <a:ext uri="{FF2B5EF4-FFF2-40B4-BE49-F238E27FC236}">
                <a16:creationId xmlns:a16="http://schemas.microsoft.com/office/drawing/2014/main" id="{4EE3DD95-174E-C94F-A8DD-3253A9DDC16A}"/>
              </a:ext>
            </a:extLst>
          </p:cNvPr>
          <p:cNvSpPr/>
          <p:nvPr userDrawn="1"/>
        </p:nvSpPr>
        <p:spPr>
          <a:xfrm>
            <a:off x="0" y="1016000"/>
            <a:ext cx="10001839" cy="4561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Picture 8">
            <a:extLst>
              <a:ext uri="{FF2B5EF4-FFF2-40B4-BE49-F238E27FC236}">
                <a16:creationId xmlns:a16="http://schemas.microsoft.com/office/drawing/2014/main" id="{B78DF27D-3D7E-144D-AEBE-EA857383927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83698" y="5827776"/>
            <a:ext cx="1737360" cy="767963"/>
          </a:xfrm>
          <a:prstGeom prst="rect">
            <a:avLst/>
          </a:prstGeom>
        </p:spPr>
      </p:pic>
      <p:sp>
        <p:nvSpPr>
          <p:cNvPr id="10" name="Title 1">
            <a:extLst>
              <a:ext uri="{FF2B5EF4-FFF2-40B4-BE49-F238E27FC236}">
                <a16:creationId xmlns:a16="http://schemas.microsoft.com/office/drawing/2014/main" id="{5C52C5A3-4A25-364D-8403-80A1A1AD3E25}"/>
              </a:ext>
            </a:extLst>
          </p:cNvPr>
          <p:cNvSpPr>
            <a:spLocks noGrp="1"/>
          </p:cNvSpPr>
          <p:nvPr>
            <p:ph type="ctrTitle"/>
          </p:nvPr>
        </p:nvSpPr>
        <p:spPr>
          <a:xfrm>
            <a:off x="1069848" y="1376312"/>
            <a:ext cx="7315200" cy="2790900"/>
          </a:xfrm>
        </p:spPr>
        <p:txBody>
          <a:bodyPr anchor="b">
            <a:normAutofit/>
          </a:bodyPr>
          <a:lstStyle>
            <a:lvl1pPr>
              <a:defRPr sz="3600">
                <a:solidFill>
                  <a:schemeClr val="bg1"/>
                </a:solidFill>
              </a:defRPr>
            </a:lvl1pPr>
          </a:lstStyle>
          <a:p>
            <a:r>
              <a:rPr lang="en-US"/>
              <a:t>Click to edit Master title style</a:t>
            </a:r>
          </a:p>
        </p:txBody>
      </p:sp>
      <p:sp>
        <p:nvSpPr>
          <p:cNvPr id="11" name="Subtitle 2">
            <a:extLst>
              <a:ext uri="{FF2B5EF4-FFF2-40B4-BE49-F238E27FC236}">
                <a16:creationId xmlns:a16="http://schemas.microsoft.com/office/drawing/2014/main" id="{6A8EE0DC-4B15-D947-88C8-715A124B4A75}"/>
              </a:ext>
            </a:extLst>
          </p:cNvPr>
          <p:cNvSpPr>
            <a:spLocks noGrp="1"/>
          </p:cNvSpPr>
          <p:nvPr>
            <p:ph type="subTitle" idx="1"/>
          </p:nvPr>
        </p:nvSpPr>
        <p:spPr>
          <a:xfrm>
            <a:off x="1069849" y="4167212"/>
            <a:ext cx="7315200" cy="1030934"/>
          </a:xfrm>
        </p:spPr>
        <p:txBody>
          <a:bodyPr/>
          <a:lstStyle>
            <a:lvl1pPr marL="0" indent="0">
              <a:buNone/>
              <a:defRPr>
                <a:solidFill>
                  <a:schemeClr val="bg1"/>
                </a:solidFill>
              </a:defRPr>
            </a:lvl1pPr>
          </a:lstStyle>
          <a:p>
            <a:r>
              <a:rPr lang="en-US"/>
              <a:t>Click to edit Master subtitle style</a:t>
            </a:r>
          </a:p>
        </p:txBody>
      </p:sp>
    </p:spTree>
    <p:extLst>
      <p:ext uri="{BB962C8B-B14F-4D97-AF65-F5344CB8AC3E}">
        <p14:creationId xmlns:p14="http://schemas.microsoft.com/office/powerpoint/2010/main" val="144964316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423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44C7-FB56-8F45-8E8D-360A8FFE12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0995F-1B0C-B14A-A09E-EFBAD40A7C91}"/>
              </a:ext>
            </a:extLst>
          </p:cNvPr>
          <p:cNvSpPr>
            <a:spLocks noGrp="1"/>
          </p:cNvSpPr>
          <p:nvPr>
            <p:ph idx="1"/>
          </p:nvPr>
        </p:nvSpPr>
        <p:spPr/>
        <p:txBody>
          <a:bodyPr>
            <a:normAutofit/>
          </a:bodyPr>
          <a:lstStyle>
            <a:lvl1pPr>
              <a:spcBef>
                <a:spcPts val="1800"/>
              </a:spcBef>
              <a:defRPr sz="2200"/>
            </a:lvl1pPr>
            <a:lvl2pPr>
              <a:spcBef>
                <a:spcPts val="0"/>
              </a:spcBef>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5880654A-C145-B444-8C76-904AB115293F}"/>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1076533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6308E5E-FBF3-8749-8C73-47834D26E157}"/>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5CE54FA1-4F73-804E-834A-4B043673C62B}"/>
              </a:ext>
            </a:extLst>
          </p:cNvPr>
          <p:cNvSpPr/>
          <p:nvPr userDrawn="1"/>
        </p:nvSpPr>
        <p:spPr>
          <a:xfrm>
            <a:off x="9266682" y="0"/>
            <a:ext cx="2925318" cy="685799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r>
              <a:rPr lang="en-US"/>
              <a:t> </a:t>
            </a:r>
          </a:p>
        </p:txBody>
      </p:sp>
      <p:sp>
        <p:nvSpPr>
          <p:cNvPr id="16" name="Title 1">
            <a:extLst>
              <a:ext uri="{FF2B5EF4-FFF2-40B4-BE49-F238E27FC236}">
                <a16:creationId xmlns:a16="http://schemas.microsoft.com/office/drawing/2014/main" id="{185F88B3-8461-8541-A11B-9AD5FBA7056C}"/>
              </a:ext>
            </a:extLst>
          </p:cNvPr>
          <p:cNvSpPr>
            <a:spLocks noGrp="1"/>
          </p:cNvSpPr>
          <p:nvPr>
            <p:ph type="ctrTitle"/>
          </p:nvPr>
        </p:nvSpPr>
        <p:spPr>
          <a:xfrm>
            <a:off x="1069848" y="1376312"/>
            <a:ext cx="7315200" cy="2790900"/>
          </a:xfrm>
        </p:spPr>
        <p:txBody>
          <a:bodyPr anchor="b">
            <a:normAutofit/>
          </a:bodyPr>
          <a:lstStyle>
            <a:lvl1pPr>
              <a:defRPr sz="3600">
                <a:solidFill>
                  <a:schemeClr val="bg1"/>
                </a:solidFill>
              </a:defRPr>
            </a:lvl1pPr>
          </a:lstStyle>
          <a:p>
            <a:r>
              <a:rPr lang="en-US"/>
              <a:t>Click to edit Master title style</a:t>
            </a:r>
          </a:p>
        </p:txBody>
      </p:sp>
      <p:sp>
        <p:nvSpPr>
          <p:cNvPr id="17" name="Subtitle 2">
            <a:extLst>
              <a:ext uri="{FF2B5EF4-FFF2-40B4-BE49-F238E27FC236}">
                <a16:creationId xmlns:a16="http://schemas.microsoft.com/office/drawing/2014/main" id="{A1C99013-B493-654C-BF69-476D173F7B5F}"/>
              </a:ext>
            </a:extLst>
          </p:cNvPr>
          <p:cNvSpPr>
            <a:spLocks noGrp="1"/>
          </p:cNvSpPr>
          <p:nvPr>
            <p:ph type="subTitle" idx="1"/>
          </p:nvPr>
        </p:nvSpPr>
        <p:spPr>
          <a:xfrm>
            <a:off x="1069848" y="4167212"/>
            <a:ext cx="7345367" cy="1030934"/>
          </a:xfrm>
        </p:spPr>
        <p:txBody>
          <a:bodyPr/>
          <a:lstStyle>
            <a:lvl1pPr marL="0" indent="0">
              <a:buNone/>
              <a:defRPr>
                <a:solidFill>
                  <a:schemeClr val="bg1"/>
                </a:solidFill>
              </a:defRPr>
            </a:lvl1pPr>
          </a:lstStyle>
          <a:p>
            <a:r>
              <a:rPr lang="en-US"/>
              <a:t>Click to edit Master subtitle style</a:t>
            </a:r>
          </a:p>
        </p:txBody>
      </p:sp>
      <p:pic>
        <p:nvPicPr>
          <p:cNvPr id="3" name="Picture 2">
            <a:extLst>
              <a:ext uri="{FF2B5EF4-FFF2-40B4-BE49-F238E27FC236}">
                <a16:creationId xmlns:a16="http://schemas.microsoft.com/office/drawing/2014/main" id="{95D7F139-338E-334E-980B-694FB51BA9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52101" y="5944463"/>
            <a:ext cx="1554480" cy="431169"/>
          </a:xfrm>
          <a:prstGeom prst="rect">
            <a:avLst/>
          </a:prstGeom>
        </p:spPr>
      </p:pic>
    </p:spTree>
    <p:extLst>
      <p:ext uri="{BB962C8B-B14F-4D97-AF65-F5344CB8AC3E}">
        <p14:creationId xmlns:p14="http://schemas.microsoft.com/office/powerpoint/2010/main" val="479163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CDCB-14B2-214E-BBC9-F75462822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9A5335-0C8F-3242-B7B5-C6D8DC4F1AC9}"/>
              </a:ext>
            </a:extLst>
          </p:cNvPr>
          <p:cNvSpPr>
            <a:spLocks noGrp="1"/>
          </p:cNvSpPr>
          <p:nvPr>
            <p:ph sz="half" idx="1"/>
          </p:nvPr>
        </p:nvSpPr>
        <p:spPr>
          <a:xfrm>
            <a:off x="838200" y="1279526"/>
            <a:ext cx="5181600" cy="4897438"/>
          </a:xfrm>
        </p:spPr>
        <p:txBody>
          <a:bodyPr/>
          <a:lstStyle>
            <a:lvl1pPr>
              <a:spcBef>
                <a:spcPts val="1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3C1F58-ABD8-6349-977B-B77440ED6C7C}"/>
              </a:ext>
            </a:extLst>
          </p:cNvPr>
          <p:cNvSpPr>
            <a:spLocks noGrp="1"/>
          </p:cNvSpPr>
          <p:nvPr>
            <p:ph sz="half" idx="2"/>
          </p:nvPr>
        </p:nvSpPr>
        <p:spPr>
          <a:xfrm>
            <a:off x="6172200" y="1279526"/>
            <a:ext cx="5181600" cy="4897438"/>
          </a:xfrm>
        </p:spPr>
        <p:txBody>
          <a:bodyPr/>
          <a:lstStyle>
            <a:lvl1pPr>
              <a:spcBef>
                <a:spcPts val="1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A98E2E0D-6651-EE4B-88BE-2D95A1C5D3D2}"/>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113169504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Left], Titl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CDCB-14B2-214E-BBC9-F75462822900}"/>
              </a:ext>
            </a:extLst>
          </p:cNvPr>
          <p:cNvSpPr>
            <a:spLocks noGrp="1"/>
          </p:cNvSpPr>
          <p:nvPr>
            <p:ph type="title"/>
          </p:nvPr>
        </p:nvSpPr>
        <p:spPr>
          <a:xfrm>
            <a:off x="6347012" y="365126"/>
            <a:ext cx="5006788" cy="914399"/>
          </a:xfrm>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CF80FED9-A8B2-7D42-B138-12C3E9137BB8}"/>
              </a:ext>
            </a:extLst>
          </p:cNvPr>
          <p:cNvSpPr>
            <a:spLocks noGrp="1"/>
          </p:cNvSpPr>
          <p:nvPr>
            <p:ph type="sldNum" sz="quarter" idx="10"/>
          </p:nvPr>
        </p:nvSpPr>
        <p:spPr/>
        <p:txBody>
          <a:bodyPr/>
          <a:lstStyle/>
          <a:p>
            <a:fld id="{461711D5-349D-4847-A71F-DCB6A6FF38BF}" type="slidenum">
              <a:rPr lang="en-US" smtClean="0"/>
              <a:pPr/>
              <a:t>‹#›</a:t>
            </a:fld>
            <a:endParaRPr lang="en-US"/>
          </a:p>
        </p:txBody>
      </p:sp>
      <p:sp>
        <p:nvSpPr>
          <p:cNvPr id="8" name="Rectangle 7">
            <a:extLst>
              <a:ext uri="{FF2B5EF4-FFF2-40B4-BE49-F238E27FC236}">
                <a16:creationId xmlns:a16="http://schemas.microsoft.com/office/drawing/2014/main" id="{DE409604-FC9D-5346-9A6E-FD5DE5EF23DE}"/>
              </a:ext>
            </a:extLst>
          </p:cNvPr>
          <p:cNvSpPr/>
          <p:nvPr userDrawn="1"/>
        </p:nvSpPr>
        <p:spPr>
          <a:xfrm>
            <a:off x="6347012" y="365126"/>
            <a:ext cx="5029200" cy="4572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accent3"/>
              </a:solidFill>
            </a:endParaRPr>
          </a:p>
        </p:txBody>
      </p:sp>
      <p:sp>
        <p:nvSpPr>
          <p:cNvPr id="10" name="Picture Placeholder 9">
            <a:extLst>
              <a:ext uri="{FF2B5EF4-FFF2-40B4-BE49-F238E27FC236}">
                <a16:creationId xmlns:a16="http://schemas.microsoft.com/office/drawing/2014/main" id="{BCA685E9-C33E-2647-888C-A36F84DA853B}"/>
              </a:ext>
            </a:extLst>
          </p:cNvPr>
          <p:cNvSpPr>
            <a:spLocks noGrp="1"/>
          </p:cNvSpPr>
          <p:nvPr>
            <p:ph type="pic" sz="quarter" idx="11" hasCustomPrompt="1"/>
          </p:nvPr>
        </p:nvSpPr>
        <p:spPr>
          <a:xfrm>
            <a:off x="0" y="0"/>
            <a:ext cx="6096000" cy="6858000"/>
          </a:xfrm>
        </p:spPr>
        <p:txBody>
          <a:bodyPr anchor="t"/>
          <a:lstStyle>
            <a:lvl1pPr marL="0" indent="0" algn="ctr">
              <a:buNone/>
              <a:defRPr/>
            </a:lvl1pPr>
          </a:lstStyle>
          <a:p>
            <a:r>
              <a:rPr lang="en-US"/>
              <a:t>Click icon to add picture </a:t>
            </a:r>
          </a:p>
        </p:txBody>
      </p:sp>
      <p:sp>
        <p:nvSpPr>
          <p:cNvPr id="12" name="Text Placeholder 11">
            <a:extLst>
              <a:ext uri="{FF2B5EF4-FFF2-40B4-BE49-F238E27FC236}">
                <a16:creationId xmlns:a16="http://schemas.microsoft.com/office/drawing/2014/main" id="{EE5C0A4C-363F-8C4D-A78A-1BEAF42A739C}"/>
              </a:ext>
            </a:extLst>
          </p:cNvPr>
          <p:cNvSpPr>
            <a:spLocks noGrp="1"/>
          </p:cNvSpPr>
          <p:nvPr>
            <p:ph type="body" sz="quarter" idx="12"/>
          </p:nvPr>
        </p:nvSpPr>
        <p:spPr>
          <a:xfrm>
            <a:off x="6347012" y="1279526"/>
            <a:ext cx="5006788" cy="4910138"/>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3977305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Bleed Picture [Right], Titl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CDCB-14B2-214E-BBC9-F75462822900}"/>
              </a:ext>
            </a:extLst>
          </p:cNvPr>
          <p:cNvSpPr>
            <a:spLocks noGrp="1"/>
          </p:cNvSpPr>
          <p:nvPr>
            <p:ph type="title"/>
          </p:nvPr>
        </p:nvSpPr>
        <p:spPr>
          <a:xfrm>
            <a:off x="833120" y="365126"/>
            <a:ext cx="5006788" cy="914399"/>
          </a:xfrm>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CF80FED9-A8B2-7D42-B138-12C3E9137BB8}"/>
              </a:ext>
            </a:extLst>
          </p:cNvPr>
          <p:cNvSpPr>
            <a:spLocks noGrp="1"/>
          </p:cNvSpPr>
          <p:nvPr>
            <p:ph type="sldNum" sz="quarter" idx="10"/>
          </p:nvPr>
        </p:nvSpPr>
        <p:spPr/>
        <p:txBody>
          <a:bodyPr/>
          <a:lstStyle/>
          <a:p>
            <a:fld id="{461711D5-349D-4847-A71F-DCB6A6FF38BF}" type="slidenum">
              <a:rPr lang="en-US" smtClean="0"/>
              <a:pPr/>
              <a:t>‹#›</a:t>
            </a:fld>
            <a:endParaRPr lang="en-US"/>
          </a:p>
        </p:txBody>
      </p:sp>
      <p:sp>
        <p:nvSpPr>
          <p:cNvPr id="8" name="Rectangle 7">
            <a:extLst>
              <a:ext uri="{FF2B5EF4-FFF2-40B4-BE49-F238E27FC236}">
                <a16:creationId xmlns:a16="http://schemas.microsoft.com/office/drawing/2014/main" id="{DE409604-FC9D-5346-9A6E-FD5DE5EF23DE}"/>
              </a:ext>
            </a:extLst>
          </p:cNvPr>
          <p:cNvSpPr/>
          <p:nvPr userDrawn="1"/>
        </p:nvSpPr>
        <p:spPr>
          <a:xfrm>
            <a:off x="833120" y="365126"/>
            <a:ext cx="5029200" cy="4572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solidFill>
                <a:schemeClr val="accent3"/>
              </a:solidFill>
            </a:endParaRPr>
          </a:p>
        </p:txBody>
      </p:sp>
      <p:sp>
        <p:nvSpPr>
          <p:cNvPr id="10" name="Picture Placeholder 9">
            <a:extLst>
              <a:ext uri="{FF2B5EF4-FFF2-40B4-BE49-F238E27FC236}">
                <a16:creationId xmlns:a16="http://schemas.microsoft.com/office/drawing/2014/main" id="{BCA685E9-C33E-2647-888C-A36F84DA853B}"/>
              </a:ext>
            </a:extLst>
          </p:cNvPr>
          <p:cNvSpPr>
            <a:spLocks noGrp="1"/>
          </p:cNvSpPr>
          <p:nvPr>
            <p:ph type="pic" sz="quarter" idx="11" hasCustomPrompt="1"/>
          </p:nvPr>
        </p:nvSpPr>
        <p:spPr>
          <a:xfrm>
            <a:off x="6111240" y="0"/>
            <a:ext cx="6096000" cy="6858000"/>
          </a:xfrm>
        </p:spPr>
        <p:txBody>
          <a:bodyPr anchor="t"/>
          <a:lstStyle>
            <a:lvl1pPr marL="0" indent="0" algn="ctr">
              <a:buNone/>
              <a:defRPr/>
            </a:lvl1pPr>
          </a:lstStyle>
          <a:p>
            <a:r>
              <a:rPr lang="en-US"/>
              <a:t>Click icon to add picture </a:t>
            </a:r>
          </a:p>
        </p:txBody>
      </p:sp>
      <p:sp>
        <p:nvSpPr>
          <p:cNvPr id="12" name="Text Placeholder 11">
            <a:extLst>
              <a:ext uri="{FF2B5EF4-FFF2-40B4-BE49-F238E27FC236}">
                <a16:creationId xmlns:a16="http://schemas.microsoft.com/office/drawing/2014/main" id="{EE5C0A4C-363F-8C4D-A78A-1BEAF42A739C}"/>
              </a:ext>
            </a:extLst>
          </p:cNvPr>
          <p:cNvSpPr>
            <a:spLocks noGrp="1"/>
          </p:cNvSpPr>
          <p:nvPr>
            <p:ph type="body" sz="quarter" idx="12"/>
          </p:nvPr>
        </p:nvSpPr>
        <p:spPr>
          <a:xfrm>
            <a:off x="833120" y="1279526"/>
            <a:ext cx="5006788" cy="4910138"/>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197393072"/>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2D8F7D2-A68C-DD42-B432-4D2EC05B91FD}"/>
              </a:ext>
            </a:extLst>
          </p:cNvPr>
          <p:cNvSpPr>
            <a:spLocks noGrp="1"/>
          </p:cNvSpPr>
          <p:nvPr>
            <p:ph type="body" idx="1"/>
          </p:nvPr>
        </p:nvSpPr>
        <p:spPr>
          <a:xfrm>
            <a:off x="839788" y="1279525"/>
            <a:ext cx="5157787" cy="731520"/>
          </a:xfrm>
          <a:noFill/>
        </p:spPr>
        <p:txBody>
          <a:bodyPr anchor="b">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6F22C5-0068-EB4D-BDF7-6C1CD2180A56}"/>
              </a:ext>
            </a:extLst>
          </p:cNvPr>
          <p:cNvSpPr>
            <a:spLocks noGrp="1"/>
          </p:cNvSpPr>
          <p:nvPr>
            <p:ph sz="half" idx="2"/>
          </p:nvPr>
        </p:nvSpPr>
        <p:spPr>
          <a:xfrm>
            <a:off x="839788" y="2011046"/>
            <a:ext cx="5157787" cy="4178618"/>
          </a:xfrm>
        </p:spPr>
        <p:txBody>
          <a:bodyPr/>
          <a:lstStyle>
            <a:lvl1pPr>
              <a:spcBef>
                <a:spcPts val="1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0DE85F-F394-6645-9753-5BA14D70DEA1}"/>
              </a:ext>
            </a:extLst>
          </p:cNvPr>
          <p:cNvSpPr>
            <a:spLocks noGrp="1"/>
          </p:cNvSpPr>
          <p:nvPr>
            <p:ph type="body" sz="quarter" idx="3"/>
          </p:nvPr>
        </p:nvSpPr>
        <p:spPr>
          <a:xfrm>
            <a:off x="6172200" y="1279525"/>
            <a:ext cx="5183188" cy="731520"/>
          </a:xfrm>
          <a:noFill/>
        </p:spPr>
        <p:txBody>
          <a:bodyPr anchor="b">
            <a:norm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8C9F1A-2BC5-AB41-B8B7-7FB4BCF38BEF}"/>
              </a:ext>
            </a:extLst>
          </p:cNvPr>
          <p:cNvSpPr>
            <a:spLocks noGrp="1"/>
          </p:cNvSpPr>
          <p:nvPr>
            <p:ph sz="quarter" idx="4"/>
          </p:nvPr>
        </p:nvSpPr>
        <p:spPr>
          <a:xfrm>
            <a:off x="6172200" y="2011046"/>
            <a:ext cx="5183188" cy="4178618"/>
          </a:xfrm>
        </p:spPr>
        <p:txBody>
          <a:bodyPr/>
          <a:lstStyle>
            <a:lvl1pPr>
              <a:spcBef>
                <a:spcPts val="1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1">
            <a:extLst>
              <a:ext uri="{FF2B5EF4-FFF2-40B4-BE49-F238E27FC236}">
                <a16:creationId xmlns:a16="http://schemas.microsoft.com/office/drawing/2014/main" id="{AAB1A961-D7C7-3349-A221-7BD5AEC2AC7B}"/>
              </a:ext>
            </a:extLst>
          </p:cNvPr>
          <p:cNvSpPr>
            <a:spLocks noGrp="1"/>
          </p:cNvSpPr>
          <p:nvPr>
            <p:ph type="title"/>
          </p:nvPr>
        </p:nvSpPr>
        <p:spPr>
          <a:xfrm>
            <a:off x="838200" y="365126"/>
            <a:ext cx="10515600" cy="914399"/>
          </a:xfrm>
        </p:spPr>
        <p:txBody>
          <a:bodyPr/>
          <a:lstStyle/>
          <a:p>
            <a:r>
              <a:rPr lang="en-US"/>
              <a:t>Click to edit Master title style</a:t>
            </a:r>
          </a:p>
        </p:txBody>
      </p:sp>
      <p:sp>
        <p:nvSpPr>
          <p:cNvPr id="2" name="Slide Number Placeholder 1">
            <a:extLst>
              <a:ext uri="{FF2B5EF4-FFF2-40B4-BE49-F238E27FC236}">
                <a16:creationId xmlns:a16="http://schemas.microsoft.com/office/drawing/2014/main" id="{95A0CBDA-ADA7-544A-BB93-E2ED6F92A0AE}"/>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669816182"/>
      </p:ext>
    </p:extLst>
  </p:cSld>
  <p:clrMapOvr>
    <a:masterClrMapping/>
  </p:clrMapOvr>
  <p:extLst>
    <p:ext uri="{DCECCB84-F9BA-43D5-87BE-67443E8EF086}">
      <p15:sldGuideLst xmlns:p15="http://schemas.microsoft.com/office/powerpoint/2012/main">
        <p15:guide id="1" orient="horz" pos="1176" userDrawn="1">
          <p15:clr>
            <a:srgbClr val="FBAE40"/>
          </p15:clr>
        </p15:guide>
        <p15:guide id="2" orient="horz" pos="127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812800" y="1279526"/>
            <a:ext cx="2133600" cy="4892674"/>
          </a:xfrm>
          <a:solidFill>
            <a:schemeClr val="accent1"/>
          </a:solidFill>
          <a:ln>
            <a:noFill/>
          </a:ln>
        </p:spPr>
        <p:style>
          <a:lnRef idx="2">
            <a:schemeClr val="accent1">
              <a:shade val="50000"/>
            </a:schemeClr>
          </a:lnRef>
          <a:fillRef idx="1">
            <a:schemeClr val="accent1"/>
          </a:fillRef>
          <a:effectRef idx="0">
            <a:schemeClr val="accent1"/>
          </a:effectRef>
          <a:fontRef idx="none"/>
        </p:style>
        <p:txBody>
          <a:bodyPr lIns="137160" tIns="182880" rIns="137160" bIns="91440">
            <a:normAutofit/>
          </a:bodyPr>
          <a:lstStyle>
            <a:lvl1pPr marL="0" indent="0">
              <a:spcAft>
                <a:spcPts val="1000"/>
              </a:spcAft>
              <a:buNone/>
              <a:defRPr sz="1600" b="0" i="0">
                <a:ln>
                  <a:noFill/>
                </a:ln>
                <a:solidFill>
                  <a:schemeClr val="bg1"/>
                </a:solidFill>
                <a:effectLst/>
                <a:latin typeface="Calibri" panose="020F0502020204030204" pitchFamily="34" charset="0"/>
                <a:cs typeface="Calibri" panose="020F0502020204030204" pitchFamily="34" charset="0"/>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3149600" y="1279525"/>
            <a:ext cx="8204200" cy="4892675"/>
          </a:xfrm>
        </p:spPr>
        <p:txBody>
          <a:bodyPr/>
          <a:lstStyle>
            <a:lvl1pPr>
              <a:spcBef>
                <a:spcPts val="18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Placeholder 1">
            <a:extLst>
              <a:ext uri="{FF2B5EF4-FFF2-40B4-BE49-F238E27FC236}">
                <a16:creationId xmlns:a16="http://schemas.microsoft.com/office/drawing/2014/main" id="{C13D6B1E-E481-E140-A8CE-CA0B6FF2392A}"/>
              </a:ext>
            </a:extLst>
          </p:cNvPr>
          <p:cNvSpPr>
            <a:spLocks noGrp="1"/>
          </p:cNvSpPr>
          <p:nvPr>
            <p:ph type="title"/>
          </p:nvPr>
        </p:nvSpPr>
        <p:spPr>
          <a:xfrm>
            <a:off x="838200" y="365126"/>
            <a:ext cx="10515600" cy="914399"/>
          </a:xfrm>
          <a:prstGeom prst="rect">
            <a:avLst/>
          </a:prstGeom>
        </p:spPr>
        <p:txBody>
          <a:bodyPr vert="horz" lIns="91440" tIns="45720" rIns="91440" bIns="45720" rtlCol="0" anchor="ctr">
            <a:normAutofit/>
          </a:bodyPr>
          <a:lstStyle/>
          <a:p>
            <a:r>
              <a:rPr lang="en-US"/>
              <a:t>Click to edit Master title style</a:t>
            </a:r>
          </a:p>
        </p:txBody>
      </p:sp>
      <p:sp>
        <p:nvSpPr>
          <p:cNvPr id="2" name="Slide Number Placeholder 1">
            <a:extLst>
              <a:ext uri="{FF2B5EF4-FFF2-40B4-BE49-F238E27FC236}">
                <a16:creationId xmlns:a16="http://schemas.microsoft.com/office/drawing/2014/main" id="{01399143-380D-0C4F-9894-1E63897454EC}"/>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919756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C380-7AA8-5143-AB33-06B91DBCE74A}"/>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0FEAE601-7D40-4E48-B0A1-DCC36A44322B}"/>
              </a:ext>
            </a:extLst>
          </p:cNvPr>
          <p:cNvSpPr>
            <a:spLocks noGrp="1"/>
          </p:cNvSpPr>
          <p:nvPr>
            <p:ph type="sldNum" sz="quarter" idx="10"/>
          </p:nvPr>
        </p:nvSpPr>
        <p:spPr/>
        <p:txBody>
          <a:bodyPr/>
          <a:lstStyle/>
          <a:p>
            <a:fld id="{461711D5-349D-4847-A71F-DCB6A6FF38BF}" type="slidenum">
              <a:rPr lang="en-US" smtClean="0"/>
              <a:pPr/>
              <a:t>‹#›</a:t>
            </a:fld>
            <a:endParaRPr lang="en-US"/>
          </a:p>
        </p:txBody>
      </p:sp>
    </p:spTree>
    <p:extLst>
      <p:ext uri="{BB962C8B-B14F-4D97-AF65-F5344CB8AC3E}">
        <p14:creationId xmlns:p14="http://schemas.microsoft.com/office/powerpoint/2010/main" val="122422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AA80174-6BAA-494C-9FE8-C67DDB25ED68}"/>
              </a:ext>
            </a:extLst>
          </p:cNvPr>
          <p:cNvSpPr/>
          <p:nvPr userDrawn="1"/>
        </p:nvSpPr>
        <p:spPr>
          <a:xfrm>
            <a:off x="347472" y="0"/>
            <a:ext cx="4572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A70EAC32-2819-A845-B11A-B91D8EF2D0E2}"/>
              </a:ext>
            </a:extLst>
          </p:cNvPr>
          <p:cNvSpPr>
            <a:spLocks noGrp="1"/>
          </p:cNvSpPr>
          <p:nvPr>
            <p:ph type="title"/>
          </p:nvPr>
        </p:nvSpPr>
        <p:spPr>
          <a:xfrm>
            <a:off x="838200" y="365126"/>
            <a:ext cx="10515600" cy="91439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F3A23F2-6892-2B49-85A7-898D45679E13}"/>
              </a:ext>
            </a:extLst>
          </p:cNvPr>
          <p:cNvSpPr>
            <a:spLocks noGrp="1"/>
          </p:cNvSpPr>
          <p:nvPr>
            <p:ph type="body" idx="1"/>
          </p:nvPr>
        </p:nvSpPr>
        <p:spPr>
          <a:xfrm>
            <a:off x="838200" y="1279525"/>
            <a:ext cx="10515600" cy="48974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9">
            <a:extLst>
              <a:ext uri="{FF2B5EF4-FFF2-40B4-BE49-F238E27FC236}">
                <a16:creationId xmlns:a16="http://schemas.microsoft.com/office/drawing/2014/main" id="{577C6E12-5327-DC4B-A658-4BF76AAEDCF8}"/>
              </a:ext>
            </a:extLst>
          </p:cNvPr>
          <p:cNvSpPr>
            <a:spLocks noGrp="1"/>
          </p:cNvSpPr>
          <p:nvPr>
            <p:ph type="sldNum" sz="quarter" idx="4"/>
          </p:nvPr>
        </p:nvSpPr>
        <p:spPr>
          <a:xfrm>
            <a:off x="8747759" y="6391656"/>
            <a:ext cx="3185161" cy="274320"/>
          </a:xfrm>
          <a:prstGeom prst="rect">
            <a:avLst/>
          </a:prstGeom>
        </p:spPr>
        <p:txBody>
          <a:bodyPr vert="horz" lIns="91440" tIns="45720" rIns="91440" bIns="45720" rtlCol="0" anchor="b"/>
          <a:lstStyle>
            <a:lvl1pPr algn="r">
              <a:defRPr sz="1200">
                <a:solidFill>
                  <a:schemeClr val="accent3"/>
                </a:solidFill>
                <a:latin typeface="Calibri" panose="020F0502020204030204" pitchFamily="34" charset="0"/>
                <a:cs typeface="Calibri" panose="020F0502020204030204" pitchFamily="34" charset="0"/>
              </a:defRPr>
            </a:lvl1pPr>
          </a:lstStyle>
          <a:p>
            <a:fld id="{461711D5-349D-4847-A71F-DCB6A6FF38BF}" type="slidenum">
              <a:rPr lang="en-US" smtClean="0"/>
              <a:pPr/>
              <a:t>‹#›</a:t>
            </a:fld>
            <a:endParaRPr lang="en-US"/>
          </a:p>
        </p:txBody>
      </p:sp>
    </p:spTree>
    <p:extLst>
      <p:ext uri="{BB962C8B-B14F-4D97-AF65-F5344CB8AC3E}">
        <p14:creationId xmlns:p14="http://schemas.microsoft.com/office/powerpoint/2010/main" val="144499843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91" r:id="rId5"/>
    <p:sldLayoutId id="2147483692" r:id="rId6"/>
    <p:sldLayoutId id="2147483688" r:id="rId7"/>
    <p:sldLayoutId id="2147483681" r:id="rId8"/>
    <p:sldLayoutId id="2147483689" r:id="rId9"/>
    <p:sldLayoutId id="2147483690" r:id="rId10"/>
  </p:sldLayoutIdLst>
  <p:hf hdr="0" dt="0"/>
  <p:txStyles>
    <p:titleStyle>
      <a:lvl1pPr algn="l" defTabSz="914400" rtl="0" eaLnBrk="1" latinLnBrk="0" hangingPunct="1">
        <a:lnSpc>
          <a:spcPct val="90000"/>
        </a:lnSpc>
        <a:spcBef>
          <a:spcPct val="0"/>
        </a:spcBef>
        <a:buNone/>
        <a:defRPr sz="3000" b="1" kern="1200">
          <a:solidFill>
            <a:srgbClr val="007E66"/>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buClr>
          <a:srgbClr val="007E66"/>
        </a:buClr>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Clr>
          <a:srgbClr val="007E66"/>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Clr>
          <a:srgbClr val="007E66"/>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Clr>
          <a:srgbClr val="007E66"/>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Clr>
          <a:srgbClr val="007E66"/>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89444-DDCD-1B4D-B95A-506179F8AF68}"/>
              </a:ext>
            </a:extLst>
          </p:cNvPr>
          <p:cNvSpPr>
            <a:spLocks noGrp="1"/>
          </p:cNvSpPr>
          <p:nvPr>
            <p:ph type="ctrTitle"/>
          </p:nvPr>
        </p:nvSpPr>
        <p:spPr/>
        <p:txBody>
          <a:bodyPr/>
          <a:lstStyle/>
          <a:p>
            <a:r>
              <a:rPr lang="en-US">
                <a:cs typeface="Calibri Light"/>
              </a:rPr>
              <a:t>2021 Office E/M Coding Changes </a:t>
            </a:r>
            <a:endParaRPr lang="en-US"/>
          </a:p>
        </p:txBody>
      </p:sp>
    </p:spTree>
    <p:extLst>
      <p:ext uri="{BB962C8B-B14F-4D97-AF65-F5344CB8AC3E}">
        <p14:creationId xmlns:p14="http://schemas.microsoft.com/office/powerpoint/2010/main" val="655249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F4A9A-2B79-AB4D-88CF-5DB90A2A08C7}"/>
              </a:ext>
            </a:extLst>
          </p:cNvPr>
          <p:cNvSpPr>
            <a:spLocks noGrp="1"/>
          </p:cNvSpPr>
          <p:nvPr>
            <p:ph type="title"/>
          </p:nvPr>
        </p:nvSpPr>
        <p:spPr/>
        <p:txBody>
          <a:bodyPr/>
          <a:lstStyle/>
          <a:p>
            <a:r>
              <a:rPr lang="en-US">
                <a:cs typeface="Calibri Light"/>
              </a:rPr>
              <a:t>Beginning January 2021</a:t>
            </a:r>
            <a:endParaRPr lang="en-US"/>
          </a:p>
        </p:txBody>
      </p:sp>
      <p:sp>
        <p:nvSpPr>
          <p:cNvPr id="4" name="Content Placeholder 3">
            <a:extLst>
              <a:ext uri="{FF2B5EF4-FFF2-40B4-BE49-F238E27FC236}">
                <a16:creationId xmlns:a16="http://schemas.microsoft.com/office/drawing/2014/main" id="{C1113224-37AF-7B40-8CC3-5FEC2ABD5330}"/>
              </a:ext>
            </a:extLst>
          </p:cNvPr>
          <p:cNvSpPr>
            <a:spLocks noGrp="1"/>
          </p:cNvSpPr>
          <p:nvPr>
            <p:ph idx="1"/>
          </p:nvPr>
        </p:nvSpPr>
        <p:spPr>
          <a:xfrm>
            <a:off x="838200" y="1757990"/>
            <a:ext cx="10515600" cy="4418973"/>
          </a:xfrm>
        </p:spPr>
        <p:txBody>
          <a:bodyPr vert="horz" lIns="91440" tIns="45720" rIns="91440" bIns="45720" rtlCol="0" anchor="t">
            <a:normAutofit/>
          </a:bodyPr>
          <a:lstStyle/>
          <a:p>
            <a:r>
              <a:rPr lang="en-US">
                <a:cs typeface="Calibri"/>
              </a:rPr>
              <a:t>Physicians billing for Medicare patients will no longer have to use a patient's history or physical exam to determine the appropriate level of E/M coding</a:t>
            </a:r>
          </a:p>
          <a:p>
            <a:r>
              <a:rPr lang="en-US">
                <a:cs typeface="Calibri"/>
              </a:rPr>
              <a:t>The amount of information documented for the history and physical exam is at the discretion of the physician, however, they will no longer have to use two out of the three elements (history, exam, medical decision making) to determining the level of E/M to bill</a:t>
            </a:r>
          </a:p>
          <a:p>
            <a:r>
              <a:rPr lang="en-US">
                <a:cs typeface="Calibri"/>
              </a:rPr>
              <a:t>Now, physicians can choose from either (1) time </a:t>
            </a:r>
            <a:r>
              <a:rPr lang="en-US" b="1">
                <a:cs typeface="Calibri"/>
              </a:rPr>
              <a:t>OR</a:t>
            </a:r>
            <a:r>
              <a:rPr lang="en-US">
                <a:cs typeface="Calibri"/>
              </a:rPr>
              <a:t> (2) medical decision making to determine code selection</a:t>
            </a:r>
          </a:p>
          <a:p>
            <a:endParaRPr lang="en-US"/>
          </a:p>
          <a:p>
            <a:endParaRPr lang="en-US"/>
          </a:p>
        </p:txBody>
      </p:sp>
      <p:sp>
        <p:nvSpPr>
          <p:cNvPr id="5" name="Slide Number Placeholder 4">
            <a:extLst>
              <a:ext uri="{FF2B5EF4-FFF2-40B4-BE49-F238E27FC236}">
                <a16:creationId xmlns:a16="http://schemas.microsoft.com/office/drawing/2014/main" id="{F4BA83B1-B889-DC49-A83A-FA6DE5270CAB}"/>
              </a:ext>
            </a:extLst>
          </p:cNvPr>
          <p:cNvSpPr>
            <a:spLocks noGrp="1"/>
          </p:cNvSpPr>
          <p:nvPr>
            <p:ph type="sldNum" sz="quarter" idx="10"/>
          </p:nvPr>
        </p:nvSpPr>
        <p:spPr/>
        <p:txBody>
          <a:bodyPr/>
          <a:lstStyle/>
          <a:p>
            <a:fld id="{461711D5-349D-4847-A71F-DCB6A6FF38BF}" type="slidenum">
              <a:rPr lang="en-US" smtClean="0"/>
              <a:pPr/>
              <a:t>2</a:t>
            </a:fld>
            <a:endParaRPr lang="en-US"/>
          </a:p>
        </p:txBody>
      </p:sp>
    </p:spTree>
    <p:extLst>
      <p:ext uri="{BB962C8B-B14F-4D97-AF65-F5344CB8AC3E}">
        <p14:creationId xmlns:p14="http://schemas.microsoft.com/office/powerpoint/2010/main" val="437285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35D38-0873-C14B-A41E-B2F5BEDBA93D}"/>
              </a:ext>
            </a:extLst>
          </p:cNvPr>
          <p:cNvSpPr>
            <a:spLocks noGrp="1"/>
          </p:cNvSpPr>
          <p:nvPr>
            <p:ph type="title"/>
          </p:nvPr>
        </p:nvSpPr>
        <p:spPr/>
        <p:txBody>
          <a:bodyPr/>
          <a:lstStyle/>
          <a:p>
            <a:r>
              <a:rPr lang="en-US">
                <a:cs typeface="Calibri Light"/>
              </a:rPr>
              <a:t>Overview of Changes </a:t>
            </a:r>
            <a:endParaRPr lang="en-US"/>
          </a:p>
        </p:txBody>
      </p:sp>
      <p:sp>
        <p:nvSpPr>
          <p:cNvPr id="3" name="Slide Number Placeholder 2">
            <a:extLst>
              <a:ext uri="{FF2B5EF4-FFF2-40B4-BE49-F238E27FC236}">
                <a16:creationId xmlns:a16="http://schemas.microsoft.com/office/drawing/2014/main" id="{67B01457-DC30-134C-A707-92277174A1ED}"/>
              </a:ext>
            </a:extLst>
          </p:cNvPr>
          <p:cNvSpPr>
            <a:spLocks noGrp="1"/>
          </p:cNvSpPr>
          <p:nvPr>
            <p:ph type="sldNum" sz="quarter" idx="10"/>
          </p:nvPr>
        </p:nvSpPr>
        <p:spPr/>
        <p:txBody>
          <a:bodyPr/>
          <a:lstStyle/>
          <a:p>
            <a:fld id="{461711D5-349D-4847-A71F-DCB6A6FF38BF}" type="slidenum">
              <a:rPr lang="en-US" smtClean="0"/>
              <a:pPr/>
              <a:t>3</a:t>
            </a:fld>
            <a:endParaRPr lang="en-US"/>
          </a:p>
        </p:txBody>
      </p:sp>
      <p:graphicFrame>
        <p:nvGraphicFramePr>
          <p:cNvPr id="8" name="Table 6">
            <a:extLst>
              <a:ext uri="{FF2B5EF4-FFF2-40B4-BE49-F238E27FC236}">
                <a16:creationId xmlns:a16="http://schemas.microsoft.com/office/drawing/2014/main" id="{93DDC879-F1B0-43D9-8B36-AFBDA49509EA}"/>
              </a:ext>
            </a:extLst>
          </p:cNvPr>
          <p:cNvGraphicFramePr>
            <a:graphicFrameLocks noGrp="1"/>
          </p:cNvGraphicFramePr>
          <p:nvPr>
            <p:extLst>
              <p:ext uri="{D42A27DB-BD31-4B8C-83A1-F6EECF244321}">
                <p14:modId xmlns:p14="http://schemas.microsoft.com/office/powerpoint/2010/main" val="558091234"/>
              </p:ext>
            </p:extLst>
          </p:nvPr>
        </p:nvGraphicFramePr>
        <p:xfrm>
          <a:off x="753024" y="1963059"/>
          <a:ext cx="10600776" cy="3745063"/>
        </p:xfrm>
        <a:graphic>
          <a:graphicData uri="http://schemas.openxmlformats.org/drawingml/2006/table">
            <a:tbl>
              <a:tblPr firstRow="1" bandRow="1">
                <a:tableStyleId>{5C22544A-7EE6-4342-B048-85BDC9FD1C3A}</a:tableStyleId>
              </a:tblPr>
              <a:tblGrid>
                <a:gridCol w="3533592">
                  <a:extLst>
                    <a:ext uri="{9D8B030D-6E8A-4147-A177-3AD203B41FA5}">
                      <a16:colId xmlns:a16="http://schemas.microsoft.com/office/drawing/2014/main" val="1076323364"/>
                    </a:ext>
                  </a:extLst>
                </a:gridCol>
                <a:gridCol w="3533592">
                  <a:extLst>
                    <a:ext uri="{9D8B030D-6E8A-4147-A177-3AD203B41FA5}">
                      <a16:colId xmlns:a16="http://schemas.microsoft.com/office/drawing/2014/main" val="3588981563"/>
                    </a:ext>
                  </a:extLst>
                </a:gridCol>
                <a:gridCol w="3533592">
                  <a:extLst>
                    <a:ext uri="{9D8B030D-6E8A-4147-A177-3AD203B41FA5}">
                      <a16:colId xmlns:a16="http://schemas.microsoft.com/office/drawing/2014/main" val="2789546119"/>
                    </a:ext>
                  </a:extLst>
                </a:gridCol>
              </a:tblGrid>
              <a:tr h="714039">
                <a:tc>
                  <a:txBody>
                    <a:bodyPr/>
                    <a:lstStyle/>
                    <a:p>
                      <a:r>
                        <a:rPr lang="en-US"/>
                        <a:t>Element</a:t>
                      </a:r>
                    </a:p>
                  </a:txBody>
                  <a:tcPr/>
                </a:tc>
                <a:tc>
                  <a:txBody>
                    <a:bodyPr/>
                    <a:lstStyle/>
                    <a:p>
                      <a:r>
                        <a:rPr lang="en-US"/>
                        <a:t>Pre-2021</a:t>
                      </a:r>
                    </a:p>
                  </a:txBody>
                  <a:tcPr/>
                </a:tc>
                <a:tc>
                  <a:txBody>
                    <a:bodyPr/>
                    <a:lstStyle/>
                    <a:p>
                      <a:r>
                        <a:rPr lang="en-US"/>
                        <a:t>Post-2021</a:t>
                      </a:r>
                    </a:p>
                  </a:txBody>
                  <a:tcPr/>
                </a:tc>
                <a:extLst>
                  <a:ext uri="{0D108BD9-81ED-4DB2-BD59-A6C34878D82A}">
                    <a16:rowId xmlns:a16="http://schemas.microsoft.com/office/drawing/2014/main" val="543029550"/>
                  </a:ext>
                </a:extLst>
              </a:tr>
              <a:tr h="684895">
                <a:tc>
                  <a:txBody>
                    <a:bodyPr/>
                    <a:lstStyle/>
                    <a:p>
                      <a:pPr lvl="0">
                        <a:buNone/>
                      </a:pPr>
                      <a:r>
                        <a:rPr lang="en-US"/>
                        <a:t>Time</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717465710"/>
                  </a:ext>
                </a:extLst>
              </a:tr>
              <a:tr h="714039">
                <a:tc>
                  <a:txBody>
                    <a:bodyPr/>
                    <a:lstStyle/>
                    <a:p>
                      <a:r>
                        <a:rPr lang="en-US"/>
                        <a:t>Medical Decision Making</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8648702"/>
                  </a:ext>
                </a:extLst>
              </a:tr>
              <a:tr h="816045">
                <a:tc>
                  <a:txBody>
                    <a:bodyPr/>
                    <a:lstStyle/>
                    <a:p>
                      <a:r>
                        <a:rPr lang="en-US"/>
                        <a:t>History</a:t>
                      </a:r>
                    </a:p>
                  </a:txBody>
                  <a:tcPr/>
                </a:tc>
                <a:tc>
                  <a:txBody>
                    <a:bodyPr/>
                    <a:lstStyle/>
                    <a:p>
                      <a:endParaRPr lang="en-US"/>
                    </a:p>
                  </a:txBody>
                  <a:tcPr/>
                </a:tc>
                <a:tc>
                  <a:txBody>
                    <a:bodyPr/>
                    <a:lstStyle/>
                    <a:p>
                      <a:r>
                        <a:rPr lang="en-US" sz="2200" b="1"/>
                        <a:t>                     </a:t>
                      </a:r>
                      <a:endParaRPr lang="en-US" sz="4000" b="1"/>
                    </a:p>
                  </a:txBody>
                  <a:tcPr/>
                </a:tc>
                <a:extLst>
                  <a:ext uri="{0D108BD9-81ED-4DB2-BD59-A6C34878D82A}">
                    <a16:rowId xmlns:a16="http://schemas.microsoft.com/office/drawing/2014/main" val="563743035"/>
                  </a:ext>
                </a:extLst>
              </a:tr>
              <a:tr h="816045">
                <a:tc>
                  <a:txBody>
                    <a:bodyPr/>
                    <a:lstStyle/>
                    <a:p>
                      <a:r>
                        <a:rPr lang="en-US"/>
                        <a:t>Exam</a:t>
                      </a:r>
                    </a:p>
                  </a:txBody>
                  <a:tcPr/>
                </a:tc>
                <a:tc>
                  <a:txBody>
                    <a:bodyPr/>
                    <a:lstStyle/>
                    <a:p>
                      <a:endParaRPr lang="en-US"/>
                    </a:p>
                  </a:txBody>
                  <a:tcPr/>
                </a:tc>
                <a:tc>
                  <a:txBody>
                    <a:bodyPr/>
                    <a:lstStyle/>
                    <a:p>
                      <a:r>
                        <a:rPr lang="en-US" sz="2200" b="1"/>
                        <a:t>                     </a:t>
                      </a:r>
                      <a:endParaRPr lang="en-US" sz="4000" b="1"/>
                    </a:p>
                  </a:txBody>
                  <a:tcPr/>
                </a:tc>
                <a:extLst>
                  <a:ext uri="{0D108BD9-81ED-4DB2-BD59-A6C34878D82A}">
                    <a16:rowId xmlns:a16="http://schemas.microsoft.com/office/drawing/2014/main" val="2889997056"/>
                  </a:ext>
                </a:extLst>
              </a:tr>
            </a:tbl>
          </a:graphicData>
        </a:graphic>
      </p:graphicFrame>
      <p:pic>
        <p:nvPicPr>
          <p:cNvPr id="9" name="Graphic 7" descr="Checkmark with solid fill">
            <a:extLst>
              <a:ext uri="{FF2B5EF4-FFF2-40B4-BE49-F238E27FC236}">
                <a16:creationId xmlns:a16="http://schemas.microsoft.com/office/drawing/2014/main" id="{22FC2C85-9490-4B30-AE7A-D5B386F8B03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90992" y="3486106"/>
            <a:ext cx="590810" cy="559496"/>
          </a:xfrm>
          <a:prstGeom prst="rect">
            <a:avLst/>
          </a:prstGeom>
        </p:spPr>
      </p:pic>
      <p:pic>
        <p:nvPicPr>
          <p:cNvPr id="10" name="Graphic 7" descr="Checkmark with solid fill">
            <a:extLst>
              <a:ext uri="{FF2B5EF4-FFF2-40B4-BE49-F238E27FC236}">
                <a16:creationId xmlns:a16="http://schemas.microsoft.com/office/drawing/2014/main" id="{7029257F-53E6-4D28-9642-1D631320D40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90992" y="2770518"/>
            <a:ext cx="590810" cy="559496"/>
          </a:xfrm>
          <a:prstGeom prst="rect">
            <a:avLst/>
          </a:prstGeom>
        </p:spPr>
      </p:pic>
      <p:pic>
        <p:nvPicPr>
          <p:cNvPr id="11" name="Graphic 7" descr="Checkmark with solid fill">
            <a:extLst>
              <a:ext uri="{FF2B5EF4-FFF2-40B4-BE49-F238E27FC236}">
                <a16:creationId xmlns:a16="http://schemas.microsoft.com/office/drawing/2014/main" id="{3EA06381-0C74-4A6D-84F6-BA13FFCF96E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90992" y="4262142"/>
            <a:ext cx="590810" cy="559496"/>
          </a:xfrm>
          <a:prstGeom prst="rect">
            <a:avLst/>
          </a:prstGeom>
        </p:spPr>
      </p:pic>
      <p:pic>
        <p:nvPicPr>
          <p:cNvPr id="12" name="Graphic 7" descr="Checkmark with solid fill">
            <a:extLst>
              <a:ext uri="{FF2B5EF4-FFF2-40B4-BE49-F238E27FC236}">
                <a16:creationId xmlns:a16="http://schemas.microsoft.com/office/drawing/2014/main" id="{D555964D-7442-4FEA-B7AD-A920A599C77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685010" y="5038178"/>
            <a:ext cx="590810" cy="559496"/>
          </a:xfrm>
          <a:prstGeom prst="rect">
            <a:avLst/>
          </a:prstGeom>
        </p:spPr>
      </p:pic>
      <p:pic>
        <p:nvPicPr>
          <p:cNvPr id="13" name="Graphic 7" descr="Checkmark with solid fill">
            <a:extLst>
              <a:ext uri="{FF2B5EF4-FFF2-40B4-BE49-F238E27FC236}">
                <a16:creationId xmlns:a16="http://schemas.microsoft.com/office/drawing/2014/main" id="{923D3125-4239-4187-840E-70A78303AA4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57009" y="2742156"/>
            <a:ext cx="590810" cy="559496"/>
          </a:xfrm>
          <a:prstGeom prst="rect">
            <a:avLst/>
          </a:prstGeom>
        </p:spPr>
      </p:pic>
      <p:pic>
        <p:nvPicPr>
          <p:cNvPr id="14" name="Graphic 7" descr="Checkmark with solid fill">
            <a:extLst>
              <a:ext uri="{FF2B5EF4-FFF2-40B4-BE49-F238E27FC236}">
                <a16:creationId xmlns:a16="http://schemas.microsoft.com/office/drawing/2014/main" id="{8050D3C1-43C9-4D6A-90FD-ED2EBA57CF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43298" y="3486106"/>
            <a:ext cx="590810" cy="559496"/>
          </a:xfrm>
          <a:prstGeom prst="rect">
            <a:avLst/>
          </a:prstGeom>
        </p:spPr>
      </p:pic>
      <p:pic>
        <p:nvPicPr>
          <p:cNvPr id="15" name="Graphic 13" descr="Close with solid fill">
            <a:extLst>
              <a:ext uri="{FF2B5EF4-FFF2-40B4-BE49-F238E27FC236}">
                <a16:creationId xmlns:a16="http://schemas.microsoft.com/office/drawing/2014/main" id="{2BCFA0BC-9C7A-4616-AC21-67B0CB348BE2}"/>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227769" y="4190822"/>
            <a:ext cx="606339" cy="628129"/>
          </a:xfrm>
          <a:prstGeom prst="rect">
            <a:avLst/>
          </a:prstGeom>
        </p:spPr>
      </p:pic>
      <p:pic>
        <p:nvPicPr>
          <p:cNvPr id="16" name="Graphic 13" descr="Close with solid fill">
            <a:extLst>
              <a:ext uri="{FF2B5EF4-FFF2-40B4-BE49-F238E27FC236}">
                <a16:creationId xmlns:a16="http://schemas.microsoft.com/office/drawing/2014/main" id="{B889522C-6BAE-4D9B-B57B-897F1965F50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227768" y="4982987"/>
            <a:ext cx="606339" cy="628129"/>
          </a:xfrm>
          <a:prstGeom prst="rect">
            <a:avLst/>
          </a:prstGeom>
        </p:spPr>
      </p:pic>
      <p:sp>
        <p:nvSpPr>
          <p:cNvPr id="17" name="TextBox 16">
            <a:extLst>
              <a:ext uri="{FF2B5EF4-FFF2-40B4-BE49-F238E27FC236}">
                <a16:creationId xmlns:a16="http://schemas.microsoft.com/office/drawing/2014/main" id="{33EAE366-750E-4EBE-846E-2B69FCD05923}"/>
              </a:ext>
            </a:extLst>
          </p:cNvPr>
          <p:cNvSpPr txBox="1"/>
          <p:nvPr/>
        </p:nvSpPr>
        <p:spPr>
          <a:xfrm>
            <a:off x="6275820" y="2723578"/>
            <a:ext cx="25717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cs typeface="Calibri"/>
              </a:rPr>
              <a:t>*</a:t>
            </a:r>
          </a:p>
        </p:txBody>
      </p:sp>
      <p:sp>
        <p:nvSpPr>
          <p:cNvPr id="18" name="TextBox 17">
            <a:extLst>
              <a:ext uri="{FF2B5EF4-FFF2-40B4-BE49-F238E27FC236}">
                <a16:creationId xmlns:a16="http://schemas.microsoft.com/office/drawing/2014/main" id="{A2474A13-D5FD-4A60-91C7-2D93E2D81294}"/>
              </a:ext>
            </a:extLst>
          </p:cNvPr>
          <p:cNvSpPr txBox="1"/>
          <p:nvPr/>
        </p:nvSpPr>
        <p:spPr>
          <a:xfrm>
            <a:off x="975027" y="5911876"/>
            <a:ext cx="1001077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 More than 50% of the total face-to-face time must be spent in counseling and/or coordination of care.</a:t>
            </a:r>
          </a:p>
        </p:txBody>
      </p:sp>
    </p:spTree>
    <p:extLst>
      <p:ext uri="{BB962C8B-B14F-4D97-AF65-F5344CB8AC3E}">
        <p14:creationId xmlns:p14="http://schemas.microsoft.com/office/powerpoint/2010/main" val="413252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F4A9A-2B79-AB4D-88CF-5DB90A2A08C7}"/>
              </a:ext>
            </a:extLst>
          </p:cNvPr>
          <p:cNvSpPr>
            <a:spLocks noGrp="1"/>
          </p:cNvSpPr>
          <p:nvPr>
            <p:ph type="title"/>
          </p:nvPr>
        </p:nvSpPr>
        <p:spPr/>
        <p:txBody>
          <a:bodyPr>
            <a:normAutofit/>
          </a:bodyPr>
          <a:lstStyle/>
          <a:p>
            <a:r>
              <a:rPr lang="en-US"/>
              <a:t>Using Time</a:t>
            </a:r>
          </a:p>
        </p:txBody>
      </p:sp>
      <p:sp>
        <p:nvSpPr>
          <p:cNvPr id="5" name="Content Placeholder 4">
            <a:extLst>
              <a:ext uri="{FF2B5EF4-FFF2-40B4-BE49-F238E27FC236}">
                <a16:creationId xmlns:a16="http://schemas.microsoft.com/office/drawing/2014/main" id="{D60EC8F8-23E1-6D47-A743-2CBFEAC4891B}"/>
              </a:ext>
            </a:extLst>
          </p:cNvPr>
          <p:cNvSpPr>
            <a:spLocks noGrp="1"/>
          </p:cNvSpPr>
          <p:nvPr>
            <p:ph idx="1"/>
          </p:nvPr>
        </p:nvSpPr>
        <p:spPr/>
        <p:txBody>
          <a:bodyPr vert="horz" lIns="91440" tIns="45720" rIns="91440" bIns="45720" rtlCol="0" anchor="t">
            <a:normAutofit/>
          </a:bodyPr>
          <a:lstStyle/>
          <a:p>
            <a:r>
              <a:rPr lang="en-US" sz="1900">
                <a:cs typeface="Calibri"/>
              </a:rPr>
              <a:t>Total time includes both the total face-to-face and non-face-to-face time spent on the date of the patient encounter by the physicians and other qualified health professionals</a:t>
            </a:r>
          </a:p>
          <a:p>
            <a:r>
              <a:rPr lang="en-US" sz="1900">
                <a:cs typeface="Calibri"/>
              </a:rPr>
              <a:t>The requirement that 50% of the total time be spent providing counseling and/or coordination of care no longer applies beginning in 2021</a:t>
            </a:r>
          </a:p>
          <a:p>
            <a:r>
              <a:rPr lang="en-US" sz="1900">
                <a:cs typeface="Calibri"/>
              </a:rPr>
              <a:t>These activities count toward time,</a:t>
            </a:r>
            <a:r>
              <a:rPr lang="en-US" sz="1900" b="1">
                <a:cs typeface="Calibri"/>
              </a:rPr>
              <a:t> if they are performed on the day of the visit</a:t>
            </a:r>
            <a:r>
              <a:rPr lang="en-US" sz="1900">
                <a:cs typeface="Calibri"/>
              </a:rPr>
              <a:t>:</a:t>
            </a:r>
          </a:p>
          <a:p>
            <a:pPr lvl="1"/>
            <a:r>
              <a:rPr lang="en-US" sz="1900">
                <a:cs typeface="Calibri"/>
              </a:rPr>
              <a:t>preparing to see the patient (reviewing tests, etc.)</a:t>
            </a:r>
          </a:p>
          <a:p>
            <a:pPr lvl="1"/>
            <a:r>
              <a:rPr lang="en-US" sz="1900">
                <a:ea typeface="+mn-lt"/>
                <a:cs typeface="+mn-lt"/>
              </a:rPr>
              <a:t>obtaining and/or reviewing separately obtained history</a:t>
            </a:r>
            <a:endParaRPr lang="en-US" sz="1900">
              <a:cs typeface="Calibri"/>
            </a:endParaRPr>
          </a:p>
          <a:p>
            <a:pPr lvl="1"/>
            <a:r>
              <a:rPr lang="en-US" sz="1900">
                <a:ea typeface="+mn-lt"/>
                <a:cs typeface="+mn-lt"/>
              </a:rPr>
              <a:t>performing a medically appropriate examination and/or evaluation</a:t>
            </a:r>
            <a:endParaRPr lang="en-US" sz="1900">
              <a:cs typeface="Calibri"/>
            </a:endParaRPr>
          </a:p>
          <a:p>
            <a:pPr lvl="1"/>
            <a:r>
              <a:rPr lang="en-US" sz="1900">
                <a:ea typeface="+mn-lt"/>
                <a:cs typeface="+mn-lt"/>
              </a:rPr>
              <a:t>counseling and educating the patient/family/caregiver</a:t>
            </a:r>
            <a:endParaRPr lang="en-US" sz="1900">
              <a:cs typeface="Calibri"/>
            </a:endParaRPr>
          </a:p>
          <a:p>
            <a:pPr lvl="1"/>
            <a:r>
              <a:rPr lang="en-US" sz="1900">
                <a:ea typeface="+mn-lt"/>
                <a:cs typeface="+mn-lt"/>
              </a:rPr>
              <a:t>ordering medications, tests, or procedures</a:t>
            </a:r>
            <a:endParaRPr lang="en-US" sz="1900">
              <a:cs typeface="Calibri"/>
            </a:endParaRPr>
          </a:p>
          <a:p>
            <a:pPr lvl="1"/>
            <a:r>
              <a:rPr lang="en-US" sz="1900">
                <a:ea typeface="+mn-lt"/>
                <a:cs typeface="+mn-lt"/>
              </a:rPr>
              <a:t>referring and communicating with other health care professionals (when not separately reported)</a:t>
            </a:r>
            <a:endParaRPr lang="en-US" sz="1900">
              <a:cs typeface="Calibri"/>
            </a:endParaRPr>
          </a:p>
          <a:p>
            <a:pPr lvl="1"/>
            <a:r>
              <a:rPr lang="en-US" sz="1900">
                <a:ea typeface="+mn-lt"/>
                <a:cs typeface="+mn-lt"/>
              </a:rPr>
              <a:t>documenting clinical information in the electronic or other health record</a:t>
            </a:r>
            <a:endParaRPr lang="en-US" sz="1900">
              <a:cs typeface="Calibri"/>
            </a:endParaRPr>
          </a:p>
          <a:p>
            <a:pPr lvl="1"/>
            <a:r>
              <a:rPr lang="en-US" sz="1900">
                <a:ea typeface="+mn-lt"/>
                <a:cs typeface="+mn-lt"/>
              </a:rPr>
              <a:t>independently interpreting results (not separately reported) and communicating results to the patient/family/caregiver</a:t>
            </a:r>
            <a:endParaRPr lang="en-US" sz="1900">
              <a:cs typeface="Calibri"/>
            </a:endParaRPr>
          </a:p>
          <a:p>
            <a:pPr lvl="1"/>
            <a:r>
              <a:rPr lang="en-US" sz="1900">
                <a:ea typeface="+mn-lt"/>
                <a:cs typeface="+mn-lt"/>
              </a:rPr>
              <a:t>coordinating care (not separately reported)</a:t>
            </a:r>
            <a:endParaRPr lang="en-US" sz="1900">
              <a:cs typeface="Calibri"/>
            </a:endParaRPr>
          </a:p>
          <a:p>
            <a:endParaRPr lang="en-US"/>
          </a:p>
        </p:txBody>
      </p:sp>
      <p:sp>
        <p:nvSpPr>
          <p:cNvPr id="4" name="Slide Number Placeholder 3">
            <a:extLst>
              <a:ext uri="{FF2B5EF4-FFF2-40B4-BE49-F238E27FC236}">
                <a16:creationId xmlns:a16="http://schemas.microsoft.com/office/drawing/2014/main" id="{372FE218-948B-6D4D-9C94-89AF7A15E7DB}"/>
              </a:ext>
            </a:extLst>
          </p:cNvPr>
          <p:cNvSpPr>
            <a:spLocks noGrp="1"/>
          </p:cNvSpPr>
          <p:nvPr>
            <p:ph type="sldNum" sz="quarter" idx="10"/>
          </p:nvPr>
        </p:nvSpPr>
        <p:spPr/>
        <p:txBody>
          <a:bodyPr/>
          <a:lstStyle/>
          <a:p>
            <a:fld id="{461711D5-349D-4847-A71F-DCB6A6FF38BF}" type="slidenum">
              <a:rPr lang="en-US" smtClean="0"/>
              <a:pPr/>
              <a:t>4</a:t>
            </a:fld>
            <a:endParaRPr lang="en-US"/>
          </a:p>
        </p:txBody>
      </p:sp>
      <p:graphicFrame>
        <p:nvGraphicFramePr>
          <p:cNvPr id="22" name="Content Placeholder 21">
            <a:extLst>
              <a:ext uri="{FF2B5EF4-FFF2-40B4-BE49-F238E27FC236}">
                <a16:creationId xmlns:a16="http://schemas.microsoft.com/office/drawing/2014/main" id="{DB9548A4-A2A0-3E4D-97F0-D226A312209E}"/>
              </a:ext>
            </a:extLst>
          </p:cNvPr>
          <p:cNvGraphicFramePr>
            <a:graphicFrameLocks noGrp="1"/>
          </p:cNvGraphicFramePr>
          <p:nvPr>
            <p:ph sz="half" idx="4294967295"/>
            <p:extLst>
              <p:ext uri="{D42A27DB-BD31-4B8C-83A1-F6EECF244321}">
                <p14:modId xmlns:p14="http://schemas.microsoft.com/office/powerpoint/2010/main" val="3800462429"/>
              </p:ext>
            </p:extLst>
          </p:nvPr>
        </p:nvGraphicFramePr>
        <p:xfrm>
          <a:off x="7010400" y="1333500"/>
          <a:ext cx="5181600" cy="4718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53478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3FFBA50-8C1B-694B-82CF-0CAC9A398324}"/>
              </a:ext>
            </a:extLst>
          </p:cNvPr>
          <p:cNvSpPr>
            <a:spLocks noGrp="1"/>
          </p:cNvSpPr>
          <p:nvPr>
            <p:ph type="title"/>
          </p:nvPr>
        </p:nvSpPr>
        <p:spPr/>
        <p:txBody>
          <a:bodyPr/>
          <a:lstStyle/>
          <a:p>
            <a:r>
              <a:rPr lang="en-US"/>
              <a:t>Medical Decision Making</a:t>
            </a:r>
          </a:p>
        </p:txBody>
      </p:sp>
      <p:sp>
        <p:nvSpPr>
          <p:cNvPr id="7" name="Content Placeholder 6">
            <a:extLst>
              <a:ext uri="{FF2B5EF4-FFF2-40B4-BE49-F238E27FC236}">
                <a16:creationId xmlns:a16="http://schemas.microsoft.com/office/drawing/2014/main" id="{5E1522DD-13D2-1149-AC0A-489AB7EEA57E}"/>
              </a:ext>
            </a:extLst>
          </p:cNvPr>
          <p:cNvSpPr>
            <a:spLocks noGrp="1"/>
          </p:cNvSpPr>
          <p:nvPr>
            <p:ph sz="half" idx="1"/>
          </p:nvPr>
        </p:nvSpPr>
        <p:spPr/>
        <p:txBody>
          <a:bodyPr>
            <a:normAutofit fontScale="92500" lnSpcReduction="20000"/>
          </a:bodyPr>
          <a:lstStyle/>
          <a:p>
            <a:r>
              <a:rPr lang="en-US" sz="2400">
                <a:cs typeface="Calibri"/>
              </a:rPr>
              <a:t>Physician's billing Medicare may continue to use medical decision making to determine E/M code selection using three elements:</a:t>
            </a:r>
          </a:p>
          <a:p>
            <a:pPr lvl="1"/>
            <a:r>
              <a:rPr lang="en-US" sz="2400">
                <a:ea typeface="+mn-lt"/>
                <a:cs typeface="+mn-lt"/>
              </a:rPr>
              <a:t>the number and complexity of problem(s) that are addressed during the encounter,</a:t>
            </a:r>
            <a:endParaRPr lang="en-US" sz="2400">
              <a:cs typeface="Calibri"/>
            </a:endParaRPr>
          </a:p>
          <a:p>
            <a:pPr lvl="1"/>
            <a:r>
              <a:rPr lang="en-US" sz="2400">
                <a:ea typeface="+mn-lt"/>
                <a:cs typeface="+mn-lt"/>
              </a:rPr>
              <a:t>the amount and/or complexity of data to be reviewed and analyzed, and</a:t>
            </a:r>
            <a:endParaRPr lang="en-US" sz="2400">
              <a:cs typeface="Calibri"/>
            </a:endParaRPr>
          </a:p>
          <a:p>
            <a:pPr lvl="1"/>
            <a:r>
              <a:rPr lang="en-US" sz="2400">
                <a:ea typeface="+mn-lt"/>
                <a:cs typeface="+mn-lt"/>
              </a:rPr>
              <a:t>the risk of complications, morbidity, and/or mortality of patient management decisions made at the visit associated with the patient’s problem(s), the diagnostic procedure(s), and treatment(s).</a:t>
            </a:r>
            <a:endParaRPr lang="en-US" sz="2400">
              <a:cs typeface="Calibri"/>
            </a:endParaRPr>
          </a:p>
          <a:p>
            <a:endParaRPr lang="en-US"/>
          </a:p>
        </p:txBody>
      </p:sp>
      <p:sp>
        <p:nvSpPr>
          <p:cNvPr id="9" name="Content Placeholder 8">
            <a:extLst>
              <a:ext uri="{FF2B5EF4-FFF2-40B4-BE49-F238E27FC236}">
                <a16:creationId xmlns:a16="http://schemas.microsoft.com/office/drawing/2014/main" id="{A9470F07-10FC-9545-B589-49943C767670}"/>
              </a:ext>
            </a:extLst>
          </p:cNvPr>
          <p:cNvSpPr>
            <a:spLocks noGrp="1"/>
          </p:cNvSpPr>
          <p:nvPr>
            <p:ph sz="half" idx="2"/>
          </p:nvPr>
        </p:nvSpPr>
        <p:spPr/>
        <p:txBody>
          <a:bodyPr>
            <a:normAutofit fontScale="92500" lnSpcReduction="20000"/>
          </a:bodyPr>
          <a:lstStyle/>
          <a:p>
            <a:r>
              <a:rPr lang="en-US" sz="2400">
                <a:ea typeface="+mn-lt"/>
                <a:cs typeface="+mn-lt"/>
              </a:rPr>
              <a:t>Once physicians have reviewed these elements, they are able to determine the level of medical decision making; straightforward, low complexity, moderate complexity, or high complexity. In turn, this determination allows for the appropriate code selection</a:t>
            </a:r>
          </a:p>
          <a:p>
            <a:r>
              <a:rPr lang="en-US" sz="2400">
                <a:cs typeface="Calibri"/>
              </a:rPr>
              <a:t>Comorbidities/underlying diseases, in and of themselves, are not considered in selecting a level of E/M services unless their presence significantly increases the complexity of the MDM</a:t>
            </a:r>
          </a:p>
          <a:p>
            <a:endParaRPr lang="en-US"/>
          </a:p>
        </p:txBody>
      </p:sp>
      <p:sp>
        <p:nvSpPr>
          <p:cNvPr id="3" name="Slide Number Placeholder 2">
            <a:extLst>
              <a:ext uri="{FF2B5EF4-FFF2-40B4-BE49-F238E27FC236}">
                <a16:creationId xmlns:a16="http://schemas.microsoft.com/office/drawing/2014/main" id="{F7446B9B-BD6E-EB49-8C64-9FE61C904F34}"/>
              </a:ext>
            </a:extLst>
          </p:cNvPr>
          <p:cNvSpPr>
            <a:spLocks noGrp="1"/>
          </p:cNvSpPr>
          <p:nvPr>
            <p:ph type="sldNum" sz="quarter" idx="10"/>
          </p:nvPr>
        </p:nvSpPr>
        <p:spPr/>
        <p:txBody>
          <a:bodyPr/>
          <a:lstStyle/>
          <a:p>
            <a:fld id="{461711D5-349D-4847-A71F-DCB6A6FF38BF}" type="slidenum">
              <a:rPr lang="en-US" smtClean="0"/>
              <a:pPr/>
              <a:t>5</a:t>
            </a:fld>
            <a:endParaRPr lang="en-US"/>
          </a:p>
        </p:txBody>
      </p:sp>
    </p:spTree>
    <p:extLst>
      <p:ext uri="{BB962C8B-B14F-4D97-AF65-F5344CB8AC3E}">
        <p14:creationId xmlns:p14="http://schemas.microsoft.com/office/powerpoint/2010/main" val="3372013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FAC031-F80B-4076-A2F5-B73FDD285062}"/>
              </a:ext>
            </a:extLst>
          </p:cNvPr>
          <p:cNvSpPr>
            <a:spLocks noGrp="1"/>
          </p:cNvSpPr>
          <p:nvPr>
            <p:ph type="title"/>
          </p:nvPr>
        </p:nvSpPr>
        <p:spPr>
          <a:xfrm>
            <a:off x="838200" y="365126"/>
            <a:ext cx="10515600" cy="914399"/>
          </a:xfrm>
        </p:spPr>
        <p:txBody>
          <a:bodyPr anchor="ctr">
            <a:normAutofit/>
          </a:bodyPr>
          <a:lstStyle/>
          <a:p>
            <a:r>
              <a:rPr lang="en-US"/>
              <a:t>Valuation Changes Beginning in 2021</a:t>
            </a:r>
          </a:p>
        </p:txBody>
      </p:sp>
      <p:sp>
        <p:nvSpPr>
          <p:cNvPr id="4" name="Slide Number Placeholder 3">
            <a:extLst>
              <a:ext uri="{FF2B5EF4-FFF2-40B4-BE49-F238E27FC236}">
                <a16:creationId xmlns:a16="http://schemas.microsoft.com/office/drawing/2014/main" id="{1904010E-BD15-4299-A4F9-17050083A2B1}"/>
              </a:ext>
            </a:extLst>
          </p:cNvPr>
          <p:cNvSpPr>
            <a:spLocks noGrp="1"/>
          </p:cNvSpPr>
          <p:nvPr>
            <p:ph type="sldNum" sz="quarter" idx="10"/>
          </p:nvPr>
        </p:nvSpPr>
        <p:spPr>
          <a:xfrm>
            <a:off x="8747759" y="6391656"/>
            <a:ext cx="3185161" cy="274320"/>
          </a:xfrm>
        </p:spPr>
        <p:txBody>
          <a:bodyPr anchor="b">
            <a:normAutofit/>
          </a:bodyPr>
          <a:lstStyle/>
          <a:p>
            <a:pPr>
              <a:spcAft>
                <a:spcPts val="600"/>
              </a:spcAft>
            </a:pPr>
            <a:fld id="{461711D5-349D-4847-A71F-DCB6A6FF38BF}" type="slidenum">
              <a:rPr lang="en-US" smtClean="0"/>
              <a:pPr>
                <a:spcAft>
                  <a:spcPts val="600"/>
                </a:spcAft>
              </a:pPr>
              <a:t>6</a:t>
            </a:fld>
            <a:endParaRPr lang="en-US"/>
          </a:p>
        </p:txBody>
      </p:sp>
      <p:graphicFrame>
        <p:nvGraphicFramePr>
          <p:cNvPr id="6" name="Table 4">
            <a:extLst>
              <a:ext uri="{FF2B5EF4-FFF2-40B4-BE49-F238E27FC236}">
                <a16:creationId xmlns:a16="http://schemas.microsoft.com/office/drawing/2014/main" id="{72AB195B-B244-4C57-81B4-8BDC60A9B038}"/>
              </a:ext>
            </a:extLst>
          </p:cNvPr>
          <p:cNvGraphicFramePr>
            <a:graphicFrameLocks noGrp="1"/>
          </p:cNvGraphicFramePr>
          <p:nvPr>
            <p:extLst>
              <p:ext uri="{D42A27DB-BD31-4B8C-83A1-F6EECF244321}">
                <p14:modId xmlns:p14="http://schemas.microsoft.com/office/powerpoint/2010/main" val="2536298319"/>
              </p:ext>
            </p:extLst>
          </p:nvPr>
        </p:nvGraphicFramePr>
        <p:xfrm>
          <a:off x="838200" y="1721406"/>
          <a:ext cx="10515603" cy="4013678"/>
        </p:xfrm>
        <a:graphic>
          <a:graphicData uri="http://schemas.openxmlformats.org/drawingml/2006/table">
            <a:tbl>
              <a:tblPr firstRow="1" bandRow="1">
                <a:tableStyleId>{5C22544A-7EE6-4342-B048-85BDC9FD1C3A}</a:tableStyleId>
              </a:tblPr>
              <a:tblGrid>
                <a:gridCol w="1417922">
                  <a:extLst>
                    <a:ext uri="{9D8B030D-6E8A-4147-A177-3AD203B41FA5}">
                      <a16:colId xmlns:a16="http://schemas.microsoft.com/office/drawing/2014/main" val="678880680"/>
                    </a:ext>
                  </a:extLst>
                </a:gridCol>
                <a:gridCol w="2111307">
                  <a:extLst>
                    <a:ext uri="{9D8B030D-6E8A-4147-A177-3AD203B41FA5}">
                      <a16:colId xmlns:a16="http://schemas.microsoft.com/office/drawing/2014/main" val="2393123939"/>
                    </a:ext>
                  </a:extLst>
                </a:gridCol>
                <a:gridCol w="2864573">
                  <a:extLst>
                    <a:ext uri="{9D8B030D-6E8A-4147-A177-3AD203B41FA5}">
                      <a16:colId xmlns:a16="http://schemas.microsoft.com/office/drawing/2014/main" val="130171559"/>
                    </a:ext>
                  </a:extLst>
                </a:gridCol>
                <a:gridCol w="1900730">
                  <a:extLst>
                    <a:ext uri="{9D8B030D-6E8A-4147-A177-3AD203B41FA5}">
                      <a16:colId xmlns:a16="http://schemas.microsoft.com/office/drawing/2014/main" val="2367698295"/>
                    </a:ext>
                  </a:extLst>
                </a:gridCol>
                <a:gridCol w="2221071">
                  <a:extLst>
                    <a:ext uri="{9D8B030D-6E8A-4147-A177-3AD203B41FA5}">
                      <a16:colId xmlns:a16="http://schemas.microsoft.com/office/drawing/2014/main" val="3297057578"/>
                    </a:ext>
                  </a:extLst>
                </a:gridCol>
              </a:tblGrid>
              <a:tr h="572698">
                <a:tc>
                  <a:txBody>
                    <a:bodyPr/>
                    <a:lstStyle/>
                    <a:p>
                      <a:r>
                        <a:rPr lang="en-US" sz="1500"/>
                        <a:t>CPT Codes</a:t>
                      </a:r>
                    </a:p>
                  </a:txBody>
                  <a:tcPr marL="78922" marR="78922" marT="39461" marB="39461"/>
                </a:tc>
                <a:tc>
                  <a:txBody>
                    <a:bodyPr/>
                    <a:lstStyle/>
                    <a:p>
                      <a:r>
                        <a:rPr lang="en-US" sz="1500"/>
                        <a:t>2020 Non-facility RVUs</a:t>
                      </a:r>
                    </a:p>
                  </a:txBody>
                  <a:tcPr marL="78922" marR="78922" marT="39461" marB="39461"/>
                </a:tc>
                <a:tc>
                  <a:txBody>
                    <a:bodyPr/>
                    <a:lstStyle/>
                    <a:p>
                      <a:r>
                        <a:rPr lang="en-US" sz="1500"/>
                        <a:t>2021 Finalized Non-facility RVUs</a:t>
                      </a:r>
                    </a:p>
                  </a:txBody>
                  <a:tcPr marL="78922" marR="78922" marT="39461" marB="39461"/>
                </a:tc>
                <a:tc>
                  <a:txBody>
                    <a:bodyPr/>
                    <a:lstStyle/>
                    <a:p>
                      <a:r>
                        <a:rPr lang="en-US" sz="1500"/>
                        <a:t>% change from 2020</a:t>
                      </a:r>
                    </a:p>
                  </a:txBody>
                  <a:tcPr marL="78922" marR="78922" marT="39461" marB="39461"/>
                </a:tc>
                <a:tc>
                  <a:txBody>
                    <a:bodyPr/>
                    <a:lstStyle/>
                    <a:p>
                      <a:r>
                        <a:rPr lang="en-US" sz="1500"/>
                        <a:t>2021 Medicare Payment Amount</a:t>
                      </a:r>
                    </a:p>
                  </a:txBody>
                  <a:tcPr marL="78922" marR="78922" marT="39461" marB="39461"/>
                </a:tc>
                <a:extLst>
                  <a:ext uri="{0D108BD9-81ED-4DB2-BD59-A6C34878D82A}">
                    <a16:rowId xmlns:a16="http://schemas.microsoft.com/office/drawing/2014/main" val="608140400"/>
                  </a:ext>
                </a:extLst>
              </a:tr>
              <a:tr h="344098">
                <a:tc>
                  <a:txBody>
                    <a:bodyPr/>
                    <a:lstStyle/>
                    <a:p>
                      <a:r>
                        <a:rPr lang="en-US" sz="1500"/>
                        <a:t>99201</a:t>
                      </a:r>
                    </a:p>
                  </a:txBody>
                  <a:tcPr marL="78922" marR="78922" marT="39461" marB="39461"/>
                </a:tc>
                <a:tc>
                  <a:txBody>
                    <a:bodyPr/>
                    <a:lstStyle/>
                    <a:p>
                      <a:r>
                        <a:rPr lang="en-US" sz="1500"/>
                        <a:t>1.29</a:t>
                      </a:r>
                    </a:p>
                  </a:txBody>
                  <a:tcPr marL="78922" marR="78922" marT="39461" marB="39461"/>
                </a:tc>
                <a:tc>
                  <a:txBody>
                    <a:bodyPr/>
                    <a:lstStyle/>
                    <a:p>
                      <a:r>
                        <a:rPr lang="en-US" sz="1500"/>
                        <a:t>Code Deleted</a:t>
                      </a:r>
                    </a:p>
                  </a:txBody>
                  <a:tcPr marL="78922" marR="78922" marT="39461" marB="39461"/>
                </a:tc>
                <a:tc>
                  <a:txBody>
                    <a:bodyPr/>
                    <a:lstStyle/>
                    <a:p>
                      <a:r>
                        <a:rPr lang="en-US" sz="1500"/>
                        <a:t>Code Deleted</a:t>
                      </a:r>
                    </a:p>
                  </a:txBody>
                  <a:tcPr marL="78922" marR="78922" marT="39461" marB="39461"/>
                </a:tc>
                <a:tc>
                  <a:txBody>
                    <a:bodyPr/>
                    <a:lstStyle/>
                    <a:p>
                      <a:r>
                        <a:rPr lang="en-US" sz="1500"/>
                        <a:t>Code Deleted</a:t>
                      </a:r>
                    </a:p>
                  </a:txBody>
                  <a:tcPr marL="78922" marR="78922" marT="39461" marB="39461"/>
                </a:tc>
                <a:extLst>
                  <a:ext uri="{0D108BD9-81ED-4DB2-BD59-A6C34878D82A}">
                    <a16:rowId xmlns:a16="http://schemas.microsoft.com/office/drawing/2014/main" val="854512682"/>
                  </a:ext>
                </a:extLst>
              </a:tr>
              <a:tr h="344098">
                <a:tc>
                  <a:txBody>
                    <a:bodyPr/>
                    <a:lstStyle/>
                    <a:p>
                      <a:r>
                        <a:rPr lang="en-US" sz="1500"/>
                        <a:t>99202</a:t>
                      </a:r>
                    </a:p>
                  </a:txBody>
                  <a:tcPr marL="78922" marR="78922" marT="39461" marB="39461"/>
                </a:tc>
                <a:tc>
                  <a:txBody>
                    <a:bodyPr/>
                    <a:lstStyle/>
                    <a:p>
                      <a:r>
                        <a:rPr lang="en-US" sz="1500"/>
                        <a:t>2.14</a:t>
                      </a:r>
                    </a:p>
                  </a:txBody>
                  <a:tcPr marL="78922" marR="78922" marT="39461" marB="39461"/>
                </a:tc>
                <a:tc>
                  <a:txBody>
                    <a:bodyPr/>
                    <a:lstStyle/>
                    <a:p>
                      <a:r>
                        <a:rPr lang="en-US" sz="1500"/>
                        <a:t>2.13</a:t>
                      </a:r>
                    </a:p>
                  </a:txBody>
                  <a:tcPr marL="78922" marR="78922" marT="39461" marB="39461"/>
                </a:tc>
                <a:tc>
                  <a:txBody>
                    <a:bodyPr/>
                    <a:lstStyle/>
                    <a:p>
                      <a:r>
                        <a:rPr lang="en-US" sz="1500"/>
                        <a:t>-0.5%</a:t>
                      </a:r>
                    </a:p>
                  </a:txBody>
                  <a:tcPr marL="78922" marR="78922" marT="39461" marB="39461"/>
                </a:tc>
                <a:tc>
                  <a:txBody>
                    <a:bodyPr/>
                    <a:lstStyle/>
                    <a:p>
                      <a:r>
                        <a:rPr lang="en-US" sz="1500"/>
                        <a:t>$74.32</a:t>
                      </a:r>
                    </a:p>
                  </a:txBody>
                  <a:tcPr marL="78922" marR="78922" marT="39461" marB="39461"/>
                </a:tc>
                <a:extLst>
                  <a:ext uri="{0D108BD9-81ED-4DB2-BD59-A6C34878D82A}">
                    <a16:rowId xmlns:a16="http://schemas.microsoft.com/office/drawing/2014/main" val="2799208365"/>
                  </a:ext>
                </a:extLst>
              </a:tr>
              <a:tr h="344098">
                <a:tc>
                  <a:txBody>
                    <a:bodyPr/>
                    <a:lstStyle/>
                    <a:p>
                      <a:r>
                        <a:rPr lang="en-US" sz="1500"/>
                        <a:t>99203</a:t>
                      </a:r>
                    </a:p>
                  </a:txBody>
                  <a:tcPr marL="78922" marR="78922" marT="39461" marB="39461"/>
                </a:tc>
                <a:tc>
                  <a:txBody>
                    <a:bodyPr/>
                    <a:lstStyle/>
                    <a:p>
                      <a:r>
                        <a:rPr lang="en-US" sz="1500"/>
                        <a:t>3.03</a:t>
                      </a:r>
                    </a:p>
                  </a:txBody>
                  <a:tcPr marL="78922" marR="78922" marT="39461" marB="39461"/>
                </a:tc>
                <a:tc>
                  <a:txBody>
                    <a:bodyPr/>
                    <a:lstStyle/>
                    <a:p>
                      <a:r>
                        <a:rPr lang="en-US" sz="1500"/>
                        <a:t>3.28</a:t>
                      </a:r>
                    </a:p>
                  </a:txBody>
                  <a:tcPr marL="78922" marR="78922" marT="39461" marB="39461"/>
                </a:tc>
                <a:tc>
                  <a:txBody>
                    <a:bodyPr/>
                    <a:lstStyle/>
                    <a:p>
                      <a:r>
                        <a:rPr lang="en-US" sz="1500"/>
                        <a:t>8.3%</a:t>
                      </a:r>
                    </a:p>
                  </a:txBody>
                  <a:tcPr marL="78922" marR="78922" marT="39461" marB="39461"/>
                </a:tc>
                <a:tc>
                  <a:txBody>
                    <a:bodyPr/>
                    <a:lstStyle/>
                    <a:p>
                      <a:r>
                        <a:rPr lang="en-US" sz="1500"/>
                        <a:t>$114.44</a:t>
                      </a:r>
                    </a:p>
                  </a:txBody>
                  <a:tcPr marL="78922" marR="78922" marT="39461" marB="39461"/>
                </a:tc>
                <a:extLst>
                  <a:ext uri="{0D108BD9-81ED-4DB2-BD59-A6C34878D82A}">
                    <a16:rowId xmlns:a16="http://schemas.microsoft.com/office/drawing/2014/main" val="2892672450"/>
                  </a:ext>
                </a:extLst>
              </a:tr>
              <a:tr h="344098">
                <a:tc>
                  <a:txBody>
                    <a:bodyPr/>
                    <a:lstStyle/>
                    <a:p>
                      <a:r>
                        <a:rPr lang="en-US" sz="1500"/>
                        <a:t>99204</a:t>
                      </a:r>
                    </a:p>
                  </a:txBody>
                  <a:tcPr marL="78922" marR="78922" marT="39461" marB="39461"/>
                </a:tc>
                <a:tc>
                  <a:txBody>
                    <a:bodyPr/>
                    <a:lstStyle/>
                    <a:p>
                      <a:r>
                        <a:rPr lang="en-US" sz="1500"/>
                        <a:t>4.63</a:t>
                      </a:r>
                    </a:p>
                  </a:txBody>
                  <a:tcPr marL="78922" marR="78922" marT="39461" marB="39461"/>
                </a:tc>
                <a:tc>
                  <a:txBody>
                    <a:bodyPr/>
                    <a:lstStyle/>
                    <a:p>
                      <a:r>
                        <a:rPr lang="en-US" sz="1500"/>
                        <a:t>4.93</a:t>
                      </a:r>
                    </a:p>
                  </a:txBody>
                  <a:tcPr marL="78922" marR="78922" marT="39461" marB="39461"/>
                </a:tc>
                <a:tc>
                  <a:txBody>
                    <a:bodyPr/>
                    <a:lstStyle/>
                    <a:p>
                      <a:r>
                        <a:rPr lang="en-US" sz="1500"/>
                        <a:t>6.5%</a:t>
                      </a:r>
                    </a:p>
                  </a:txBody>
                  <a:tcPr marL="78922" marR="78922" marT="39461" marB="39461"/>
                </a:tc>
                <a:tc>
                  <a:txBody>
                    <a:bodyPr/>
                    <a:lstStyle/>
                    <a:p>
                      <a:r>
                        <a:rPr lang="en-US" sz="1500"/>
                        <a:t>$172.01</a:t>
                      </a:r>
                    </a:p>
                  </a:txBody>
                  <a:tcPr marL="78922" marR="78922" marT="39461" marB="39461"/>
                </a:tc>
                <a:extLst>
                  <a:ext uri="{0D108BD9-81ED-4DB2-BD59-A6C34878D82A}">
                    <a16:rowId xmlns:a16="http://schemas.microsoft.com/office/drawing/2014/main" val="674628001"/>
                  </a:ext>
                </a:extLst>
              </a:tr>
              <a:tr h="344098">
                <a:tc>
                  <a:txBody>
                    <a:bodyPr/>
                    <a:lstStyle/>
                    <a:p>
                      <a:r>
                        <a:rPr lang="en-US" sz="1500"/>
                        <a:t>99205</a:t>
                      </a:r>
                    </a:p>
                  </a:txBody>
                  <a:tcPr marL="78922" marR="78922" marT="39461" marB="39461"/>
                </a:tc>
                <a:tc>
                  <a:txBody>
                    <a:bodyPr/>
                    <a:lstStyle/>
                    <a:p>
                      <a:r>
                        <a:rPr lang="en-US" sz="1500"/>
                        <a:t>5.85</a:t>
                      </a:r>
                    </a:p>
                  </a:txBody>
                  <a:tcPr marL="78922" marR="78922" marT="39461" marB="39461"/>
                </a:tc>
                <a:tc>
                  <a:txBody>
                    <a:bodyPr/>
                    <a:lstStyle/>
                    <a:p>
                      <a:r>
                        <a:rPr lang="en-US" sz="1500"/>
                        <a:t>6.51</a:t>
                      </a:r>
                    </a:p>
                  </a:txBody>
                  <a:tcPr marL="78922" marR="78922" marT="39461" marB="39461"/>
                </a:tc>
                <a:tc>
                  <a:txBody>
                    <a:bodyPr/>
                    <a:lstStyle/>
                    <a:p>
                      <a:r>
                        <a:rPr lang="en-US" sz="1500"/>
                        <a:t>11.3%</a:t>
                      </a:r>
                    </a:p>
                  </a:txBody>
                  <a:tcPr marL="78922" marR="78922" marT="39461" marB="39461"/>
                </a:tc>
                <a:tc>
                  <a:txBody>
                    <a:bodyPr/>
                    <a:lstStyle/>
                    <a:p>
                      <a:r>
                        <a:rPr lang="en-US" sz="1500"/>
                        <a:t>$227.13</a:t>
                      </a:r>
                    </a:p>
                  </a:txBody>
                  <a:tcPr marL="78922" marR="78922" marT="39461" marB="39461"/>
                </a:tc>
                <a:extLst>
                  <a:ext uri="{0D108BD9-81ED-4DB2-BD59-A6C34878D82A}">
                    <a16:rowId xmlns:a16="http://schemas.microsoft.com/office/drawing/2014/main" val="1727295423"/>
                  </a:ext>
                </a:extLst>
              </a:tr>
              <a:tr h="344098">
                <a:tc>
                  <a:txBody>
                    <a:bodyPr/>
                    <a:lstStyle/>
                    <a:p>
                      <a:r>
                        <a:rPr lang="en-US" sz="1500"/>
                        <a:t>99211</a:t>
                      </a:r>
                    </a:p>
                  </a:txBody>
                  <a:tcPr marL="78922" marR="78922" marT="39461" marB="39461"/>
                </a:tc>
                <a:tc>
                  <a:txBody>
                    <a:bodyPr/>
                    <a:lstStyle/>
                    <a:p>
                      <a:r>
                        <a:rPr lang="en-US" sz="1500"/>
                        <a:t>0.65</a:t>
                      </a:r>
                    </a:p>
                  </a:txBody>
                  <a:tcPr marL="78922" marR="78922" marT="39461" marB="39461"/>
                </a:tc>
                <a:tc>
                  <a:txBody>
                    <a:bodyPr/>
                    <a:lstStyle/>
                    <a:p>
                      <a:r>
                        <a:rPr lang="en-US" sz="1500"/>
                        <a:t>0.68</a:t>
                      </a:r>
                    </a:p>
                  </a:txBody>
                  <a:tcPr marL="78922" marR="78922" marT="39461" marB="39461"/>
                </a:tc>
                <a:tc>
                  <a:txBody>
                    <a:bodyPr/>
                    <a:lstStyle/>
                    <a:p>
                      <a:r>
                        <a:rPr lang="en-US" sz="1500"/>
                        <a:t>4.6%</a:t>
                      </a:r>
                    </a:p>
                  </a:txBody>
                  <a:tcPr marL="78922" marR="78922" marT="39461" marB="39461"/>
                </a:tc>
                <a:tc>
                  <a:txBody>
                    <a:bodyPr/>
                    <a:lstStyle/>
                    <a:p>
                      <a:r>
                        <a:rPr lang="en-US" sz="1500"/>
                        <a:t>$23.73</a:t>
                      </a:r>
                    </a:p>
                  </a:txBody>
                  <a:tcPr marL="78922" marR="78922" marT="39461" marB="39461"/>
                </a:tc>
                <a:extLst>
                  <a:ext uri="{0D108BD9-81ED-4DB2-BD59-A6C34878D82A}">
                    <a16:rowId xmlns:a16="http://schemas.microsoft.com/office/drawing/2014/main" val="3799005406"/>
                  </a:ext>
                </a:extLst>
              </a:tr>
              <a:tr h="344098">
                <a:tc>
                  <a:txBody>
                    <a:bodyPr/>
                    <a:lstStyle/>
                    <a:p>
                      <a:r>
                        <a:rPr lang="en-US" sz="1500"/>
                        <a:t>99212</a:t>
                      </a:r>
                    </a:p>
                  </a:txBody>
                  <a:tcPr marL="78922" marR="78922" marT="39461" marB="39461"/>
                </a:tc>
                <a:tc>
                  <a:txBody>
                    <a:bodyPr/>
                    <a:lstStyle/>
                    <a:p>
                      <a:r>
                        <a:rPr lang="en-US" sz="1500"/>
                        <a:t>1.28</a:t>
                      </a:r>
                    </a:p>
                  </a:txBody>
                  <a:tcPr marL="78922" marR="78922" marT="39461" marB="39461"/>
                </a:tc>
                <a:tc>
                  <a:txBody>
                    <a:bodyPr/>
                    <a:lstStyle/>
                    <a:p>
                      <a:r>
                        <a:rPr lang="en-US" sz="1500"/>
                        <a:t>1.67</a:t>
                      </a:r>
                    </a:p>
                  </a:txBody>
                  <a:tcPr marL="78922" marR="78922" marT="39461" marB="39461"/>
                </a:tc>
                <a:tc>
                  <a:txBody>
                    <a:bodyPr/>
                    <a:lstStyle/>
                    <a:p>
                      <a:r>
                        <a:rPr lang="en-US" sz="1500"/>
                        <a:t>30.5%</a:t>
                      </a:r>
                    </a:p>
                  </a:txBody>
                  <a:tcPr marL="78922" marR="78922" marT="39461" marB="39461"/>
                </a:tc>
                <a:tc>
                  <a:txBody>
                    <a:bodyPr/>
                    <a:lstStyle/>
                    <a:p>
                      <a:r>
                        <a:rPr lang="en-US" sz="1500"/>
                        <a:t>$36.56</a:t>
                      </a:r>
                    </a:p>
                  </a:txBody>
                  <a:tcPr marL="78922" marR="78922" marT="39461" marB="39461"/>
                </a:tc>
                <a:extLst>
                  <a:ext uri="{0D108BD9-81ED-4DB2-BD59-A6C34878D82A}">
                    <a16:rowId xmlns:a16="http://schemas.microsoft.com/office/drawing/2014/main" val="1555181915"/>
                  </a:ext>
                </a:extLst>
              </a:tr>
              <a:tr h="344098">
                <a:tc>
                  <a:txBody>
                    <a:bodyPr/>
                    <a:lstStyle/>
                    <a:p>
                      <a:pPr lvl="0">
                        <a:buNone/>
                      </a:pPr>
                      <a:r>
                        <a:rPr lang="en-US" sz="1500"/>
                        <a:t>99213</a:t>
                      </a:r>
                    </a:p>
                  </a:txBody>
                  <a:tcPr marL="78922" marR="78922" marT="39461" marB="39461"/>
                </a:tc>
                <a:tc>
                  <a:txBody>
                    <a:bodyPr/>
                    <a:lstStyle/>
                    <a:p>
                      <a:pPr lvl="0">
                        <a:buNone/>
                      </a:pPr>
                      <a:r>
                        <a:rPr lang="en-US" sz="1500"/>
                        <a:t>2.11</a:t>
                      </a:r>
                    </a:p>
                  </a:txBody>
                  <a:tcPr marL="78922" marR="78922" marT="39461" marB="39461"/>
                </a:tc>
                <a:tc>
                  <a:txBody>
                    <a:bodyPr/>
                    <a:lstStyle/>
                    <a:p>
                      <a:pPr lvl="0">
                        <a:buNone/>
                      </a:pPr>
                      <a:r>
                        <a:rPr lang="en-US" sz="1500"/>
                        <a:t>2.68</a:t>
                      </a:r>
                    </a:p>
                  </a:txBody>
                  <a:tcPr marL="78922" marR="78922" marT="39461" marB="39461"/>
                </a:tc>
                <a:tc>
                  <a:txBody>
                    <a:bodyPr/>
                    <a:lstStyle/>
                    <a:p>
                      <a:pPr lvl="0">
                        <a:buNone/>
                      </a:pPr>
                      <a:r>
                        <a:rPr lang="en-US" sz="1500"/>
                        <a:t>14.1%</a:t>
                      </a:r>
                    </a:p>
                  </a:txBody>
                  <a:tcPr marL="78922" marR="78922" marT="39461" marB="39461"/>
                </a:tc>
                <a:tc>
                  <a:txBody>
                    <a:bodyPr/>
                    <a:lstStyle/>
                    <a:p>
                      <a:pPr lvl="0">
                        <a:buNone/>
                      </a:pPr>
                      <a:r>
                        <a:rPr lang="en-US" sz="1500"/>
                        <a:t>$93.51</a:t>
                      </a:r>
                    </a:p>
                  </a:txBody>
                  <a:tcPr marL="78922" marR="78922" marT="39461" marB="39461"/>
                </a:tc>
                <a:extLst>
                  <a:ext uri="{0D108BD9-81ED-4DB2-BD59-A6C34878D82A}">
                    <a16:rowId xmlns:a16="http://schemas.microsoft.com/office/drawing/2014/main" val="2187126887"/>
                  </a:ext>
                </a:extLst>
              </a:tr>
              <a:tr h="344098">
                <a:tc>
                  <a:txBody>
                    <a:bodyPr/>
                    <a:lstStyle/>
                    <a:p>
                      <a:pPr lvl="0">
                        <a:buNone/>
                      </a:pPr>
                      <a:r>
                        <a:rPr lang="en-US" sz="1500"/>
                        <a:t>99214</a:t>
                      </a:r>
                    </a:p>
                  </a:txBody>
                  <a:tcPr marL="78922" marR="78922" marT="39461" marB="39461"/>
                </a:tc>
                <a:tc>
                  <a:txBody>
                    <a:bodyPr/>
                    <a:lstStyle/>
                    <a:p>
                      <a:pPr lvl="0">
                        <a:buNone/>
                      </a:pPr>
                      <a:r>
                        <a:rPr lang="en-US" sz="1500"/>
                        <a:t>3.06</a:t>
                      </a:r>
                    </a:p>
                  </a:txBody>
                  <a:tcPr marL="78922" marR="78922" marT="39461" marB="39461"/>
                </a:tc>
                <a:tc>
                  <a:txBody>
                    <a:bodyPr/>
                    <a:lstStyle/>
                    <a:p>
                      <a:pPr lvl="0">
                        <a:buNone/>
                      </a:pPr>
                      <a:r>
                        <a:rPr lang="en-US" sz="1500"/>
                        <a:t>3.81</a:t>
                      </a:r>
                    </a:p>
                  </a:txBody>
                  <a:tcPr marL="78922" marR="78922" marT="39461" marB="39461"/>
                </a:tc>
                <a:tc>
                  <a:txBody>
                    <a:bodyPr/>
                    <a:lstStyle/>
                    <a:p>
                      <a:pPr lvl="0">
                        <a:buNone/>
                      </a:pPr>
                      <a:r>
                        <a:rPr lang="en-US" sz="1500"/>
                        <a:t>27.0%</a:t>
                      </a:r>
                    </a:p>
                  </a:txBody>
                  <a:tcPr marL="78922" marR="78922" marT="39461" marB="39461"/>
                </a:tc>
                <a:tc>
                  <a:txBody>
                    <a:bodyPr/>
                    <a:lstStyle/>
                    <a:p>
                      <a:pPr lvl="0">
                        <a:buNone/>
                      </a:pPr>
                      <a:r>
                        <a:rPr lang="en-US" sz="1500"/>
                        <a:t>$132.93</a:t>
                      </a:r>
                    </a:p>
                  </a:txBody>
                  <a:tcPr marL="78922" marR="78922" marT="39461" marB="39461"/>
                </a:tc>
                <a:extLst>
                  <a:ext uri="{0D108BD9-81ED-4DB2-BD59-A6C34878D82A}">
                    <a16:rowId xmlns:a16="http://schemas.microsoft.com/office/drawing/2014/main" val="1633250481"/>
                  </a:ext>
                </a:extLst>
              </a:tr>
              <a:tr h="344098">
                <a:tc>
                  <a:txBody>
                    <a:bodyPr/>
                    <a:lstStyle/>
                    <a:p>
                      <a:pPr lvl="0">
                        <a:buNone/>
                      </a:pPr>
                      <a:r>
                        <a:rPr lang="en-US" sz="1500"/>
                        <a:t>99215</a:t>
                      </a:r>
                    </a:p>
                  </a:txBody>
                  <a:tcPr marL="78922" marR="78922" marT="39461" marB="39461"/>
                </a:tc>
                <a:tc>
                  <a:txBody>
                    <a:bodyPr/>
                    <a:lstStyle/>
                    <a:p>
                      <a:pPr lvl="0">
                        <a:buNone/>
                      </a:pPr>
                      <a:r>
                        <a:rPr lang="en-US" sz="1500"/>
                        <a:t>4.11</a:t>
                      </a:r>
                    </a:p>
                  </a:txBody>
                  <a:tcPr marL="78922" marR="78922" marT="39461" marB="39461"/>
                </a:tc>
                <a:tc>
                  <a:txBody>
                    <a:bodyPr/>
                    <a:lstStyle/>
                    <a:p>
                      <a:pPr lvl="0">
                        <a:buNone/>
                      </a:pPr>
                      <a:r>
                        <a:rPr lang="en-US" sz="1500"/>
                        <a:t>5.33</a:t>
                      </a:r>
                    </a:p>
                  </a:txBody>
                  <a:tcPr marL="78922" marR="78922" marT="39461" marB="39461"/>
                </a:tc>
                <a:tc>
                  <a:txBody>
                    <a:bodyPr/>
                    <a:lstStyle/>
                    <a:p>
                      <a:pPr lvl="0">
                        <a:buNone/>
                      </a:pPr>
                      <a:r>
                        <a:rPr lang="en-US" sz="1500"/>
                        <a:t>29.7%</a:t>
                      </a:r>
                    </a:p>
                  </a:txBody>
                  <a:tcPr marL="78922" marR="78922" marT="39461" marB="39461"/>
                </a:tc>
                <a:tc>
                  <a:txBody>
                    <a:bodyPr/>
                    <a:lstStyle/>
                    <a:p>
                      <a:pPr lvl="0">
                        <a:buNone/>
                      </a:pPr>
                      <a:r>
                        <a:rPr lang="en-US" sz="1500"/>
                        <a:t>$185.96</a:t>
                      </a:r>
                    </a:p>
                  </a:txBody>
                  <a:tcPr marL="78922" marR="78922" marT="39461" marB="39461"/>
                </a:tc>
                <a:extLst>
                  <a:ext uri="{0D108BD9-81ED-4DB2-BD59-A6C34878D82A}">
                    <a16:rowId xmlns:a16="http://schemas.microsoft.com/office/drawing/2014/main" val="4065033836"/>
                  </a:ext>
                </a:extLst>
              </a:tr>
            </a:tbl>
          </a:graphicData>
        </a:graphic>
      </p:graphicFrame>
    </p:spTree>
    <p:extLst>
      <p:ext uri="{BB962C8B-B14F-4D97-AF65-F5344CB8AC3E}">
        <p14:creationId xmlns:p14="http://schemas.microsoft.com/office/powerpoint/2010/main" val="1736556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105B36C3-15FF-45B1-A4A6-914E928178BE}"/>
              </a:ext>
            </a:extLst>
          </p:cNvPr>
          <p:cNvSpPr>
            <a:spLocks noGrp="1"/>
          </p:cNvSpPr>
          <p:nvPr>
            <p:ph type="body" idx="1"/>
          </p:nvPr>
        </p:nvSpPr>
        <p:spPr>
          <a:xfrm>
            <a:off x="839787" y="218167"/>
            <a:ext cx="5157787" cy="731520"/>
          </a:xfrm>
        </p:spPr>
        <p:txBody>
          <a:bodyPr/>
          <a:lstStyle/>
          <a:p>
            <a:r>
              <a:rPr lang="en-US">
                <a:solidFill>
                  <a:srgbClr val="007E66"/>
                </a:solidFill>
              </a:rPr>
              <a:t>99417</a:t>
            </a:r>
          </a:p>
        </p:txBody>
      </p:sp>
      <p:sp>
        <p:nvSpPr>
          <p:cNvPr id="10" name="Content Placeholder 9">
            <a:extLst>
              <a:ext uri="{FF2B5EF4-FFF2-40B4-BE49-F238E27FC236}">
                <a16:creationId xmlns:a16="http://schemas.microsoft.com/office/drawing/2014/main" id="{C473DF77-5CD6-457E-B6AC-993A15A15628}"/>
              </a:ext>
            </a:extLst>
          </p:cNvPr>
          <p:cNvSpPr>
            <a:spLocks noGrp="1"/>
          </p:cNvSpPr>
          <p:nvPr>
            <p:ph sz="half" idx="2"/>
          </p:nvPr>
        </p:nvSpPr>
        <p:spPr>
          <a:xfrm>
            <a:off x="839788" y="1020536"/>
            <a:ext cx="5157787" cy="5169128"/>
          </a:xfrm>
        </p:spPr>
        <p:txBody>
          <a:bodyPr/>
          <a:lstStyle/>
          <a:p>
            <a:r>
              <a:rPr lang="en-US" sz="2400">
                <a:cs typeface="Calibri"/>
              </a:rPr>
              <a:t>Physicians can now bill a new prolonged services code 99417</a:t>
            </a:r>
          </a:p>
          <a:p>
            <a:pPr lvl="1"/>
            <a:r>
              <a:rPr lang="en-US">
                <a:cs typeface="Calibri"/>
              </a:rPr>
              <a:t>Prolonged office or other outpatient E/M service(s), each 15 minutes</a:t>
            </a:r>
          </a:p>
          <a:p>
            <a:r>
              <a:rPr lang="en-US" sz="2400">
                <a:cs typeface="Calibri"/>
              </a:rPr>
              <a:t>This can be billed with CPT codes 99205 and 99215 when time is used as the primary basis for code selection</a:t>
            </a:r>
          </a:p>
          <a:p>
            <a:endParaRPr lang="en-US"/>
          </a:p>
        </p:txBody>
      </p:sp>
      <p:sp>
        <p:nvSpPr>
          <p:cNvPr id="11" name="Text Placeholder 10">
            <a:extLst>
              <a:ext uri="{FF2B5EF4-FFF2-40B4-BE49-F238E27FC236}">
                <a16:creationId xmlns:a16="http://schemas.microsoft.com/office/drawing/2014/main" id="{F9B39D9D-083A-4D9D-BD7A-00FED290FF20}"/>
              </a:ext>
            </a:extLst>
          </p:cNvPr>
          <p:cNvSpPr>
            <a:spLocks noGrp="1"/>
          </p:cNvSpPr>
          <p:nvPr>
            <p:ph type="body" sz="quarter" idx="3"/>
          </p:nvPr>
        </p:nvSpPr>
        <p:spPr>
          <a:xfrm>
            <a:off x="6156165" y="289016"/>
            <a:ext cx="5183188" cy="731520"/>
          </a:xfrm>
        </p:spPr>
        <p:txBody>
          <a:bodyPr/>
          <a:lstStyle/>
          <a:p>
            <a:r>
              <a:rPr lang="en-US">
                <a:solidFill>
                  <a:srgbClr val="007E66"/>
                </a:solidFill>
              </a:rPr>
              <a:t>G2212</a:t>
            </a:r>
          </a:p>
        </p:txBody>
      </p:sp>
      <p:sp>
        <p:nvSpPr>
          <p:cNvPr id="12" name="Content Placeholder 11">
            <a:extLst>
              <a:ext uri="{FF2B5EF4-FFF2-40B4-BE49-F238E27FC236}">
                <a16:creationId xmlns:a16="http://schemas.microsoft.com/office/drawing/2014/main" id="{A9331315-FA3F-443A-8BA6-F2AC07CEEE9D}"/>
              </a:ext>
            </a:extLst>
          </p:cNvPr>
          <p:cNvSpPr>
            <a:spLocks noGrp="1"/>
          </p:cNvSpPr>
          <p:nvPr>
            <p:ph sz="quarter" idx="4"/>
          </p:nvPr>
        </p:nvSpPr>
        <p:spPr>
          <a:xfrm>
            <a:off x="6172200" y="1118507"/>
            <a:ext cx="5183188" cy="5071157"/>
          </a:xfrm>
        </p:spPr>
        <p:txBody>
          <a:bodyPr>
            <a:normAutofit/>
          </a:bodyPr>
          <a:lstStyle/>
          <a:p>
            <a:r>
              <a:rPr lang="en-US" sz="2400">
                <a:ea typeface="+mn-lt"/>
                <a:cs typeface="+mn-lt"/>
              </a:rPr>
              <a:t>Prolonged office or other outpatient evaluation and management service(s) beyond the maximum required time of the primary procedure which has been selected using total time on the date of the primary service; each additional 15 minutes by the physician or qualified healthcare professional, with or without direct patient contact</a:t>
            </a:r>
            <a:endParaRPr lang="en-US" sz="2400"/>
          </a:p>
          <a:p>
            <a:endParaRPr lang="en-US"/>
          </a:p>
        </p:txBody>
      </p:sp>
      <p:sp>
        <p:nvSpPr>
          <p:cNvPr id="4" name="Slide Number Placeholder 3">
            <a:extLst>
              <a:ext uri="{FF2B5EF4-FFF2-40B4-BE49-F238E27FC236}">
                <a16:creationId xmlns:a16="http://schemas.microsoft.com/office/drawing/2014/main" id="{A126D046-EA35-4F7F-A455-9D6BCFCD394F}"/>
              </a:ext>
            </a:extLst>
          </p:cNvPr>
          <p:cNvSpPr>
            <a:spLocks noGrp="1"/>
          </p:cNvSpPr>
          <p:nvPr>
            <p:ph type="sldNum" sz="quarter" idx="10"/>
          </p:nvPr>
        </p:nvSpPr>
        <p:spPr/>
        <p:txBody>
          <a:bodyPr/>
          <a:lstStyle/>
          <a:p>
            <a:fld id="{461711D5-349D-4847-A71F-DCB6A6FF38BF}" type="slidenum">
              <a:rPr lang="en-US" smtClean="0"/>
              <a:pPr/>
              <a:t>7</a:t>
            </a:fld>
            <a:endParaRPr lang="en-US"/>
          </a:p>
        </p:txBody>
      </p:sp>
    </p:spTree>
    <p:extLst>
      <p:ext uri="{BB962C8B-B14F-4D97-AF65-F5344CB8AC3E}">
        <p14:creationId xmlns:p14="http://schemas.microsoft.com/office/powerpoint/2010/main" val="100778282"/>
      </p:ext>
    </p:extLst>
  </p:cSld>
  <p:clrMapOvr>
    <a:masterClrMapping/>
  </p:clrMapOvr>
</p:sld>
</file>

<file path=ppt/theme/theme1.xml><?xml version="1.0" encoding="utf-8"?>
<a:theme xmlns:a="http://schemas.openxmlformats.org/drawingml/2006/main" name="Custom Design">
  <a:themeElements>
    <a:clrScheme name="Custom 1">
      <a:dk1>
        <a:srgbClr val="000000"/>
      </a:dk1>
      <a:lt1>
        <a:srgbClr val="FFFFFF"/>
      </a:lt1>
      <a:dk2>
        <a:srgbClr val="545454"/>
      </a:dk2>
      <a:lt2>
        <a:srgbClr val="C8C8C8"/>
      </a:lt2>
      <a:accent1>
        <a:srgbClr val="007E66"/>
      </a:accent1>
      <a:accent2>
        <a:srgbClr val="95509D"/>
      </a:accent2>
      <a:accent3>
        <a:srgbClr val="2EB135"/>
      </a:accent3>
      <a:accent4>
        <a:srgbClr val="FFC82E"/>
      </a:accent4>
      <a:accent5>
        <a:srgbClr val="00A0DE"/>
      </a:accent5>
      <a:accent6>
        <a:srgbClr val="8EDD00"/>
      </a:accent6>
      <a:hlink>
        <a:srgbClr val="00A0DE"/>
      </a:hlink>
      <a:folHlink>
        <a:srgbClr val="95509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2400" dirty="0" err="1" smtClean="0">
            <a:latin typeface="Calibri" panose="020F0502020204030204" pitchFamily="34" charset="0"/>
            <a:cs typeface="Calibri" panose="020F0502020204030204" pitchFamily="34" charset="0"/>
          </a:defRPr>
        </a:defPPr>
      </a:lstStyle>
    </a:txDef>
  </a:objectDefaults>
  <a:extraClrSchemeLst/>
  <a:extLst>
    <a:ext uri="{05A4C25C-085E-4340-85A3-A5531E510DB2}">
      <thm15:themeFamily xmlns:thm15="http://schemas.microsoft.com/office/thememl/2012/main" name="Presentation20" id="{1AE50A13-3CEB-0A40-89E5-78235275D451}" vid="{3140EEA8-1926-614D-8800-DE2A86D20B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FB928DDE5CE1A429894AF0500FB73B0" ma:contentTypeVersion="12" ma:contentTypeDescription="Create a new document." ma:contentTypeScope="" ma:versionID="c68d1c18207aab86d8b57725ad7807a6">
  <xsd:schema xmlns:xsd="http://www.w3.org/2001/XMLSchema" xmlns:xs="http://www.w3.org/2001/XMLSchema" xmlns:p="http://schemas.microsoft.com/office/2006/metadata/properties" xmlns:ns3="e82239d7-3e52-4747-b184-ed34dbcf777c" xmlns:ns4="c24536d8-1266-4eab-b5f7-88a6aefd5856" targetNamespace="http://schemas.microsoft.com/office/2006/metadata/properties" ma:root="true" ma:fieldsID="38eb8ed26bfcd23abb53d76e30e6fdd1" ns3:_="" ns4:_="">
    <xsd:import namespace="e82239d7-3e52-4747-b184-ed34dbcf777c"/>
    <xsd:import namespace="c24536d8-1266-4eab-b5f7-88a6aefd585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2239d7-3e52-4747-b184-ed34dbcf7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24536d8-1266-4eab-b5f7-88a6aefd585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7334F5-0BE5-4DB1-A2E6-9F469A1958E3}">
  <ds:schemaRefs>
    <ds:schemaRef ds:uri="http://purl.org/dc/terms/"/>
    <ds:schemaRef ds:uri="http://purl.org/dc/dcmitype/"/>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c24536d8-1266-4eab-b5f7-88a6aefd5856"/>
    <ds:schemaRef ds:uri="e82239d7-3e52-4747-b184-ed34dbcf777c"/>
    <ds:schemaRef ds:uri="http://schemas.microsoft.com/office/2006/metadata/properties"/>
  </ds:schemaRefs>
</ds:datastoreItem>
</file>

<file path=customXml/itemProps2.xml><?xml version="1.0" encoding="utf-8"?>
<ds:datastoreItem xmlns:ds="http://schemas.openxmlformats.org/officeDocument/2006/customXml" ds:itemID="{5CD21AC9-597B-4748-ADD5-4A5085001927}">
  <ds:schemaRefs>
    <ds:schemaRef ds:uri="http://schemas.microsoft.com/sharepoint/v3/contenttype/forms"/>
  </ds:schemaRefs>
</ds:datastoreItem>
</file>

<file path=customXml/itemProps3.xml><?xml version="1.0" encoding="utf-8"?>
<ds:datastoreItem xmlns:ds="http://schemas.openxmlformats.org/officeDocument/2006/customXml" ds:itemID="{9656BEBD-9B22-46E7-B2FE-BB5358362410}">
  <ds:schemaRefs>
    <ds:schemaRef ds:uri="c24536d8-1266-4eab-b5f7-88a6aefd5856"/>
    <ds:schemaRef ds:uri="e82239d7-3e52-4747-b184-ed34dbcf777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29</TotalTime>
  <Words>721</Words>
  <Application>Microsoft Office PowerPoint</Application>
  <PresentationFormat>Widescreen</PresentationFormat>
  <Paragraphs>105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Tw Cen MT</vt:lpstr>
      <vt:lpstr>Custom Design</vt:lpstr>
      <vt:lpstr>2021 Office E/M Coding Changes </vt:lpstr>
      <vt:lpstr>Beginning January 2021</vt:lpstr>
      <vt:lpstr>Overview of Changes </vt:lpstr>
      <vt:lpstr>Using Time</vt:lpstr>
      <vt:lpstr>Medical Decision Making</vt:lpstr>
      <vt:lpstr>Valuation Changes Beginning in 2021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Office E/M Coding Changes </dc:title>
  <dc:creator>Disha Patel</dc:creator>
  <cp:lastModifiedBy>Corey Barton</cp:lastModifiedBy>
  <cp:revision>29</cp:revision>
  <dcterms:created xsi:type="dcterms:W3CDTF">2021-02-02T15:27:54Z</dcterms:created>
  <dcterms:modified xsi:type="dcterms:W3CDTF">2021-02-16T18:34:18Z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0x0101002FB928DDE5CE1A429894AF0500FB73B0</vt:lpwstr>
  </property>
</Properties>
</file>