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15"/>
  </p:notesMasterIdLst>
  <p:handoutMasterIdLst>
    <p:handoutMasterId r:id="rId16"/>
  </p:handoutMasterIdLst>
  <p:sldIdLst>
    <p:sldId id="259" r:id="rId5"/>
    <p:sldId id="2635" r:id="rId6"/>
    <p:sldId id="2638" r:id="rId7"/>
    <p:sldId id="2637" r:id="rId8"/>
    <p:sldId id="2634" r:id="rId9"/>
    <p:sldId id="2633" r:id="rId10"/>
    <p:sldId id="2577" r:id="rId11"/>
    <p:sldId id="2611" r:id="rId12"/>
    <p:sldId id="2608" r:id="rId13"/>
    <p:sldId id="2553" r:id="rId1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Tw Cen MT" pitchFamily="34" charset="0"/>
        <a:ea typeface="+mn-ea"/>
        <a:cs typeface="Arial" charset="0"/>
      </a:defRPr>
    </a:lvl1pPr>
    <a:lvl2pPr marL="457200" algn="l" rtl="0" fontAlgn="base">
      <a:spcBef>
        <a:spcPct val="0"/>
      </a:spcBef>
      <a:spcAft>
        <a:spcPct val="0"/>
      </a:spcAft>
      <a:defRPr kern="1200">
        <a:solidFill>
          <a:schemeClr val="tx1"/>
        </a:solidFill>
        <a:latin typeface="Tw Cen MT" pitchFamily="34" charset="0"/>
        <a:ea typeface="+mn-ea"/>
        <a:cs typeface="Arial" charset="0"/>
      </a:defRPr>
    </a:lvl2pPr>
    <a:lvl3pPr marL="914400" algn="l" rtl="0" fontAlgn="base">
      <a:spcBef>
        <a:spcPct val="0"/>
      </a:spcBef>
      <a:spcAft>
        <a:spcPct val="0"/>
      </a:spcAft>
      <a:defRPr kern="1200">
        <a:solidFill>
          <a:schemeClr val="tx1"/>
        </a:solidFill>
        <a:latin typeface="Tw Cen MT" pitchFamily="34" charset="0"/>
        <a:ea typeface="+mn-ea"/>
        <a:cs typeface="Arial" charset="0"/>
      </a:defRPr>
    </a:lvl3pPr>
    <a:lvl4pPr marL="1371600" algn="l" rtl="0" fontAlgn="base">
      <a:spcBef>
        <a:spcPct val="0"/>
      </a:spcBef>
      <a:spcAft>
        <a:spcPct val="0"/>
      </a:spcAft>
      <a:defRPr kern="1200">
        <a:solidFill>
          <a:schemeClr val="tx1"/>
        </a:solidFill>
        <a:latin typeface="Tw Cen MT" pitchFamily="34" charset="0"/>
        <a:ea typeface="+mn-ea"/>
        <a:cs typeface="Arial" charset="0"/>
      </a:defRPr>
    </a:lvl4pPr>
    <a:lvl5pPr marL="1828800" algn="l"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FC7114-0296-5081-6927-F252028F4EEC}" name="Shari Erickson" initials="SE" userId="S::SErickson@acponline.org::30279234-7f0c-4b76-ac14-a94e07fd4fd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san McConomy" initials="SM" lastIdx="1" clrIdx="0">
    <p:extLst>
      <p:ext uri="{19B8F6BF-5375-455C-9EA6-DF929625EA0E}">
        <p15:presenceInfo xmlns:p15="http://schemas.microsoft.com/office/powerpoint/2012/main" userId="S::smcconomy@acponline.org::c5b9d3a1-1527-40ef-935e-f984a71325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007E66"/>
    <a:srgbClr val="B5B7B4"/>
    <a:srgbClr val="FFC82E"/>
    <a:srgbClr val="2EB135"/>
    <a:srgbClr val="00A3DD"/>
    <a:srgbClr val="1EB53A"/>
    <a:srgbClr val="007C66"/>
    <a:srgbClr val="007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767B9-9E3F-4DAB-A34E-B9D122562CBE}" v="42" dt="2023-10-30T19:34:20.7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8"/>
    <p:restoredTop sz="86527" autoAdjust="0"/>
  </p:normalViewPr>
  <p:slideViewPr>
    <p:cSldViewPr snapToGrid="0">
      <p:cViewPr varScale="1">
        <p:scale>
          <a:sx n="98" d="100"/>
          <a:sy n="98" d="100"/>
        </p:scale>
        <p:origin x="84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251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
          <c:y val="6.0635424373240203E-2"/>
          <c:w val="1"/>
          <c:h val="0.7968255873503618"/>
        </c:manualLayout>
      </c:layout>
      <c:barChart>
        <c:barDir val="col"/>
        <c:grouping val="clustered"/>
        <c:varyColors val="0"/>
        <c:ser>
          <c:idx val="0"/>
          <c:order val="0"/>
          <c:tx>
            <c:strRef>
              <c:f>Sheet1!$B$1</c:f>
              <c:strCache>
                <c:ptCount val="1"/>
                <c:pt idx="0">
                  <c:v>116th Congress (2019-21)</c:v>
                </c:pt>
              </c:strCache>
            </c:strRef>
          </c:tx>
          <c:spPr>
            <a:solidFill>
              <a:schemeClr val="accent1">
                <a:lumMod val="40000"/>
                <a:lumOff val="60000"/>
              </a:schemeClr>
            </a:solidFill>
            <a:ln>
              <a:noFill/>
            </a:ln>
            <a:effectLst/>
          </c:spPr>
          <c:invertIfNegative val="0"/>
          <c:dLbls>
            <c:dLbl>
              <c:idx val="0"/>
              <c:tx>
                <c:rich>
                  <a:bodyPr/>
                  <a:lstStyle/>
                  <a:p>
                    <a:fld id="{A85BFA84-2227-4351-BC69-7F5309D9FC6C}"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84E3-4DB1-943F-729B2D220876}"/>
                </c:ext>
              </c:extLst>
            </c:dLbl>
            <c:dLbl>
              <c:idx val="1"/>
              <c:tx>
                <c:rich>
                  <a:bodyPr/>
                  <a:lstStyle/>
                  <a:p>
                    <a:fld id="{411303F3-A02B-4424-B515-3BFEDD2B5DFB}"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4E3-4DB1-943F-729B2D220876}"/>
                </c:ext>
              </c:extLst>
            </c:dLbl>
            <c:dLbl>
              <c:idx val="2"/>
              <c:tx>
                <c:rich>
                  <a:bodyPr/>
                  <a:lstStyle/>
                  <a:p>
                    <a:fld id="{ED7A849A-8A99-4A6E-B8DD-A04F0E32D057}"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4E3-4DB1-943F-729B2D220876}"/>
                </c:ext>
              </c:extLst>
            </c:dLbl>
            <c:dLbl>
              <c:idx val="3"/>
              <c:tx>
                <c:rich>
                  <a:bodyPr/>
                  <a:lstStyle/>
                  <a:p>
                    <a:fld id="{DAB36E07-A1A1-4817-92F8-A42293FF6D24}"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4E3-4DB1-943F-729B2D220876}"/>
                </c:ext>
              </c:extLst>
            </c:dLbl>
            <c:dLbl>
              <c:idx val="4"/>
              <c:tx>
                <c:rich>
                  <a:bodyPr/>
                  <a:lstStyle/>
                  <a:p>
                    <a:fld id="{E258091D-19E5-485B-BF1C-037C0D15448B}"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4E3-4DB1-943F-729B2D220876}"/>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5"/>
                <c:pt idx="0">
                  <c:v>Enacted laws</c:v>
                </c:pt>
                <c:pt idx="1">
                  <c:v>Passed resolutions</c:v>
                </c:pt>
                <c:pt idx="2">
                  <c:v>Got a vote</c:v>
                </c:pt>
                <c:pt idx="3">
                  <c:v>Failed Legislation</c:v>
                </c:pt>
                <c:pt idx="4">
                  <c:v>Other Legislation</c:v>
                </c:pt>
              </c:strCache>
            </c:strRef>
          </c:cat>
          <c:val>
            <c:numRef>
              <c:f>Sheet1!$B$2:$B$6</c:f>
              <c:numCache>
                <c:formatCode>#,##0</c:formatCode>
                <c:ptCount val="5"/>
                <c:pt idx="0">
                  <c:v>344</c:v>
                </c:pt>
                <c:pt idx="1">
                  <c:v>714</c:v>
                </c:pt>
                <c:pt idx="2">
                  <c:v>746</c:v>
                </c:pt>
                <c:pt idx="3">
                  <c:v>24</c:v>
                </c:pt>
                <c:pt idx="4">
                  <c:v>14764</c:v>
                </c:pt>
              </c:numCache>
            </c:numRef>
          </c:val>
          <c:extLst>
            <c:ext xmlns:c15="http://schemas.microsoft.com/office/drawing/2012/chart" uri="{02D57815-91ED-43cb-92C2-25804820EDAC}">
              <c15:datalabelsRange>
                <c15:f>Sheet1!#REF!</c15:f>
              </c15:datalabelsRange>
            </c:ext>
            <c:ext xmlns:c16="http://schemas.microsoft.com/office/drawing/2014/chart" uri="{C3380CC4-5D6E-409C-BE32-E72D297353CC}">
              <c16:uniqueId val="{00000005-84E3-4DB1-943F-729B2D220876}"/>
            </c:ext>
          </c:extLst>
        </c:ser>
        <c:ser>
          <c:idx val="1"/>
          <c:order val="1"/>
          <c:tx>
            <c:strRef>
              <c:f>Sheet1!$C$1</c:f>
              <c:strCache>
                <c:ptCount val="1"/>
                <c:pt idx="0">
                  <c:v>117th Congress (2021-23)</c:v>
                </c:pt>
              </c:strCache>
            </c:strRef>
          </c:tx>
          <c:spPr>
            <a:solidFill>
              <a:schemeClr val="accent1">
                <a:tint val="77000"/>
              </a:schemeClr>
            </a:solidFill>
            <a:ln>
              <a:noFill/>
            </a:ln>
            <a:effectLst/>
          </c:spPr>
          <c:invertIfNegative val="0"/>
          <c:dLbls>
            <c:dLbl>
              <c:idx val="0"/>
              <c:tx>
                <c:rich>
                  <a:bodyPr/>
                  <a:lstStyle/>
                  <a:p>
                    <a:fld id="{12D6073A-8CEB-4C57-93C4-32EE23D8EB63}"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4E3-4DB1-943F-729B2D220876}"/>
                </c:ext>
              </c:extLst>
            </c:dLbl>
            <c:dLbl>
              <c:idx val="1"/>
              <c:tx>
                <c:rich>
                  <a:bodyPr/>
                  <a:lstStyle/>
                  <a:p>
                    <a:fld id="{932F4246-4DE8-4D59-A016-DAD0BEE73056}"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4E3-4DB1-943F-729B2D220876}"/>
                </c:ext>
              </c:extLst>
            </c:dLbl>
            <c:dLbl>
              <c:idx val="2"/>
              <c:tx>
                <c:rich>
                  <a:bodyPr/>
                  <a:lstStyle/>
                  <a:p>
                    <a:fld id="{44613B26-242D-4960-8F8F-2011BB8E09D7}"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4E3-4DB1-943F-729B2D220876}"/>
                </c:ext>
              </c:extLst>
            </c:dLbl>
            <c:dLbl>
              <c:idx val="3"/>
              <c:tx>
                <c:rich>
                  <a:bodyPr/>
                  <a:lstStyle/>
                  <a:p>
                    <a:fld id="{5325F9FA-28D3-4EE6-B96B-01F487AF4ACB}"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4E3-4DB1-943F-729B2D220876}"/>
                </c:ext>
              </c:extLst>
            </c:dLbl>
            <c:dLbl>
              <c:idx val="4"/>
              <c:tx>
                <c:rich>
                  <a:bodyPr/>
                  <a:lstStyle/>
                  <a:p>
                    <a:fld id="{83F371A5-15E9-4B04-B002-788AD640A072}" type="VALUE">
                      <a:rPr lang="en-US"/>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84E3-4DB1-943F-729B2D220876}"/>
                </c:ext>
              </c:extLst>
            </c:dLbl>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5"/>
                <c:pt idx="0">
                  <c:v>Enacted laws</c:v>
                </c:pt>
                <c:pt idx="1">
                  <c:v>Passed resolutions</c:v>
                </c:pt>
                <c:pt idx="2">
                  <c:v>Got a vote</c:v>
                </c:pt>
                <c:pt idx="3">
                  <c:v>Failed Legislation</c:v>
                </c:pt>
                <c:pt idx="4">
                  <c:v>Other Legislation</c:v>
                </c:pt>
              </c:strCache>
            </c:strRef>
          </c:cat>
          <c:val>
            <c:numRef>
              <c:f>Sheet1!$C$2:$C$6</c:f>
              <c:numCache>
                <c:formatCode>General</c:formatCode>
                <c:ptCount val="5"/>
                <c:pt idx="0">
                  <c:v>213</c:v>
                </c:pt>
                <c:pt idx="1">
                  <c:v>710</c:v>
                </c:pt>
                <c:pt idx="2">
                  <c:v>685</c:v>
                </c:pt>
                <c:pt idx="3">
                  <c:v>20</c:v>
                </c:pt>
                <c:pt idx="4" formatCode="#,##0">
                  <c:v>15524</c:v>
                </c:pt>
              </c:numCache>
            </c:numRef>
          </c:val>
          <c:extLst>
            <c:ext xmlns:c15="http://schemas.microsoft.com/office/drawing/2012/chart" uri="{02D57815-91ED-43cb-92C2-25804820EDAC}">
              <c15:datalabelsRange>
                <c15:f>Sheet1!#REF!</c15:f>
              </c15:datalabelsRange>
            </c:ext>
            <c:ext xmlns:c16="http://schemas.microsoft.com/office/drawing/2014/chart" uri="{C3380CC4-5D6E-409C-BE32-E72D297353CC}">
              <c16:uniqueId val="{0000000B-84E3-4DB1-943F-729B2D220876}"/>
            </c:ext>
          </c:extLst>
        </c:ser>
        <c:dLbls>
          <c:dLblPos val="outEnd"/>
          <c:showLegendKey val="0"/>
          <c:showVal val="1"/>
          <c:showCatName val="0"/>
          <c:showSerName val="0"/>
          <c:showPercent val="0"/>
          <c:showBubbleSize val="0"/>
        </c:dLbls>
        <c:gapWidth val="125"/>
        <c:overlap val="-10"/>
        <c:axId val="1236813168"/>
        <c:axId val="1236818160"/>
      </c:barChart>
      <c:catAx>
        <c:axId val="123681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236818160"/>
        <c:crosses val="autoZero"/>
        <c:auto val="1"/>
        <c:lblAlgn val="ctr"/>
        <c:lblOffset val="100"/>
        <c:noMultiLvlLbl val="0"/>
      </c:catAx>
      <c:valAx>
        <c:axId val="1236818160"/>
        <c:scaling>
          <c:orientation val="minMax"/>
        </c:scaling>
        <c:delete val="1"/>
        <c:axPos val="l"/>
        <c:numFmt formatCode="&quot;$&quot;#,##0.0_);[Red]\(&quot;$&quot;#,##0.0\)" sourceLinked="0"/>
        <c:majorTickMark val="out"/>
        <c:minorTickMark val="none"/>
        <c:tickLblPos val="nextTo"/>
        <c:crossAx val="1236813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130880192403506E-2"/>
          <c:y val="0.19390702762307802"/>
          <c:w val="0.9108574219684038"/>
          <c:h val="0.55616488277714959"/>
        </c:manualLayout>
      </c:layout>
      <c:barChart>
        <c:barDir val="col"/>
        <c:grouping val="clustered"/>
        <c:varyColors val="0"/>
        <c:ser>
          <c:idx val="2"/>
          <c:order val="2"/>
          <c:tx>
            <c:strRef>
              <c:f>Sheet1!$D$1</c:f>
              <c:strCache>
                <c:ptCount val="1"/>
                <c:pt idx="0">
                  <c:v>Sum</c:v>
                </c:pt>
              </c:strCache>
            </c:strRef>
          </c:tx>
          <c:spPr>
            <a:noFill/>
          </c:spPr>
          <c:invertIfNegative val="0"/>
          <c:dLbls>
            <c:spPr>
              <a:solidFill>
                <a:schemeClr val="bg1"/>
              </a:solidFill>
              <a:ln>
                <a:noFill/>
              </a:ln>
              <a:effectLst/>
            </c:spPr>
            <c:txPr>
              <a:bodyPr wrap="square" lIns="38100" tIns="19050" rIns="38100" bIns="19050" anchor="ctr">
                <a:spAutoFit/>
              </a:bodyPr>
              <a:lstStyle/>
              <a:p>
                <a:pPr>
                  <a:defRPr sz="90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In-person issue visits 
from constituents</c:v>
                </c:pt>
                <c:pt idx="1">
                  <c:v>Contact from 
constituents' reps</c:v>
                </c:pt>
                <c:pt idx="2">
                  <c:v>Individualized 
email messages</c:v>
                </c:pt>
                <c:pt idx="3">
                  <c:v>Individualized 
postal letters</c:v>
                </c:pt>
                <c:pt idx="4">
                  <c:v>Comments during a 
telephone town hall</c:v>
                </c:pt>
                <c:pt idx="5">
                  <c:v>Local editorial 
referencing issue</c:v>
                </c:pt>
              </c:strCache>
            </c:strRef>
          </c:cat>
          <c:val>
            <c:numRef>
              <c:f>Sheet1!$D$2:$D$7</c:f>
              <c:numCache>
                <c:formatCode>0%</c:formatCode>
                <c:ptCount val="6"/>
                <c:pt idx="0">
                  <c:v>0.94000000000000006</c:v>
                </c:pt>
                <c:pt idx="1">
                  <c:v>0.94</c:v>
                </c:pt>
                <c:pt idx="2">
                  <c:v>0.91999999999999993</c:v>
                </c:pt>
                <c:pt idx="3">
                  <c:v>0.876</c:v>
                </c:pt>
                <c:pt idx="4">
                  <c:v>0.87000000000000011</c:v>
                </c:pt>
                <c:pt idx="5">
                  <c:v>0.87</c:v>
                </c:pt>
              </c:numCache>
            </c:numRef>
          </c:val>
          <c:extLst>
            <c:ext xmlns:c16="http://schemas.microsoft.com/office/drawing/2014/chart" uri="{C3380CC4-5D6E-409C-BE32-E72D297353CC}">
              <c16:uniqueId val="{00000000-7094-4C1D-8659-184697F15FF8}"/>
            </c:ext>
          </c:extLst>
        </c:ser>
        <c:dLbls>
          <c:showLegendKey val="0"/>
          <c:showVal val="0"/>
          <c:showCatName val="0"/>
          <c:showSerName val="0"/>
          <c:showPercent val="0"/>
          <c:showBubbleSize val="0"/>
        </c:dLbls>
        <c:gapWidth val="125"/>
        <c:axId val="106452096"/>
        <c:axId val="106453632"/>
      </c:barChart>
      <c:barChart>
        <c:barDir val="col"/>
        <c:grouping val="stacked"/>
        <c:varyColors val="0"/>
        <c:ser>
          <c:idx val="0"/>
          <c:order val="0"/>
          <c:tx>
            <c:strRef>
              <c:f>Sheet1!$B$1</c:f>
              <c:strCache>
                <c:ptCount val="1"/>
                <c:pt idx="0">
                  <c:v>A Lot of Positive Influence</c:v>
                </c:pt>
              </c:strCache>
            </c:strRef>
          </c:tx>
          <c:spPr>
            <a:solidFill>
              <a:schemeClr val="accent1"/>
            </a:solidFill>
          </c:spPr>
          <c:invertIfNegative val="0"/>
          <c:cat>
            <c:strRef>
              <c:f>Sheet1!$A$2:$A$7</c:f>
              <c:strCache>
                <c:ptCount val="6"/>
                <c:pt idx="0">
                  <c:v>In-person issue visits 
from constituents</c:v>
                </c:pt>
                <c:pt idx="1">
                  <c:v>Contact from 
constituents' reps</c:v>
                </c:pt>
                <c:pt idx="2">
                  <c:v>Individualized 
email messages</c:v>
                </c:pt>
                <c:pt idx="3">
                  <c:v>Individualized 
postal letters</c:v>
                </c:pt>
                <c:pt idx="4">
                  <c:v>Comments during a 
telephone town hall</c:v>
                </c:pt>
                <c:pt idx="5">
                  <c:v>Local editorial 
referencing issue</c:v>
                </c:pt>
              </c:strCache>
            </c:strRef>
          </c:cat>
          <c:val>
            <c:numRef>
              <c:f>Sheet1!$B$2:$B$7</c:f>
              <c:numCache>
                <c:formatCode>0%</c:formatCode>
                <c:ptCount val="6"/>
                <c:pt idx="0">
                  <c:v>0.54</c:v>
                </c:pt>
                <c:pt idx="1">
                  <c:v>0.46500000000000002</c:v>
                </c:pt>
                <c:pt idx="2">
                  <c:v>0.30499999999999999</c:v>
                </c:pt>
                <c:pt idx="3">
                  <c:v>0.27500000000000002</c:v>
                </c:pt>
                <c:pt idx="4">
                  <c:v>0.185</c:v>
                </c:pt>
                <c:pt idx="5">
                  <c:v>0.26500000000000001</c:v>
                </c:pt>
              </c:numCache>
            </c:numRef>
          </c:val>
          <c:extLst>
            <c:ext xmlns:c16="http://schemas.microsoft.com/office/drawing/2014/chart" uri="{C3380CC4-5D6E-409C-BE32-E72D297353CC}">
              <c16:uniqueId val="{00000001-7094-4C1D-8659-184697F15FF8}"/>
            </c:ext>
          </c:extLst>
        </c:ser>
        <c:ser>
          <c:idx val="1"/>
          <c:order val="1"/>
          <c:tx>
            <c:strRef>
              <c:f>Sheet1!$C$1</c:f>
              <c:strCache>
                <c:ptCount val="1"/>
                <c:pt idx="0">
                  <c:v>Some Positive Influence</c:v>
                </c:pt>
              </c:strCache>
            </c:strRef>
          </c:tx>
          <c:spPr>
            <a:solidFill>
              <a:schemeClr val="accent1">
                <a:lumMod val="40000"/>
                <a:lumOff val="60000"/>
              </a:schemeClr>
            </a:solidFill>
          </c:spPr>
          <c:invertIfNegative val="0"/>
          <c:cat>
            <c:strRef>
              <c:f>Sheet1!$A$2:$A$7</c:f>
              <c:strCache>
                <c:ptCount val="6"/>
                <c:pt idx="0">
                  <c:v>In-person issue visits 
from constituents</c:v>
                </c:pt>
                <c:pt idx="1">
                  <c:v>Contact from 
constituents' reps</c:v>
                </c:pt>
                <c:pt idx="2">
                  <c:v>Individualized 
email messages</c:v>
                </c:pt>
                <c:pt idx="3">
                  <c:v>Individualized 
postal letters</c:v>
                </c:pt>
                <c:pt idx="4">
                  <c:v>Comments during a 
telephone town hall</c:v>
                </c:pt>
                <c:pt idx="5">
                  <c:v>Local editorial 
referencing issue</c:v>
                </c:pt>
              </c:strCache>
            </c:strRef>
          </c:cat>
          <c:val>
            <c:numRef>
              <c:f>Sheet1!$C$2:$C$7</c:f>
              <c:numCache>
                <c:formatCode>0%</c:formatCode>
                <c:ptCount val="6"/>
                <c:pt idx="0">
                  <c:v>0.4</c:v>
                </c:pt>
                <c:pt idx="1">
                  <c:v>0.47499999999999998</c:v>
                </c:pt>
                <c:pt idx="2">
                  <c:v>0.61499999999999999</c:v>
                </c:pt>
                <c:pt idx="3">
                  <c:v>0.60099999999999998</c:v>
                </c:pt>
                <c:pt idx="4">
                  <c:v>0.68500000000000005</c:v>
                </c:pt>
                <c:pt idx="5">
                  <c:v>0.60499999999999998</c:v>
                </c:pt>
              </c:numCache>
            </c:numRef>
          </c:val>
          <c:extLst>
            <c:ext xmlns:c16="http://schemas.microsoft.com/office/drawing/2014/chart" uri="{C3380CC4-5D6E-409C-BE32-E72D297353CC}">
              <c16:uniqueId val="{00000002-7094-4C1D-8659-184697F15FF8}"/>
            </c:ext>
          </c:extLst>
        </c:ser>
        <c:dLbls>
          <c:showLegendKey val="0"/>
          <c:showVal val="0"/>
          <c:showCatName val="0"/>
          <c:showSerName val="0"/>
          <c:showPercent val="0"/>
          <c:showBubbleSize val="0"/>
        </c:dLbls>
        <c:gapWidth val="125"/>
        <c:overlap val="100"/>
        <c:axId val="1368632416"/>
        <c:axId val="1368625760"/>
      </c:barChart>
      <c:catAx>
        <c:axId val="106452096"/>
        <c:scaling>
          <c:orientation val="minMax"/>
        </c:scaling>
        <c:delete val="0"/>
        <c:axPos val="b"/>
        <c:numFmt formatCode="General" sourceLinked="0"/>
        <c:majorTickMark val="none"/>
        <c:minorTickMark val="none"/>
        <c:tickLblPos val="nextTo"/>
        <c:txPr>
          <a:bodyPr/>
          <a:lstStyle/>
          <a:p>
            <a:pPr>
              <a:defRPr sz="900">
                <a:solidFill>
                  <a:schemeClr val="tx1">
                    <a:lumMod val="75000"/>
                    <a:lumOff val="25000"/>
                  </a:schemeClr>
                </a:solidFill>
              </a:defRPr>
            </a:pPr>
            <a:endParaRPr lang="en-US"/>
          </a:p>
        </c:txPr>
        <c:crossAx val="106453632"/>
        <c:crosses val="autoZero"/>
        <c:auto val="1"/>
        <c:lblAlgn val="ctr"/>
        <c:lblOffset val="100"/>
        <c:noMultiLvlLbl val="0"/>
      </c:catAx>
      <c:valAx>
        <c:axId val="106453632"/>
        <c:scaling>
          <c:orientation val="minMax"/>
          <c:max val="1"/>
        </c:scaling>
        <c:delete val="0"/>
        <c:axPos val="l"/>
        <c:numFmt formatCode="0%" sourceLinked="1"/>
        <c:majorTickMark val="none"/>
        <c:minorTickMark val="none"/>
        <c:tickLblPos val="nextTo"/>
        <c:spPr>
          <a:ln>
            <a:noFill/>
          </a:ln>
        </c:spPr>
        <c:txPr>
          <a:bodyPr/>
          <a:lstStyle/>
          <a:p>
            <a:pPr>
              <a:defRPr sz="900"/>
            </a:pPr>
            <a:endParaRPr lang="en-US"/>
          </a:p>
        </c:txPr>
        <c:crossAx val="106452096"/>
        <c:crosses val="autoZero"/>
        <c:crossBetween val="between"/>
        <c:majorUnit val="0.25"/>
      </c:valAx>
      <c:valAx>
        <c:axId val="1368625760"/>
        <c:scaling>
          <c:orientation val="minMax"/>
          <c:max val="1"/>
          <c:min val="0"/>
        </c:scaling>
        <c:delete val="1"/>
        <c:axPos val="l"/>
        <c:numFmt formatCode="0%" sourceLinked="1"/>
        <c:majorTickMark val="out"/>
        <c:minorTickMark val="none"/>
        <c:tickLblPos val="nextTo"/>
        <c:crossAx val="1368632416"/>
        <c:crosses val="autoZero"/>
        <c:crossBetween val="between"/>
      </c:valAx>
      <c:catAx>
        <c:axId val="1368632416"/>
        <c:scaling>
          <c:orientation val="minMax"/>
        </c:scaling>
        <c:delete val="1"/>
        <c:axPos val="b"/>
        <c:numFmt formatCode="General" sourceLinked="1"/>
        <c:majorTickMark val="out"/>
        <c:minorTickMark val="none"/>
        <c:tickLblPos val="nextTo"/>
        <c:crossAx val="1368625760"/>
        <c:crosses val="autoZero"/>
        <c:auto val="1"/>
        <c:lblAlgn val="ctr"/>
        <c:lblOffset val="100"/>
        <c:noMultiLvlLbl val="0"/>
      </c:catAx>
      <c:spPr>
        <a:noFill/>
        <a:ln w="25400">
          <a:noFill/>
        </a:ln>
      </c:spPr>
    </c:plotArea>
    <c:legend>
      <c:legendPos val="b"/>
      <c:legendEntry>
        <c:idx val="0"/>
        <c:delete val="1"/>
      </c:legendEntry>
      <c:layout>
        <c:manualLayout>
          <c:xMode val="edge"/>
          <c:yMode val="edge"/>
          <c:x val="0.26123319942493511"/>
          <c:y val="0.87923605461937027"/>
          <c:w val="0.4703246973160613"/>
          <c:h val="4.9226936910663946E-2"/>
        </c:manualLayout>
      </c:layout>
      <c:overlay val="0"/>
      <c:spPr>
        <a:ln>
          <a:noFill/>
        </a:ln>
      </c:spPr>
      <c:txPr>
        <a:bodyPr/>
        <a:lstStyle/>
        <a:p>
          <a:pPr>
            <a:defRPr sz="900">
              <a:solidFill>
                <a:schemeClr val="tx1">
                  <a:lumMod val="75000"/>
                  <a:lumOff val="25000"/>
                </a:schemeClr>
              </a:solidFill>
            </a:defRPr>
          </a:pPr>
          <a:endParaRPr lang="en-US"/>
        </a:p>
      </c:txPr>
    </c:legend>
    <c:plotVisOnly val="1"/>
    <c:dispBlanksAs val="gap"/>
    <c:showDLblsOverMax val="0"/>
  </c:chart>
  <c:spPr>
    <a:ln>
      <a:noFill/>
    </a:ln>
  </c:spPr>
  <c:txPr>
    <a:bodyPr/>
    <a:lstStyle/>
    <a:p>
      <a:pPr>
        <a:defRPr sz="800">
          <a:latin typeface="+mn-lt"/>
          <a:ea typeface="Verdana" panose="020B0604030504040204" pitchFamily="34" charset="0"/>
          <a:cs typeface="Verdana" panose="020B060403050404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0.36203</cdr:x>
      <cdr:y>0.73336</cdr:y>
    </cdr:from>
    <cdr:to>
      <cdr:x>0.51797</cdr:x>
      <cdr:y>0.8756</cdr:y>
    </cdr:to>
    <cdr:sp macro="" textlink="">
      <cdr:nvSpPr>
        <cdr:cNvPr id="2" name="Oval 1">
          <a:extLst xmlns:a="http://schemas.openxmlformats.org/drawingml/2006/main">
            <a:ext uri="{FF2B5EF4-FFF2-40B4-BE49-F238E27FC236}">
              <a16:creationId xmlns:a16="http://schemas.microsoft.com/office/drawing/2014/main" id="{AC0C3FF6-545F-F150-14EF-D9D48B298B89}"/>
            </a:ext>
          </a:extLst>
        </cdr:cNvPr>
        <cdr:cNvSpPr/>
      </cdr:nvSpPr>
      <cdr:spPr>
        <a:xfrm xmlns:a="http://schemas.openxmlformats.org/drawingml/2006/main">
          <a:off x="2993213" y="3385740"/>
          <a:ext cx="1289304" cy="656709"/>
        </a:xfrm>
        <a:prstGeom xmlns:a="http://schemas.openxmlformats.org/drawingml/2006/main" prst="ellipse">
          <a:avLst/>
        </a:prstGeom>
        <a:noFill xmlns:a="http://schemas.openxmlformats.org/drawingml/2006/main"/>
        <a:ln xmlns:a="http://schemas.openxmlformats.org/drawingml/2006/main" w="25400" cmpd="thickTh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3B0EDC4-1B4A-4448-9B27-185FAF2D033F}" type="datetimeFigureOut">
              <a:rPr lang="en-US"/>
              <a:pPr>
                <a:defRPr/>
              </a:pPr>
              <a:t>11/2/2023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6AF862-AD0D-47E8-80B5-F218A8098550}" type="slidenum">
              <a:rPr lang="en-US"/>
              <a:pPr>
                <a:defRPr/>
              </a:pPr>
              <a:t>‹#›</a:t>
            </a:fld>
            <a:endParaRPr lang="en-US" dirty="0"/>
          </a:p>
        </p:txBody>
      </p:sp>
    </p:spTree>
    <p:extLst>
      <p:ext uri="{BB962C8B-B14F-4D97-AF65-F5344CB8AC3E}">
        <p14:creationId xmlns:p14="http://schemas.microsoft.com/office/powerpoint/2010/main" val="3662603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3FC51CF-80EF-45B7-873F-705AE9506C9F}" type="datetimeFigureOut">
              <a:rPr lang="en-US"/>
              <a:pPr>
                <a:defRPr/>
              </a:pPr>
              <a:t>11/2/2023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90EC1EA-07A0-4FA0-85C5-97754687AA71}" type="slidenum">
              <a:rPr lang="en-US"/>
              <a:pPr>
                <a:defRPr/>
              </a:pPr>
              <a:t>‹#›</a:t>
            </a:fld>
            <a:endParaRPr lang="en-US" dirty="0"/>
          </a:p>
        </p:txBody>
      </p:sp>
    </p:spTree>
    <p:extLst>
      <p:ext uri="{BB962C8B-B14F-4D97-AF65-F5344CB8AC3E}">
        <p14:creationId xmlns:p14="http://schemas.microsoft.com/office/powerpoint/2010/main" val="375828591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ongressfoundation.org/storage/documents/CMF_Pubs/cmf-citizen-centric-advocacy.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1</a:t>
            </a:fld>
            <a:endParaRPr lang="en-US" dirty="0"/>
          </a:p>
        </p:txBody>
      </p:sp>
    </p:spTree>
    <p:extLst>
      <p:ext uri="{BB962C8B-B14F-4D97-AF65-F5344CB8AC3E}">
        <p14:creationId xmlns:p14="http://schemas.microsoft.com/office/powerpoint/2010/main" val="2150474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effectLst/>
              </a:rPr>
              <a:t>Bills and resolutions</a:t>
            </a:r>
            <a:r>
              <a:rPr lang="en-US" dirty="0">
                <a:effectLst/>
              </a:rPr>
              <a:t>. GovTrack.us. (n.d.). Retrieved November 30, 2022, from https://www.govtrack.us/congress/bills/#bystatus </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2</a:t>
            </a:fld>
            <a:endParaRPr lang="en-US" dirty="0"/>
          </a:p>
        </p:txBody>
      </p:sp>
    </p:spTree>
    <p:extLst>
      <p:ext uri="{BB962C8B-B14F-4D97-AF65-F5344CB8AC3E}">
        <p14:creationId xmlns:p14="http://schemas.microsoft.com/office/powerpoint/2010/main" val="3454598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800" spc="200" dirty="0">
                <a:solidFill>
                  <a:schemeClr val="bg1">
                    <a:lumMod val="50000"/>
                  </a:schemeClr>
                </a:solidFill>
              </a:rPr>
              <a:t>SOURCE </a:t>
            </a:r>
            <a:r>
              <a:rPr lang="en-US" sz="800" dirty="0">
                <a:solidFill>
                  <a:schemeClr val="bg1">
                    <a:lumMod val="50000"/>
                  </a:schemeClr>
                </a:solidFill>
                <a:cs typeface="Georgia"/>
              </a:rPr>
              <a:t>National Journal research, “The Legislative Process,” U.S. House of Representatives.</a:t>
            </a: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3</a:t>
            </a:fld>
            <a:endParaRPr lang="en-US" dirty="0"/>
          </a:p>
        </p:txBody>
      </p:sp>
    </p:spTree>
    <p:extLst>
      <p:ext uri="{BB962C8B-B14F-4D97-AF65-F5344CB8AC3E}">
        <p14:creationId xmlns:p14="http://schemas.microsoft.com/office/powerpoint/2010/main" val="3508365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lumMod val="50000"/>
                    <a:lumOff val="50000"/>
                  </a:srgbClr>
                </a:solidFill>
                <a:latin typeface="+mn-lt"/>
                <a:ea typeface="+mn-ea"/>
                <a:cs typeface="Georgia"/>
              </a:rPr>
              <a:t>Citizen-Centric Advocacy: The Untapped Power of Constituent Engagement,” Congressional Management Foundation,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http://www.congressfoundation.org/storage/documents/CMF_Pubs/cmf-citizen-centric-advocacy.pdf</a:t>
            </a:r>
            <a:endParaRPr lang="en-US" sz="1200" dirty="0">
              <a:solidFill>
                <a:schemeClr val="tx1">
                  <a:lumMod val="50000"/>
                  <a:lumOff val="50000"/>
                </a:schemeClr>
              </a:solidFill>
              <a:latin typeface="+mn-lt"/>
              <a:cs typeface="Georgia"/>
            </a:endParaRPr>
          </a:p>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4</a:t>
            </a:fld>
            <a:endParaRPr lang="en-US" dirty="0"/>
          </a:p>
        </p:txBody>
      </p:sp>
    </p:spTree>
    <p:extLst>
      <p:ext uri="{BB962C8B-B14F-4D97-AF65-F5344CB8AC3E}">
        <p14:creationId xmlns:p14="http://schemas.microsoft.com/office/powerpoint/2010/main" val="391770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spc="200" dirty="0">
                <a:solidFill>
                  <a:schemeClr val="bg1">
                    <a:lumMod val="50000"/>
                  </a:schemeClr>
                </a:solidFill>
              </a:rPr>
              <a:t>SOURCE </a:t>
            </a:r>
            <a:r>
              <a:rPr lang="en-US" sz="800" dirty="0">
                <a:solidFill>
                  <a:schemeClr val="bg1">
                    <a:lumMod val="50000"/>
                  </a:schemeClr>
                </a:solidFill>
                <a:cs typeface="Georgia"/>
              </a:rPr>
              <a:t>National Journal research</a:t>
            </a:r>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7</a:t>
            </a:fld>
            <a:endParaRPr lang="en-US" dirty="0"/>
          </a:p>
        </p:txBody>
      </p:sp>
    </p:spTree>
    <p:extLst>
      <p:ext uri="{BB962C8B-B14F-4D97-AF65-F5344CB8AC3E}">
        <p14:creationId xmlns:p14="http://schemas.microsoft.com/office/powerpoint/2010/main" val="3865580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90EC1EA-07A0-4FA0-85C5-97754687AA71}" type="slidenum">
              <a:rPr lang="en-US" smtClean="0"/>
              <a:pPr>
                <a:defRPr/>
              </a:pPr>
              <a:t>9</a:t>
            </a:fld>
            <a:endParaRPr lang="en-US" dirty="0"/>
          </a:p>
        </p:txBody>
      </p:sp>
    </p:spTree>
    <p:extLst>
      <p:ext uri="{BB962C8B-B14F-4D97-AF65-F5344CB8AC3E}">
        <p14:creationId xmlns:p14="http://schemas.microsoft.com/office/powerpoint/2010/main" val="1663575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BE196A5-D872-9148-975E-6BEB05223D01}"/>
              </a:ext>
            </a:extLst>
          </p:cNvPr>
          <p:cNvSpPr/>
          <p:nvPr userDrawn="1"/>
        </p:nvSpPr>
        <p:spPr>
          <a:xfrm>
            <a:off x="0"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6" name="Rectangle 5">
            <a:extLst>
              <a:ext uri="{FF2B5EF4-FFF2-40B4-BE49-F238E27FC236}">
                <a16:creationId xmlns:a16="http://schemas.microsoft.com/office/drawing/2014/main" id="{4EE3DD95-174E-C94F-A8DD-3253A9DDC16A}"/>
              </a:ext>
            </a:extLst>
          </p:cNvPr>
          <p:cNvSpPr/>
          <p:nvPr userDrawn="1"/>
        </p:nvSpPr>
        <p:spPr>
          <a:xfrm>
            <a:off x="0" y="1016000"/>
            <a:ext cx="10001839" cy="4561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B78DF27D-3D7E-144D-AEBE-EA8573839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698" y="5827776"/>
            <a:ext cx="1737360" cy="767963"/>
          </a:xfrm>
          <a:prstGeom prst="rect">
            <a:avLst/>
          </a:prstGeom>
        </p:spPr>
      </p:pic>
      <p:sp>
        <p:nvSpPr>
          <p:cNvPr id="10" name="Title 1">
            <a:extLst>
              <a:ext uri="{FF2B5EF4-FFF2-40B4-BE49-F238E27FC236}">
                <a16:creationId xmlns:a16="http://schemas.microsoft.com/office/drawing/2014/main" id="{5C52C5A3-4A25-364D-8403-80A1A1AD3E25}"/>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6A8EE0DC-4B15-D947-88C8-715A124B4A75}"/>
              </a:ext>
            </a:extLst>
          </p:cNvPr>
          <p:cNvSpPr>
            <a:spLocks noGrp="1"/>
          </p:cNvSpPr>
          <p:nvPr>
            <p:ph type="subTitle" idx="1"/>
          </p:nvPr>
        </p:nvSpPr>
        <p:spPr>
          <a:xfrm>
            <a:off x="1069849" y="4167212"/>
            <a:ext cx="7315200" cy="1030934"/>
          </a:xfrm>
        </p:spPr>
        <p:txBody>
          <a:bodyPr/>
          <a:lstStyle>
            <a:lvl1pPr marL="0" indent="0">
              <a:buNone/>
              <a:defRPr>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14496431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236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44C7-FB56-8F45-8E8D-360A8FFE128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995F-1B0C-B14A-A09E-EFBAD40A7C91}"/>
              </a:ext>
            </a:extLst>
          </p:cNvPr>
          <p:cNvSpPr>
            <a:spLocks noGrp="1"/>
          </p:cNvSpPr>
          <p:nvPr>
            <p:ph idx="1"/>
          </p:nvPr>
        </p:nvSpPr>
        <p:spPr/>
        <p:txBody>
          <a:bodyPr>
            <a:normAutofit/>
          </a:bodyPr>
          <a:lstStyle>
            <a:lvl1pPr>
              <a:spcBef>
                <a:spcPts val="1800"/>
              </a:spcBef>
              <a:defRPr sz="2200"/>
            </a:lvl1pPr>
            <a:lvl2pPr>
              <a:spcBef>
                <a:spcPts val="0"/>
              </a:spcBef>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5880654A-C145-B444-8C76-904AB115293F}"/>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07653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308E5E-FBF3-8749-8C73-47834D26E15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CE54FA1-4F73-804E-834A-4B043673C62B}"/>
              </a:ext>
            </a:extLst>
          </p:cNvPr>
          <p:cNvSpPr/>
          <p:nvPr userDrawn="1"/>
        </p:nvSpPr>
        <p:spPr>
          <a:xfrm>
            <a:off x="9266682" y="0"/>
            <a:ext cx="2925318"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16" name="Title 1">
            <a:extLst>
              <a:ext uri="{FF2B5EF4-FFF2-40B4-BE49-F238E27FC236}">
                <a16:creationId xmlns:a16="http://schemas.microsoft.com/office/drawing/2014/main" id="{185F88B3-8461-8541-A11B-9AD5FBA7056C}"/>
              </a:ext>
            </a:extLst>
          </p:cNvPr>
          <p:cNvSpPr>
            <a:spLocks noGrp="1"/>
          </p:cNvSpPr>
          <p:nvPr>
            <p:ph type="ctrTitle"/>
          </p:nvPr>
        </p:nvSpPr>
        <p:spPr>
          <a:xfrm>
            <a:off x="1069848" y="1376312"/>
            <a:ext cx="7315200" cy="2790900"/>
          </a:xfrm>
        </p:spPr>
        <p:txBody>
          <a:bodyPr anchor="b">
            <a:normAutofit/>
          </a:bodyPr>
          <a:lstStyle>
            <a:lvl1pPr>
              <a:defRPr sz="3600">
                <a:solidFill>
                  <a:schemeClr val="bg1"/>
                </a:solidFill>
              </a:defRPr>
            </a:lvl1pPr>
          </a:lstStyle>
          <a:p>
            <a:r>
              <a:rPr lang="en-US"/>
              <a:t>Click to edit Master title style</a:t>
            </a:r>
            <a:endParaRPr lang="en-US" dirty="0"/>
          </a:p>
        </p:txBody>
      </p:sp>
      <p:sp>
        <p:nvSpPr>
          <p:cNvPr id="17" name="Subtitle 2">
            <a:extLst>
              <a:ext uri="{FF2B5EF4-FFF2-40B4-BE49-F238E27FC236}">
                <a16:creationId xmlns:a16="http://schemas.microsoft.com/office/drawing/2014/main" id="{A1C99013-B493-654C-BF69-476D173F7B5F}"/>
              </a:ext>
            </a:extLst>
          </p:cNvPr>
          <p:cNvSpPr>
            <a:spLocks noGrp="1"/>
          </p:cNvSpPr>
          <p:nvPr>
            <p:ph type="subTitle" idx="1"/>
          </p:nvPr>
        </p:nvSpPr>
        <p:spPr>
          <a:xfrm>
            <a:off x="1069848" y="4167212"/>
            <a:ext cx="7345367" cy="1030934"/>
          </a:xfrm>
        </p:spPr>
        <p:txBody>
          <a:bodyPr/>
          <a:lstStyle>
            <a:lvl1pPr marL="0" indent="0">
              <a:buNone/>
              <a:defRPr>
                <a:solidFill>
                  <a:schemeClr val="bg1"/>
                </a:solidFill>
              </a:defRPr>
            </a:lvl1pPr>
          </a:lstStyle>
          <a:p>
            <a:r>
              <a:rPr lang="en-US"/>
              <a:t>Click to edit Master subtitle style</a:t>
            </a:r>
            <a:endParaRPr lang="en-US" dirty="0"/>
          </a:p>
        </p:txBody>
      </p:sp>
      <p:pic>
        <p:nvPicPr>
          <p:cNvPr id="3" name="Picture 2">
            <a:extLst>
              <a:ext uri="{FF2B5EF4-FFF2-40B4-BE49-F238E27FC236}">
                <a16:creationId xmlns:a16="http://schemas.microsoft.com/office/drawing/2014/main" id="{95D7F139-338E-334E-980B-694FB51BA9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52101" y="5944463"/>
            <a:ext cx="1554480" cy="431169"/>
          </a:xfrm>
          <a:prstGeom prst="rect">
            <a:avLst/>
          </a:prstGeom>
        </p:spPr>
      </p:pic>
    </p:spTree>
    <p:extLst>
      <p:ext uri="{BB962C8B-B14F-4D97-AF65-F5344CB8AC3E}">
        <p14:creationId xmlns:p14="http://schemas.microsoft.com/office/powerpoint/2010/main" val="4791637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A9A5335-0C8F-3242-B7B5-C6D8DC4F1AC9}"/>
              </a:ext>
            </a:extLst>
          </p:cNvPr>
          <p:cNvSpPr>
            <a:spLocks noGrp="1"/>
          </p:cNvSpPr>
          <p:nvPr>
            <p:ph sz="half" idx="1"/>
          </p:nvPr>
        </p:nvSpPr>
        <p:spPr>
          <a:xfrm>
            <a:off x="838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83C1F58-ABD8-6349-977B-B77440ED6C7C}"/>
              </a:ext>
            </a:extLst>
          </p:cNvPr>
          <p:cNvSpPr>
            <a:spLocks noGrp="1"/>
          </p:cNvSpPr>
          <p:nvPr>
            <p:ph sz="half" idx="2"/>
          </p:nvPr>
        </p:nvSpPr>
        <p:spPr>
          <a:xfrm>
            <a:off x="6172200" y="1279526"/>
            <a:ext cx="5181600" cy="489743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A98E2E0D-6651-EE4B-88BE-2D95A1C5D3D2}"/>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13169504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Lef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6347012" y="365126"/>
            <a:ext cx="5006788" cy="914399"/>
          </a:xfrm>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6347012"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6347012"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39773059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Bleed Picture [Right], Titl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CDCB-14B2-214E-BBC9-F75462822900}"/>
              </a:ext>
            </a:extLst>
          </p:cNvPr>
          <p:cNvSpPr>
            <a:spLocks noGrp="1"/>
          </p:cNvSpPr>
          <p:nvPr>
            <p:ph type="title"/>
          </p:nvPr>
        </p:nvSpPr>
        <p:spPr>
          <a:xfrm>
            <a:off x="833120" y="365126"/>
            <a:ext cx="5006788" cy="914399"/>
          </a:xfrm>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CF80FED9-A8B2-7D42-B138-12C3E9137BB8}"/>
              </a:ext>
            </a:extLst>
          </p:cNvPr>
          <p:cNvSpPr>
            <a:spLocks noGrp="1"/>
          </p:cNvSpPr>
          <p:nvPr>
            <p:ph type="sldNum" sz="quarter" idx="10"/>
          </p:nvPr>
        </p:nvSpPr>
        <p:spPr/>
        <p:txBody>
          <a:bodyPr/>
          <a:lstStyle/>
          <a:p>
            <a:fld id="{461711D5-349D-4847-A71F-DCB6A6FF38BF}" type="slidenum">
              <a:rPr lang="en-US" smtClean="0"/>
              <a:pPr/>
              <a:t>‹#›</a:t>
            </a:fld>
            <a:endParaRPr lang="en-US" dirty="0"/>
          </a:p>
        </p:txBody>
      </p:sp>
      <p:sp>
        <p:nvSpPr>
          <p:cNvPr id="8" name="Rectangle 7">
            <a:extLst>
              <a:ext uri="{FF2B5EF4-FFF2-40B4-BE49-F238E27FC236}">
                <a16:creationId xmlns:a16="http://schemas.microsoft.com/office/drawing/2014/main" id="{DE409604-FC9D-5346-9A6E-FD5DE5EF23DE}"/>
              </a:ext>
            </a:extLst>
          </p:cNvPr>
          <p:cNvSpPr/>
          <p:nvPr userDrawn="1"/>
        </p:nvSpPr>
        <p:spPr>
          <a:xfrm>
            <a:off x="833120" y="365126"/>
            <a:ext cx="5029200" cy="4572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3"/>
              </a:solidFill>
            </a:endParaRPr>
          </a:p>
        </p:txBody>
      </p:sp>
      <p:sp>
        <p:nvSpPr>
          <p:cNvPr id="10" name="Picture Placeholder 9">
            <a:extLst>
              <a:ext uri="{FF2B5EF4-FFF2-40B4-BE49-F238E27FC236}">
                <a16:creationId xmlns:a16="http://schemas.microsoft.com/office/drawing/2014/main" id="{BCA685E9-C33E-2647-888C-A36F84DA853B}"/>
              </a:ext>
            </a:extLst>
          </p:cNvPr>
          <p:cNvSpPr>
            <a:spLocks noGrp="1"/>
          </p:cNvSpPr>
          <p:nvPr>
            <p:ph type="pic" sz="quarter" idx="11" hasCustomPrompt="1"/>
          </p:nvPr>
        </p:nvSpPr>
        <p:spPr>
          <a:xfrm>
            <a:off x="6111240" y="0"/>
            <a:ext cx="6096000" cy="6858000"/>
          </a:xfrm>
        </p:spPr>
        <p:txBody>
          <a:bodyPr anchor="t"/>
          <a:lstStyle>
            <a:lvl1pPr marL="0" indent="0" algn="ctr">
              <a:buNone/>
              <a:defRPr/>
            </a:lvl1pPr>
          </a:lstStyle>
          <a:p>
            <a:r>
              <a:rPr lang="en-US" dirty="0"/>
              <a:t>Click icon to add picture </a:t>
            </a:r>
          </a:p>
        </p:txBody>
      </p:sp>
      <p:sp>
        <p:nvSpPr>
          <p:cNvPr id="12" name="Text Placeholder 11">
            <a:extLst>
              <a:ext uri="{FF2B5EF4-FFF2-40B4-BE49-F238E27FC236}">
                <a16:creationId xmlns:a16="http://schemas.microsoft.com/office/drawing/2014/main" id="{EE5C0A4C-363F-8C4D-A78A-1BEAF42A739C}"/>
              </a:ext>
            </a:extLst>
          </p:cNvPr>
          <p:cNvSpPr>
            <a:spLocks noGrp="1"/>
          </p:cNvSpPr>
          <p:nvPr>
            <p:ph type="body" sz="quarter" idx="12"/>
          </p:nvPr>
        </p:nvSpPr>
        <p:spPr>
          <a:xfrm>
            <a:off x="833120" y="1279526"/>
            <a:ext cx="5006788" cy="491013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1973930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D8F7D2-A68C-DD42-B432-4D2EC05B91FD}"/>
              </a:ext>
            </a:extLst>
          </p:cNvPr>
          <p:cNvSpPr>
            <a:spLocks noGrp="1"/>
          </p:cNvSpPr>
          <p:nvPr>
            <p:ph type="body" idx="1"/>
          </p:nvPr>
        </p:nvSpPr>
        <p:spPr>
          <a:xfrm>
            <a:off x="839788" y="1279525"/>
            <a:ext cx="5157787"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F22C5-0068-EB4D-BDF7-6C1CD2180A56}"/>
              </a:ext>
            </a:extLst>
          </p:cNvPr>
          <p:cNvSpPr>
            <a:spLocks noGrp="1"/>
          </p:cNvSpPr>
          <p:nvPr>
            <p:ph sz="half" idx="2"/>
          </p:nvPr>
        </p:nvSpPr>
        <p:spPr>
          <a:xfrm>
            <a:off x="839788" y="2011046"/>
            <a:ext cx="5157787"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80DE85F-F394-6645-9753-5BA14D70DEA1}"/>
              </a:ext>
            </a:extLst>
          </p:cNvPr>
          <p:cNvSpPr>
            <a:spLocks noGrp="1"/>
          </p:cNvSpPr>
          <p:nvPr>
            <p:ph type="body" sz="quarter" idx="3"/>
          </p:nvPr>
        </p:nvSpPr>
        <p:spPr>
          <a:xfrm>
            <a:off x="6172200" y="1279525"/>
            <a:ext cx="5183188" cy="731520"/>
          </a:xfrm>
          <a:noFill/>
        </p:spPr>
        <p:txBody>
          <a:bodyPr anchor="b">
            <a:normAutofit/>
          </a:bodyPr>
          <a:lstStyle>
            <a:lvl1pPr marL="0" indent="0">
              <a:buNone/>
              <a:defRPr sz="2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8C9F1A-2BC5-AB41-B8B7-7FB4BCF38BEF}"/>
              </a:ext>
            </a:extLst>
          </p:cNvPr>
          <p:cNvSpPr>
            <a:spLocks noGrp="1"/>
          </p:cNvSpPr>
          <p:nvPr>
            <p:ph sz="quarter" idx="4"/>
          </p:nvPr>
        </p:nvSpPr>
        <p:spPr>
          <a:xfrm>
            <a:off x="6172200" y="2011046"/>
            <a:ext cx="5183188" cy="4178618"/>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AAB1A961-D7C7-3349-A221-7BD5AEC2AC7B}"/>
              </a:ext>
            </a:extLst>
          </p:cNvPr>
          <p:cNvSpPr>
            <a:spLocks noGrp="1"/>
          </p:cNvSpPr>
          <p:nvPr>
            <p:ph type="title"/>
          </p:nvPr>
        </p:nvSpPr>
        <p:spPr>
          <a:xfrm>
            <a:off x="838200" y="365126"/>
            <a:ext cx="10515600" cy="914399"/>
          </a:xfrm>
        </p:spPr>
        <p:txBody>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95A0CBDA-ADA7-544A-BB93-E2ED6F92A0AE}"/>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669816182"/>
      </p:ext>
    </p:extLst>
  </p:cSld>
  <p:clrMapOvr>
    <a:masterClrMapping/>
  </p:clrMapOvr>
  <p:extLst>
    <p:ext uri="{DCECCB84-F9BA-43D5-87BE-67443E8EF086}">
      <p15:sldGuideLst xmlns:p15="http://schemas.microsoft.com/office/powerpoint/2012/main">
        <p15:guide id="1" orient="horz" pos="1176" userDrawn="1">
          <p15:clr>
            <a:srgbClr val="FBAE40"/>
          </p15:clr>
        </p15:guide>
        <p15:guide id="2" orient="horz" pos="12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812800" y="1279526"/>
            <a:ext cx="2133600" cy="4892674"/>
          </a:xfrm>
          <a:solidFill>
            <a:schemeClr val="accent1"/>
          </a:solidFill>
          <a:ln>
            <a:noFill/>
          </a:ln>
        </p:spPr>
        <p:style>
          <a:lnRef idx="2">
            <a:schemeClr val="accent1">
              <a:shade val="50000"/>
            </a:schemeClr>
          </a:lnRef>
          <a:fillRef idx="1">
            <a:schemeClr val="accent1"/>
          </a:fillRef>
          <a:effectRef idx="0">
            <a:schemeClr val="accent1"/>
          </a:effectRef>
          <a:fontRef idx="none"/>
        </p:style>
        <p:txBody>
          <a:bodyPr lIns="137160" tIns="182880" rIns="137160" bIns="91440">
            <a:normAutofit/>
          </a:bodyPr>
          <a:lstStyle>
            <a:lvl1pPr marL="0" indent="0">
              <a:spcAft>
                <a:spcPts val="1000"/>
              </a:spcAft>
              <a:buNone/>
              <a:defRPr sz="1600" b="0" i="0">
                <a:ln>
                  <a:noFill/>
                </a:ln>
                <a:solidFill>
                  <a:schemeClr val="bg1"/>
                </a:solidFill>
                <a:effectLst/>
                <a:latin typeface="Calibri" panose="020F0502020204030204" pitchFamily="34" charset="0"/>
                <a:cs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9" name="Content Placeholder 8"/>
          <p:cNvSpPr>
            <a:spLocks noGrp="1"/>
          </p:cNvSpPr>
          <p:nvPr>
            <p:ph sz="quarter" idx="1"/>
          </p:nvPr>
        </p:nvSpPr>
        <p:spPr>
          <a:xfrm>
            <a:off x="3149600" y="1279525"/>
            <a:ext cx="8204200" cy="4892675"/>
          </a:xfrm>
        </p:spPr>
        <p:txBody>
          <a:bodyPr/>
          <a:lstStyle>
            <a:lvl1pPr>
              <a:spcBef>
                <a:spcPts val="18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a:extLst>
              <a:ext uri="{FF2B5EF4-FFF2-40B4-BE49-F238E27FC236}">
                <a16:creationId xmlns:a16="http://schemas.microsoft.com/office/drawing/2014/main" id="{C13D6B1E-E481-E140-A8CE-CA0B6FF2392A}"/>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 name="Slide Number Placeholder 1">
            <a:extLst>
              <a:ext uri="{FF2B5EF4-FFF2-40B4-BE49-F238E27FC236}">
                <a16:creationId xmlns:a16="http://schemas.microsoft.com/office/drawing/2014/main" id="{01399143-380D-0C4F-9894-1E63897454EC}"/>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919756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C380-7AA8-5143-AB33-06B91DBCE74A}"/>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0FEAE601-7D40-4E48-B0A1-DCC36A44322B}"/>
              </a:ext>
            </a:extLst>
          </p:cNvPr>
          <p:cNvSpPr>
            <a:spLocks noGrp="1"/>
          </p:cNvSpPr>
          <p:nvPr>
            <p:ph type="sldNum" sz="quarter" idx="10"/>
          </p:nvPr>
        </p:nvSpPr>
        <p:spPr/>
        <p:txBody>
          <a:body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22422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AA80174-6BAA-494C-9FE8-C67DDB25ED68}"/>
              </a:ext>
            </a:extLst>
          </p:cNvPr>
          <p:cNvSpPr/>
          <p:nvPr userDrawn="1"/>
        </p:nvSpPr>
        <p:spPr>
          <a:xfrm>
            <a:off x="347472" y="0"/>
            <a:ext cx="4572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70EAC32-2819-A845-B11A-B91D8EF2D0E2}"/>
              </a:ext>
            </a:extLst>
          </p:cNvPr>
          <p:cNvSpPr>
            <a:spLocks noGrp="1"/>
          </p:cNvSpPr>
          <p:nvPr>
            <p:ph type="title"/>
          </p:nvPr>
        </p:nvSpPr>
        <p:spPr>
          <a:xfrm>
            <a:off x="838200" y="365126"/>
            <a:ext cx="10515600" cy="9143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3A23F2-6892-2B49-85A7-898D45679E13}"/>
              </a:ext>
            </a:extLst>
          </p:cNvPr>
          <p:cNvSpPr>
            <a:spLocks noGrp="1"/>
          </p:cNvSpPr>
          <p:nvPr>
            <p:ph type="body" idx="1"/>
          </p:nvPr>
        </p:nvSpPr>
        <p:spPr>
          <a:xfrm>
            <a:off x="838200" y="1279525"/>
            <a:ext cx="10515600" cy="4897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577C6E12-5327-DC4B-A658-4BF76AAEDCF8}"/>
              </a:ext>
            </a:extLst>
          </p:cNvPr>
          <p:cNvSpPr>
            <a:spLocks noGrp="1"/>
          </p:cNvSpPr>
          <p:nvPr>
            <p:ph type="sldNum" sz="quarter" idx="4"/>
          </p:nvPr>
        </p:nvSpPr>
        <p:spPr>
          <a:xfrm>
            <a:off x="8747759" y="6391656"/>
            <a:ext cx="3185161" cy="274320"/>
          </a:xfrm>
          <a:prstGeom prst="rect">
            <a:avLst/>
          </a:prstGeom>
        </p:spPr>
        <p:txBody>
          <a:bodyPr vert="horz" lIns="91440" tIns="45720" rIns="91440" bIns="45720" rtlCol="0" anchor="b"/>
          <a:lstStyle>
            <a:lvl1pPr algn="r">
              <a:defRPr sz="1200">
                <a:solidFill>
                  <a:schemeClr val="accent3"/>
                </a:solidFill>
                <a:latin typeface="Calibri" panose="020F0502020204030204" pitchFamily="34" charset="0"/>
                <a:cs typeface="Calibri" panose="020F0502020204030204" pitchFamily="34" charset="0"/>
              </a:defRPr>
            </a:lvl1pPr>
          </a:lstStyle>
          <a:p>
            <a:fld id="{461711D5-349D-4847-A71F-DCB6A6FF38BF}" type="slidenum">
              <a:rPr lang="en-US" smtClean="0"/>
              <a:pPr/>
              <a:t>‹#›</a:t>
            </a:fld>
            <a:endParaRPr lang="en-US" dirty="0"/>
          </a:p>
        </p:txBody>
      </p:sp>
    </p:spTree>
    <p:extLst>
      <p:ext uri="{BB962C8B-B14F-4D97-AF65-F5344CB8AC3E}">
        <p14:creationId xmlns:p14="http://schemas.microsoft.com/office/powerpoint/2010/main" val="144499843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91" r:id="rId5"/>
    <p:sldLayoutId id="2147483692" r:id="rId6"/>
    <p:sldLayoutId id="2147483688" r:id="rId7"/>
    <p:sldLayoutId id="2147483681" r:id="rId8"/>
    <p:sldLayoutId id="2147483689" r:id="rId9"/>
    <p:sldLayoutId id="2147483690" r:id="rId10"/>
  </p:sldLayoutIdLst>
  <p:hf hdr="0" dt="0"/>
  <p:txStyles>
    <p:title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00000"/>
        </a:lnSpc>
        <a:spcBef>
          <a:spcPts val="0"/>
        </a:spcBef>
        <a:buClr>
          <a:srgbClr val="007E66"/>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Clr>
          <a:srgbClr val="007E66"/>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Clr>
          <a:srgbClr val="007E66"/>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Clr>
          <a:srgbClr val="007E66"/>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9444-DDCD-1B4D-B95A-506179F8AF68}"/>
              </a:ext>
            </a:extLst>
          </p:cNvPr>
          <p:cNvSpPr>
            <a:spLocks noGrp="1"/>
          </p:cNvSpPr>
          <p:nvPr>
            <p:ph type="ctrTitle"/>
          </p:nvPr>
        </p:nvSpPr>
        <p:spPr>
          <a:xfrm>
            <a:off x="1206436" y="1366787"/>
            <a:ext cx="8686800" cy="2790900"/>
          </a:xfrm>
        </p:spPr>
        <p:txBody>
          <a:bodyPr/>
          <a:lstStyle/>
          <a:p>
            <a:r>
              <a:rPr lang="en-US" b="0" dirty="0">
                <a:latin typeface="Calibri"/>
                <a:cs typeface="Calibri"/>
              </a:rPr>
              <a:t>State Health Policy Networking Webinar</a:t>
            </a:r>
            <a:br>
              <a:rPr lang="en-US" b="0" dirty="0">
                <a:latin typeface="Calibri"/>
                <a:cs typeface="Calibri"/>
              </a:rPr>
            </a:br>
            <a:br>
              <a:rPr lang="en-US" b="0" dirty="0">
                <a:latin typeface="Calibri"/>
                <a:cs typeface="Calibri"/>
              </a:rPr>
            </a:br>
            <a:r>
              <a:rPr lang="en-US" b="0" dirty="0">
                <a:latin typeface="Calibri"/>
                <a:cs typeface="Calibri"/>
              </a:rPr>
              <a:t>Call-to-Action</a:t>
            </a:r>
          </a:p>
        </p:txBody>
      </p:sp>
      <p:sp>
        <p:nvSpPr>
          <p:cNvPr id="3" name="Subtitle 2">
            <a:extLst>
              <a:ext uri="{FF2B5EF4-FFF2-40B4-BE49-F238E27FC236}">
                <a16:creationId xmlns:a16="http://schemas.microsoft.com/office/drawing/2014/main" id="{EB387AC6-B134-554C-BCF9-79A466827F02}"/>
              </a:ext>
            </a:extLst>
          </p:cNvPr>
          <p:cNvSpPr>
            <a:spLocks noGrp="1"/>
          </p:cNvSpPr>
          <p:nvPr>
            <p:ph type="subTitle" idx="1"/>
          </p:nvPr>
        </p:nvSpPr>
        <p:spPr>
          <a:xfrm>
            <a:off x="1069847" y="4300561"/>
            <a:ext cx="8959978" cy="1290613"/>
          </a:xfrm>
        </p:spPr>
        <p:txBody>
          <a:bodyPr vert="horz" lIns="91440" tIns="45720" rIns="91440" bIns="45720" rtlCol="0" anchor="t">
            <a:noAutofit/>
          </a:bodyPr>
          <a:lstStyle/>
          <a:p>
            <a:r>
              <a:rPr lang="en-US" sz="2000" b="0" i="0" dirty="0">
                <a:effectLst/>
              </a:rPr>
              <a:t>David Pugach, JD</a:t>
            </a:r>
            <a:br>
              <a:rPr lang="en-US" sz="2000" dirty="0"/>
            </a:br>
            <a:r>
              <a:rPr lang="en-US" sz="2000" i="0" dirty="0">
                <a:effectLst/>
              </a:rPr>
              <a:t>Vice President, Governmental Affairs and Public Policy</a:t>
            </a:r>
          </a:p>
          <a:p>
            <a:endParaRPr lang="en-US" sz="2000" dirty="0">
              <a:cs typeface="Calibri"/>
            </a:endParaRPr>
          </a:p>
          <a:p>
            <a:r>
              <a:rPr lang="en-US" sz="2000" dirty="0">
                <a:cs typeface="Calibri"/>
              </a:rPr>
              <a:t>November 1, 2023</a:t>
            </a:r>
          </a:p>
        </p:txBody>
      </p:sp>
    </p:spTree>
    <p:extLst>
      <p:ext uri="{BB962C8B-B14F-4D97-AF65-F5344CB8AC3E}">
        <p14:creationId xmlns:p14="http://schemas.microsoft.com/office/powerpoint/2010/main" val="655249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69867C0-6E13-D6C8-FA92-CDA566BFE051}"/>
              </a:ext>
            </a:extLst>
          </p:cNvPr>
          <p:cNvSpPr>
            <a:spLocks noGrp="1"/>
          </p:cNvSpPr>
          <p:nvPr>
            <p:ph type="ctrTitle"/>
          </p:nvPr>
        </p:nvSpPr>
        <p:spPr>
          <a:xfrm>
            <a:off x="1220850" y="1686705"/>
            <a:ext cx="7315200" cy="2790900"/>
          </a:xfrm>
        </p:spPr>
        <p:txBody>
          <a:bodyPr/>
          <a:lstStyle/>
          <a:p>
            <a:r>
              <a:rPr lang="en-US" dirty="0"/>
              <a:t>Thank you!  </a:t>
            </a:r>
            <a:br>
              <a:rPr lang="en-US" dirty="0"/>
            </a:br>
            <a:br>
              <a:rPr lang="en-US" dirty="0"/>
            </a:br>
            <a:r>
              <a:rPr lang="en-US" dirty="0"/>
              <a:t>dpugach@acponline.org</a:t>
            </a:r>
          </a:p>
        </p:txBody>
      </p:sp>
    </p:spTree>
    <p:extLst>
      <p:ext uri="{BB962C8B-B14F-4D97-AF65-F5344CB8AC3E}">
        <p14:creationId xmlns:p14="http://schemas.microsoft.com/office/powerpoint/2010/main" val="36710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9BA6E-B969-738C-D10D-815A086A72D0}"/>
              </a:ext>
            </a:extLst>
          </p:cNvPr>
          <p:cNvSpPr>
            <a:spLocks noGrp="1"/>
          </p:cNvSpPr>
          <p:nvPr>
            <p:ph type="title"/>
          </p:nvPr>
        </p:nvSpPr>
        <p:spPr/>
        <p:txBody>
          <a:bodyPr>
            <a:noAutofit/>
          </a:bodyPr>
          <a:lstStyle/>
          <a:p>
            <a:r>
              <a:rPr lang="en-US" dirty="0">
                <a:latin typeface="+mn-lt"/>
              </a:rPr>
              <a:t>Advocacy Success Can Take Time </a:t>
            </a:r>
            <a:br>
              <a:rPr lang="en-US" dirty="0">
                <a:latin typeface="+mn-lt"/>
              </a:rPr>
            </a:br>
            <a:r>
              <a:rPr lang="en-US" i="1" dirty="0">
                <a:latin typeface="+mn-lt"/>
              </a:rPr>
              <a:t>Legislation Moves Slowly Through Congress</a:t>
            </a:r>
            <a:endParaRPr lang="en-US" dirty="0">
              <a:latin typeface="+mn-lt"/>
            </a:endParaRPr>
          </a:p>
        </p:txBody>
      </p:sp>
      <p:sp>
        <p:nvSpPr>
          <p:cNvPr id="4" name="Slide Number Placeholder 3">
            <a:extLst>
              <a:ext uri="{FF2B5EF4-FFF2-40B4-BE49-F238E27FC236}">
                <a16:creationId xmlns:a16="http://schemas.microsoft.com/office/drawing/2014/main" id="{9430CB6E-5AEE-515B-8A3A-F9248178F323}"/>
              </a:ext>
            </a:extLst>
          </p:cNvPr>
          <p:cNvSpPr>
            <a:spLocks noGrp="1"/>
          </p:cNvSpPr>
          <p:nvPr>
            <p:ph type="sldNum" sz="quarter" idx="10"/>
          </p:nvPr>
        </p:nvSpPr>
        <p:spPr/>
        <p:txBody>
          <a:bodyPr/>
          <a:lstStyle/>
          <a:p>
            <a:fld id="{461711D5-349D-4847-A71F-DCB6A6FF38BF}" type="slidenum">
              <a:rPr lang="en-US" smtClean="0"/>
              <a:pPr/>
              <a:t>2</a:t>
            </a:fld>
            <a:endParaRPr lang="en-US" dirty="0"/>
          </a:p>
        </p:txBody>
      </p:sp>
      <p:graphicFrame>
        <p:nvGraphicFramePr>
          <p:cNvPr id="6" name="Chart 5">
            <a:extLst>
              <a:ext uri="{FF2B5EF4-FFF2-40B4-BE49-F238E27FC236}">
                <a16:creationId xmlns:a16="http://schemas.microsoft.com/office/drawing/2014/main" id="{B44B44EC-9B5E-C736-FDED-61FFBBB1B2B9}"/>
              </a:ext>
            </a:extLst>
          </p:cNvPr>
          <p:cNvGraphicFramePr/>
          <p:nvPr>
            <p:extLst>
              <p:ext uri="{D42A27DB-BD31-4B8C-83A1-F6EECF244321}">
                <p14:modId xmlns:p14="http://schemas.microsoft.com/office/powerpoint/2010/main" val="2300764391"/>
              </p:ext>
            </p:extLst>
          </p:nvPr>
        </p:nvGraphicFramePr>
        <p:xfrm>
          <a:off x="1821915" y="1426932"/>
          <a:ext cx="8518424" cy="481731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14">
            <a:extLst>
              <a:ext uri="{FF2B5EF4-FFF2-40B4-BE49-F238E27FC236}">
                <a16:creationId xmlns:a16="http://schemas.microsoft.com/office/drawing/2014/main" id="{5A7640DA-2CB9-40BF-78B2-CEEE28BCB44B}"/>
              </a:ext>
            </a:extLst>
          </p:cNvPr>
          <p:cNvSpPr>
            <a:spLocks noChangeArrowheads="1"/>
          </p:cNvSpPr>
          <p:nvPr/>
        </p:nvSpPr>
        <p:spPr bwMode="auto">
          <a:xfrm>
            <a:off x="2092051" y="1688543"/>
            <a:ext cx="6557850" cy="313746"/>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800" b="1" dirty="0">
                <a:latin typeface="+mn-lt"/>
                <a:cs typeface="Arial" panose="020B0604020202020204" pitchFamily="34" charset="0"/>
              </a:rPr>
              <a:t>Bills and resolutions by status</a:t>
            </a:r>
          </a:p>
        </p:txBody>
      </p:sp>
      <p:sp>
        <p:nvSpPr>
          <p:cNvPr id="8" name="Rectangle 13">
            <a:extLst>
              <a:ext uri="{FF2B5EF4-FFF2-40B4-BE49-F238E27FC236}">
                <a16:creationId xmlns:a16="http://schemas.microsoft.com/office/drawing/2014/main" id="{B37F6847-03AD-F698-AA71-EF7136A6F1E3}"/>
              </a:ext>
            </a:extLst>
          </p:cNvPr>
          <p:cNvSpPr>
            <a:spLocks noChangeArrowheads="1"/>
          </p:cNvSpPr>
          <p:nvPr/>
        </p:nvSpPr>
        <p:spPr bwMode="auto">
          <a:xfrm>
            <a:off x="4215385" y="3497349"/>
            <a:ext cx="2749886" cy="523220"/>
          </a:xfrm>
          <a:prstGeom prst="rect">
            <a:avLst/>
          </a:prstGeom>
          <a:solidFill>
            <a:schemeClr val="accent1">
              <a:lumMod val="20000"/>
              <a:lumOff val="80000"/>
            </a:schemeClr>
          </a:solidFill>
          <a:ln w="9525">
            <a:noFill/>
            <a:prstDash val="dash"/>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ＭＳ Ｐゴシック" charset="0"/>
                <a:cs typeface="Helvetica Light" charset="0"/>
              </a:rPr>
              <a:t>Only </a:t>
            </a:r>
            <a:r>
              <a:rPr kumimoji="0" lang="en-US" sz="1400" b="1" i="0" u="none" strike="noStrike" kern="1200" cap="none" spc="0" normalizeH="0" baseline="0" noProof="0" dirty="0">
                <a:ln>
                  <a:noFill/>
                </a:ln>
                <a:solidFill>
                  <a:prstClr val="black"/>
                </a:solidFill>
                <a:effectLst/>
                <a:uLnTx/>
                <a:uFillTx/>
                <a:latin typeface="+mn-lt"/>
                <a:ea typeface="ＭＳ Ｐゴシック" charset="0"/>
                <a:cs typeface="Helvetica Light" charset="0"/>
              </a:rPr>
              <a:t>~5% of bills </a:t>
            </a:r>
            <a:r>
              <a:rPr kumimoji="0" lang="en-US" sz="1400" b="0" i="0" u="none" strike="noStrike" kern="1200" cap="none" spc="0" normalizeH="0" baseline="0" noProof="0" dirty="0">
                <a:ln>
                  <a:noFill/>
                </a:ln>
                <a:solidFill>
                  <a:prstClr val="black"/>
                </a:solidFill>
                <a:effectLst/>
                <a:uLnTx/>
                <a:uFillTx/>
                <a:latin typeface="+mn-lt"/>
                <a:ea typeface="ＭＳ Ｐゴシック" charset="0"/>
                <a:cs typeface="Helvetica Light" charset="0"/>
              </a:rPr>
              <a:t>make it to the House or Senate floor</a:t>
            </a:r>
          </a:p>
        </p:txBody>
      </p:sp>
      <p:cxnSp>
        <p:nvCxnSpPr>
          <p:cNvPr id="9" name="Elbow Connector 17">
            <a:extLst>
              <a:ext uri="{FF2B5EF4-FFF2-40B4-BE49-F238E27FC236}">
                <a16:creationId xmlns:a16="http://schemas.microsoft.com/office/drawing/2014/main" id="{12F485E7-6D0F-B560-30C3-DAA6FBBC9659}"/>
              </a:ext>
            </a:extLst>
          </p:cNvPr>
          <p:cNvCxnSpPr>
            <a:cxnSpLocks/>
          </p:cNvCxnSpPr>
          <p:nvPr/>
        </p:nvCxnSpPr>
        <p:spPr>
          <a:xfrm>
            <a:off x="5941668" y="3906367"/>
            <a:ext cx="139459" cy="1357003"/>
          </a:xfrm>
          <a:prstGeom prst="bentConnector2">
            <a:avLst/>
          </a:prstGeom>
          <a:ln w="190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9853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A6247D-4F13-2501-7217-6B358913DFDC}"/>
              </a:ext>
            </a:extLst>
          </p:cNvPr>
          <p:cNvSpPr>
            <a:spLocks noGrp="1"/>
          </p:cNvSpPr>
          <p:nvPr>
            <p:ph type="sldNum" sz="quarter" idx="10"/>
          </p:nvPr>
        </p:nvSpPr>
        <p:spPr>
          <a:xfrm>
            <a:off x="8558513" y="6854503"/>
            <a:ext cx="3397640" cy="296105"/>
          </a:xfrm>
        </p:spPr>
        <p:txBody>
          <a:bodyPr/>
          <a:lstStyle/>
          <a:p>
            <a:fld id="{461711D5-349D-4847-A71F-DCB6A6FF38BF}" type="slidenum">
              <a:rPr lang="en-US" smtClean="0"/>
              <a:pPr/>
              <a:t>3</a:t>
            </a:fld>
            <a:endParaRPr lang="en-US" dirty="0"/>
          </a:p>
        </p:txBody>
      </p:sp>
      <p:grpSp>
        <p:nvGrpSpPr>
          <p:cNvPr id="8" name="Group 7">
            <a:extLst>
              <a:ext uri="{FF2B5EF4-FFF2-40B4-BE49-F238E27FC236}">
                <a16:creationId xmlns:a16="http://schemas.microsoft.com/office/drawing/2014/main" id="{DB83962E-CAE3-0832-88DA-5B49E42253A3}"/>
              </a:ext>
            </a:extLst>
          </p:cNvPr>
          <p:cNvGrpSpPr>
            <a:grpSpLocks noChangeAspect="1"/>
          </p:cNvGrpSpPr>
          <p:nvPr/>
        </p:nvGrpSpPr>
        <p:grpSpPr>
          <a:xfrm>
            <a:off x="1552432" y="1295863"/>
            <a:ext cx="9005319" cy="4368529"/>
            <a:chOff x="394101" y="1476174"/>
            <a:chExt cx="8128234" cy="3905652"/>
          </a:xfrm>
        </p:grpSpPr>
        <p:sp>
          <p:nvSpPr>
            <p:cNvPr id="9" name="Right Arrow 37">
              <a:extLst>
                <a:ext uri="{FF2B5EF4-FFF2-40B4-BE49-F238E27FC236}">
                  <a16:creationId xmlns:a16="http://schemas.microsoft.com/office/drawing/2014/main" id="{C6A184C1-A67B-8E99-1201-906913BFF137}"/>
                </a:ext>
              </a:extLst>
            </p:cNvPr>
            <p:cNvSpPr/>
            <p:nvPr/>
          </p:nvSpPr>
          <p:spPr>
            <a:xfrm rot="10800000">
              <a:off x="1448343" y="4146836"/>
              <a:ext cx="657225" cy="182880"/>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Light" panose="020F0302020204030204" pitchFamily="34" charset="0"/>
                  <a:ea typeface="ＭＳ Ｐゴシック" panose="020B0600070205080204" pitchFamily="34" charset="-128"/>
                </a:defRPr>
              </a:lvl1pPr>
              <a:lvl2pPr marL="742950" indent="-285750">
                <a:defRPr>
                  <a:solidFill>
                    <a:schemeClr val="tx1"/>
                  </a:solidFill>
                  <a:latin typeface="Calibri Light" panose="020F0302020204030204" pitchFamily="34" charset="0"/>
                  <a:ea typeface="ＭＳ Ｐゴシック" panose="020B0600070205080204" pitchFamily="34" charset="-128"/>
                </a:defRPr>
              </a:lvl2pPr>
              <a:lvl3pPr marL="1143000" indent="-228600">
                <a:defRPr>
                  <a:solidFill>
                    <a:schemeClr val="tx1"/>
                  </a:solidFill>
                  <a:latin typeface="Calibri Light" panose="020F0302020204030204" pitchFamily="34" charset="0"/>
                  <a:ea typeface="ＭＳ Ｐゴシック" panose="020B0600070205080204" pitchFamily="34" charset="-128"/>
                </a:defRPr>
              </a:lvl3pPr>
              <a:lvl4pPr marL="1600200" indent="-228600">
                <a:defRPr>
                  <a:solidFill>
                    <a:schemeClr val="tx1"/>
                  </a:solidFill>
                  <a:latin typeface="Calibri Light" panose="020F0302020204030204" pitchFamily="34" charset="0"/>
                  <a:ea typeface="ＭＳ Ｐゴシック" panose="020B0600070205080204" pitchFamily="34" charset="-128"/>
                </a:defRPr>
              </a:lvl4pPr>
              <a:lvl5pPr marL="2057400" indent="-228600">
                <a:defRPr>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9pPr>
            </a:lstStyle>
            <a:p>
              <a:pPr algn="ctr" eaLnBrk="1" hangingPunct="1"/>
              <a:endParaRPr lang="en-US" altLang="en-US" sz="900" dirty="0">
                <a:solidFill>
                  <a:srgbClr val="FFFFFF"/>
                </a:solidFill>
                <a:latin typeface="+mn-lt"/>
              </a:endParaRPr>
            </a:p>
          </p:txBody>
        </p:sp>
        <p:sp>
          <p:nvSpPr>
            <p:cNvPr id="10" name="Right Arrow 38">
              <a:extLst>
                <a:ext uri="{FF2B5EF4-FFF2-40B4-BE49-F238E27FC236}">
                  <a16:creationId xmlns:a16="http://schemas.microsoft.com/office/drawing/2014/main" id="{22449E5B-6E97-81A8-69C2-8409B94F5FDB}"/>
                </a:ext>
              </a:extLst>
            </p:cNvPr>
            <p:cNvSpPr/>
            <p:nvPr/>
          </p:nvSpPr>
          <p:spPr>
            <a:xfrm rot="5400000">
              <a:off x="7562215" y="3258046"/>
              <a:ext cx="365760" cy="182880"/>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Light" panose="020F0302020204030204" pitchFamily="34" charset="0"/>
                  <a:ea typeface="ＭＳ Ｐゴシック" panose="020B0600070205080204" pitchFamily="34" charset="-128"/>
                </a:defRPr>
              </a:lvl1pPr>
              <a:lvl2pPr marL="742950" indent="-285750">
                <a:defRPr>
                  <a:solidFill>
                    <a:schemeClr val="tx1"/>
                  </a:solidFill>
                  <a:latin typeface="Calibri Light" panose="020F0302020204030204" pitchFamily="34" charset="0"/>
                  <a:ea typeface="ＭＳ Ｐゴシック" panose="020B0600070205080204" pitchFamily="34" charset="-128"/>
                </a:defRPr>
              </a:lvl2pPr>
              <a:lvl3pPr marL="1143000" indent="-228600">
                <a:defRPr>
                  <a:solidFill>
                    <a:schemeClr val="tx1"/>
                  </a:solidFill>
                  <a:latin typeface="Calibri Light" panose="020F0302020204030204" pitchFamily="34" charset="0"/>
                  <a:ea typeface="ＭＳ Ｐゴシック" panose="020B0600070205080204" pitchFamily="34" charset="-128"/>
                </a:defRPr>
              </a:lvl3pPr>
              <a:lvl4pPr marL="1600200" indent="-228600">
                <a:defRPr>
                  <a:solidFill>
                    <a:schemeClr val="tx1"/>
                  </a:solidFill>
                  <a:latin typeface="Calibri Light" panose="020F0302020204030204" pitchFamily="34" charset="0"/>
                  <a:ea typeface="ＭＳ Ｐゴシック" panose="020B0600070205080204" pitchFamily="34" charset="-128"/>
                </a:defRPr>
              </a:lvl4pPr>
              <a:lvl5pPr marL="2057400" indent="-228600">
                <a:defRPr>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9pPr>
            </a:lstStyle>
            <a:p>
              <a:pPr algn="ctr" eaLnBrk="1" hangingPunct="1"/>
              <a:endParaRPr lang="en-US" altLang="en-US" sz="900" dirty="0">
                <a:solidFill>
                  <a:schemeClr val="accent1"/>
                </a:solidFill>
                <a:latin typeface="+mn-lt"/>
              </a:endParaRPr>
            </a:p>
          </p:txBody>
        </p:sp>
        <p:sp>
          <p:nvSpPr>
            <p:cNvPr id="11" name="Right Arrow 39">
              <a:extLst>
                <a:ext uri="{FF2B5EF4-FFF2-40B4-BE49-F238E27FC236}">
                  <a16:creationId xmlns:a16="http://schemas.microsoft.com/office/drawing/2014/main" id="{6456AFBF-384C-ECAE-DCA7-3CA68529EC61}"/>
                </a:ext>
              </a:extLst>
            </p:cNvPr>
            <p:cNvSpPr/>
            <p:nvPr/>
          </p:nvSpPr>
          <p:spPr>
            <a:xfrm>
              <a:off x="4316621" y="2397371"/>
              <a:ext cx="1097280" cy="182880"/>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Light" panose="020F0302020204030204" pitchFamily="34" charset="0"/>
                  <a:ea typeface="ＭＳ Ｐゴシック" panose="020B0600070205080204" pitchFamily="34" charset="-128"/>
                </a:defRPr>
              </a:lvl1pPr>
              <a:lvl2pPr marL="742950" indent="-285750">
                <a:defRPr>
                  <a:solidFill>
                    <a:schemeClr val="tx1"/>
                  </a:solidFill>
                  <a:latin typeface="Calibri Light" panose="020F0302020204030204" pitchFamily="34" charset="0"/>
                  <a:ea typeface="ＭＳ Ｐゴシック" panose="020B0600070205080204" pitchFamily="34" charset="-128"/>
                </a:defRPr>
              </a:lvl2pPr>
              <a:lvl3pPr marL="1143000" indent="-228600">
                <a:defRPr>
                  <a:solidFill>
                    <a:schemeClr val="tx1"/>
                  </a:solidFill>
                  <a:latin typeface="Calibri Light" panose="020F0302020204030204" pitchFamily="34" charset="0"/>
                  <a:ea typeface="ＭＳ Ｐゴシック" panose="020B0600070205080204" pitchFamily="34" charset="-128"/>
                </a:defRPr>
              </a:lvl3pPr>
              <a:lvl4pPr marL="1600200" indent="-228600">
                <a:defRPr>
                  <a:solidFill>
                    <a:schemeClr val="tx1"/>
                  </a:solidFill>
                  <a:latin typeface="Calibri Light" panose="020F0302020204030204" pitchFamily="34" charset="0"/>
                  <a:ea typeface="ＭＳ Ｐゴシック" panose="020B0600070205080204" pitchFamily="34" charset="-128"/>
                </a:defRPr>
              </a:lvl4pPr>
              <a:lvl5pPr marL="2057400" indent="-228600">
                <a:defRPr>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9pPr>
            </a:lstStyle>
            <a:p>
              <a:pPr algn="ctr" eaLnBrk="1" hangingPunct="1"/>
              <a:endParaRPr lang="en-US" altLang="en-US" sz="900" dirty="0">
                <a:solidFill>
                  <a:schemeClr val="accent1"/>
                </a:solidFill>
                <a:latin typeface="+mn-lt"/>
              </a:endParaRPr>
            </a:p>
          </p:txBody>
        </p:sp>
        <p:sp>
          <p:nvSpPr>
            <p:cNvPr id="12" name="Right Arrow 40">
              <a:extLst>
                <a:ext uri="{FF2B5EF4-FFF2-40B4-BE49-F238E27FC236}">
                  <a16:creationId xmlns:a16="http://schemas.microsoft.com/office/drawing/2014/main" id="{758FADC9-7C8C-859C-B154-09DCC1FF180A}"/>
                </a:ext>
              </a:extLst>
            </p:cNvPr>
            <p:cNvSpPr/>
            <p:nvPr/>
          </p:nvSpPr>
          <p:spPr>
            <a:xfrm>
              <a:off x="6100312" y="2398959"/>
              <a:ext cx="1097280" cy="182880"/>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Light" panose="020F0302020204030204" pitchFamily="34" charset="0"/>
                  <a:ea typeface="ＭＳ Ｐゴシック" panose="020B0600070205080204" pitchFamily="34" charset="-128"/>
                </a:defRPr>
              </a:lvl1pPr>
              <a:lvl2pPr marL="742950" indent="-285750">
                <a:defRPr>
                  <a:solidFill>
                    <a:schemeClr val="tx1"/>
                  </a:solidFill>
                  <a:latin typeface="Calibri Light" panose="020F0302020204030204" pitchFamily="34" charset="0"/>
                  <a:ea typeface="ＭＳ Ｐゴシック" panose="020B0600070205080204" pitchFamily="34" charset="-128"/>
                </a:defRPr>
              </a:lvl2pPr>
              <a:lvl3pPr marL="1143000" indent="-228600">
                <a:defRPr>
                  <a:solidFill>
                    <a:schemeClr val="tx1"/>
                  </a:solidFill>
                  <a:latin typeface="Calibri Light" panose="020F0302020204030204" pitchFamily="34" charset="0"/>
                  <a:ea typeface="ＭＳ Ｐゴシック" panose="020B0600070205080204" pitchFamily="34" charset="-128"/>
                </a:defRPr>
              </a:lvl3pPr>
              <a:lvl4pPr marL="1600200" indent="-228600">
                <a:defRPr>
                  <a:solidFill>
                    <a:schemeClr val="tx1"/>
                  </a:solidFill>
                  <a:latin typeface="Calibri Light" panose="020F0302020204030204" pitchFamily="34" charset="0"/>
                  <a:ea typeface="ＭＳ Ｐゴシック" panose="020B0600070205080204" pitchFamily="34" charset="-128"/>
                </a:defRPr>
              </a:lvl4pPr>
              <a:lvl5pPr marL="2057400" indent="-228600">
                <a:defRPr>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9pPr>
            </a:lstStyle>
            <a:p>
              <a:pPr algn="ctr" eaLnBrk="1" hangingPunct="1"/>
              <a:endParaRPr lang="en-US" altLang="en-US" sz="900" dirty="0">
                <a:solidFill>
                  <a:schemeClr val="accent1"/>
                </a:solidFill>
                <a:latin typeface="+mn-lt"/>
              </a:endParaRPr>
            </a:p>
          </p:txBody>
        </p:sp>
        <p:sp>
          <p:nvSpPr>
            <p:cNvPr id="13" name="Right Arrow 41">
              <a:extLst>
                <a:ext uri="{FF2B5EF4-FFF2-40B4-BE49-F238E27FC236}">
                  <a16:creationId xmlns:a16="http://schemas.microsoft.com/office/drawing/2014/main" id="{CA777881-B92C-43A4-50A8-43ED8BB10433}"/>
                </a:ext>
              </a:extLst>
            </p:cNvPr>
            <p:cNvSpPr/>
            <p:nvPr/>
          </p:nvSpPr>
          <p:spPr>
            <a:xfrm rot="10800000">
              <a:off x="2838866" y="4148423"/>
              <a:ext cx="1097280" cy="182880"/>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Light" panose="020F0302020204030204" pitchFamily="34" charset="0"/>
                  <a:ea typeface="ＭＳ Ｐゴシック" panose="020B0600070205080204" pitchFamily="34" charset="-128"/>
                </a:defRPr>
              </a:lvl1pPr>
              <a:lvl2pPr marL="742950" indent="-285750">
                <a:defRPr>
                  <a:solidFill>
                    <a:schemeClr val="tx1"/>
                  </a:solidFill>
                  <a:latin typeface="Calibri Light" panose="020F0302020204030204" pitchFamily="34" charset="0"/>
                  <a:ea typeface="ＭＳ Ｐゴシック" panose="020B0600070205080204" pitchFamily="34" charset="-128"/>
                </a:defRPr>
              </a:lvl2pPr>
              <a:lvl3pPr marL="1143000" indent="-228600">
                <a:defRPr>
                  <a:solidFill>
                    <a:schemeClr val="tx1"/>
                  </a:solidFill>
                  <a:latin typeface="Calibri Light" panose="020F0302020204030204" pitchFamily="34" charset="0"/>
                  <a:ea typeface="ＭＳ Ｐゴシック" panose="020B0600070205080204" pitchFamily="34" charset="-128"/>
                </a:defRPr>
              </a:lvl3pPr>
              <a:lvl4pPr marL="1600200" indent="-228600">
                <a:defRPr>
                  <a:solidFill>
                    <a:schemeClr val="tx1"/>
                  </a:solidFill>
                  <a:latin typeface="Calibri Light" panose="020F0302020204030204" pitchFamily="34" charset="0"/>
                  <a:ea typeface="ＭＳ Ｐゴシック" panose="020B0600070205080204" pitchFamily="34" charset="-128"/>
                </a:defRPr>
              </a:lvl4pPr>
              <a:lvl5pPr marL="2057400" indent="-228600">
                <a:defRPr>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9pPr>
            </a:lstStyle>
            <a:p>
              <a:pPr algn="ctr" eaLnBrk="1" hangingPunct="1"/>
              <a:endParaRPr lang="en-US" altLang="en-US" sz="900" dirty="0">
                <a:solidFill>
                  <a:srgbClr val="FFFFFF"/>
                </a:solidFill>
                <a:latin typeface="+mn-lt"/>
              </a:endParaRPr>
            </a:p>
          </p:txBody>
        </p:sp>
        <p:sp>
          <p:nvSpPr>
            <p:cNvPr id="14" name="Right Arrow 42">
              <a:extLst>
                <a:ext uri="{FF2B5EF4-FFF2-40B4-BE49-F238E27FC236}">
                  <a16:creationId xmlns:a16="http://schemas.microsoft.com/office/drawing/2014/main" id="{3A01147B-98CD-507D-E1BF-533D25808953}"/>
                </a:ext>
              </a:extLst>
            </p:cNvPr>
            <p:cNvSpPr/>
            <p:nvPr/>
          </p:nvSpPr>
          <p:spPr>
            <a:xfrm>
              <a:off x="2526110" y="2398959"/>
              <a:ext cx="1097280" cy="182880"/>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en-US" sz="1200" dirty="0"/>
            </a:p>
          </p:txBody>
        </p:sp>
        <p:sp>
          <p:nvSpPr>
            <p:cNvPr id="15" name="Right Arrow 43">
              <a:extLst>
                <a:ext uri="{FF2B5EF4-FFF2-40B4-BE49-F238E27FC236}">
                  <a16:creationId xmlns:a16="http://schemas.microsoft.com/office/drawing/2014/main" id="{F870B171-CEDE-A645-B5F3-689167CE92FC}"/>
                </a:ext>
              </a:extLst>
            </p:cNvPr>
            <p:cNvSpPr/>
            <p:nvPr/>
          </p:nvSpPr>
          <p:spPr>
            <a:xfrm rot="10800000">
              <a:off x="4640488" y="4146836"/>
              <a:ext cx="1097280" cy="182880"/>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Light" panose="020F0302020204030204" pitchFamily="34" charset="0"/>
                  <a:ea typeface="ＭＳ Ｐゴシック" panose="020B0600070205080204" pitchFamily="34" charset="-128"/>
                </a:defRPr>
              </a:lvl1pPr>
              <a:lvl2pPr marL="742950" indent="-285750">
                <a:defRPr>
                  <a:solidFill>
                    <a:schemeClr val="tx1"/>
                  </a:solidFill>
                  <a:latin typeface="Calibri Light" panose="020F0302020204030204" pitchFamily="34" charset="0"/>
                  <a:ea typeface="ＭＳ Ｐゴシック" panose="020B0600070205080204" pitchFamily="34" charset="-128"/>
                </a:defRPr>
              </a:lvl2pPr>
              <a:lvl3pPr marL="1143000" indent="-228600">
                <a:defRPr>
                  <a:solidFill>
                    <a:schemeClr val="tx1"/>
                  </a:solidFill>
                  <a:latin typeface="Calibri Light" panose="020F0302020204030204" pitchFamily="34" charset="0"/>
                  <a:ea typeface="ＭＳ Ｐゴシック" panose="020B0600070205080204" pitchFamily="34" charset="-128"/>
                </a:defRPr>
              </a:lvl3pPr>
              <a:lvl4pPr marL="1600200" indent="-228600">
                <a:defRPr>
                  <a:solidFill>
                    <a:schemeClr val="tx1"/>
                  </a:solidFill>
                  <a:latin typeface="Calibri Light" panose="020F0302020204030204" pitchFamily="34" charset="0"/>
                  <a:ea typeface="ＭＳ Ｐゴシック" panose="020B0600070205080204" pitchFamily="34" charset="-128"/>
                </a:defRPr>
              </a:lvl4pPr>
              <a:lvl5pPr marL="2057400" indent="-228600">
                <a:defRPr>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9pPr>
            </a:lstStyle>
            <a:p>
              <a:pPr algn="ctr" eaLnBrk="1" hangingPunct="1"/>
              <a:endParaRPr lang="en-US" altLang="en-US" sz="900" dirty="0">
                <a:solidFill>
                  <a:srgbClr val="FFFFFF"/>
                </a:solidFill>
                <a:latin typeface="+mn-lt"/>
              </a:endParaRPr>
            </a:p>
          </p:txBody>
        </p:sp>
        <p:sp>
          <p:nvSpPr>
            <p:cNvPr id="16" name="Right Arrow 44">
              <a:extLst>
                <a:ext uri="{FF2B5EF4-FFF2-40B4-BE49-F238E27FC236}">
                  <a16:creationId xmlns:a16="http://schemas.microsoft.com/office/drawing/2014/main" id="{116D14BD-A7B8-A921-4B43-A27E61C5A66D}"/>
                </a:ext>
              </a:extLst>
            </p:cNvPr>
            <p:cNvSpPr/>
            <p:nvPr/>
          </p:nvSpPr>
          <p:spPr>
            <a:xfrm rot="10800000">
              <a:off x="6438935" y="4146836"/>
              <a:ext cx="1097280" cy="182880"/>
            </a:xfrm>
            <a:prstGeom prst="rightArrow">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Light" panose="020F0302020204030204" pitchFamily="34" charset="0"/>
                  <a:ea typeface="ＭＳ Ｐゴシック" panose="020B0600070205080204" pitchFamily="34" charset="-128"/>
                </a:defRPr>
              </a:lvl1pPr>
              <a:lvl2pPr marL="742950" indent="-285750">
                <a:defRPr>
                  <a:solidFill>
                    <a:schemeClr val="tx1"/>
                  </a:solidFill>
                  <a:latin typeface="Calibri Light" panose="020F0302020204030204" pitchFamily="34" charset="0"/>
                  <a:ea typeface="ＭＳ Ｐゴシック" panose="020B0600070205080204" pitchFamily="34" charset="-128"/>
                </a:defRPr>
              </a:lvl2pPr>
              <a:lvl3pPr marL="1143000" indent="-228600">
                <a:defRPr>
                  <a:solidFill>
                    <a:schemeClr val="tx1"/>
                  </a:solidFill>
                  <a:latin typeface="Calibri Light" panose="020F0302020204030204" pitchFamily="34" charset="0"/>
                  <a:ea typeface="ＭＳ Ｐゴシック" panose="020B0600070205080204" pitchFamily="34" charset="-128"/>
                </a:defRPr>
              </a:lvl3pPr>
              <a:lvl4pPr marL="1600200" indent="-228600">
                <a:defRPr>
                  <a:solidFill>
                    <a:schemeClr val="tx1"/>
                  </a:solidFill>
                  <a:latin typeface="Calibri Light" panose="020F0302020204030204" pitchFamily="34" charset="0"/>
                  <a:ea typeface="ＭＳ Ｐゴシック" panose="020B0600070205080204" pitchFamily="34" charset="-128"/>
                </a:defRPr>
              </a:lvl4pPr>
              <a:lvl5pPr marL="2057400" indent="-228600">
                <a:defRPr>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9pPr>
            </a:lstStyle>
            <a:p>
              <a:pPr algn="ctr" eaLnBrk="1" hangingPunct="1"/>
              <a:endParaRPr lang="en-US" altLang="en-US" sz="900" dirty="0">
                <a:solidFill>
                  <a:srgbClr val="FFFFFF"/>
                </a:solidFill>
                <a:latin typeface="+mn-lt"/>
              </a:endParaRPr>
            </a:p>
          </p:txBody>
        </p:sp>
        <p:cxnSp>
          <p:nvCxnSpPr>
            <p:cNvPr id="17" name="Straight Arrow Connector 16">
              <a:extLst>
                <a:ext uri="{FF2B5EF4-FFF2-40B4-BE49-F238E27FC236}">
                  <a16:creationId xmlns:a16="http://schemas.microsoft.com/office/drawing/2014/main" id="{FCDCC830-D8C3-B9A7-C5B0-80FC98529104}"/>
                </a:ext>
              </a:extLst>
            </p:cNvPr>
            <p:cNvCxnSpPr>
              <a:cxnSpLocks/>
            </p:cNvCxnSpPr>
            <p:nvPr/>
          </p:nvCxnSpPr>
          <p:spPr>
            <a:xfrm flipV="1">
              <a:off x="7745095" y="1658205"/>
              <a:ext cx="0" cy="640080"/>
            </a:xfrm>
            <a:prstGeom prst="straightConnector1">
              <a:avLst/>
            </a:prstGeom>
            <a:ln w="38100">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5F3010A-AD73-D370-214F-44D95FEE6B0D}"/>
                </a:ext>
              </a:extLst>
            </p:cNvPr>
            <p:cNvCxnSpPr>
              <a:cxnSpLocks/>
            </p:cNvCxnSpPr>
            <p:nvPr/>
          </p:nvCxnSpPr>
          <p:spPr>
            <a:xfrm flipV="1">
              <a:off x="5920426" y="1658205"/>
              <a:ext cx="0" cy="640080"/>
            </a:xfrm>
            <a:prstGeom prst="straightConnector1">
              <a:avLst/>
            </a:prstGeom>
            <a:ln w="38100">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9E1A79AD-FD4C-96FC-19E1-21CEAB3988AF}"/>
                </a:ext>
              </a:extLst>
            </p:cNvPr>
            <p:cNvCxnSpPr>
              <a:cxnSpLocks/>
            </p:cNvCxnSpPr>
            <p:nvPr/>
          </p:nvCxnSpPr>
          <p:spPr>
            <a:xfrm flipV="1">
              <a:off x="4115695" y="1658205"/>
              <a:ext cx="0" cy="640080"/>
            </a:xfrm>
            <a:prstGeom prst="straightConnector1">
              <a:avLst/>
            </a:prstGeom>
            <a:ln w="38100">
              <a:solidFill>
                <a:schemeClr val="accent3">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84BF5FE-60CE-5252-63E1-C7170F4FE78D}"/>
                </a:ext>
              </a:extLst>
            </p:cNvPr>
            <p:cNvCxnSpPr>
              <a:cxnSpLocks/>
            </p:cNvCxnSpPr>
            <p:nvPr/>
          </p:nvCxnSpPr>
          <p:spPr>
            <a:xfrm flipV="1">
              <a:off x="2335576" y="4481543"/>
              <a:ext cx="0" cy="640080"/>
            </a:xfrm>
            <a:prstGeom prst="straightConnector1">
              <a:avLst/>
            </a:prstGeom>
            <a:ln w="38100">
              <a:solidFill>
                <a:schemeClr val="accent3">
                  <a:lumMod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94E4D23-001E-FCB5-100E-E250E312D173}"/>
                </a:ext>
              </a:extLst>
            </p:cNvPr>
            <p:cNvCxnSpPr>
              <a:cxnSpLocks/>
            </p:cNvCxnSpPr>
            <p:nvPr/>
          </p:nvCxnSpPr>
          <p:spPr>
            <a:xfrm flipV="1">
              <a:off x="4115695" y="4481543"/>
              <a:ext cx="0" cy="640080"/>
            </a:xfrm>
            <a:prstGeom prst="straightConnector1">
              <a:avLst/>
            </a:prstGeom>
            <a:ln w="38100">
              <a:solidFill>
                <a:schemeClr val="accent3">
                  <a:lumMod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ACFC37E-9B24-9A3F-24CD-0D59174E97AF}"/>
                </a:ext>
              </a:extLst>
            </p:cNvPr>
            <p:cNvCxnSpPr>
              <a:cxnSpLocks/>
            </p:cNvCxnSpPr>
            <p:nvPr/>
          </p:nvCxnSpPr>
          <p:spPr>
            <a:xfrm flipV="1">
              <a:off x="5920426" y="4481543"/>
              <a:ext cx="0" cy="640080"/>
            </a:xfrm>
            <a:prstGeom prst="straightConnector1">
              <a:avLst/>
            </a:prstGeom>
            <a:ln w="38100">
              <a:solidFill>
                <a:schemeClr val="accent3">
                  <a:lumMod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3E62C0A-65F6-124C-9F24-196276CBCFAD}"/>
                </a:ext>
              </a:extLst>
            </p:cNvPr>
            <p:cNvCxnSpPr>
              <a:cxnSpLocks/>
            </p:cNvCxnSpPr>
            <p:nvPr/>
          </p:nvCxnSpPr>
          <p:spPr>
            <a:xfrm flipV="1">
              <a:off x="7745095" y="4481543"/>
              <a:ext cx="0" cy="640080"/>
            </a:xfrm>
            <a:prstGeom prst="straightConnector1">
              <a:avLst/>
            </a:prstGeom>
            <a:ln w="38100">
              <a:solidFill>
                <a:schemeClr val="accent3">
                  <a:lumMod val="50000"/>
                </a:schemeClr>
              </a:solidFill>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B0DF083A-6CA9-76A2-7287-FF61B39709B0}"/>
                </a:ext>
              </a:extLst>
            </p:cNvPr>
            <p:cNvSpPr/>
            <p:nvPr/>
          </p:nvSpPr>
          <p:spPr>
            <a:xfrm>
              <a:off x="3696595" y="2071299"/>
              <a:ext cx="838200" cy="838200"/>
            </a:xfrm>
            <a:prstGeom prst="ellipse">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en-US" sz="900" dirty="0">
                <a:solidFill>
                  <a:srgbClr val="FFFFFF"/>
                </a:solidFill>
                <a:ea typeface="ＭＳ Ｐゴシック" panose="020B0600070205080204" pitchFamily="34" charset="-128"/>
              </a:endParaRPr>
            </a:p>
          </p:txBody>
        </p:sp>
        <p:sp>
          <p:nvSpPr>
            <p:cNvPr id="25" name="Oval 24">
              <a:extLst>
                <a:ext uri="{FF2B5EF4-FFF2-40B4-BE49-F238E27FC236}">
                  <a16:creationId xmlns:a16="http://schemas.microsoft.com/office/drawing/2014/main" id="{BFECB9BF-AFCB-C17B-9B72-7F100DFBDDC2}"/>
                </a:ext>
              </a:extLst>
            </p:cNvPr>
            <p:cNvSpPr/>
            <p:nvPr/>
          </p:nvSpPr>
          <p:spPr>
            <a:xfrm>
              <a:off x="5501326" y="2071299"/>
              <a:ext cx="838200" cy="838200"/>
            </a:xfrm>
            <a:prstGeom prst="ellipse">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en-US" sz="900" dirty="0">
                <a:solidFill>
                  <a:srgbClr val="FFFFFF"/>
                </a:solidFill>
                <a:ea typeface="ＭＳ Ｐゴシック" panose="020B0600070205080204" pitchFamily="34" charset="-128"/>
              </a:endParaRPr>
            </a:p>
          </p:txBody>
        </p:sp>
        <p:sp>
          <p:nvSpPr>
            <p:cNvPr id="26" name="Oval 25">
              <a:extLst>
                <a:ext uri="{FF2B5EF4-FFF2-40B4-BE49-F238E27FC236}">
                  <a16:creationId xmlns:a16="http://schemas.microsoft.com/office/drawing/2014/main" id="{DF587746-0A98-E9EF-1EFD-CCB3306EC881}"/>
                </a:ext>
              </a:extLst>
            </p:cNvPr>
            <p:cNvSpPr/>
            <p:nvPr/>
          </p:nvSpPr>
          <p:spPr>
            <a:xfrm>
              <a:off x="7325995" y="2071299"/>
              <a:ext cx="838200" cy="838200"/>
            </a:xfrm>
            <a:prstGeom prst="ellipse">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en-US" sz="900" dirty="0">
                <a:solidFill>
                  <a:srgbClr val="FFFFFF"/>
                </a:solidFill>
                <a:ea typeface="ＭＳ Ｐゴシック" panose="020B0600070205080204" pitchFamily="34" charset="-128"/>
              </a:endParaRPr>
            </a:p>
          </p:txBody>
        </p:sp>
        <p:sp>
          <p:nvSpPr>
            <p:cNvPr id="27" name="Oval 26">
              <a:extLst>
                <a:ext uri="{FF2B5EF4-FFF2-40B4-BE49-F238E27FC236}">
                  <a16:creationId xmlns:a16="http://schemas.microsoft.com/office/drawing/2014/main" id="{C248CA5A-F90B-A310-64FC-DF55E6DF2DEB}"/>
                </a:ext>
              </a:extLst>
            </p:cNvPr>
            <p:cNvSpPr/>
            <p:nvPr/>
          </p:nvSpPr>
          <p:spPr>
            <a:xfrm>
              <a:off x="1916476" y="2069711"/>
              <a:ext cx="838200" cy="838200"/>
            </a:xfrm>
            <a:prstGeom prst="ellipse">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Calibri Light" panose="020F0302020204030204" pitchFamily="34" charset="0"/>
                  <a:ea typeface="ＭＳ Ｐゴシック" panose="020B0600070205080204" pitchFamily="34" charset="-128"/>
                </a:defRPr>
              </a:lvl1pPr>
              <a:lvl2pPr marL="742950" indent="-285750">
                <a:defRPr>
                  <a:solidFill>
                    <a:schemeClr val="tx1"/>
                  </a:solidFill>
                  <a:latin typeface="Calibri Light" panose="020F0302020204030204" pitchFamily="34" charset="0"/>
                  <a:ea typeface="ＭＳ Ｐゴシック" panose="020B0600070205080204" pitchFamily="34" charset="-128"/>
                </a:defRPr>
              </a:lvl2pPr>
              <a:lvl3pPr marL="1143000" indent="-228600">
                <a:defRPr>
                  <a:solidFill>
                    <a:schemeClr val="tx1"/>
                  </a:solidFill>
                  <a:latin typeface="Calibri Light" panose="020F0302020204030204" pitchFamily="34" charset="0"/>
                  <a:ea typeface="ＭＳ Ｐゴシック" panose="020B0600070205080204" pitchFamily="34" charset="-128"/>
                </a:defRPr>
              </a:lvl3pPr>
              <a:lvl4pPr marL="1600200" indent="-228600">
                <a:defRPr>
                  <a:solidFill>
                    <a:schemeClr val="tx1"/>
                  </a:solidFill>
                  <a:latin typeface="Calibri Light" panose="020F0302020204030204" pitchFamily="34" charset="0"/>
                  <a:ea typeface="ＭＳ Ｐゴシック" panose="020B0600070205080204" pitchFamily="34" charset="-128"/>
                </a:defRPr>
              </a:lvl4pPr>
              <a:lvl5pPr marL="2057400" indent="-228600">
                <a:defRPr>
                  <a:solidFill>
                    <a:schemeClr val="tx1"/>
                  </a:solidFill>
                  <a:latin typeface="Calibri Light" panose="020F030202020403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Calibri Light" panose="020F0302020204030204" pitchFamily="34" charset="0"/>
                  <a:ea typeface="ＭＳ Ｐゴシック" panose="020B0600070205080204" pitchFamily="34" charset="-128"/>
                </a:defRPr>
              </a:lvl9pPr>
            </a:lstStyle>
            <a:p>
              <a:pPr algn="ctr" eaLnBrk="1" hangingPunct="1"/>
              <a:endParaRPr lang="en-US" altLang="en-US" sz="900" dirty="0">
                <a:solidFill>
                  <a:srgbClr val="FFFFFF"/>
                </a:solidFill>
                <a:latin typeface="+mn-lt"/>
              </a:endParaRPr>
            </a:p>
          </p:txBody>
        </p:sp>
        <p:sp>
          <p:nvSpPr>
            <p:cNvPr id="28" name="TextBox 4">
              <a:extLst>
                <a:ext uri="{FF2B5EF4-FFF2-40B4-BE49-F238E27FC236}">
                  <a16:creationId xmlns:a16="http://schemas.microsoft.com/office/drawing/2014/main" id="{0393B712-3BFF-3E63-19E3-C8F50848C27D}"/>
                </a:ext>
              </a:extLst>
            </p:cNvPr>
            <p:cNvSpPr txBox="1">
              <a:spLocks noChangeArrowheads="1"/>
            </p:cNvSpPr>
            <p:nvPr/>
          </p:nvSpPr>
          <p:spPr bwMode="auto">
            <a:xfrm>
              <a:off x="3338455" y="1488614"/>
              <a:ext cx="1554480" cy="457200"/>
            </a:xfrm>
            <a:prstGeom prst="roundRect">
              <a:avLst/>
            </a:prstGeom>
            <a:solidFill>
              <a:schemeClr val="accent3">
                <a:lumMod val="20000"/>
                <a:lumOff val="80000"/>
              </a:schemeClr>
            </a:solidFill>
            <a:ln w="25400">
              <a:noFill/>
              <a:prstDash val="solid"/>
              <a:miter lim="800000"/>
              <a:headEnd/>
              <a:tailEnd/>
            </a:ln>
          </p:spPr>
          <p:txBody>
            <a:bodyPr lIns="45720" tIns="91440" rIns="45720" bIns="91440" anchor="ctr"/>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900" dirty="0">
                  <a:latin typeface="+mn-lt"/>
                </a:rPr>
                <a:t>Bill is ignored by full committee</a:t>
              </a:r>
            </a:p>
          </p:txBody>
        </p:sp>
        <p:sp>
          <p:nvSpPr>
            <p:cNvPr id="29" name="TextBox 44">
              <a:extLst>
                <a:ext uri="{FF2B5EF4-FFF2-40B4-BE49-F238E27FC236}">
                  <a16:creationId xmlns:a16="http://schemas.microsoft.com/office/drawing/2014/main" id="{C5142246-08D2-DDA8-FF4B-DB685488AA3B}"/>
                </a:ext>
              </a:extLst>
            </p:cNvPr>
            <p:cNvSpPr txBox="1">
              <a:spLocks noChangeArrowheads="1"/>
            </p:cNvSpPr>
            <p:nvPr/>
          </p:nvSpPr>
          <p:spPr bwMode="auto">
            <a:xfrm>
              <a:off x="5143186" y="1476174"/>
              <a:ext cx="1554480" cy="457200"/>
            </a:xfrm>
            <a:prstGeom prst="roundRect">
              <a:avLst/>
            </a:prstGeom>
            <a:solidFill>
              <a:schemeClr val="accent3">
                <a:lumMod val="20000"/>
                <a:lumOff val="80000"/>
              </a:schemeClr>
            </a:solidFill>
            <a:ln w="25400">
              <a:noFill/>
              <a:prstDash val="solid"/>
              <a:miter lim="800000"/>
              <a:headEnd/>
              <a:tailEnd/>
            </a:ln>
          </p:spPr>
          <p:txBody>
            <a:bodyPr lIns="45720" tIns="91440" rIns="45720" bIns="91440" anchor="ctr"/>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900" dirty="0">
                  <a:latin typeface="+mn-lt"/>
                </a:rPr>
                <a:t>Bill fails passage in subcommittee vote</a:t>
              </a:r>
            </a:p>
          </p:txBody>
        </p:sp>
        <p:sp>
          <p:nvSpPr>
            <p:cNvPr id="30" name="TextBox 45">
              <a:extLst>
                <a:ext uri="{FF2B5EF4-FFF2-40B4-BE49-F238E27FC236}">
                  <a16:creationId xmlns:a16="http://schemas.microsoft.com/office/drawing/2014/main" id="{3BAF3F44-69AF-9E9D-8079-8FE645B17511}"/>
                </a:ext>
              </a:extLst>
            </p:cNvPr>
            <p:cNvSpPr txBox="1">
              <a:spLocks noChangeArrowheads="1"/>
            </p:cNvSpPr>
            <p:nvPr/>
          </p:nvSpPr>
          <p:spPr bwMode="auto">
            <a:xfrm>
              <a:off x="6967855" y="1476174"/>
              <a:ext cx="1554480" cy="457200"/>
            </a:xfrm>
            <a:prstGeom prst="roundRect">
              <a:avLst/>
            </a:prstGeom>
            <a:solidFill>
              <a:schemeClr val="accent3">
                <a:lumMod val="20000"/>
                <a:lumOff val="80000"/>
              </a:schemeClr>
            </a:solidFill>
            <a:ln w="25400">
              <a:noFill/>
              <a:prstDash val="solid"/>
              <a:miter lim="800000"/>
              <a:headEnd/>
              <a:tailEnd/>
            </a:ln>
          </p:spPr>
          <p:txBody>
            <a:bodyPr lIns="45720" tIns="91440" rIns="45720" bIns="91440" anchor="ctr"/>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900" dirty="0">
                  <a:latin typeface="+mn-lt"/>
                </a:rPr>
                <a:t>Bill fails passage in full committee vote</a:t>
              </a:r>
            </a:p>
          </p:txBody>
        </p:sp>
        <p:sp>
          <p:nvSpPr>
            <p:cNvPr id="31" name="TextBox 46">
              <a:extLst>
                <a:ext uri="{FF2B5EF4-FFF2-40B4-BE49-F238E27FC236}">
                  <a16:creationId xmlns:a16="http://schemas.microsoft.com/office/drawing/2014/main" id="{8E1B7BDE-4782-C669-02A8-60E963E9A180}"/>
                </a:ext>
              </a:extLst>
            </p:cNvPr>
            <p:cNvSpPr txBox="1">
              <a:spLocks noChangeArrowheads="1"/>
            </p:cNvSpPr>
            <p:nvPr/>
          </p:nvSpPr>
          <p:spPr bwMode="auto">
            <a:xfrm>
              <a:off x="6863005" y="4732221"/>
              <a:ext cx="1593178" cy="640080"/>
            </a:xfrm>
            <a:prstGeom prst="roundRect">
              <a:avLst/>
            </a:prstGeom>
            <a:solidFill>
              <a:schemeClr val="accent3">
                <a:lumMod val="20000"/>
                <a:lumOff val="80000"/>
              </a:schemeClr>
            </a:solidFill>
            <a:ln w="25400">
              <a:noFill/>
              <a:prstDash val="solid"/>
              <a:miter lim="800000"/>
              <a:headEnd/>
              <a:tailEnd/>
            </a:ln>
          </p:spPr>
          <p:txBody>
            <a:bodyPr lIns="45720" tIns="91440" rIns="45720" bIns="91440" anchor="ctr"/>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900" dirty="0">
                  <a:latin typeface="+mn-lt"/>
                </a:rPr>
                <a:t>Senate majority leader/</a:t>
              </a:r>
            </a:p>
            <a:p>
              <a:pPr algn="ctr" eaLnBrk="1" hangingPunct="1">
                <a:defRPr/>
              </a:pPr>
              <a:r>
                <a:rPr lang="en-US" altLang="en-US" sz="900" dirty="0">
                  <a:latin typeface="+mn-lt"/>
                </a:rPr>
                <a:t>House speaker declines to put bill on calendar</a:t>
              </a:r>
            </a:p>
          </p:txBody>
        </p:sp>
        <p:sp>
          <p:nvSpPr>
            <p:cNvPr id="32" name="TextBox 47">
              <a:extLst>
                <a:ext uri="{FF2B5EF4-FFF2-40B4-BE49-F238E27FC236}">
                  <a16:creationId xmlns:a16="http://schemas.microsoft.com/office/drawing/2014/main" id="{63D78440-7246-8A8B-F724-81B3777FDA0F}"/>
                </a:ext>
              </a:extLst>
            </p:cNvPr>
            <p:cNvSpPr txBox="1">
              <a:spLocks noChangeArrowheads="1"/>
            </p:cNvSpPr>
            <p:nvPr/>
          </p:nvSpPr>
          <p:spPr bwMode="auto">
            <a:xfrm>
              <a:off x="5143186" y="4741746"/>
              <a:ext cx="1554480" cy="640080"/>
            </a:xfrm>
            <a:prstGeom prst="roundRect">
              <a:avLst/>
            </a:prstGeom>
            <a:solidFill>
              <a:schemeClr val="accent3">
                <a:lumMod val="20000"/>
                <a:lumOff val="80000"/>
              </a:schemeClr>
            </a:solidFill>
            <a:ln w="25400">
              <a:noFill/>
              <a:prstDash val="solid"/>
              <a:miter lim="800000"/>
              <a:headEnd/>
              <a:tailEnd/>
            </a:ln>
          </p:spPr>
          <p:txBody>
            <a:bodyPr lIns="45720" tIns="91440" rIns="45720" bIns="91440" anchor="ctr"/>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900" dirty="0">
                  <a:latin typeface="+mn-lt"/>
                </a:rPr>
                <a:t>In the Senate, bills can be filibustered during debate</a:t>
              </a:r>
            </a:p>
          </p:txBody>
        </p:sp>
        <p:sp>
          <p:nvSpPr>
            <p:cNvPr id="33" name="TextBox 48">
              <a:extLst>
                <a:ext uri="{FF2B5EF4-FFF2-40B4-BE49-F238E27FC236}">
                  <a16:creationId xmlns:a16="http://schemas.microsoft.com/office/drawing/2014/main" id="{07B49257-2C9B-3A5A-E530-8814010A2E3C}"/>
                </a:ext>
              </a:extLst>
            </p:cNvPr>
            <p:cNvSpPr txBox="1">
              <a:spLocks noChangeArrowheads="1"/>
            </p:cNvSpPr>
            <p:nvPr/>
          </p:nvSpPr>
          <p:spPr bwMode="auto">
            <a:xfrm>
              <a:off x="3338455" y="4740158"/>
              <a:ext cx="1554480" cy="640080"/>
            </a:xfrm>
            <a:prstGeom prst="roundRect">
              <a:avLst/>
            </a:prstGeom>
            <a:solidFill>
              <a:schemeClr val="accent3">
                <a:lumMod val="20000"/>
                <a:lumOff val="80000"/>
              </a:schemeClr>
            </a:solidFill>
            <a:ln w="25400">
              <a:noFill/>
              <a:prstDash val="solid"/>
              <a:miter lim="800000"/>
              <a:headEnd/>
              <a:tailEnd/>
            </a:ln>
          </p:spPr>
          <p:txBody>
            <a:bodyPr lIns="45720" tIns="91440" rIns="45720" bIns="91440" anchor="ct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eaLnBrk="1" hangingPunct="1">
                <a:lnSpc>
                  <a:spcPct val="100000"/>
                </a:lnSpc>
                <a:spcBef>
                  <a:spcPct val="0"/>
                </a:spcBef>
                <a:buFontTx/>
                <a:buNone/>
              </a:pPr>
              <a:r>
                <a:rPr lang="ja-JP" altLang="en-US" sz="900" dirty="0">
                  <a:latin typeface="+mn-lt"/>
                </a:rPr>
                <a:t>“</a:t>
              </a:r>
              <a:r>
                <a:rPr lang="en-US" altLang="ja-JP" sz="900" dirty="0">
                  <a:latin typeface="+mn-lt"/>
                </a:rPr>
                <a:t>Poison pill</a:t>
              </a:r>
              <a:r>
                <a:rPr lang="ja-JP" altLang="en-US" sz="900" dirty="0">
                  <a:latin typeface="+mn-lt"/>
                </a:rPr>
                <a:t>”</a:t>
              </a:r>
              <a:r>
                <a:rPr lang="en-US" altLang="ja-JP" sz="900" dirty="0">
                  <a:latin typeface="+mn-lt"/>
                </a:rPr>
                <a:t> amendments can sabotage final passage</a:t>
              </a:r>
              <a:endParaRPr lang="en-US" altLang="en-US" sz="900" dirty="0">
                <a:latin typeface="+mn-lt"/>
              </a:endParaRPr>
            </a:p>
          </p:txBody>
        </p:sp>
        <p:sp>
          <p:nvSpPr>
            <p:cNvPr id="34" name="TextBox 49">
              <a:extLst>
                <a:ext uri="{FF2B5EF4-FFF2-40B4-BE49-F238E27FC236}">
                  <a16:creationId xmlns:a16="http://schemas.microsoft.com/office/drawing/2014/main" id="{7CE2AB5F-7EBA-729B-C905-F26230D7870E}"/>
                </a:ext>
              </a:extLst>
            </p:cNvPr>
            <p:cNvSpPr txBox="1">
              <a:spLocks noChangeArrowheads="1"/>
            </p:cNvSpPr>
            <p:nvPr/>
          </p:nvSpPr>
          <p:spPr bwMode="auto">
            <a:xfrm>
              <a:off x="1558336" y="4741746"/>
              <a:ext cx="1554480" cy="640080"/>
            </a:xfrm>
            <a:prstGeom prst="roundRect">
              <a:avLst/>
            </a:prstGeom>
            <a:solidFill>
              <a:schemeClr val="accent3">
                <a:lumMod val="20000"/>
                <a:lumOff val="80000"/>
              </a:schemeClr>
            </a:solidFill>
            <a:ln w="25400">
              <a:noFill/>
              <a:prstDash val="solid"/>
              <a:miter lim="800000"/>
              <a:headEnd/>
              <a:tailEnd/>
            </a:ln>
          </p:spPr>
          <p:txBody>
            <a:bodyPr lIns="45720" tIns="91440" rIns="45720" bIns="91440" anchor="ctr"/>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900" dirty="0">
                  <a:latin typeface="+mn-lt"/>
                </a:rPr>
                <a:t>Bill fails final vote in full chamber</a:t>
              </a:r>
            </a:p>
          </p:txBody>
        </p:sp>
        <p:sp>
          <p:nvSpPr>
            <p:cNvPr id="35" name="TextBox 51">
              <a:extLst>
                <a:ext uri="{FF2B5EF4-FFF2-40B4-BE49-F238E27FC236}">
                  <a16:creationId xmlns:a16="http://schemas.microsoft.com/office/drawing/2014/main" id="{BD8B87CC-1DB2-6BC2-0E85-F47FE06E1ADB}"/>
                </a:ext>
              </a:extLst>
            </p:cNvPr>
            <p:cNvSpPr txBox="1">
              <a:spLocks noChangeArrowheads="1"/>
            </p:cNvSpPr>
            <p:nvPr/>
          </p:nvSpPr>
          <p:spPr bwMode="auto">
            <a:xfrm>
              <a:off x="1557701" y="2905406"/>
              <a:ext cx="1555750" cy="274638"/>
            </a:xfrm>
            <a:prstGeom prst="rect">
              <a:avLst/>
            </a:prstGeom>
            <a:noFill/>
            <a:ln>
              <a:noFill/>
            </a:ln>
          </p:spPr>
          <p:txBody>
            <a:bodyPr wrap="none"/>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700" dirty="0">
                  <a:latin typeface="+mn-lt"/>
                </a:rPr>
                <a:t>Introduced in House/Senate</a:t>
              </a:r>
            </a:p>
          </p:txBody>
        </p:sp>
        <p:sp>
          <p:nvSpPr>
            <p:cNvPr id="36" name="TextBox 67">
              <a:extLst>
                <a:ext uri="{FF2B5EF4-FFF2-40B4-BE49-F238E27FC236}">
                  <a16:creationId xmlns:a16="http://schemas.microsoft.com/office/drawing/2014/main" id="{00874693-3B60-2C6F-6937-E8D19A377E0E}"/>
                </a:ext>
              </a:extLst>
            </p:cNvPr>
            <p:cNvSpPr txBox="1">
              <a:spLocks noChangeArrowheads="1"/>
            </p:cNvSpPr>
            <p:nvPr/>
          </p:nvSpPr>
          <p:spPr bwMode="auto">
            <a:xfrm>
              <a:off x="3338614" y="2885686"/>
              <a:ext cx="1554162" cy="274638"/>
            </a:xfrm>
            <a:prstGeom prst="rect">
              <a:avLst/>
            </a:prstGeom>
            <a:noFill/>
            <a:ln>
              <a:noFill/>
            </a:ln>
          </p:spPr>
          <p:txBody>
            <a:bodyPr wrap="none"/>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700" dirty="0">
                  <a:latin typeface="+mn-lt"/>
                </a:rPr>
                <a:t>Sent to committee</a:t>
              </a:r>
            </a:p>
          </p:txBody>
        </p:sp>
        <p:sp>
          <p:nvSpPr>
            <p:cNvPr id="37" name="TextBox 68">
              <a:extLst>
                <a:ext uri="{FF2B5EF4-FFF2-40B4-BE49-F238E27FC236}">
                  <a16:creationId xmlns:a16="http://schemas.microsoft.com/office/drawing/2014/main" id="{F54757E7-D662-99A1-B989-AB4AB3D98076}"/>
                </a:ext>
              </a:extLst>
            </p:cNvPr>
            <p:cNvSpPr txBox="1">
              <a:spLocks noChangeArrowheads="1"/>
            </p:cNvSpPr>
            <p:nvPr/>
          </p:nvSpPr>
          <p:spPr bwMode="auto">
            <a:xfrm>
              <a:off x="5142551" y="2884099"/>
              <a:ext cx="1555750" cy="274637"/>
            </a:xfrm>
            <a:prstGeom prst="rect">
              <a:avLst/>
            </a:prstGeom>
            <a:noFill/>
            <a:ln>
              <a:noFill/>
            </a:ln>
          </p:spPr>
          <p:txBody>
            <a:bodyPr wrap="none"/>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700" dirty="0">
                  <a:latin typeface="+mn-lt"/>
                </a:rPr>
                <a:t>Sent to subcommittee</a:t>
              </a:r>
            </a:p>
          </p:txBody>
        </p:sp>
        <p:sp>
          <p:nvSpPr>
            <p:cNvPr id="38" name="TextBox 37">
              <a:extLst>
                <a:ext uri="{FF2B5EF4-FFF2-40B4-BE49-F238E27FC236}">
                  <a16:creationId xmlns:a16="http://schemas.microsoft.com/office/drawing/2014/main" id="{D2F8EAE6-D3ED-22FA-56C4-3253146C207B}"/>
                </a:ext>
              </a:extLst>
            </p:cNvPr>
            <p:cNvSpPr txBox="1">
              <a:spLocks noChangeArrowheads="1"/>
            </p:cNvSpPr>
            <p:nvPr/>
          </p:nvSpPr>
          <p:spPr bwMode="auto">
            <a:xfrm>
              <a:off x="1557701" y="3525869"/>
              <a:ext cx="1555750" cy="274638"/>
            </a:xfrm>
            <a:prstGeom prst="rect">
              <a:avLst/>
            </a:prstGeom>
            <a:noFill/>
            <a:ln>
              <a:noFill/>
            </a:ln>
          </p:spPr>
          <p:txBody>
            <a:bodyPr wrap="none"/>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700" dirty="0">
                  <a:latin typeface="+mn-lt"/>
                </a:rPr>
                <a:t>Full House/Senate vote</a:t>
              </a:r>
            </a:p>
          </p:txBody>
        </p:sp>
        <p:sp>
          <p:nvSpPr>
            <p:cNvPr id="39" name="TextBox 65">
              <a:extLst>
                <a:ext uri="{FF2B5EF4-FFF2-40B4-BE49-F238E27FC236}">
                  <a16:creationId xmlns:a16="http://schemas.microsoft.com/office/drawing/2014/main" id="{0B47A866-13D5-5065-5463-E01CF80981A6}"/>
                </a:ext>
              </a:extLst>
            </p:cNvPr>
            <p:cNvSpPr txBox="1">
              <a:spLocks noChangeArrowheads="1"/>
            </p:cNvSpPr>
            <p:nvPr/>
          </p:nvSpPr>
          <p:spPr bwMode="auto">
            <a:xfrm>
              <a:off x="394101" y="3456783"/>
              <a:ext cx="966179" cy="345965"/>
            </a:xfrm>
            <a:prstGeom prst="rect">
              <a:avLst/>
            </a:prstGeom>
            <a:noFill/>
            <a:ln>
              <a:noFill/>
            </a:ln>
          </p:spPr>
          <p:txBody>
            <a:bodyPr wrap="none">
              <a:spAutoFit/>
            </a:bodyPr>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700" dirty="0">
                  <a:latin typeface="+mn-lt"/>
                </a:rPr>
                <a:t>Process repeats </a:t>
              </a:r>
            </a:p>
            <a:p>
              <a:pPr algn="ctr" eaLnBrk="1" hangingPunct="1">
                <a:defRPr/>
              </a:pPr>
              <a:r>
                <a:rPr lang="en-US" altLang="en-US" sz="700" dirty="0">
                  <a:latin typeface="+mn-lt"/>
                </a:rPr>
                <a:t>in other chamber</a:t>
              </a:r>
            </a:p>
          </p:txBody>
        </p:sp>
        <p:sp>
          <p:nvSpPr>
            <p:cNvPr id="40" name="TextBox 69">
              <a:extLst>
                <a:ext uri="{FF2B5EF4-FFF2-40B4-BE49-F238E27FC236}">
                  <a16:creationId xmlns:a16="http://schemas.microsoft.com/office/drawing/2014/main" id="{0F5C588A-0F71-A281-B85A-791EB8E17F8C}"/>
                </a:ext>
              </a:extLst>
            </p:cNvPr>
            <p:cNvSpPr txBox="1">
              <a:spLocks noChangeArrowheads="1"/>
            </p:cNvSpPr>
            <p:nvPr/>
          </p:nvSpPr>
          <p:spPr bwMode="auto">
            <a:xfrm>
              <a:off x="6968014" y="2890449"/>
              <a:ext cx="1554163" cy="274637"/>
            </a:xfrm>
            <a:prstGeom prst="rect">
              <a:avLst/>
            </a:prstGeom>
            <a:noFill/>
            <a:ln>
              <a:noFill/>
            </a:ln>
          </p:spPr>
          <p:txBody>
            <a:bodyPr wrap="none"/>
            <a:lstStyle>
              <a:lvl1pPr>
                <a:defRPr sz="2800">
                  <a:solidFill>
                    <a:schemeClr val="tx1"/>
                  </a:solidFill>
                  <a:latin typeface="Georgia" charset="0"/>
                  <a:ea typeface="ＭＳ Ｐゴシック" charset="0"/>
                  <a:cs typeface="ＭＳ Ｐゴシック" charset="0"/>
                </a:defRPr>
              </a:lvl1pPr>
              <a:lvl2pPr marL="742950" indent="-285750">
                <a:defRPr sz="2400">
                  <a:solidFill>
                    <a:schemeClr val="tx1"/>
                  </a:solidFill>
                  <a:latin typeface="Georgia" charset="0"/>
                  <a:ea typeface="ＭＳ Ｐゴシック" charset="0"/>
                </a:defRPr>
              </a:lvl2pPr>
              <a:lvl3pPr>
                <a:defRPr sz="2000">
                  <a:solidFill>
                    <a:schemeClr val="tx1"/>
                  </a:solidFill>
                  <a:latin typeface="Georgia" charset="0"/>
                  <a:ea typeface="ＭＳ Ｐゴシック" charset="0"/>
                </a:defRPr>
              </a:lvl3pPr>
              <a:lvl4pPr>
                <a:defRPr>
                  <a:solidFill>
                    <a:schemeClr val="tx1"/>
                  </a:solidFill>
                  <a:latin typeface="Georgia" charset="0"/>
                  <a:ea typeface="ＭＳ Ｐゴシック" charset="0"/>
                </a:defRPr>
              </a:lvl4pPr>
              <a:lvl5pPr>
                <a:defRPr>
                  <a:solidFill>
                    <a:schemeClr val="tx1"/>
                  </a:solidFill>
                  <a:latin typeface="Georgia" charset="0"/>
                  <a:ea typeface="ＭＳ Ｐゴシック" charset="0"/>
                </a:defRPr>
              </a:lvl5pPr>
              <a:lvl6pPr eaLnBrk="0" fontAlgn="base" hangingPunct="0">
                <a:spcAft>
                  <a:spcPct val="0"/>
                </a:spcAft>
                <a:buFont typeface="Arial" charset="0"/>
                <a:defRPr>
                  <a:solidFill>
                    <a:schemeClr val="tx1"/>
                  </a:solidFill>
                  <a:latin typeface="Georgia" charset="0"/>
                  <a:ea typeface="ＭＳ Ｐゴシック" charset="0"/>
                </a:defRPr>
              </a:lvl6pPr>
              <a:lvl7pPr eaLnBrk="0" fontAlgn="base" hangingPunct="0">
                <a:spcAft>
                  <a:spcPct val="0"/>
                </a:spcAft>
                <a:buFont typeface="Arial" charset="0"/>
                <a:defRPr>
                  <a:solidFill>
                    <a:schemeClr val="tx1"/>
                  </a:solidFill>
                  <a:latin typeface="Georgia" charset="0"/>
                  <a:ea typeface="ＭＳ Ｐゴシック" charset="0"/>
                </a:defRPr>
              </a:lvl7pPr>
              <a:lvl8pPr eaLnBrk="0" fontAlgn="base" hangingPunct="0">
                <a:spcAft>
                  <a:spcPct val="0"/>
                </a:spcAft>
                <a:buFont typeface="Arial" charset="0"/>
                <a:defRPr>
                  <a:solidFill>
                    <a:schemeClr val="tx1"/>
                  </a:solidFill>
                  <a:latin typeface="Georgia" charset="0"/>
                  <a:ea typeface="ＭＳ Ｐゴシック" charset="0"/>
                </a:defRPr>
              </a:lvl8pPr>
              <a:lvl9pPr eaLnBrk="0" fontAlgn="base" hangingPunct="0">
                <a:spcAft>
                  <a:spcPct val="0"/>
                </a:spcAft>
                <a:buFont typeface="Arial" charset="0"/>
                <a:defRPr>
                  <a:solidFill>
                    <a:schemeClr val="tx1"/>
                  </a:solidFill>
                  <a:latin typeface="Georgia" charset="0"/>
                  <a:ea typeface="ＭＳ Ｐゴシック" charset="0"/>
                </a:defRPr>
              </a:lvl9pPr>
            </a:lstStyle>
            <a:p>
              <a:pPr algn="ctr" eaLnBrk="1" hangingPunct="1">
                <a:defRPr/>
              </a:pPr>
              <a:r>
                <a:rPr lang="en-US" sz="700" dirty="0">
                  <a:latin typeface="+mn-lt"/>
                </a:rPr>
                <a:t>Full committee vote</a:t>
              </a:r>
            </a:p>
          </p:txBody>
        </p:sp>
        <p:sp>
          <p:nvSpPr>
            <p:cNvPr id="41" name="Oval 40">
              <a:extLst>
                <a:ext uri="{FF2B5EF4-FFF2-40B4-BE49-F238E27FC236}">
                  <a16:creationId xmlns:a16="http://schemas.microsoft.com/office/drawing/2014/main" id="{ABCF04B9-6828-B5E0-90B5-335252C2DE9A}"/>
                </a:ext>
              </a:extLst>
            </p:cNvPr>
            <p:cNvSpPr/>
            <p:nvPr/>
          </p:nvSpPr>
          <p:spPr>
            <a:xfrm>
              <a:off x="5501326" y="3783044"/>
              <a:ext cx="838200" cy="838200"/>
            </a:xfrm>
            <a:prstGeom prst="ellipse">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en-US" sz="900" dirty="0">
                <a:solidFill>
                  <a:srgbClr val="FFFFFF"/>
                </a:solidFill>
                <a:ea typeface="ＭＳ Ｐゴシック" panose="020B0600070205080204" pitchFamily="34" charset="-128"/>
              </a:endParaRPr>
            </a:p>
          </p:txBody>
        </p:sp>
        <p:sp>
          <p:nvSpPr>
            <p:cNvPr id="42" name="Oval 41">
              <a:extLst>
                <a:ext uri="{FF2B5EF4-FFF2-40B4-BE49-F238E27FC236}">
                  <a16:creationId xmlns:a16="http://schemas.microsoft.com/office/drawing/2014/main" id="{CFA4E33E-6175-7A4A-8683-81B2017C0955}"/>
                </a:ext>
              </a:extLst>
            </p:cNvPr>
            <p:cNvSpPr/>
            <p:nvPr/>
          </p:nvSpPr>
          <p:spPr>
            <a:xfrm>
              <a:off x="3696595" y="3784632"/>
              <a:ext cx="838200" cy="838200"/>
            </a:xfrm>
            <a:prstGeom prst="ellipse">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en-US" sz="900" dirty="0">
                <a:solidFill>
                  <a:srgbClr val="FFFFFF"/>
                </a:solidFill>
                <a:ea typeface="ＭＳ Ｐゴシック" panose="020B0600070205080204" pitchFamily="34" charset="-128"/>
              </a:endParaRPr>
            </a:p>
          </p:txBody>
        </p:sp>
        <p:sp>
          <p:nvSpPr>
            <p:cNvPr id="43" name="Oval 42">
              <a:extLst>
                <a:ext uri="{FF2B5EF4-FFF2-40B4-BE49-F238E27FC236}">
                  <a16:creationId xmlns:a16="http://schemas.microsoft.com/office/drawing/2014/main" id="{EDF8FDE1-6943-72CA-6E80-AEE423D82A4C}"/>
                </a:ext>
              </a:extLst>
            </p:cNvPr>
            <p:cNvSpPr/>
            <p:nvPr/>
          </p:nvSpPr>
          <p:spPr>
            <a:xfrm>
              <a:off x="7325995" y="3783044"/>
              <a:ext cx="838200" cy="838200"/>
            </a:xfrm>
            <a:prstGeom prst="ellipse">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en-US" sz="900" dirty="0">
                <a:solidFill>
                  <a:srgbClr val="FFFFFF"/>
                </a:solidFill>
                <a:ea typeface="ＭＳ Ｐゴシック" panose="020B0600070205080204" pitchFamily="34" charset="-128"/>
              </a:endParaRPr>
            </a:p>
          </p:txBody>
        </p:sp>
        <p:sp>
          <p:nvSpPr>
            <p:cNvPr id="44" name="TextBox 70">
              <a:extLst>
                <a:ext uri="{FF2B5EF4-FFF2-40B4-BE49-F238E27FC236}">
                  <a16:creationId xmlns:a16="http://schemas.microsoft.com/office/drawing/2014/main" id="{575B1CDF-F79E-E5D9-1502-431CC47095AE}"/>
                </a:ext>
              </a:extLst>
            </p:cNvPr>
            <p:cNvSpPr txBox="1">
              <a:spLocks noChangeArrowheads="1"/>
            </p:cNvSpPr>
            <p:nvPr/>
          </p:nvSpPr>
          <p:spPr bwMode="auto">
            <a:xfrm>
              <a:off x="6968014" y="3529044"/>
              <a:ext cx="1554162" cy="273050"/>
            </a:xfrm>
            <a:prstGeom prst="rect">
              <a:avLst/>
            </a:prstGeom>
            <a:noFill/>
            <a:ln>
              <a:noFill/>
            </a:ln>
          </p:spPr>
          <p:txBody>
            <a:bodyPr wrap="none"/>
            <a:lstStyle>
              <a:lvl1pPr>
                <a:defRPr sz="2800">
                  <a:solidFill>
                    <a:schemeClr val="tx1"/>
                  </a:solidFill>
                  <a:latin typeface="Georgia" charset="0"/>
                  <a:ea typeface="ＭＳ Ｐゴシック" charset="0"/>
                  <a:cs typeface="ＭＳ Ｐゴシック" charset="0"/>
                </a:defRPr>
              </a:lvl1pPr>
              <a:lvl2pPr marL="742950" indent="-285750">
                <a:defRPr sz="2400">
                  <a:solidFill>
                    <a:schemeClr val="tx1"/>
                  </a:solidFill>
                  <a:latin typeface="Georgia" charset="0"/>
                  <a:ea typeface="ＭＳ Ｐゴシック" charset="0"/>
                </a:defRPr>
              </a:lvl2pPr>
              <a:lvl3pPr>
                <a:defRPr sz="2000">
                  <a:solidFill>
                    <a:schemeClr val="tx1"/>
                  </a:solidFill>
                  <a:latin typeface="Georgia" charset="0"/>
                  <a:ea typeface="ＭＳ Ｐゴシック" charset="0"/>
                </a:defRPr>
              </a:lvl3pPr>
              <a:lvl4pPr>
                <a:defRPr>
                  <a:solidFill>
                    <a:schemeClr val="tx1"/>
                  </a:solidFill>
                  <a:latin typeface="Georgia" charset="0"/>
                  <a:ea typeface="ＭＳ Ｐゴシック" charset="0"/>
                </a:defRPr>
              </a:lvl4pPr>
              <a:lvl5pPr>
                <a:defRPr>
                  <a:solidFill>
                    <a:schemeClr val="tx1"/>
                  </a:solidFill>
                  <a:latin typeface="Georgia" charset="0"/>
                  <a:ea typeface="ＭＳ Ｐゴシック" charset="0"/>
                </a:defRPr>
              </a:lvl5pPr>
              <a:lvl6pPr eaLnBrk="0" fontAlgn="base" hangingPunct="0">
                <a:spcAft>
                  <a:spcPct val="0"/>
                </a:spcAft>
                <a:buFont typeface="Arial" charset="0"/>
                <a:defRPr>
                  <a:solidFill>
                    <a:schemeClr val="tx1"/>
                  </a:solidFill>
                  <a:latin typeface="Georgia" charset="0"/>
                  <a:ea typeface="ＭＳ Ｐゴシック" charset="0"/>
                </a:defRPr>
              </a:lvl6pPr>
              <a:lvl7pPr eaLnBrk="0" fontAlgn="base" hangingPunct="0">
                <a:spcAft>
                  <a:spcPct val="0"/>
                </a:spcAft>
                <a:buFont typeface="Arial" charset="0"/>
                <a:defRPr>
                  <a:solidFill>
                    <a:schemeClr val="tx1"/>
                  </a:solidFill>
                  <a:latin typeface="Georgia" charset="0"/>
                  <a:ea typeface="ＭＳ Ｐゴシック" charset="0"/>
                </a:defRPr>
              </a:lvl7pPr>
              <a:lvl8pPr eaLnBrk="0" fontAlgn="base" hangingPunct="0">
                <a:spcAft>
                  <a:spcPct val="0"/>
                </a:spcAft>
                <a:buFont typeface="Arial" charset="0"/>
                <a:defRPr>
                  <a:solidFill>
                    <a:schemeClr val="tx1"/>
                  </a:solidFill>
                  <a:latin typeface="Georgia" charset="0"/>
                  <a:ea typeface="ＭＳ Ｐゴシック" charset="0"/>
                </a:defRPr>
              </a:lvl8pPr>
              <a:lvl9pPr eaLnBrk="0" fontAlgn="base" hangingPunct="0">
                <a:spcAft>
                  <a:spcPct val="0"/>
                </a:spcAft>
                <a:buFont typeface="Arial" charset="0"/>
                <a:defRPr>
                  <a:solidFill>
                    <a:schemeClr val="tx1"/>
                  </a:solidFill>
                  <a:latin typeface="Georgia" charset="0"/>
                  <a:ea typeface="ＭＳ Ｐゴシック" charset="0"/>
                </a:defRPr>
              </a:lvl9pPr>
            </a:lstStyle>
            <a:p>
              <a:pPr algn="ctr" eaLnBrk="1" hangingPunct="1">
                <a:defRPr/>
              </a:pPr>
              <a:r>
                <a:rPr lang="en-US" sz="700" dirty="0">
                  <a:latin typeface="+mn-lt"/>
                </a:rPr>
                <a:t>Placed on legislative calendar</a:t>
              </a:r>
            </a:p>
          </p:txBody>
        </p:sp>
        <p:sp>
          <p:nvSpPr>
            <p:cNvPr id="45" name="TextBox 72">
              <a:extLst>
                <a:ext uri="{FF2B5EF4-FFF2-40B4-BE49-F238E27FC236}">
                  <a16:creationId xmlns:a16="http://schemas.microsoft.com/office/drawing/2014/main" id="{A1B65936-2EEF-97F9-94D5-B19A4E1F6454}"/>
                </a:ext>
              </a:extLst>
            </p:cNvPr>
            <p:cNvSpPr txBox="1">
              <a:spLocks noChangeArrowheads="1"/>
            </p:cNvSpPr>
            <p:nvPr/>
          </p:nvSpPr>
          <p:spPr bwMode="auto">
            <a:xfrm>
              <a:off x="5143345" y="3522694"/>
              <a:ext cx="1554163" cy="274638"/>
            </a:xfrm>
            <a:prstGeom prst="rect">
              <a:avLst/>
            </a:prstGeom>
            <a:noFill/>
            <a:ln>
              <a:noFill/>
            </a:ln>
          </p:spPr>
          <p:txBody>
            <a:bodyPr wrap="none"/>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700" dirty="0">
                  <a:latin typeface="+mn-lt"/>
                </a:rPr>
                <a:t>Floor debate</a:t>
              </a:r>
            </a:p>
          </p:txBody>
        </p:sp>
        <p:sp>
          <p:nvSpPr>
            <p:cNvPr id="46" name="TextBox 71">
              <a:extLst>
                <a:ext uri="{FF2B5EF4-FFF2-40B4-BE49-F238E27FC236}">
                  <a16:creationId xmlns:a16="http://schemas.microsoft.com/office/drawing/2014/main" id="{CFDD13D5-EB8C-CD8A-A02F-39BA7EF85FC8}"/>
                </a:ext>
              </a:extLst>
            </p:cNvPr>
            <p:cNvSpPr txBox="1">
              <a:spLocks noChangeArrowheads="1"/>
            </p:cNvSpPr>
            <p:nvPr/>
          </p:nvSpPr>
          <p:spPr bwMode="auto">
            <a:xfrm>
              <a:off x="3338614" y="3519519"/>
              <a:ext cx="1554162" cy="274638"/>
            </a:xfrm>
            <a:prstGeom prst="rect">
              <a:avLst/>
            </a:prstGeom>
            <a:noFill/>
            <a:ln>
              <a:noFill/>
            </a:ln>
          </p:spPr>
          <p:txBody>
            <a:bodyPr wrap="none"/>
            <a:lstStyle>
              <a:lvl1pPr>
                <a:defRPr sz="2400">
                  <a:solidFill>
                    <a:schemeClr val="tx1"/>
                  </a:solidFill>
                  <a:latin typeface="Gill Sans MT" panose="020B0502020104020203" pitchFamily="34" charset="0"/>
                  <a:ea typeface="ＭＳ Ｐゴシック" panose="020B0600070205080204" pitchFamily="34" charset="-128"/>
                </a:defRPr>
              </a:lvl1pPr>
              <a:lvl2pPr marL="742950" indent="-285750">
                <a:defRPr sz="2400">
                  <a:solidFill>
                    <a:schemeClr val="tx1"/>
                  </a:solidFill>
                  <a:latin typeface="Gill Sans MT" panose="020B0502020104020203" pitchFamily="34" charset="0"/>
                  <a:ea typeface="ＭＳ Ｐゴシック" panose="020B0600070205080204" pitchFamily="34" charset="-128"/>
                </a:defRPr>
              </a:lvl2pPr>
              <a:lvl3pPr marL="1143000" indent="-228600">
                <a:defRPr sz="2400">
                  <a:solidFill>
                    <a:schemeClr val="tx1"/>
                  </a:solidFill>
                  <a:latin typeface="Gill Sans MT" panose="020B0502020104020203" pitchFamily="34" charset="0"/>
                  <a:ea typeface="ＭＳ Ｐゴシック" panose="020B0600070205080204" pitchFamily="34" charset="-128"/>
                </a:defRPr>
              </a:lvl3pPr>
              <a:lvl4pPr marL="1600200" indent="-228600">
                <a:defRPr sz="2400">
                  <a:solidFill>
                    <a:schemeClr val="tx1"/>
                  </a:solidFill>
                  <a:latin typeface="Gill Sans MT" panose="020B0502020104020203" pitchFamily="34" charset="0"/>
                  <a:ea typeface="ＭＳ Ｐゴシック" panose="020B0600070205080204" pitchFamily="34" charset="-128"/>
                </a:defRPr>
              </a:lvl4pPr>
              <a:lvl5pPr marL="2057400" indent="-22860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defRPr/>
              </a:pPr>
              <a:r>
                <a:rPr lang="en-US" altLang="en-US" sz="700" dirty="0">
                  <a:latin typeface="+mn-lt"/>
                </a:rPr>
                <a:t>Amended</a:t>
              </a:r>
            </a:p>
          </p:txBody>
        </p:sp>
        <p:sp>
          <p:nvSpPr>
            <p:cNvPr id="47" name="Oval 46">
              <a:extLst>
                <a:ext uri="{FF2B5EF4-FFF2-40B4-BE49-F238E27FC236}">
                  <a16:creationId xmlns:a16="http://schemas.microsoft.com/office/drawing/2014/main" id="{A29B52EC-E332-4997-3F39-9917212BEC48}"/>
                </a:ext>
              </a:extLst>
            </p:cNvPr>
            <p:cNvSpPr/>
            <p:nvPr/>
          </p:nvSpPr>
          <p:spPr>
            <a:xfrm>
              <a:off x="1916476" y="3786219"/>
              <a:ext cx="838200" cy="838200"/>
            </a:xfrm>
            <a:prstGeom prst="ellipse">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en-US" sz="900" dirty="0">
                <a:solidFill>
                  <a:srgbClr val="FFFFFF"/>
                </a:solidFill>
                <a:ea typeface="ＭＳ Ｐゴシック" panose="020B0600070205080204" pitchFamily="34" charset="-128"/>
              </a:endParaRPr>
            </a:p>
          </p:txBody>
        </p:sp>
        <p:pic>
          <p:nvPicPr>
            <p:cNvPr id="48" name="Picture 47">
              <a:extLst>
                <a:ext uri="{FF2B5EF4-FFF2-40B4-BE49-F238E27FC236}">
                  <a16:creationId xmlns:a16="http://schemas.microsoft.com/office/drawing/2014/main" id="{3098B0A9-A77C-0EE8-DE5E-6C2A4222451C}"/>
                </a:ext>
              </a:extLst>
            </p:cNvPr>
            <p:cNvPicPr>
              <a:picLocks noChangeAspect="1"/>
            </p:cNvPicPr>
            <p:nvPr/>
          </p:nvPicPr>
          <p:blipFill>
            <a:blip r:embed="rId3">
              <a:duotone>
                <a:schemeClr val="bg2">
                  <a:shade val="45000"/>
                  <a:satMod val="135000"/>
                </a:schemeClr>
                <a:prstClr val="white"/>
              </a:duotone>
            </a:blip>
            <a:stretch>
              <a:fillRect/>
            </a:stretch>
          </p:blipFill>
          <p:spPr>
            <a:xfrm>
              <a:off x="1996065" y="2160263"/>
              <a:ext cx="679023" cy="679023"/>
            </a:xfrm>
            <a:prstGeom prst="rect">
              <a:avLst/>
            </a:prstGeom>
            <a:noFill/>
          </p:spPr>
        </p:pic>
        <p:pic>
          <p:nvPicPr>
            <p:cNvPr id="49" name="Picture 48">
              <a:extLst>
                <a:ext uri="{FF2B5EF4-FFF2-40B4-BE49-F238E27FC236}">
                  <a16:creationId xmlns:a16="http://schemas.microsoft.com/office/drawing/2014/main" id="{97EA163C-5F5C-F939-EDFB-495EDCA10180}"/>
                </a:ext>
              </a:extLst>
            </p:cNvPr>
            <p:cNvPicPr>
              <a:picLocks noChangeAspect="1"/>
            </p:cNvPicPr>
            <p:nvPr/>
          </p:nvPicPr>
          <p:blipFill>
            <a:blip r:embed="rId4">
              <a:duotone>
                <a:schemeClr val="bg2">
                  <a:shade val="45000"/>
                  <a:satMod val="135000"/>
                </a:schemeClr>
                <a:prstClr val="white"/>
              </a:duotone>
            </a:blip>
            <a:stretch>
              <a:fillRect/>
            </a:stretch>
          </p:blipFill>
          <p:spPr>
            <a:xfrm>
              <a:off x="5587490" y="2097577"/>
              <a:ext cx="665872" cy="665872"/>
            </a:xfrm>
            <a:prstGeom prst="rect">
              <a:avLst/>
            </a:prstGeom>
            <a:noFill/>
          </p:spPr>
        </p:pic>
        <p:pic>
          <p:nvPicPr>
            <p:cNvPr id="50" name="Picture 49">
              <a:extLst>
                <a:ext uri="{FF2B5EF4-FFF2-40B4-BE49-F238E27FC236}">
                  <a16:creationId xmlns:a16="http://schemas.microsoft.com/office/drawing/2014/main" id="{B1D82929-B956-1286-71AB-632617CA0043}"/>
                </a:ext>
              </a:extLst>
            </p:cNvPr>
            <p:cNvPicPr>
              <a:picLocks noChangeAspect="1"/>
            </p:cNvPicPr>
            <p:nvPr/>
          </p:nvPicPr>
          <p:blipFill>
            <a:blip r:embed="rId5">
              <a:duotone>
                <a:schemeClr val="bg2">
                  <a:shade val="45000"/>
                  <a:satMod val="135000"/>
                </a:schemeClr>
                <a:prstClr val="white"/>
              </a:duotone>
            </a:blip>
            <a:stretch>
              <a:fillRect/>
            </a:stretch>
          </p:blipFill>
          <p:spPr>
            <a:xfrm>
              <a:off x="7452482" y="3902162"/>
              <a:ext cx="585227" cy="585227"/>
            </a:xfrm>
            <a:prstGeom prst="rect">
              <a:avLst/>
            </a:prstGeom>
            <a:noFill/>
          </p:spPr>
        </p:pic>
        <p:pic>
          <p:nvPicPr>
            <p:cNvPr id="51" name="Picture 50">
              <a:extLst>
                <a:ext uri="{FF2B5EF4-FFF2-40B4-BE49-F238E27FC236}">
                  <a16:creationId xmlns:a16="http://schemas.microsoft.com/office/drawing/2014/main" id="{E8C44F8F-82E4-1EFB-4466-F4825EF1B087}"/>
                </a:ext>
              </a:extLst>
            </p:cNvPr>
            <p:cNvPicPr>
              <a:picLocks noChangeAspect="1"/>
            </p:cNvPicPr>
            <p:nvPr/>
          </p:nvPicPr>
          <p:blipFill>
            <a:blip r:embed="rId6">
              <a:duotone>
                <a:schemeClr val="bg2">
                  <a:shade val="45000"/>
                  <a:satMod val="135000"/>
                </a:schemeClr>
                <a:prstClr val="white"/>
              </a:duotone>
            </a:blip>
            <a:stretch>
              <a:fillRect/>
            </a:stretch>
          </p:blipFill>
          <p:spPr>
            <a:xfrm>
              <a:off x="5553223" y="3747971"/>
              <a:ext cx="734406" cy="723051"/>
            </a:xfrm>
            <a:prstGeom prst="rect">
              <a:avLst/>
            </a:prstGeom>
            <a:noFill/>
          </p:spPr>
        </p:pic>
        <p:pic>
          <p:nvPicPr>
            <p:cNvPr id="52" name="Picture 51">
              <a:extLst>
                <a:ext uri="{FF2B5EF4-FFF2-40B4-BE49-F238E27FC236}">
                  <a16:creationId xmlns:a16="http://schemas.microsoft.com/office/drawing/2014/main" id="{908ED3E4-4D92-2C39-D179-F0397A605106}"/>
                </a:ext>
              </a:extLst>
            </p:cNvPr>
            <p:cNvPicPr>
              <a:picLocks noChangeAspect="1"/>
            </p:cNvPicPr>
            <p:nvPr/>
          </p:nvPicPr>
          <p:blipFill>
            <a:blip r:embed="rId7">
              <a:duotone>
                <a:schemeClr val="bg2">
                  <a:shade val="45000"/>
                  <a:satMod val="135000"/>
                </a:schemeClr>
                <a:prstClr val="white"/>
              </a:duotone>
            </a:blip>
            <a:stretch>
              <a:fillRect/>
            </a:stretch>
          </p:blipFill>
          <p:spPr>
            <a:xfrm>
              <a:off x="3858559" y="3923336"/>
              <a:ext cx="536246" cy="536246"/>
            </a:xfrm>
            <a:prstGeom prst="rect">
              <a:avLst/>
            </a:prstGeom>
            <a:noFill/>
          </p:spPr>
        </p:pic>
        <p:pic>
          <p:nvPicPr>
            <p:cNvPr id="53" name="Picture 52">
              <a:extLst>
                <a:ext uri="{FF2B5EF4-FFF2-40B4-BE49-F238E27FC236}">
                  <a16:creationId xmlns:a16="http://schemas.microsoft.com/office/drawing/2014/main" id="{AD6F9163-72CE-D61D-0EF1-F37809B75259}"/>
                </a:ext>
              </a:extLst>
            </p:cNvPr>
            <p:cNvPicPr>
              <a:picLocks noChangeAspect="1"/>
            </p:cNvPicPr>
            <p:nvPr/>
          </p:nvPicPr>
          <p:blipFill>
            <a:blip r:embed="rId8">
              <a:duotone>
                <a:schemeClr val="bg2">
                  <a:shade val="45000"/>
                  <a:satMod val="135000"/>
                </a:schemeClr>
                <a:prstClr val="white"/>
              </a:duotone>
            </a:blip>
            <a:stretch>
              <a:fillRect/>
            </a:stretch>
          </p:blipFill>
          <p:spPr>
            <a:xfrm>
              <a:off x="2016837" y="3885235"/>
              <a:ext cx="637479" cy="637479"/>
            </a:xfrm>
            <a:prstGeom prst="rect">
              <a:avLst/>
            </a:prstGeom>
            <a:noFill/>
          </p:spPr>
        </p:pic>
        <p:sp>
          <p:nvSpPr>
            <p:cNvPr id="54" name="Oval 53">
              <a:extLst>
                <a:ext uri="{FF2B5EF4-FFF2-40B4-BE49-F238E27FC236}">
                  <a16:creationId xmlns:a16="http://schemas.microsoft.com/office/drawing/2014/main" id="{703F97AF-A94F-9592-0A0D-53F17D700BE3}"/>
                </a:ext>
              </a:extLst>
            </p:cNvPr>
            <p:cNvSpPr/>
            <p:nvPr/>
          </p:nvSpPr>
          <p:spPr>
            <a:xfrm>
              <a:off x="458083" y="3811155"/>
              <a:ext cx="838200" cy="838200"/>
            </a:xfrm>
            <a:prstGeom prst="ellipse">
              <a:avLst/>
            </a:prstGeom>
            <a:solidFill>
              <a:schemeClr val="bg1"/>
            </a:solidFill>
            <a:ln w="9525">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ltLang="en-US" sz="900" dirty="0">
                <a:solidFill>
                  <a:srgbClr val="FFFFFF"/>
                </a:solidFill>
                <a:ea typeface="ＭＳ Ｐゴシック" panose="020B0600070205080204" pitchFamily="34" charset="-128"/>
              </a:endParaRPr>
            </a:p>
          </p:txBody>
        </p:sp>
        <p:pic>
          <p:nvPicPr>
            <p:cNvPr id="55" name="Picture 54">
              <a:extLst>
                <a:ext uri="{FF2B5EF4-FFF2-40B4-BE49-F238E27FC236}">
                  <a16:creationId xmlns:a16="http://schemas.microsoft.com/office/drawing/2014/main" id="{28A4275D-4F0A-ADD6-B36D-4C5188871740}"/>
                </a:ext>
              </a:extLst>
            </p:cNvPr>
            <p:cNvPicPr>
              <a:picLocks noChangeAspect="1"/>
            </p:cNvPicPr>
            <p:nvPr/>
          </p:nvPicPr>
          <p:blipFill>
            <a:blip r:embed="rId9">
              <a:duotone>
                <a:schemeClr val="bg2">
                  <a:shade val="45000"/>
                  <a:satMod val="135000"/>
                </a:schemeClr>
                <a:prstClr val="white"/>
              </a:duotone>
            </a:blip>
            <a:stretch>
              <a:fillRect/>
            </a:stretch>
          </p:blipFill>
          <p:spPr>
            <a:xfrm>
              <a:off x="542718" y="3896783"/>
              <a:ext cx="671230" cy="671230"/>
            </a:xfrm>
            <a:prstGeom prst="ellipse">
              <a:avLst/>
            </a:prstGeom>
            <a:noFill/>
          </p:spPr>
        </p:pic>
        <p:grpSp>
          <p:nvGrpSpPr>
            <p:cNvPr id="56" name="Group 55">
              <a:extLst>
                <a:ext uri="{FF2B5EF4-FFF2-40B4-BE49-F238E27FC236}">
                  <a16:creationId xmlns:a16="http://schemas.microsoft.com/office/drawing/2014/main" id="{F9C17D44-5B3E-64F0-DDB1-FAD03B4781E8}"/>
                </a:ext>
              </a:extLst>
            </p:cNvPr>
            <p:cNvGrpSpPr/>
            <p:nvPr/>
          </p:nvGrpSpPr>
          <p:grpSpPr>
            <a:xfrm>
              <a:off x="3779146" y="2152447"/>
              <a:ext cx="673099" cy="673099"/>
              <a:chOff x="3804511" y="2414710"/>
              <a:chExt cx="673099" cy="673099"/>
            </a:xfrm>
          </p:grpSpPr>
          <p:pic>
            <p:nvPicPr>
              <p:cNvPr id="60" name="Picture 59">
                <a:extLst>
                  <a:ext uri="{FF2B5EF4-FFF2-40B4-BE49-F238E27FC236}">
                    <a16:creationId xmlns:a16="http://schemas.microsoft.com/office/drawing/2014/main" id="{C51DF54F-1045-69A8-4226-EC6A9A17B461}"/>
                  </a:ext>
                </a:extLst>
              </p:cNvPr>
              <p:cNvPicPr>
                <a:picLocks noChangeAspect="1"/>
              </p:cNvPicPr>
              <p:nvPr/>
            </p:nvPicPr>
            <p:blipFill>
              <a:blip r:embed="rId10">
                <a:duotone>
                  <a:schemeClr val="bg2">
                    <a:shade val="45000"/>
                    <a:satMod val="135000"/>
                  </a:schemeClr>
                  <a:prstClr val="white"/>
                </a:duotone>
              </a:blip>
              <a:stretch>
                <a:fillRect/>
              </a:stretch>
            </p:blipFill>
            <p:spPr>
              <a:xfrm>
                <a:off x="3804511" y="2414710"/>
                <a:ext cx="673099" cy="673099"/>
              </a:xfrm>
              <a:prstGeom prst="rect">
                <a:avLst/>
              </a:prstGeom>
              <a:noFill/>
            </p:spPr>
          </p:pic>
          <p:pic>
            <p:nvPicPr>
              <p:cNvPr id="61" name="Picture 2">
                <a:extLst>
                  <a:ext uri="{FF2B5EF4-FFF2-40B4-BE49-F238E27FC236}">
                    <a16:creationId xmlns:a16="http://schemas.microsoft.com/office/drawing/2014/main" id="{EC32D50A-0815-71B5-4B17-551A5EFC8417}"/>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28788" y="2588414"/>
                <a:ext cx="18288" cy="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7" name="Group 56">
              <a:extLst>
                <a:ext uri="{FF2B5EF4-FFF2-40B4-BE49-F238E27FC236}">
                  <a16:creationId xmlns:a16="http://schemas.microsoft.com/office/drawing/2014/main" id="{892C8241-2F0D-42A0-B398-B7997E5D0F1B}"/>
                </a:ext>
              </a:extLst>
            </p:cNvPr>
            <p:cNvGrpSpPr/>
            <p:nvPr/>
          </p:nvGrpSpPr>
          <p:grpSpPr>
            <a:xfrm>
              <a:off x="7408546" y="2152447"/>
              <a:ext cx="673099" cy="673099"/>
              <a:chOff x="7391083" y="2414710"/>
              <a:chExt cx="673099" cy="673099"/>
            </a:xfrm>
          </p:grpSpPr>
          <p:pic>
            <p:nvPicPr>
              <p:cNvPr id="58" name="Picture 57">
                <a:extLst>
                  <a:ext uri="{FF2B5EF4-FFF2-40B4-BE49-F238E27FC236}">
                    <a16:creationId xmlns:a16="http://schemas.microsoft.com/office/drawing/2014/main" id="{F7D43B87-0BE8-F0AE-A063-91DB597B5BD7}"/>
                  </a:ext>
                </a:extLst>
              </p:cNvPr>
              <p:cNvPicPr>
                <a:picLocks noChangeAspect="1"/>
              </p:cNvPicPr>
              <p:nvPr/>
            </p:nvPicPr>
            <p:blipFill>
              <a:blip r:embed="rId10">
                <a:duotone>
                  <a:schemeClr val="bg2">
                    <a:shade val="45000"/>
                    <a:satMod val="135000"/>
                  </a:schemeClr>
                  <a:prstClr val="white"/>
                </a:duotone>
              </a:blip>
              <a:stretch>
                <a:fillRect/>
              </a:stretch>
            </p:blipFill>
            <p:spPr>
              <a:xfrm>
                <a:off x="7391083" y="2414710"/>
                <a:ext cx="673099" cy="673099"/>
              </a:xfrm>
              <a:prstGeom prst="rect">
                <a:avLst/>
              </a:prstGeom>
              <a:noFill/>
            </p:spPr>
          </p:pic>
          <p:pic>
            <p:nvPicPr>
              <p:cNvPr id="59" name="Picture 2">
                <a:extLst>
                  <a:ext uri="{FF2B5EF4-FFF2-40B4-BE49-F238E27FC236}">
                    <a16:creationId xmlns:a16="http://schemas.microsoft.com/office/drawing/2014/main" id="{1681D25D-CC87-99ED-D2E8-267803B7FBCA}"/>
                  </a:ext>
                </a:extLst>
              </p:cNvPr>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716489" y="2588599"/>
                <a:ext cx="18288" cy="7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63" name="Rounded Rectangle 60">
            <a:extLst>
              <a:ext uri="{FF2B5EF4-FFF2-40B4-BE49-F238E27FC236}">
                <a16:creationId xmlns:a16="http://schemas.microsoft.com/office/drawing/2014/main" id="{3BB14366-BBC8-2B7A-8B20-45EA011A1A04}"/>
              </a:ext>
            </a:extLst>
          </p:cNvPr>
          <p:cNvSpPr/>
          <p:nvPr/>
        </p:nvSpPr>
        <p:spPr>
          <a:xfrm>
            <a:off x="1517904" y="1179576"/>
            <a:ext cx="9089136" cy="4598692"/>
          </a:xfrm>
          <a:prstGeom prst="roundRect">
            <a:avLst>
              <a:gd name="adj" fmla="val 2245"/>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Rounded Rectangle 61">
            <a:extLst>
              <a:ext uri="{FF2B5EF4-FFF2-40B4-BE49-F238E27FC236}">
                <a16:creationId xmlns:a16="http://schemas.microsoft.com/office/drawing/2014/main" id="{AD40754F-B4FA-A4BB-59B5-589F4003455F}"/>
              </a:ext>
            </a:extLst>
          </p:cNvPr>
          <p:cNvSpPr/>
          <p:nvPr/>
        </p:nvSpPr>
        <p:spPr>
          <a:xfrm>
            <a:off x="1515855" y="5740829"/>
            <a:ext cx="10316481" cy="804771"/>
          </a:xfrm>
          <a:prstGeom prst="roundRect">
            <a:avLst>
              <a:gd name="adj" fmla="val 3386"/>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wrap="square" tIns="91440" rtlCol="0" anchor="t">
            <a:noAutofit/>
          </a:bodyPr>
          <a:lstStyle/>
          <a:p>
            <a:pPr fontAlgn="base">
              <a:spcAft>
                <a:spcPts val="600"/>
              </a:spcAft>
              <a:defRPr/>
            </a:pPr>
            <a:r>
              <a:rPr lang="en-US" altLang="en-US" sz="1400" cap="all" spc="200" dirty="0">
                <a:solidFill>
                  <a:schemeClr val="accent1">
                    <a:lumMod val="75000"/>
                  </a:schemeClr>
                </a:solidFill>
              </a:rPr>
              <a:t>Note </a:t>
            </a:r>
          </a:p>
          <a:p>
            <a:pPr marL="169863" indent="-115888" fontAlgn="base">
              <a:buFont typeface="Arial" panose="020B0604020202020204" pitchFamily="34" charset="0"/>
              <a:buChar char="•"/>
              <a:defRPr/>
            </a:pPr>
            <a:r>
              <a:rPr lang="en-US" altLang="en-US" sz="1400" dirty="0">
                <a:solidFill>
                  <a:srgbClr val="000000"/>
                </a:solidFill>
                <a:ea typeface="ＭＳ Ｐゴシック" charset="0"/>
                <a:cs typeface="ＭＳ Ｐゴシック" charset="0"/>
              </a:rPr>
              <a:t>The Senate relies on unanimous consent to operate efficiently; therefore, individual senators have the power to delay or prevent a bill’s passage by creating additional procedural hurdles, including filibusters.</a:t>
            </a:r>
            <a:endParaRPr lang="en-US" altLang="en-US" sz="1400" dirty="0">
              <a:cs typeface="Georgia"/>
            </a:endParaRPr>
          </a:p>
        </p:txBody>
      </p:sp>
      <p:sp>
        <p:nvSpPr>
          <p:cNvPr id="66" name="Title 6">
            <a:extLst>
              <a:ext uri="{FF2B5EF4-FFF2-40B4-BE49-F238E27FC236}">
                <a16:creationId xmlns:a16="http://schemas.microsoft.com/office/drawing/2014/main" id="{903C19F6-093D-A0EA-7CAF-0EC13E6B31EF}"/>
              </a:ext>
            </a:extLst>
          </p:cNvPr>
          <p:cNvSpPr txBox="1">
            <a:spLocks noGrp="1"/>
          </p:cNvSpPr>
          <p:nvPr>
            <p:ph type="title"/>
          </p:nvPr>
        </p:nvSpPr>
        <p:spPr>
          <a:xfrm>
            <a:off x="648636" y="195090"/>
            <a:ext cx="11216786" cy="9870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b="1" kern="1200">
                <a:solidFill>
                  <a:srgbClr val="007E66"/>
                </a:solidFill>
                <a:latin typeface="Calibri" panose="020F0502020204030204" pitchFamily="34" charset="0"/>
                <a:ea typeface="+mj-ea"/>
                <a:cs typeface="Calibri" panose="020F0502020204030204" pitchFamily="34" charset="0"/>
              </a:defRPr>
            </a:lvl1pPr>
          </a:lstStyle>
          <a:p>
            <a:pPr fontAlgn="auto">
              <a:spcAft>
                <a:spcPts val="0"/>
              </a:spcAft>
            </a:pPr>
            <a:r>
              <a:rPr lang="en-US" dirty="0"/>
              <a:t>What Could Go Wrong? </a:t>
            </a:r>
            <a:r>
              <a:rPr lang="en-US" i="1" dirty="0"/>
              <a:t>A Maze of Obstacles Before Congress Passes Legislation</a:t>
            </a:r>
            <a:br>
              <a:rPr lang="en-US" sz="2000" dirty="0"/>
            </a:br>
            <a:endParaRPr lang="en-US" sz="2000" dirty="0"/>
          </a:p>
        </p:txBody>
      </p:sp>
    </p:spTree>
    <p:extLst>
      <p:ext uri="{BB962C8B-B14F-4D97-AF65-F5344CB8AC3E}">
        <p14:creationId xmlns:p14="http://schemas.microsoft.com/office/powerpoint/2010/main" val="3479289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3715-FCC8-E06B-3C50-E03374853665}"/>
              </a:ext>
            </a:extLst>
          </p:cNvPr>
          <p:cNvSpPr>
            <a:spLocks noGrp="1"/>
          </p:cNvSpPr>
          <p:nvPr>
            <p:ph type="title"/>
          </p:nvPr>
        </p:nvSpPr>
        <p:spPr>
          <a:xfrm>
            <a:off x="633011" y="271419"/>
            <a:ext cx="11388301" cy="990286"/>
          </a:xfrm>
        </p:spPr>
        <p:txBody>
          <a:bodyPr/>
          <a:lstStyle/>
          <a:p>
            <a:r>
              <a:rPr lang="en-US" dirty="0"/>
              <a:t>Congressional Decision-making Influenced by </a:t>
            </a:r>
            <a:br>
              <a:rPr lang="en-US" dirty="0"/>
            </a:br>
            <a:r>
              <a:rPr lang="en-US" dirty="0"/>
              <a:t>Constituent Views and Personalized Outreach</a:t>
            </a:r>
          </a:p>
        </p:txBody>
      </p:sp>
      <p:sp>
        <p:nvSpPr>
          <p:cNvPr id="4" name="Slide Number Placeholder 3">
            <a:extLst>
              <a:ext uri="{FF2B5EF4-FFF2-40B4-BE49-F238E27FC236}">
                <a16:creationId xmlns:a16="http://schemas.microsoft.com/office/drawing/2014/main" id="{2464F793-0145-C300-B37A-47B284AB62B7}"/>
              </a:ext>
            </a:extLst>
          </p:cNvPr>
          <p:cNvSpPr>
            <a:spLocks noGrp="1"/>
          </p:cNvSpPr>
          <p:nvPr>
            <p:ph type="sldNum" sz="quarter" idx="10"/>
          </p:nvPr>
        </p:nvSpPr>
        <p:spPr/>
        <p:txBody>
          <a:bodyPr/>
          <a:lstStyle/>
          <a:p>
            <a:fld id="{461711D5-349D-4847-A71F-DCB6A6FF38BF}" type="slidenum">
              <a:rPr lang="en-US" smtClean="0"/>
              <a:pPr/>
              <a:t>4</a:t>
            </a:fld>
            <a:endParaRPr lang="en-US" dirty="0"/>
          </a:p>
        </p:txBody>
      </p:sp>
      <p:sp>
        <p:nvSpPr>
          <p:cNvPr id="5" name="Rounded Rectangle 13">
            <a:extLst>
              <a:ext uri="{FF2B5EF4-FFF2-40B4-BE49-F238E27FC236}">
                <a16:creationId xmlns:a16="http://schemas.microsoft.com/office/drawing/2014/main" id="{DAA0463A-A535-4CD1-4D41-4C5433E48C6C}"/>
              </a:ext>
            </a:extLst>
          </p:cNvPr>
          <p:cNvSpPr/>
          <p:nvPr/>
        </p:nvSpPr>
        <p:spPr>
          <a:xfrm>
            <a:off x="1958891" y="1325534"/>
            <a:ext cx="8582738" cy="5096001"/>
          </a:xfrm>
          <a:prstGeom prst="roundRect">
            <a:avLst>
              <a:gd name="adj" fmla="val 2245"/>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aphicFrame>
        <p:nvGraphicFramePr>
          <p:cNvPr id="6" name="Chart 5">
            <a:extLst>
              <a:ext uri="{FF2B5EF4-FFF2-40B4-BE49-F238E27FC236}">
                <a16:creationId xmlns:a16="http://schemas.microsoft.com/office/drawing/2014/main" id="{6D55F1D2-3A5C-F84E-B51B-1B4A3A55D3F8}"/>
              </a:ext>
            </a:extLst>
          </p:cNvPr>
          <p:cNvGraphicFramePr>
            <a:graphicFrameLocks/>
          </p:cNvGraphicFramePr>
          <p:nvPr>
            <p:extLst>
              <p:ext uri="{D42A27DB-BD31-4B8C-83A1-F6EECF244321}">
                <p14:modId xmlns:p14="http://schemas.microsoft.com/office/powerpoint/2010/main" val="2355719"/>
              </p:ext>
            </p:extLst>
          </p:nvPr>
        </p:nvGraphicFramePr>
        <p:xfrm>
          <a:off x="2273731" y="1689179"/>
          <a:ext cx="8267898" cy="461676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14">
            <a:extLst>
              <a:ext uri="{FF2B5EF4-FFF2-40B4-BE49-F238E27FC236}">
                <a16:creationId xmlns:a16="http://schemas.microsoft.com/office/drawing/2014/main" id="{6FC24A8E-B706-4994-4D0E-E48DC7FC7826}"/>
              </a:ext>
            </a:extLst>
          </p:cNvPr>
          <p:cNvSpPr>
            <a:spLocks noChangeArrowheads="1"/>
          </p:cNvSpPr>
          <p:nvPr/>
        </p:nvSpPr>
        <p:spPr bwMode="auto">
          <a:xfrm>
            <a:off x="2046331" y="1546995"/>
            <a:ext cx="8267897" cy="656709"/>
          </a:xfrm>
          <a:prstGeom prst="rect">
            <a:avLst/>
          </a:prstGeom>
          <a:noFill/>
          <a:ln>
            <a:noFill/>
          </a:ln>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800" b="1" dirty="0">
                <a:latin typeface="+mn-lt"/>
                <a:cs typeface="Arial" panose="020B0604020202020204" pitchFamily="34" charset="0"/>
              </a:rPr>
              <a:t>Influence of Advocacy Strategies Directed at a Member’s Washington Office</a:t>
            </a:r>
          </a:p>
        </p:txBody>
      </p:sp>
      <p:sp>
        <p:nvSpPr>
          <p:cNvPr id="14" name="Oval 13">
            <a:extLst>
              <a:ext uri="{FF2B5EF4-FFF2-40B4-BE49-F238E27FC236}">
                <a16:creationId xmlns:a16="http://schemas.microsoft.com/office/drawing/2014/main" id="{71547537-47E8-A8BA-71DE-4424D3C63A96}"/>
              </a:ext>
            </a:extLst>
          </p:cNvPr>
          <p:cNvSpPr/>
          <p:nvPr/>
        </p:nvSpPr>
        <p:spPr>
          <a:xfrm>
            <a:off x="2459736" y="5074920"/>
            <a:ext cx="1728216" cy="656709"/>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991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6C5C2-250A-2852-B230-63A52FCC3693}"/>
              </a:ext>
            </a:extLst>
          </p:cNvPr>
          <p:cNvSpPr>
            <a:spLocks noGrp="1"/>
          </p:cNvSpPr>
          <p:nvPr>
            <p:ph type="title"/>
          </p:nvPr>
        </p:nvSpPr>
        <p:spPr>
          <a:xfrm>
            <a:off x="838200" y="365126"/>
            <a:ext cx="10515600" cy="914399"/>
          </a:xfrm>
        </p:spPr>
        <p:txBody>
          <a:bodyPr anchor="ctr">
            <a:normAutofit/>
          </a:bodyPr>
          <a:lstStyle/>
          <a:p>
            <a:r>
              <a:rPr lang="en-US" dirty="0"/>
              <a:t>Importance of Contacting Legislators Throughout the Process</a:t>
            </a:r>
          </a:p>
        </p:txBody>
      </p:sp>
      <p:pic>
        <p:nvPicPr>
          <p:cNvPr id="5" name="Content Placeholder 4">
            <a:extLst>
              <a:ext uri="{FF2B5EF4-FFF2-40B4-BE49-F238E27FC236}">
                <a16:creationId xmlns:a16="http://schemas.microsoft.com/office/drawing/2014/main" id="{8C5E74F1-3F66-BBE1-480E-CC659CD32DD3}"/>
              </a:ext>
            </a:extLst>
          </p:cNvPr>
          <p:cNvPicPr>
            <a:picLocks noGrp="1" noChangeAspect="1"/>
          </p:cNvPicPr>
          <p:nvPr>
            <p:ph idx="1"/>
          </p:nvPr>
        </p:nvPicPr>
        <p:blipFill>
          <a:blip r:embed="rId2"/>
          <a:stretch>
            <a:fillRect/>
          </a:stretch>
        </p:blipFill>
        <p:spPr>
          <a:xfrm>
            <a:off x="1723287" y="1279525"/>
            <a:ext cx="8745426" cy="4897438"/>
          </a:xfrm>
          <a:prstGeom prst="rect">
            <a:avLst/>
          </a:prstGeom>
          <a:noFill/>
        </p:spPr>
      </p:pic>
      <p:sp>
        <p:nvSpPr>
          <p:cNvPr id="4" name="Slide Number Placeholder 3">
            <a:extLst>
              <a:ext uri="{FF2B5EF4-FFF2-40B4-BE49-F238E27FC236}">
                <a16:creationId xmlns:a16="http://schemas.microsoft.com/office/drawing/2014/main" id="{151720B7-E918-7E6A-3C75-6ABDD4C02D6C}"/>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5</a:t>
            </a:fld>
            <a:endParaRPr lang="en-US" dirty="0"/>
          </a:p>
        </p:txBody>
      </p:sp>
    </p:spTree>
    <p:extLst>
      <p:ext uri="{BB962C8B-B14F-4D97-AF65-F5344CB8AC3E}">
        <p14:creationId xmlns:p14="http://schemas.microsoft.com/office/powerpoint/2010/main" val="2101854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B601-2F54-C73E-B20A-C30E76111E5F}"/>
              </a:ext>
            </a:extLst>
          </p:cNvPr>
          <p:cNvSpPr>
            <a:spLocks noGrp="1"/>
          </p:cNvSpPr>
          <p:nvPr>
            <p:ph type="title"/>
          </p:nvPr>
        </p:nvSpPr>
        <p:spPr/>
        <p:txBody>
          <a:bodyPr>
            <a:normAutofit/>
          </a:bodyPr>
          <a:lstStyle/>
          <a:p>
            <a:r>
              <a:rPr lang="en-US" dirty="0">
                <a:latin typeface="+mn-lt"/>
              </a:rPr>
              <a:t>How a Bill Becomes Law</a:t>
            </a:r>
          </a:p>
        </p:txBody>
      </p:sp>
      <p:sp>
        <p:nvSpPr>
          <p:cNvPr id="4" name="Slide Number Placeholder 3">
            <a:extLst>
              <a:ext uri="{FF2B5EF4-FFF2-40B4-BE49-F238E27FC236}">
                <a16:creationId xmlns:a16="http://schemas.microsoft.com/office/drawing/2014/main" id="{89C1461E-0CF8-1982-AF9E-42DB8D1BA97A}"/>
              </a:ext>
            </a:extLst>
          </p:cNvPr>
          <p:cNvSpPr>
            <a:spLocks noGrp="1"/>
          </p:cNvSpPr>
          <p:nvPr>
            <p:ph type="sldNum" sz="quarter" idx="10"/>
          </p:nvPr>
        </p:nvSpPr>
        <p:spPr/>
        <p:txBody>
          <a:bodyPr/>
          <a:lstStyle/>
          <a:p>
            <a:fld id="{461711D5-349D-4847-A71F-DCB6A6FF38BF}" type="slidenum">
              <a:rPr lang="en-US" smtClean="0">
                <a:latin typeface="+mn-lt"/>
              </a:rPr>
              <a:pPr/>
              <a:t>6</a:t>
            </a:fld>
            <a:endParaRPr lang="en-US" dirty="0">
              <a:latin typeface="+mn-lt"/>
            </a:endParaRPr>
          </a:p>
        </p:txBody>
      </p:sp>
      <p:cxnSp>
        <p:nvCxnSpPr>
          <p:cNvPr id="5" name="Straight Arrow Connector 4">
            <a:extLst>
              <a:ext uri="{FF2B5EF4-FFF2-40B4-BE49-F238E27FC236}">
                <a16:creationId xmlns:a16="http://schemas.microsoft.com/office/drawing/2014/main" id="{F06A9C8C-3711-2EA9-BE40-DA192B0B62AF}"/>
              </a:ext>
            </a:extLst>
          </p:cNvPr>
          <p:cNvCxnSpPr>
            <a:cxnSpLocks noChangeAspect="1"/>
          </p:cNvCxnSpPr>
          <p:nvPr/>
        </p:nvCxnSpPr>
        <p:spPr>
          <a:xfrm>
            <a:off x="5493419" y="2212621"/>
            <a:ext cx="0" cy="212445"/>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0B0E520-F885-688C-2713-A36B63E66EAC}"/>
              </a:ext>
            </a:extLst>
          </p:cNvPr>
          <p:cNvCxnSpPr>
            <a:cxnSpLocks noChangeAspect="1"/>
          </p:cNvCxnSpPr>
          <p:nvPr/>
        </p:nvCxnSpPr>
        <p:spPr>
          <a:xfrm>
            <a:off x="8245172" y="2246381"/>
            <a:ext cx="0" cy="212445"/>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2FF3BC7-310B-83F9-4DB7-9AF112D9A4C7}"/>
              </a:ext>
            </a:extLst>
          </p:cNvPr>
          <p:cNvCxnSpPr>
            <a:cxnSpLocks noChangeAspect="1"/>
          </p:cNvCxnSpPr>
          <p:nvPr/>
        </p:nvCxnSpPr>
        <p:spPr>
          <a:xfrm>
            <a:off x="5493419" y="3163576"/>
            <a:ext cx="0" cy="212445"/>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E15078D-6B6E-7A00-A201-5C8362B766A7}"/>
              </a:ext>
            </a:extLst>
          </p:cNvPr>
          <p:cNvCxnSpPr>
            <a:cxnSpLocks noChangeAspect="1"/>
          </p:cNvCxnSpPr>
          <p:nvPr/>
        </p:nvCxnSpPr>
        <p:spPr>
          <a:xfrm>
            <a:off x="8267836" y="3163575"/>
            <a:ext cx="0" cy="212445"/>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10" descr="US Capitol Icon 605803">
            <a:extLst>
              <a:ext uri="{FF2B5EF4-FFF2-40B4-BE49-F238E27FC236}">
                <a16:creationId xmlns:a16="http://schemas.microsoft.com/office/drawing/2014/main" id="{78EE0DB3-6A04-F6DD-5316-D33350D9CB9F}"/>
              </a:ext>
            </a:extLst>
          </p:cNvPr>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1457" y="1334049"/>
            <a:ext cx="603821" cy="6038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47A521E-A664-9F05-B9C4-B45762F38515}"/>
              </a:ext>
            </a:extLst>
          </p:cNvPr>
          <p:cNvSpPr txBox="1"/>
          <p:nvPr/>
        </p:nvSpPr>
        <p:spPr>
          <a:xfrm>
            <a:off x="2612474" y="1883560"/>
            <a:ext cx="1459823" cy="362821"/>
          </a:xfrm>
          <a:prstGeom prst="roundRect">
            <a:avLst>
              <a:gd name="adj" fmla="val 10970"/>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oAutofit/>
          </a:bodyPr>
          <a:lstStyle>
            <a:defPPr>
              <a:defRPr lang="en-US"/>
            </a:defPPr>
            <a:lvl1pPr>
              <a:defRPr sz="700" spc="200">
                <a:solidFill>
                  <a:schemeClr val="accent1">
                    <a:lumMod val="75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defRPr/>
            </a:pPr>
            <a:r>
              <a:rPr lang="en-US" sz="1200" cap="all" dirty="0">
                <a:solidFill>
                  <a:schemeClr val="bg1"/>
                </a:solidFill>
              </a:rPr>
              <a:t>Introduction</a:t>
            </a:r>
          </a:p>
        </p:txBody>
      </p:sp>
      <p:sp>
        <p:nvSpPr>
          <p:cNvPr id="12" name="TextBox 11">
            <a:extLst>
              <a:ext uri="{FF2B5EF4-FFF2-40B4-BE49-F238E27FC236}">
                <a16:creationId xmlns:a16="http://schemas.microsoft.com/office/drawing/2014/main" id="{86360F71-D66D-778F-E142-2A2D5BC800F1}"/>
              </a:ext>
            </a:extLst>
          </p:cNvPr>
          <p:cNvSpPr txBox="1"/>
          <p:nvPr/>
        </p:nvSpPr>
        <p:spPr>
          <a:xfrm>
            <a:off x="2612474" y="2425066"/>
            <a:ext cx="1459823" cy="608686"/>
          </a:xfrm>
          <a:prstGeom prst="roundRect">
            <a:avLst>
              <a:gd name="adj" fmla="val 5554"/>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oAutofit/>
          </a:bodyPr>
          <a:lstStyle>
            <a:defPPr>
              <a:defRPr lang="en-US"/>
            </a:defPPr>
            <a:lvl1pPr algn="ctr">
              <a:defRPr sz="700" cap="all" spc="200">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200" dirty="0"/>
              <a:t>Committee consideration</a:t>
            </a:r>
          </a:p>
        </p:txBody>
      </p:sp>
      <p:sp>
        <p:nvSpPr>
          <p:cNvPr id="13" name="TextBox 12">
            <a:extLst>
              <a:ext uri="{FF2B5EF4-FFF2-40B4-BE49-F238E27FC236}">
                <a16:creationId xmlns:a16="http://schemas.microsoft.com/office/drawing/2014/main" id="{9EAE35B1-5EC3-5278-C950-105B676B980A}"/>
              </a:ext>
            </a:extLst>
          </p:cNvPr>
          <p:cNvSpPr txBox="1"/>
          <p:nvPr/>
        </p:nvSpPr>
        <p:spPr>
          <a:xfrm>
            <a:off x="2612473" y="3468311"/>
            <a:ext cx="1459823" cy="822960"/>
          </a:xfrm>
          <a:prstGeom prst="roundRect">
            <a:avLst>
              <a:gd name="adj" fmla="val 3936"/>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oAutofit/>
          </a:bodyPr>
          <a:lstStyle>
            <a:defPPr>
              <a:defRPr lang="en-US"/>
            </a:defPPr>
            <a:lvl1pPr algn="ctr">
              <a:defRPr sz="700" cap="all" spc="200">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200" dirty="0"/>
              <a:t>Floor debate</a:t>
            </a:r>
          </a:p>
        </p:txBody>
      </p:sp>
      <p:sp>
        <p:nvSpPr>
          <p:cNvPr id="14" name="TextBox 13">
            <a:extLst>
              <a:ext uri="{FF2B5EF4-FFF2-40B4-BE49-F238E27FC236}">
                <a16:creationId xmlns:a16="http://schemas.microsoft.com/office/drawing/2014/main" id="{412B6B96-4702-B45C-8CA8-96DA0952D85E}"/>
              </a:ext>
            </a:extLst>
          </p:cNvPr>
          <p:cNvSpPr txBox="1"/>
          <p:nvPr/>
        </p:nvSpPr>
        <p:spPr>
          <a:xfrm>
            <a:off x="2612473" y="4581934"/>
            <a:ext cx="1459823" cy="760256"/>
          </a:xfrm>
          <a:prstGeom prst="roundRect">
            <a:avLst>
              <a:gd name="adj" fmla="val 4974"/>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oAutofit/>
          </a:bodyPr>
          <a:lstStyle>
            <a:defPPr>
              <a:defRPr lang="en-US"/>
            </a:defPPr>
            <a:lvl1pPr algn="ctr">
              <a:defRPr sz="700" cap="all" spc="200">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200" dirty="0"/>
              <a:t>Final votes/</a:t>
            </a:r>
          </a:p>
          <a:p>
            <a:r>
              <a:rPr lang="en-US" sz="1200" dirty="0"/>
              <a:t>conference </a:t>
            </a:r>
          </a:p>
          <a:p>
            <a:r>
              <a:rPr lang="en-US" sz="1200" dirty="0"/>
              <a:t>committee</a:t>
            </a:r>
          </a:p>
        </p:txBody>
      </p:sp>
      <p:sp>
        <p:nvSpPr>
          <p:cNvPr id="15" name="TextBox 14">
            <a:extLst>
              <a:ext uri="{FF2B5EF4-FFF2-40B4-BE49-F238E27FC236}">
                <a16:creationId xmlns:a16="http://schemas.microsoft.com/office/drawing/2014/main" id="{6EA2E656-5E58-E805-7843-70A0F05958F7}"/>
              </a:ext>
            </a:extLst>
          </p:cNvPr>
          <p:cNvSpPr txBox="1"/>
          <p:nvPr/>
        </p:nvSpPr>
        <p:spPr>
          <a:xfrm>
            <a:off x="2612473" y="5548790"/>
            <a:ext cx="1459823" cy="603504"/>
          </a:xfrm>
          <a:prstGeom prst="roundRect">
            <a:avLst>
              <a:gd name="adj" fmla="val 5224"/>
            </a:avLst>
          </a:prstGeom>
          <a:solidFill>
            <a:schemeClr val="accent1">
              <a:lumMod val="75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noAutofit/>
          </a:bodyPr>
          <a:lstStyle>
            <a:defPPr>
              <a:defRPr lang="en-US"/>
            </a:defPPr>
            <a:lvl1pPr algn="ctr">
              <a:defRPr sz="700" cap="all" spc="200">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200" dirty="0"/>
              <a:t>President’s </a:t>
            </a:r>
          </a:p>
          <a:p>
            <a:r>
              <a:rPr lang="en-US" sz="1200" dirty="0"/>
              <a:t>signature </a:t>
            </a:r>
            <a:br>
              <a:rPr lang="en-US" sz="1200" dirty="0"/>
            </a:br>
            <a:r>
              <a:rPr lang="en-US" sz="1200" dirty="0"/>
              <a:t>or veto</a:t>
            </a:r>
          </a:p>
        </p:txBody>
      </p:sp>
      <p:sp>
        <p:nvSpPr>
          <p:cNvPr id="16" name="TextBox 51">
            <a:extLst>
              <a:ext uri="{FF2B5EF4-FFF2-40B4-BE49-F238E27FC236}">
                <a16:creationId xmlns:a16="http://schemas.microsoft.com/office/drawing/2014/main" id="{8B473E3A-6C73-D7EF-1F8D-9A4CE18706A2}"/>
              </a:ext>
            </a:extLst>
          </p:cNvPr>
          <p:cNvSpPr txBox="1">
            <a:spLocks noChangeAspect="1" noChangeArrowheads="1"/>
          </p:cNvSpPr>
          <p:nvPr/>
        </p:nvSpPr>
        <p:spPr bwMode="auto">
          <a:xfrm>
            <a:off x="4182382" y="4520915"/>
            <a:ext cx="6628493" cy="882293"/>
          </a:xfrm>
          <a:prstGeom prst="rect">
            <a:avLst/>
          </a:prstGeom>
          <a:noFill/>
          <a:ln>
            <a:noFill/>
          </a:ln>
        </p:spPr>
        <p:txBody>
          <a:bodyPr wrap="square" lIns="182880" anchor="ctr">
            <a:spAutoFit/>
          </a:bodyPr>
          <a:lstStyle>
            <a:lvl1pPr eaLnBrk="0" hangingPunct="0">
              <a:defRPr sz="24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marL="171450" indent="-171450" eaLnBrk="1" hangingPunct="1">
              <a:spcAft>
                <a:spcPts val="200"/>
              </a:spcAft>
              <a:buFont typeface="Arial" panose="020B0604020202020204" pitchFamily="34" charset="0"/>
              <a:buChar char="•"/>
              <a:defRPr/>
            </a:pPr>
            <a:r>
              <a:rPr lang="en-US" altLang="en-US" sz="1200" dirty="0">
                <a:solidFill>
                  <a:srgbClr val="000000"/>
                </a:solidFill>
                <a:latin typeface="+mn-lt"/>
                <a:ea typeface="Georgia" charset="0"/>
                <a:cs typeface="Georgia" charset="0"/>
              </a:rPr>
              <a:t>If both chambers pass an identical bill, it is sent directly to the president</a:t>
            </a:r>
          </a:p>
          <a:p>
            <a:pPr marL="171450" indent="-171450" eaLnBrk="1" hangingPunct="1">
              <a:spcAft>
                <a:spcPts val="200"/>
              </a:spcAft>
              <a:buFont typeface="Arial" panose="020B0604020202020204" pitchFamily="34" charset="0"/>
              <a:buChar char="•"/>
              <a:defRPr/>
            </a:pPr>
            <a:r>
              <a:rPr lang="en-US" altLang="en-US" sz="1200" dirty="0">
                <a:solidFill>
                  <a:srgbClr val="000000"/>
                </a:solidFill>
                <a:latin typeface="+mn-lt"/>
                <a:ea typeface="Georgia" charset="0"/>
                <a:cs typeface="Georgia" charset="0"/>
              </a:rPr>
              <a:t>If they pass different bills, a conference committee is formed of representatives and senators who try and find a compromise</a:t>
            </a:r>
          </a:p>
          <a:p>
            <a:pPr marL="171450" indent="-171450" eaLnBrk="1" hangingPunct="1">
              <a:spcAft>
                <a:spcPts val="200"/>
              </a:spcAft>
              <a:buFont typeface="Arial" panose="020B0604020202020204" pitchFamily="34" charset="0"/>
              <a:buChar char="•"/>
              <a:defRPr/>
            </a:pPr>
            <a:r>
              <a:rPr lang="en-US" altLang="en-US" sz="1200" dirty="0">
                <a:solidFill>
                  <a:srgbClr val="000000"/>
                </a:solidFill>
                <a:latin typeface="+mn-lt"/>
                <a:ea typeface="Georgia" charset="0"/>
                <a:cs typeface="Georgia" charset="0"/>
              </a:rPr>
              <a:t>Bills that pass conference committee must then pass both the House and Senate</a:t>
            </a:r>
          </a:p>
        </p:txBody>
      </p:sp>
      <p:sp>
        <p:nvSpPr>
          <p:cNvPr id="17" name="TextBox 16">
            <a:extLst>
              <a:ext uri="{FF2B5EF4-FFF2-40B4-BE49-F238E27FC236}">
                <a16:creationId xmlns:a16="http://schemas.microsoft.com/office/drawing/2014/main" id="{9B46177D-DEC8-F214-F406-2EFC47D1A815}"/>
              </a:ext>
            </a:extLst>
          </p:cNvPr>
          <p:cNvSpPr txBox="1">
            <a:spLocks noChangeAspect="1"/>
          </p:cNvSpPr>
          <p:nvPr/>
        </p:nvSpPr>
        <p:spPr>
          <a:xfrm>
            <a:off x="4182382" y="1858184"/>
            <a:ext cx="6171283" cy="361685"/>
          </a:xfrm>
          <a:prstGeom prst="rect">
            <a:avLst/>
          </a:prstGeom>
          <a:noFill/>
          <a:ln>
            <a:noFill/>
          </a:ln>
        </p:spPr>
        <p:txBody>
          <a:bodyPr lIns="182880" anchor="ctr"/>
          <a:lstStyle/>
          <a:p>
            <a:pPr algn="ctr">
              <a:defRPr/>
            </a:pPr>
            <a:r>
              <a:rPr lang="en-US" sz="1200" dirty="0">
                <a:solidFill>
                  <a:srgbClr val="000000"/>
                </a:solidFill>
                <a:latin typeface="+mn-lt"/>
                <a:ea typeface="Georgia" charset="0"/>
                <a:cs typeface="Georgia" charset="0"/>
              </a:rPr>
              <a:t>A representative</a:t>
            </a:r>
            <a:r>
              <a:rPr lang="en-US" sz="1200" b="1" dirty="0">
                <a:solidFill>
                  <a:srgbClr val="000000"/>
                </a:solidFill>
                <a:latin typeface="+mn-lt"/>
                <a:ea typeface="Georgia" charset="0"/>
                <a:cs typeface="Georgia" charset="0"/>
              </a:rPr>
              <a:t> </a:t>
            </a:r>
            <a:r>
              <a:rPr lang="en-US" sz="1200" dirty="0">
                <a:solidFill>
                  <a:srgbClr val="000000"/>
                </a:solidFill>
                <a:latin typeface="+mn-lt"/>
                <a:ea typeface="Georgia" charset="0"/>
                <a:cs typeface="Georgia" charset="0"/>
              </a:rPr>
              <a:t>or senator introduces a bill by filing it with the House/Senate clerk</a:t>
            </a:r>
          </a:p>
        </p:txBody>
      </p:sp>
      <p:sp>
        <p:nvSpPr>
          <p:cNvPr id="18" name="TextBox 17">
            <a:extLst>
              <a:ext uri="{FF2B5EF4-FFF2-40B4-BE49-F238E27FC236}">
                <a16:creationId xmlns:a16="http://schemas.microsoft.com/office/drawing/2014/main" id="{97172C7F-20BC-A282-E0E6-33F084853803}"/>
              </a:ext>
            </a:extLst>
          </p:cNvPr>
          <p:cNvSpPr txBox="1">
            <a:spLocks noChangeAspect="1"/>
          </p:cNvSpPr>
          <p:nvPr/>
        </p:nvSpPr>
        <p:spPr>
          <a:xfrm>
            <a:off x="4275453" y="3468311"/>
            <a:ext cx="2435932" cy="822960"/>
          </a:xfrm>
          <a:prstGeom prst="rect">
            <a:avLst/>
          </a:prstGeom>
          <a:noFill/>
          <a:ln w="19050" cmpd="sng">
            <a:noFill/>
          </a:ln>
        </p:spPr>
        <p:txBody>
          <a:bodyPr/>
          <a:lstStyle/>
          <a:p>
            <a:pPr algn="ctr">
              <a:spcAft>
                <a:spcPts val="200"/>
              </a:spcAft>
              <a:defRPr/>
            </a:pPr>
            <a:r>
              <a:rPr lang="en-US" sz="1200" b="1" dirty="0">
                <a:solidFill>
                  <a:srgbClr val="000000"/>
                </a:solidFill>
                <a:latin typeface="+mn-lt"/>
                <a:ea typeface="Georgia" charset="0"/>
                <a:cs typeface="Georgia" charset="0"/>
              </a:rPr>
              <a:t>House</a:t>
            </a:r>
          </a:p>
          <a:p>
            <a:pPr marL="288925" indent="-171450">
              <a:spcAft>
                <a:spcPts val="200"/>
              </a:spcAft>
              <a:buFont typeface="Arial" panose="020B0604020202020204" pitchFamily="34" charset="0"/>
              <a:buChar char="•"/>
              <a:defRPr/>
            </a:pPr>
            <a:r>
              <a:rPr lang="en-US" sz="1200" dirty="0">
                <a:solidFill>
                  <a:srgbClr val="000000"/>
                </a:solidFill>
                <a:latin typeface="+mn-lt"/>
                <a:ea typeface="Georgia" charset="0"/>
                <a:cs typeface="Georgia" charset="0"/>
              </a:rPr>
              <a:t>Bill is debated and amended</a:t>
            </a:r>
          </a:p>
          <a:p>
            <a:pPr marL="288925" indent="-171450">
              <a:spcAft>
                <a:spcPts val="200"/>
              </a:spcAft>
              <a:buFont typeface="Arial" panose="020B0604020202020204" pitchFamily="34" charset="0"/>
              <a:buChar char="•"/>
              <a:defRPr/>
            </a:pPr>
            <a:r>
              <a:rPr lang="en-US" sz="1200" dirty="0">
                <a:solidFill>
                  <a:srgbClr val="000000"/>
                </a:solidFill>
                <a:latin typeface="+mn-lt"/>
                <a:ea typeface="Georgia" charset="0"/>
                <a:cs typeface="Georgia" charset="0"/>
              </a:rPr>
              <a:t>Simple majority needed to pass</a:t>
            </a:r>
          </a:p>
        </p:txBody>
      </p:sp>
      <p:sp>
        <p:nvSpPr>
          <p:cNvPr id="19" name="TextBox 42">
            <a:extLst>
              <a:ext uri="{FF2B5EF4-FFF2-40B4-BE49-F238E27FC236}">
                <a16:creationId xmlns:a16="http://schemas.microsoft.com/office/drawing/2014/main" id="{1534728A-5BCE-8454-260F-309D0625D183}"/>
              </a:ext>
            </a:extLst>
          </p:cNvPr>
          <p:cNvSpPr txBox="1">
            <a:spLocks noChangeAspect="1" noChangeArrowheads="1"/>
          </p:cNvSpPr>
          <p:nvPr/>
        </p:nvSpPr>
        <p:spPr bwMode="auto">
          <a:xfrm>
            <a:off x="6914542" y="3429000"/>
            <a:ext cx="2706588" cy="914399"/>
          </a:xfrm>
          <a:prstGeom prst="rect">
            <a:avLst/>
          </a:prstGeom>
          <a:noFill/>
          <a:ln w="9525">
            <a:noFill/>
            <a:miter lim="800000"/>
            <a:headEnd/>
            <a:tailEnd/>
          </a:ln>
        </p:spPr>
        <p:txBody>
          <a:bodyPr/>
          <a:lstStyle>
            <a:lvl1pPr eaLnBrk="0" hangingPunct="0">
              <a:defRPr sz="24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algn="ctr" eaLnBrk="1" hangingPunct="1">
              <a:spcAft>
                <a:spcPts val="200"/>
              </a:spcAft>
              <a:defRPr/>
            </a:pPr>
            <a:r>
              <a:rPr lang="en-US" altLang="en-US" sz="1200" b="1" dirty="0">
                <a:solidFill>
                  <a:srgbClr val="000000"/>
                </a:solidFill>
                <a:latin typeface="+mn-lt"/>
                <a:ea typeface="Georgia" charset="0"/>
                <a:cs typeface="Georgia" charset="0"/>
              </a:rPr>
              <a:t>Senate</a:t>
            </a:r>
          </a:p>
          <a:p>
            <a:pPr marL="288925" indent="-171450" eaLnBrk="1" hangingPunct="1">
              <a:spcAft>
                <a:spcPts val="200"/>
              </a:spcAft>
              <a:buFont typeface="Arial" panose="020B0604020202020204" pitchFamily="34" charset="0"/>
              <a:buChar char="•"/>
              <a:defRPr/>
            </a:pPr>
            <a:r>
              <a:rPr lang="en-US" altLang="en-US" sz="1200" dirty="0">
                <a:solidFill>
                  <a:srgbClr val="000000"/>
                </a:solidFill>
                <a:latin typeface="+mn-lt"/>
                <a:ea typeface="Georgia" charset="0"/>
                <a:cs typeface="Georgia" charset="0"/>
              </a:rPr>
              <a:t>Bill is debated and amended</a:t>
            </a:r>
          </a:p>
          <a:p>
            <a:pPr marL="288925" indent="-171450" eaLnBrk="1" hangingPunct="1">
              <a:spcAft>
                <a:spcPts val="200"/>
              </a:spcAft>
              <a:buFont typeface="Arial" panose="020B0604020202020204" pitchFamily="34" charset="0"/>
              <a:buChar char="•"/>
              <a:defRPr/>
            </a:pPr>
            <a:r>
              <a:rPr lang="en-US" altLang="en-US" sz="1200" i="1" dirty="0">
                <a:solidFill>
                  <a:srgbClr val="000000"/>
                </a:solidFill>
                <a:latin typeface="+mn-lt"/>
                <a:ea typeface="Georgia" charset="0"/>
                <a:cs typeface="Georgia" charset="0"/>
              </a:rPr>
              <a:t>3/5 majority needed to end debate</a:t>
            </a:r>
          </a:p>
          <a:p>
            <a:pPr marL="288925" indent="-171450" eaLnBrk="1" hangingPunct="1">
              <a:spcAft>
                <a:spcPts val="200"/>
              </a:spcAft>
              <a:buFont typeface="Arial" panose="020B0604020202020204" pitchFamily="34" charset="0"/>
              <a:buChar char="•"/>
              <a:defRPr/>
            </a:pPr>
            <a:r>
              <a:rPr lang="en-US" altLang="en-US" sz="1200" dirty="0">
                <a:solidFill>
                  <a:srgbClr val="000000"/>
                </a:solidFill>
                <a:latin typeface="+mn-lt"/>
                <a:ea typeface="Georgia" charset="0"/>
                <a:cs typeface="Georgia" charset="0"/>
              </a:rPr>
              <a:t>Simple majority needed to pass</a:t>
            </a:r>
          </a:p>
        </p:txBody>
      </p:sp>
      <p:sp>
        <p:nvSpPr>
          <p:cNvPr id="20" name="TextBox 19">
            <a:extLst>
              <a:ext uri="{FF2B5EF4-FFF2-40B4-BE49-F238E27FC236}">
                <a16:creationId xmlns:a16="http://schemas.microsoft.com/office/drawing/2014/main" id="{9DE792C0-F8B3-10A9-7D61-48AD93A66362}"/>
              </a:ext>
            </a:extLst>
          </p:cNvPr>
          <p:cNvSpPr txBox="1">
            <a:spLocks noChangeAspect="1"/>
          </p:cNvSpPr>
          <p:nvPr/>
        </p:nvSpPr>
        <p:spPr>
          <a:xfrm>
            <a:off x="4277633" y="2442093"/>
            <a:ext cx="6533242" cy="697627"/>
          </a:xfrm>
          <a:prstGeom prst="rect">
            <a:avLst/>
          </a:prstGeom>
          <a:noFill/>
          <a:ln>
            <a:noFill/>
          </a:ln>
        </p:spPr>
        <p:txBody>
          <a:bodyPr wrap="square" lIns="182880">
            <a:spAutoFit/>
          </a:bodyPr>
          <a:lstStyle/>
          <a:p>
            <a:pPr marL="171450" indent="-171450">
              <a:spcAft>
                <a:spcPts val="200"/>
              </a:spcAft>
              <a:buFont typeface="Arial" panose="020B0604020202020204" pitchFamily="34" charset="0"/>
              <a:buChar char="•"/>
              <a:defRPr/>
            </a:pPr>
            <a:r>
              <a:rPr lang="en-US" altLang="en-US" sz="1200" dirty="0">
                <a:solidFill>
                  <a:srgbClr val="000000"/>
                </a:solidFill>
                <a:latin typeface="+mn-lt"/>
                <a:ea typeface="Georgia" charset="0"/>
                <a:cs typeface="Georgia" charset="0"/>
              </a:rPr>
              <a:t>Bills are referred to committees for debate, analysis, and amendments</a:t>
            </a:r>
            <a:endParaRPr lang="en-US" sz="1200" dirty="0">
              <a:solidFill>
                <a:srgbClr val="000000"/>
              </a:solidFill>
              <a:latin typeface="+mn-lt"/>
              <a:ea typeface="Georgia" charset="0"/>
              <a:cs typeface="Georgia" charset="0"/>
            </a:endParaRPr>
          </a:p>
          <a:p>
            <a:pPr marL="171450" indent="-171450">
              <a:spcAft>
                <a:spcPts val="200"/>
              </a:spcAft>
              <a:buFont typeface="Arial" panose="020B0604020202020204" pitchFamily="34" charset="0"/>
              <a:buChar char="•"/>
              <a:defRPr/>
            </a:pPr>
            <a:r>
              <a:rPr lang="en-US" sz="1200" dirty="0">
                <a:solidFill>
                  <a:srgbClr val="000000"/>
                </a:solidFill>
                <a:latin typeface="+mn-lt"/>
                <a:ea typeface="Georgia" charset="0"/>
                <a:cs typeface="Georgia" charset="0"/>
              </a:rPr>
              <a:t>Simple majorities are needed to pass committees in both the House and Senate</a:t>
            </a:r>
          </a:p>
          <a:p>
            <a:pPr marL="171450" indent="-171450">
              <a:spcAft>
                <a:spcPts val="200"/>
              </a:spcAft>
              <a:buFont typeface="Arial" panose="020B0604020202020204" pitchFamily="34" charset="0"/>
              <a:buChar char="•"/>
              <a:defRPr/>
            </a:pPr>
            <a:r>
              <a:rPr lang="en-US" sz="1200" dirty="0">
                <a:solidFill>
                  <a:srgbClr val="000000"/>
                </a:solidFill>
                <a:latin typeface="+mn-lt"/>
                <a:ea typeface="Georgia" charset="0"/>
                <a:cs typeface="Georgia" charset="0"/>
              </a:rPr>
              <a:t>Bills are often sent to subcommittees for extra analysis, especially on niche issues</a:t>
            </a:r>
          </a:p>
        </p:txBody>
      </p:sp>
      <p:sp>
        <p:nvSpPr>
          <p:cNvPr id="21" name="TextBox 51">
            <a:extLst>
              <a:ext uri="{FF2B5EF4-FFF2-40B4-BE49-F238E27FC236}">
                <a16:creationId xmlns:a16="http://schemas.microsoft.com/office/drawing/2014/main" id="{9C9CFEAC-9D61-DFCA-7184-2D7EFAFA9DD4}"/>
              </a:ext>
            </a:extLst>
          </p:cNvPr>
          <p:cNvSpPr txBox="1">
            <a:spLocks noChangeAspect="1" noChangeArrowheads="1"/>
          </p:cNvSpPr>
          <p:nvPr/>
        </p:nvSpPr>
        <p:spPr bwMode="auto">
          <a:xfrm>
            <a:off x="4182382" y="5501729"/>
            <a:ext cx="6628493" cy="697627"/>
          </a:xfrm>
          <a:prstGeom prst="rect">
            <a:avLst/>
          </a:prstGeom>
          <a:noFill/>
          <a:ln>
            <a:noFill/>
          </a:ln>
        </p:spPr>
        <p:txBody>
          <a:bodyPr wrap="square" lIns="182880" anchor="ctr">
            <a:spAutoFit/>
          </a:bodyPr>
          <a:lstStyle>
            <a:lvl1pPr eaLnBrk="0" hangingPunct="0">
              <a:defRPr sz="2400">
                <a:solidFill>
                  <a:schemeClr val="tx1"/>
                </a:solidFill>
                <a:latin typeface="Gill Sans MT" panose="020B0502020104020203" pitchFamily="34" charset="0"/>
                <a:ea typeface="ＭＳ Ｐゴシック" panose="020B0600070205080204" pitchFamily="34" charset="-128"/>
              </a:defRPr>
            </a:lvl1pPr>
            <a:lvl2pPr marL="742950" indent="-285750" eaLnBrk="0" hangingPunct="0">
              <a:defRPr sz="2400">
                <a:solidFill>
                  <a:schemeClr val="tx1"/>
                </a:solidFill>
                <a:latin typeface="Gill Sans MT" panose="020B0502020104020203" pitchFamily="34" charset="0"/>
                <a:ea typeface="ＭＳ Ｐゴシック" panose="020B0600070205080204" pitchFamily="34" charset="-128"/>
              </a:defRPr>
            </a:lvl2pPr>
            <a:lvl3pPr marL="1143000" indent="-228600" eaLnBrk="0" hangingPunct="0">
              <a:defRPr sz="2400">
                <a:solidFill>
                  <a:schemeClr val="tx1"/>
                </a:solidFill>
                <a:latin typeface="Gill Sans MT" panose="020B0502020104020203" pitchFamily="34" charset="0"/>
                <a:ea typeface="ＭＳ Ｐゴシック" panose="020B0600070205080204" pitchFamily="34" charset="-128"/>
              </a:defRPr>
            </a:lvl3pPr>
            <a:lvl4pPr marL="1600200" indent="-228600" eaLnBrk="0" hangingPunct="0">
              <a:defRPr sz="2400">
                <a:solidFill>
                  <a:schemeClr val="tx1"/>
                </a:solidFill>
                <a:latin typeface="Gill Sans MT" panose="020B0502020104020203" pitchFamily="34" charset="0"/>
                <a:ea typeface="ＭＳ Ｐゴシック" panose="020B0600070205080204" pitchFamily="34" charset="-128"/>
              </a:defRPr>
            </a:lvl4pPr>
            <a:lvl5pPr marL="2057400" indent="-228600" eaLnBrk="0" hangingPunct="0">
              <a:defRPr sz="24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Gill Sans MT" panose="020B0502020104020203" pitchFamily="34" charset="0"/>
                <a:ea typeface="ＭＳ Ｐゴシック" panose="020B0600070205080204" pitchFamily="34" charset="-128"/>
              </a:defRPr>
            </a:lvl9pPr>
          </a:lstStyle>
          <a:p>
            <a:pPr marL="171450" indent="-171450" eaLnBrk="1" hangingPunct="1">
              <a:spcAft>
                <a:spcPts val="200"/>
              </a:spcAft>
              <a:buFont typeface="Arial" panose="020B0604020202020204" pitchFamily="34" charset="0"/>
              <a:buChar char="•"/>
              <a:defRPr/>
            </a:pPr>
            <a:r>
              <a:rPr lang="en-US" altLang="en-US" sz="1200" dirty="0">
                <a:solidFill>
                  <a:srgbClr val="000000"/>
                </a:solidFill>
                <a:latin typeface="+mn-lt"/>
                <a:ea typeface="Georgia" charset="0"/>
                <a:cs typeface="Georgia" charset="0"/>
              </a:rPr>
              <a:t>A bill becomes </a:t>
            </a:r>
            <a:r>
              <a:rPr lang="en-US" altLang="en-US" sz="1200" b="1" dirty="0">
                <a:solidFill>
                  <a:srgbClr val="000000"/>
                </a:solidFill>
                <a:latin typeface="+mn-lt"/>
                <a:ea typeface="Georgia" charset="0"/>
                <a:cs typeface="Georgia" charset="0"/>
              </a:rPr>
              <a:t>law</a:t>
            </a:r>
            <a:r>
              <a:rPr lang="en-US" altLang="en-US" sz="1200" dirty="0">
                <a:solidFill>
                  <a:srgbClr val="000000"/>
                </a:solidFill>
                <a:latin typeface="+mn-lt"/>
                <a:ea typeface="Georgia" charset="0"/>
                <a:cs typeface="Georgia" charset="0"/>
              </a:rPr>
              <a:t> after a president signs it or after 10 days if they take no action</a:t>
            </a:r>
          </a:p>
          <a:p>
            <a:pPr marL="171450" indent="-171450" eaLnBrk="1" hangingPunct="1">
              <a:spcAft>
                <a:spcPts val="200"/>
              </a:spcAft>
              <a:buFont typeface="Arial" panose="020B0604020202020204" pitchFamily="34" charset="0"/>
              <a:buChar char="•"/>
              <a:defRPr/>
            </a:pPr>
            <a:r>
              <a:rPr lang="en-US" altLang="en-US" sz="1200" dirty="0">
                <a:solidFill>
                  <a:srgbClr val="000000"/>
                </a:solidFill>
                <a:latin typeface="+mn-lt"/>
                <a:ea typeface="Georgia" charset="0"/>
                <a:cs typeface="Georgia" charset="0"/>
              </a:rPr>
              <a:t>The president can reject a bill with a </a:t>
            </a:r>
            <a:r>
              <a:rPr lang="en-US" altLang="en-US" sz="1200" b="1" dirty="0">
                <a:solidFill>
                  <a:srgbClr val="000000"/>
                </a:solidFill>
                <a:latin typeface="+mn-lt"/>
                <a:ea typeface="Georgia" charset="0"/>
                <a:cs typeface="Georgia" charset="0"/>
              </a:rPr>
              <a:t>veto</a:t>
            </a:r>
          </a:p>
          <a:p>
            <a:pPr marL="171450" indent="-171450" eaLnBrk="1" hangingPunct="1">
              <a:spcAft>
                <a:spcPts val="200"/>
              </a:spcAft>
              <a:buFont typeface="Arial" panose="020B0604020202020204" pitchFamily="34" charset="0"/>
              <a:buChar char="•"/>
              <a:defRPr/>
            </a:pPr>
            <a:r>
              <a:rPr lang="en-US" altLang="en-US" sz="1200" dirty="0">
                <a:solidFill>
                  <a:srgbClr val="000000"/>
                </a:solidFill>
                <a:latin typeface="+mn-lt"/>
                <a:ea typeface="Georgia" charset="0"/>
                <a:cs typeface="Georgia" charset="0"/>
              </a:rPr>
              <a:t>Congress can </a:t>
            </a:r>
            <a:r>
              <a:rPr lang="en-US" altLang="en-US" sz="1200" b="1" dirty="0">
                <a:solidFill>
                  <a:srgbClr val="000000"/>
                </a:solidFill>
                <a:latin typeface="+mn-lt"/>
                <a:ea typeface="Georgia" charset="0"/>
                <a:cs typeface="Georgia" charset="0"/>
              </a:rPr>
              <a:t>override</a:t>
            </a:r>
            <a:r>
              <a:rPr lang="en-US" altLang="en-US" sz="1200" dirty="0">
                <a:solidFill>
                  <a:srgbClr val="000000"/>
                </a:solidFill>
                <a:latin typeface="+mn-lt"/>
                <a:ea typeface="Georgia" charset="0"/>
                <a:cs typeface="Georgia" charset="0"/>
              </a:rPr>
              <a:t> the veto by with a 2/3 majority vote in each chamber</a:t>
            </a:r>
          </a:p>
        </p:txBody>
      </p:sp>
      <p:sp>
        <p:nvSpPr>
          <p:cNvPr id="22" name="TextBox 21">
            <a:extLst>
              <a:ext uri="{FF2B5EF4-FFF2-40B4-BE49-F238E27FC236}">
                <a16:creationId xmlns:a16="http://schemas.microsoft.com/office/drawing/2014/main" id="{3C6E1BEA-1132-A8B1-5C20-FBD48E7AF052}"/>
              </a:ext>
            </a:extLst>
          </p:cNvPr>
          <p:cNvSpPr txBox="1">
            <a:spLocks noChangeAspect="1"/>
          </p:cNvSpPr>
          <p:nvPr/>
        </p:nvSpPr>
        <p:spPr>
          <a:xfrm>
            <a:off x="4547502" y="1385335"/>
            <a:ext cx="2011680" cy="267651"/>
          </a:xfrm>
          <a:prstGeom prst="rect">
            <a:avLst/>
          </a:prstGeom>
          <a:noFill/>
          <a:ln>
            <a:noFill/>
          </a:ln>
        </p:spPr>
        <p:txBody>
          <a:bodyPr anchor="ctr"/>
          <a:lstStyle/>
          <a:p>
            <a:pPr algn="ctr">
              <a:defRPr/>
            </a:pPr>
            <a:r>
              <a:rPr lang="en-US" sz="1200" b="1" dirty="0">
                <a:solidFill>
                  <a:srgbClr val="000000"/>
                </a:solidFill>
                <a:latin typeface="+mn-lt"/>
                <a:ea typeface="Georgia" charset="0"/>
                <a:cs typeface="Georgia" charset="0"/>
              </a:rPr>
              <a:t>House of Representatives</a:t>
            </a:r>
            <a:endParaRPr lang="en-US" sz="1200" dirty="0">
              <a:solidFill>
                <a:srgbClr val="000000"/>
              </a:solidFill>
              <a:latin typeface="+mn-lt"/>
              <a:ea typeface="Georgia" charset="0"/>
              <a:cs typeface="Georgia" charset="0"/>
            </a:endParaRPr>
          </a:p>
        </p:txBody>
      </p:sp>
      <p:sp>
        <p:nvSpPr>
          <p:cNvPr id="23" name="TextBox 22">
            <a:extLst>
              <a:ext uri="{FF2B5EF4-FFF2-40B4-BE49-F238E27FC236}">
                <a16:creationId xmlns:a16="http://schemas.microsoft.com/office/drawing/2014/main" id="{ED4F510E-E46D-3461-6BA1-0E65D37358B9}"/>
              </a:ext>
            </a:extLst>
          </p:cNvPr>
          <p:cNvSpPr txBox="1">
            <a:spLocks noChangeAspect="1"/>
          </p:cNvSpPr>
          <p:nvPr/>
        </p:nvSpPr>
        <p:spPr>
          <a:xfrm>
            <a:off x="7239332" y="1385336"/>
            <a:ext cx="2011680" cy="267651"/>
          </a:xfrm>
          <a:prstGeom prst="rect">
            <a:avLst/>
          </a:prstGeom>
          <a:noFill/>
          <a:ln>
            <a:noFill/>
          </a:ln>
        </p:spPr>
        <p:txBody>
          <a:bodyPr anchor="ctr"/>
          <a:lstStyle/>
          <a:p>
            <a:pPr algn="ctr">
              <a:defRPr/>
            </a:pPr>
            <a:r>
              <a:rPr lang="en-US" sz="1200" b="1" dirty="0">
                <a:solidFill>
                  <a:srgbClr val="000000"/>
                </a:solidFill>
                <a:latin typeface="+mn-lt"/>
                <a:ea typeface="Georgia" charset="0"/>
                <a:cs typeface="Georgia" charset="0"/>
              </a:rPr>
              <a:t>Senate</a:t>
            </a:r>
            <a:endParaRPr lang="en-US" sz="1200" dirty="0">
              <a:solidFill>
                <a:srgbClr val="000000"/>
              </a:solidFill>
              <a:latin typeface="+mn-lt"/>
              <a:ea typeface="Georgia" charset="0"/>
              <a:cs typeface="Georgia" charset="0"/>
            </a:endParaRPr>
          </a:p>
        </p:txBody>
      </p:sp>
      <p:pic>
        <p:nvPicPr>
          <p:cNvPr id="45" name="Picture 44">
            <a:extLst>
              <a:ext uri="{FF2B5EF4-FFF2-40B4-BE49-F238E27FC236}">
                <a16:creationId xmlns:a16="http://schemas.microsoft.com/office/drawing/2014/main" id="{0F995559-69AA-A4D9-73DF-9A977275FCF2}"/>
              </a:ext>
            </a:extLst>
          </p:cNvPr>
          <p:cNvPicPr>
            <a:picLocks noChangeAspect="1"/>
          </p:cNvPicPr>
          <p:nvPr/>
        </p:nvPicPr>
        <p:blipFill>
          <a:blip r:embed="rId3"/>
          <a:stretch>
            <a:fillRect/>
          </a:stretch>
        </p:blipFill>
        <p:spPr>
          <a:xfrm>
            <a:off x="6843585" y="4224745"/>
            <a:ext cx="1518036" cy="493819"/>
          </a:xfrm>
          <a:prstGeom prst="rect">
            <a:avLst/>
          </a:prstGeom>
          <a:ln>
            <a:noFill/>
          </a:ln>
        </p:spPr>
      </p:pic>
      <p:cxnSp>
        <p:nvCxnSpPr>
          <p:cNvPr id="47" name="Connector: Elbow 46">
            <a:extLst>
              <a:ext uri="{FF2B5EF4-FFF2-40B4-BE49-F238E27FC236}">
                <a16:creationId xmlns:a16="http://schemas.microsoft.com/office/drawing/2014/main" id="{CFBAA43A-FD5D-FB78-0B94-AA6DD082CF9E}"/>
              </a:ext>
            </a:extLst>
          </p:cNvPr>
          <p:cNvCxnSpPr>
            <a:cxnSpLocks/>
          </p:cNvCxnSpPr>
          <p:nvPr/>
        </p:nvCxnSpPr>
        <p:spPr>
          <a:xfrm>
            <a:off x="5493419" y="4145750"/>
            <a:ext cx="1466181" cy="276644"/>
          </a:xfrm>
          <a:prstGeom prst="bentConnector3">
            <a:avLst>
              <a:gd name="adj1" fmla="val 194"/>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600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9143" y="211201"/>
            <a:ext cx="10515600" cy="914399"/>
          </a:xfrm>
        </p:spPr>
        <p:txBody>
          <a:bodyPr/>
          <a:lstStyle/>
          <a:p>
            <a:r>
              <a:rPr lang="en-US" dirty="0"/>
              <a:t>Maintaining Momentum</a:t>
            </a:r>
          </a:p>
        </p:txBody>
      </p:sp>
      <p:grpSp>
        <p:nvGrpSpPr>
          <p:cNvPr id="5" name="Group 4">
            <a:extLst>
              <a:ext uri="{FF2B5EF4-FFF2-40B4-BE49-F238E27FC236}">
                <a16:creationId xmlns:a16="http://schemas.microsoft.com/office/drawing/2014/main" id="{A5B742BF-34AC-0264-03BB-F6A3008C8E71}"/>
              </a:ext>
            </a:extLst>
          </p:cNvPr>
          <p:cNvGrpSpPr>
            <a:grpSpLocks/>
          </p:cNvGrpSpPr>
          <p:nvPr/>
        </p:nvGrpSpPr>
        <p:grpSpPr>
          <a:xfrm>
            <a:off x="1797341" y="1824017"/>
            <a:ext cx="7478754" cy="3282791"/>
            <a:chOff x="1167877" y="2214765"/>
            <a:chExt cx="5961020" cy="3838702"/>
          </a:xfrm>
        </p:grpSpPr>
        <p:sp>
          <p:nvSpPr>
            <p:cNvPr id="7" name="Rectangle 6">
              <a:extLst>
                <a:ext uri="{FF2B5EF4-FFF2-40B4-BE49-F238E27FC236}">
                  <a16:creationId xmlns:a16="http://schemas.microsoft.com/office/drawing/2014/main" id="{03D79FDB-6D47-5C29-FA65-86D07C117D9A}"/>
                </a:ext>
              </a:extLst>
            </p:cNvPr>
            <p:cNvSpPr/>
            <p:nvPr/>
          </p:nvSpPr>
          <p:spPr>
            <a:xfrm>
              <a:off x="5548326" y="2236455"/>
              <a:ext cx="1379551" cy="331069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100" dirty="0"/>
            </a:p>
          </p:txBody>
        </p:sp>
        <p:cxnSp>
          <p:nvCxnSpPr>
            <p:cNvPr id="8" name="Straight Arrow Connector 7">
              <a:extLst>
                <a:ext uri="{FF2B5EF4-FFF2-40B4-BE49-F238E27FC236}">
                  <a16:creationId xmlns:a16="http://schemas.microsoft.com/office/drawing/2014/main" id="{CA53152A-A53E-2FF8-AE61-63C622F16220}"/>
                </a:ext>
              </a:extLst>
            </p:cNvPr>
            <p:cNvCxnSpPr/>
            <p:nvPr/>
          </p:nvCxnSpPr>
          <p:spPr>
            <a:xfrm flipV="1">
              <a:off x="3896088" y="2214765"/>
              <a:ext cx="0" cy="3336648"/>
            </a:xfrm>
            <a:prstGeom prst="straightConnector1">
              <a:avLst/>
            </a:prstGeom>
            <a:ln w="9525">
              <a:solidFill>
                <a:schemeClr val="bg2">
                  <a:lumMod val="9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02E95B9-D16B-A7C6-4F34-B13DF239F65C}"/>
                </a:ext>
              </a:extLst>
            </p:cNvPr>
            <p:cNvCxnSpPr/>
            <p:nvPr/>
          </p:nvCxnSpPr>
          <p:spPr>
            <a:xfrm flipV="1">
              <a:off x="5545501" y="2214765"/>
              <a:ext cx="0" cy="3336648"/>
            </a:xfrm>
            <a:prstGeom prst="straightConnector1">
              <a:avLst/>
            </a:prstGeom>
            <a:ln w="9525">
              <a:solidFill>
                <a:schemeClr val="bg2">
                  <a:lumMod val="90000"/>
                </a:schemeClr>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9A9DF5A-AB4E-79D7-A598-21005438461C}"/>
                </a:ext>
              </a:extLst>
            </p:cNvPr>
            <p:cNvSpPr txBox="1"/>
            <p:nvPr/>
          </p:nvSpPr>
          <p:spPr>
            <a:xfrm>
              <a:off x="3434126" y="5549613"/>
              <a:ext cx="931862" cy="503854"/>
            </a:xfrm>
            <a:prstGeom prst="rect">
              <a:avLst/>
            </a:prstGeom>
            <a:noFill/>
          </p:spPr>
          <p:txBody>
            <a:bodyPr>
              <a:spAutoFit/>
            </a:bodyPr>
            <a:lstStyle/>
            <a:p>
              <a:pPr algn="ctr">
                <a:defRPr/>
              </a:pPr>
              <a:r>
                <a:rPr lang="en-US" sz="1100" dirty="0">
                  <a:latin typeface="+mn-lt"/>
                  <a:ea typeface="ＭＳ Ｐゴシック" charset="0"/>
                  <a:cs typeface="ＭＳ Ｐゴシック" charset="0"/>
                </a:rPr>
                <a:t>Start of campaign</a:t>
              </a:r>
            </a:p>
          </p:txBody>
        </p:sp>
        <p:sp>
          <p:nvSpPr>
            <p:cNvPr id="11" name="TextBox 10">
              <a:extLst>
                <a:ext uri="{FF2B5EF4-FFF2-40B4-BE49-F238E27FC236}">
                  <a16:creationId xmlns:a16="http://schemas.microsoft.com/office/drawing/2014/main" id="{1EB98F4F-5C45-D90C-674B-C2CA0436C4A8}"/>
                </a:ext>
              </a:extLst>
            </p:cNvPr>
            <p:cNvSpPr txBox="1"/>
            <p:nvPr/>
          </p:nvSpPr>
          <p:spPr>
            <a:xfrm>
              <a:off x="5081951" y="5548026"/>
              <a:ext cx="931862" cy="305911"/>
            </a:xfrm>
            <a:prstGeom prst="rect">
              <a:avLst/>
            </a:prstGeom>
            <a:noFill/>
          </p:spPr>
          <p:txBody>
            <a:bodyPr>
              <a:spAutoFit/>
            </a:bodyPr>
            <a:lstStyle/>
            <a:p>
              <a:pPr algn="ctr">
                <a:defRPr/>
              </a:pPr>
              <a:r>
                <a:rPr lang="en-US" sz="1100" dirty="0">
                  <a:latin typeface="+mn-lt"/>
                  <a:ea typeface="ＭＳ Ｐゴシック" charset="0"/>
                  <a:cs typeface="ＭＳ Ｐゴシック" charset="0"/>
                </a:rPr>
                <a:t>End of campaign</a:t>
              </a:r>
            </a:p>
          </p:txBody>
        </p:sp>
        <p:cxnSp>
          <p:nvCxnSpPr>
            <p:cNvPr id="12" name="Straight Arrow Connector 11">
              <a:extLst>
                <a:ext uri="{FF2B5EF4-FFF2-40B4-BE49-F238E27FC236}">
                  <a16:creationId xmlns:a16="http://schemas.microsoft.com/office/drawing/2014/main" id="{8E292312-49AF-EDC9-616A-BE6FD3C13F07}"/>
                </a:ext>
              </a:extLst>
            </p:cNvPr>
            <p:cNvCxnSpPr>
              <a:cxnSpLocks/>
            </p:cNvCxnSpPr>
            <p:nvPr/>
          </p:nvCxnSpPr>
          <p:spPr>
            <a:xfrm flipH="1" flipV="1">
              <a:off x="5529328" y="2714338"/>
              <a:ext cx="1508417" cy="5617"/>
            </a:xfrm>
            <a:prstGeom prst="straightConnector1">
              <a:avLst/>
            </a:prstGeom>
            <a:ln w="12700" cmpd="sng">
              <a:solidFill>
                <a:schemeClr val="accent1">
                  <a:lumMod val="50000"/>
                </a:schemeClr>
              </a:solidFill>
              <a:prstDash val="solid"/>
              <a:headEnd type="triangle"/>
              <a:tailEnd type="non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B8B981B9-2940-881D-31AD-65436BAFFE43}"/>
                </a:ext>
              </a:extLst>
            </p:cNvPr>
            <p:cNvSpPr txBox="1"/>
            <p:nvPr/>
          </p:nvSpPr>
          <p:spPr>
            <a:xfrm>
              <a:off x="6184617" y="4155058"/>
              <a:ext cx="766417" cy="503854"/>
            </a:xfrm>
            <a:prstGeom prst="rect">
              <a:avLst/>
            </a:prstGeom>
            <a:noFill/>
            <a:ln>
              <a:noFill/>
              <a:prstDash val="dash"/>
            </a:ln>
          </p:spPr>
          <p:txBody>
            <a:bodyPr>
              <a:spAutoFit/>
            </a:bodyPr>
            <a:lstStyle/>
            <a:p>
              <a:pPr algn="ctr">
                <a:defRPr/>
              </a:pPr>
              <a:r>
                <a:rPr lang="en-US" sz="1100" dirty="0">
                  <a:latin typeface="+mn-lt"/>
                  <a:ea typeface="ＭＳ Ｐゴシック" charset="0"/>
                  <a:cs typeface="ＭＳ Ｐゴシック" charset="0"/>
                </a:rPr>
                <a:t>Loss of engagement</a:t>
              </a:r>
            </a:p>
          </p:txBody>
        </p:sp>
        <p:sp>
          <p:nvSpPr>
            <p:cNvPr id="14" name="TextBox 13">
              <a:extLst>
                <a:ext uri="{FF2B5EF4-FFF2-40B4-BE49-F238E27FC236}">
                  <a16:creationId xmlns:a16="http://schemas.microsoft.com/office/drawing/2014/main" id="{20927583-E51D-AE8C-1862-8AD765EDCBFA}"/>
                </a:ext>
              </a:extLst>
            </p:cNvPr>
            <p:cNvSpPr txBox="1"/>
            <p:nvPr/>
          </p:nvSpPr>
          <p:spPr>
            <a:xfrm>
              <a:off x="5575729" y="2240792"/>
              <a:ext cx="1358899" cy="503854"/>
            </a:xfrm>
            <a:prstGeom prst="rect">
              <a:avLst/>
            </a:prstGeom>
            <a:noFill/>
            <a:ln>
              <a:noFill/>
              <a:prstDash val="dash"/>
            </a:ln>
          </p:spPr>
          <p:txBody>
            <a:bodyPr wrap="square">
              <a:spAutoFit/>
            </a:bodyPr>
            <a:lstStyle/>
            <a:p>
              <a:pPr algn="ctr">
                <a:defRPr/>
              </a:pPr>
              <a:r>
                <a:rPr lang="en-US" sz="1100" dirty="0">
                  <a:latin typeface="+mn-lt"/>
                  <a:ea typeface="ＭＳ Ｐゴシック" charset="0"/>
                  <a:cs typeface="ＭＳ Ｐゴシック" charset="0"/>
                </a:rPr>
                <a:t>Ideal continuous engagement</a:t>
              </a:r>
            </a:p>
          </p:txBody>
        </p:sp>
        <p:sp>
          <p:nvSpPr>
            <p:cNvPr id="15" name="Freeform 50">
              <a:extLst>
                <a:ext uri="{FF2B5EF4-FFF2-40B4-BE49-F238E27FC236}">
                  <a16:creationId xmlns:a16="http://schemas.microsoft.com/office/drawing/2014/main" id="{4C1EE3A9-5809-8783-AD92-2E4EE3E0957A}"/>
                </a:ext>
              </a:extLst>
            </p:cNvPr>
            <p:cNvSpPr/>
            <p:nvPr/>
          </p:nvSpPr>
          <p:spPr>
            <a:xfrm>
              <a:off x="5082849" y="2711779"/>
              <a:ext cx="1079863" cy="1860220"/>
            </a:xfrm>
            <a:custGeom>
              <a:avLst/>
              <a:gdLst>
                <a:gd name="connsiteX0" fmla="*/ 0 w 1079863"/>
                <a:gd name="connsiteY0" fmla="*/ 205592 h 1860221"/>
                <a:gd name="connsiteX1" fmla="*/ 113211 w 1079863"/>
                <a:gd name="connsiteY1" fmla="*/ 66255 h 1860221"/>
                <a:gd name="connsiteX2" fmla="*/ 287383 w 1079863"/>
                <a:gd name="connsiteY2" fmla="*/ 5295 h 1860221"/>
                <a:gd name="connsiteX3" fmla="*/ 487680 w 1079863"/>
                <a:gd name="connsiteY3" fmla="*/ 14004 h 1860221"/>
                <a:gd name="connsiteX4" fmla="*/ 635725 w 1079863"/>
                <a:gd name="connsiteY4" fmla="*/ 101090 h 1860221"/>
                <a:gd name="connsiteX5" fmla="*/ 705394 w 1079863"/>
                <a:gd name="connsiteY5" fmla="*/ 214301 h 1860221"/>
                <a:gd name="connsiteX6" fmla="*/ 775063 w 1079863"/>
                <a:gd name="connsiteY6" fmla="*/ 405890 h 1860221"/>
                <a:gd name="connsiteX7" fmla="*/ 862148 w 1079863"/>
                <a:gd name="connsiteY7" fmla="*/ 597478 h 1860221"/>
                <a:gd name="connsiteX8" fmla="*/ 949234 w 1079863"/>
                <a:gd name="connsiteY8" fmla="*/ 910987 h 1860221"/>
                <a:gd name="connsiteX9" fmla="*/ 992777 w 1079863"/>
                <a:gd name="connsiteY9" fmla="*/ 1207078 h 1860221"/>
                <a:gd name="connsiteX10" fmla="*/ 1045028 w 1079863"/>
                <a:gd name="connsiteY10" fmla="*/ 1616381 h 1860221"/>
                <a:gd name="connsiteX11" fmla="*/ 1062445 w 1079863"/>
                <a:gd name="connsiteY11" fmla="*/ 1773135 h 1860221"/>
                <a:gd name="connsiteX12" fmla="*/ 1079863 w 1079863"/>
                <a:gd name="connsiteY12" fmla="*/ 1860221 h 1860221"/>
                <a:gd name="connsiteX13" fmla="*/ 1079863 w 1079863"/>
                <a:gd name="connsiteY13" fmla="*/ 1860221 h 1860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9863" h="1860221">
                  <a:moveTo>
                    <a:pt x="0" y="205592"/>
                  </a:moveTo>
                  <a:cubicBezTo>
                    <a:pt x="32657" y="152615"/>
                    <a:pt x="65314" y="99638"/>
                    <a:pt x="113211" y="66255"/>
                  </a:cubicBezTo>
                  <a:cubicBezTo>
                    <a:pt x="161108" y="32872"/>
                    <a:pt x="224972" y="14003"/>
                    <a:pt x="287383" y="5295"/>
                  </a:cubicBezTo>
                  <a:cubicBezTo>
                    <a:pt x="349795" y="-3414"/>
                    <a:pt x="429623" y="-1962"/>
                    <a:pt x="487680" y="14004"/>
                  </a:cubicBezTo>
                  <a:cubicBezTo>
                    <a:pt x="545737" y="29970"/>
                    <a:pt x="599439" y="67707"/>
                    <a:pt x="635725" y="101090"/>
                  </a:cubicBezTo>
                  <a:cubicBezTo>
                    <a:pt x="672011" y="134473"/>
                    <a:pt x="682171" y="163501"/>
                    <a:pt x="705394" y="214301"/>
                  </a:cubicBezTo>
                  <a:cubicBezTo>
                    <a:pt x="728617" y="265101"/>
                    <a:pt x="748937" y="342027"/>
                    <a:pt x="775063" y="405890"/>
                  </a:cubicBezTo>
                  <a:cubicBezTo>
                    <a:pt x="801189" y="469753"/>
                    <a:pt x="833120" y="513295"/>
                    <a:pt x="862148" y="597478"/>
                  </a:cubicBezTo>
                  <a:cubicBezTo>
                    <a:pt x="891177" y="681661"/>
                    <a:pt x="927463" y="809387"/>
                    <a:pt x="949234" y="910987"/>
                  </a:cubicBezTo>
                  <a:cubicBezTo>
                    <a:pt x="971006" y="1012587"/>
                    <a:pt x="976811" y="1089512"/>
                    <a:pt x="992777" y="1207078"/>
                  </a:cubicBezTo>
                  <a:cubicBezTo>
                    <a:pt x="1008743" y="1324644"/>
                    <a:pt x="1033417" y="1522038"/>
                    <a:pt x="1045028" y="1616381"/>
                  </a:cubicBezTo>
                  <a:cubicBezTo>
                    <a:pt x="1056639" y="1710724"/>
                    <a:pt x="1056639" y="1732495"/>
                    <a:pt x="1062445" y="1773135"/>
                  </a:cubicBezTo>
                  <a:cubicBezTo>
                    <a:pt x="1068251" y="1813775"/>
                    <a:pt x="1079863" y="1860221"/>
                    <a:pt x="1079863" y="1860221"/>
                  </a:cubicBezTo>
                  <a:lnTo>
                    <a:pt x="1079863" y="1860221"/>
                  </a:lnTo>
                </a:path>
              </a:pathLst>
            </a:custGeom>
            <a:noFill/>
            <a:ln w="317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Freeform 51">
              <a:extLst>
                <a:ext uri="{FF2B5EF4-FFF2-40B4-BE49-F238E27FC236}">
                  <a16:creationId xmlns:a16="http://schemas.microsoft.com/office/drawing/2014/main" id="{412D8450-9C23-010B-310F-2D67F8901A40}"/>
                </a:ext>
              </a:extLst>
            </p:cNvPr>
            <p:cNvSpPr/>
            <p:nvPr/>
          </p:nvSpPr>
          <p:spPr>
            <a:xfrm>
              <a:off x="6156979" y="4563292"/>
              <a:ext cx="766417" cy="123855"/>
            </a:xfrm>
            <a:custGeom>
              <a:avLst/>
              <a:gdLst>
                <a:gd name="connsiteX0" fmla="*/ 0 w 775062"/>
                <a:gd name="connsiteY0" fmla="*/ 0 h 123855"/>
                <a:gd name="connsiteX1" fmla="*/ 87085 w 775062"/>
                <a:gd name="connsiteY1" fmla="*/ 95795 h 123855"/>
                <a:gd name="connsiteX2" fmla="*/ 296091 w 775062"/>
                <a:gd name="connsiteY2" fmla="*/ 121920 h 123855"/>
                <a:gd name="connsiteX3" fmla="*/ 775062 w 775062"/>
                <a:gd name="connsiteY3" fmla="*/ 121920 h 123855"/>
                <a:gd name="connsiteX4" fmla="*/ 775062 w 775062"/>
                <a:gd name="connsiteY4" fmla="*/ 121920 h 123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62" h="123855">
                  <a:moveTo>
                    <a:pt x="0" y="0"/>
                  </a:moveTo>
                  <a:cubicBezTo>
                    <a:pt x="18868" y="37737"/>
                    <a:pt x="37737" y="75475"/>
                    <a:pt x="87085" y="95795"/>
                  </a:cubicBezTo>
                  <a:cubicBezTo>
                    <a:pt x="136433" y="116115"/>
                    <a:pt x="181428" y="117566"/>
                    <a:pt x="296091" y="121920"/>
                  </a:cubicBezTo>
                  <a:cubicBezTo>
                    <a:pt x="410754" y="126274"/>
                    <a:pt x="775062" y="121920"/>
                    <a:pt x="775062" y="121920"/>
                  </a:cubicBezTo>
                  <a:lnTo>
                    <a:pt x="775062" y="121920"/>
                  </a:lnTo>
                </a:path>
              </a:pathLst>
            </a:custGeom>
            <a:noFill/>
            <a:ln w="31750">
              <a:solidFill>
                <a:schemeClr val="accent1">
                  <a:lumMod val="75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Freeform 52">
              <a:extLst>
                <a:ext uri="{FF2B5EF4-FFF2-40B4-BE49-F238E27FC236}">
                  <a16:creationId xmlns:a16="http://schemas.microsoft.com/office/drawing/2014/main" id="{3EEB361A-152F-0675-CD8A-E8F3047CF2CF}"/>
                </a:ext>
              </a:extLst>
            </p:cNvPr>
            <p:cNvSpPr/>
            <p:nvPr/>
          </p:nvSpPr>
          <p:spPr>
            <a:xfrm>
              <a:off x="2019497" y="2919234"/>
              <a:ext cx="3065936" cy="1806075"/>
            </a:xfrm>
            <a:custGeom>
              <a:avLst/>
              <a:gdLst>
                <a:gd name="connsiteX0" fmla="*/ 1127940 w 1127940"/>
                <a:gd name="connsiteY0" fmla="*/ 0 h 1532094"/>
                <a:gd name="connsiteX1" fmla="*/ 27726 w 1127940"/>
                <a:gd name="connsiteY1" fmla="*/ 1442503 h 1532094"/>
                <a:gd name="connsiteX2" fmla="*/ 438473 w 1127940"/>
                <a:gd name="connsiteY2" fmla="*/ 1256689 h 1532094"/>
                <a:gd name="connsiteX0" fmla="*/ 1342393 w 1342393"/>
                <a:gd name="connsiteY0" fmla="*/ 0 h 1675484"/>
                <a:gd name="connsiteX1" fmla="*/ 242179 w 1342393"/>
                <a:gd name="connsiteY1" fmla="*/ 1442503 h 1675484"/>
                <a:gd name="connsiteX2" fmla="*/ 134603 w 1342393"/>
                <a:gd name="connsiteY2" fmla="*/ 1554969 h 1675484"/>
                <a:gd name="connsiteX0" fmla="*/ 2649863 w 2649863"/>
                <a:gd name="connsiteY0" fmla="*/ 0 h 1754991"/>
                <a:gd name="connsiteX1" fmla="*/ 1549649 w 2649863"/>
                <a:gd name="connsiteY1" fmla="*/ 1442503 h 1754991"/>
                <a:gd name="connsiteX2" fmla="*/ 33799 w 2649863"/>
                <a:gd name="connsiteY2" fmla="*/ 1662546 h 1754991"/>
                <a:gd name="connsiteX0" fmla="*/ 2616074 w 2616074"/>
                <a:gd name="connsiteY0" fmla="*/ 0 h 1670444"/>
                <a:gd name="connsiteX1" fmla="*/ 1515860 w 2616074"/>
                <a:gd name="connsiteY1" fmla="*/ 1442503 h 1670444"/>
                <a:gd name="connsiteX2" fmla="*/ 10 w 2616074"/>
                <a:gd name="connsiteY2" fmla="*/ 1662546 h 1670444"/>
                <a:gd name="connsiteX0" fmla="*/ 1550130 w 1550130"/>
                <a:gd name="connsiteY0" fmla="*/ 0 h 1630656"/>
                <a:gd name="connsiteX1" fmla="*/ 449916 w 1550130"/>
                <a:gd name="connsiteY1" fmla="*/ 1442503 h 1630656"/>
                <a:gd name="connsiteX2" fmla="*/ 51 w 1550130"/>
                <a:gd name="connsiteY2" fmla="*/ 1608758 h 1630656"/>
                <a:gd name="connsiteX0" fmla="*/ 1364485 w 1364485"/>
                <a:gd name="connsiteY0" fmla="*/ 0 h 1598773"/>
                <a:gd name="connsiteX1" fmla="*/ 264271 w 1364485"/>
                <a:gd name="connsiteY1" fmla="*/ 1442503 h 1598773"/>
                <a:gd name="connsiteX2" fmla="*/ 220 w 1364485"/>
                <a:gd name="connsiteY2" fmla="*/ 1554969 h 1598773"/>
                <a:gd name="connsiteX0" fmla="*/ 3065935 w 3065935"/>
                <a:gd name="connsiteY0" fmla="*/ 0 h 1804816"/>
                <a:gd name="connsiteX1" fmla="*/ 1965721 w 3065935"/>
                <a:gd name="connsiteY1" fmla="*/ 1442503 h 1804816"/>
                <a:gd name="connsiteX2" fmla="*/ 6 w 3065935"/>
                <a:gd name="connsiteY2" fmla="*/ 1804351 h 1804816"/>
                <a:gd name="connsiteX0" fmla="*/ 3065936 w 3065936"/>
                <a:gd name="connsiteY0" fmla="*/ 0 h 1806075"/>
                <a:gd name="connsiteX1" fmla="*/ 1794578 w 3065936"/>
                <a:gd name="connsiteY1" fmla="*/ 1510960 h 1806075"/>
                <a:gd name="connsiteX2" fmla="*/ 7 w 3065936"/>
                <a:gd name="connsiteY2" fmla="*/ 1804351 h 1806075"/>
              </a:gdLst>
              <a:ahLst/>
              <a:cxnLst>
                <a:cxn ang="0">
                  <a:pos x="connsiteX0" y="connsiteY0"/>
                </a:cxn>
                <a:cxn ang="0">
                  <a:pos x="connsiteX1" y="connsiteY1"/>
                </a:cxn>
                <a:cxn ang="0">
                  <a:pos x="connsiteX2" y="connsiteY2"/>
                </a:cxn>
              </a:cxnLst>
              <a:rect l="l" t="t" r="r" b="b"/>
              <a:pathLst>
                <a:path w="3065936" h="1806075">
                  <a:moveTo>
                    <a:pt x="3065936" y="0"/>
                  </a:moveTo>
                  <a:cubicBezTo>
                    <a:pt x="2573284" y="616527"/>
                    <a:pt x="2305566" y="1210235"/>
                    <a:pt x="1794578" y="1510960"/>
                  </a:cubicBezTo>
                  <a:cubicBezTo>
                    <a:pt x="1283590" y="1811685"/>
                    <a:pt x="-3660" y="1811278"/>
                    <a:pt x="7" y="1804351"/>
                  </a:cubicBezTo>
                </a:path>
              </a:pathLst>
            </a:custGeom>
            <a:noFill/>
            <a:ln w="31750">
              <a:solidFill>
                <a:schemeClr val="accent1">
                  <a:lumMod val="75000"/>
                </a:schemeClr>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7E8F6167-395C-AD15-FDCC-3D1C574D9F97}"/>
                </a:ext>
              </a:extLst>
            </p:cNvPr>
            <p:cNvCxnSpPr/>
            <p:nvPr/>
          </p:nvCxnSpPr>
          <p:spPr>
            <a:xfrm>
              <a:off x="2020182" y="2258603"/>
              <a:ext cx="0" cy="3304337"/>
            </a:xfrm>
            <a:prstGeom prst="line">
              <a:avLst/>
            </a:prstGeom>
            <a:ln w="15875">
              <a:solidFill>
                <a:schemeClr val="tx1">
                  <a:lumMod val="65000"/>
                  <a:lumOff val="35000"/>
                </a:schemeClr>
              </a:solidFill>
              <a:head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364C395F-3B5F-DE3E-02F4-D4B695519B8D}"/>
                </a:ext>
              </a:extLst>
            </p:cNvPr>
            <p:cNvCxnSpPr>
              <a:cxnSpLocks/>
            </p:cNvCxnSpPr>
            <p:nvPr/>
          </p:nvCxnSpPr>
          <p:spPr>
            <a:xfrm flipH="1">
              <a:off x="2020182" y="5562939"/>
              <a:ext cx="5108715" cy="0"/>
            </a:xfrm>
            <a:prstGeom prst="line">
              <a:avLst/>
            </a:prstGeom>
            <a:ln w="15875">
              <a:solidFill>
                <a:schemeClr val="tx1">
                  <a:lumMod val="65000"/>
                  <a:lumOff val="35000"/>
                </a:schemeClr>
              </a:solidFill>
              <a:head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3F83694C-E274-3217-F05F-A3E5CCD89AC6}"/>
                </a:ext>
              </a:extLst>
            </p:cNvPr>
            <p:cNvSpPr txBox="1"/>
            <p:nvPr/>
          </p:nvSpPr>
          <p:spPr>
            <a:xfrm>
              <a:off x="1167877" y="3726032"/>
              <a:ext cx="808880" cy="539844"/>
            </a:xfrm>
            <a:prstGeom prst="rect">
              <a:avLst/>
            </a:prstGeom>
            <a:noFill/>
          </p:spPr>
          <p:txBody>
            <a:bodyPr wrap="square" lIns="45720" rIns="45720">
              <a:spAutoFit/>
            </a:bodyPr>
            <a:lstStyle/>
            <a:p>
              <a:pPr algn="ctr">
                <a:defRPr/>
              </a:pPr>
              <a:r>
                <a:rPr lang="en-US" sz="1200" dirty="0">
                  <a:latin typeface="+mn-lt"/>
                  <a:ea typeface="ＭＳ Ｐゴシック" charset="0"/>
                  <a:cs typeface="ＭＳ Ｐゴシック" charset="0"/>
                </a:rPr>
                <a:t>Advocate activity level</a:t>
              </a:r>
            </a:p>
          </p:txBody>
        </p:sp>
      </p:grpSp>
      <p:sp>
        <p:nvSpPr>
          <p:cNvPr id="21" name="Rounded Rectangle 21">
            <a:extLst>
              <a:ext uri="{FF2B5EF4-FFF2-40B4-BE49-F238E27FC236}">
                <a16:creationId xmlns:a16="http://schemas.microsoft.com/office/drawing/2014/main" id="{CB28446B-181C-7890-89A8-407B0E5D0FAC}"/>
              </a:ext>
            </a:extLst>
          </p:cNvPr>
          <p:cNvSpPr/>
          <p:nvPr/>
        </p:nvSpPr>
        <p:spPr>
          <a:xfrm>
            <a:off x="1591600" y="5309064"/>
            <a:ext cx="8547152" cy="747876"/>
          </a:xfrm>
          <a:prstGeom prst="roundRect">
            <a:avLst>
              <a:gd name="adj" fmla="val 3386"/>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wrap="square" tIns="91440" rtlCol="0" anchor="t">
            <a:noAutofit/>
          </a:bodyPr>
          <a:lstStyle/>
          <a:p>
            <a:pPr fontAlgn="base">
              <a:spcAft>
                <a:spcPts val="600"/>
              </a:spcAft>
              <a:defRPr/>
            </a:pPr>
            <a:r>
              <a:rPr lang="en-US" altLang="en-US" sz="1100" cap="all" spc="200" dirty="0">
                <a:solidFill>
                  <a:schemeClr val="accent2"/>
                </a:solidFill>
              </a:rPr>
              <a:t>Tip </a:t>
            </a:r>
          </a:p>
          <a:p>
            <a:pPr marL="169863" indent="-115888" fontAlgn="base">
              <a:buFont typeface="Arial" panose="020B0604020202020204" pitchFamily="34" charset="0"/>
              <a:buChar char="•"/>
              <a:defRPr/>
            </a:pPr>
            <a:r>
              <a:rPr lang="en-US" altLang="en-US" sz="1100" dirty="0">
                <a:cs typeface="Georgia"/>
              </a:rPr>
              <a:t>At the start of an advocacy campaign, momentum typically increases steadily, but many campaigns lose advocacy momentum and drop to previous engagement levels after the campaign ends. Ideally, an organization would ensure continuous engagement with advocacy efforts.</a:t>
            </a:r>
          </a:p>
        </p:txBody>
      </p:sp>
      <p:sp>
        <p:nvSpPr>
          <p:cNvPr id="22" name="Rounded Rectangle 22">
            <a:extLst>
              <a:ext uri="{FF2B5EF4-FFF2-40B4-BE49-F238E27FC236}">
                <a16:creationId xmlns:a16="http://schemas.microsoft.com/office/drawing/2014/main" id="{37A84567-8B4A-7601-6D20-2C9D5F63A520}"/>
              </a:ext>
            </a:extLst>
          </p:cNvPr>
          <p:cNvSpPr/>
          <p:nvPr/>
        </p:nvSpPr>
        <p:spPr>
          <a:xfrm>
            <a:off x="1569971" y="984223"/>
            <a:ext cx="8547152" cy="4273577"/>
          </a:xfrm>
          <a:prstGeom prst="roundRect">
            <a:avLst>
              <a:gd name="adj" fmla="val 2245"/>
            </a:avLst>
          </a:prstGeom>
          <a:no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97048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EDA78-DB3A-5C66-5DA0-ABED115DA1E3}"/>
              </a:ext>
            </a:extLst>
          </p:cNvPr>
          <p:cNvSpPr>
            <a:spLocks noGrp="1"/>
          </p:cNvSpPr>
          <p:nvPr>
            <p:ph type="title"/>
          </p:nvPr>
        </p:nvSpPr>
        <p:spPr>
          <a:xfrm>
            <a:off x="721795" y="99950"/>
            <a:ext cx="10515600" cy="914399"/>
          </a:xfrm>
        </p:spPr>
        <p:txBody>
          <a:bodyPr anchor="ctr">
            <a:normAutofit/>
          </a:bodyPr>
          <a:lstStyle/>
          <a:p>
            <a:r>
              <a:rPr lang="en-US" dirty="0"/>
              <a:t>ACP Grassroots Advocacy – Take Action Early and Often</a:t>
            </a:r>
          </a:p>
        </p:txBody>
      </p:sp>
      <p:pic>
        <p:nvPicPr>
          <p:cNvPr id="6" name="Content Placeholder 5">
            <a:extLst>
              <a:ext uri="{FF2B5EF4-FFF2-40B4-BE49-F238E27FC236}">
                <a16:creationId xmlns:a16="http://schemas.microsoft.com/office/drawing/2014/main" id="{39CB07FC-E8E1-14A4-56AB-37AAF1731C29}"/>
              </a:ext>
            </a:extLst>
          </p:cNvPr>
          <p:cNvPicPr>
            <a:picLocks noGrp="1" noChangeAspect="1"/>
          </p:cNvPicPr>
          <p:nvPr>
            <p:ph sz="half" idx="1"/>
          </p:nvPr>
        </p:nvPicPr>
        <p:blipFill>
          <a:blip r:embed="rId2"/>
          <a:stretch>
            <a:fillRect/>
          </a:stretch>
        </p:blipFill>
        <p:spPr>
          <a:xfrm>
            <a:off x="721795" y="857648"/>
            <a:ext cx="4069661" cy="5649648"/>
          </a:xfrm>
        </p:spPr>
      </p:pic>
      <p:sp>
        <p:nvSpPr>
          <p:cNvPr id="4" name="Slide Number Placeholder 3">
            <a:extLst>
              <a:ext uri="{FF2B5EF4-FFF2-40B4-BE49-F238E27FC236}">
                <a16:creationId xmlns:a16="http://schemas.microsoft.com/office/drawing/2014/main" id="{55483566-C666-D5BF-A67D-7C82F904B0A3}"/>
              </a:ext>
            </a:extLst>
          </p:cNvPr>
          <p:cNvSpPr>
            <a:spLocks noGrp="1"/>
          </p:cNvSpPr>
          <p:nvPr>
            <p:ph type="sldNum" sz="quarter" idx="10"/>
          </p:nvPr>
        </p:nvSpPr>
        <p:spPr>
          <a:xfrm>
            <a:off x="8747759" y="6391656"/>
            <a:ext cx="3185161" cy="274320"/>
          </a:xfrm>
        </p:spPr>
        <p:txBody>
          <a:bodyPr anchor="b">
            <a:normAutofit/>
          </a:bodyPr>
          <a:lstStyle/>
          <a:p>
            <a:pPr>
              <a:spcAft>
                <a:spcPts val="600"/>
              </a:spcAft>
            </a:pPr>
            <a:fld id="{461711D5-349D-4847-A71F-DCB6A6FF38BF}" type="slidenum">
              <a:rPr lang="en-US" smtClean="0"/>
              <a:pPr>
                <a:spcAft>
                  <a:spcPts val="600"/>
                </a:spcAft>
              </a:pPr>
              <a:t>8</a:t>
            </a:fld>
            <a:endParaRPr lang="en-US" dirty="0"/>
          </a:p>
        </p:txBody>
      </p:sp>
      <p:pic>
        <p:nvPicPr>
          <p:cNvPr id="10" name="Picture 9">
            <a:extLst>
              <a:ext uri="{FF2B5EF4-FFF2-40B4-BE49-F238E27FC236}">
                <a16:creationId xmlns:a16="http://schemas.microsoft.com/office/drawing/2014/main" id="{7F0DA246-CB21-844D-12F3-78D480EC800A}"/>
              </a:ext>
            </a:extLst>
          </p:cNvPr>
          <p:cNvPicPr>
            <a:picLocks noChangeAspect="1"/>
          </p:cNvPicPr>
          <p:nvPr/>
        </p:nvPicPr>
        <p:blipFill>
          <a:blip r:embed="rId3"/>
          <a:stretch>
            <a:fillRect/>
          </a:stretch>
        </p:blipFill>
        <p:spPr>
          <a:xfrm>
            <a:off x="7557077" y="857648"/>
            <a:ext cx="4156387" cy="5635226"/>
          </a:xfrm>
          <a:prstGeom prst="rect">
            <a:avLst/>
          </a:prstGeom>
        </p:spPr>
      </p:pic>
      <p:pic>
        <p:nvPicPr>
          <p:cNvPr id="9" name="Picture 8">
            <a:extLst>
              <a:ext uri="{FF2B5EF4-FFF2-40B4-BE49-F238E27FC236}">
                <a16:creationId xmlns:a16="http://schemas.microsoft.com/office/drawing/2014/main" id="{8281AB5F-FAAC-0F0F-9F94-ED747388BA48}"/>
              </a:ext>
            </a:extLst>
          </p:cNvPr>
          <p:cNvPicPr>
            <a:picLocks noChangeAspect="1"/>
          </p:cNvPicPr>
          <p:nvPr/>
        </p:nvPicPr>
        <p:blipFill>
          <a:blip r:embed="rId4"/>
          <a:stretch>
            <a:fillRect/>
          </a:stretch>
        </p:blipFill>
        <p:spPr>
          <a:xfrm>
            <a:off x="4791456" y="3675261"/>
            <a:ext cx="2807589" cy="2807589"/>
          </a:xfrm>
          <a:prstGeom prst="rect">
            <a:avLst/>
          </a:prstGeom>
        </p:spPr>
      </p:pic>
    </p:spTree>
    <p:extLst>
      <p:ext uri="{BB962C8B-B14F-4D97-AF65-F5344CB8AC3E}">
        <p14:creationId xmlns:p14="http://schemas.microsoft.com/office/powerpoint/2010/main" val="401870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1FC0-8C42-5DBA-B9EE-EA20F005101E}"/>
              </a:ext>
            </a:extLst>
          </p:cNvPr>
          <p:cNvSpPr>
            <a:spLocks noGrp="1"/>
          </p:cNvSpPr>
          <p:nvPr>
            <p:ph type="ctrTitle"/>
          </p:nvPr>
        </p:nvSpPr>
        <p:spPr>
          <a:xfrm>
            <a:off x="0" y="1376312"/>
            <a:ext cx="9269260" cy="2790900"/>
          </a:xfrm>
        </p:spPr>
        <p:txBody>
          <a:bodyPr>
            <a:normAutofit/>
          </a:bodyPr>
          <a:lstStyle/>
          <a:p>
            <a:pPr algn="ctr"/>
            <a:r>
              <a:rPr lang="en-US" sz="4800" dirty="0"/>
              <a:t>Discussion/Questions</a:t>
            </a:r>
          </a:p>
        </p:txBody>
      </p:sp>
    </p:spTree>
    <p:extLst>
      <p:ext uri="{BB962C8B-B14F-4D97-AF65-F5344CB8AC3E}">
        <p14:creationId xmlns:p14="http://schemas.microsoft.com/office/powerpoint/2010/main" val="2424022496"/>
      </p:ext>
    </p:extLst>
  </p:cSld>
  <p:clrMapOvr>
    <a:masterClrMapping/>
  </p:clrMapOvr>
</p:sld>
</file>

<file path=ppt/theme/theme1.xml><?xml version="1.0" encoding="utf-8"?>
<a:theme xmlns:a="http://schemas.openxmlformats.org/drawingml/2006/main" name="Custom Design">
  <a:themeElements>
    <a:clrScheme name="Custom 1">
      <a:dk1>
        <a:srgbClr val="000000"/>
      </a:dk1>
      <a:lt1>
        <a:srgbClr val="FFFFFF"/>
      </a:lt1>
      <a:dk2>
        <a:srgbClr val="545454"/>
      </a:dk2>
      <a:lt2>
        <a:srgbClr val="C8C8C8"/>
      </a:lt2>
      <a:accent1>
        <a:srgbClr val="007E66"/>
      </a:accent1>
      <a:accent2>
        <a:srgbClr val="95509D"/>
      </a:accent2>
      <a:accent3>
        <a:srgbClr val="2EB135"/>
      </a:accent3>
      <a:accent4>
        <a:srgbClr val="FFC82E"/>
      </a:accent4>
      <a:accent5>
        <a:srgbClr val="00A0DE"/>
      </a:accent5>
      <a:accent6>
        <a:srgbClr val="8EDD00"/>
      </a:accent6>
      <a:hlink>
        <a:srgbClr val="00A0DE"/>
      </a:hlink>
      <a:folHlink>
        <a:srgbClr val="95509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CP PowerPoint Template.potx" id="{87836B04-B43C-4560-B9A2-EC0F309E52F5}" vid="{48C64A7F-5165-4E2D-AAED-8E276F2A43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809CCBE0F7BF4E96538EEDD02756CE" ma:contentTypeVersion="16" ma:contentTypeDescription="Create a new document." ma:contentTypeScope="" ma:versionID="49f5ea8df84dd67820a7b3559320e811">
  <xsd:schema xmlns:xsd="http://www.w3.org/2001/XMLSchema" xmlns:xs="http://www.w3.org/2001/XMLSchema" xmlns:p="http://schemas.microsoft.com/office/2006/metadata/properties" xmlns:ns2="cd8bdb9e-9149-43ff-a64d-539024789793" xmlns:ns3="79350851-8c2b-403b-9bd2-948565db2f1b" targetNamespace="http://schemas.microsoft.com/office/2006/metadata/properties" ma:root="true" ma:fieldsID="f1f34ca62f2c062fbf33a638b2189a9b" ns2:_="" ns3:_="">
    <xsd:import namespace="cd8bdb9e-9149-43ff-a64d-539024789793"/>
    <xsd:import namespace="79350851-8c2b-403b-9bd2-948565db2f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bdb9e-9149-43ff-a64d-5390247897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f58e485-0d26-4f10-8645-ad2692e9af2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350851-8c2b-403b-9bd2-948565db2f1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1e50671-4793-4701-9969-531d3dd5e177}" ma:internalName="TaxCatchAll" ma:showField="CatchAllData" ma:web="79350851-8c2b-403b-9bd2-948565db2f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8bdb9e-9149-43ff-a64d-539024789793">
      <Terms xmlns="http://schemas.microsoft.com/office/infopath/2007/PartnerControls"/>
    </lcf76f155ced4ddcb4097134ff3c332f>
    <TaxCatchAll xmlns="79350851-8c2b-403b-9bd2-948565db2f1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879AEA-CB4E-4912-A698-32F54C713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bdb9e-9149-43ff-a64d-539024789793"/>
    <ds:schemaRef ds:uri="79350851-8c2b-403b-9bd2-948565db2f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81FA19-A892-4664-B183-6AB60F3EAFFE}">
  <ds:schemaRefs>
    <ds:schemaRef ds:uri="79350851-8c2b-403b-9bd2-948565db2f1b"/>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schemas.microsoft.com/office/infopath/2007/PartnerControls"/>
    <ds:schemaRef ds:uri="ad15aece-cebd-4625-bbea-1a5a2a134b85"/>
    <ds:schemaRef ds:uri="http://schemas.openxmlformats.org/package/2006/metadata/core-properties"/>
    <ds:schemaRef ds:uri="http://www.w3.org/XML/1998/namespace"/>
    <ds:schemaRef ds:uri="cd8bdb9e-9149-43ff-a64d-539024789793"/>
  </ds:schemaRefs>
</ds:datastoreItem>
</file>

<file path=customXml/itemProps3.xml><?xml version="1.0" encoding="utf-8"?>
<ds:datastoreItem xmlns:ds="http://schemas.openxmlformats.org/officeDocument/2006/customXml" ds:itemID="{64A9359E-F880-4732-A232-DE520B0E04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 ACP PowerPoint Template</Template>
  <TotalTime>12600</TotalTime>
  <Words>600</Words>
  <Application>Microsoft Office PowerPoint</Application>
  <PresentationFormat>Widescreen</PresentationFormat>
  <Paragraphs>88</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 Cen MT</vt:lpstr>
      <vt:lpstr>Custom Design</vt:lpstr>
      <vt:lpstr>State Health Policy Networking Webinar  Call-to-Action</vt:lpstr>
      <vt:lpstr>Advocacy Success Can Take Time  Legislation Moves Slowly Through Congress</vt:lpstr>
      <vt:lpstr>What Could Go Wrong? A Maze of Obstacles Before Congress Passes Legislation </vt:lpstr>
      <vt:lpstr>Congressional Decision-making Influenced by  Constituent Views and Personalized Outreach</vt:lpstr>
      <vt:lpstr>Importance of Contacting Legislators Throughout the Process</vt:lpstr>
      <vt:lpstr>How a Bill Becomes Law</vt:lpstr>
      <vt:lpstr>Maintaining Momentum</vt:lpstr>
      <vt:lpstr>ACP Grassroots Advocacy – Take Action Early and Often</vt:lpstr>
      <vt:lpstr>Discussion/Questions</vt:lpstr>
      <vt:lpstr>Thank you!    dpugach@acponline.org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main title slide</dc:title>
  <dc:creator>George Lyons;Brian Outland;David Pugach</dc:creator>
  <cp:lastModifiedBy>Christine Berkey</cp:lastModifiedBy>
  <cp:revision>1267</cp:revision>
  <cp:lastPrinted>2014-02-24T19:20:57Z</cp:lastPrinted>
  <dcterms:created xsi:type="dcterms:W3CDTF">2022-03-22T15:35:51Z</dcterms:created>
  <dcterms:modified xsi:type="dcterms:W3CDTF">2023-11-02T19:16:51Z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0x01010089809CCBE0F7BF4E96538EEDD02756CE</vt:lpwstr>
  </property>
</Properties>
</file>