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notesMasterIdLst>
    <p:notesMasterId r:id="rId18"/>
  </p:notesMasterIdLst>
  <p:sldIdLst>
    <p:sldId id="256" r:id="rId3"/>
    <p:sldId id="259" r:id="rId4"/>
    <p:sldId id="258" r:id="rId5"/>
    <p:sldId id="265" r:id="rId6"/>
    <p:sldId id="268" r:id="rId7"/>
    <p:sldId id="271" r:id="rId8"/>
    <p:sldId id="272" r:id="rId9"/>
    <p:sldId id="263" r:id="rId10"/>
    <p:sldId id="261" r:id="rId11"/>
    <p:sldId id="266" r:id="rId12"/>
    <p:sldId id="273" r:id="rId13"/>
    <p:sldId id="269" r:id="rId14"/>
    <p:sldId id="270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6F85E-9ADD-45EB-B115-B069D5C36621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71FE9-7FF6-42F7-AF0C-ABF68AC97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2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002EE4-5355-423C-9A76-7AB192A7BF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96A5-D872-9148-975E-6BEB05223D01}"/>
              </a:ext>
            </a:extLst>
          </p:cNvPr>
          <p:cNvSpPr/>
          <p:nvPr userDrawn="1"/>
        </p:nvSpPr>
        <p:spPr>
          <a:xfrm>
            <a:off x="0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3DD95-174E-C94F-A8DD-3253A9DDC16A}"/>
              </a:ext>
            </a:extLst>
          </p:cNvPr>
          <p:cNvSpPr/>
          <p:nvPr userDrawn="1"/>
        </p:nvSpPr>
        <p:spPr>
          <a:xfrm>
            <a:off x="0" y="1016000"/>
            <a:ext cx="10001839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DF27D-3D7E-144D-AEBE-EA8573839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C52C5A3-4A25-364D-8403-80A1A1AD3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8EE0DC-4B15-D947-88C8-715A124B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9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1614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64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04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E2E0D-6651-EE4B-88BE-2D95A1C5D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051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Lef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12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6347012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47012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61575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833120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124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22669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9525"/>
            <a:ext cx="5157787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11046"/>
            <a:ext cx="5157787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9525"/>
            <a:ext cx="5183188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11046"/>
            <a:ext cx="5183188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59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6">
          <p15:clr>
            <a:srgbClr val="FBAE40"/>
          </p15:clr>
        </p15:guide>
        <p15:guide id="2" orient="horz" pos="12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279526"/>
            <a:ext cx="2133600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279525"/>
            <a:ext cx="82042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9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7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721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347472" y="0"/>
            <a:ext cx="457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9525"/>
            <a:ext cx="105156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47759" y="6391656"/>
            <a:ext cx="3185161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3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hqp.org/2025/06/11/primary-care-dashboard-paints-a-troubling-picture-for-massachusetts-healthcare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hiamass.gov/hospital-and-hospital-system-quarterly-and-annual-financial-data/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amass.gov/annual-report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asshpc.gov/meetings/task-force-meeting/may-20-2025-primary-care-access-delivery-and-payment-task-force-data?utm_source=chatgpt.com" TargetMode="External"/><Relationship Id="rId2" Type="http://schemas.openxmlformats.org/officeDocument/2006/relationships/hyperlink" Target="https://budget.digital.mass.gov/bb/h1/fy12h1/exec_12/hbudbrief6.htm?utm_source=chatgpt.com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760F-02BB-91C9-5CC4-5B0DCE60F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2092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dirty="0"/>
              <a:t>Chapter Spotlight: </a:t>
            </a:r>
            <a:br>
              <a:rPr lang="en-US" sz="4000" dirty="0"/>
            </a:br>
            <a:r>
              <a:rPr lang="en-US" sz="4000" dirty="0"/>
              <a:t>Massachusetts Primary Care Taskforce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80EC7A-654B-917C-F39C-E09957057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5987"/>
            <a:ext cx="9144000" cy="2091813"/>
          </a:xfrm>
        </p:spPr>
        <p:txBody>
          <a:bodyPr>
            <a:normAutofit fontScale="62500" lnSpcReduction="20000"/>
          </a:bodyPr>
          <a:lstStyle/>
          <a:p>
            <a:r>
              <a:rPr lang="en-US" sz="3600" dirty="0"/>
              <a:t>American College of Physicians </a:t>
            </a:r>
            <a:br>
              <a:rPr lang="en-US" sz="3600" dirty="0"/>
            </a:br>
            <a:r>
              <a:rPr lang="en-US" sz="3600" dirty="0"/>
              <a:t>State Health Policy Webinar </a:t>
            </a:r>
          </a:p>
          <a:p>
            <a:r>
              <a:rPr lang="en-US" dirty="0"/>
              <a:t>July 31, 2025 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sz="3900" dirty="0"/>
              <a:t>Judith A. Melin, M.A., M.D., FACP</a:t>
            </a:r>
            <a:br>
              <a:rPr lang="en-US" sz="3900" dirty="0"/>
            </a:br>
            <a:r>
              <a:rPr lang="en-US" sz="3900" dirty="0"/>
              <a:t>Governor, MA Chapter, ACP</a:t>
            </a:r>
            <a:br>
              <a:rPr lang="en-US" sz="3900" dirty="0"/>
            </a:br>
            <a:r>
              <a:rPr lang="en-US" sz="3900" dirty="0"/>
              <a:t>					JMelinMD@gmail.com</a:t>
            </a:r>
          </a:p>
        </p:txBody>
      </p:sp>
    </p:spTree>
    <p:extLst>
      <p:ext uri="{BB962C8B-B14F-4D97-AF65-F5344CB8AC3E}">
        <p14:creationId xmlns:p14="http://schemas.microsoft.com/office/powerpoint/2010/main" val="410499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BD01-8F5C-4970-3DB9-6275E89D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and Research Workgroup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F6C65-2B38-81B8-F11B-43545EE1D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Deliverables:</a:t>
            </a:r>
            <a:endParaRPr lang="en-US" dirty="0"/>
          </a:p>
          <a:p>
            <a:pPr lvl="1"/>
            <a:r>
              <a:rPr lang="en-US" dirty="0"/>
              <a:t>Confirming a methodology for measuring primary care spending and setting future spending goals by defining primary care services, codes, and providers.</a:t>
            </a:r>
          </a:p>
          <a:p>
            <a:pPr lvl="1"/>
            <a:r>
              <a:rPr lang="en-US" dirty="0"/>
              <a:t>Developing a framework for standardized data and reporting requirements for private and public payers, providers, and provider organizations to track and evaluate primary care spending.</a:t>
            </a:r>
          </a:p>
          <a:p>
            <a:pPr lvl="1"/>
            <a:r>
              <a:rPr lang="en-US" dirty="0"/>
              <a:t>Developing an analytic approach to assess the impact of health plan design on health equity and patient access to primary care services.</a:t>
            </a:r>
          </a:p>
        </p:txBody>
      </p:sp>
    </p:spTree>
    <p:extLst>
      <p:ext uri="{BB962C8B-B14F-4D97-AF65-F5344CB8AC3E}">
        <p14:creationId xmlns:p14="http://schemas.microsoft.com/office/powerpoint/2010/main" val="3638611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60138-33BD-9B07-F70B-F81F88EF8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C73B2-7426-6D72-5CA0-AC53E62B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Impacts to consider re: policy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AA70B-3A88-86B3-C40E-1C73B42B9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Selected examples: </a:t>
            </a:r>
          </a:p>
          <a:p>
            <a:r>
              <a:rPr lang="en-US" dirty="0"/>
              <a:t>Policy development: Data considerations</a:t>
            </a:r>
          </a:p>
          <a:p>
            <a:r>
              <a:rPr lang="en-US" dirty="0"/>
              <a:t>The math: numerator or denominator </a:t>
            </a:r>
          </a:p>
          <a:p>
            <a:r>
              <a:rPr lang="en-US" dirty="0"/>
              <a:t>Equations: static or evolving?</a:t>
            </a:r>
          </a:p>
          <a:p>
            <a:r>
              <a:rPr lang="en-US" dirty="0"/>
              <a:t>Pharmacy costs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922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6A387-951D-B720-01D9-9AD51CF62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D2F74-63B9-C2FF-9BD4-0F0AAF65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Workforce Workgroup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1FC17-C0B0-6812-654A-791255947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Deliverables:</a:t>
            </a:r>
            <a:endParaRPr lang="en-US" dirty="0"/>
          </a:p>
          <a:p>
            <a:pPr lvl="1"/>
            <a:r>
              <a:rPr lang="en-US" dirty="0"/>
              <a:t>Developing short-term and long-term workforce development plans to increase the supply and distribution of, and improve working conditions for, primary care clinicians and other primary care workers.</a:t>
            </a:r>
          </a:p>
          <a:p>
            <a:pPr lvl="1"/>
            <a:r>
              <a:rPr lang="en-US" dirty="0"/>
              <a:t>Developing recommendations on advancing patient-centered, team-based primary care.</a:t>
            </a:r>
          </a:p>
          <a:p>
            <a:pPr lvl="1"/>
            <a:r>
              <a:rPr lang="en-US" dirty="0"/>
              <a:t>Developing recommendations to improve the working conditions of primary care clinicians and other primary care workers.</a:t>
            </a:r>
          </a:p>
        </p:txBody>
      </p:sp>
    </p:spTree>
    <p:extLst>
      <p:ext uri="{BB962C8B-B14F-4D97-AF65-F5344CB8AC3E}">
        <p14:creationId xmlns:p14="http://schemas.microsoft.com/office/powerpoint/2010/main" val="4061503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AEBD8-BD3D-A88C-4AA6-E870FE1A4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31E9-CF6E-3F53-87CD-32500479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Full Task Force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21C17-BB6C-E99A-E570-7445787EC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845"/>
            <a:ext cx="10515600" cy="4761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Deliverables: </a:t>
            </a:r>
            <a:r>
              <a:rPr lang="en-US" dirty="0"/>
              <a:t>Developing a series of recommendations to stabilize and strengthen the primary care system across Massachusetts, including:</a:t>
            </a:r>
          </a:p>
          <a:p>
            <a:pPr lvl="1"/>
            <a:r>
              <a:rPr lang="en-US" dirty="0"/>
              <a:t>Defining primary care services</a:t>
            </a:r>
          </a:p>
          <a:p>
            <a:pPr lvl="1"/>
            <a:r>
              <a:rPr lang="en-US" dirty="0"/>
              <a:t>Developing standardized data reporting requirements</a:t>
            </a:r>
          </a:p>
          <a:p>
            <a:pPr lvl="1"/>
            <a:r>
              <a:rPr lang="en-US" dirty="0"/>
              <a:t>Establishing a primary care spending target</a:t>
            </a:r>
          </a:p>
          <a:p>
            <a:pPr lvl="1"/>
            <a:r>
              <a:rPr lang="en-US" dirty="0"/>
              <a:t>Proposing payment models to increase primary care reimbursements </a:t>
            </a:r>
          </a:p>
          <a:p>
            <a:pPr lvl="1"/>
            <a:r>
              <a:rPr lang="en-US" dirty="0"/>
              <a:t>Assessing the impact of health plan design on health equity and patient access to primary care services</a:t>
            </a:r>
          </a:p>
          <a:p>
            <a:pPr lvl="1"/>
            <a:r>
              <a:rPr lang="en-US" dirty="0"/>
              <a:t>Monitoring and tracking the needs of and service delivery to Massachusetts residents</a:t>
            </a:r>
          </a:p>
          <a:p>
            <a:pPr lvl="1"/>
            <a:r>
              <a:rPr lang="en-US" dirty="0"/>
              <a:t>Creating workforce development plans.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124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2195E-15ED-F6AB-8250-3A1271A02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84E5-E50F-E29B-5397-6FDC3BBD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Impacts to consider re: policy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F3E28-615B-3541-993F-D3F8AA2F2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Selected examples: </a:t>
            </a:r>
          </a:p>
          <a:p>
            <a:r>
              <a:rPr lang="en-US" sz="2800" dirty="0"/>
              <a:t>Funds Flow to whom? for what? </a:t>
            </a:r>
          </a:p>
          <a:p>
            <a:r>
              <a:rPr lang="en-US" sz="2800" dirty="0"/>
              <a:t>Payment models</a:t>
            </a:r>
          </a:p>
          <a:p>
            <a:r>
              <a:rPr lang="en-US" sz="2800" dirty="0"/>
              <a:t>Variation in patient populations (</a:t>
            </a:r>
            <a:r>
              <a:rPr lang="en-US" sz="2800" dirty="0" err="1"/>
              <a:t>e.g</a:t>
            </a:r>
            <a:r>
              <a:rPr lang="en-US" sz="2800" dirty="0"/>
              <a:t>, age of patients)</a:t>
            </a:r>
          </a:p>
        </p:txBody>
      </p:sp>
    </p:spTree>
    <p:extLst>
      <p:ext uri="{BB962C8B-B14F-4D97-AF65-F5344CB8AC3E}">
        <p14:creationId xmlns:p14="http://schemas.microsoft.com/office/powerpoint/2010/main" val="2687773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CCA24-840E-51F3-6FCC-0729D684A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23505-31BC-A142-68A9-E3330EEE2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2092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dirty="0"/>
              <a:t>Chapter Spotlight: </a:t>
            </a:r>
            <a:br>
              <a:rPr lang="en-US" sz="4000" dirty="0"/>
            </a:br>
            <a:r>
              <a:rPr lang="en-US" sz="4000" dirty="0"/>
              <a:t>Massachusetts Primary Care Taskforce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F5921-3791-A6DA-A23B-BE8292D2F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5987"/>
            <a:ext cx="9144000" cy="2091813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/>
              <a:t>American College of Physicians </a:t>
            </a:r>
            <a:br>
              <a:rPr lang="en-US" sz="3600" dirty="0"/>
            </a:br>
            <a:r>
              <a:rPr lang="en-US" sz="3600" dirty="0"/>
              <a:t>State Health Policy Webinar </a:t>
            </a:r>
          </a:p>
          <a:p>
            <a:r>
              <a:rPr lang="en-US" dirty="0"/>
              <a:t>July 31, 2025 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sz="3900" dirty="0"/>
              <a:t>Judith A. Melin, M.A., M.D., FACP</a:t>
            </a:r>
            <a:br>
              <a:rPr lang="en-US" sz="3900" dirty="0"/>
            </a:br>
            <a:r>
              <a:rPr lang="en-US" sz="3900" dirty="0"/>
              <a:t>Governor, MA Chapter, ACP</a:t>
            </a:r>
            <a:br>
              <a:rPr lang="en-US" sz="3900" dirty="0"/>
            </a:br>
            <a:br>
              <a:rPr lang="en-US" sz="3900" dirty="0"/>
            </a:br>
            <a:r>
              <a:rPr lang="en-US" sz="3900" dirty="0"/>
              <a:t>						JMelinMD@gmail.com</a:t>
            </a:r>
          </a:p>
        </p:txBody>
      </p:sp>
    </p:spTree>
    <p:extLst>
      <p:ext uri="{BB962C8B-B14F-4D97-AF65-F5344CB8AC3E}">
        <p14:creationId xmlns:p14="http://schemas.microsoft.com/office/powerpoint/2010/main" val="106001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F024D-4795-62F2-6FAB-BFA60E611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Massachusetts Primary Care Access, Delivery &amp; Payment Task Force (PCTF) </a:t>
            </a:r>
            <a:r>
              <a:rPr lang="en-US" sz="2400" dirty="0"/>
              <a:t>Goals and deliverables mandated under Chapter 343 of the Acts of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67596-6813-A22D-C0A4-5B3A3B401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PCTF</a:t>
            </a:r>
            <a:r>
              <a:rPr lang="en-US" dirty="0"/>
              <a:t>—formally known as the </a:t>
            </a:r>
            <a:r>
              <a:rPr lang="en-US" b="1" dirty="0"/>
              <a:t>Primary Care Access, Delivery, and Payment Task Force</a:t>
            </a:r>
            <a:r>
              <a:rPr lang="en-US" dirty="0"/>
              <a:t>—is convened by the Massachusetts Health Policy Commission. Its mission is to tackle critical challenges in </a:t>
            </a:r>
            <a:r>
              <a:rPr lang="en-US" b="1" dirty="0"/>
              <a:t>primary care access, workforce sustainability, care delivery models</a:t>
            </a:r>
            <a:r>
              <a:rPr lang="en-US" dirty="0"/>
              <a:t>, and </a:t>
            </a:r>
            <a:r>
              <a:rPr lang="en-US" b="1" dirty="0"/>
              <a:t>payment reform</a:t>
            </a:r>
            <a:r>
              <a:rPr lang="en-US" dirty="0"/>
              <a:t> across the Commonwealth</a:t>
            </a:r>
          </a:p>
        </p:txBody>
      </p:sp>
    </p:spTree>
    <p:extLst>
      <p:ext uri="{BB962C8B-B14F-4D97-AF65-F5344CB8AC3E}">
        <p14:creationId xmlns:p14="http://schemas.microsoft.com/office/powerpoint/2010/main" val="136056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D45A7-E80E-3864-4285-DE0A36A74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48" y="453615"/>
            <a:ext cx="2465439" cy="4492011"/>
          </a:xfrm>
        </p:spPr>
        <p:txBody>
          <a:bodyPr>
            <a:normAutofit/>
          </a:bodyPr>
          <a:lstStyle/>
          <a:p>
            <a:r>
              <a:rPr lang="en-US" sz="2700" dirty="0">
                <a:hlinkClick r:id="rId2"/>
              </a:rPr>
              <a:t>The Primary Care Dashboard Paints a Troubling Picture for Massachusetts Healthcare - Massachusetts Health Quality Partners</a:t>
            </a:r>
            <a:endParaRPr lang="en-US" sz="27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656E94-1611-4D6A-39CC-9654C8764A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23303" y="199920"/>
            <a:ext cx="6449962" cy="6458159"/>
          </a:xfrm>
        </p:spPr>
      </p:pic>
    </p:spTree>
    <p:extLst>
      <p:ext uri="{BB962C8B-B14F-4D97-AF65-F5344CB8AC3E}">
        <p14:creationId xmlns:p14="http://schemas.microsoft.com/office/powerpoint/2010/main" val="476804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1DB5-2B3A-CCE8-A345-DA02A326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 Health Policy Commission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752904-D4C9-7065-41DE-2AC1EC4170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369" y="1474839"/>
            <a:ext cx="10058400" cy="5018036"/>
          </a:xfrm>
        </p:spPr>
      </p:pic>
    </p:spTree>
    <p:extLst>
      <p:ext uri="{BB962C8B-B14F-4D97-AF65-F5344CB8AC3E}">
        <p14:creationId xmlns:p14="http://schemas.microsoft.com/office/powerpoint/2010/main" val="2701611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5D990-B1D9-325F-3A04-B87BC2C92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98058" cy="5957017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Of the 23 hospital health systems (HHS) reporting during this period, 15 (65%) reported positive total margins, though only 7 (30%) reported positive operating margins. 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/>
              <a:t>The HHS median total margin was 1.6% 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/>
              <a:t>The median operating margin was -1.0%.</a:t>
            </a:r>
            <a:br>
              <a:rPr lang="en-US" dirty="0"/>
            </a:br>
            <a:br>
              <a:rPr lang="en-US" dirty="0"/>
            </a:br>
            <a:r>
              <a:rPr lang="en-US" sz="1800" dirty="0">
                <a:hlinkClick r:id="rId2"/>
              </a:rPr>
              <a:t>Hospital and Hospital System Year-To-Date Financial Data</a:t>
            </a:r>
            <a:br>
              <a:rPr lang="en-US" sz="1800" dirty="0"/>
            </a:br>
            <a:r>
              <a:rPr lang="en-US" sz="1800" dirty="0"/>
              <a:t>CHIA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495C5D-E287-B0BC-280D-C1065CBD00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58028" y="139662"/>
            <a:ext cx="6591754" cy="6617404"/>
          </a:xfrm>
        </p:spPr>
      </p:pic>
    </p:spTree>
    <p:extLst>
      <p:ext uri="{BB962C8B-B14F-4D97-AF65-F5344CB8AC3E}">
        <p14:creationId xmlns:p14="http://schemas.microsoft.com/office/powerpoint/2010/main" val="177201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67D6-DE98-8634-DAFD-5CC673CEF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hlinkClick r:id="rId2"/>
              </a:rPr>
              <a:t>Annual Report on the Performance of the Massachusetts Health Care System (March 2025)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EC16A-B946-4D6B-0471-7B19E7F7F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0374"/>
            <a:ext cx="10515600" cy="5026589"/>
          </a:xfrm>
        </p:spPr>
        <p:txBody>
          <a:bodyPr>
            <a:normAutofit fontScale="47500" lnSpcReduction="20000"/>
          </a:bodyPr>
          <a:lstStyle/>
          <a:p>
            <a:r>
              <a:rPr lang="en-US" b="1" cap="all" dirty="0"/>
              <a:t>Key Findings from the Annual Report (Released March 2025)</a:t>
            </a:r>
            <a:br>
              <a:rPr lang="en-US" b="1" cap="all" dirty="0"/>
            </a:br>
            <a:endParaRPr lang="en-US" cap="all" dirty="0"/>
          </a:p>
          <a:p>
            <a:pPr lvl="1"/>
            <a:r>
              <a:rPr lang="en-US" sz="3800" dirty="0"/>
              <a:t>Total Health Care Expenditures (THCE) in Massachusetts totaled $78.1 billion in 2023. From 2022 to 2023, THCE per capita increased 8.6% to $11,153 per resident.</a:t>
            </a:r>
            <a:br>
              <a:rPr lang="en-US" sz="3800" dirty="0"/>
            </a:br>
            <a:endParaRPr lang="en-US" sz="3800" dirty="0"/>
          </a:p>
          <a:p>
            <a:pPr lvl="1"/>
            <a:r>
              <a:rPr lang="en-US" sz="3800" dirty="0"/>
              <a:t>Pharmacy spending, along with new MassHealth supplemental payments, drove THCE growth in 2023. Pharmacy spending net of rebates increased by $1.0 billion (10.0%), while MassHealth administered $1.5 billion in new payments to hospitals to support key initiatives in quality and health equity.</a:t>
            </a:r>
            <a:br>
              <a:rPr lang="en-US" sz="3800" dirty="0"/>
            </a:br>
            <a:endParaRPr lang="en-US" sz="3800" dirty="0"/>
          </a:p>
          <a:p>
            <a:pPr lvl="1"/>
            <a:r>
              <a:rPr lang="en-US" sz="3800" dirty="0"/>
              <a:t>Between 2021 and 2023, premiums (12.1%) and member cost-sharing (12.9%) outpaced growth in Massachusetts wages and salaries (9.7%).</a:t>
            </a:r>
            <a:br>
              <a:rPr lang="en-US" sz="3800" dirty="0"/>
            </a:br>
            <a:endParaRPr lang="en-US" sz="3800" dirty="0"/>
          </a:p>
          <a:p>
            <a:pPr lvl="1"/>
            <a:r>
              <a:rPr lang="en-US" sz="3800" dirty="0"/>
              <a:t>While affordability was a pervasive issue in Massachusetts with 41.3% of residents overall having issues paying for health care, the burden was greater for Hispanic residents (58.2%) and non-Hispanic Black residents (48.7%).</a:t>
            </a:r>
            <a:br>
              <a:rPr lang="en-US" sz="3800" dirty="0"/>
            </a:br>
            <a:endParaRPr lang="en-US" sz="3800" dirty="0"/>
          </a:p>
          <a:p>
            <a:pPr lvl="1"/>
            <a:r>
              <a:rPr lang="en-US" sz="3800" dirty="0"/>
              <a:t>In HFY 2023, the statewide acute hospital median total margin increased by 6.4 percentage points, from -4.2% to 2.2%, while the statewide median </a:t>
            </a:r>
            <a:r>
              <a:rPr lang="en-US" sz="3800" i="1" dirty="0"/>
              <a:t>operating</a:t>
            </a:r>
            <a:r>
              <a:rPr lang="en-US" sz="3800" dirty="0"/>
              <a:t> margin was 0.2% with just over 50% of hospitals (32 of 60 hospitals) reporting a positive operating margin.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82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2E694-E92B-D93C-9717-0646FF933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Massachusetts health care landscape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38EF4-19FD-D0B0-A2A6-1B15C9BFF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Selected examples: </a:t>
            </a:r>
          </a:p>
          <a:p>
            <a:r>
              <a:rPr lang="en-US" dirty="0"/>
              <a:t>HPC health care cost growth benchmark </a:t>
            </a:r>
          </a:p>
          <a:p>
            <a:r>
              <a:rPr lang="en-US" dirty="0"/>
              <a:t>Steward hospitals   </a:t>
            </a:r>
          </a:p>
          <a:p>
            <a:r>
              <a:rPr lang="en-US" dirty="0"/>
              <a:t>Referral care / Subspecialists</a:t>
            </a:r>
          </a:p>
          <a:p>
            <a:r>
              <a:rPr lang="en-US" dirty="0"/>
              <a:t>Research funding changes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49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97177-1F13-415E-6DD3-49EAE9C9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200" dirty="0">
                <a:latin typeface="Arial" panose="020B0604020202020204" pitchFamily="34" charset="0"/>
              </a:rPr>
              <a:t>Ongoing development of </a:t>
            </a:r>
            <a:r>
              <a:rPr lang="en-US" altLang="en-US" sz="3200" b="1" dirty="0">
                <a:latin typeface="Arial" panose="020B0604020202020204" pitchFamily="34" charset="0"/>
              </a:rPr>
              <a:t>policy recommendations</a:t>
            </a:r>
            <a:r>
              <a:rPr lang="en-US" altLang="en-US" sz="3200" dirty="0">
                <a:latin typeface="Arial" panose="020B0604020202020204" pitchFamily="34" charset="0"/>
              </a:rPr>
              <a:t> addressing: </a:t>
            </a:r>
            <a:endParaRPr lang="en-US" sz="3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23204B2-3DD8-844A-9480-9DC4767500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54635"/>
            <a:ext cx="1083269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Workforce shortages and retention strategies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Payment and delivery innovations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infrastructure for tracking impact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388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0846B-F359-3458-0174-E9DD1E3EF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91CB1-1393-7B41-8789-0889CB2A8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Improve Access to Primary Care</a:t>
            </a:r>
            <a:br>
              <a:rPr lang="en-US" dirty="0"/>
            </a:br>
            <a:r>
              <a:rPr lang="en-US" dirty="0"/>
              <a:t>Identify barriers and propose actionable solutions to ensure equitable and timely access for all residents.</a:t>
            </a:r>
          </a:p>
          <a:p>
            <a:r>
              <a:rPr lang="en-US" b="1" dirty="0"/>
              <a:t>Enhance Delivery Models &amp; Workforce Capacity</a:t>
            </a:r>
            <a:br>
              <a:rPr lang="en-US" dirty="0"/>
            </a:br>
            <a:r>
              <a:rPr lang="en-US" dirty="0"/>
              <a:t>Explore sustainable staffing models, integrate team-based care, and better align resources to meet demand.</a:t>
            </a:r>
          </a:p>
          <a:p>
            <a:r>
              <a:rPr lang="en-US" b="1" dirty="0"/>
              <a:t>Advance Payment Reform</a:t>
            </a:r>
            <a:br>
              <a:rPr lang="en-US" dirty="0"/>
            </a:br>
            <a:r>
              <a:rPr lang="en-US" dirty="0"/>
              <a:t>Recommend innovative payment structures that reward value, outcomes, and expanded services rather than volume.</a:t>
            </a:r>
          </a:p>
          <a:p>
            <a:r>
              <a:rPr lang="en-US" b="1" dirty="0"/>
              <a:t>Data &amp; Research Integration</a:t>
            </a:r>
            <a:br>
              <a:rPr lang="en-US" dirty="0"/>
            </a:br>
            <a:r>
              <a:rPr lang="en-US" dirty="0"/>
              <a:t>Support decision-making with robust data, metrics monitoring, and evidence-based policy recommendations by the </a:t>
            </a:r>
            <a:r>
              <a:rPr lang="en-US" b="1" dirty="0"/>
              <a:t>Data &amp; Research Workgroup</a:t>
            </a:r>
            <a:r>
              <a:rPr lang="en-US" dirty="0"/>
              <a:t> </a:t>
            </a:r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r>
              <a:rPr lang="en-US" sz="1500" dirty="0">
                <a:hlinkClick r:id="rId2"/>
              </a:rPr>
              <a:t>Council on Teacher Quality+3Massachusetts Budget Tool+3Mass.gov+3</a:t>
            </a:r>
            <a:r>
              <a:rPr lang="en-US" sz="1500" dirty="0">
                <a:hlinkClick r:id="rId3"/>
              </a:rPr>
              <a:t>Massachusetts Health Policy Commission+1National Council on Teacher Quality</a:t>
            </a: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0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w Vision for Governors [Read-Only]" id="{0E3CFB14-4110-44D8-922D-EE7873330F3A}" vid="{A8EA45FE-5513-495A-BDA3-D277C3ED6CD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809CCBE0F7BF4E96538EEDD02756CE" ma:contentTypeVersion="17" ma:contentTypeDescription="Create a new document." ma:contentTypeScope="" ma:versionID="00a098de305642a50dbe6d576afb3ef1">
  <xsd:schema xmlns:xsd="http://www.w3.org/2001/XMLSchema" xmlns:xs="http://www.w3.org/2001/XMLSchema" xmlns:p="http://schemas.microsoft.com/office/2006/metadata/properties" xmlns:ns2="cd8bdb9e-9149-43ff-a64d-539024789793" xmlns:ns3="79350851-8c2b-403b-9bd2-948565db2f1b" targetNamespace="http://schemas.microsoft.com/office/2006/metadata/properties" ma:root="true" ma:fieldsID="5e73efe4679fd4b73006cdbea7e2e053" ns2:_="" ns3:_="">
    <xsd:import namespace="cd8bdb9e-9149-43ff-a64d-539024789793"/>
    <xsd:import namespace="79350851-8c2b-403b-9bd2-948565db2f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bdb9e-9149-43ff-a64d-539024789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f58e485-0d26-4f10-8645-ad2692e9af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50851-8c2b-403b-9bd2-948565db2f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e50671-4793-4701-9969-531d3dd5e177}" ma:internalName="TaxCatchAll" ma:showField="CatchAllData" ma:web="79350851-8c2b-403b-9bd2-948565db2f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8bdb9e-9149-43ff-a64d-539024789793">
      <Terms xmlns="http://schemas.microsoft.com/office/infopath/2007/PartnerControls"/>
    </lcf76f155ced4ddcb4097134ff3c332f>
    <TaxCatchAll xmlns="79350851-8c2b-403b-9bd2-948565db2f1b" xsi:nil="true"/>
  </documentManagement>
</p:properties>
</file>

<file path=customXml/itemProps1.xml><?xml version="1.0" encoding="utf-8"?>
<ds:datastoreItem xmlns:ds="http://schemas.openxmlformats.org/officeDocument/2006/customXml" ds:itemID="{85CC4067-B255-4139-89DB-C7513DD1DF3A}"/>
</file>

<file path=customXml/itemProps2.xml><?xml version="1.0" encoding="utf-8"?>
<ds:datastoreItem xmlns:ds="http://schemas.openxmlformats.org/officeDocument/2006/customXml" ds:itemID="{89EE97EE-C577-497E-AE92-FA5C84652F05}"/>
</file>

<file path=customXml/itemProps3.xml><?xml version="1.0" encoding="utf-8"?>
<ds:datastoreItem xmlns:ds="http://schemas.openxmlformats.org/officeDocument/2006/customXml" ds:itemID="{4E5746A7-3DA4-43C6-8EBC-53E4DFE494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955</Words>
  <Application>Microsoft Office PowerPoint</Application>
  <PresentationFormat>Widescreen</PresentationFormat>
  <Paragraphs>69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 theme</vt:lpstr>
      <vt:lpstr>2_Custom Design</vt:lpstr>
      <vt:lpstr>Chapter Spotlight:  Massachusetts Primary Care Taskforce</vt:lpstr>
      <vt:lpstr>Massachusetts Primary Care Access, Delivery &amp; Payment Task Force (PCTF) Goals and deliverables mandated under Chapter 343 of the Acts of 2024</vt:lpstr>
      <vt:lpstr>The Primary Care Dashboard Paints a Troubling Picture for Massachusetts Healthcare - Massachusetts Health Quality Partners</vt:lpstr>
      <vt:lpstr>MA Health Policy Commission </vt:lpstr>
      <vt:lpstr>Of the 23 hospital health systems (HHS) reporting during this period, 15 (65%) reported positive total margins, though only 7 (30%) reported positive operating margins.   The HHS median total margin was 1.6%   The median operating margin was -1.0%.  Hospital and Hospital System Year-To-Date Financial Data CHIA</vt:lpstr>
      <vt:lpstr>Annual Report on the Performance of the Massachusetts Health Care System (March 2025) </vt:lpstr>
      <vt:lpstr>Massachusetts health care landscape factors </vt:lpstr>
      <vt:lpstr>Ongoing development of policy recommendations addressing: </vt:lpstr>
      <vt:lpstr>Key Goals</vt:lpstr>
      <vt:lpstr>Data and Research Workgroup</vt:lpstr>
      <vt:lpstr>Impacts to consider re: policy development</vt:lpstr>
      <vt:lpstr>Workforce Workgroup</vt:lpstr>
      <vt:lpstr>Full Task Force</vt:lpstr>
      <vt:lpstr>Impacts to consider re: policy development </vt:lpstr>
      <vt:lpstr>Chapter Spotlight:  Massachusetts Primary Care Taskforce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</dc:creator>
  <cp:lastModifiedBy>Shuan Tomlinson</cp:lastModifiedBy>
  <cp:revision>178</cp:revision>
  <cp:lastPrinted>2024-07-30T18:54:50Z</cp:lastPrinted>
  <dcterms:created xsi:type="dcterms:W3CDTF">2024-07-23T13:33:00Z</dcterms:created>
  <dcterms:modified xsi:type="dcterms:W3CDTF">2025-08-01T17:02:32Z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0x01010089809CCBE0F7BF4E96538EEDD02756CE</vt:lpwstr>
  </property>
</Properties>
</file>