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handoutMasterIdLst>
    <p:handoutMasterId r:id="rId16"/>
  </p:handoutMasterIdLst>
  <p:sldIdLst>
    <p:sldId id="268" r:id="rId2"/>
    <p:sldId id="295" r:id="rId3"/>
    <p:sldId id="270" r:id="rId4"/>
    <p:sldId id="271" r:id="rId5"/>
    <p:sldId id="272" r:id="rId6"/>
    <p:sldId id="273" r:id="rId7"/>
    <p:sldId id="296" r:id="rId8"/>
    <p:sldId id="275" r:id="rId9"/>
    <p:sldId id="297" r:id="rId10"/>
    <p:sldId id="277" r:id="rId11"/>
    <p:sldId id="298" r:id="rId12"/>
    <p:sldId id="300" r:id="rId13"/>
    <p:sldId id="299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66"/>
    <a:srgbClr val="F5F5F5"/>
    <a:srgbClr val="B5B7B4"/>
    <a:srgbClr val="FFC82E"/>
    <a:srgbClr val="2EB135"/>
    <a:srgbClr val="00A3DD"/>
    <a:srgbClr val="1EB53A"/>
    <a:srgbClr val="007C66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9"/>
    <p:restoredTop sz="86472"/>
  </p:normalViewPr>
  <p:slideViewPr>
    <p:cSldViewPr snapToGrid="0">
      <p:cViewPr varScale="1">
        <p:scale>
          <a:sx n="63" d="100"/>
          <a:sy n="63" d="100"/>
        </p:scale>
        <p:origin x="139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FEDC7A-38C4-A048-9285-D468608059E9}"/>
              </a:ext>
            </a:extLst>
          </p:cNvPr>
          <p:cNvSpPr txBox="1"/>
          <p:nvPr userDrawn="1"/>
        </p:nvSpPr>
        <p:spPr>
          <a:xfrm>
            <a:off x="-3459296" y="-7160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50DBB-1188-C543-AB4D-000FB4A934FA}"/>
              </a:ext>
            </a:extLst>
          </p:cNvPr>
          <p:cNvSpPr/>
          <p:nvPr userDrawn="1"/>
        </p:nvSpPr>
        <p:spPr>
          <a:xfrm>
            <a:off x="0" y="0"/>
            <a:ext cx="838504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1F9B40-43D9-1B41-9C74-2019FC097BA4}"/>
              </a:ext>
            </a:extLst>
          </p:cNvPr>
          <p:cNvSpPr/>
          <p:nvPr userDrawn="1"/>
        </p:nvSpPr>
        <p:spPr>
          <a:xfrm>
            <a:off x="0" y="1016000"/>
            <a:ext cx="9950335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F57B117-E610-3043-9BB8-0A6DC56F9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0051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45CAE12-65A0-D941-AA78-97F149721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051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9734CE-99A1-334F-A004-9CB5EB9F5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846D61C-58D8-0B42-9A9D-59916185A3BE}"/>
              </a:ext>
            </a:extLst>
          </p:cNvPr>
          <p:cNvSpPr/>
          <p:nvPr userDrawn="1"/>
        </p:nvSpPr>
        <p:spPr>
          <a:xfrm rot="5400000">
            <a:off x="-833" y="1774767"/>
            <a:ext cx="914400" cy="457200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17B23B-9E24-6A49-9622-D8FEE6C8E964}"/>
              </a:ext>
            </a:extLst>
          </p:cNvPr>
          <p:cNvSpPr/>
          <p:nvPr userDrawn="1"/>
        </p:nvSpPr>
        <p:spPr>
          <a:xfrm>
            <a:off x="73152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358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>
                <a:solidFill>
                  <a:srgbClr val="FFFFFF"/>
                </a:solidFill>
              </a:defRPr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>
                <a:solidFill>
                  <a:srgbClr val="FFFFFF"/>
                </a:solidFill>
              </a:defRPr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>
                <a:solidFill>
                  <a:srgbClr val="FFFFFF"/>
                </a:solidFill>
              </a:defRPr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>
                <a:solidFill>
                  <a:srgbClr val="FFFFFF"/>
                </a:solidFill>
              </a:defRPr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0524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2959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2617"/>
            <a:ext cx="184252" cy="187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4336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7718252" y="635000"/>
            <a:ext cx="4083584" cy="27114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7730886" y="3542986"/>
            <a:ext cx="4074208" cy="27161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62318" y="635000"/>
            <a:ext cx="8429610" cy="561974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8847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B8AB-E8C6-6A4E-A77C-D0CD2C59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3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07FFA-4DA4-6044-92EC-3D797FB19419}"/>
              </a:ext>
            </a:extLst>
          </p:cNvPr>
          <p:cNvSpPr/>
          <p:nvPr userDrawn="1"/>
        </p:nvSpPr>
        <p:spPr>
          <a:xfrm>
            <a:off x="9175242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279526"/>
            <a:ext cx="50292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279526"/>
            <a:ext cx="50292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FA3C1-3B7A-484C-828F-D47DBF2F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FDEC5-1BB3-0D40-8DE5-80C73E9F7E79}"/>
              </a:ext>
            </a:extLst>
          </p:cNvPr>
          <p:cNvSpPr txBox="1"/>
          <p:nvPr userDrawn="1"/>
        </p:nvSpPr>
        <p:spPr>
          <a:xfrm>
            <a:off x="13517217" y="42406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FE441-F88F-4540-8793-54429DAD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9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8860" y="0"/>
            <a:ext cx="607314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FF218-C8B0-6540-A13A-908E7D3E6E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3120" y="6384532"/>
            <a:ext cx="50292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828B4-7DB5-2645-969A-0A7D716D92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391657"/>
            <a:ext cx="838200" cy="2743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AE8273-EB4E-8F42-9A43-0C43CF09F98E}"/>
              </a:ext>
            </a:extLst>
          </p:cNvPr>
          <p:cNvSpPr/>
          <p:nvPr userDrawn="1"/>
        </p:nvSpPr>
        <p:spPr>
          <a:xfrm rot="5400000">
            <a:off x="-38100" y="228600"/>
            <a:ext cx="9144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2B2FD-6D70-D149-876C-3466F0B5ED67}"/>
              </a:ext>
            </a:extLst>
          </p:cNvPr>
          <p:cNvSpPr/>
          <p:nvPr userDrawn="1"/>
        </p:nvSpPr>
        <p:spPr>
          <a:xfrm rot="5400000">
            <a:off x="2889002" y="-2607005"/>
            <a:ext cx="84316" cy="5862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93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1" y="1279525"/>
            <a:ext cx="5029200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061544"/>
            <a:ext cx="5029200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279525"/>
            <a:ext cx="5029200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061544"/>
            <a:ext cx="5029200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100584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82984C-A879-334F-9593-BFE0AFF3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16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95400" y="1279526"/>
            <a:ext cx="2008094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632200" y="1279525"/>
            <a:ext cx="77216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B782F-5D5A-4B43-8B86-1F6C3CE1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CA678-E758-4642-9B5C-F4C32915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2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041DBE-4779-B14A-B28F-0092BDD68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D90C53-93B5-5F45-BE9B-58BEB5A39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3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0" y="0"/>
            <a:ext cx="731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1657"/>
            <a:ext cx="73152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518CD-2358-884A-9B70-31249A605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497E31-B3F2-2642-8E53-0CBE14833D79}"/>
              </a:ext>
            </a:extLst>
          </p:cNvPr>
          <p:cNvSpPr txBox="1"/>
          <p:nvPr userDrawn="1"/>
        </p:nvSpPr>
        <p:spPr>
          <a:xfrm>
            <a:off x="10410825" y="705802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418AD-E379-7844-A641-AF0EC127B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4"/>
          <a:stretch/>
        </p:blipFill>
        <p:spPr>
          <a:xfrm>
            <a:off x="11406118" y="6071617"/>
            <a:ext cx="626883" cy="640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126B38-0499-6748-A6EC-D93ED9785AF4}"/>
              </a:ext>
            </a:extLst>
          </p:cNvPr>
          <p:cNvSpPr/>
          <p:nvPr userDrawn="1"/>
        </p:nvSpPr>
        <p:spPr>
          <a:xfrm>
            <a:off x="73152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2" r:id="rId5"/>
    <p:sldLayoutId id="2147483688" r:id="rId6"/>
    <p:sldLayoutId id="2147483681" r:id="rId7"/>
    <p:sldLayoutId id="2147483689" r:id="rId8"/>
    <p:sldLayoutId id="2147483690" r:id="rId9"/>
    <p:sldLayoutId id="2147483693" r:id="rId10"/>
    <p:sldLayoutId id="2147483694" r:id="rId11"/>
    <p:sldLayoutId id="214748369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Keeping advocacy fun, fair and free"/>
          <p:cNvSpPr txBox="1">
            <a:spLocks noGrp="1"/>
          </p:cNvSpPr>
          <p:nvPr>
            <p:ph type="ctrTitle"/>
          </p:nvPr>
        </p:nvSpPr>
        <p:spPr>
          <a:xfrm>
            <a:off x="914400" y="1376312"/>
            <a:ext cx="8060851" cy="1937256"/>
          </a:xfrm>
        </p:spPr>
        <p:txBody>
          <a:bodyPr anchor="b">
            <a:normAutofit/>
          </a:bodyPr>
          <a:lstStyle>
            <a:lvl1pPr>
              <a:defRPr spc="-300"/>
            </a:lvl1pPr>
          </a:lstStyle>
          <a:p>
            <a:r>
              <a:rPr lang="en-US" sz="4800" dirty="0">
                <a:latin typeface="+mn-lt"/>
              </a:rPr>
              <a:t>Keeping advocacy Fun, Fair and Free</a:t>
            </a:r>
            <a:endParaRPr sz="4800" dirty="0">
              <a:latin typeface="+mn-lt"/>
            </a:endParaRPr>
          </a:p>
        </p:txBody>
      </p:sp>
      <p:sp>
        <p:nvSpPr>
          <p:cNvPr id="151" name="Some ideas from ACP-Wisconsin HPPC…"/>
          <p:cNvSpPr txBox="1">
            <a:spLocks noGrp="1"/>
          </p:cNvSpPr>
          <p:nvPr>
            <p:ph type="subTitle" idx="1"/>
          </p:nvPr>
        </p:nvSpPr>
        <p:spPr>
          <a:xfrm>
            <a:off x="1660051" y="3544433"/>
            <a:ext cx="7315200" cy="215019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 sz="6000"/>
            </a:pPr>
            <a:r>
              <a:rPr lang="en-US" sz="3600" dirty="0"/>
              <a:t>Some ideas from ACP-Wisconsin HPPC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6000"/>
            </a:pP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  <a:defRPr sz="6000"/>
            </a:pPr>
            <a:r>
              <a:rPr lang="en-US" sz="2400" dirty="0"/>
              <a:t>Sophie Kramer, MD, FACP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6000"/>
            </a:pPr>
            <a:r>
              <a:rPr lang="en-US" sz="2400" dirty="0"/>
              <a:t>11/1/23</a:t>
            </a:r>
          </a:p>
        </p:txBody>
      </p:sp>
    </p:spTree>
    <p:extLst>
      <p:ext uri="{BB962C8B-B14F-4D97-AF65-F5344CB8AC3E}">
        <p14:creationId xmlns:p14="http://schemas.microsoft.com/office/powerpoint/2010/main" val="223218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1709-5D92-4949-AED0-9510BC93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DC75-4E37-46AE-BB7B-97F3CCF8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pc="-300"/>
            </a:pPr>
            <a:endParaRPr lang="en-US" sz="2400" dirty="0">
              <a:latin typeface="Calibiri"/>
            </a:endParaRPr>
          </a:p>
          <a:p>
            <a:pPr>
              <a:defRPr sz="9600" spc="-200"/>
            </a:pPr>
            <a:r>
              <a:rPr lang="en-US" sz="4800" dirty="0">
                <a:latin typeface="Calibiri"/>
              </a:rPr>
              <a:t>Medicaid expansion AWG created Voter Voice alert on 12 month postpartum Medicaid expansion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049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Voter Voice for state health policy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1194786">
              <a:defRPr sz="11300" spc="-300"/>
            </a:pPr>
            <a:r>
              <a:rPr lang="en-US" sz="4800" dirty="0">
                <a:latin typeface="Calibiri"/>
              </a:rPr>
              <a:t>Voter Voice for State Health Policy</a:t>
            </a:r>
            <a:endParaRPr sz="4800" dirty="0">
              <a:latin typeface="Calibi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650-1C88-4B84-AE72-C092ED9D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86" y="1302195"/>
            <a:ext cx="10475614" cy="4897438"/>
          </a:xfrm>
        </p:spPr>
        <p:txBody>
          <a:bodyPr>
            <a:noAutofit/>
          </a:bodyPr>
          <a:lstStyle/>
          <a:p>
            <a:pPr defTabSz="1194786">
              <a:defRPr sz="9400" spc="-199"/>
            </a:pPr>
            <a:r>
              <a:rPr lang="en-US" sz="4400" dirty="0">
                <a:latin typeface="Calibiri"/>
              </a:rPr>
              <a:t>Engages HPPC members</a:t>
            </a:r>
          </a:p>
          <a:p>
            <a:pPr defTabSz="1194786">
              <a:defRPr sz="9400" spc="-199"/>
            </a:pPr>
            <a:r>
              <a:rPr lang="en-US" sz="4400" dirty="0">
                <a:latin typeface="Calibiri"/>
              </a:rPr>
              <a:t>Educational tool</a:t>
            </a:r>
          </a:p>
          <a:p>
            <a:pPr defTabSz="1194786">
              <a:defRPr sz="9400" spc="-199"/>
            </a:pPr>
            <a:r>
              <a:rPr lang="en-US" sz="4400" dirty="0">
                <a:latin typeface="Calibiri"/>
              </a:rPr>
              <a:t>Expands collaboration beyond ACP Membership</a:t>
            </a:r>
          </a:p>
          <a:p>
            <a:pPr defTabSz="1194786">
              <a:defRPr sz="9400" spc="-199"/>
            </a:pPr>
            <a:r>
              <a:rPr lang="en-US" sz="4400" dirty="0">
                <a:latin typeface="Calibiri"/>
              </a:rPr>
              <a:t>Catalyzes the voice of IM specialists on policy issues</a:t>
            </a:r>
          </a:p>
          <a:p>
            <a:pPr defTabSz="1194786">
              <a:defRPr sz="9400" spc="-199"/>
            </a:pPr>
            <a:r>
              <a:rPr lang="en-US" sz="4400" dirty="0">
                <a:latin typeface="Calibiri"/>
              </a:rPr>
              <a:t>“It’s fun!” - AND - it’s free!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665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B6D0-B818-4AE4-BA9B-BB256E59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81" y="365126"/>
            <a:ext cx="10357919" cy="914399"/>
          </a:xfrm>
        </p:spPr>
        <p:txBody>
          <a:bodyPr>
            <a:noAutofit/>
          </a:bodyPr>
          <a:lstStyle/>
          <a:p>
            <a:r>
              <a:rPr lang="en-US" sz="4000" dirty="0"/>
              <a:t>How have Advocacy Workgroups revitalized our Chapter?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C2E5-DA5A-4900-BED1-EC838616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81" y="1302195"/>
            <a:ext cx="10357919" cy="4897438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Attendance at HPPC meetings has increased more than 4-fold</a:t>
            </a:r>
          </a:p>
          <a:p>
            <a:r>
              <a:rPr lang="en-US" sz="5100" dirty="0"/>
              <a:t>Increased HPPC collaboration with other chapter committees and with other Chapters </a:t>
            </a:r>
          </a:p>
          <a:p>
            <a:pPr lvl="1"/>
            <a:r>
              <a:rPr lang="en-US" sz="4500" dirty="0"/>
              <a:t>Next month ACP WI and ACP NJ will co-host a training on how to write an Op-Ed along with the WI Narrative Medicine program.</a:t>
            </a:r>
          </a:p>
          <a:p>
            <a:r>
              <a:rPr lang="en-US" sz="5100" dirty="0"/>
              <a:t>Advocacy work groups build the leadership pipeline!</a:t>
            </a:r>
          </a:p>
          <a:p>
            <a:pPr lvl="1"/>
            <a:r>
              <a:rPr lang="en-US" sz="4600" dirty="0"/>
              <a:t>Many members who are reluctant to become committee chairs or assume other roles think leading an Advocacy Workgroup is more manageable.</a:t>
            </a:r>
          </a:p>
          <a:p>
            <a:r>
              <a:rPr lang="en-US" sz="5100" dirty="0"/>
              <a:t>Students and Residents are drawn to Advocacy and become more engaged in other aspects of Chapter life.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6C637-1ACB-422C-AD4F-A0632FA4E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411B4-9C2D-4A1D-94B5-07DFAFB7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5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Hot-air balloons viewed from below against a blue sky" descr="Hot-air balloons viewed from below against a blue sky"/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0166" r="10882"/>
          <a:stretch>
            <a:fillRect/>
          </a:stretch>
        </p:blipFill>
        <p:spPr>
          <a:xfrm>
            <a:off x="7912100" y="635000"/>
            <a:ext cx="3679974" cy="2711450"/>
          </a:xfrm>
          <a:prstGeom prst="rect">
            <a:avLst/>
          </a:prstGeom>
        </p:spPr>
      </p:pic>
      <p:pic>
        <p:nvPicPr>
          <p:cNvPr id="175" name="IMG_1299.jpeg" descr="IMG_1299.jpeg"/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b="1665"/>
          <a:stretch>
            <a:fillRect/>
          </a:stretch>
        </p:blipFill>
        <p:spPr>
          <a:xfrm>
            <a:off x="7912100" y="3542986"/>
            <a:ext cx="3680031" cy="2714022"/>
          </a:xfrm>
          <a:prstGeom prst="rect">
            <a:avLst/>
          </a:prstGeom>
        </p:spPr>
      </p:pic>
      <p:pic>
        <p:nvPicPr>
          <p:cNvPr id="176" name="IMG_1225.jpeg" descr="IMG_1225.jpeg"/>
          <p:cNvPicPr>
            <a:picLocks noGrp="1" noChangeAspect="1"/>
          </p:cNvPicPr>
          <p:nvPr>
            <p:ph type="pic" idx="23"/>
          </p:nvPr>
        </p:nvPicPr>
        <p:blipFill>
          <a:blip r:embed="rId4"/>
          <a:srcRect r="5490"/>
          <a:stretch>
            <a:fillRect/>
          </a:stretch>
        </p:blipFill>
        <p:spPr>
          <a:xfrm>
            <a:off x="605599" y="635000"/>
            <a:ext cx="7084252" cy="562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38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isconsin HPPC priorities prior to 2022:…"/>
          <p:cNvSpPr txBox="1">
            <a:spLocks noGrp="1"/>
          </p:cNvSpPr>
          <p:nvPr>
            <p:ph type="title"/>
          </p:nvPr>
        </p:nvSpPr>
        <p:spPr>
          <a:xfrm>
            <a:off x="1295400" y="262550"/>
            <a:ext cx="10058400" cy="10169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89994">
              <a:defRPr sz="8400" spc="-200"/>
            </a:pPr>
            <a:r>
              <a:rPr lang="en-US" sz="4900" dirty="0">
                <a:latin typeface="Calibiri"/>
                <a:cs typeface="Arial" panose="020B0604020202020204" pitchFamily="34" charset="0"/>
              </a:rPr>
              <a:t>Wisconsin HPPC priorities prior to 2022:</a:t>
            </a:r>
            <a:endParaRPr sz="4000" i="1" dirty="0">
              <a:solidFill>
                <a:schemeClr val="tx1"/>
              </a:solidFill>
              <a:latin typeface="Calibiri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C702B0-F40D-42DE-AE2D-5D5DF6E4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889994">
              <a:defRPr sz="7300" spc="-200"/>
            </a:pPr>
            <a:r>
              <a:rPr lang="en-US" sz="4400" dirty="0">
                <a:latin typeface="Calibiri"/>
                <a:cs typeface="Arial" panose="020B0604020202020204" pitchFamily="34" charset="0"/>
              </a:rPr>
              <a:t>Support national ACP advocacy</a:t>
            </a:r>
            <a:endParaRPr lang="en-US" sz="4400" spc="-73" dirty="0">
              <a:latin typeface="Calibiri"/>
              <a:cs typeface="Arial" panose="020B0604020202020204" pitchFamily="34" charset="0"/>
            </a:endParaRPr>
          </a:p>
          <a:p>
            <a:pPr defTabSz="889994">
              <a:defRPr sz="7300" spc="-200"/>
            </a:pPr>
            <a:r>
              <a:rPr lang="en-US" sz="4400" dirty="0">
                <a:latin typeface="Calibiri"/>
                <a:cs typeface="Arial" panose="020B0604020202020204" pitchFamily="34" charset="0"/>
              </a:rPr>
              <a:t>Recruit for and attend Leadership Day</a:t>
            </a:r>
            <a:endParaRPr lang="en-US" sz="4400" spc="-73" dirty="0">
              <a:latin typeface="Calibiri"/>
              <a:cs typeface="Arial" panose="020B0604020202020204" pitchFamily="34" charset="0"/>
            </a:endParaRPr>
          </a:p>
          <a:p>
            <a:pPr defTabSz="889994">
              <a:defRPr sz="7300" spc="-200"/>
            </a:pPr>
            <a:r>
              <a:rPr lang="en-US" sz="4400" dirty="0">
                <a:latin typeface="Calibiri"/>
                <a:cs typeface="Arial" panose="020B0604020202020204" pitchFamily="34" charset="0"/>
              </a:rPr>
              <a:t>Provide a forum for HPPC members to discuss health policy</a:t>
            </a:r>
          </a:p>
          <a:p>
            <a:pPr defTabSz="889994">
              <a:defRPr sz="7300" spc="-200"/>
            </a:pPr>
            <a:r>
              <a:rPr lang="en-US" sz="4400" dirty="0">
                <a:latin typeface="Calibiri"/>
                <a:cs typeface="Arial" panose="020B0604020202020204" pitchFamily="34" charset="0"/>
              </a:rPr>
              <a:t>. . . </a:t>
            </a:r>
            <a:r>
              <a:rPr lang="en-US" sz="4400" i="1" spc="-200" dirty="0">
                <a:latin typeface="Calibiri"/>
                <a:cs typeface="Arial" panose="020B0604020202020204" pitchFamily="34" charset="0"/>
                <a:sym typeface="Helvetica Neue"/>
              </a:rPr>
              <a:t>and what about these State Health Policy Toolkits?</a:t>
            </a:r>
            <a:endParaRPr lang="en-US" sz="4400" dirty="0">
              <a:latin typeface="Calibiri"/>
            </a:endParaRPr>
          </a:p>
        </p:txBody>
      </p:sp>
    </p:spTree>
    <p:extLst>
      <p:ext uri="{BB962C8B-B14F-4D97-AF65-F5344CB8AC3E}">
        <p14:creationId xmlns:p14="http://schemas.microsoft.com/office/powerpoint/2010/main" val="192247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215C-D771-476B-854E-9571295C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82" y="365126"/>
            <a:ext cx="10950766" cy="914399"/>
          </a:xfrm>
        </p:spPr>
        <p:txBody>
          <a:bodyPr>
            <a:noAutofit/>
          </a:bodyPr>
          <a:lstStyle/>
          <a:p>
            <a:r>
              <a:rPr lang="en-US" sz="5400" dirty="0"/>
              <a:t>Barriers to act on State Health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1655A-21B7-4FA9-BA95-F9C6153BD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1072869">
              <a:defRPr sz="10200" spc="-300"/>
            </a:pPr>
            <a:r>
              <a:rPr lang="en-US" sz="4800" dirty="0">
                <a:latin typeface="Calibiri"/>
                <a:cs typeface="Arial" panose="020B0604020202020204" pitchFamily="34" charset="0"/>
              </a:rPr>
              <a:t>Time</a:t>
            </a:r>
          </a:p>
          <a:p>
            <a:pPr defTabSz="1072869">
              <a:defRPr sz="10200" spc="-300"/>
            </a:pPr>
            <a:r>
              <a:rPr lang="en-US" sz="4800" dirty="0">
                <a:latin typeface="Calibiri"/>
                <a:cs typeface="Arial" panose="020B0604020202020204" pitchFamily="34" charset="0"/>
              </a:rPr>
              <a:t>Limited resources</a:t>
            </a:r>
          </a:p>
          <a:p>
            <a:pPr defTabSz="1072869">
              <a:defRPr sz="10200" spc="-300"/>
            </a:pPr>
            <a:r>
              <a:rPr lang="en-US" sz="4800" dirty="0">
                <a:latin typeface="Calibiri"/>
                <a:cs typeface="Arial" panose="020B0604020202020204" pitchFamily="34" charset="0"/>
              </a:rPr>
              <a:t>Who’s responsible?</a:t>
            </a:r>
          </a:p>
          <a:p>
            <a:pPr defTabSz="1072869">
              <a:defRPr sz="10200" spc="-300"/>
            </a:pPr>
            <a:r>
              <a:rPr lang="en-US" sz="4800" dirty="0">
                <a:latin typeface="Calibiri"/>
                <a:cs typeface="Arial" panose="020B0604020202020204" pitchFamily="34" charset="0"/>
              </a:rPr>
              <a:t>Building collaborations</a:t>
            </a:r>
          </a:p>
          <a:p>
            <a:pPr defTabSz="1072869">
              <a:defRPr sz="10200" spc="-300"/>
            </a:pPr>
            <a:r>
              <a:rPr lang="en-US" sz="4800" dirty="0">
                <a:latin typeface="Calibiri"/>
                <a:cs typeface="Arial" panose="020B0604020202020204" pitchFamily="34" charset="0"/>
              </a:rPr>
              <a:t>Expertise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780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5ACA-B048-4817-A0D2-55CBB334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Catalyst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0557-88BE-4757-8097-4886164F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377">
              <a:defRPr sz="8700" spc="-200"/>
            </a:pPr>
            <a:r>
              <a:rPr lang="en-US" sz="4800" dirty="0">
                <a:latin typeface="Calibiri"/>
              </a:rPr>
              <a:t>June 2022: Wisconsin reverts to 1849 law regarding abortion care</a:t>
            </a:r>
          </a:p>
          <a:p>
            <a:pPr defTabSz="914377">
              <a:defRPr sz="8700" spc="-200"/>
            </a:pPr>
            <a:r>
              <a:rPr lang="en-US" sz="4800" dirty="0">
                <a:latin typeface="Calibiri"/>
              </a:rPr>
              <a:t>August 2022: ACP-WI issues chapter statement on Reproductive Health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5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C5D6-CBED-4A12-BAEF-021AB53A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are Advocacy Work Groups?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CDEA-C4AA-4A28-A310-544B49D8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35" y="1302195"/>
            <a:ext cx="10873211" cy="5352102"/>
          </a:xfrm>
        </p:spPr>
        <p:txBody>
          <a:bodyPr>
            <a:noAutofit/>
          </a:bodyPr>
          <a:lstStyle/>
          <a:p>
            <a:pPr defTabSz="902185">
              <a:defRPr sz="8500" spc="-200"/>
            </a:pPr>
            <a:r>
              <a:rPr lang="en-US" sz="3600" dirty="0">
                <a:latin typeface="Calibiri"/>
              </a:rPr>
              <a:t>HPPC to determine areas of interest/need with approval from Governor/ Executive Committee</a:t>
            </a:r>
          </a:p>
          <a:p>
            <a:pPr defTabSz="902185">
              <a:defRPr sz="8500" spc="-200"/>
            </a:pPr>
            <a:r>
              <a:rPr lang="en-US" sz="3600" dirty="0">
                <a:latin typeface="Calibiri"/>
              </a:rPr>
              <a:t>2-6 HPPC members to be “subject experts”</a:t>
            </a:r>
          </a:p>
          <a:p>
            <a:pPr defTabSz="902185">
              <a:defRPr sz="8500" spc="-200"/>
            </a:pPr>
            <a:r>
              <a:rPr lang="en-US" sz="3600" spc="-86" dirty="0">
                <a:latin typeface="Calibiri"/>
              </a:rPr>
              <a:t>Supervised by HPPC Chair</a:t>
            </a:r>
          </a:p>
          <a:p>
            <a:pPr defTabSz="902185">
              <a:defRPr sz="8500" spc="-200"/>
            </a:pPr>
            <a:r>
              <a:rPr lang="en-US" sz="3600" dirty="0">
                <a:latin typeface="Calibiri"/>
              </a:rPr>
              <a:t>Align with ACP State Health Policy initiatives</a:t>
            </a:r>
            <a:endParaRPr lang="en-US" sz="3600" spc="-86" dirty="0">
              <a:latin typeface="Calibiri"/>
            </a:endParaRPr>
          </a:p>
          <a:p>
            <a:pPr defTabSz="902185">
              <a:defRPr sz="8500" spc="-200"/>
            </a:pPr>
            <a:r>
              <a:rPr lang="en-US" sz="3600" dirty="0">
                <a:latin typeface="Calibiri"/>
              </a:rPr>
              <a:t>Flexible time commitment/mandate</a:t>
            </a:r>
            <a:endParaRPr lang="en-US" sz="3600" spc="-86" dirty="0">
              <a:latin typeface="Calibiri"/>
            </a:endParaRPr>
          </a:p>
          <a:p>
            <a:pPr defTabSz="902185">
              <a:defRPr sz="8500" spc="-200"/>
            </a:pPr>
            <a:r>
              <a:rPr lang="en-US" sz="3600" dirty="0">
                <a:latin typeface="Calibiri"/>
              </a:rPr>
              <a:t>Forum for students/residents/experienced physicians to collaborate</a:t>
            </a:r>
            <a:endParaRPr lang="en-US" sz="3600" spc="-86" dirty="0">
              <a:latin typeface="Calibiri"/>
            </a:endParaRPr>
          </a:p>
        </p:txBody>
      </p:sp>
    </p:spTree>
    <p:extLst>
      <p:ext uri="{BB962C8B-B14F-4D97-AF65-F5344CB8AC3E}">
        <p14:creationId xmlns:p14="http://schemas.microsoft.com/office/powerpoint/2010/main" val="25450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F18D-D4C0-49AF-AEB9-6FEE0BEB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434" y="365126"/>
            <a:ext cx="11071952" cy="914399"/>
          </a:xfrm>
        </p:spPr>
        <p:txBody>
          <a:bodyPr>
            <a:noAutofit/>
          </a:bodyPr>
          <a:lstStyle/>
          <a:p>
            <a:r>
              <a:rPr lang="en-US" sz="4800" dirty="0"/>
              <a:t>Wisconsin HPPC Advocacy Work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F75C6-DA8A-4345-B311-90CC08D86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1024102">
              <a:defRPr sz="9700" spc="-199"/>
            </a:pPr>
            <a:r>
              <a:rPr lang="en-US" sz="4800" dirty="0">
                <a:latin typeface="Calibiri"/>
              </a:rPr>
              <a:t>Reproductive Health</a:t>
            </a:r>
            <a:endParaRPr lang="en-US" sz="4800" spc="-97" dirty="0">
              <a:latin typeface="Calibiri"/>
            </a:endParaRPr>
          </a:p>
          <a:p>
            <a:pPr defTabSz="1024102">
              <a:defRPr sz="9700" spc="-199"/>
            </a:pPr>
            <a:r>
              <a:rPr lang="en-US" sz="4800" dirty="0">
                <a:latin typeface="Calibiri"/>
              </a:rPr>
              <a:t>Gun Safety</a:t>
            </a:r>
            <a:endParaRPr lang="en-US" sz="4800" spc="-97" dirty="0">
              <a:latin typeface="Calibiri"/>
            </a:endParaRPr>
          </a:p>
          <a:p>
            <a:pPr defTabSz="1024102">
              <a:defRPr sz="9700" spc="-199"/>
            </a:pPr>
            <a:r>
              <a:rPr lang="en-US" sz="4800" dirty="0">
                <a:latin typeface="Calibiri"/>
              </a:rPr>
              <a:t>Climate and Health</a:t>
            </a:r>
            <a:endParaRPr lang="en-US" sz="4800" spc="-97" dirty="0">
              <a:latin typeface="Calibiri"/>
            </a:endParaRPr>
          </a:p>
          <a:p>
            <a:pPr defTabSz="1024102">
              <a:defRPr sz="9700" spc="-199"/>
            </a:pPr>
            <a:r>
              <a:rPr lang="en-US" sz="4800" dirty="0">
                <a:latin typeface="Calibiri"/>
              </a:rPr>
              <a:t>COVID-19 and medical misinformation</a:t>
            </a:r>
            <a:endParaRPr lang="en-US" sz="4800" spc="-97" dirty="0">
              <a:latin typeface="Calibiri"/>
            </a:endParaRPr>
          </a:p>
          <a:p>
            <a:pPr defTabSz="1024102">
              <a:defRPr sz="9700" spc="-199"/>
            </a:pPr>
            <a:r>
              <a:rPr lang="en-US" sz="4800" dirty="0">
                <a:latin typeface="Calibiri"/>
              </a:rPr>
              <a:t>Medicaid expansion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985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986A-3C69-4512-96B0-2A901077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0819-CDF8-42B9-9835-96114190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9500" spc="-200"/>
            </a:pPr>
            <a:r>
              <a:rPr lang="en-US" sz="4800" dirty="0">
                <a:latin typeface="Calibiri"/>
              </a:rPr>
              <a:t>Reproductive Rights AWG identified a non-partisan voter guide and distributed the guide to entire Chapter membership prior to WI State Supreme Court election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880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B08D-E2ED-4907-98DA-C5FA2229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Public Policy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97708-13D1-492F-8893-B9B31E00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pc="-300"/>
            </a:pPr>
            <a:r>
              <a:rPr lang="en-US" sz="4800" dirty="0">
                <a:latin typeface="Calibiri"/>
              </a:rPr>
              <a:t>Climate Health AWG wrote commentary for WI Public Service Commission policy on solar power financing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446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1AF4-F0F0-4765-91E3-FB5D668A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D658-6A1A-4F9A-AB5B-17F885A4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0000" spc="-200"/>
            </a:pPr>
            <a:r>
              <a:rPr lang="en-US" sz="4800" dirty="0">
                <a:latin typeface="Calibiri"/>
              </a:rPr>
              <a:t>Gun safety AWG collaborated with 12 other state health professional groups to promote “Gun Violence Awareness Day”</a:t>
            </a:r>
          </a:p>
          <a:p>
            <a:pPr>
              <a:defRPr sz="10000" spc="-200"/>
            </a:pPr>
            <a:r>
              <a:rPr lang="en-US" sz="4800" dirty="0">
                <a:latin typeface="Calibiri"/>
              </a:rPr>
              <a:t>ACP Wisconsin members attended hearings and marched in Madison and Milwaukee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595229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P Corporate Template 2021final.potx  -  Read-Only" id="{C4DCDAA1-B95C-4D85-8486-C1EF6AB3A28F}" vid="{B6F12731-3876-4760-B3B1-8A1CCC63B0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6" ma:contentTypeDescription="Create a new document." ma:contentTypeScope="" ma:versionID="49f5ea8df84dd67820a7b3559320e811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f1f34ca62f2c062fbf33a638b2189a9b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9BBF1BCE-EA05-4F0A-87AD-5DB2FC5DF8DB}"/>
</file>

<file path=customXml/itemProps2.xml><?xml version="1.0" encoding="utf-8"?>
<ds:datastoreItem xmlns:ds="http://schemas.openxmlformats.org/officeDocument/2006/customXml" ds:itemID="{96166445-1FD5-4B7B-8919-14CD8AF49EF0}"/>
</file>

<file path=customXml/itemProps3.xml><?xml version="1.0" encoding="utf-8"?>
<ds:datastoreItem xmlns:ds="http://schemas.openxmlformats.org/officeDocument/2006/customXml" ds:itemID="{F16AC9AF-445A-4488-A8F1-C8C138A2C4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397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Calibiri</vt:lpstr>
      <vt:lpstr>Calibri</vt:lpstr>
      <vt:lpstr>Helvetica Neue Medium</vt:lpstr>
      <vt:lpstr>Tw Cen MT</vt:lpstr>
      <vt:lpstr>Custom Design</vt:lpstr>
      <vt:lpstr>Keeping advocacy Fun, Fair and Free</vt:lpstr>
      <vt:lpstr>Wisconsin HPPC priorities prior to 2022:</vt:lpstr>
      <vt:lpstr>Barriers to act on State Health Policy</vt:lpstr>
      <vt:lpstr>A Catalyst</vt:lpstr>
      <vt:lpstr>What are Advocacy Work Groups?</vt:lpstr>
      <vt:lpstr>Wisconsin HPPC Advocacy Work Groups</vt:lpstr>
      <vt:lpstr>Education</vt:lpstr>
      <vt:lpstr>Public Policy and Climate Change</vt:lpstr>
      <vt:lpstr>Collaboration</vt:lpstr>
      <vt:lpstr>Legislation</vt:lpstr>
      <vt:lpstr>Voter Voice for State Health Policy</vt:lpstr>
      <vt:lpstr>How have Advocacy Workgroups revitalized our Chapter?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main title slide</dc:title>
  <dc:creator>Windows User</dc:creator>
  <cp:lastModifiedBy>Shuan Tomlinson</cp:lastModifiedBy>
  <cp:revision>32</cp:revision>
  <cp:lastPrinted>2014-02-24T19:20:57Z</cp:lastPrinted>
  <dcterms:created xsi:type="dcterms:W3CDTF">2021-08-05T14:28:45Z</dcterms:created>
  <dcterms:modified xsi:type="dcterms:W3CDTF">2023-10-31T17:45:39Z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</Properties>
</file>