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147171308" r:id="rId5"/>
    <p:sldId id="2147171299" r:id="rId6"/>
    <p:sldId id="2147171301" r:id="rId7"/>
    <p:sldId id="264" r:id="rId8"/>
    <p:sldId id="2147171300" r:id="rId9"/>
    <p:sldId id="279" r:id="rId10"/>
    <p:sldId id="280" r:id="rId11"/>
    <p:sldId id="2147171302" r:id="rId12"/>
    <p:sldId id="2147171303" r:id="rId13"/>
    <p:sldId id="269" r:id="rId14"/>
    <p:sldId id="2147171304" r:id="rId15"/>
    <p:sldId id="271" r:id="rId16"/>
    <p:sldId id="2147171305" r:id="rId17"/>
    <p:sldId id="2147171306" r:id="rId18"/>
    <p:sldId id="2147171307" r:id="rId19"/>
    <p:sldId id="272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35CC5A-5C7B-34D2-2AB3-FBA8E1E852CB}" name="Cheryl L. Jaeger" initials="CJ" userId="S::cjaeger@crshq.com::e6ed0873-b09e-473d-8235-a5ccc42791a6" providerId="AD"/>
  <p188:author id="{4906E693-B538-CDB4-8EC6-7136DC34B503}" name="Powell, Katie" initials="KP" userId="S::KPowell@ECFMG.ORG::f3b53403-fc75-41c5-9465-0dd6febc73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34D57"/>
    <a:srgbClr val="888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5BFF9-9716-4A3F-8E45-7F85DDE56A46}" v="12" dt="2025-11-03T01:43:38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94484" autoAdjust="0"/>
  </p:normalViewPr>
  <p:slideViewPr>
    <p:cSldViewPr snapToGrid="0">
      <p:cViewPr varScale="1">
        <p:scale>
          <a:sx n="66" d="100"/>
          <a:sy n="66" d="100"/>
        </p:scale>
        <p:origin x="58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76"/>
    </p:cViewPr>
  </p:sorterViewPr>
  <p:notesViewPr>
    <p:cSldViewPr snapToGrid="0" showGuides="1">
      <p:cViewPr varScale="1">
        <p:scale>
          <a:sx n="57" d="100"/>
          <a:sy n="57" d="100"/>
        </p:scale>
        <p:origin x="2560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941FF-28EA-40C8-B952-F815196E922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152AF5A-0261-41D3-AC00-266150CB01B4}">
      <dgm:prSet/>
      <dgm:spPr/>
      <dgm:t>
        <a:bodyPr/>
        <a:lstStyle/>
        <a:p>
          <a:r>
            <a:rPr lang="en-US" dirty="0"/>
            <a:t>Immigration agencies request information regarding </a:t>
          </a:r>
          <a:r>
            <a:rPr lang="en-US" b="1" dirty="0"/>
            <a:t>personal social media accounts</a:t>
          </a:r>
          <a:endParaRPr lang="en-US" dirty="0"/>
        </a:p>
      </dgm:t>
    </dgm:pt>
    <dgm:pt modelId="{AB2263D1-A774-432F-BA73-149D48BC23C6}" type="parTrans" cxnId="{F3225E2C-DCD5-4B0F-B238-F3DA9FF8E9EF}">
      <dgm:prSet/>
      <dgm:spPr/>
      <dgm:t>
        <a:bodyPr/>
        <a:lstStyle/>
        <a:p>
          <a:endParaRPr lang="en-US"/>
        </a:p>
      </dgm:t>
    </dgm:pt>
    <dgm:pt modelId="{F0FE5507-E36A-4D0E-80EC-E53183F14EF9}" type="sibTrans" cxnId="{F3225E2C-DCD5-4B0F-B238-F3DA9FF8E9EF}">
      <dgm:prSet/>
      <dgm:spPr/>
      <dgm:t>
        <a:bodyPr/>
        <a:lstStyle/>
        <a:p>
          <a:endParaRPr lang="en-US"/>
        </a:p>
      </dgm:t>
    </dgm:pt>
    <dgm:pt modelId="{02DADCC3-EF83-4CA7-8604-926B99F14574}">
      <dgm:prSet/>
      <dgm:spPr/>
      <dgm:t>
        <a:bodyPr/>
        <a:lstStyle/>
        <a:p>
          <a:r>
            <a:rPr lang="en-US" dirty="0"/>
            <a:t>This includes all accounts used in the </a:t>
          </a:r>
          <a:r>
            <a:rPr lang="en-US" b="1" dirty="0"/>
            <a:t>last 5 years</a:t>
          </a:r>
          <a:endParaRPr lang="en-US" dirty="0"/>
        </a:p>
      </dgm:t>
    </dgm:pt>
    <dgm:pt modelId="{903B128B-53F3-43DF-8627-0F62B89948C6}" type="parTrans" cxnId="{BA40323E-0B6E-4E5C-A8AA-63BE20DAA2DF}">
      <dgm:prSet/>
      <dgm:spPr/>
      <dgm:t>
        <a:bodyPr/>
        <a:lstStyle/>
        <a:p>
          <a:endParaRPr lang="en-US"/>
        </a:p>
      </dgm:t>
    </dgm:pt>
    <dgm:pt modelId="{AE9D4721-5A8C-4DE7-A770-0DA8503D39F3}" type="sibTrans" cxnId="{BA40323E-0B6E-4E5C-A8AA-63BE20DAA2DF}">
      <dgm:prSet/>
      <dgm:spPr/>
      <dgm:t>
        <a:bodyPr/>
        <a:lstStyle/>
        <a:p>
          <a:endParaRPr lang="en-US"/>
        </a:p>
      </dgm:t>
    </dgm:pt>
    <dgm:pt modelId="{60EB29FD-1562-4C49-9DD5-838725D7BB63}">
      <dgm:prSet/>
      <dgm:spPr/>
      <dgm:t>
        <a:bodyPr/>
        <a:lstStyle/>
        <a:p>
          <a:r>
            <a:rPr lang="en-US" dirty="0"/>
            <a:t>Ask.FM, Douban, Facebook, Flickr, Google+, Instagram, LinkedIn, MySpace, Pinterest, QZone (QQ), Reddit, Sina Weibo, Tencent Weibo, Tumblr, Twitter, Twoo, Vine, VKontakte (VK), Youku, YouTube</a:t>
          </a:r>
        </a:p>
      </dgm:t>
    </dgm:pt>
    <dgm:pt modelId="{DC7A1F8C-E65E-465F-B692-AEE3BB0D9399}" type="parTrans" cxnId="{E4CD24EF-F64B-406C-99CA-A862DED83E5B}">
      <dgm:prSet/>
      <dgm:spPr/>
      <dgm:t>
        <a:bodyPr/>
        <a:lstStyle/>
        <a:p>
          <a:endParaRPr lang="en-US"/>
        </a:p>
      </dgm:t>
    </dgm:pt>
    <dgm:pt modelId="{24694D94-9181-464D-915A-25C6A7F1893E}" type="sibTrans" cxnId="{E4CD24EF-F64B-406C-99CA-A862DED83E5B}">
      <dgm:prSet/>
      <dgm:spPr/>
      <dgm:t>
        <a:bodyPr/>
        <a:lstStyle/>
        <a:p>
          <a:endParaRPr lang="en-US"/>
        </a:p>
      </dgm:t>
    </dgm:pt>
    <dgm:pt modelId="{40E8D84A-8D60-41A7-B164-727B93ADA70B}">
      <dgm:prSet/>
      <dgm:spPr/>
      <dgm:t>
        <a:bodyPr/>
        <a:lstStyle/>
        <a:p>
          <a:r>
            <a:rPr lang="en-US" dirty="0"/>
            <a:t>Advise trainees to be conscious and thoughtful of information they post on social media, particularly regarding their </a:t>
          </a:r>
          <a:r>
            <a:rPr lang="en-US" b="1" dirty="0"/>
            <a:t>political views</a:t>
          </a:r>
          <a:endParaRPr lang="en-US" dirty="0"/>
        </a:p>
      </dgm:t>
    </dgm:pt>
    <dgm:pt modelId="{F7336DA7-9A31-433E-8FE7-AF011EB266E9}" type="parTrans" cxnId="{56B8310E-7C56-44AF-9ACD-927B0DC6D3FF}">
      <dgm:prSet/>
      <dgm:spPr/>
      <dgm:t>
        <a:bodyPr/>
        <a:lstStyle/>
        <a:p>
          <a:endParaRPr lang="en-US"/>
        </a:p>
      </dgm:t>
    </dgm:pt>
    <dgm:pt modelId="{6496C86A-05C9-45E7-9AA5-B0A79E8842A2}" type="sibTrans" cxnId="{56B8310E-7C56-44AF-9ACD-927B0DC6D3FF}">
      <dgm:prSet/>
      <dgm:spPr/>
      <dgm:t>
        <a:bodyPr/>
        <a:lstStyle/>
        <a:p>
          <a:endParaRPr lang="en-US"/>
        </a:p>
      </dgm:t>
    </dgm:pt>
    <dgm:pt modelId="{76F59698-4699-43E6-9757-135A50C9FFC1}">
      <dgm:prSet/>
      <dgm:spPr/>
      <dgm:t>
        <a:bodyPr/>
        <a:lstStyle/>
        <a:p>
          <a:r>
            <a:rPr lang="en-US" dirty="0"/>
            <a:t>Immigration officials are </a:t>
          </a:r>
          <a:r>
            <a:rPr lang="en-US" b="1" dirty="0"/>
            <a:t>likely able to view their full profile and contacts </a:t>
          </a:r>
          <a:r>
            <a:rPr lang="en-US" dirty="0"/>
            <a:t>regardless of access to password</a:t>
          </a:r>
        </a:p>
      </dgm:t>
    </dgm:pt>
    <dgm:pt modelId="{5ABCE6DB-C6ED-4EA4-9110-F8E433C58401}" type="parTrans" cxnId="{34D05337-32EA-43FC-9042-2A16DA72603A}">
      <dgm:prSet/>
      <dgm:spPr/>
      <dgm:t>
        <a:bodyPr/>
        <a:lstStyle/>
        <a:p>
          <a:endParaRPr lang="en-US"/>
        </a:p>
      </dgm:t>
    </dgm:pt>
    <dgm:pt modelId="{117B0FE8-2774-4725-9E94-A13F30451533}" type="sibTrans" cxnId="{34D05337-32EA-43FC-9042-2A16DA72603A}">
      <dgm:prSet/>
      <dgm:spPr/>
      <dgm:t>
        <a:bodyPr/>
        <a:lstStyle/>
        <a:p>
          <a:endParaRPr lang="en-US"/>
        </a:p>
      </dgm:t>
    </dgm:pt>
    <dgm:pt modelId="{F34BE749-7F2D-4817-84F7-A55ADCF1EFA0}" type="pres">
      <dgm:prSet presAssocID="{E0D941FF-28EA-40C8-B952-F815196E922A}" presName="vert0" presStyleCnt="0">
        <dgm:presLayoutVars>
          <dgm:dir/>
          <dgm:animOne val="branch"/>
          <dgm:animLvl val="lvl"/>
        </dgm:presLayoutVars>
      </dgm:prSet>
      <dgm:spPr/>
    </dgm:pt>
    <dgm:pt modelId="{65557B90-039D-4849-B2BE-92693790EFA9}" type="pres">
      <dgm:prSet presAssocID="{D152AF5A-0261-41D3-AC00-266150CB01B4}" presName="thickLine" presStyleLbl="alignNode1" presStyleIdx="0" presStyleCnt="5"/>
      <dgm:spPr/>
    </dgm:pt>
    <dgm:pt modelId="{92980529-7D49-444F-BD3D-81AB906E6DBD}" type="pres">
      <dgm:prSet presAssocID="{D152AF5A-0261-41D3-AC00-266150CB01B4}" presName="horz1" presStyleCnt="0"/>
      <dgm:spPr/>
    </dgm:pt>
    <dgm:pt modelId="{536EE8C1-F357-452A-9395-22C9FC160A05}" type="pres">
      <dgm:prSet presAssocID="{D152AF5A-0261-41D3-AC00-266150CB01B4}" presName="tx1" presStyleLbl="revTx" presStyleIdx="0" presStyleCnt="5"/>
      <dgm:spPr/>
    </dgm:pt>
    <dgm:pt modelId="{AA047039-A0F1-43A6-BD81-49798C1D9F09}" type="pres">
      <dgm:prSet presAssocID="{D152AF5A-0261-41D3-AC00-266150CB01B4}" presName="vert1" presStyleCnt="0"/>
      <dgm:spPr/>
    </dgm:pt>
    <dgm:pt modelId="{182C293A-9F9D-4408-960F-2AA58F0C4280}" type="pres">
      <dgm:prSet presAssocID="{02DADCC3-EF83-4CA7-8604-926B99F14574}" presName="thickLine" presStyleLbl="alignNode1" presStyleIdx="1" presStyleCnt="5"/>
      <dgm:spPr/>
    </dgm:pt>
    <dgm:pt modelId="{9B21A040-CC12-4075-A9B3-D15868F8FD3F}" type="pres">
      <dgm:prSet presAssocID="{02DADCC3-EF83-4CA7-8604-926B99F14574}" presName="horz1" presStyleCnt="0"/>
      <dgm:spPr/>
    </dgm:pt>
    <dgm:pt modelId="{8059352D-CE9D-4805-8EF9-C35E4C386A06}" type="pres">
      <dgm:prSet presAssocID="{02DADCC3-EF83-4CA7-8604-926B99F14574}" presName="tx1" presStyleLbl="revTx" presStyleIdx="1" presStyleCnt="5"/>
      <dgm:spPr/>
    </dgm:pt>
    <dgm:pt modelId="{7765A2F7-7A4A-48EB-B333-86534EEC5DB9}" type="pres">
      <dgm:prSet presAssocID="{02DADCC3-EF83-4CA7-8604-926B99F14574}" presName="vert1" presStyleCnt="0"/>
      <dgm:spPr/>
    </dgm:pt>
    <dgm:pt modelId="{B059E485-AD15-44D3-A663-6D0EF133B319}" type="pres">
      <dgm:prSet presAssocID="{60EB29FD-1562-4C49-9DD5-838725D7BB63}" presName="thickLine" presStyleLbl="alignNode1" presStyleIdx="2" presStyleCnt="5"/>
      <dgm:spPr/>
    </dgm:pt>
    <dgm:pt modelId="{871535D4-4294-4AB4-B382-D307AE557AEC}" type="pres">
      <dgm:prSet presAssocID="{60EB29FD-1562-4C49-9DD5-838725D7BB63}" presName="horz1" presStyleCnt="0"/>
      <dgm:spPr/>
    </dgm:pt>
    <dgm:pt modelId="{4D8320D5-7C1D-4304-B9DF-1B9B47779FE1}" type="pres">
      <dgm:prSet presAssocID="{60EB29FD-1562-4C49-9DD5-838725D7BB63}" presName="tx1" presStyleLbl="revTx" presStyleIdx="2" presStyleCnt="5"/>
      <dgm:spPr/>
    </dgm:pt>
    <dgm:pt modelId="{F9F5B218-0A43-4407-9BFC-65D15514E2C1}" type="pres">
      <dgm:prSet presAssocID="{60EB29FD-1562-4C49-9DD5-838725D7BB63}" presName="vert1" presStyleCnt="0"/>
      <dgm:spPr/>
    </dgm:pt>
    <dgm:pt modelId="{7DBCA1F3-CF95-4455-B90A-04212BF38436}" type="pres">
      <dgm:prSet presAssocID="{40E8D84A-8D60-41A7-B164-727B93ADA70B}" presName="thickLine" presStyleLbl="alignNode1" presStyleIdx="3" presStyleCnt="5"/>
      <dgm:spPr/>
    </dgm:pt>
    <dgm:pt modelId="{7230D9D5-B28F-419A-BC68-0D51050839AC}" type="pres">
      <dgm:prSet presAssocID="{40E8D84A-8D60-41A7-B164-727B93ADA70B}" presName="horz1" presStyleCnt="0"/>
      <dgm:spPr/>
    </dgm:pt>
    <dgm:pt modelId="{CFB7ADEC-B1D2-462A-BEF4-288BBE29F4B1}" type="pres">
      <dgm:prSet presAssocID="{40E8D84A-8D60-41A7-B164-727B93ADA70B}" presName="tx1" presStyleLbl="revTx" presStyleIdx="3" presStyleCnt="5"/>
      <dgm:spPr/>
    </dgm:pt>
    <dgm:pt modelId="{1F213327-6AF5-4D89-9374-B72FFB9D8333}" type="pres">
      <dgm:prSet presAssocID="{40E8D84A-8D60-41A7-B164-727B93ADA70B}" presName="vert1" presStyleCnt="0"/>
      <dgm:spPr/>
    </dgm:pt>
    <dgm:pt modelId="{ADF28E05-7782-4FF2-B46E-8DD612DB2219}" type="pres">
      <dgm:prSet presAssocID="{76F59698-4699-43E6-9757-135A50C9FFC1}" presName="thickLine" presStyleLbl="alignNode1" presStyleIdx="4" presStyleCnt="5"/>
      <dgm:spPr/>
    </dgm:pt>
    <dgm:pt modelId="{3D930A90-6E23-4425-9ECD-D79438E45642}" type="pres">
      <dgm:prSet presAssocID="{76F59698-4699-43E6-9757-135A50C9FFC1}" presName="horz1" presStyleCnt="0"/>
      <dgm:spPr/>
    </dgm:pt>
    <dgm:pt modelId="{3437EA1C-37D7-4245-AD06-5BB051D255A1}" type="pres">
      <dgm:prSet presAssocID="{76F59698-4699-43E6-9757-135A50C9FFC1}" presName="tx1" presStyleLbl="revTx" presStyleIdx="4" presStyleCnt="5"/>
      <dgm:spPr/>
    </dgm:pt>
    <dgm:pt modelId="{EC6FBE03-976A-45E2-9323-A0193C3A8413}" type="pres">
      <dgm:prSet presAssocID="{76F59698-4699-43E6-9757-135A50C9FFC1}" presName="vert1" presStyleCnt="0"/>
      <dgm:spPr/>
    </dgm:pt>
  </dgm:ptLst>
  <dgm:cxnLst>
    <dgm:cxn modelId="{56B8310E-7C56-44AF-9ACD-927B0DC6D3FF}" srcId="{E0D941FF-28EA-40C8-B952-F815196E922A}" destId="{40E8D84A-8D60-41A7-B164-727B93ADA70B}" srcOrd="3" destOrd="0" parTransId="{F7336DA7-9A31-433E-8FE7-AF011EB266E9}" sibTransId="{6496C86A-05C9-45E7-9AA5-B0A79E8842A2}"/>
    <dgm:cxn modelId="{82BC7918-F0B8-4DC0-ABB2-CB748AEDCD48}" type="presOf" srcId="{02DADCC3-EF83-4CA7-8604-926B99F14574}" destId="{8059352D-CE9D-4805-8EF9-C35E4C386A06}" srcOrd="0" destOrd="0" presId="urn:microsoft.com/office/officeart/2008/layout/LinedList"/>
    <dgm:cxn modelId="{F3225E2C-DCD5-4B0F-B238-F3DA9FF8E9EF}" srcId="{E0D941FF-28EA-40C8-B952-F815196E922A}" destId="{D152AF5A-0261-41D3-AC00-266150CB01B4}" srcOrd="0" destOrd="0" parTransId="{AB2263D1-A774-432F-BA73-149D48BC23C6}" sibTransId="{F0FE5507-E36A-4D0E-80EC-E53183F14EF9}"/>
    <dgm:cxn modelId="{34D05337-32EA-43FC-9042-2A16DA72603A}" srcId="{E0D941FF-28EA-40C8-B952-F815196E922A}" destId="{76F59698-4699-43E6-9757-135A50C9FFC1}" srcOrd="4" destOrd="0" parTransId="{5ABCE6DB-C6ED-4EA4-9110-F8E433C58401}" sibTransId="{117B0FE8-2774-4725-9E94-A13F30451533}"/>
    <dgm:cxn modelId="{BA40323E-0B6E-4E5C-A8AA-63BE20DAA2DF}" srcId="{E0D941FF-28EA-40C8-B952-F815196E922A}" destId="{02DADCC3-EF83-4CA7-8604-926B99F14574}" srcOrd="1" destOrd="0" parTransId="{903B128B-53F3-43DF-8627-0F62B89948C6}" sibTransId="{AE9D4721-5A8C-4DE7-A770-0DA8503D39F3}"/>
    <dgm:cxn modelId="{5E33FE5B-F788-4842-ABE1-10200271B4AB}" type="presOf" srcId="{60EB29FD-1562-4C49-9DD5-838725D7BB63}" destId="{4D8320D5-7C1D-4304-B9DF-1B9B47779FE1}" srcOrd="0" destOrd="0" presId="urn:microsoft.com/office/officeart/2008/layout/LinedList"/>
    <dgm:cxn modelId="{A18E634E-9EF4-4FA9-BDEE-2EA113737640}" type="presOf" srcId="{40E8D84A-8D60-41A7-B164-727B93ADA70B}" destId="{CFB7ADEC-B1D2-462A-BEF4-288BBE29F4B1}" srcOrd="0" destOrd="0" presId="urn:microsoft.com/office/officeart/2008/layout/LinedList"/>
    <dgm:cxn modelId="{1B7248A0-CDAB-46EE-BF40-A9ACA659878D}" type="presOf" srcId="{76F59698-4699-43E6-9757-135A50C9FFC1}" destId="{3437EA1C-37D7-4245-AD06-5BB051D255A1}" srcOrd="0" destOrd="0" presId="urn:microsoft.com/office/officeart/2008/layout/LinedList"/>
    <dgm:cxn modelId="{0AA994EE-3010-4AE7-B56E-1D7340EC115B}" type="presOf" srcId="{E0D941FF-28EA-40C8-B952-F815196E922A}" destId="{F34BE749-7F2D-4817-84F7-A55ADCF1EFA0}" srcOrd="0" destOrd="0" presId="urn:microsoft.com/office/officeart/2008/layout/LinedList"/>
    <dgm:cxn modelId="{E4CD24EF-F64B-406C-99CA-A862DED83E5B}" srcId="{E0D941FF-28EA-40C8-B952-F815196E922A}" destId="{60EB29FD-1562-4C49-9DD5-838725D7BB63}" srcOrd="2" destOrd="0" parTransId="{DC7A1F8C-E65E-465F-B692-AEE3BB0D9399}" sibTransId="{24694D94-9181-464D-915A-25C6A7F1893E}"/>
    <dgm:cxn modelId="{18D4F0F7-DC09-4E7F-9CE9-5456B4CA3BDC}" type="presOf" srcId="{D152AF5A-0261-41D3-AC00-266150CB01B4}" destId="{536EE8C1-F357-452A-9395-22C9FC160A05}" srcOrd="0" destOrd="0" presId="urn:microsoft.com/office/officeart/2008/layout/LinedList"/>
    <dgm:cxn modelId="{50781439-B59B-4627-A5BD-38213641BA02}" type="presParOf" srcId="{F34BE749-7F2D-4817-84F7-A55ADCF1EFA0}" destId="{65557B90-039D-4849-B2BE-92693790EFA9}" srcOrd="0" destOrd="0" presId="urn:microsoft.com/office/officeart/2008/layout/LinedList"/>
    <dgm:cxn modelId="{D28DE37E-32AC-4CE4-A484-86CDFCEA16EF}" type="presParOf" srcId="{F34BE749-7F2D-4817-84F7-A55ADCF1EFA0}" destId="{92980529-7D49-444F-BD3D-81AB906E6DBD}" srcOrd="1" destOrd="0" presId="urn:microsoft.com/office/officeart/2008/layout/LinedList"/>
    <dgm:cxn modelId="{AEBA116A-FEF5-4360-8A4D-C29FA98737A2}" type="presParOf" srcId="{92980529-7D49-444F-BD3D-81AB906E6DBD}" destId="{536EE8C1-F357-452A-9395-22C9FC160A05}" srcOrd="0" destOrd="0" presId="urn:microsoft.com/office/officeart/2008/layout/LinedList"/>
    <dgm:cxn modelId="{E6331C23-2DB9-4957-899F-40DEC191A5F5}" type="presParOf" srcId="{92980529-7D49-444F-BD3D-81AB906E6DBD}" destId="{AA047039-A0F1-43A6-BD81-49798C1D9F09}" srcOrd="1" destOrd="0" presId="urn:microsoft.com/office/officeart/2008/layout/LinedList"/>
    <dgm:cxn modelId="{BAD1C677-FF32-4C60-A1D7-4F219610E327}" type="presParOf" srcId="{F34BE749-7F2D-4817-84F7-A55ADCF1EFA0}" destId="{182C293A-9F9D-4408-960F-2AA58F0C4280}" srcOrd="2" destOrd="0" presId="urn:microsoft.com/office/officeart/2008/layout/LinedList"/>
    <dgm:cxn modelId="{E67D43A8-AB1A-436A-96D8-9C3B4692BEC9}" type="presParOf" srcId="{F34BE749-7F2D-4817-84F7-A55ADCF1EFA0}" destId="{9B21A040-CC12-4075-A9B3-D15868F8FD3F}" srcOrd="3" destOrd="0" presId="urn:microsoft.com/office/officeart/2008/layout/LinedList"/>
    <dgm:cxn modelId="{DBECBA03-63EE-4266-9F5E-36E01A2A42C4}" type="presParOf" srcId="{9B21A040-CC12-4075-A9B3-D15868F8FD3F}" destId="{8059352D-CE9D-4805-8EF9-C35E4C386A06}" srcOrd="0" destOrd="0" presId="urn:microsoft.com/office/officeart/2008/layout/LinedList"/>
    <dgm:cxn modelId="{F85A67C9-8198-463A-954E-57AD9561EDEB}" type="presParOf" srcId="{9B21A040-CC12-4075-A9B3-D15868F8FD3F}" destId="{7765A2F7-7A4A-48EB-B333-86534EEC5DB9}" srcOrd="1" destOrd="0" presId="urn:microsoft.com/office/officeart/2008/layout/LinedList"/>
    <dgm:cxn modelId="{3109CD00-84E5-4BB7-AD25-3033CADAD0FE}" type="presParOf" srcId="{F34BE749-7F2D-4817-84F7-A55ADCF1EFA0}" destId="{B059E485-AD15-44D3-A663-6D0EF133B319}" srcOrd="4" destOrd="0" presId="urn:microsoft.com/office/officeart/2008/layout/LinedList"/>
    <dgm:cxn modelId="{C23102F1-AD0D-43D3-8DF4-4EFBFBA5A95B}" type="presParOf" srcId="{F34BE749-7F2D-4817-84F7-A55ADCF1EFA0}" destId="{871535D4-4294-4AB4-B382-D307AE557AEC}" srcOrd="5" destOrd="0" presId="urn:microsoft.com/office/officeart/2008/layout/LinedList"/>
    <dgm:cxn modelId="{8345D330-F651-4476-AF7E-1AB8E344795E}" type="presParOf" srcId="{871535D4-4294-4AB4-B382-D307AE557AEC}" destId="{4D8320D5-7C1D-4304-B9DF-1B9B47779FE1}" srcOrd="0" destOrd="0" presId="urn:microsoft.com/office/officeart/2008/layout/LinedList"/>
    <dgm:cxn modelId="{2CBE7EAB-093D-41EF-8A32-1DB6BDD92685}" type="presParOf" srcId="{871535D4-4294-4AB4-B382-D307AE557AEC}" destId="{F9F5B218-0A43-4407-9BFC-65D15514E2C1}" srcOrd="1" destOrd="0" presId="urn:microsoft.com/office/officeart/2008/layout/LinedList"/>
    <dgm:cxn modelId="{7E49DE78-5FFC-46AE-9830-0B857D6A3DB5}" type="presParOf" srcId="{F34BE749-7F2D-4817-84F7-A55ADCF1EFA0}" destId="{7DBCA1F3-CF95-4455-B90A-04212BF38436}" srcOrd="6" destOrd="0" presId="urn:microsoft.com/office/officeart/2008/layout/LinedList"/>
    <dgm:cxn modelId="{97FA7960-1B41-47AC-ABE5-B328ED4FB585}" type="presParOf" srcId="{F34BE749-7F2D-4817-84F7-A55ADCF1EFA0}" destId="{7230D9D5-B28F-419A-BC68-0D51050839AC}" srcOrd="7" destOrd="0" presId="urn:microsoft.com/office/officeart/2008/layout/LinedList"/>
    <dgm:cxn modelId="{B0751EAD-53A0-4D03-9F96-FC85C4CE28DB}" type="presParOf" srcId="{7230D9D5-B28F-419A-BC68-0D51050839AC}" destId="{CFB7ADEC-B1D2-462A-BEF4-288BBE29F4B1}" srcOrd="0" destOrd="0" presId="urn:microsoft.com/office/officeart/2008/layout/LinedList"/>
    <dgm:cxn modelId="{1CC474E5-EE7B-4F97-B08F-B91287D97B6A}" type="presParOf" srcId="{7230D9D5-B28F-419A-BC68-0D51050839AC}" destId="{1F213327-6AF5-4D89-9374-B72FFB9D8333}" srcOrd="1" destOrd="0" presId="urn:microsoft.com/office/officeart/2008/layout/LinedList"/>
    <dgm:cxn modelId="{ED5496DF-5C88-4BCD-9F9B-3370780447EB}" type="presParOf" srcId="{F34BE749-7F2D-4817-84F7-A55ADCF1EFA0}" destId="{ADF28E05-7782-4FF2-B46E-8DD612DB2219}" srcOrd="8" destOrd="0" presId="urn:microsoft.com/office/officeart/2008/layout/LinedList"/>
    <dgm:cxn modelId="{9A2B7DD6-45F8-4C45-99EB-FB0C6FEDB3BE}" type="presParOf" srcId="{F34BE749-7F2D-4817-84F7-A55ADCF1EFA0}" destId="{3D930A90-6E23-4425-9ECD-D79438E45642}" srcOrd="9" destOrd="0" presId="urn:microsoft.com/office/officeart/2008/layout/LinedList"/>
    <dgm:cxn modelId="{9492C7AE-5BC6-4E19-9446-49487ACA0BB9}" type="presParOf" srcId="{3D930A90-6E23-4425-9ECD-D79438E45642}" destId="{3437EA1C-37D7-4245-AD06-5BB051D255A1}" srcOrd="0" destOrd="0" presId="urn:microsoft.com/office/officeart/2008/layout/LinedList"/>
    <dgm:cxn modelId="{61FEEFA8-BD67-465E-982A-7C5C17AC69E8}" type="presParOf" srcId="{3D930A90-6E23-4425-9ECD-D79438E45642}" destId="{EC6FBE03-976A-45E2-9323-A0193C3A84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F70BC-0972-42EB-B175-12E54EF1325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81037-0213-4CF5-A117-E2E901E5D3DB}">
      <dgm:prSet/>
      <dgm:spPr/>
      <dgm:t>
        <a:bodyPr/>
        <a:lstStyle/>
        <a:p>
          <a:r>
            <a:rPr lang="en-US" b="0" i="0" baseline="0" dirty="0"/>
            <a:t>Proclamation issued Sept. 19, 2025 </a:t>
          </a:r>
          <a:endParaRPr lang="en-US" dirty="0"/>
        </a:p>
      </dgm:t>
    </dgm:pt>
    <dgm:pt modelId="{95C15197-7313-4CE9-AC96-F3B59DD1C3FF}" type="parTrans" cxnId="{3E0902A7-88BC-4D54-B402-4818362E73CB}">
      <dgm:prSet/>
      <dgm:spPr/>
      <dgm:t>
        <a:bodyPr/>
        <a:lstStyle/>
        <a:p>
          <a:endParaRPr lang="en-US"/>
        </a:p>
      </dgm:t>
    </dgm:pt>
    <dgm:pt modelId="{BB63E8A5-5CD6-4068-86B0-174CC32AB992}" type="sibTrans" cxnId="{3E0902A7-88BC-4D54-B402-4818362E73CB}">
      <dgm:prSet/>
      <dgm:spPr/>
      <dgm:t>
        <a:bodyPr/>
        <a:lstStyle/>
        <a:p>
          <a:endParaRPr lang="en-US"/>
        </a:p>
      </dgm:t>
    </dgm:pt>
    <dgm:pt modelId="{9FDAC314-2494-4591-B563-1E15C7957A01}">
      <dgm:prSet/>
      <dgm:spPr/>
      <dgm:t>
        <a:bodyPr/>
        <a:lstStyle/>
        <a:p>
          <a:r>
            <a:rPr lang="en-US" dirty="0"/>
            <a:t>I</a:t>
          </a:r>
          <a:r>
            <a:rPr lang="en-US" b="0" i="0" baseline="0" dirty="0"/>
            <a:t>mposes new </a:t>
          </a:r>
          <a:r>
            <a:rPr lang="en-US" i="0" baseline="0" dirty="0"/>
            <a:t>$100,000 fee </a:t>
          </a:r>
          <a:r>
            <a:rPr lang="en-US" b="0" i="0" baseline="0" dirty="0"/>
            <a:t>for certain H-1B petitions filed on/after Sept. 21, 2025</a:t>
          </a:r>
          <a:endParaRPr lang="en-US" dirty="0"/>
        </a:p>
      </dgm:t>
    </dgm:pt>
    <dgm:pt modelId="{E09ECE06-313D-41E6-B308-1319399337E3}" type="parTrans" cxnId="{7ECBDFB4-A97F-43DF-A745-A5B992759273}">
      <dgm:prSet/>
      <dgm:spPr/>
      <dgm:t>
        <a:bodyPr/>
        <a:lstStyle/>
        <a:p>
          <a:endParaRPr lang="en-US"/>
        </a:p>
      </dgm:t>
    </dgm:pt>
    <dgm:pt modelId="{AE91E96A-FCFD-40DC-87C6-707D0AD96330}" type="sibTrans" cxnId="{7ECBDFB4-A97F-43DF-A745-A5B992759273}">
      <dgm:prSet/>
      <dgm:spPr/>
      <dgm:t>
        <a:bodyPr/>
        <a:lstStyle/>
        <a:p>
          <a:endParaRPr lang="en-US"/>
        </a:p>
      </dgm:t>
    </dgm:pt>
    <dgm:pt modelId="{CBF248BE-3E2B-42C9-BE9E-E396601C8C2E}">
      <dgm:prSet/>
      <dgm:spPr/>
      <dgm:t>
        <a:bodyPr/>
        <a:lstStyle/>
        <a:p>
          <a:r>
            <a:rPr lang="en-US" i="0" baseline="0" dirty="0"/>
            <a:t>Does not apply to</a:t>
          </a:r>
          <a:r>
            <a:rPr lang="en-US" i="1" baseline="0" dirty="0"/>
            <a:t>:</a:t>
          </a:r>
          <a:endParaRPr lang="en-US" dirty="0"/>
        </a:p>
      </dgm:t>
    </dgm:pt>
    <dgm:pt modelId="{A5C513A3-0130-46A5-A08F-27FB746F24F0}" type="parTrans" cxnId="{BF6AAAB0-BC92-420A-92E7-F29DE6DFC1F4}">
      <dgm:prSet/>
      <dgm:spPr/>
      <dgm:t>
        <a:bodyPr/>
        <a:lstStyle/>
        <a:p>
          <a:endParaRPr lang="en-US"/>
        </a:p>
      </dgm:t>
    </dgm:pt>
    <dgm:pt modelId="{3F48008D-6D94-4409-9EFF-D9D000B03B9D}" type="sibTrans" cxnId="{BF6AAAB0-BC92-420A-92E7-F29DE6DFC1F4}">
      <dgm:prSet/>
      <dgm:spPr/>
      <dgm:t>
        <a:bodyPr/>
        <a:lstStyle/>
        <a:p>
          <a:endParaRPr lang="en-US"/>
        </a:p>
      </dgm:t>
    </dgm:pt>
    <dgm:pt modelId="{08C1D104-8276-47EF-90AC-CC8263D3186B}">
      <dgm:prSet/>
      <dgm:spPr/>
      <dgm:t>
        <a:bodyPr/>
        <a:lstStyle/>
        <a:p>
          <a:r>
            <a:rPr lang="en-US" b="0" i="0" baseline="0" dirty="0"/>
            <a:t>Physicians already in the United States seeking extensions, amendments, or change-of-employer cases</a:t>
          </a:r>
          <a:endParaRPr lang="en-US" dirty="0"/>
        </a:p>
      </dgm:t>
    </dgm:pt>
    <dgm:pt modelId="{1B781FB9-B274-40D6-9489-CE3D21A07CF4}" type="parTrans" cxnId="{8F8CA356-29F5-46E9-8ED8-919A399E89EC}">
      <dgm:prSet/>
      <dgm:spPr/>
      <dgm:t>
        <a:bodyPr/>
        <a:lstStyle/>
        <a:p>
          <a:endParaRPr lang="en-US"/>
        </a:p>
      </dgm:t>
    </dgm:pt>
    <dgm:pt modelId="{EA91FE60-7E1A-4FC6-B01B-170CCA82057F}" type="sibTrans" cxnId="{8F8CA356-29F5-46E9-8ED8-919A399E89EC}">
      <dgm:prSet/>
      <dgm:spPr/>
      <dgm:t>
        <a:bodyPr/>
        <a:lstStyle/>
        <a:p>
          <a:endParaRPr lang="en-US"/>
        </a:p>
      </dgm:t>
    </dgm:pt>
    <dgm:pt modelId="{DA70E0A8-D723-4ADD-ABC6-EC9581943DA0}">
      <dgm:prSet/>
      <dgm:spPr/>
      <dgm:t>
        <a:bodyPr/>
        <a:lstStyle/>
        <a:p>
          <a:r>
            <a:rPr lang="en-US" i="0" baseline="0" dirty="0"/>
            <a:t>Does apply to:</a:t>
          </a:r>
          <a:endParaRPr lang="en-US" dirty="0"/>
        </a:p>
      </dgm:t>
    </dgm:pt>
    <dgm:pt modelId="{CC1450DD-C438-4736-97F0-0E49161024DC}" type="parTrans" cxnId="{79DDBACC-56C8-4CC2-A6E5-8DE51CD59313}">
      <dgm:prSet/>
      <dgm:spPr/>
      <dgm:t>
        <a:bodyPr/>
        <a:lstStyle/>
        <a:p>
          <a:endParaRPr lang="en-US"/>
        </a:p>
      </dgm:t>
    </dgm:pt>
    <dgm:pt modelId="{5FD6ADBB-8FF7-4852-8A8C-140A5350519D}" type="sibTrans" cxnId="{79DDBACC-56C8-4CC2-A6E5-8DE51CD59313}">
      <dgm:prSet/>
      <dgm:spPr/>
      <dgm:t>
        <a:bodyPr/>
        <a:lstStyle/>
        <a:p>
          <a:endParaRPr lang="en-US"/>
        </a:p>
      </dgm:t>
    </dgm:pt>
    <dgm:pt modelId="{EF41025B-2A4A-49B6-B9E3-1A313D912703}">
      <dgm:prSet/>
      <dgm:spPr/>
      <dgm:t>
        <a:bodyPr/>
        <a:lstStyle/>
        <a:p>
          <a:r>
            <a:rPr lang="en-US" b="0" i="0" baseline="0" dirty="0"/>
            <a:t>Physicians seeking to enter the United States in H-1B status </a:t>
          </a:r>
          <a:endParaRPr lang="en-US" dirty="0"/>
        </a:p>
      </dgm:t>
    </dgm:pt>
    <dgm:pt modelId="{9EC49C5A-5212-4551-9207-735F001AC086}" type="parTrans" cxnId="{A55B6024-68C2-4AE4-86C1-C13BE5AAB855}">
      <dgm:prSet/>
      <dgm:spPr/>
      <dgm:t>
        <a:bodyPr/>
        <a:lstStyle/>
        <a:p>
          <a:endParaRPr lang="en-US"/>
        </a:p>
      </dgm:t>
    </dgm:pt>
    <dgm:pt modelId="{642E0266-C1B3-4C43-BF55-55F38BA669E6}" type="sibTrans" cxnId="{A55B6024-68C2-4AE4-86C1-C13BE5AAB855}">
      <dgm:prSet/>
      <dgm:spPr/>
      <dgm:t>
        <a:bodyPr/>
        <a:lstStyle/>
        <a:p>
          <a:endParaRPr lang="en-US"/>
        </a:p>
      </dgm:t>
    </dgm:pt>
    <dgm:pt modelId="{4768E9AE-A05C-4C39-9355-3918533E6D7C}">
      <dgm:prSet/>
      <dgm:spPr/>
      <dgm:t>
        <a:bodyPr/>
        <a:lstStyle/>
        <a:p>
          <a:pPr>
            <a:buFontTx/>
            <a:buChar char="−"/>
          </a:pPr>
          <a:r>
            <a:rPr lang="en-US" b="0" i="1" baseline="0" dirty="0"/>
            <a:t>Employers must cover fee; cannot shift to physicians</a:t>
          </a:r>
          <a:endParaRPr lang="en-US" i="1" dirty="0"/>
        </a:p>
      </dgm:t>
    </dgm:pt>
    <dgm:pt modelId="{F61DE5BE-5122-457F-A2B6-006C27435A30}" type="parTrans" cxnId="{DB47DE4A-6ABF-4457-B412-70FC494029DD}">
      <dgm:prSet/>
      <dgm:spPr/>
      <dgm:t>
        <a:bodyPr/>
        <a:lstStyle/>
        <a:p>
          <a:endParaRPr lang="en-US"/>
        </a:p>
      </dgm:t>
    </dgm:pt>
    <dgm:pt modelId="{C5C3FBD8-C5AD-4166-AAF5-9F3FEFFD0E0A}" type="sibTrans" cxnId="{DB47DE4A-6ABF-4457-B412-70FC494029DD}">
      <dgm:prSet/>
      <dgm:spPr/>
      <dgm:t>
        <a:bodyPr/>
        <a:lstStyle/>
        <a:p>
          <a:endParaRPr lang="en-US"/>
        </a:p>
      </dgm:t>
    </dgm:pt>
    <dgm:pt modelId="{3C0BA789-CB29-431A-AA40-CDA5E231F42B}">
      <dgm:prSet/>
      <dgm:spPr/>
      <dgm:t>
        <a:bodyPr/>
        <a:lstStyle/>
        <a:p>
          <a:r>
            <a:rPr lang="en-US" dirty="0"/>
            <a:t>Physicians already in the United States seeking a change of status from another visa classification (e.g., J-1 to H-1B)</a:t>
          </a:r>
        </a:p>
      </dgm:t>
    </dgm:pt>
    <dgm:pt modelId="{3D068077-370C-4431-950E-4395A5C061C3}" type="parTrans" cxnId="{09CDB10A-21EF-440B-ABF0-69E5A2C57A9F}">
      <dgm:prSet/>
      <dgm:spPr/>
      <dgm:t>
        <a:bodyPr/>
        <a:lstStyle/>
        <a:p>
          <a:endParaRPr lang="en-US"/>
        </a:p>
      </dgm:t>
    </dgm:pt>
    <dgm:pt modelId="{92F1DDB6-32C5-40D2-848C-59A1154879A1}" type="sibTrans" cxnId="{09CDB10A-21EF-440B-ABF0-69E5A2C57A9F}">
      <dgm:prSet/>
      <dgm:spPr/>
      <dgm:t>
        <a:bodyPr/>
        <a:lstStyle/>
        <a:p>
          <a:endParaRPr lang="en-US"/>
        </a:p>
      </dgm:t>
    </dgm:pt>
    <dgm:pt modelId="{F074D421-B8C8-46B4-9FC7-36E73757D2DE}" type="pres">
      <dgm:prSet presAssocID="{C32F70BC-0972-42EB-B175-12E54EF1325E}" presName="linear" presStyleCnt="0">
        <dgm:presLayoutVars>
          <dgm:animLvl val="lvl"/>
          <dgm:resizeHandles val="exact"/>
        </dgm:presLayoutVars>
      </dgm:prSet>
      <dgm:spPr/>
    </dgm:pt>
    <dgm:pt modelId="{31DD79EE-16BD-44CE-8FB3-667C4E4960DF}" type="pres">
      <dgm:prSet presAssocID="{05C81037-0213-4CF5-A117-E2E901E5D3D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C6AF48-D9F5-4870-8F02-74B0938D848F}" type="pres">
      <dgm:prSet presAssocID="{BB63E8A5-5CD6-4068-86B0-174CC32AB992}" presName="spacer" presStyleCnt="0"/>
      <dgm:spPr/>
    </dgm:pt>
    <dgm:pt modelId="{7F320B09-85AF-45D6-9B1F-CC6951E7B9D8}" type="pres">
      <dgm:prSet presAssocID="{9FDAC314-2494-4591-B563-1E15C7957A0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5E44AF-605C-425B-9C38-DEE2BEFB3233}" type="pres">
      <dgm:prSet presAssocID="{AE91E96A-FCFD-40DC-87C6-707D0AD96330}" presName="spacer" presStyleCnt="0"/>
      <dgm:spPr/>
    </dgm:pt>
    <dgm:pt modelId="{8223068C-6B76-497B-8004-ACDA7A2BDD67}" type="pres">
      <dgm:prSet presAssocID="{CBF248BE-3E2B-42C9-BE9E-E396601C8C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1D2BE70-2731-4D95-B26F-0E0AEA919B47}" type="pres">
      <dgm:prSet presAssocID="{CBF248BE-3E2B-42C9-BE9E-E396601C8C2E}" presName="childText" presStyleLbl="revTx" presStyleIdx="0" presStyleCnt="2">
        <dgm:presLayoutVars>
          <dgm:bulletEnabled val="1"/>
        </dgm:presLayoutVars>
      </dgm:prSet>
      <dgm:spPr/>
    </dgm:pt>
    <dgm:pt modelId="{31B97F80-F849-4E98-9FA3-5412FFEEE58B}" type="pres">
      <dgm:prSet presAssocID="{DA70E0A8-D723-4ADD-ABC6-EC9581943DA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7E719AB-DA39-4D83-9880-F245DA274061}" type="pres">
      <dgm:prSet presAssocID="{DA70E0A8-D723-4ADD-ABC6-EC9581943DA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9CDB10A-21EF-440B-ABF0-69E5A2C57A9F}" srcId="{CBF248BE-3E2B-42C9-BE9E-E396601C8C2E}" destId="{3C0BA789-CB29-431A-AA40-CDA5E231F42B}" srcOrd="1" destOrd="0" parTransId="{3D068077-370C-4431-950E-4395A5C061C3}" sibTransId="{92F1DDB6-32C5-40D2-848C-59A1154879A1}"/>
    <dgm:cxn modelId="{A55B6024-68C2-4AE4-86C1-C13BE5AAB855}" srcId="{DA70E0A8-D723-4ADD-ABC6-EC9581943DA0}" destId="{EF41025B-2A4A-49B6-B9E3-1A313D912703}" srcOrd="0" destOrd="0" parTransId="{9EC49C5A-5212-4551-9207-735F001AC086}" sibTransId="{642E0266-C1B3-4C43-BF55-55F38BA669E6}"/>
    <dgm:cxn modelId="{46511229-5E5F-4AAA-816C-4CD127A80998}" type="presOf" srcId="{3C0BA789-CB29-431A-AA40-CDA5E231F42B}" destId="{C1D2BE70-2731-4D95-B26F-0E0AEA919B47}" srcOrd="0" destOrd="1" presId="urn:microsoft.com/office/officeart/2005/8/layout/vList2"/>
    <dgm:cxn modelId="{4CC94A2B-240F-412B-BC4D-DF988321A31A}" type="presOf" srcId="{08C1D104-8276-47EF-90AC-CC8263D3186B}" destId="{C1D2BE70-2731-4D95-B26F-0E0AEA919B47}" srcOrd="0" destOrd="0" presId="urn:microsoft.com/office/officeart/2005/8/layout/vList2"/>
    <dgm:cxn modelId="{4743DC3C-BE35-43D1-AA78-FB9DB6B35037}" type="presOf" srcId="{05C81037-0213-4CF5-A117-E2E901E5D3DB}" destId="{31DD79EE-16BD-44CE-8FB3-667C4E4960DF}" srcOrd="0" destOrd="0" presId="urn:microsoft.com/office/officeart/2005/8/layout/vList2"/>
    <dgm:cxn modelId="{A1E58F41-BC8E-43A3-9D14-76658D476AF1}" type="presOf" srcId="{C32F70BC-0972-42EB-B175-12E54EF1325E}" destId="{F074D421-B8C8-46B4-9FC7-36E73757D2DE}" srcOrd="0" destOrd="0" presId="urn:microsoft.com/office/officeart/2005/8/layout/vList2"/>
    <dgm:cxn modelId="{F3143665-DCCC-48E8-9D5E-9730313BE3F6}" type="presOf" srcId="{4768E9AE-A05C-4C39-9355-3918533E6D7C}" destId="{37E719AB-DA39-4D83-9880-F245DA274061}" srcOrd="0" destOrd="1" presId="urn:microsoft.com/office/officeart/2005/8/layout/vList2"/>
    <dgm:cxn modelId="{DB47DE4A-6ABF-4457-B412-70FC494029DD}" srcId="{EF41025B-2A4A-49B6-B9E3-1A313D912703}" destId="{4768E9AE-A05C-4C39-9355-3918533E6D7C}" srcOrd="0" destOrd="0" parTransId="{F61DE5BE-5122-457F-A2B6-006C27435A30}" sibTransId="{C5C3FBD8-C5AD-4166-AAF5-9F3FEFFD0E0A}"/>
    <dgm:cxn modelId="{8F8CA356-29F5-46E9-8ED8-919A399E89EC}" srcId="{CBF248BE-3E2B-42C9-BE9E-E396601C8C2E}" destId="{08C1D104-8276-47EF-90AC-CC8263D3186B}" srcOrd="0" destOrd="0" parTransId="{1B781FB9-B274-40D6-9489-CE3D21A07CF4}" sibTransId="{EA91FE60-7E1A-4FC6-B01B-170CCA82057F}"/>
    <dgm:cxn modelId="{3E0902A7-88BC-4D54-B402-4818362E73CB}" srcId="{C32F70BC-0972-42EB-B175-12E54EF1325E}" destId="{05C81037-0213-4CF5-A117-E2E901E5D3DB}" srcOrd="0" destOrd="0" parTransId="{95C15197-7313-4CE9-AC96-F3B59DD1C3FF}" sibTransId="{BB63E8A5-5CD6-4068-86B0-174CC32AB992}"/>
    <dgm:cxn modelId="{056FAEAD-DA24-4D7D-B0EB-7C7575D1686C}" type="presOf" srcId="{EF41025B-2A4A-49B6-B9E3-1A313D912703}" destId="{37E719AB-DA39-4D83-9880-F245DA274061}" srcOrd="0" destOrd="0" presId="urn:microsoft.com/office/officeart/2005/8/layout/vList2"/>
    <dgm:cxn modelId="{BF6AAAB0-BC92-420A-92E7-F29DE6DFC1F4}" srcId="{C32F70BC-0972-42EB-B175-12E54EF1325E}" destId="{CBF248BE-3E2B-42C9-BE9E-E396601C8C2E}" srcOrd="2" destOrd="0" parTransId="{A5C513A3-0130-46A5-A08F-27FB746F24F0}" sibTransId="{3F48008D-6D94-4409-9EFF-D9D000B03B9D}"/>
    <dgm:cxn modelId="{7ECBDFB4-A97F-43DF-A745-A5B992759273}" srcId="{C32F70BC-0972-42EB-B175-12E54EF1325E}" destId="{9FDAC314-2494-4591-B563-1E15C7957A01}" srcOrd="1" destOrd="0" parTransId="{E09ECE06-313D-41E6-B308-1319399337E3}" sibTransId="{AE91E96A-FCFD-40DC-87C6-707D0AD96330}"/>
    <dgm:cxn modelId="{882F47CB-D2CB-473E-BE8A-A51FC74A5AF5}" type="presOf" srcId="{9FDAC314-2494-4591-B563-1E15C7957A01}" destId="{7F320B09-85AF-45D6-9B1F-CC6951E7B9D8}" srcOrd="0" destOrd="0" presId="urn:microsoft.com/office/officeart/2005/8/layout/vList2"/>
    <dgm:cxn modelId="{79DDBACC-56C8-4CC2-A6E5-8DE51CD59313}" srcId="{C32F70BC-0972-42EB-B175-12E54EF1325E}" destId="{DA70E0A8-D723-4ADD-ABC6-EC9581943DA0}" srcOrd="3" destOrd="0" parTransId="{CC1450DD-C438-4736-97F0-0E49161024DC}" sibTransId="{5FD6ADBB-8FF7-4852-8A8C-140A5350519D}"/>
    <dgm:cxn modelId="{FD4B68E1-1B3B-408F-9F79-4D4864339190}" type="presOf" srcId="{DA70E0A8-D723-4ADD-ABC6-EC9581943DA0}" destId="{31B97F80-F849-4E98-9FA3-5412FFEEE58B}" srcOrd="0" destOrd="0" presId="urn:microsoft.com/office/officeart/2005/8/layout/vList2"/>
    <dgm:cxn modelId="{5DA4E7E9-2486-43D6-9D75-1867FC6A5178}" type="presOf" srcId="{CBF248BE-3E2B-42C9-BE9E-E396601C8C2E}" destId="{8223068C-6B76-497B-8004-ACDA7A2BDD67}" srcOrd="0" destOrd="0" presId="urn:microsoft.com/office/officeart/2005/8/layout/vList2"/>
    <dgm:cxn modelId="{05271C8E-00CA-4B00-8E0C-3CEFF1F6E242}" type="presParOf" srcId="{F074D421-B8C8-46B4-9FC7-36E73757D2DE}" destId="{31DD79EE-16BD-44CE-8FB3-667C4E4960DF}" srcOrd="0" destOrd="0" presId="urn:microsoft.com/office/officeart/2005/8/layout/vList2"/>
    <dgm:cxn modelId="{5FAC0252-4ED0-4F39-AFDE-502C7B175979}" type="presParOf" srcId="{F074D421-B8C8-46B4-9FC7-36E73757D2DE}" destId="{5FC6AF48-D9F5-4870-8F02-74B0938D848F}" srcOrd="1" destOrd="0" presId="urn:microsoft.com/office/officeart/2005/8/layout/vList2"/>
    <dgm:cxn modelId="{274E3C0E-B339-4E3C-8D96-254D58D50AD6}" type="presParOf" srcId="{F074D421-B8C8-46B4-9FC7-36E73757D2DE}" destId="{7F320B09-85AF-45D6-9B1F-CC6951E7B9D8}" srcOrd="2" destOrd="0" presId="urn:microsoft.com/office/officeart/2005/8/layout/vList2"/>
    <dgm:cxn modelId="{C4E29744-5D65-4B2C-8073-A82FB97EB778}" type="presParOf" srcId="{F074D421-B8C8-46B4-9FC7-36E73757D2DE}" destId="{895E44AF-605C-425B-9C38-DEE2BEFB3233}" srcOrd="3" destOrd="0" presId="urn:microsoft.com/office/officeart/2005/8/layout/vList2"/>
    <dgm:cxn modelId="{2070B93C-4673-4889-84E4-317C8BCCF453}" type="presParOf" srcId="{F074D421-B8C8-46B4-9FC7-36E73757D2DE}" destId="{8223068C-6B76-497B-8004-ACDA7A2BDD67}" srcOrd="4" destOrd="0" presId="urn:microsoft.com/office/officeart/2005/8/layout/vList2"/>
    <dgm:cxn modelId="{5F6F2120-BAEC-4F39-890E-5308906029B3}" type="presParOf" srcId="{F074D421-B8C8-46B4-9FC7-36E73757D2DE}" destId="{C1D2BE70-2731-4D95-B26F-0E0AEA919B47}" srcOrd="5" destOrd="0" presId="urn:microsoft.com/office/officeart/2005/8/layout/vList2"/>
    <dgm:cxn modelId="{FF926104-FD5F-45E7-A0A2-D0282E4C5ED9}" type="presParOf" srcId="{F074D421-B8C8-46B4-9FC7-36E73757D2DE}" destId="{31B97F80-F849-4E98-9FA3-5412FFEEE58B}" srcOrd="6" destOrd="0" presId="urn:microsoft.com/office/officeart/2005/8/layout/vList2"/>
    <dgm:cxn modelId="{84A2F9EF-CE9E-414C-92F0-DFED4C0E5F99}" type="presParOf" srcId="{F074D421-B8C8-46B4-9FC7-36E73757D2DE}" destId="{37E719AB-DA39-4D83-9880-F245DA27406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3B4D2-06E6-4D4F-B999-0FAFFFFDDCBD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6B4374-EB30-4378-9623-DF37526079FC}">
      <dgm:prSet/>
      <dgm:spPr/>
      <dgm:t>
        <a:bodyPr/>
        <a:lstStyle/>
        <a:p>
          <a:r>
            <a:rPr lang="en-US" dirty="0"/>
            <a:t>Educate</a:t>
          </a:r>
        </a:p>
      </dgm:t>
    </dgm:pt>
    <dgm:pt modelId="{3B893AB7-DF24-49CF-A6B6-AC3C9FA7DD97}" type="parTrans" cxnId="{CD41D22A-A797-4C4D-9FCC-5CBA4305FE65}">
      <dgm:prSet/>
      <dgm:spPr/>
      <dgm:t>
        <a:bodyPr/>
        <a:lstStyle/>
        <a:p>
          <a:endParaRPr lang="en-US"/>
        </a:p>
      </dgm:t>
    </dgm:pt>
    <dgm:pt modelId="{F2753096-DA68-46DD-8AD5-87E206110F75}" type="sibTrans" cxnId="{CD41D22A-A797-4C4D-9FCC-5CBA4305FE65}">
      <dgm:prSet/>
      <dgm:spPr/>
      <dgm:t>
        <a:bodyPr/>
        <a:lstStyle/>
        <a:p>
          <a:endParaRPr lang="en-US"/>
        </a:p>
      </dgm:t>
    </dgm:pt>
    <dgm:pt modelId="{9C0D29C8-6D7E-4DD0-9F9E-0B26D14EA17E}">
      <dgm:prSet/>
      <dgm:spPr/>
      <dgm:t>
        <a:bodyPr/>
        <a:lstStyle/>
        <a:p>
          <a:pPr algn="ctr"/>
          <a:r>
            <a:rPr lang="en-US" dirty="0"/>
            <a:t>Educate Policymakers about the Problem(s) and the Value of IMGs</a:t>
          </a:r>
        </a:p>
      </dgm:t>
    </dgm:pt>
    <dgm:pt modelId="{5A28A053-9C30-419A-9BEB-B6E01046376B}" type="parTrans" cxnId="{750DA531-FA34-40BB-9E7D-521A1558FC91}">
      <dgm:prSet/>
      <dgm:spPr/>
      <dgm:t>
        <a:bodyPr/>
        <a:lstStyle/>
        <a:p>
          <a:endParaRPr lang="en-US"/>
        </a:p>
      </dgm:t>
    </dgm:pt>
    <dgm:pt modelId="{654D5AEC-240A-4D19-B338-1D2BA1ADB723}" type="sibTrans" cxnId="{750DA531-FA34-40BB-9E7D-521A1558FC91}">
      <dgm:prSet/>
      <dgm:spPr/>
      <dgm:t>
        <a:bodyPr/>
        <a:lstStyle/>
        <a:p>
          <a:endParaRPr lang="en-US"/>
        </a:p>
      </dgm:t>
    </dgm:pt>
    <dgm:pt modelId="{6D04504D-9A27-4EB7-9E80-8478CD0A0E6E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0A71D46B-B72F-4908-8AD4-B6BFD55125F0}" type="parTrans" cxnId="{B3D6AE9F-B107-478E-A89F-9B599B512EDB}">
      <dgm:prSet/>
      <dgm:spPr/>
      <dgm:t>
        <a:bodyPr/>
        <a:lstStyle/>
        <a:p>
          <a:endParaRPr lang="en-US"/>
        </a:p>
      </dgm:t>
    </dgm:pt>
    <dgm:pt modelId="{1B2D27EE-BC30-490D-BB6B-B0F3DE60FD61}" type="sibTrans" cxnId="{B3D6AE9F-B107-478E-A89F-9B599B512EDB}">
      <dgm:prSet/>
      <dgm:spPr/>
      <dgm:t>
        <a:bodyPr/>
        <a:lstStyle/>
        <a:p>
          <a:endParaRPr lang="en-US"/>
        </a:p>
      </dgm:t>
    </dgm:pt>
    <dgm:pt modelId="{F6D21977-83E7-4E03-982D-AE2BD04A1CE9}">
      <dgm:prSet/>
      <dgm:spPr/>
      <dgm:t>
        <a:bodyPr/>
        <a:lstStyle/>
        <a:p>
          <a:pPr algn="ctr"/>
          <a:r>
            <a:rPr lang="en-US" dirty="0"/>
            <a:t>Identify Champions</a:t>
          </a:r>
        </a:p>
      </dgm:t>
    </dgm:pt>
    <dgm:pt modelId="{B7C99D2B-8267-4E02-B4DF-C5B49A0329E1}" type="parTrans" cxnId="{14FA23A1-561E-45B8-81BB-9E0A8B7D3731}">
      <dgm:prSet/>
      <dgm:spPr/>
      <dgm:t>
        <a:bodyPr/>
        <a:lstStyle/>
        <a:p>
          <a:endParaRPr lang="en-US"/>
        </a:p>
      </dgm:t>
    </dgm:pt>
    <dgm:pt modelId="{2BA3E592-C398-4AF9-BE71-520BE77ECBD0}" type="sibTrans" cxnId="{14FA23A1-561E-45B8-81BB-9E0A8B7D3731}">
      <dgm:prSet/>
      <dgm:spPr/>
      <dgm:t>
        <a:bodyPr/>
        <a:lstStyle/>
        <a:p>
          <a:endParaRPr lang="en-US"/>
        </a:p>
      </dgm:t>
    </dgm:pt>
    <dgm:pt modelId="{57EA169C-FE11-4CE3-9C59-64041121927C}">
      <dgm:prSet/>
      <dgm:spPr/>
      <dgm:t>
        <a:bodyPr/>
        <a:lstStyle/>
        <a:p>
          <a:r>
            <a:rPr lang="en-US" dirty="0"/>
            <a:t>Build</a:t>
          </a:r>
        </a:p>
      </dgm:t>
    </dgm:pt>
    <dgm:pt modelId="{F6904339-AAAA-4E04-8A60-E3E39BFDF1A2}" type="parTrans" cxnId="{226C34F2-F4AB-4A41-B35F-4F0CAEE576B8}">
      <dgm:prSet/>
      <dgm:spPr/>
      <dgm:t>
        <a:bodyPr/>
        <a:lstStyle/>
        <a:p>
          <a:endParaRPr lang="en-US"/>
        </a:p>
      </dgm:t>
    </dgm:pt>
    <dgm:pt modelId="{4E47BF2F-EBF0-494D-8DA2-E0748C6A3D3D}" type="sibTrans" cxnId="{226C34F2-F4AB-4A41-B35F-4F0CAEE576B8}">
      <dgm:prSet/>
      <dgm:spPr/>
      <dgm:t>
        <a:bodyPr/>
        <a:lstStyle/>
        <a:p>
          <a:endParaRPr lang="en-US"/>
        </a:p>
      </dgm:t>
    </dgm:pt>
    <dgm:pt modelId="{15D3FA09-483D-47E3-91E1-6B05CBD9960A}">
      <dgm:prSet/>
      <dgm:spPr/>
      <dgm:t>
        <a:bodyPr/>
        <a:lstStyle/>
        <a:p>
          <a:pPr algn="ctr"/>
          <a:r>
            <a:rPr lang="en-US" dirty="0"/>
            <a:t>Build Long-term Bipartisan Support</a:t>
          </a:r>
        </a:p>
      </dgm:t>
    </dgm:pt>
    <dgm:pt modelId="{67D51C57-75B0-4194-975F-6217ECE4DEC5}" type="parTrans" cxnId="{39CE7C15-1B84-4369-84E4-BDCCAE04F1AC}">
      <dgm:prSet/>
      <dgm:spPr/>
      <dgm:t>
        <a:bodyPr/>
        <a:lstStyle/>
        <a:p>
          <a:endParaRPr lang="en-US"/>
        </a:p>
      </dgm:t>
    </dgm:pt>
    <dgm:pt modelId="{B4276501-F22F-43FA-85D8-0B8A42F6D64F}" type="sibTrans" cxnId="{39CE7C15-1B84-4369-84E4-BDCCAE04F1AC}">
      <dgm:prSet/>
      <dgm:spPr/>
      <dgm:t>
        <a:bodyPr/>
        <a:lstStyle/>
        <a:p>
          <a:endParaRPr lang="en-US"/>
        </a:p>
      </dgm:t>
    </dgm:pt>
    <dgm:pt modelId="{B6BC4BF8-BBE3-4609-A321-7B732BEB7857}" type="pres">
      <dgm:prSet presAssocID="{9873B4D2-06E6-4D4F-B999-0FAFFFFDDCBD}" presName="Name0" presStyleCnt="0">
        <dgm:presLayoutVars>
          <dgm:dir/>
          <dgm:animLvl val="lvl"/>
          <dgm:resizeHandles val="exact"/>
        </dgm:presLayoutVars>
      </dgm:prSet>
      <dgm:spPr/>
    </dgm:pt>
    <dgm:pt modelId="{B5254E1A-F640-4EF4-A721-D92DD6DA5E9A}" type="pres">
      <dgm:prSet presAssocID="{AB6B4374-EB30-4378-9623-DF37526079FC}" presName="composite" presStyleCnt="0"/>
      <dgm:spPr/>
    </dgm:pt>
    <dgm:pt modelId="{E46F4E64-D2A5-4A04-A8D4-5EF0A6091C44}" type="pres">
      <dgm:prSet presAssocID="{AB6B4374-EB30-4378-9623-DF37526079FC}" presName="parTx" presStyleLbl="alignNode1" presStyleIdx="0" presStyleCnt="3">
        <dgm:presLayoutVars>
          <dgm:chMax val="0"/>
          <dgm:chPref val="0"/>
        </dgm:presLayoutVars>
      </dgm:prSet>
      <dgm:spPr/>
    </dgm:pt>
    <dgm:pt modelId="{701449C8-99CC-4425-A11F-F2E21060CEE6}" type="pres">
      <dgm:prSet presAssocID="{AB6B4374-EB30-4378-9623-DF37526079FC}" presName="desTx" presStyleLbl="alignAccFollowNode1" presStyleIdx="0" presStyleCnt="3">
        <dgm:presLayoutVars/>
      </dgm:prSet>
      <dgm:spPr/>
    </dgm:pt>
    <dgm:pt modelId="{3F40D507-07C5-4B1B-A3C4-890C0F8BBD8A}" type="pres">
      <dgm:prSet presAssocID="{F2753096-DA68-46DD-8AD5-87E206110F75}" presName="space" presStyleCnt="0"/>
      <dgm:spPr/>
    </dgm:pt>
    <dgm:pt modelId="{ABFDFBFA-F280-4F54-9BB3-7EE4A54D2A06}" type="pres">
      <dgm:prSet presAssocID="{6D04504D-9A27-4EB7-9E80-8478CD0A0E6E}" presName="composite" presStyleCnt="0"/>
      <dgm:spPr/>
    </dgm:pt>
    <dgm:pt modelId="{3F8F0871-759B-47E8-8181-D053803BF058}" type="pres">
      <dgm:prSet presAssocID="{6D04504D-9A27-4EB7-9E80-8478CD0A0E6E}" presName="parTx" presStyleLbl="alignNode1" presStyleIdx="1" presStyleCnt="3">
        <dgm:presLayoutVars>
          <dgm:chMax val="0"/>
          <dgm:chPref val="0"/>
        </dgm:presLayoutVars>
      </dgm:prSet>
      <dgm:spPr/>
    </dgm:pt>
    <dgm:pt modelId="{E5D74AA7-FA35-4064-B3D5-CE1957F3D7C2}" type="pres">
      <dgm:prSet presAssocID="{6D04504D-9A27-4EB7-9E80-8478CD0A0E6E}" presName="desTx" presStyleLbl="alignAccFollowNode1" presStyleIdx="1" presStyleCnt="3">
        <dgm:presLayoutVars/>
      </dgm:prSet>
      <dgm:spPr/>
    </dgm:pt>
    <dgm:pt modelId="{0E3309E9-1159-4E90-B015-0265DBD6B407}" type="pres">
      <dgm:prSet presAssocID="{1B2D27EE-BC30-490D-BB6B-B0F3DE60FD61}" presName="space" presStyleCnt="0"/>
      <dgm:spPr/>
    </dgm:pt>
    <dgm:pt modelId="{C4E0DEA2-A385-46A0-A1A5-61E56999FD9E}" type="pres">
      <dgm:prSet presAssocID="{57EA169C-FE11-4CE3-9C59-64041121927C}" presName="composite" presStyleCnt="0"/>
      <dgm:spPr/>
    </dgm:pt>
    <dgm:pt modelId="{34FBBF6D-51F1-42C4-AF04-98B527FB33D3}" type="pres">
      <dgm:prSet presAssocID="{57EA169C-FE11-4CE3-9C59-64041121927C}" presName="parTx" presStyleLbl="alignNode1" presStyleIdx="2" presStyleCnt="3">
        <dgm:presLayoutVars>
          <dgm:chMax val="0"/>
          <dgm:chPref val="0"/>
        </dgm:presLayoutVars>
      </dgm:prSet>
      <dgm:spPr/>
    </dgm:pt>
    <dgm:pt modelId="{222D0557-6AF9-4B9D-BE16-91ADB5A4D47B}" type="pres">
      <dgm:prSet presAssocID="{57EA169C-FE11-4CE3-9C59-64041121927C}" presName="desTx" presStyleLbl="alignAccFollowNode1" presStyleIdx="2" presStyleCnt="3">
        <dgm:presLayoutVars/>
      </dgm:prSet>
      <dgm:spPr/>
    </dgm:pt>
  </dgm:ptLst>
  <dgm:cxnLst>
    <dgm:cxn modelId="{E4D9FC06-EE36-43BA-A2EB-3A7FF7CF58F7}" type="presOf" srcId="{6D04504D-9A27-4EB7-9E80-8478CD0A0E6E}" destId="{3F8F0871-759B-47E8-8181-D053803BF058}" srcOrd="0" destOrd="0" presId="urn:microsoft.com/office/officeart/2016/7/layout/HorizontalActionList"/>
    <dgm:cxn modelId="{39CE7C15-1B84-4369-84E4-BDCCAE04F1AC}" srcId="{57EA169C-FE11-4CE3-9C59-64041121927C}" destId="{15D3FA09-483D-47E3-91E1-6B05CBD9960A}" srcOrd="0" destOrd="0" parTransId="{67D51C57-75B0-4194-975F-6217ECE4DEC5}" sibTransId="{B4276501-F22F-43FA-85D8-0B8A42F6D64F}"/>
    <dgm:cxn modelId="{CD41D22A-A797-4C4D-9FCC-5CBA4305FE65}" srcId="{9873B4D2-06E6-4D4F-B999-0FAFFFFDDCBD}" destId="{AB6B4374-EB30-4378-9623-DF37526079FC}" srcOrd="0" destOrd="0" parTransId="{3B893AB7-DF24-49CF-A6B6-AC3C9FA7DD97}" sibTransId="{F2753096-DA68-46DD-8AD5-87E206110F75}"/>
    <dgm:cxn modelId="{750DA531-FA34-40BB-9E7D-521A1558FC91}" srcId="{AB6B4374-EB30-4378-9623-DF37526079FC}" destId="{9C0D29C8-6D7E-4DD0-9F9E-0B26D14EA17E}" srcOrd="0" destOrd="0" parTransId="{5A28A053-9C30-419A-9BEB-B6E01046376B}" sibTransId="{654D5AEC-240A-4D19-B338-1D2BA1ADB723}"/>
    <dgm:cxn modelId="{DBF8E142-E431-436C-98FF-ACB2A6305B10}" type="presOf" srcId="{9C0D29C8-6D7E-4DD0-9F9E-0B26D14EA17E}" destId="{701449C8-99CC-4425-A11F-F2E21060CEE6}" srcOrd="0" destOrd="0" presId="urn:microsoft.com/office/officeart/2016/7/layout/HorizontalActionList"/>
    <dgm:cxn modelId="{AA812264-D345-4A2A-B3A3-35F864AEEF00}" type="presOf" srcId="{9873B4D2-06E6-4D4F-B999-0FAFFFFDDCBD}" destId="{B6BC4BF8-BBE3-4609-A321-7B732BEB7857}" srcOrd="0" destOrd="0" presId="urn:microsoft.com/office/officeart/2016/7/layout/HorizontalActionList"/>
    <dgm:cxn modelId="{AB558A4F-DAF9-4055-A005-71BDDBC2BD6D}" type="presOf" srcId="{57EA169C-FE11-4CE3-9C59-64041121927C}" destId="{34FBBF6D-51F1-42C4-AF04-98B527FB33D3}" srcOrd="0" destOrd="0" presId="urn:microsoft.com/office/officeart/2016/7/layout/HorizontalActionList"/>
    <dgm:cxn modelId="{88423D8C-7C68-4094-B864-20BBF56DE3C2}" type="presOf" srcId="{15D3FA09-483D-47E3-91E1-6B05CBD9960A}" destId="{222D0557-6AF9-4B9D-BE16-91ADB5A4D47B}" srcOrd="0" destOrd="0" presId="urn:microsoft.com/office/officeart/2016/7/layout/HorizontalActionList"/>
    <dgm:cxn modelId="{B3D6AE9F-B107-478E-A89F-9B599B512EDB}" srcId="{9873B4D2-06E6-4D4F-B999-0FAFFFFDDCBD}" destId="{6D04504D-9A27-4EB7-9E80-8478CD0A0E6E}" srcOrd="1" destOrd="0" parTransId="{0A71D46B-B72F-4908-8AD4-B6BFD55125F0}" sibTransId="{1B2D27EE-BC30-490D-BB6B-B0F3DE60FD61}"/>
    <dgm:cxn modelId="{14FA23A1-561E-45B8-81BB-9E0A8B7D3731}" srcId="{6D04504D-9A27-4EB7-9E80-8478CD0A0E6E}" destId="{F6D21977-83E7-4E03-982D-AE2BD04A1CE9}" srcOrd="0" destOrd="0" parTransId="{B7C99D2B-8267-4E02-B4DF-C5B49A0329E1}" sibTransId="{2BA3E592-C398-4AF9-BE71-520BE77ECBD0}"/>
    <dgm:cxn modelId="{B3EC76ED-E30D-43E1-A4E7-57B4D5BCC71B}" type="presOf" srcId="{F6D21977-83E7-4E03-982D-AE2BD04A1CE9}" destId="{E5D74AA7-FA35-4064-B3D5-CE1957F3D7C2}" srcOrd="0" destOrd="0" presId="urn:microsoft.com/office/officeart/2016/7/layout/HorizontalActionList"/>
    <dgm:cxn modelId="{21A79FEF-B2C2-4D2A-95E4-F414B9E8B02F}" type="presOf" srcId="{AB6B4374-EB30-4378-9623-DF37526079FC}" destId="{E46F4E64-D2A5-4A04-A8D4-5EF0A6091C44}" srcOrd="0" destOrd="0" presId="urn:microsoft.com/office/officeart/2016/7/layout/HorizontalActionList"/>
    <dgm:cxn modelId="{226C34F2-F4AB-4A41-B35F-4F0CAEE576B8}" srcId="{9873B4D2-06E6-4D4F-B999-0FAFFFFDDCBD}" destId="{57EA169C-FE11-4CE3-9C59-64041121927C}" srcOrd="2" destOrd="0" parTransId="{F6904339-AAAA-4E04-8A60-E3E39BFDF1A2}" sibTransId="{4E47BF2F-EBF0-494D-8DA2-E0748C6A3D3D}"/>
    <dgm:cxn modelId="{AC287DC1-DDEA-4F91-B5D7-57140BA9681D}" type="presParOf" srcId="{B6BC4BF8-BBE3-4609-A321-7B732BEB7857}" destId="{B5254E1A-F640-4EF4-A721-D92DD6DA5E9A}" srcOrd="0" destOrd="0" presId="urn:microsoft.com/office/officeart/2016/7/layout/HorizontalActionList"/>
    <dgm:cxn modelId="{13FD2888-BC0E-4A6F-BF36-0CFC9CD69C6F}" type="presParOf" srcId="{B5254E1A-F640-4EF4-A721-D92DD6DA5E9A}" destId="{E46F4E64-D2A5-4A04-A8D4-5EF0A6091C44}" srcOrd="0" destOrd="0" presId="urn:microsoft.com/office/officeart/2016/7/layout/HorizontalActionList"/>
    <dgm:cxn modelId="{9A03241D-D46F-4B47-9D01-3F66A988CF80}" type="presParOf" srcId="{B5254E1A-F640-4EF4-A721-D92DD6DA5E9A}" destId="{701449C8-99CC-4425-A11F-F2E21060CEE6}" srcOrd="1" destOrd="0" presId="urn:microsoft.com/office/officeart/2016/7/layout/HorizontalActionList"/>
    <dgm:cxn modelId="{1EA96B51-6F1E-4D3D-8B18-03440D45E59E}" type="presParOf" srcId="{B6BC4BF8-BBE3-4609-A321-7B732BEB7857}" destId="{3F40D507-07C5-4B1B-A3C4-890C0F8BBD8A}" srcOrd="1" destOrd="0" presId="urn:microsoft.com/office/officeart/2016/7/layout/HorizontalActionList"/>
    <dgm:cxn modelId="{16FFF16E-8F87-4F32-8089-792372297B17}" type="presParOf" srcId="{B6BC4BF8-BBE3-4609-A321-7B732BEB7857}" destId="{ABFDFBFA-F280-4F54-9BB3-7EE4A54D2A06}" srcOrd="2" destOrd="0" presId="urn:microsoft.com/office/officeart/2016/7/layout/HorizontalActionList"/>
    <dgm:cxn modelId="{3E2D3507-68AF-40ED-BCD5-C69C36E804C7}" type="presParOf" srcId="{ABFDFBFA-F280-4F54-9BB3-7EE4A54D2A06}" destId="{3F8F0871-759B-47E8-8181-D053803BF058}" srcOrd="0" destOrd="0" presId="urn:microsoft.com/office/officeart/2016/7/layout/HorizontalActionList"/>
    <dgm:cxn modelId="{91FAAF86-EC4E-470B-AA27-F95DC0A6DBEA}" type="presParOf" srcId="{ABFDFBFA-F280-4F54-9BB3-7EE4A54D2A06}" destId="{E5D74AA7-FA35-4064-B3D5-CE1957F3D7C2}" srcOrd="1" destOrd="0" presId="urn:microsoft.com/office/officeart/2016/7/layout/HorizontalActionList"/>
    <dgm:cxn modelId="{7006127B-AA88-42C4-B3F1-5156C25CE5D8}" type="presParOf" srcId="{B6BC4BF8-BBE3-4609-A321-7B732BEB7857}" destId="{0E3309E9-1159-4E90-B015-0265DBD6B407}" srcOrd="3" destOrd="0" presId="urn:microsoft.com/office/officeart/2016/7/layout/HorizontalActionList"/>
    <dgm:cxn modelId="{AC27F5CB-8A40-4012-A562-5F92C41A8971}" type="presParOf" srcId="{B6BC4BF8-BBE3-4609-A321-7B732BEB7857}" destId="{C4E0DEA2-A385-46A0-A1A5-61E56999FD9E}" srcOrd="4" destOrd="0" presId="urn:microsoft.com/office/officeart/2016/7/layout/HorizontalActionList"/>
    <dgm:cxn modelId="{3D96E6D5-92D4-4E5F-8A28-F4127611B6B7}" type="presParOf" srcId="{C4E0DEA2-A385-46A0-A1A5-61E56999FD9E}" destId="{34FBBF6D-51F1-42C4-AF04-98B527FB33D3}" srcOrd="0" destOrd="0" presId="urn:microsoft.com/office/officeart/2016/7/layout/HorizontalActionList"/>
    <dgm:cxn modelId="{1DDA5395-032C-4F83-A476-14D20DC24150}" type="presParOf" srcId="{C4E0DEA2-A385-46A0-A1A5-61E56999FD9E}" destId="{222D0557-6AF9-4B9D-BE16-91ADB5A4D47B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7B90-039D-4849-B2BE-92693790EFA9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EE8C1-F357-452A-9395-22C9FC160A05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Immigration agencies request information regarding </a:t>
          </a:r>
          <a:r>
            <a:rPr lang="en-US" sz="1900" b="1" kern="1200" dirty="0"/>
            <a:t>personal social media accounts</a:t>
          </a:r>
          <a:endParaRPr lang="en-US" sz="1900" kern="1200" dirty="0"/>
        </a:p>
      </dsp:txBody>
      <dsp:txXfrm>
        <a:off x="0" y="531"/>
        <a:ext cx="10515600" cy="870055"/>
      </dsp:txXfrm>
    </dsp:sp>
    <dsp:sp modelId="{182C293A-9F9D-4408-960F-2AA58F0C4280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9352D-CE9D-4805-8EF9-C35E4C386A06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This includes all accounts used in the </a:t>
          </a:r>
          <a:r>
            <a:rPr lang="en-US" sz="1900" b="1" kern="1200" dirty="0"/>
            <a:t>last 5 years</a:t>
          </a:r>
          <a:endParaRPr lang="en-US" sz="1900" kern="1200" dirty="0"/>
        </a:p>
      </dsp:txBody>
      <dsp:txXfrm>
        <a:off x="0" y="870586"/>
        <a:ext cx="10515600" cy="870055"/>
      </dsp:txXfrm>
    </dsp:sp>
    <dsp:sp modelId="{B059E485-AD15-44D3-A663-6D0EF133B319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320D5-7C1D-4304-B9DF-1B9B47779FE1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Ask.FM, Douban, Facebook, Flickr, Google+, Instagram, LinkedIn, MySpace, Pinterest, QZone (QQ), Reddit, Sina Weibo, Tencent Weibo, Tumblr, Twitter, Twoo, Vine, VKontakte (VK), Youku, YouTube</a:t>
          </a:r>
        </a:p>
      </dsp:txBody>
      <dsp:txXfrm>
        <a:off x="0" y="1740641"/>
        <a:ext cx="10515600" cy="870055"/>
      </dsp:txXfrm>
    </dsp:sp>
    <dsp:sp modelId="{7DBCA1F3-CF95-4455-B90A-04212BF38436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7ADEC-B1D2-462A-BEF4-288BBE29F4B1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Advise trainees to be conscious and thoughtful of information they post on social media, particularly regarding their </a:t>
          </a:r>
          <a:r>
            <a:rPr lang="en-US" sz="1900" b="1" kern="1200" dirty="0"/>
            <a:t>political views</a:t>
          </a:r>
          <a:endParaRPr lang="en-US" sz="1900" kern="1200" dirty="0"/>
        </a:p>
      </dsp:txBody>
      <dsp:txXfrm>
        <a:off x="0" y="2610696"/>
        <a:ext cx="10515600" cy="870055"/>
      </dsp:txXfrm>
    </dsp:sp>
    <dsp:sp modelId="{ADF28E05-7782-4FF2-B46E-8DD612DB2219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7EA1C-37D7-4245-AD06-5BB051D255A1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Immigration officials are </a:t>
          </a:r>
          <a:r>
            <a:rPr lang="en-US" sz="1900" b="1" kern="1200" dirty="0"/>
            <a:t>likely able to view their full profile and contacts </a:t>
          </a:r>
          <a:r>
            <a:rPr lang="en-US" sz="1900" kern="1200" dirty="0"/>
            <a:t>regardless of access to password</a:t>
          </a:r>
        </a:p>
      </dsp:txBody>
      <dsp:txXfrm>
        <a:off x="0" y="3480751"/>
        <a:ext cx="10515600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D79EE-16BD-44CE-8FB3-667C4E4960DF}">
      <dsp:nvSpPr>
        <dsp:cNvPr id="0" name=""/>
        <dsp:cNvSpPr/>
      </dsp:nvSpPr>
      <dsp:spPr>
        <a:xfrm>
          <a:off x="0" y="244617"/>
          <a:ext cx="10515600" cy="524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 dirty="0"/>
            <a:t>Proclamation issued Sept. 19, 2025 </a:t>
          </a:r>
          <a:endParaRPr lang="en-US" sz="2300" kern="1200" dirty="0"/>
        </a:p>
      </dsp:txBody>
      <dsp:txXfrm>
        <a:off x="25616" y="270233"/>
        <a:ext cx="10464368" cy="473513"/>
      </dsp:txXfrm>
    </dsp:sp>
    <dsp:sp modelId="{7F320B09-85AF-45D6-9B1F-CC6951E7B9D8}">
      <dsp:nvSpPr>
        <dsp:cNvPr id="0" name=""/>
        <dsp:cNvSpPr/>
      </dsp:nvSpPr>
      <dsp:spPr>
        <a:xfrm>
          <a:off x="0" y="835602"/>
          <a:ext cx="10515600" cy="524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</a:t>
          </a:r>
          <a:r>
            <a:rPr lang="en-US" sz="2300" b="0" i="0" kern="1200" baseline="0" dirty="0"/>
            <a:t>mposes new </a:t>
          </a:r>
          <a:r>
            <a:rPr lang="en-US" sz="2300" i="0" kern="1200" baseline="0" dirty="0"/>
            <a:t>$100,000 fee </a:t>
          </a:r>
          <a:r>
            <a:rPr lang="en-US" sz="2300" b="0" i="0" kern="1200" baseline="0" dirty="0"/>
            <a:t>for certain H-1B petitions filed on/after Sept. 21, 2025</a:t>
          </a:r>
          <a:endParaRPr lang="en-US" sz="2300" kern="1200" dirty="0"/>
        </a:p>
      </dsp:txBody>
      <dsp:txXfrm>
        <a:off x="25616" y="861218"/>
        <a:ext cx="10464368" cy="473513"/>
      </dsp:txXfrm>
    </dsp:sp>
    <dsp:sp modelId="{8223068C-6B76-497B-8004-ACDA7A2BDD67}">
      <dsp:nvSpPr>
        <dsp:cNvPr id="0" name=""/>
        <dsp:cNvSpPr/>
      </dsp:nvSpPr>
      <dsp:spPr>
        <a:xfrm>
          <a:off x="0" y="1426587"/>
          <a:ext cx="10515600" cy="524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baseline="0" dirty="0"/>
            <a:t>Does not apply to</a:t>
          </a:r>
          <a:r>
            <a:rPr lang="en-US" sz="2300" i="1" kern="1200" baseline="0" dirty="0"/>
            <a:t>:</a:t>
          </a:r>
          <a:endParaRPr lang="en-US" sz="2300" kern="1200" dirty="0"/>
        </a:p>
      </dsp:txBody>
      <dsp:txXfrm>
        <a:off x="25616" y="1452203"/>
        <a:ext cx="10464368" cy="473513"/>
      </dsp:txXfrm>
    </dsp:sp>
    <dsp:sp modelId="{C1D2BE70-2731-4D95-B26F-0E0AEA919B47}">
      <dsp:nvSpPr>
        <dsp:cNvPr id="0" name=""/>
        <dsp:cNvSpPr/>
      </dsp:nvSpPr>
      <dsp:spPr>
        <a:xfrm>
          <a:off x="0" y="1951332"/>
          <a:ext cx="10515600" cy="104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baseline="0" dirty="0"/>
            <a:t>Physicians already in the United States seeking extensions, amendments, or change-of-employer cases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Physicians already in the United States seeking a change of status from another visa classification (e.g., J-1 to H-1B)</a:t>
          </a:r>
        </a:p>
      </dsp:txBody>
      <dsp:txXfrm>
        <a:off x="0" y="1951332"/>
        <a:ext cx="10515600" cy="1047420"/>
      </dsp:txXfrm>
    </dsp:sp>
    <dsp:sp modelId="{31B97F80-F849-4E98-9FA3-5412FFEEE58B}">
      <dsp:nvSpPr>
        <dsp:cNvPr id="0" name=""/>
        <dsp:cNvSpPr/>
      </dsp:nvSpPr>
      <dsp:spPr>
        <a:xfrm>
          <a:off x="0" y="2998752"/>
          <a:ext cx="10515600" cy="524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baseline="0" dirty="0"/>
            <a:t>Does apply to:</a:t>
          </a:r>
          <a:endParaRPr lang="en-US" sz="2300" kern="1200" dirty="0"/>
        </a:p>
      </dsp:txBody>
      <dsp:txXfrm>
        <a:off x="25616" y="3024368"/>
        <a:ext cx="10464368" cy="473513"/>
      </dsp:txXfrm>
    </dsp:sp>
    <dsp:sp modelId="{37E719AB-DA39-4D83-9880-F245DA274061}">
      <dsp:nvSpPr>
        <dsp:cNvPr id="0" name=""/>
        <dsp:cNvSpPr/>
      </dsp:nvSpPr>
      <dsp:spPr>
        <a:xfrm>
          <a:off x="0" y="3523497"/>
          <a:ext cx="10515600" cy="58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baseline="0" dirty="0"/>
            <a:t>Physicians seeking to enter the United States in H-1B status 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−"/>
          </a:pPr>
          <a:r>
            <a:rPr lang="en-US" sz="1800" b="0" i="1" kern="1200" baseline="0" dirty="0"/>
            <a:t>Employers must cover fee; cannot shift to physicians</a:t>
          </a:r>
          <a:endParaRPr lang="en-US" sz="1800" i="1" kern="1200" dirty="0"/>
        </a:p>
      </dsp:txBody>
      <dsp:txXfrm>
        <a:off x="0" y="3523497"/>
        <a:ext cx="10515600" cy="583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F4E64-D2A5-4A04-A8D4-5EF0A6091C44}">
      <dsp:nvSpPr>
        <dsp:cNvPr id="0" name=""/>
        <dsp:cNvSpPr/>
      </dsp:nvSpPr>
      <dsp:spPr>
        <a:xfrm>
          <a:off x="8844" y="0"/>
          <a:ext cx="3390352" cy="10171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913" tIns="267913" rIns="267913" bIns="267913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Educate</a:t>
          </a:r>
        </a:p>
      </dsp:txBody>
      <dsp:txXfrm>
        <a:off x="8844" y="0"/>
        <a:ext cx="3390352" cy="1017105"/>
      </dsp:txXfrm>
    </dsp:sp>
    <dsp:sp modelId="{701449C8-99CC-4425-A11F-F2E21060CEE6}">
      <dsp:nvSpPr>
        <dsp:cNvPr id="0" name=""/>
        <dsp:cNvSpPr/>
      </dsp:nvSpPr>
      <dsp:spPr>
        <a:xfrm>
          <a:off x="8844" y="1017105"/>
          <a:ext cx="3390352" cy="24944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91" tIns="334891" rIns="334891" bIns="334891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Educate Policymakers about the Problem(s) and the Value of IMGs</a:t>
          </a:r>
        </a:p>
      </dsp:txBody>
      <dsp:txXfrm>
        <a:off x="8844" y="1017105"/>
        <a:ext cx="3390352" cy="2494444"/>
      </dsp:txXfrm>
    </dsp:sp>
    <dsp:sp modelId="{3F8F0871-759B-47E8-8181-D053803BF058}">
      <dsp:nvSpPr>
        <dsp:cNvPr id="0" name=""/>
        <dsp:cNvSpPr/>
      </dsp:nvSpPr>
      <dsp:spPr>
        <a:xfrm>
          <a:off x="3507090" y="0"/>
          <a:ext cx="3390352" cy="10171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913" tIns="267913" rIns="267913" bIns="267913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Identify</a:t>
          </a:r>
        </a:p>
      </dsp:txBody>
      <dsp:txXfrm>
        <a:off x="3507090" y="0"/>
        <a:ext cx="3390352" cy="1017105"/>
      </dsp:txXfrm>
    </dsp:sp>
    <dsp:sp modelId="{E5D74AA7-FA35-4064-B3D5-CE1957F3D7C2}">
      <dsp:nvSpPr>
        <dsp:cNvPr id="0" name=""/>
        <dsp:cNvSpPr/>
      </dsp:nvSpPr>
      <dsp:spPr>
        <a:xfrm>
          <a:off x="3507090" y="1017105"/>
          <a:ext cx="3390352" cy="24944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91" tIns="334891" rIns="334891" bIns="334891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Identify Champions</a:t>
          </a:r>
        </a:p>
      </dsp:txBody>
      <dsp:txXfrm>
        <a:off x="3507090" y="1017105"/>
        <a:ext cx="3390352" cy="2494444"/>
      </dsp:txXfrm>
    </dsp:sp>
    <dsp:sp modelId="{34FBBF6D-51F1-42C4-AF04-98B527FB33D3}">
      <dsp:nvSpPr>
        <dsp:cNvPr id="0" name=""/>
        <dsp:cNvSpPr/>
      </dsp:nvSpPr>
      <dsp:spPr>
        <a:xfrm>
          <a:off x="7005337" y="0"/>
          <a:ext cx="3390352" cy="10171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913" tIns="267913" rIns="267913" bIns="267913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Build</a:t>
          </a:r>
        </a:p>
      </dsp:txBody>
      <dsp:txXfrm>
        <a:off x="7005337" y="0"/>
        <a:ext cx="3390352" cy="1017105"/>
      </dsp:txXfrm>
    </dsp:sp>
    <dsp:sp modelId="{222D0557-6AF9-4B9D-BE16-91ADB5A4D47B}">
      <dsp:nvSpPr>
        <dsp:cNvPr id="0" name=""/>
        <dsp:cNvSpPr/>
      </dsp:nvSpPr>
      <dsp:spPr>
        <a:xfrm>
          <a:off x="7005337" y="1017105"/>
          <a:ext cx="3390352" cy="24944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891" tIns="334891" rIns="334891" bIns="334891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Build Long-term Bipartisan Support</a:t>
          </a:r>
        </a:p>
      </dsp:txBody>
      <dsp:txXfrm>
        <a:off x="7005337" y="1017105"/>
        <a:ext cx="3390352" cy="2494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F6DB21-0E41-B1E9-84BF-EA48F56E35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B7301-26BE-D5F9-9748-54795BA372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42F2-B67E-4D9E-A04F-646234905725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472A8-D452-E1E3-DC66-0FD4D42EBB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AF296-F8A2-118A-86F6-099D1034C6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1F8C1-C092-41D3-A548-B76504848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8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36729-2DD8-4D0A-AFAE-814C1F5DCC65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5E88E-0788-4237-AD26-CE67D2369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8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E88E-0788-4237-AD26-CE67D23692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2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E88E-0788-4237-AD26-CE67D23692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5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517125-F93F-4819-9803-D0C6E0BA6ACD}"/>
              </a:ext>
            </a:extLst>
          </p:cNvPr>
          <p:cNvSpPr/>
          <p:nvPr userDrawn="1"/>
        </p:nvSpPr>
        <p:spPr>
          <a:xfrm>
            <a:off x="0" y="6696635"/>
            <a:ext cx="12192000" cy="173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8389AC-5CBB-490D-A0A9-3AF9665784A4}"/>
              </a:ext>
            </a:extLst>
          </p:cNvPr>
          <p:cNvSpPr/>
          <p:nvPr userDrawn="1"/>
        </p:nvSpPr>
        <p:spPr>
          <a:xfrm>
            <a:off x="0" y="0"/>
            <a:ext cx="12192000" cy="2702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C5AD8-CF88-4827-8B2D-A9EB533FA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411" y="2805966"/>
            <a:ext cx="11165608" cy="134965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479CF-5D28-4D59-BC8A-5F511BF69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1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C7A38-121D-4904-9303-D593E363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2022 by ECFMG and/or FAIMER. All rights reserved.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2A4526-8E2C-458F-9FF4-B66A440CEF02}"/>
              </a:ext>
            </a:extLst>
          </p:cNvPr>
          <p:cNvGrpSpPr/>
          <p:nvPr userDrawn="1"/>
        </p:nvGrpSpPr>
        <p:grpSpPr>
          <a:xfrm>
            <a:off x="5" y="2636830"/>
            <a:ext cx="12191995" cy="137160"/>
            <a:chOff x="0" y="4451420"/>
            <a:chExt cx="12191995" cy="102900"/>
          </a:xfrm>
        </p:grpSpPr>
        <p:sp>
          <p:nvSpPr>
            <p:cNvPr id="20" name="Shape 36">
              <a:extLst>
                <a:ext uri="{FF2B5EF4-FFF2-40B4-BE49-F238E27FC236}">
                  <a16:creationId xmlns:a16="http://schemas.microsoft.com/office/drawing/2014/main" id="{F507D797-BB53-4B84-A180-82ADA433D24A}"/>
                </a:ext>
              </a:extLst>
            </p:cNvPr>
            <p:cNvSpPr/>
            <p:nvPr userDrawn="1"/>
          </p:nvSpPr>
          <p:spPr>
            <a:xfrm>
              <a:off x="0" y="4451420"/>
              <a:ext cx="893700" cy="10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Shape 37">
              <a:extLst>
                <a:ext uri="{FF2B5EF4-FFF2-40B4-BE49-F238E27FC236}">
                  <a16:creationId xmlns:a16="http://schemas.microsoft.com/office/drawing/2014/main" id="{5980680D-D963-48D8-9F56-BADC7DB55A52}"/>
                </a:ext>
              </a:extLst>
            </p:cNvPr>
            <p:cNvSpPr/>
            <p:nvPr userDrawn="1"/>
          </p:nvSpPr>
          <p:spPr>
            <a:xfrm>
              <a:off x="893710" y="4451420"/>
              <a:ext cx="9510880" cy="10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Shape 34">
              <a:extLst>
                <a:ext uri="{FF2B5EF4-FFF2-40B4-BE49-F238E27FC236}">
                  <a16:creationId xmlns:a16="http://schemas.microsoft.com/office/drawing/2014/main" id="{A91A2171-6E82-482C-816A-627CA3D15D01}"/>
                </a:ext>
              </a:extLst>
            </p:cNvPr>
            <p:cNvSpPr/>
            <p:nvPr userDrawn="1"/>
          </p:nvSpPr>
          <p:spPr>
            <a:xfrm>
              <a:off x="10404590" y="4451420"/>
              <a:ext cx="893700" cy="102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Shape 35">
              <a:extLst>
                <a:ext uri="{FF2B5EF4-FFF2-40B4-BE49-F238E27FC236}">
                  <a16:creationId xmlns:a16="http://schemas.microsoft.com/office/drawing/2014/main" id="{34F1A214-0E09-47BB-BD52-48A2DD26C4B3}"/>
                </a:ext>
              </a:extLst>
            </p:cNvPr>
            <p:cNvSpPr/>
            <p:nvPr userDrawn="1"/>
          </p:nvSpPr>
          <p:spPr>
            <a:xfrm>
              <a:off x="11298290" y="4451420"/>
              <a:ext cx="8937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Shape 35">
              <a:extLst>
                <a:ext uri="{FF2B5EF4-FFF2-40B4-BE49-F238E27FC236}">
                  <a16:creationId xmlns:a16="http://schemas.microsoft.com/office/drawing/2014/main" id="{9E8865DD-455B-4EB8-915D-C0F482AFA6FA}"/>
                </a:ext>
              </a:extLst>
            </p:cNvPr>
            <p:cNvSpPr/>
            <p:nvPr userDrawn="1"/>
          </p:nvSpPr>
          <p:spPr>
            <a:xfrm>
              <a:off x="11463337" y="4451420"/>
              <a:ext cx="728658" cy="102900"/>
            </a:xfrm>
            <a:prstGeom prst="rect">
              <a:avLst/>
            </a:prstGeom>
            <a:solidFill>
              <a:srgbClr val="888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F63722-A632-401D-829A-09C93265B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9247" y="169204"/>
            <a:ext cx="5173506" cy="24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44FC-36B1-47B1-A646-E8704C62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E4E8-8BF0-4B43-9782-80B3CC690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8987-4E50-4605-8B66-0C3CB326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2A28C-9D56-4B27-98CF-D6F4E8FD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2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1349-22A6-4CEA-909C-32B2E5B1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22A0C-D1EA-4F66-BFAA-33334DB2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897B4-79E4-4A39-8107-C3902662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0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5AD8-CF88-4827-8B2D-A9EB533FA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502" y="1122363"/>
            <a:ext cx="10426996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479CF-5D28-4D59-BC8A-5F511BF69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502" y="3602038"/>
            <a:ext cx="1042699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C7A38-121D-4904-9303-D593E363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020F4-44FE-437D-ABCC-0FBF1864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9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0F93-4952-4E96-85CA-61A7B934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1E8AD-94E7-42DB-B860-71D9B5137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6DC20-C846-4E21-99BC-EA4C94455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0EA07-96F9-4408-AFC1-A5DDF8D9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EE412-D5C7-442A-A5C4-A4EB99CE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0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4C437-EDC2-4F37-9B75-71A454DD8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9441"/>
            <a:ext cx="5183188" cy="36576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5C51-D5C7-4644-8AA8-DB0AD27DD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9361"/>
            <a:ext cx="5180013" cy="36576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7CD24-D462-47FB-857F-8E6B0C6A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5C786-7E61-4342-B253-D372E12D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91174"/>
            <a:ext cx="5184648" cy="7758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FBEC6-1631-42BE-AB91-A3B711F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1174"/>
            <a:ext cx="5183188" cy="7758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29E0D-2AD9-401E-ABB0-67177157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61349-720E-45A6-9FDA-C8D3FBC0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Shape 37">
            <a:extLst>
              <a:ext uri="{FF2B5EF4-FFF2-40B4-BE49-F238E27FC236}">
                <a16:creationId xmlns:a16="http://schemas.microsoft.com/office/drawing/2014/main" id="{86BF4F4E-5C95-4E6A-80EA-DD2FE4E8D68D}"/>
              </a:ext>
            </a:extLst>
          </p:cNvPr>
          <p:cNvSpPr/>
          <p:nvPr userDrawn="1"/>
        </p:nvSpPr>
        <p:spPr>
          <a:xfrm>
            <a:off x="836612" y="2461609"/>
            <a:ext cx="4297680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Shape 34">
            <a:extLst>
              <a:ext uri="{FF2B5EF4-FFF2-40B4-BE49-F238E27FC236}">
                <a16:creationId xmlns:a16="http://schemas.microsoft.com/office/drawing/2014/main" id="{3CFEFDCC-7442-4D22-9216-9196B594EC78}"/>
              </a:ext>
            </a:extLst>
          </p:cNvPr>
          <p:cNvSpPr/>
          <p:nvPr userDrawn="1"/>
        </p:nvSpPr>
        <p:spPr>
          <a:xfrm>
            <a:off x="5114777" y="2461609"/>
            <a:ext cx="914400" cy="10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Shape 37">
            <a:extLst>
              <a:ext uri="{FF2B5EF4-FFF2-40B4-BE49-F238E27FC236}">
                <a16:creationId xmlns:a16="http://schemas.microsoft.com/office/drawing/2014/main" id="{276F4713-EC53-494A-A93B-00521F6CCCB8}"/>
              </a:ext>
            </a:extLst>
          </p:cNvPr>
          <p:cNvSpPr/>
          <p:nvPr userDrawn="1"/>
        </p:nvSpPr>
        <p:spPr>
          <a:xfrm>
            <a:off x="6168331" y="2462744"/>
            <a:ext cx="4297680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Shape 34">
            <a:extLst>
              <a:ext uri="{FF2B5EF4-FFF2-40B4-BE49-F238E27FC236}">
                <a16:creationId xmlns:a16="http://schemas.microsoft.com/office/drawing/2014/main" id="{6A127BB8-B6A8-4881-AE3A-375EC733C982}"/>
              </a:ext>
            </a:extLst>
          </p:cNvPr>
          <p:cNvSpPr/>
          <p:nvPr userDrawn="1"/>
        </p:nvSpPr>
        <p:spPr>
          <a:xfrm>
            <a:off x="10446519" y="2462744"/>
            <a:ext cx="914400" cy="10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87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ACF4-B6CD-4EA6-AE43-B3D0EFA1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27D8A-86E0-4A0C-A974-624F3678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17A35-D6E8-4578-B3F0-E7508422E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7908"/>
            <a:ext cx="3932237" cy="360108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15AD4-2AD4-452B-8FD9-46CC1BC2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83DEC-A881-4C34-94D1-F067771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37">
            <a:extLst>
              <a:ext uri="{FF2B5EF4-FFF2-40B4-BE49-F238E27FC236}">
                <a16:creationId xmlns:a16="http://schemas.microsoft.com/office/drawing/2014/main" id="{DC96F9C0-9B45-47AB-94FB-3806CD7942D1}"/>
              </a:ext>
            </a:extLst>
          </p:cNvPr>
          <p:cNvSpPr/>
          <p:nvPr userDrawn="1"/>
        </p:nvSpPr>
        <p:spPr>
          <a:xfrm>
            <a:off x="836612" y="2062109"/>
            <a:ext cx="3931920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Shape 34">
            <a:extLst>
              <a:ext uri="{FF2B5EF4-FFF2-40B4-BE49-F238E27FC236}">
                <a16:creationId xmlns:a16="http://schemas.microsoft.com/office/drawing/2014/main" id="{F2557096-07E3-472D-AA21-ED41C319085F}"/>
              </a:ext>
            </a:extLst>
          </p:cNvPr>
          <p:cNvSpPr/>
          <p:nvPr userDrawn="1"/>
        </p:nvSpPr>
        <p:spPr>
          <a:xfrm>
            <a:off x="3891026" y="2062109"/>
            <a:ext cx="893700" cy="10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050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B33837-DB7B-403A-8FB2-F0FF883B5877}"/>
              </a:ext>
            </a:extLst>
          </p:cNvPr>
          <p:cNvSpPr/>
          <p:nvPr userDrawn="1"/>
        </p:nvSpPr>
        <p:spPr>
          <a:xfrm>
            <a:off x="0" y="6696635"/>
            <a:ext cx="12192000" cy="17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054142-ED13-40CD-A33B-E05B84CA0B8A}"/>
              </a:ext>
            </a:extLst>
          </p:cNvPr>
          <p:cNvSpPr/>
          <p:nvPr userDrawn="1"/>
        </p:nvSpPr>
        <p:spPr>
          <a:xfrm>
            <a:off x="0" y="1"/>
            <a:ext cx="12191990" cy="23816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9724D-1AFB-4894-8765-D3AF47C90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704" y="558568"/>
            <a:ext cx="7506017" cy="91439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Questions or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A4296-7C67-460C-A376-C57FA46689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3704" y="1580858"/>
            <a:ext cx="10404534" cy="63355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Or a contact us?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BCAE-2BC3-4D74-B2F3-8D86CBF3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4638A1-1139-4027-83CF-B89520D078F8}"/>
              </a:ext>
            </a:extLst>
          </p:cNvPr>
          <p:cNvGrpSpPr/>
          <p:nvPr userDrawn="1"/>
        </p:nvGrpSpPr>
        <p:grpSpPr>
          <a:xfrm>
            <a:off x="5" y="2348614"/>
            <a:ext cx="12191995" cy="137160"/>
            <a:chOff x="0" y="4451420"/>
            <a:chExt cx="12191995" cy="102900"/>
          </a:xfrm>
        </p:grpSpPr>
        <p:sp>
          <p:nvSpPr>
            <p:cNvPr id="13" name="Shape 36">
              <a:extLst>
                <a:ext uri="{FF2B5EF4-FFF2-40B4-BE49-F238E27FC236}">
                  <a16:creationId xmlns:a16="http://schemas.microsoft.com/office/drawing/2014/main" id="{CA1EF256-272E-4F0F-8D6C-BCC228942FBA}"/>
                </a:ext>
              </a:extLst>
            </p:cNvPr>
            <p:cNvSpPr/>
            <p:nvPr userDrawn="1"/>
          </p:nvSpPr>
          <p:spPr>
            <a:xfrm>
              <a:off x="0" y="4451420"/>
              <a:ext cx="893700" cy="10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Shape 37">
              <a:extLst>
                <a:ext uri="{FF2B5EF4-FFF2-40B4-BE49-F238E27FC236}">
                  <a16:creationId xmlns:a16="http://schemas.microsoft.com/office/drawing/2014/main" id="{3E1B92B2-DFEF-429A-B410-47ECADAA80E2}"/>
                </a:ext>
              </a:extLst>
            </p:cNvPr>
            <p:cNvSpPr/>
            <p:nvPr userDrawn="1"/>
          </p:nvSpPr>
          <p:spPr>
            <a:xfrm>
              <a:off x="893710" y="4451420"/>
              <a:ext cx="9510880" cy="10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Shape 34">
              <a:extLst>
                <a:ext uri="{FF2B5EF4-FFF2-40B4-BE49-F238E27FC236}">
                  <a16:creationId xmlns:a16="http://schemas.microsoft.com/office/drawing/2014/main" id="{1E9A1DD4-6C7E-49FF-A22D-DD91F656C2F5}"/>
                </a:ext>
              </a:extLst>
            </p:cNvPr>
            <p:cNvSpPr/>
            <p:nvPr userDrawn="1"/>
          </p:nvSpPr>
          <p:spPr>
            <a:xfrm>
              <a:off x="10404590" y="4451420"/>
              <a:ext cx="893700" cy="102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Shape 35">
              <a:extLst>
                <a:ext uri="{FF2B5EF4-FFF2-40B4-BE49-F238E27FC236}">
                  <a16:creationId xmlns:a16="http://schemas.microsoft.com/office/drawing/2014/main" id="{164E2847-90FE-4EC1-8831-A8046EB63BF2}"/>
                </a:ext>
              </a:extLst>
            </p:cNvPr>
            <p:cNvSpPr/>
            <p:nvPr userDrawn="1"/>
          </p:nvSpPr>
          <p:spPr>
            <a:xfrm>
              <a:off x="11298290" y="4451420"/>
              <a:ext cx="8937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Shape 35">
              <a:extLst>
                <a:ext uri="{FF2B5EF4-FFF2-40B4-BE49-F238E27FC236}">
                  <a16:creationId xmlns:a16="http://schemas.microsoft.com/office/drawing/2014/main" id="{F774D149-5AA0-4D89-986F-FA9B7868BFA9}"/>
                </a:ext>
              </a:extLst>
            </p:cNvPr>
            <p:cNvSpPr/>
            <p:nvPr userDrawn="1"/>
          </p:nvSpPr>
          <p:spPr>
            <a:xfrm>
              <a:off x="11463337" y="4451420"/>
              <a:ext cx="728658" cy="102900"/>
            </a:xfrm>
            <a:prstGeom prst="rect">
              <a:avLst/>
            </a:prstGeom>
            <a:solidFill>
              <a:srgbClr val="888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9C9272-7ADF-46C0-8D5C-4F6361CD1C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93704" y="2722563"/>
            <a:ext cx="10404534" cy="3511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7DF8A26-1960-4157-8F73-9C41FDE52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11" y="375687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7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mplate_Copy-&gt;P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E6221-0E35-431F-95EE-0DBC9F69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D453C-952C-4C15-8598-D95F33D2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9E80E935-B2C5-46AF-98C3-4FDC687EE1F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7569919"/>
              </p:ext>
            </p:extLst>
          </p:nvPr>
        </p:nvGraphicFramePr>
        <p:xfrm>
          <a:off x="335280" y="1162021"/>
          <a:ext cx="1152144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498494542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171216111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676278976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424623997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2515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6272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9111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9148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919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862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A86752C-1A6A-4E8C-B618-2A7400F5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049"/>
            <a:ext cx="10515600" cy="8059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469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E6221-0E35-431F-95EE-0DBC9F69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D453C-952C-4C15-8598-D95F33D2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3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Purpl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E6221-0E35-431F-95EE-0DBC9F69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D453C-952C-4C15-8598-D95F33D2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457909-7F1D-4E97-86FD-FCEACD2AC37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1CBE33-E6D5-4B99-B139-F8045D53E4BF}"/>
              </a:ext>
            </a:extLst>
          </p:cNvPr>
          <p:cNvGrpSpPr/>
          <p:nvPr userDrawn="1"/>
        </p:nvGrpSpPr>
        <p:grpSpPr>
          <a:xfrm>
            <a:off x="893710" y="6755100"/>
            <a:ext cx="11298280" cy="102900"/>
            <a:chOff x="893710" y="6755100"/>
            <a:chExt cx="11298280" cy="102900"/>
          </a:xfrm>
        </p:grpSpPr>
        <p:sp>
          <p:nvSpPr>
            <p:cNvPr id="12" name="Shape 37">
              <a:extLst>
                <a:ext uri="{FF2B5EF4-FFF2-40B4-BE49-F238E27FC236}">
                  <a16:creationId xmlns:a16="http://schemas.microsoft.com/office/drawing/2014/main" id="{FCA8B801-3006-4331-A44B-9D5EFD0CA9E4}"/>
                </a:ext>
              </a:extLst>
            </p:cNvPr>
            <p:cNvSpPr/>
            <p:nvPr userDrawn="1"/>
          </p:nvSpPr>
          <p:spPr>
            <a:xfrm>
              <a:off x="893710" y="6755100"/>
              <a:ext cx="9510880" cy="10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Shape 34">
              <a:extLst>
                <a:ext uri="{FF2B5EF4-FFF2-40B4-BE49-F238E27FC236}">
                  <a16:creationId xmlns:a16="http://schemas.microsoft.com/office/drawing/2014/main" id="{43F1D9D7-88D5-4745-A034-30CC9B3715DF}"/>
                </a:ext>
              </a:extLst>
            </p:cNvPr>
            <p:cNvSpPr/>
            <p:nvPr userDrawn="1"/>
          </p:nvSpPr>
          <p:spPr>
            <a:xfrm>
              <a:off x="10404590" y="6755100"/>
              <a:ext cx="893700" cy="102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Shape 35">
              <a:extLst>
                <a:ext uri="{FF2B5EF4-FFF2-40B4-BE49-F238E27FC236}">
                  <a16:creationId xmlns:a16="http://schemas.microsoft.com/office/drawing/2014/main" id="{8C595D14-B97D-40A3-8D71-24AF3D2D562A}"/>
                </a:ext>
              </a:extLst>
            </p:cNvPr>
            <p:cNvSpPr/>
            <p:nvPr userDrawn="1"/>
          </p:nvSpPr>
          <p:spPr>
            <a:xfrm>
              <a:off x="11298290" y="6755100"/>
              <a:ext cx="8937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Shape 35">
              <a:extLst>
                <a:ext uri="{FF2B5EF4-FFF2-40B4-BE49-F238E27FC236}">
                  <a16:creationId xmlns:a16="http://schemas.microsoft.com/office/drawing/2014/main" id="{EC79216D-662B-43E8-83A6-5ADC49F70367}"/>
                </a:ext>
              </a:extLst>
            </p:cNvPr>
            <p:cNvSpPr/>
            <p:nvPr userDrawn="1"/>
          </p:nvSpPr>
          <p:spPr>
            <a:xfrm>
              <a:off x="11463338" y="6755100"/>
              <a:ext cx="728652" cy="102900"/>
            </a:xfrm>
            <a:prstGeom prst="rect">
              <a:avLst/>
            </a:prstGeom>
            <a:solidFill>
              <a:srgbClr val="888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8ACC52A-A7C6-449A-A8D2-70844F411840}"/>
              </a:ext>
            </a:extLst>
          </p:cNvPr>
          <p:cNvSpPr/>
          <p:nvPr userDrawn="1"/>
        </p:nvSpPr>
        <p:spPr>
          <a:xfrm>
            <a:off x="0" y="0"/>
            <a:ext cx="12192000" cy="537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27A615-61C9-4938-8962-1CCB239DFAC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C7A38-121D-4904-9303-D593E363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020F4-44FE-437D-ABCC-0FBF1864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hape 11">
            <a:extLst>
              <a:ext uri="{FF2B5EF4-FFF2-40B4-BE49-F238E27FC236}">
                <a16:creationId xmlns:a16="http://schemas.microsoft.com/office/drawing/2014/main" id="{D79919A8-A09C-4752-9051-B77CD8A49085}"/>
              </a:ext>
            </a:extLst>
          </p:cNvPr>
          <p:cNvSpPr/>
          <p:nvPr userDrawn="1"/>
        </p:nvSpPr>
        <p:spPr>
          <a:xfrm>
            <a:off x="7119346" y="2985156"/>
            <a:ext cx="721800" cy="10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Shape 12">
            <a:extLst>
              <a:ext uri="{FF2B5EF4-FFF2-40B4-BE49-F238E27FC236}">
                <a16:creationId xmlns:a16="http://schemas.microsoft.com/office/drawing/2014/main" id="{7F73EB34-5177-490F-A801-FE345004946C}"/>
              </a:ext>
            </a:extLst>
          </p:cNvPr>
          <p:cNvSpPr/>
          <p:nvPr userDrawn="1"/>
        </p:nvSpPr>
        <p:spPr>
          <a:xfrm>
            <a:off x="7840961" y="2985156"/>
            <a:ext cx="721800" cy="10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Shape 13">
            <a:extLst>
              <a:ext uri="{FF2B5EF4-FFF2-40B4-BE49-F238E27FC236}">
                <a16:creationId xmlns:a16="http://schemas.microsoft.com/office/drawing/2014/main" id="{F184FECD-8366-44D8-84AA-4A6D0EED62F3}"/>
              </a:ext>
            </a:extLst>
          </p:cNvPr>
          <p:cNvSpPr/>
          <p:nvPr userDrawn="1"/>
        </p:nvSpPr>
        <p:spPr>
          <a:xfrm>
            <a:off x="-1" y="2985156"/>
            <a:ext cx="721800" cy="10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EF6F6A88-A3B9-4FBF-B81D-2D9A016F396D}"/>
              </a:ext>
            </a:extLst>
          </p:cNvPr>
          <p:cNvSpPr/>
          <p:nvPr userDrawn="1"/>
        </p:nvSpPr>
        <p:spPr>
          <a:xfrm>
            <a:off x="721425" y="2985156"/>
            <a:ext cx="6400800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275DEFE5-23AB-4A2A-A1E2-89F74EDE240A}"/>
              </a:ext>
            </a:extLst>
          </p:cNvPr>
          <p:cNvSpPr/>
          <p:nvPr userDrawn="1"/>
        </p:nvSpPr>
        <p:spPr>
          <a:xfrm>
            <a:off x="7999337" y="2985156"/>
            <a:ext cx="721800" cy="102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2A9D8F-6E25-490D-9B88-EA262B7997ED}"/>
              </a:ext>
            </a:extLst>
          </p:cNvPr>
          <p:cNvSpPr txBox="1">
            <a:spLocks/>
          </p:cNvSpPr>
          <p:nvPr userDrawn="1"/>
        </p:nvSpPr>
        <p:spPr>
          <a:xfrm>
            <a:off x="838200" y="3398488"/>
            <a:ext cx="10515600" cy="23876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9A5BB-7609-494D-9075-7F4A4633C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2823" y="191950"/>
            <a:ext cx="5489240" cy="25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B33837-DB7B-403A-8FB2-F0FF883B5877}"/>
              </a:ext>
            </a:extLst>
          </p:cNvPr>
          <p:cNvSpPr/>
          <p:nvPr userDrawn="1"/>
        </p:nvSpPr>
        <p:spPr>
          <a:xfrm>
            <a:off x="0" y="6696635"/>
            <a:ext cx="12192000" cy="17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054142-ED13-40CD-A33B-E05B84CA0B8A}"/>
              </a:ext>
            </a:extLst>
          </p:cNvPr>
          <p:cNvSpPr/>
          <p:nvPr userDrawn="1"/>
        </p:nvSpPr>
        <p:spPr>
          <a:xfrm>
            <a:off x="0" y="0"/>
            <a:ext cx="12191990" cy="445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9724D-1AFB-4894-8765-D3AF47C9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80577"/>
            <a:ext cx="10515600" cy="1696201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A4296-7C67-460C-A376-C57FA4668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397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BCAE-2BC3-4D74-B2F3-8D86CBF3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4638A1-1139-4027-83CF-B89520D078F8}"/>
              </a:ext>
            </a:extLst>
          </p:cNvPr>
          <p:cNvGrpSpPr/>
          <p:nvPr userDrawn="1"/>
        </p:nvGrpSpPr>
        <p:grpSpPr>
          <a:xfrm>
            <a:off x="5" y="4396375"/>
            <a:ext cx="12191995" cy="137160"/>
            <a:chOff x="0" y="4451420"/>
            <a:chExt cx="12191995" cy="102900"/>
          </a:xfrm>
        </p:grpSpPr>
        <p:sp>
          <p:nvSpPr>
            <p:cNvPr id="13" name="Shape 36">
              <a:extLst>
                <a:ext uri="{FF2B5EF4-FFF2-40B4-BE49-F238E27FC236}">
                  <a16:creationId xmlns:a16="http://schemas.microsoft.com/office/drawing/2014/main" id="{CA1EF256-272E-4F0F-8D6C-BCC228942FBA}"/>
                </a:ext>
              </a:extLst>
            </p:cNvPr>
            <p:cNvSpPr/>
            <p:nvPr userDrawn="1"/>
          </p:nvSpPr>
          <p:spPr>
            <a:xfrm>
              <a:off x="0" y="4451420"/>
              <a:ext cx="893700" cy="10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Shape 37">
              <a:extLst>
                <a:ext uri="{FF2B5EF4-FFF2-40B4-BE49-F238E27FC236}">
                  <a16:creationId xmlns:a16="http://schemas.microsoft.com/office/drawing/2014/main" id="{3E1B92B2-DFEF-429A-B410-47ECADAA80E2}"/>
                </a:ext>
              </a:extLst>
            </p:cNvPr>
            <p:cNvSpPr/>
            <p:nvPr userDrawn="1"/>
          </p:nvSpPr>
          <p:spPr>
            <a:xfrm>
              <a:off x="893710" y="4451420"/>
              <a:ext cx="9510880" cy="10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Shape 34">
              <a:extLst>
                <a:ext uri="{FF2B5EF4-FFF2-40B4-BE49-F238E27FC236}">
                  <a16:creationId xmlns:a16="http://schemas.microsoft.com/office/drawing/2014/main" id="{1E9A1DD4-6C7E-49FF-A22D-DD91F656C2F5}"/>
                </a:ext>
              </a:extLst>
            </p:cNvPr>
            <p:cNvSpPr/>
            <p:nvPr userDrawn="1"/>
          </p:nvSpPr>
          <p:spPr>
            <a:xfrm>
              <a:off x="10404590" y="4451420"/>
              <a:ext cx="893700" cy="102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Shape 35">
              <a:extLst>
                <a:ext uri="{FF2B5EF4-FFF2-40B4-BE49-F238E27FC236}">
                  <a16:creationId xmlns:a16="http://schemas.microsoft.com/office/drawing/2014/main" id="{164E2847-90FE-4EC1-8831-A8046EB63BF2}"/>
                </a:ext>
              </a:extLst>
            </p:cNvPr>
            <p:cNvSpPr/>
            <p:nvPr userDrawn="1"/>
          </p:nvSpPr>
          <p:spPr>
            <a:xfrm>
              <a:off x="11298290" y="4451420"/>
              <a:ext cx="8937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Shape 35">
              <a:extLst>
                <a:ext uri="{FF2B5EF4-FFF2-40B4-BE49-F238E27FC236}">
                  <a16:creationId xmlns:a16="http://schemas.microsoft.com/office/drawing/2014/main" id="{F774D149-5AA0-4D89-986F-FA9B7868BFA9}"/>
                </a:ext>
              </a:extLst>
            </p:cNvPr>
            <p:cNvSpPr/>
            <p:nvPr userDrawn="1"/>
          </p:nvSpPr>
          <p:spPr>
            <a:xfrm>
              <a:off x="11463337" y="4451420"/>
              <a:ext cx="728658" cy="102900"/>
            </a:xfrm>
            <a:prstGeom prst="rect">
              <a:avLst/>
            </a:prstGeom>
            <a:solidFill>
              <a:srgbClr val="888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3CD04B1-926C-448D-AD90-43CFBD7C9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46" y="168918"/>
            <a:ext cx="5173508" cy="24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3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B33837-DB7B-403A-8FB2-F0FF883B5877}"/>
              </a:ext>
            </a:extLst>
          </p:cNvPr>
          <p:cNvSpPr/>
          <p:nvPr userDrawn="1"/>
        </p:nvSpPr>
        <p:spPr>
          <a:xfrm>
            <a:off x="0" y="6696635"/>
            <a:ext cx="12192000" cy="17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054142-ED13-40CD-A33B-E05B84CA0B8A}"/>
              </a:ext>
            </a:extLst>
          </p:cNvPr>
          <p:cNvSpPr/>
          <p:nvPr userDrawn="1"/>
        </p:nvSpPr>
        <p:spPr>
          <a:xfrm>
            <a:off x="0" y="0"/>
            <a:ext cx="12191990" cy="3840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A4296-7C67-460C-A376-C57FA46689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87989"/>
            <a:ext cx="10631492" cy="21519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Quick bio and/or contact info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BCAE-2BC3-4D74-B2F3-8D86CBF3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4638A1-1139-4027-83CF-B89520D078F8}"/>
              </a:ext>
            </a:extLst>
          </p:cNvPr>
          <p:cNvGrpSpPr/>
          <p:nvPr userDrawn="1"/>
        </p:nvGrpSpPr>
        <p:grpSpPr>
          <a:xfrm>
            <a:off x="5" y="3739145"/>
            <a:ext cx="12191995" cy="137160"/>
            <a:chOff x="0" y="4451420"/>
            <a:chExt cx="12191995" cy="102900"/>
          </a:xfrm>
        </p:grpSpPr>
        <p:sp>
          <p:nvSpPr>
            <p:cNvPr id="13" name="Shape 36">
              <a:extLst>
                <a:ext uri="{FF2B5EF4-FFF2-40B4-BE49-F238E27FC236}">
                  <a16:creationId xmlns:a16="http://schemas.microsoft.com/office/drawing/2014/main" id="{CA1EF256-272E-4F0F-8D6C-BCC228942FBA}"/>
                </a:ext>
              </a:extLst>
            </p:cNvPr>
            <p:cNvSpPr/>
            <p:nvPr userDrawn="1"/>
          </p:nvSpPr>
          <p:spPr>
            <a:xfrm>
              <a:off x="0" y="4451420"/>
              <a:ext cx="893700" cy="10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Shape 37">
              <a:extLst>
                <a:ext uri="{FF2B5EF4-FFF2-40B4-BE49-F238E27FC236}">
                  <a16:creationId xmlns:a16="http://schemas.microsoft.com/office/drawing/2014/main" id="{3E1B92B2-DFEF-429A-B410-47ECADAA80E2}"/>
                </a:ext>
              </a:extLst>
            </p:cNvPr>
            <p:cNvSpPr/>
            <p:nvPr userDrawn="1"/>
          </p:nvSpPr>
          <p:spPr>
            <a:xfrm>
              <a:off x="893710" y="4451420"/>
              <a:ext cx="9510880" cy="10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Shape 34">
              <a:extLst>
                <a:ext uri="{FF2B5EF4-FFF2-40B4-BE49-F238E27FC236}">
                  <a16:creationId xmlns:a16="http://schemas.microsoft.com/office/drawing/2014/main" id="{1E9A1DD4-6C7E-49FF-A22D-DD91F656C2F5}"/>
                </a:ext>
              </a:extLst>
            </p:cNvPr>
            <p:cNvSpPr/>
            <p:nvPr userDrawn="1"/>
          </p:nvSpPr>
          <p:spPr>
            <a:xfrm>
              <a:off x="10404590" y="4451420"/>
              <a:ext cx="893700" cy="102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Shape 35">
              <a:extLst>
                <a:ext uri="{FF2B5EF4-FFF2-40B4-BE49-F238E27FC236}">
                  <a16:creationId xmlns:a16="http://schemas.microsoft.com/office/drawing/2014/main" id="{164E2847-90FE-4EC1-8831-A8046EB63BF2}"/>
                </a:ext>
              </a:extLst>
            </p:cNvPr>
            <p:cNvSpPr/>
            <p:nvPr userDrawn="1"/>
          </p:nvSpPr>
          <p:spPr>
            <a:xfrm>
              <a:off x="11298290" y="4451420"/>
              <a:ext cx="8937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Shape 35">
              <a:extLst>
                <a:ext uri="{FF2B5EF4-FFF2-40B4-BE49-F238E27FC236}">
                  <a16:creationId xmlns:a16="http://schemas.microsoft.com/office/drawing/2014/main" id="{F774D149-5AA0-4D89-986F-FA9B7868BFA9}"/>
                </a:ext>
              </a:extLst>
            </p:cNvPr>
            <p:cNvSpPr/>
            <p:nvPr userDrawn="1"/>
          </p:nvSpPr>
          <p:spPr>
            <a:xfrm>
              <a:off x="11463337" y="4451420"/>
              <a:ext cx="728658" cy="102900"/>
            </a:xfrm>
            <a:prstGeom prst="rect">
              <a:avLst/>
            </a:prstGeom>
            <a:solidFill>
              <a:srgbClr val="888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EB7DFA9-23E1-4EEA-B70F-8568E8EBE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520469"/>
            <a:ext cx="8059487" cy="118274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F5AD6F8-107D-4C2B-9516-91B9AA3F06B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1850" y="2817251"/>
            <a:ext cx="8059487" cy="87643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4D4EBA39-DAA7-4353-959D-5439730BC6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69520" y="1355725"/>
            <a:ext cx="2470150" cy="2271736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Presenter’s Photo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46D6DD-B2E5-4985-81E6-BA1F4822A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0" y="353319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0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B33837-DB7B-403A-8FB2-F0FF883B5877}"/>
              </a:ext>
            </a:extLst>
          </p:cNvPr>
          <p:cNvSpPr/>
          <p:nvPr userDrawn="1"/>
        </p:nvSpPr>
        <p:spPr>
          <a:xfrm>
            <a:off x="0" y="6696635"/>
            <a:ext cx="12192000" cy="17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054142-ED13-40CD-A33B-E05B84CA0B8A}"/>
              </a:ext>
            </a:extLst>
          </p:cNvPr>
          <p:cNvSpPr/>
          <p:nvPr userDrawn="1"/>
        </p:nvSpPr>
        <p:spPr>
          <a:xfrm>
            <a:off x="0" y="1"/>
            <a:ext cx="12191990" cy="23816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9724D-1AFB-4894-8765-D3AF47C90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704" y="558568"/>
            <a:ext cx="7952584" cy="91439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A4296-7C67-460C-A376-C57FA4668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4" y="1580858"/>
            <a:ext cx="10404534" cy="63355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BCAE-2BC3-4D74-B2F3-8D86CBF3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4638A1-1139-4027-83CF-B89520D078F8}"/>
              </a:ext>
            </a:extLst>
          </p:cNvPr>
          <p:cNvGrpSpPr/>
          <p:nvPr userDrawn="1"/>
        </p:nvGrpSpPr>
        <p:grpSpPr>
          <a:xfrm>
            <a:off x="5" y="2348614"/>
            <a:ext cx="12191995" cy="137160"/>
            <a:chOff x="0" y="4451420"/>
            <a:chExt cx="12191995" cy="102900"/>
          </a:xfrm>
        </p:grpSpPr>
        <p:sp>
          <p:nvSpPr>
            <p:cNvPr id="13" name="Shape 36">
              <a:extLst>
                <a:ext uri="{FF2B5EF4-FFF2-40B4-BE49-F238E27FC236}">
                  <a16:creationId xmlns:a16="http://schemas.microsoft.com/office/drawing/2014/main" id="{CA1EF256-272E-4F0F-8D6C-BCC228942FBA}"/>
                </a:ext>
              </a:extLst>
            </p:cNvPr>
            <p:cNvSpPr/>
            <p:nvPr userDrawn="1"/>
          </p:nvSpPr>
          <p:spPr>
            <a:xfrm>
              <a:off x="0" y="4451420"/>
              <a:ext cx="893700" cy="10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Shape 37">
              <a:extLst>
                <a:ext uri="{FF2B5EF4-FFF2-40B4-BE49-F238E27FC236}">
                  <a16:creationId xmlns:a16="http://schemas.microsoft.com/office/drawing/2014/main" id="{3E1B92B2-DFEF-429A-B410-47ECADAA80E2}"/>
                </a:ext>
              </a:extLst>
            </p:cNvPr>
            <p:cNvSpPr/>
            <p:nvPr userDrawn="1"/>
          </p:nvSpPr>
          <p:spPr>
            <a:xfrm>
              <a:off x="893710" y="4451420"/>
              <a:ext cx="9510880" cy="10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Shape 34">
              <a:extLst>
                <a:ext uri="{FF2B5EF4-FFF2-40B4-BE49-F238E27FC236}">
                  <a16:creationId xmlns:a16="http://schemas.microsoft.com/office/drawing/2014/main" id="{1E9A1DD4-6C7E-49FF-A22D-DD91F656C2F5}"/>
                </a:ext>
              </a:extLst>
            </p:cNvPr>
            <p:cNvSpPr/>
            <p:nvPr userDrawn="1"/>
          </p:nvSpPr>
          <p:spPr>
            <a:xfrm>
              <a:off x="10404590" y="4451420"/>
              <a:ext cx="893700" cy="102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Shape 35">
              <a:extLst>
                <a:ext uri="{FF2B5EF4-FFF2-40B4-BE49-F238E27FC236}">
                  <a16:creationId xmlns:a16="http://schemas.microsoft.com/office/drawing/2014/main" id="{164E2847-90FE-4EC1-8831-A8046EB63BF2}"/>
                </a:ext>
              </a:extLst>
            </p:cNvPr>
            <p:cNvSpPr/>
            <p:nvPr userDrawn="1"/>
          </p:nvSpPr>
          <p:spPr>
            <a:xfrm>
              <a:off x="11298290" y="4451420"/>
              <a:ext cx="8937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Shape 35">
              <a:extLst>
                <a:ext uri="{FF2B5EF4-FFF2-40B4-BE49-F238E27FC236}">
                  <a16:creationId xmlns:a16="http://schemas.microsoft.com/office/drawing/2014/main" id="{F774D149-5AA0-4D89-986F-FA9B7868BFA9}"/>
                </a:ext>
              </a:extLst>
            </p:cNvPr>
            <p:cNvSpPr/>
            <p:nvPr userDrawn="1"/>
          </p:nvSpPr>
          <p:spPr>
            <a:xfrm>
              <a:off x="11463337" y="4451420"/>
              <a:ext cx="728658" cy="102900"/>
            </a:xfrm>
            <a:prstGeom prst="rect">
              <a:avLst/>
            </a:prstGeom>
            <a:solidFill>
              <a:srgbClr val="888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C40F19E-C42B-43A6-981E-EC6B5AD65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11" y="375687"/>
            <a:ext cx="1280160" cy="128016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9C9272-7ADF-46C0-8D5C-4F6361CD1C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93704" y="2722563"/>
            <a:ext cx="10404534" cy="3511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53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Intealt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4A725A8-D3E7-7594-A0D6-C8E31C74A332}"/>
              </a:ext>
            </a:extLst>
          </p:cNvPr>
          <p:cNvSpPr txBox="1"/>
          <p:nvPr userDrawn="1"/>
        </p:nvSpPr>
        <p:spPr>
          <a:xfrm>
            <a:off x="838200" y="612249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+mj-lt"/>
              </a:rPr>
              <a:t>About Intealth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F13E9-ACB6-BFB2-351F-B83C9ACFE0FC}"/>
              </a:ext>
            </a:extLst>
          </p:cNvPr>
          <p:cNvSpPr txBox="1"/>
          <p:nvPr userDrawn="1"/>
        </p:nvSpPr>
        <p:spPr>
          <a:xfrm>
            <a:off x="838200" y="1825625"/>
            <a:ext cx="10515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34D57"/>
                </a:solidFill>
              </a:rPr>
              <a:t>Announced in late 2021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34D57"/>
                </a:solidFill>
              </a:rPr>
              <a:t>A new </a:t>
            </a:r>
            <a:r>
              <a:rPr lang="en-US" sz="2800" b="1" i="1" dirty="0">
                <a:solidFill>
                  <a:srgbClr val="534D57"/>
                </a:solidFill>
              </a:rPr>
              <a:t>Identity</a:t>
            </a:r>
            <a:r>
              <a:rPr lang="en-US" sz="2800" dirty="0">
                <a:solidFill>
                  <a:srgbClr val="534D57"/>
                </a:solidFill>
              </a:rPr>
              <a:t> to support the global health workforce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34D57"/>
                </a:solidFill>
              </a:rPr>
              <a:t>Reflects successful, multi-year business transformation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34D57"/>
                </a:solidFill>
              </a:rPr>
              <a:t>Strategic integration of ECFMG and FAIMER expertise and resources to maximize impact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34D57"/>
                </a:solidFill>
              </a:rPr>
              <a:t>A meaningful framework to support growth and diversification</a:t>
            </a: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534D57"/>
                </a:solidFill>
              </a:rPr>
              <a:t>Opportunities to enhance our services	</a:t>
            </a: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534D57"/>
                </a:solidFill>
              </a:rPr>
              <a:t>Continued ability to meet the needs of stakeholders worldwide</a:t>
            </a:r>
          </a:p>
        </p:txBody>
      </p:sp>
    </p:spTree>
    <p:extLst>
      <p:ext uri="{BB962C8B-B14F-4D97-AF65-F5344CB8AC3E}">
        <p14:creationId xmlns:p14="http://schemas.microsoft.com/office/powerpoint/2010/main" val="147831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Intealt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E6221-0E35-431F-95EE-0DBC9F69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54B7D89-7FF2-248E-7CBE-051D3AA3E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85" y="592854"/>
            <a:ext cx="6029010" cy="6029010"/>
          </a:xfrm>
          <a:prstGeom prst="rect">
            <a:avLst/>
          </a:prstGeom>
          <a:ln>
            <a:solidFill>
              <a:srgbClr val="88818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4A7FD5-CA7C-00B1-AAA4-C4449A1B4ED3}"/>
              </a:ext>
            </a:extLst>
          </p:cNvPr>
          <p:cNvSpPr txBox="1"/>
          <p:nvPr userDrawn="1"/>
        </p:nvSpPr>
        <p:spPr>
          <a:xfrm>
            <a:off x="838200" y="612249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+mj-lt"/>
              </a:rPr>
              <a:t>About Intealth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360A6E-15A7-A0BF-A764-5665E7D12758}"/>
              </a:ext>
            </a:extLst>
          </p:cNvPr>
          <p:cNvSpPr txBox="1"/>
          <p:nvPr userDrawn="1"/>
        </p:nvSpPr>
        <p:spPr>
          <a:xfrm>
            <a:off x="838199" y="1825625"/>
            <a:ext cx="4457281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34D57"/>
                </a:solidFill>
              </a:rPr>
              <a:t>Unites ECFMG and FAIMER under a common </a:t>
            </a:r>
            <a:r>
              <a:rPr lang="en-US" sz="2800" b="1" i="1" dirty="0">
                <a:solidFill>
                  <a:srgbClr val="534D57"/>
                </a:solidFill>
              </a:rPr>
              <a:t>Vision</a:t>
            </a:r>
          </a:p>
          <a:p>
            <a:pPr marL="230188" indent="-23018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534D57"/>
                </a:solidFill>
              </a:rPr>
              <a:t>Missions</a:t>
            </a:r>
            <a:r>
              <a:rPr lang="en-US" sz="2800" dirty="0">
                <a:solidFill>
                  <a:srgbClr val="534D57"/>
                </a:solidFill>
              </a:rPr>
              <a:t> aligned to create powerful synergies</a:t>
            </a:r>
          </a:p>
          <a:p>
            <a:pPr marL="230188" indent="-23018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34D57"/>
                </a:solidFill>
              </a:rPr>
              <a:t>As members of Intealth, ECFMG and FAIMER remain distinct, nonprofit organizations and retain their portfolios of services</a:t>
            </a:r>
          </a:p>
        </p:txBody>
      </p:sp>
    </p:spTree>
    <p:extLst>
      <p:ext uri="{BB962C8B-B14F-4D97-AF65-F5344CB8AC3E}">
        <p14:creationId xmlns:p14="http://schemas.microsoft.com/office/powerpoint/2010/main" val="187257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ECF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E6221-0E35-431F-95EE-0DBC9F69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D453C-952C-4C15-8598-D95F33D2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ABD20027-9396-311A-4200-6436FCE57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66" y="859170"/>
            <a:ext cx="3237915" cy="29308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F06B8D-EF41-4AA0-7E07-AAC7500D99B8}"/>
              </a:ext>
            </a:extLst>
          </p:cNvPr>
          <p:cNvSpPr txBox="1">
            <a:spLocks/>
          </p:cNvSpPr>
          <p:nvPr userDrawn="1"/>
        </p:nvSpPr>
        <p:spPr>
          <a:xfrm>
            <a:off x="838199" y="4134678"/>
            <a:ext cx="10742482" cy="2167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600" dirty="0">
                <a:solidFill>
                  <a:srgbClr val="534D57"/>
                </a:solidFill>
              </a:rPr>
              <a:t>Provides primary-source verification of medical credentials worldwide:  Serving international communities of medical educators, regulators, and health care providers</a:t>
            </a:r>
          </a:p>
          <a:p>
            <a:pPr algn="l">
              <a:lnSpc>
                <a:spcPct val="90000"/>
              </a:lnSpc>
            </a:pPr>
            <a:r>
              <a:rPr lang="en-US" sz="2600" dirty="0">
                <a:solidFill>
                  <a:srgbClr val="534D57"/>
                </a:solidFill>
              </a:rPr>
              <a:t>Supports IMGs who seek U.S. GME:  Electronic application, J-1 visa sponsorship, well-being, and advocacy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5565E-90C8-F204-1098-6C695281BBB5}"/>
              </a:ext>
            </a:extLst>
          </p:cNvPr>
          <p:cNvSpPr txBox="1"/>
          <p:nvPr userDrawn="1"/>
        </p:nvSpPr>
        <p:spPr>
          <a:xfrm>
            <a:off x="838200" y="612249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+mj-lt"/>
              </a:rPr>
              <a:t>About ECFMG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14F47D-02AE-3B5A-97BA-4291374ACE03}"/>
              </a:ext>
            </a:extLst>
          </p:cNvPr>
          <p:cNvSpPr txBox="1"/>
          <p:nvPr userDrawn="1"/>
        </p:nvSpPr>
        <p:spPr>
          <a:xfrm>
            <a:off x="838200" y="1575395"/>
            <a:ext cx="7256228" cy="250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34D57"/>
                </a:solidFill>
              </a:rPr>
              <a:t>Founded in 1956 by leading organizations in U.S. medical education, licensure, and health care</a:t>
            </a:r>
            <a:endParaRPr lang="en-US" sz="2600" b="1" i="1" dirty="0">
              <a:solidFill>
                <a:srgbClr val="534D57"/>
              </a:solidFill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34D57"/>
                </a:solidFill>
              </a:rPr>
              <a:t>Private, nonprofit 501(c)(3) organization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34D57"/>
                </a:solidFill>
              </a:rPr>
              <a:t>Assures qualifications of health care professionals:  ECFMG Certification of IMGs who seek U.S. GME</a:t>
            </a:r>
          </a:p>
        </p:txBody>
      </p:sp>
    </p:spTree>
    <p:extLst>
      <p:ext uri="{BB962C8B-B14F-4D97-AF65-F5344CB8AC3E}">
        <p14:creationId xmlns:p14="http://schemas.microsoft.com/office/powerpoint/2010/main" val="225090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E6221-0E35-431F-95EE-0DBC9F69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D453C-952C-4C15-8598-D95F33D2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0080EDE-301B-6C17-E486-1808E15B3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3" y="889592"/>
            <a:ext cx="3492602" cy="290435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8C4EBC-858D-FF7A-D7D0-36AE5B145E1D}"/>
              </a:ext>
            </a:extLst>
          </p:cNvPr>
          <p:cNvSpPr txBox="1">
            <a:spLocks/>
          </p:cNvSpPr>
          <p:nvPr userDrawn="1"/>
        </p:nvSpPr>
        <p:spPr>
          <a:xfrm>
            <a:off x="838199" y="4795935"/>
            <a:ext cx="10974443" cy="1471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534D57"/>
                </a:solidFill>
              </a:rPr>
              <a:t>Provides authoritative resources on health professions education worldwide:  Medical Schools, Regulatory Authorities, and Accrediting Agencies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912F6-9463-C4F7-F6F5-855F1747E03A}"/>
              </a:ext>
            </a:extLst>
          </p:cNvPr>
          <p:cNvSpPr txBox="1"/>
          <p:nvPr userDrawn="1"/>
        </p:nvSpPr>
        <p:spPr>
          <a:xfrm>
            <a:off x="838200" y="612249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+mj-lt"/>
              </a:rPr>
              <a:t>About FAIMER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C85A2-5CEE-240B-FACD-0B1C798FB8E4}"/>
              </a:ext>
            </a:extLst>
          </p:cNvPr>
          <p:cNvSpPr txBox="1"/>
          <p:nvPr userDrawn="1"/>
        </p:nvSpPr>
        <p:spPr>
          <a:xfrm>
            <a:off x="838199" y="1804946"/>
            <a:ext cx="7152862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34D57"/>
                </a:solidFill>
              </a:rPr>
              <a:t>Founded in 2000 by ECFMG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34D57"/>
                </a:solidFill>
              </a:rPr>
              <a:t>Private, nonprofit 501(c)(3) organization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34D57"/>
                </a:solidFill>
              </a:rPr>
              <a:t>Advances health professions education worldwide:  Fellowship Programs and  Community of Educators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34D57"/>
                </a:solidFill>
              </a:rPr>
              <a:t>Analyzes needs and contributions of IMGs in U.S.:  Data Analysis and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149422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25530-E5A1-415C-9FA9-DCE26D2C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3547F-B8E6-48FB-AE7D-C2A886E90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D61E-0A15-4DBC-A0E8-ABAC21F4A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411" y="640233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2022 by ECFMG and/or FAIMER.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F64A-17A1-4A39-AB7B-BBA43C253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3669" y="6402334"/>
            <a:ext cx="571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7909-7F1D-4E97-86FD-FCEACD2AC37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D3BA8F-3E98-4D86-917C-E95555F04481}"/>
              </a:ext>
            </a:extLst>
          </p:cNvPr>
          <p:cNvGrpSpPr/>
          <p:nvPr userDrawn="1"/>
        </p:nvGrpSpPr>
        <p:grpSpPr>
          <a:xfrm>
            <a:off x="0" y="6755100"/>
            <a:ext cx="12192000" cy="102900"/>
            <a:chOff x="0" y="6755100"/>
            <a:chExt cx="12192000" cy="102900"/>
          </a:xfrm>
        </p:grpSpPr>
        <p:sp>
          <p:nvSpPr>
            <p:cNvPr id="8" name="Shape 34">
              <a:extLst>
                <a:ext uri="{FF2B5EF4-FFF2-40B4-BE49-F238E27FC236}">
                  <a16:creationId xmlns:a16="http://schemas.microsoft.com/office/drawing/2014/main" id="{BDAB2392-9F63-4A91-87EF-CB354ED29055}"/>
                </a:ext>
              </a:extLst>
            </p:cNvPr>
            <p:cNvSpPr/>
            <p:nvPr userDrawn="1"/>
          </p:nvSpPr>
          <p:spPr>
            <a:xfrm>
              <a:off x="10404590" y="6755100"/>
              <a:ext cx="893700" cy="10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Shape 36">
              <a:extLst>
                <a:ext uri="{FF2B5EF4-FFF2-40B4-BE49-F238E27FC236}">
                  <a16:creationId xmlns:a16="http://schemas.microsoft.com/office/drawing/2014/main" id="{940BD22B-6961-4B83-946A-0253272FB2F4}"/>
                </a:ext>
              </a:extLst>
            </p:cNvPr>
            <p:cNvSpPr/>
            <p:nvPr userDrawn="1"/>
          </p:nvSpPr>
          <p:spPr>
            <a:xfrm>
              <a:off x="0" y="6755100"/>
              <a:ext cx="893700" cy="10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Shape 37">
              <a:extLst>
                <a:ext uri="{FF2B5EF4-FFF2-40B4-BE49-F238E27FC236}">
                  <a16:creationId xmlns:a16="http://schemas.microsoft.com/office/drawing/2014/main" id="{1BA3033D-9F4B-4D88-AC98-3DA940C08FA8}"/>
                </a:ext>
              </a:extLst>
            </p:cNvPr>
            <p:cNvSpPr/>
            <p:nvPr userDrawn="1"/>
          </p:nvSpPr>
          <p:spPr>
            <a:xfrm>
              <a:off x="893710" y="6755100"/>
              <a:ext cx="9510880" cy="10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Shape 35">
              <a:extLst>
                <a:ext uri="{FF2B5EF4-FFF2-40B4-BE49-F238E27FC236}">
                  <a16:creationId xmlns:a16="http://schemas.microsoft.com/office/drawing/2014/main" id="{E949A19A-77AF-4056-A26A-82E81F2B0A4A}"/>
                </a:ext>
              </a:extLst>
            </p:cNvPr>
            <p:cNvSpPr/>
            <p:nvPr userDrawn="1"/>
          </p:nvSpPr>
          <p:spPr>
            <a:xfrm>
              <a:off x="11298290" y="6755100"/>
              <a:ext cx="8937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35">
              <a:extLst>
                <a:ext uri="{FF2B5EF4-FFF2-40B4-BE49-F238E27FC236}">
                  <a16:creationId xmlns:a16="http://schemas.microsoft.com/office/drawing/2014/main" id="{680AF240-0621-40FF-82E5-56419497CB67}"/>
                </a:ext>
              </a:extLst>
            </p:cNvPr>
            <p:cNvSpPr/>
            <p:nvPr userDrawn="1"/>
          </p:nvSpPr>
          <p:spPr>
            <a:xfrm>
              <a:off x="11460480" y="6755100"/>
              <a:ext cx="731520" cy="1029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A17D14-D0BD-4E2B-8751-F2C9282A1DD9}"/>
              </a:ext>
            </a:extLst>
          </p:cNvPr>
          <p:cNvGrpSpPr/>
          <p:nvPr userDrawn="1"/>
        </p:nvGrpSpPr>
        <p:grpSpPr>
          <a:xfrm>
            <a:off x="0" y="-1"/>
            <a:ext cx="12192000" cy="365125"/>
            <a:chOff x="0" y="6755100"/>
            <a:chExt cx="12192000" cy="102900"/>
          </a:xfrm>
        </p:grpSpPr>
        <p:sp>
          <p:nvSpPr>
            <p:cNvPr id="14" name="Shape 34">
              <a:extLst>
                <a:ext uri="{FF2B5EF4-FFF2-40B4-BE49-F238E27FC236}">
                  <a16:creationId xmlns:a16="http://schemas.microsoft.com/office/drawing/2014/main" id="{5450EC20-E93F-4E88-9560-90BF3D784157}"/>
                </a:ext>
              </a:extLst>
            </p:cNvPr>
            <p:cNvSpPr/>
            <p:nvPr userDrawn="1"/>
          </p:nvSpPr>
          <p:spPr>
            <a:xfrm>
              <a:off x="10404590" y="6755100"/>
              <a:ext cx="893700" cy="10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Shape 36">
              <a:extLst>
                <a:ext uri="{FF2B5EF4-FFF2-40B4-BE49-F238E27FC236}">
                  <a16:creationId xmlns:a16="http://schemas.microsoft.com/office/drawing/2014/main" id="{844D6106-CF00-490D-BC1E-97787AD92C87}"/>
                </a:ext>
              </a:extLst>
            </p:cNvPr>
            <p:cNvSpPr/>
            <p:nvPr userDrawn="1"/>
          </p:nvSpPr>
          <p:spPr>
            <a:xfrm>
              <a:off x="0" y="6755100"/>
              <a:ext cx="893700" cy="10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Shape 37">
              <a:extLst>
                <a:ext uri="{FF2B5EF4-FFF2-40B4-BE49-F238E27FC236}">
                  <a16:creationId xmlns:a16="http://schemas.microsoft.com/office/drawing/2014/main" id="{21274FDD-88BD-4F8A-85D9-E6A191806B10}"/>
                </a:ext>
              </a:extLst>
            </p:cNvPr>
            <p:cNvSpPr/>
            <p:nvPr userDrawn="1"/>
          </p:nvSpPr>
          <p:spPr>
            <a:xfrm>
              <a:off x="893710" y="6755100"/>
              <a:ext cx="9510880" cy="10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Shape 35">
              <a:extLst>
                <a:ext uri="{FF2B5EF4-FFF2-40B4-BE49-F238E27FC236}">
                  <a16:creationId xmlns:a16="http://schemas.microsoft.com/office/drawing/2014/main" id="{AB93FC6E-2844-4313-9E8C-C2823387BD7F}"/>
                </a:ext>
              </a:extLst>
            </p:cNvPr>
            <p:cNvSpPr/>
            <p:nvPr userDrawn="1"/>
          </p:nvSpPr>
          <p:spPr>
            <a:xfrm>
              <a:off x="11298290" y="6755100"/>
              <a:ext cx="893700" cy="10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Shape 35">
              <a:extLst>
                <a:ext uri="{FF2B5EF4-FFF2-40B4-BE49-F238E27FC236}">
                  <a16:creationId xmlns:a16="http://schemas.microsoft.com/office/drawing/2014/main" id="{D0DCF690-7ABE-49C0-B0A3-57C9D9FB65DE}"/>
                </a:ext>
              </a:extLst>
            </p:cNvPr>
            <p:cNvSpPr/>
            <p:nvPr userDrawn="1"/>
          </p:nvSpPr>
          <p:spPr>
            <a:xfrm>
              <a:off x="11460480" y="6755100"/>
              <a:ext cx="731520" cy="1029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684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61" r:id="rId4"/>
    <p:sldLayoutId id="2147483662" r:id="rId5"/>
    <p:sldLayoutId id="2147483665" r:id="rId6"/>
    <p:sldLayoutId id="2147483666" r:id="rId7"/>
    <p:sldLayoutId id="2147483667" r:id="rId8"/>
    <p:sldLayoutId id="2147483668" r:id="rId9"/>
    <p:sldLayoutId id="2147483650" r:id="rId10"/>
    <p:sldLayoutId id="2147483654" r:id="rId11"/>
    <p:sldLayoutId id="2147483660" r:id="rId12"/>
    <p:sldLayoutId id="2147483652" r:id="rId13"/>
    <p:sldLayoutId id="2147483653" r:id="rId14"/>
    <p:sldLayoutId id="2147483656" r:id="rId15"/>
    <p:sldLayoutId id="2147483663" r:id="rId16"/>
    <p:sldLayoutId id="2147483664" r:id="rId17"/>
    <p:sldLayoutId id="2147483655" r:id="rId18"/>
    <p:sldLayoutId id="214748365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009392-3461-F371-F410-FC94F2CD9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72" y="3841330"/>
            <a:ext cx="11165608" cy="134965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Visa Policy Changes and Impacts on International Medical Graduates 	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27FA2C-A871-EAA6-A5DF-068014081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275" y="4929134"/>
            <a:ext cx="9144000" cy="165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Tracy Wallowicz, MLS</a:t>
            </a:r>
          </a:p>
          <a:p>
            <a:pPr>
              <a:spcBef>
                <a:spcPts val="0"/>
              </a:spcBef>
            </a:pPr>
            <a:r>
              <a:rPr lang="en-US" dirty="0"/>
              <a:t>SVP, Regulatory Affairs &amp; Chief Communications Officer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November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7BCB7-1421-0C57-A0BE-B0B959AA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2025 by Intealth.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15496-3C9F-4CDD-D7C7-117261E093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500" y="6402388"/>
            <a:ext cx="571500" cy="365125"/>
          </a:xfrm>
        </p:spPr>
        <p:txBody>
          <a:bodyPr/>
          <a:lstStyle/>
          <a:p>
            <a:fld id="{45457909-7F1D-4E97-86FD-FCEACD2AC3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3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AF60-E42E-2461-1B7D-7A91108A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743"/>
            <a:ext cx="10515600" cy="1325563"/>
          </a:xfrm>
        </p:spPr>
        <p:txBody>
          <a:bodyPr/>
          <a:lstStyle/>
          <a:p>
            <a:r>
              <a:rPr lang="en-US" dirty="0"/>
              <a:t>June 2025 Presidential Proclamation: </a:t>
            </a:r>
            <a:br>
              <a:rPr lang="en-US" dirty="0"/>
            </a:br>
            <a:r>
              <a:rPr lang="en-US" dirty="0"/>
              <a:t>Travel Ban / Restrictions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798D9-1C81-8DDE-8B99-58DAEB34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2025 by Intealth.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DC74A-8C14-FBC3-3A90-1DB92202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A84B87-7CDC-221C-AB5A-FE4E7919AE8C}"/>
              </a:ext>
            </a:extLst>
          </p:cNvPr>
          <p:cNvGraphicFramePr>
            <a:graphicFrameLocks noGrp="1"/>
          </p:cNvGraphicFramePr>
          <p:nvPr/>
        </p:nvGraphicFramePr>
        <p:xfrm>
          <a:off x="977153" y="2049622"/>
          <a:ext cx="10237694" cy="204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18847">
                  <a:extLst>
                    <a:ext uri="{9D8B030D-6E8A-4147-A177-3AD203B41FA5}">
                      <a16:colId xmlns:a16="http://schemas.microsoft.com/office/drawing/2014/main" val="3961322708"/>
                    </a:ext>
                  </a:extLst>
                </a:gridCol>
                <a:gridCol w="5118847">
                  <a:extLst>
                    <a:ext uri="{9D8B030D-6E8A-4147-A177-3AD203B41FA5}">
                      <a16:colId xmlns:a16="http://schemas.microsoft.com/office/drawing/2014/main" val="357713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Tier 1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Full suspension of entry: all citizens barred from entering the United States</a:t>
                      </a:r>
                      <a:endParaRPr lang="en-US" sz="16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Tier 2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Partial suspension of entry: citizens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seeking certain visa classifications, including J-1, barred from entering the United States</a:t>
                      </a:r>
                      <a:endParaRPr lang="en-US" sz="16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Afghanistan, Burma (Myanmar), Chad, Republic of the Congo, Equatorial Guinea, Eritrea, Haiti, Iran, Libya, Somalia, Sudan, and Yemen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Burundi, Cuba, Laos, Sierra Leone, Togo, Turkmenistan, and Venezuela</a:t>
                      </a:r>
                      <a:endParaRPr lang="en-US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4468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F7A7FF0-EC23-8D5A-B32E-61A2EFE05073}"/>
              </a:ext>
            </a:extLst>
          </p:cNvPr>
          <p:cNvSpPr txBox="1"/>
          <p:nvPr/>
        </p:nvSpPr>
        <p:spPr>
          <a:xfrm>
            <a:off x="977153" y="4103858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Exemptions: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lawful permanent residents (green card holders)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Individuals with valid visas issued prior to the proclamation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Dual nationals traveling on a passport from a non-designated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Certain individuals traveling on diplomatic or humanitarian grounds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E6280-D32B-6209-0CE0-BF55FDADA50F}"/>
              </a:ext>
            </a:extLst>
          </p:cNvPr>
          <p:cNvSpPr txBox="1"/>
          <p:nvPr/>
        </p:nvSpPr>
        <p:spPr>
          <a:xfrm>
            <a:off x="838199" y="5816434"/>
            <a:ext cx="10376647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Intealth sponsoring 117 initial  applicants from “travel ban” countries this year. 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More than half had their visas before the ban took effect on June 9.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86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150535-35DD-47D7-9CD7-C7EA93D5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77" y="1280743"/>
            <a:ext cx="8646663" cy="5490632"/>
          </a:xfrm>
          <a:prstGeom prst="rect">
            <a:avLst/>
          </a:prstGeom>
          <a:noFill/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479B635-EDDA-58AE-5092-C6E5C4FD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60" y="259808"/>
            <a:ext cx="10515600" cy="1325563"/>
          </a:xfrm>
        </p:spPr>
        <p:txBody>
          <a:bodyPr/>
          <a:lstStyle/>
          <a:p>
            <a:r>
              <a:rPr lang="en-US" dirty="0"/>
              <a:t>J-1 Physicians’ Top Nations of Origin 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40FC36C4-0F4A-458B-3F11-A592407F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457909-7F1D-4E97-86FD-FCEACD2AC37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704E6E3-D3C1-A589-B9A4-B077A4C1E206}"/>
              </a:ext>
            </a:extLst>
          </p:cNvPr>
          <p:cNvSpPr/>
          <p:nvPr/>
        </p:nvSpPr>
        <p:spPr>
          <a:xfrm>
            <a:off x="2907025" y="3720857"/>
            <a:ext cx="387737" cy="272310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E7DCA-0706-B547-7687-F2E24BE577B9}"/>
              </a:ext>
            </a:extLst>
          </p:cNvPr>
          <p:cNvSpPr txBox="1"/>
          <p:nvPr/>
        </p:nvSpPr>
        <p:spPr>
          <a:xfrm>
            <a:off x="1410585" y="4666908"/>
            <a:ext cx="136071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None are “travel </a:t>
            </a:r>
            <a:r>
              <a:rPr lang="en-US" sz="1400" b="1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ban</a:t>
            </a:r>
            <a:r>
              <a:rPr lang="en-US" sz="1600" b="1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” countries</a:t>
            </a:r>
            <a:r>
              <a:rPr lang="en-US" sz="14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84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2746-3A74-62A2-A432-4D737BE0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5D4F-E794-F14E-6C2A-50E5671A2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16138"/>
            <a:ext cx="11040122" cy="4351338"/>
          </a:xfrm>
        </p:spPr>
        <p:txBody>
          <a:bodyPr/>
          <a:lstStyle/>
          <a:p>
            <a:r>
              <a:rPr lang="en-US" dirty="0"/>
              <a:t>Reemergence of an issue first introduced by the previous Trump administration in 2020</a:t>
            </a:r>
          </a:p>
          <a:p>
            <a:r>
              <a:rPr lang="en-US" dirty="0"/>
              <a:t>Would significantly modify admission and extension procedures for nonimmigrant students, exchange visitors, and foreign media representatives</a:t>
            </a:r>
          </a:p>
          <a:p>
            <a:r>
              <a:rPr lang="en-US" dirty="0"/>
              <a:t>Goal is to replace </a:t>
            </a:r>
            <a:r>
              <a:rPr lang="en-US" i="1" dirty="0"/>
              <a:t>Duration of Status (D/S)</a:t>
            </a:r>
            <a:r>
              <a:rPr lang="en-US" dirty="0"/>
              <a:t> with fixed time periods for admission</a:t>
            </a:r>
          </a:p>
          <a:p>
            <a:r>
              <a:rPr lang="en-US" dirty="0"/>
              <a:t>Comment period closed September 29, 2025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85B9F-99C0-07B1-E701-D7E8A6EE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2025 by Intealth.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36AD-BEAA-D7A5-47FD-AB269E59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F9A7C-DE7B-59AA-BB94-B261C6E21C64}"/>
              </a:ext>
            </a:extLst>
          </p:cNvPr>
          <p:cNvSpPr txBox="1"/>
          <p:nvPr/>
        </p:nvSpPr>
        <p:spPr>
          <a:xfrm>
            <a:off x="1025278" y="5477212"/>
            <a:ext cx="10141443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</a:rPr>
              <a:t>Establishing a Fixed Time Period of Admission and an Extension of Stay Procedure for Nonimmigrant Academic Students, </a:t>
            </a:r>
            <a:r>
              <a:rPr lang="en-US" sz="2000" b="1" i="1" dirty="0">
                <a:solidFill>
                  <a:schemeClr val="bg1"/>
                </a:solidFill>
              </a:rPr>
              <a:t>Exchange Visitors</a:t>
            </a:r>
            <a:r>
              <a:rPr lang="en-US" sz="2000" i="1" dirty="0">
                <a:solidFill>
                  <a:schemeClr val="bg1"/>
                </a:solidFill>
              </a:rPr>
              <a:t>, and Representatives of Foreign Information Media”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17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2746-3A74-62A2-A432-4D737BE0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H-1B Presidential Proclamation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85B9F-99C0-07B1-E701-D7E8A6EE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11" y="6402334"/>
            <a:ext cx="7315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© 2025 by Intealth.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36AD-BEAA-D7A5-47FD-AB269E59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669" y="6402334"/>
            <a:ext cx="5719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457909-7F1D-4E97-86FD-FCEACD2AC37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graphicFrame>
        <p:nvGraphicFramePr>
          <p:cNvPr id="10" name="Rectangle 2">
            <a:extLst>
              <a:ext uri="{FF2B5EF4-FFF2-40B4-BE49-F238E27FC236}">
                <a16:creationId xmlns:a16="http://schemas.microsoft.com/office/drawing/2014/main" id="{FD80D3CE-AB2C-EFA1-4508-3D1D7845C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214179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36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50588-A2F3-DD57-0ADB-6225D5342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AB1BFA-D832-1A29-EB65-B5FD15250BF4}"/>
              </a:ext>
            </a:extLst>
          </p:cNvPr>
          <p:cNvSpPr txBox="1"/>
          <p:nvPr/>
        </p:nvSpPr>
        <p:spPr>
          <a:xfrm>
            <a:off x="882502" y="1122363"/>
            <a:ext cx="1042699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INTEALTH APPROACH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 ADVOCACY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D9F5A-D728-5F66-9874-2DC9EB5F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11" y="6402334"/>
            <a:ext cx="7315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latin typeface="+mn-lt"/>
                <a:ea typeface="+mn-ea"/>
                <a:cs typeface="+mn-cs"/>
              </a:rPr>
              <a:t>Copyright © 2025 by Intealth.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22EEB-9C43-EB72-F7C4-874AD73D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669" y="6402334"/>
            <a:ext cx="5719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5457909-7F1D-4E97-86FD-FCEACD2AC37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5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4760-1C5A-4E63-C2DD-68618917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4" y="558568"/>
            <a:ext cx="7952584" cy="9143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Washington Outreach </a:t>
            </a:r>
            <a:r>
              <a:rPr lang="en-US" kern="1200" dirty="0"/>
              <a:t>Goals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679CBE-223B-63D2-5853-43FA3A85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11" y="6402334"/>
            <a:ext cx="7315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/>
              <a:t>Copyright © 2025 by Intealth. All rights reserved.</a:t>
            </a:r>
          </a:p>
        </p:txBody>
      </p:sp>
      <p:sp>
        <p:nvSpPr>
          <p:cNvPr id="10" name="Slide Number Placeholder 4" hidden="1">
            <a:extLst>
              <a:ext uri="{FF2B5EF4-FFF2-40B4-BE49-F238E27FC236}">
                <a16:creationId xmlns:a16="http://schemas.microsoft.com/office/drawing/2014/main" id="{1558A80D-F839-7179-84E9-3189F1586E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53669" y="6402334"/>
            <a:ext cx="5719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457909-7F1D-4E97-86FD-FCEACD2AC37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graphicFrame>
        <p:nvGraphicFramePr>
          <p:cNvPr id="12" name="TextBox 2">
            <a:extLst>
              <a:ext uri="{FF2B5EF4-FFF2-40B4-BE49-F238E27FC236}">
                <a16:creationId xmlns:a16="http://schemas.microsoft.com/office/drawing/2014/main" id="{6581E845-2A65-1D52-796A-124AA049E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320408"/>
              </p:ext>
            </p:extLst>
          </p:nvPr>
        </p:nvGraphicFramePr>
        <p:xfrm>
          <a:off x="893704" y="2722563"/>
          <a:ext cx="10404534" cy="35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551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B0CE-B24D-1F07-18D6-3FA88D28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52"/>
            <a:ext cx="10515600" cy="1325563"/>
          </a:xfrm>
        </p:spPr>
        <p:txBody>
          <a:bodyPr/>
          <a:lstStyle/>
          <a:p>
            <a:r>
              <a:rPr lang="en-US" dirty="0"/>
              <a:t>Outreach Key Tenets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87542-69BF-61A5-F704-C04F7525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2025 by Intealth.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32B76-299C-9B4F-44E3-5B40E7EA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CB26-3FA3-ED20-3A40-24314020C2FA}"/>
              </a:ext>
            </a:extLst>
          </p:cNvPr>
          <p:cNvSpPr txBox="1"/>
          <p:nvPr/>
        </p:nvSpPr>
        <p:spPr>
          <a:xfrm>
            <a:off x="5457511" y="1972349"/>
            <a:ext cx="48548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Like the Administration, Intealth believes in the importance of screening and vetting visitors to the United States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Intealth has a robust process in place for physicians</a:t>
            </a:r>
          </a:p>
          <a:p>
            <a:pPr marL="685800" lvl="1" indent="-2286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Issues that we addressing are HEALTH CARE, not immigration, issues.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IMGs do not take positions / jobs away from U.S. citizens; there is significant projected workforce shortage in the United States.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Many states have passed or are considering laws that would make it easier for IMGs to contribute in those states.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83BAE-5AC6-0868-B26C-4F812F24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63" y="1478225"/>
            <a:ext cx="3652472" cy="47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5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308F1-7F1E-2BFC-6E03-B428F4F48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1ED7-6FC2-9878-2647-ADD32187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EA93B-F312-B4A9-64F0-DA9183AA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586278"/>
            <a:ext cx="10515600" cy="458800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 The U.S. healthcare system currently cannot function without international medical graduates (IMGs)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1 in 4 physicians in practicing in the United States is an IMG (this includes U.S. IMGs)</a:t>
            </a:r>
            <a:endParaRPr lang="en-US" sz="12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Nearly a third (1 in 3) of practicing physicians in the United States came from abroad to train in the US (17%) or they are the child of an immigrant (13%)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9BA9-7E18-6797-AF64-2CE3B8F3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2025 by Intealth.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79AED-54DD-E733-CE5E-88842F32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6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6A90-3DD8-7F9C-869C-B64A54C8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2605"/>
            <a:ext cx="12192000" cy="72301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2025 Match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535B3-A7B5-1939-E977-D7C46632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2025 by Intealth.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DFAAE-1D5E-F2F6-6EFD-54842972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29BC3-B4CE-8C1E-F181-22365EDE8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41" y="1197864"/>
            <a:ext cx="8183117" cy="2105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155C6-EB43-BB40-7B35-6691632A46DD}"/>
              </a:ext>
            </a:extLst>
          </p:cNvPr>
          <p:cNvSpPr txBox="1"/>
          <p:nvPr/>
        </p:nvSpPr>
        <p:spPr>
          <a:xfrm>
            <a:off x="1960521" y="3554818"/>
            <a:ext cx="82270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Internal Medicine</a:t>
            </a:r>
          </a:p>
          <a:p>
            <a:r>
              <a:rPr lang="en-US" sz="2800" dirty="0"/>
              <a:t>  </a:t>
            </a:r>
            <a:r>
              <a:rPr lang="en-US" sz="2400" dirty="0"/>
              <a:t>10,941 positions offered (758 programs)</a:t>
            </a:r>
          </a:p>
          <a:p>
            <a:pPr marL="857250" indent="-400050">
              <a:buFont typeface="Arial" panose="020B0604020202020204" pitchFamily="34" charset="0"/>
              <a:buChar char="•"/>
            </a:pPr>
            <a:r>
              <a:rPr lang="en-US" sz="2400" dirty="0"/>
              <a:t>US MD grads: 3,782 (34.6%)</a:t>
            </a:r>
          </a:p>
          <a:p>
            <a:pPr marL="857250" indent="-400050">
              <a:buFont typeface="Arial" panose="020B0604020202020204" pitchFamily="34" charset="0"/>
              <a:buChar char="•"/>
            </a:pPr>
            <a:r>
              <a:rPr lang="en-US" sz="2400" dirty="0"/>
              <a:t>US DO grads: 1,882 (17.2%)</a:t>
            </a:r>
          </a:p>
          <a:p>
            <a:pPr marL="857250" indent="-4000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US IMGs: 1,145 (10.5%)</a:t>
            </a:r>
          </a:p>
          <a:p>
            <a:pPr marL="857250" indent="-4000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Non-US IMGs: 3,573 (32.7%)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5F42-3C8B-4907-9D32-6FE01E4BD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11" y="365125"/>
            <a:ext cx="10887389" cy="1325563"/>
          </a:xfrm>
        </p:spPr>
        <p:txBody>
          <a:bodyPr/>
          <a:lstStyle/>
          <a:p>
            <a:r>
              <a:rPr lang="en-US" dirty="0"/>
              <a:t>IMGs in Active Practice by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E63FD-FE0C-4548-9569-CA23BD68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2025 by Intealth.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B1CAB-B4E1-40F9-9A20-3D6F53BF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B78FA9-09D2-60B5-4FA2-8AFD9D695244}"/>
              </a:ext>
            </a:extLst>
          </p:cNvPr>
          <p:cNvGraphicFramePr>
            <a:graphicFrameLocks noGrp="1"/>
          </p:cNvGraphicFramePr>
          <p:nvPr/>
        </p:nvGraphicFramePr>
        <p:xfrm>
          <a:off x="8264022" y="3751401"/>
          <a:ext cx="3598882" cy="18074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5648">
                  <a:extLst>
                    <a:ext uri="{9D8B030D-6E8A-4147-A177-3AD203B41FA5}">
                      <a16:colId xmlns:a16="http://schemas.microsoft.com/office/drawing/2014/main" val="2979877513"/>
                    </a:ext>
                  </a:extLst>
                </a:gridCol>
                <a:gridCol w="923234">
                  <a:extLst>
                    <a:ext uri="{9D8B030D-6E8A-4147-A177-3AD203B41FA5}">
                      <a16:colId xmlns:a16="http://schemas.microsoft.com/office/drawing/2014/main" val="1153147027"/>
                    </a:ext>
                  </a:extLst>
                </a:gridCol>
              </a:tblGrid>
              <a:tr h="45186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% IMG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265564"/>
                  </a:ext>
                </a:extLst>
              </a:tr>
              <a:tr h="451863">
                <a:tc>
                  <a:txBody>
                    <a:bodyPr/>
                    <a:lstStyle/>
                    <a:p>
                      <a:r>
                        <a:rPr lang="en-US" sz="2000" dirty="0"/>
                        <a:t>All Active Physicians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173191"/>
                  </a:ext>
                </a:extLst>
              </a:tr>
              <a:tr h="451863">
                <a:tc>
                  <a:txBody>
                    <a:bodyPr/>
                    <a:lstStyle/>
                    <a:p>
                      <a:r>
                        <a:rPr lang="en-US" sz="2000" dirty="0"/>
                        <a:t>  Idaho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336860"/>
                  </a:ext>
                </a:extLst>
              </a:tr>
              <a:tr h="451863">
                <a:tc>
                  <a:txBody>
                    <a:bodyPr/>
                    <a:lstStyle/>
                    <a:p>
                      <a:r>
                        <a:rPr lang="en-US" sz="2000" dirty="0"/>
                        <a:t>  New Jersey (max)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5222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6AE49C5-759F-53F2-BE24-8B6541919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1" y="1331844"/>
            <a:ext cx="7103202" cy="51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4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0016C-0177-271C-54A9-B29D82B4E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8479-D004-3C74-A0CC-B982FD08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7696" cy="80789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Active Physicians by Specialty &amp; IMG Status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6C0CD-2D97-C164-7E5A-060A865C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2025 by Intealth.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4539D-93DC-A064-33D4-A0038586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534BD4-9E96-025D-01FB-9179490B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60" y="1405873"/>
            <a:ext cx="11638615" cy="977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ED00E5-17BD-EB4D-7E04-DA7F9FAC9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60" y="3176599"/>
            <a:ext cx="11638616" cy="462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F97A33-90F5-FF41-CE92-DC50028E6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60" y="2943744"/>
            <a:ext cx="11638617" cy="258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390057-8919-07AB-7F12-49AAED48A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0" y="3656433"/>
            <a:ext cx="11638615" cy="493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F43952-F5E1-D117-88F0-0C5AF84B2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60" y="4169731"/>
            <a:ext cx="11638616" cy="258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04F409-4EFA-D308-544F-CF65C921ABDA}"/>
              </a:ext>
            </a:extLst>
          </p:cNvPr>
          <p:cNvSpPr txBox="1"/>
          <p:nvPr/>
        </p:nvSpPr>
        <p:spPr>
          <a:xfrm>
            <a:off x="345860" y="2556876"/>
            <a:ext cx="4893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Internal Medicine Subspecialties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3D621D-CB6B-56F0-415B-E57283296F60}"/>
              </a:ext>
            </a:extLst>
          </p:cNvPr>
          <p:cNvSpPr txBox="1"/>
          <p:nvPr/>
        </p:nvSpPr>
        <p:spPr>
          <a:xfrm>
            <a:off x="2862455" y="4197470"/>
            <a:ext cx="661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DFC8DC-67AA-0CF3-8B25-9151BF1495F4}"/>
              </a:ext>
            </a:extLst>
          </p:cNvPr>
          <p:cNvSpPr txBox="1"/>
          <p:nvPr/>
        </p:nvSpPr>
        <p:spPr>
          <a:xfrm>
            <a:off x="2777485" y="4869462"/>
            <a:ext cx="677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Internal Medicine (IM) residencies and IM subspecialty fellowships highly dependent on IMGs  </a:t>
            </a:r>
          </a:p>
        </p:txBody>
      </p:sp>
    </p:spTree>
    <p:extLst>
      <p:ext uri="{BB962C8B-B14F-4D97-AF65-F5344CB8AC3E}">
        <p14:creationId xmlns:p14="http://schemas.microsoft.com/office/powerpoint/2010/main" val="332748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6A0E0-7DC8-69AB-30F7-2E0327A9A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1283C8-E619-C531-84B9-A7324D268110}"/>
              </a:ext>
            </a:extLst>
          </p:cNvPr>
          <p:cNvSpPr txBox="1"/>
          <p:nvPr/>
        </p:nvSpPr>
        <p:spPr>
          <a:xfrm>
            <a:off x="882502" y="1122363"/>
            <a:ext cx="1042699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RECENT ISSUES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CBD3C-0A94-A669-EE2B-0E0BFE3E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11" y="6402334"/>
            <a:ext cx="7315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latin typeface="+mn-lt"/>
                <a:ea typeface="+mn-ea"/>
                <a:cs typeface="+mn-cs"/>
              </a:rPr>
              <a:t>Copyright © 2025 by Intealth.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EFFA3-FEE4-3EFC-288F-DBE12435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669" y="6402334"/>
            <a:ext cx="5719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5457909-7F1D-4E97-86FD-FCEACD2AC37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1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7C54-B0A2-39F8-F2E9-29532B8B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Context: Visa vs. Visa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8C440-AAEA-BA60-DE69-16146BD1E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8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Understanding this distinction is critical</a:t>
            </a:r>
            <a:r>
              <a:rPr lang="en-US" dirty="0"/>
              <a:t> as we navigate recent and expected immigration actions.</a:t>
            </a:r>
          </a:p>
          <a:p>
            <a:pPr marL="0" indent="0">
              <a:buNone/>
            </a:pPr>
            <a:endParaRPr lang="en-US" sz="1050" dirty="0"/>
          </a:p>
          <a:p>
            <a:pPr lvl="1">
              <a:buClr>
                <a:srgbClr val="534D57"/>
              </a:buClr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Visa</a:t>
            </a:r>
            <a:r>
              <a:rPr lang="en-US" dirty="0"/>
              <a:t> = permits entry to the U.S.; </a:t>
            </a:r>
            <a:r>
              <a:rPr lang="en-US" i="1" dirty="0"/>
              <a:t>can expire while still lawfully present</a:t>
            </a:r>
            <a:endParaRPr lang="en-US" dirty="0"/>
          </a:p>
          <a:p>
            <a:pPr lvl="1">
              <a:buClr>
                <a:srgbClr val="534D57"/>
              </a:buClr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Visa Status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= allows an individual to </a:t>
            </a:r>
            <a:r>
              <a:rPr lang="en-US" b="1" dirty="0"/>
              <a:t>live, train, or work</a:t>
            </a:r>
            <a:r>
              <a:rPr lang="en-US" dirty="0"/>
              <a:t> in the U.S.; </a:t>
            </a:r>
            <a:r>
              <a:rPr lang="en-US" i="1" dirty="0"/>
              <a:t>must stay valid the entire time</a:t>
            </a:r>
          </a:p>
          <a:p>
            <a:pPr marL="457200" lvl="1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This difference matters — especially amid increased vetting, shifting policies, and visa appointment delays.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27CFF-3E86-768D-1799-ED6B1A63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11" y="6402334"/>
            <a:ext cx="7315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© 2025 by Intealth.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B2321-7D1D-7B98-03FE-D2F4D045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669" y="6402334"/>
            <a:ext cx="5719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457909-7F1D-4E97-86FD-FCEACD2AC37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58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3CCF94-D89C-2D7F-935B-F50635C9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3" y="500062"/>
            <a:ext cx="10515600" cy="1325563"/>
          </a:xfrm>
        </p:spPr>
        <p:txBody>
          <a:bodyPr/>
          <a:lstStyle/>
          <a:p>
            <a:r>
              <a:rPr lang="en-US" dirty="0"/>
              <a:t>May 2025 Appointment Pause:</a:t>
            </a:r>
            <a:br>
              <a:rPr lang="en-US" dirty="0"/>
            </a:br>
            <a:r>
              <a:rPr lang="en-US" dirty="0"/>
              <a:t>Social Media Vetting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D61887-AC45-6DBF-0BC0-D63B03E5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28412" cy="2818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What Happened</a:t>
            </a:r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2000" dirty="0"/>
              <a:t>On May 27, 2025, the U.S. Department of State initiated a pause in visa processing while implementing new security review procedures.</a:t>
            </a:r>
          </a:p>
          <a:p>
            <a:r>
              <a:rPr lang="en-US" sz="2000" dirty="0"/>
              <a:t>The pause primarily impacted nonimmigrant visa applicants, including J-1 physicians in the Exchange Visitor Program.</a:t>
            </a:r>
          </a:p>
          <a:p>
            <a:r>
              <a:rPr lang="en-US" sz="2000" dirty="0"/>
              <a:t>Applicants were unable to schedule new appointments; some experienced unexpected cancellations and reschedulings.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CB49B-BF1D-EAC4-2005-F5EEFE45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2025 by Intealth.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386C7-3EE4-5D53-B0CF-08C4BC49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909-7F1D-4E97-86FD-FCEACD2AC378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E3394-6D91-D341-18FB-DCCB49CADAFB}"/>
              </a:ext>
            </a:extLst>
          </p:cNvPr>
          <p:cNvSpPr txBox="1"/>
          <p:nvPr/>
        </p:nvSpPr>
        <p:spPr>
          <a:xfrm>
            <a:off x="1510553" y="5169083"/>
            <a:ext cx="858370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IMPORTANT:  Appointments resumed on June 18, 2025, with a directive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to consular posts to prioritize J-1 physicians. </a:t>
            </a:r>
          </a:p>
        </p:txBody>
      </p:sp>
    </p:spTree>
    <p:extLst>
      <p:ext uri="{BB962C8B-B14F-4D97-AF65-F5344CB8AC3E}">
        <p14:creationId xmlns:p14="http://schemas.microsoft.com/office/powerpoint/2010/main" val="145626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6DD1-76D6-58D4-0BEF-375C8EC0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Best Practices for Social Media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F2E39-032F-1DB5-EF85-98A31D47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11" y="6402334"/>
            <a:ext cx="7315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© 2025 by Intealth.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AF3A7-1F77-9792-1E79-A9FAEE3D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669" y="6402334"/>
            <a:ext cx="5719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457909-7F1D-4E97-86FD-FCEACD2AC37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A513F88-17A0-4629-8873-6D177C5D26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6906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138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Intealth_Colors_1">
      <a:dk1>
        <a:srgbClr val="333333"/>
      </a:dk1>
      <a:lt1>
        <a:sysClr val="window" lastClr="FFFFFF"/>
      </a:lt1>
      <a:dk2>
        <a:srgbClr val="534D57"/>
      </a:dk2>
      <a:lt2>
        <a:srgbClr val="F8EFE3"/>
      </a:lt2>
      <a:accent1>
        <a:srgbClr val="3F4373"/>
      </a:accent1>
      <a:accent2>
        <a:srgbClr val="64C9D7"/>
      </a:accent2>
      <a:accent3>
        <a:srgbClr val="ED693A"/>
      </a:accent3>
      <a:accent4>
        <a:srgbClr val="E7C9A1"/>
      </a:accent4>
      <a:accent5>
        <a:srgbClr val="CCC1D9"/>
      </a:accent5>
      <a:accent6>
        <a:srgbClr val="A0DDE7"/>
      </a:accent6>
      <a:hlink>
        <a:srgbClr val="2B99AB"/>
      </a:hlink>
      <a:folHlink>
        <a:srgbClr val="8064A2"/>
      </a:folHlink>
    </a:clrScheme>
    <a:fontScheme name="Intealth 1 - FranklinGothi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9350851-8c2b-403b-9bd2-948565db2f1b">
      <UserInfo>
        <DisplayName/>
        <AccountId xsi:nil="true"/>
        <AccountType/>
      </UserInfo>
    </SharedWithUsers>
    <MediaLengthInSeconds xmlns="cd8bdb9e-9149-43ff-a64d-539024789793" xsi:nil="true"/>
    <TaxCatchAll xmlns="79350851-8c2b-403b-9bd2-948565db2f1b" xsi:nil="true"/>
    <lcf76f155ced4ddcb4097134ff3c332f xmlns="cd8bdb9e-9149-43ff-a64d-5390247897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CCBE0F7BF4E96538EEDD02756CE" ma:contentTypeVersion="17" ma:contentTypeDescription="Create a new document." ma:contentTypeScope="" ma:versionID="b33778812e7be54eeed4827a9148af9d">
  <xsd:schema xmlns:xsd="http://www.w3.org/2001/XMLSchema" xmlns:xs="http://www.w3.org/2001/XMLSchema" xmlns:p="http://schemas.microsoft.com/office/2006/metadata/properties" xmlns:ns2="cd8bdb9e-9149-43ff-a64d-539024789793" xmlns:ns3="79350851-8c2b-403b-9bd2-948565db2f1b" targetNamespace="http://schemas.microsoft.com/office/2006/metadata/properties" ma:root="true" ma:fieldsID="d5f9b3546f6b12a2d823a90e0fc2e863" ns2:_="" ns3:_="">
    <xsd:import namespace="cd8bdb9e-9149-43ff-a64d-539024789793"/>
    <xsd:import namespace="79350851-8c2b-403b-9bd2-948565db2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db9e-9149-43ff-a64d-53902478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0851-8c2b-403b-9bd2-948565db2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e50671-4793-4701-9969-531d3dd5e177}" ma:internalName="TaxCatchAll" ma:showField="CatchAllData" ma:web="79350851-8c2b-403b-9bd2-948565db2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899870-3A5A-47B7-B44F-0AF44E1342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27D131-72E7-48B9-ABEC-96EED10ECCA9}">
  <ds:schemaRefs>
    <ds:schemaRef ds:uri="http://schemas.microsoft.com/office/2006/metadata/properties"/>
    <ds:schemaRef ds:uri="http://schemas.microsoft.com/office/infopath/2007/PartnerControls"/>
    <ds:schemaRef ds:uri="84d559f4-efdc-46b5-8f70-3334550ada53"/>
    <ds:schemaRef ds:uri="d98a9b7d-51d7-4e6b-8247-cf1ef56e3688"/>
  </ds:schemaRefs>
</ds:datastoreItem>
</file>

<file path=customXml/itemProps3.xml><?xml version="1.0" encoding="utf-8"?>
<ds:datastoreItem xmlns:ds="http://schemas.openxmlformats.org/officeDocument/2006/customXml" ds:itemID="{7E5501A4-64F6-482B-814D-71DCD99FAC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</TotalTime>
  <Words>1128</Words>
  <Application>Microsoft Office PowerPoint</Application>
  <PresentationFormat>Widescreen</PresentationFormat>
  <Paragraphs>132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Franklin Gothic Book</vt:lpstr>
      <vt:lpstr>Franklin Gothic Medium</vt:lpstr>
      <vt:lpstr>Georgia</vt:lpstr>
      <vt:lpstr>Office Theme</vt:lpstr>
      <vt:lpstr>  Visa Policy Changes and Impacts on International Medical Graduates   </vt:lpstr>
      <vt:lpstr>Overview</vt:lpstr>
      <vt:lpstr>2025 Match</vt:lpstr>
      <vt:lpstr>IMGs in Active Practice by State</vt:lpstr>
      <vt:lpstr>Active Physicians by Specialty &amp; IMG Status</vt:lpstr>
      <vt:lpstr>PowerPoint Presentation</vt:lpstr>
      <vt:lpstr>Context: Visa vs. Visa Status</vt:lpstr>
      <vt:lpstr>May 2025 Appointment Pause: Social Media Vetting</vt:lpstr>
      <vt:lpstr>Best Practices for Social Media Activities</vt:lpstr>
      <vt:lpstr>June 2025 Presidential Proclamation:  Travel Ban / Restrictions</vt:lpstr>
      <vt:lpstr>J-1 Physicians’ Top Nations of Origin </vt:lpstr>
      <vt:lpstr>Duration of Status</vt:lpstr>
      <vt:lpstr>H-1B Presidential Proclamation</vt:lpstr>
      <vt:lpstr>PowerPoint Presentation</vt:lpstr>
      <vt:lpstr>Washington Outreach Goals</vt:lpstr>
      <vt:lpstr>Outreach Key Tenets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Farinella, Chris</dc:creator>
  <cp:lastModifiedBy>Shuan Tomlinson</cp:lastModifiedBy>
  <cp:revision>59</cp:revision>
  <dcterms:created xsi:type="dcterms:W3CDTF">2021-11-05T16:51:40Z</dcterms:created>
  <dcterms:modified xsi:type="dcterms:W3CDTF">2025-11-03T16:40:31Z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0x01010089809CCBE0F7BF4E96538EEDD02756CE</vt:lpwstr>
  </property>
  <property fmtid="{D5CDD505-2E9C-101B-9397-08002B2CF9AE}" pid="3" name="_dlc_DocIdItemGuid">
    <vt:lpwstr>217e8a53-8cba-40c1-b414-bd8123c04db8</vt:lpwstr>
  </property>
  <property fmtid="{D5CDD505-2E9C-101B-9397-08002B2CF9AE}" pid="4" name="Order">
    <vt:r8>219000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dlc_DocId">
    <vt:lpwstr>77KDST5EWDVT-1061234497-2190</vt:lpwstr>
  </property>
  <property fmtid="{D5CDD505-2E9C-101B-9397-08002B2CF9AE}" pid="8" name="TriggerFlowInfo">
    <vt:lpwstr/>
  </property>
  <property fmtid="{D5CDD505-2E9C-101B-9397-08002B2CF9AE}" pid="9" name="_dlc_DocIdUrl">
    <vt:lpwstr>https://ecfmg1.sharepoint.com/sites/EPMOSharedFiles/_layouts/15/DocIdRedir.aspx?ID=77KDST5EWDVT-1061234497-2190, 77KDST5EWDVT-1061234497-2190</vt:lpwstr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MediaServiceImageTags">
    <vt:lpwstr/>
  </property>
  <property fmtid="{D5CDD505-2E9C-101B-9397-08002B2CF9AE}" pid="14" name="ArticulateGUID">
    <vt:lpwstr>DFB94B8A-AA7C-4D03-8F3C-5380874EB0DB</vt:lpwstr>
  </property>
  <property fmtid="{D5CDD505-2E9C-101B-9397-08002B2CF9AE}" pid="15" name="ArticulatePath">
    <vt:lpwstr>PPT_Spec BOT_Travel + DS</vt:lpwstr>
  </property>
</Properties>
</file>