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766" r:id="rId5"/>
    <p:sldId id="2697" r:id="rId6"/>
    <p:sldId id="2763" r:id="rId7"/>
    <p:sldId id="27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D6550A-DE39-43AD-94A2-6AD348D0DB81}" v="1" dt="2024-07-30T15:53:27.8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74"/>
    <p:restoredTop sz="94721"/>
  </p:normalViewPr>
  <p:slideViewPr>
    <p:cSldViewPr snapToGrid="0">
      <p:cViewPr varScale="1">
        <p:scale>
          <a:sx n="60" d="100"/>
          <a:sy n="60" d="100"/>
        </p:scale>
        <p:origin x="7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cponline.org/acp-newsroom/internal-medicine-physicians-appreciative-of-supreme-court-decision-on-covid-19-vaccination" TargetMode="External"/><Relationship Id="rId3" Type="http://schemas.openxmlformats.org/officeDocument/2006/relationships/hyperlink" Target="https://www.acponline.org/sites/default/files/documents/advocacy/where_we_stand/assets/state-of-idaho-v-united-states-of-america-filed-3-28-2024.pdf" TargetMode="External"/><Relationship Id="rId7" Type="http://schemas.openxmlformats.org/officeDocument/2006/relationships/hyperlink" Target="https://www.acponline.org/sites/default/files/documents/advocacy/where_we_stand/assets/vivek-h-murthy-surgeon-general-v-missouri.pdf" TargetMode="External"/><Relationship Id="rId2" Type="http://schemas.openxmlformats.org/officeDocument/2006/relationships/hyperlink" Target="https://www.acponline.org/acp-newsroom/internal-medicine-physicians-relieved-by-supreme-courts-decision-in-case-on-mifepristone" TargetMode="External"/><Relationship Id="rId1" Type="http://schemas.openxmlformats.org/officeDocument/2006/relationships/hyperlink" Target="https://www.acponline.org/sites/default/files/documents/advocacy/where_we_stand/assets/alliance-for-hippocratic-medicine-v-fda-2023.pdf" TargetMode="External"/><Relationship Id="rId6" Type="http://schemas.openxmlformats.org/officeDocument/2006/relationships/hyperlink" Target="https://www.acponline.org/acp-newsroom/internal-medicine-physicians-discouraged-by-supreme-court-decision-that-will-allow-bump-stocks" TargetMode="External"/><Relationship Id="rId5" Type="http://schemas.openxmlformats.org/officeDocument/2006/relationships/hyperlink" Target="https://www.acponline.org/sites/default/files/documents/advocacy/where_we_stand/assets/merrick-b-garland-attorney-general-v-michael-cargill-2023.pdf" TargetMode="External"/><Relationship Id="rId4" Type="http://schemas.openxmlformats.org/officeDocument/2006/relationships/hyperlink" Target="https://www.acponline.org/acp-newsroom/internal-medicine-physicians-relieved-by-supreme-court-decision-against-idahos-abortion-restrictions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cponline.org/acp-newsroom/internal-medicine-physicians-appreciative-of-supreme-court-decision-on-covid-19-vaccination" TargetMode="External"/><Relationship Id="rId3" Type="http://schemas.openxmlformats.org/officeDocument/2006/relationships/hyperlink" Target="https://www.acponline.org/sites/default/files/documents/advocacy/where_we_stand/assets/state-of-idaho-v-united-states-of-america-filed-3-28-2024.pdf" TargetMode="External"/><Relationship Id="rId7" Type="http://schemas.openxmlformats.org/officeDocument/2006/relationships/hyperlink" Target="https://www.acponline.org/sites/default/files/documents/advocacy/where_we_stand/assets/vivek-h-murthy-surgeon-general-v-missouri.pdf" TargetMode="External"/><Relationship Id="rId2" Type="http://schemas.openxmlformats.org/officeDocument/2006/relationships/hyperlink" Target="https://www.acponline.org/acp-newsroom/internal-medicine-physicians-relieved-by-supreme-courts-decision-in-case-on-mifepristone" TargetMode="External"/><Relationship Id="rId1" Type="http://schemas.openxmlformats.org/officeDocument/2006/relationships/hyperlink" Target="https://www.acponline.org/sites/default/files/documents/advocacy/where_we_stand/assets/alliance-for-hippocratic-medicine-v-fda-2023.pdf" TargetMode="External"/><Relationship Id="rId6" Type="http://schemas.openxmlformats.org/officeDocument/2006/relationships/hyperlink" Target="https://www.acponline.org/acp-newsroom/internal-medicine-physicians-discouraged-by-supreme-court-decision-that-will-allow-bump-stocks" TargetMode="External"/><Relationship Id="rId5" Type="http://schemas.openxmlformats.org/officeDocument/2006/relationships/hyperlink" Target="https://www.acponline.org/sites/default/files/documents/advocacy/where_we_stand/assets/merrick-b-garland-attorney-general-v-michael-cargill-2023.pdf" TargetMode="External"/><Relationship Id="rId4" Type="http://schemas.openxmlformats.org/officeDocument/2006/relationships/hyperlink" Target="https://www.acponline.org/acp-newsroom/internal-medicine-physicians-relieved-by-supreme-court-decision-against-idahos-abortion-restrictions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527780-F640-2847-92C3-0D796B58592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F2A20A-7135-3244-9EED-F4543FDFF1AF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/>
            <a:t>WIN: Abortion Pills (i.e., mifepristone): 9-0 ruling on 6/13</a:t>
          </a:r>
        </a:p>
      </dgm:t>
    </dgm:pt>
    <dgm:pt modelId="{4B27BDDC-E549-A84B-9688-D0CFB2350AEF}" type="parTrans" cxnId="{D438062F-C764-0245-BE63-3A8440FD45DB}">
      <dgm:prSet/>
      <dgm:spPr/>
      <dgm:t>
        <a:bodyPr/>
        <a:lstStyle/>
        <a:p>
          <a:endParaRPr lang="en-US"/>
        </a:p>
      </dgm:t>
    </dgm:pt>
    <dgm:pt modelId="{85DEF7CB-B7C5-0D47-9586-38E675CC598A}" type="sibTrans" cxnId="{D438062F-C764-0245-BE63-3A8440FD45DB}">
      <dgm:prSet/>
      <dgm:spPr/>
      <dgm:t>
        <a:bodyPr/>
        <a:lstStyle/>
        <a:p>
          <a:endParaRPr lang="en-US"/>
        </a:p>
      </dgm:t>
    </dgm:pt>
    <dgm:pt modelId="{09B29B84-9CF3-B74E-900A-00101896962A}">
      <dgm:prSet/>
      <dgm:spPr/>
      <dgm:t>
        <a:bodyPr/>
        <a:lstStyle/>
        <a:p>
          <a:pPr marL="117475" lvl="0" indent="-117475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tabLst/>
          </a:pPr>
          <a:r>
            <a:rPr lang="en-US" dirty="0">
              <a:hlinkClick xmlns:r="http://schemas.openxmlformats.org/officeDocument/2006/relationships" r:id="rId1"/>
            </a:rPr>
            <a:t> Amicus Brief </a:t>
          </a:r>
          <a:r>
            <a:rPr lang="en-US" dirty="0"/>
            <a:t>(</a:t>
          </a:r>
          <a:r>
            <a:rPr lang="en-US" b="0" i="0" dirty="0"/>
            <a:t>FDA v. Alliance for Hippocratic Medicine) and </a:t>
          </a:r>
          <a:r>
            <a:rPr lang="en-US" dirty="0"/>
            <a:t> </a:t>
          </a:r>
          <a:r>
            <a:rPr lang="en-US" dirty="0">
              <a:hlinkClick xmlns:r="http://schemas.openxmlformats.org/officeDocument/2006/relationships" r:id="rId2"/>
            </a:rPr>
            <a:t>Statement</a:t>
          </a:r>
          <a:endParaRPr lang="en-US" dirty="0"/>
        </a:p>
      </dgm:t>
    </dgm:pt>
    <dgm:pt modelId="{0B97B121-5D0B-594E-9A2F-ED47EC50E0E4}" type="parTrans" cxnId="{343663E8-F3AA-BE4D-886F-6F0A732768B5}">
      <dgm:prSet/>
      <dgm:spPr/>
      <dgm:t>
        <a:bodyPr/>
        <a:lstStyle/>
        <a:p>
          <a:endParaRPr lang="en-US"/>
        </a:p>
      </dgm:t>
    </dgm:pt>
    <dgm:pt modelId="{A403A933-E6AE-5E4F-93DF-01215AD96AFA}" type="sibTrans" cxnId="{343663E8-F3AA-BE4D-886F-6F0A732768B5}">
      <dgm:prSet/>
      <dgm:spPr/>
      <dgm:t>
        <a:bodyPr/>
        <a:lstStyle/>
        <a:p>
          <a:endParaRPr lang="en-US"/>
        </a:p>
      </dgm:t>
    </dgm:pt>
    <dgm:pt modelId="{D00093E0-FE09-3C44-B34E-540415568366}">
      <dgm:prSet/>
      <dgm:spPr/>
      <dgm:t>
        <a:bodyPr/>
        <a:lstStyle/>
        <a:p>
          <a:pPr marL="117475" lvl="0" indent="-117475" defTabSz="9144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dirty="0"/>
            <a:t>PARTIAL/TEMPORARY WIN: Emergency Abortion Care: Dismissed on 6/27</a:t>
          </a:r>
        </a:p>
      </dgm:t>
    </dgm:pt>
    <dgm:pt modelId="{ADA53FAF-E7DE-5044-8995-11E539509C3E}" type="parTrans" cxnId="{7978D2C9-B70B-6D4E-AD79-107DAD3FBAC5}">
      <dgm:prSet/>
      <dgm:spPr/>
      <dgm:t>
        <a:bodyPr/>
        <a:lstStyle/>
        <a:p>
          <a:endParaRPr lang="en-US"/>
        </a:p>
      </dgm:t>
    </dgm:pt>
    <dgm:pt modelId="{02CF8536-0011-064C-BB77-10F50C318CAF}" type="sibTrans" cxnId="{7978D2C9-B70B-6D4E-AD79-107DAD3FBAC5}">
      <dgm:prSet/>
      <dgm:spPr/>
      <dgm:t>
        <a:bodyPr/>
        <a:lstStyle/>
        <a:p>
          <a:endParaRPr lang="en-US"/>
        </a:p>
      </dgm:t>
    </dgm:pt>
    <dgm:pt modelId="{BA0650BD-AE46-D745-A7A7-A572880FDE51}">
      <dgm:prSet/>
      <dgm:spPr/>
      <dgm:t>
        <a:bodyPr/>
        <a:lstStyle/>
        <a:p>
          <a:r>
            <a:rPr lang="en-US" dirty="0">
              <a:hlinkClick xmlns:r="http://schemas.openxmlformats.org/officeDocument/2006/relationships" r:id="rId3"/>
            </a:rPr>
            <a:t>Amicus Brief </a:t>
          </a:r>
          <a:r>
            <a:rPr lang="en-US" dirty="0"/>
            <a:t>(</a:t>
          </a:r>
          <a:r>
            <a:rPr lang="en-US" b="0" i="0" dirty="0"/>
            <a:t>Moyle v. United States) and </a:t>
          </a:r>
          <a:r>
            <a:rPr lang="en-US" dirty="0">
              <a:hlinkClick xmlns:r="http://schemas.openxmlformats.org/officeDocument/2006/relationships" r:id="rId4"/>
            </a:rPr>
            <a:t>Statement</a:t>
          </a:r>
          <a:endParaRPr lang="en-US" dirty="0"/>
        </a:p>
      </dgm:t>
    </dgm:pt>
    <dgm:pt modelId="{E500C3F6-FEAC-A949-B3A3-B9CEF9FF44E1}" type="parTrans" cxnId="{320CCFE5-BB01-A746-9FE0-227877E3D42B}">
      <dgm:prSet/>
      <dgm:spPr/>
      <dgm:t>
        <a:bodyPr/>
        <a:lstStyle/>
        <a:p>
          <a:endParaRPr lang="en-US"/>
        </a:p>
      </dgm:t>
    </dgm:pt>
    <dgm:pt modelId="{B883B8A6-6CF5-1C42-A7FD-7B05D17CBB70}" type="sibTrans" cxnId="{320CCFE5-BB01-A746-9FE0-227877E3D42B}">
      <dgm:prSet/>
      <dgm:spPr/>
      <dgm:t>
        <a:bodyPr/>
        <a:lstStyle/>
        <a:p>
          <a:endParaRPr lang="en-US"/>
        </a:p>
      </dgm:t>
    </dgm:pt>
    <dgm:pt modelId="{AF52C12A-B255-7A47-8FAA-4969E582859F}">
      <dgm:prSet/>
      <dgm:spPr/>
      <dgm:t>
        <a:bodyPr/>
        <a:lstStyle/>
        <a:p>
          <a:r>
            <a:rPr lang="en-US" dirty="0"/>
            <a:t>LOSS: Bump Stocks for Guns: 6-3 ruling on 6/21</a:t>
          </a:r>
        </a:p>
      </dgm:t>
    </dgm:pt>
    <dgm:pt modelId="{B32912FC-E26B-034E-95D3-AAA60712665F}" type="parTrans" cxnId="{9D0B91AD-CFA8-E94B-8D06-F87F43AC226E}">
      <dgm:prSet/>
      <dgm:spPr/>
      <dgm:t>
        <a:bodyPr/>
        <a:lstStyle/>
        <a:p>
          <a:endParaRPr lang="en-US"/>
        </a:p>
      </dgm:t>
    </dgm:pt>
    <dgm:pt modelId="{ECFECC1B-CED9-2945-B51D-BED5389C43AA}" type="sibTrans" cxnId="{9D0B91AD-CFA8-E94B-8D06-F87F43AC226E}">
      <dgm:prSet/>
      <dgm:spPr/>
      <dgm:t>
        <a:bodyPr/>
        <a:lstStyle/>
        <a:p>
          <a:endParaRPr lang="en-US"/>
        </a:p>
      </dgm:t>
    </dgm:pt>
    <dgm:pt modelId="{88C029B3-DC8A-D94F-8A45-84F15394ADC8}">
      <dgm:prSet/>
      <dgm:spPr/>
      <dgm:t>
        <a:bodyPr/>
        <a:lstStyle/>
        <a:p>
          <a:r>
            <a:rPr lang="en-US" dirty="0">
              <a:hlinkClick xmlns:r="http://schemas.openxmlformats.org/officeDocument/2006/relationships" r:id="rId5"/>
            </a:rPr>
            <a:t>Amicus Brief </a:t>
          </a:r>
          <a:r>
            <a:rPr lang="en-US" dirty="0"/>
            <a:t>(</a:t>
          </a:r>
          <a:r>
            <a:rPr lang="en-US" b="0" i="0" dirty="0"/>
            <a:t>Garland v. Cargill) and </a:t>
          </a:r>
          <a:r>
            <a:rPr lang="en-US" dirty="0">
              <a:hlinkClick xmlns:r="http://schemas.openxmlformats.org/officeDocument/2006/relationships" r:id="rId6"/>
            </a:rPr>
            <a:t>Statement</a:t>
          </a:r>
          <a:endParaRPr lang="en-US" dirty="0"/>
        </a:p>
      </dgm:t>
    </dgm:pt>
    <dgm:pt modelId="{DA13462A-AFBF-8B48-AA9A-7910A68BD9BC}" type="parTrans" cxnId="{23371B9D-DE73-9246-A18D-02DED74C3A16}">
      <dgm:prSet/>
      <dgm:spPr/>
      <dgm:t>
        <a:bodyPr/>
        <a:lstStyle/>
        <a:p>
          <a:endParaRPr lang="en-US"/>
        </a:p>
      </dgm:t>
    </dgm:pt>
    <dgm:pt modelId="{629FB788-4974-384E-A2EB-6BF8B1952752}" type="sibTrans" cxnId="{23371B9D-DE73-9246-A18D-02DED74C3A16}">
      <dgm:prSet/>
      <dgm:spPr/>
      <dgm:t>
        <a:bodyPr/>
        <a:lstStyle/>
        <a:p>
          <a:endParaRPr lang="en-US"/>
        </a:p>
      </dgm:t>
    </dgm:pt>
    <dgm:pt modelId="{2BBBA942-302B-6548-AC91-A46EE5981788}">
      <dgm:prSet/>
      <dgm:spPr/>
      <dgm:t>
        <a:bodyPr/>
        <a:lstStyle/>
        <a:p>
          <a:r>
            <a:rPr lang="en-US" dirty="0"/>
            <a:t>WIN: Gun Rights: 8-1 ruling on 6/21</a:t>
          </a:r>
        </a:p>
      </dgm:t>
    </dgm:pt>
    <dgm:pt modelId="{D51FD6E7-9CA9-4947-B4D0-E5FC0F45483E}" type="parTrans" cxnId="{498582D3-E051-6944-BF14-08DC951B4B17}">
      <dgm:prSet/>
      <dgm:spPr/>
      <dgm:t>
        <a:bodyPr/>
        <a:lstStyle/>
        <a:p>
          <a:endParaRPr lang="en-US"/>
        </a:p>
      </dgm:t>
    </dgm:pt>
    <dgm:pt modelId="{6AAE146B-F504-274B-AF9B-E54248BD77FA}" type="sibTrans" cxnId="{498582D3-E051-6944-BF14-08DC951B4B17}">
      <dgm:prSet/>
      <dgm:spPr/>
      <dgm:t>
        <a:bodyPr/>
        <a:lstStyle/>
        <a:p>
          <a:endParaRPr lang="en-US"/>
        </a:p>
      </dgm:t>
    </dgm:pt>
    <dgm:pt modelId="{93E7C711-047C-9F40-99C3-044A79446D6F}">
      <dgm:prSet/>
      <dgm:spPr/>
      <dgm:t>
        <a:bodyPr/>
        <a:lstStyle/>
        <a:p>
          <a:r>
            <a:rPr lang="en-US" dirty="0"/>
            <a:t>ACP was not involved in an amicus brief, but this decision is aligned with our policy</a:t>
          </a:r>
        </a:p>
      </dgm:t>
    </dgm:pt>
    <dgm:pt modelId="{E7DAE50B-A4FA-4446-8B23-1540FF04DC65}" type="parTrans" cxnId="{6D7DDEC8-46DC-4445-8009-9C9A5D494DE0}">
      <dgm:prSet/>
      <dgm:spPr/>
      <dgm:t>
        <a:bodyPr/>
        <a:lstStyle/>
        <a:p>
          <a:endParaRPr lang="en-US"/>
        </a:p>
      </dgm:t>
    </dgm:pt>
    <dgm:pt modelId="{6405C1D1-BF25-2F42-AE1F-4D356EC59BCD}" type="sibTrans" cxnId="{6D7DDEC8-46DC-4445-8009-9C9A5D494DE0}">
      <dgm:prSet/>
      <dgm:spPr/>
      <dgm:t>
        <a:bodyPr/>
        <a:lstStyle/>
        <a:p>
          <a:endParaRPr lang="en-US"/>
        </a:p>
      </dgm:t>
    </dgm:pt>
    <dgm:pt modelId="{03E3C2EC-2FA1-904B-9CA8-B3CD938EF8E6}">
      <dgm:prSet/>
      <dgm:spPr/>
      <dgm:t>
        <a:bodyPr/>
        <a:lstStyle/>
        <a:p>
          <a:pPr>
            <a:buNone/>
          </a:pPr>
          <a:r>
            <a:rPr lang="en-US"/>
            <a:t>WIN: Disinformation on Social Media: 6-3 ruling on 6/26</a:t>
          </a:r>
          <a:endParaRPr lang="en-US" dirty="0"/>
        </a:p>
      </dgm:t>
    </dgm:pt>
    <dgm:pt modelId="{7CCDBAF2-194F-7F41-8449-965463A86566}" type="parTrans" cxnId="{8EBABA73-B35D-724F-A141-0E528D03D184}">
      <dgm:prSet/>
      <dgm:spPr/>
      <dgm:t>
        <a:bodyPr/>
        <a:lstStyle/>
        <a:p>
          <a:endParaRPr lang="en-US"/>
        </a:p>
      </dgm:t>
    </dgm:pt>
    <dgm:pt modelId="{183E6C63-76A7-7740-A392-09D180A49894}" type="sibTrans" cxnId="{8EBABA73-B35D-724F-A141-0E528D03D184}">
      <dgm:prSet/>
      <dgm:spPr/>
      <dgm:t>
        <a:bodyPr/>
        <a:lstStyle/>
        <a:p>
          <a:endParaRPr lang="en-US"/>
        </a:p>
      </dgm:t>
    </dgm:pt>
    <dgm:pt modelId="{3AA046C8-77A9-7644-986E-CCD97D118351}">
      <dgm:prSet/>
      <dgm:spPr/>
      <dgm:t>
        <a:bodyPr/>
        <a:lstStyle/>
        <a:p>
          <a:r>
            <a:rPr lang="en-US" dirty="0">
              <a:hlinkClick xmlns:r="http://schemas.openxmlformats.org/officeDocument/2006/relationships" r:id="rId7"/>
            </a:rPr>
            <a:t>Amicus Brief </a:t>
          </a:r>
          <a:r>
            <a:rPr lang="en-US" dirty="0"/>
            <a:t>(Murthy v. Missouri) and </a:t>
          </a:r>
          <a:r>
            <a:rPr lang="en-US" dirty="0">
              <a:hlinkClick xmlns:r="http://schemas.openxmlformats.org/officeDocument/2006/relationships" r:id="rId8"/>
            </a:rPr>
            <a:t>Statement</a:t>
          </a:r>
          <a:endParaRPr lang="en-US" dirty="0"/>
        </a:p>
      </dgm:t>
    </dgm:pt>
    <dgm:pt modelId="{8973CB02-E61D-2248-96E9-B09BEF03B136}" type="parTrans" cxnId="{0E14A982-D414-FF49-919D-2E23462D23F0}">
      <dgm:prSet/>
      <dgm:spPr/>
      <dgm:t>
        <a:bodyPr/>
        <a:lstStyle/>
        <a:p>
          <a:endParaRPr lang="en-US"/>
        </a:p>
      </dgm:t>
    </dgm:pt>
    <dgm:pt modelId="{4F65CBB8-91CA-914A-B34E-D42421449993}" type="sibTrans" cxnId="{0E14A982-D414-FF49-919D-2E23462D23F0}">
      <dgm:prSet/>
      <dgm:spPr/>
      <dgm:t>
        <a:bodyPr/>
        <a:lstStyle/>
        <a:p>
          <a:endParaRPr lang="en-US"/>
        </a:p>
      </dgm:t>
    </dgm:pt>
    <dgm:pt modelId="{1605383A-BEEE-F44B-8D9C-CB32866835C8}" type="pres">
      <dgm:prSet presAssocID="{63527780-F640-2847-92C3-0D796B585926}" presName="linear" presStyleCnt="0">
        <dgm:presLayoutVars>
          <dgm:animLvl val="lvl"/>
          <dgm:resizeHandles val="exact"/>
        </dgm:presLayoutVars>
      </dgm:prSet>
      <dgm:spPr/>
    </dgm:pt>
    <dgm:pt modelId="{883367A7-522A-C040-A62A-C8DE342123E0}" type="pres">
      <dgm:prSet presAssocID="{CCF2A20A-7135-3244-9EED-F4543FDFF1A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3D9E5B1-26D2-E24E-8D1C-ACC94861A2F6}" type="pres">
      <dgm:prSet presAssocID="{CCF2A20A-7135-3244-9EED-F4543FDFF1AF}" presName="childText" presStyleLbl="revTx" presStyleIdx="0" presStyleCnt="5">
        <dgm:presLayoutVars>
          <dgm:bulletEnabled val="1"/>
        </dgm:presLayoutVars>
      </dgm:prSet>
      <dgm:spPr/>
    </dgm:pt>
    <dgm:pt modelId="{943455FA-17A8-2347-BCAB-7833D97B2946}" type="pres">
      <dgm:prSet presAssocID="{D00093E0-FE09-3C44-B34E-54041556836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819E18E-8CF5-9342-9EDC-D0065CFD83A3}" type="pres">
      <dgm:prSet presAssocID="{D00093E0-FE09-3C44-B34E-540415568366}" presName="childText" presStyleLbl="revTx" presStyleIdx="1" presStyleCnt="5">
        <dgm:presLayoutVars>
          <dgm:bulletEnabled val="1"/>
        </dgm:presLayoutVars>
      </dgm:prSet>
      <dgm:spPr/>
    </dgm:pt>
    <dgm:pt modelId="{7220730A-18D3-7D45-9B72-5CAA8A1B4BE4}" type="pres">
      <dgm:prSet presAssocID="{AF52C12A-B255-7A47-8FAA-4969E582859F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D527D96-00D5-FC4F-99B5-F962146F4CEE}" type="pres">
      <dgm:prSet presAssocID="{AF52C12A-B255-7A47-8FAA-4969E582859F}" presName="childText" presStyleLbl="revTx" presStyleIdx="2" presStyleCnt="5">
        <dgm:presLayoutVars>
          <dgm:bulletEnabled val="1"/>
        </dgm:presLayoutVars>
      </dgm:prSet>
      <dgm:spPr/>
    </dgm:pt>
    <dgm:pt modelId="{AC42FD88-BCEB-2249-B360-DE14FEAC2B9C}" type="pres">
      <dgm:prSet presAssocID="{2BBBA942-302B-6548-AC91-A46EE598178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5C15CA3-0E65-2B45-8F35-72B7FC485ECA}" type="pres">
      <dgm:prSet presAssocID="{2BBBA942-302B-6548-AC91-A46EE5981788}" presName="childText" presStyleLbl="revTx" presStyleIdx="3" presStyleCnt="5">
        <dgm:presLayoutVars>
          <dgm:bulletEnabled val="1"/>
        </dgm:presLayoutVars>
      </dgm:prSet>
      <dgm:spPr/>
    </dgm:pt>
    <dgm:pt modelId="{D98E639C-C18C-3749-B0D8-CDEB2936E842}" type="pres">
      <dgm:prSet presAssocID="{03E3C2EC-2FA1-904B-9CA8-B3CD938EF8E6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37DE0C2C-9617-7240-9333-E31BF762EBEB}" type="pres">
      <dgm:prSet presAssocID="{03E3C2EC-2FA1-904B-9CA8-B3CD938EF8E6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1C33A30A-F516-1348-B4DF-45702B6D29D7}" type="presOf" srcId="{CCF2A20A-7135-3244-9EED-F4543FDFF1AF}" destId="{883367A7-522A-C040-A62A-C8DE342123E0}" srcOrd="0" destOrd="0" presId="urn:microsoft.com/office/officeart/2005/8/layout/vList2"/>
    <dgm:cxn modelId="{53FF8111-A09F-764C-9E11-C3111F05DCF4}" type="presOf" srcId="{D00093E0-FE09-3C44-B34E-540415568366}" destId="{943455FA-17A8-2347-BCAB-7833D97B2946}" srcOrd="0" destOrd="0" presId="urn:microsoft.com/office/officeart/2005/8/layout/vList2"/>
    <dgm:cxn modelId="{D438062F-C764-0245-BE63-3A8440FD45DB}" srcId="{63527780-F640-2847-92C3-0D796B585926}" destId="{CCF2A20A-7135-3244-9EED-F4543FDFF1AF}" srcOrd="0" destOrd="0" parTransId="{4B27BDDC-E549-A84B-9688-D0CFB2350AEF}" sibTransId="{85DEF7CB-B7C5-0D47-9586-38E675CC598A}"/>
    <dgm:cxn modelId="{E5DF4E5E-6BAB-6B4E-BC85-C4F2A96724B2}" type="presOf" srcId="{09B29B84-9CF3-B74E-900A-00101896962A}" destId="{73D9E5B1-26D2-E24E-8D1C-ACC94861A2F6}" srcOrd="0" destOrd="0" presId="urn:microsoft.com/office/officeart/2005/8/layout/vList2"/>
    <dgm:cxn modelId="{FF2AD166-B871-AD49-9DAD-79EC1E0DF131}" type="presOf" srcId="{88C029B3-DC8A-D94F-8A45-84F15394ADC8}" destId="{AD527D96-00D5-FC4F-99B5-F962146F4CEE}" srcOrd="0" destOrd="0" presId="urn:microsoft.com/office/officeart/2005/8/layout/vList2"/>
    <dgm:cxn modelId="{8EBABA73-B35D-724F-A141-0E528D03D184}" srcId="{63527780-F640-2847-92C3-0D796B585926}" destId="{03E3C2EC-2FA1-904B-9CA8-B3CD938EF8E6}" srcOrd="4" destOrd="0" parTransId="{7CCDBAF2-194F-7F41-8449-965463A86566}" sibTransId="{183E6C63-76A7-7740-A392-09D180A49894}"/>
    <dgm:cxn modelId="{0E14A982-D414-FF49-919D-2E23462D23F0}" srcId="{03E3C2EC-2FA1-904B-9CA8-B3CD938EF8E6}" destId="{3AA046C8-77A9-7644-986E-CCD97D118351}" srcOrd="0" destOrd="0" parTransId="{8973CB02-E61D-2248-96E9-B09BEF03B136}" sibTransId="{4F65CBB8-91CA-914A-B34E-D42421449993}"/>
    <dgm:cxn modelId="{17400891-C8A9-6144-B7C8-19A3F5B23F4C}" type="presOf" srcId="{93E7C711-047C-9F40-99C3-044A79446D6F}" destId="{95C15CA3-0E65-2B45-8F35-72B7FC485ECA}" srcOrd="0" destOrd="0" presId="urn:microsoft.com/office/officeart/2005/8/layout/vList2"/>
    <dgm:cxn modelId="{23371B9D-DE73-9246-A18D-02DED74C3A16}" srcId="{AF52C12A-B255-7A47-8FAA-4969E582859F}" destId="{88C029B3-DC8A-D94F-8A45-84F15394ADC8}" srcOrd="0" destOrd="0" parTransId="{DA13462A-AFBF-8B48-AA9A-7910A68BD9BC}" sibTransId="{629FB788-4974-384E-A2EB-6BF8B1952752}"/>
    <dgm:cxn modelId="{33E12F9D-9C13-2E45-B050-D31FF4D26AE0}" type="presOf" srcId="{3AA046C8-77A9-7644-986E-CCD97D118351}" destId="{37DE0C2C-9617-7240-9333-E31BF762EBEB}" srcOrd="0" destOrd="0" presId="urn:microsoft.com/office/officeart/2005/8/layout/vList2"/>
    <dgm:cxn modelId="{9D0B91AD-CFA8-E94B-8D06-F87F43AC226E}" srcId="{63527780-F640-2847-92C3-0D796B585926}" destId="{AF52C12A-B255-7A47-8FAA-4969E582859F}" srcOrd="2" destOrd="0" parTransId="{B32912FC-E26B-034E-95D3-AAA60712665F}" sibTransId="{ECFECC1B-CED9-2945-B51D-BED5389C43AA}"/>
    <dgm:cxn modelId="{8CA24FAE-A5A2-8344-BBF5-DA2C012551DA}" type="presOf" srcId="{03E3C2EC-2FA1-904B-9CA8-B3CD938EF8E6}" destId="{D98E639C-C18C-3749-B0D8-CDEB2936E842}" srcOrd="0" destOrd="0" presId="urn:microsoft.com/office/officeart/2005/8/layout/vList2"/>
    <dgm:cxn modelId="{8C1180BB-B593-0946-B7F7-381F1E82E685}" type="presOf" srcId="{2BBBA942-302B-6548-AC91-A46EE5981788}" destId="{AC42FD88-BCEB-2249-B360-DE14FEAC2B9C}" srcOrd="0" destOrd="0" presId="urn:microsoft.com/office/officeart/2005/8/layout/vList2"/>
    <dgm:cxn modelId="{6D7DDEC8-46DC-4445-8009-9C9A5D494DE0}" srcId="{2BBBA942-302B-6548-AC91-A46EE5981788}" destId="{93E7C711-047C-9F40-99C3-044A79446D6F}" srcOrd="0" destOrd="0" parTransId="{E7DAE50B-A4FA-4446-8B23-1540FF04DC65}" sibTransId="{6405C1D1-BF25-2F42-AE1F-4D356EC59BCD}"/>
    <dgm:cxn modelId="{7978D2C9-B70B-6D4E-AD79-107DAD3FBAC5}" srcId="{63527780-F640-2847-92C3-0D796B585926}" destId="{D00093E0-FE09-3C44-B34E-540415568366}" srcOrd="1" destOrd="0" parTransId="{ADA53FAF-E7DE-5044-8995-11E539509C3E}" sibTransId="{02CF8536-0011-064C-BB77-10F50C318CAF}"/>
    <dgm:cxn modelId="{498582D3-E051-6944-BF14-08DC951B4B17}" srcId="{63527780-F640-2847-92C3-0D796B585926}" destId="{2BBBA942-302B-6548-AC91-A46EE5981788}" srcOrd="3" destOrd="0" parTransId="{D51FD6E7-9CA9-4947-B4D0-E5FC0F45483E}" sibTransId="{6AAE146B-F504-274B-AF9B-E54248BD77FA}"/>
    <dgm:cxn modelId="{D938FEE1-61AC-1A4F-9176-C8E5CD8887CB}" type="presOf" srcId="{BA0650BD-AE46-D745-A7A7-A572880FDE51}" destId="{2819E18E-8CF5-9342-9EDC-D0065CFD83A3}" srcOrd="0" destOrd="0" presId="urn:microsoft.com/office/officeart/2005/8/layout/vList2"/>
    <dgm:cxn modelId="{320CCFE5-BB01-A746-9FE0-227877E3D42B}" srcId="{D00093E0-FE09-3C44-B34E-540415568366}" destId="{BA0650BD-AE46-D745-A7A7-A572880FDE51}" srcOrd="0" destOrd="0" parTransId="{E500C3F6-FEAC-A949-B3A3-B9CEF9FF44E1}" sibTransId="{B883B8A6-6CF5-1C42-A7FD-7B05D17CBB70}"/>
    <dgm:cxn modelId="{7B8F62E8-73CF-E24A-8887-52A3E44391D3}" type="presOf" srcId="{63527780-F640-2847-92C3-0D796B585926}" destId="{1605383A-BEEE-F44B-8D9C-CB32866835C8}" srcOrd="0" destOrd="0" presId="urn:microsoft.com/office/officeart/2005/8/layout/vList2"/>
    <dgm:cxn modelId="{343663E8-F3AA-BE4D-886F-6F0A732768B5}" srcId="{CCF2A20A-7135-3244-9EED-F4543FDFF1AF}" destId="{09B29B84-9CF3-B74E-900A-00101896962A}" srcOrd="0" destOrd="0" parTransId="{0B97B121-5D0B-594E-9A2F-ED47EC50E0E4}" sibTransId="{A403A933-E6AE-5E4F-93DF-01215AD96AFA}"/>
    <dgm:cxn modelId="{4BEF82F5-537A-114B-8BC2-48AE2F251D42}" type="presOf" srcId="{AF52C12A-B255-7A47-8FAA-4969E582859F}" destId="{7220730A-18D3-7D45-9B72-5CAA8A1B4BE4}" srcOrd="0" destOrd="0" presId="urn:microsoft.com/office/officeart/2005/8/layout/vList2"/>
    <dgm:cxn modelId="{ABB4F076-8DF0-A145-B9A7-C015FA241ACD}" type="presParOf" srcId="{1605383A-BEEE-F44B-8D9C-CB32866835C8}" destId="{883367A7-522A-C040-A62A-C8DE342123E0}" srcOrd="0" destOrd="0" presId="urn:microsoft.com/office/officeart/2005/8/layout/vList2"/>
    <dgm:cxn modelId="{9C18F6DE-C9D2-7444-8525-1F118B76BDE5}" type="presParOf" srcId="{1605383A-BEEE-F44B-8D9C-CB32866835C8}" destId="{73D9E5B1-26D2-E24E-8D1C-ACC94861A2F6}" srcOrd="1" destOrd="0" presId="urn:microsoft.com/office/officeart/2005/8/layout/vList2"/>
    <dgm:cxn modelId="{B22EF145-76DF-454E-8956-53F35A4A95E8}" type="presParOf" srcId="{1605383A-BEEE-F44B-8D9C-CB32866835C8}" destId="{943455FA-17A8-2347-BCAB-7833D97B2946}" srcOrd="2" destOrd="0" presId="urn:microsoft.com/office/officeart/2005/8/layout/vList2"/>
    <dgm:cxn modelId="{91F85F3A-7E10-4647-A910-066E9BE83E63}" type="presParOf" srcId="{1605383A-BEEE-F44B-8D9C-CB32866835C8}" destId="{2819E18E-8CF5-9342-9EDC-D0065CFD83A3}" srcOrd="3" destOrd="0" presId="urn:microsoft.com/office/officeart/2005/8/layout/vList2"/>
    <dgm:cxn modelId="{BCBAD192-F658-7842-A742-AC22BE696634}" type="presParOf" srcId="{1605383A-BEEE-F44B-8D9C-CB32866835C8}" destId="{7220730A-18D3-7D45-9B72-5CAA8A1B4BE4}" srcOrd="4" destOrd="0" presId="urn:microsoft.com/office/officeart/2005/8/layout/vList2"/>
    <dgm:cxn modelId="{D216DED6-7E7A-3C49-92AF-6248028F69D6}" type="presParOf" srcId="{1605383A-BEEE-F44B-8D9C-CB32866835C8}" destId="{AD527D96-00D5-FC4F-99B5-F962146F4CEE}" srcOrd="5" destOrd="0" presId="urn:microsoft.com/office/officeart/2005/8/layout/vList2"/>
    <dgm:cxn modelId="{6E0E7E48-38BB-0A4F-A7B3-993E86EA27C3}" type="presParOf" srcId="{1605383A-BEEE-F44B-8D9C-CB32866835C8}" destId="{AC42FD88-BCEB-2249-B360-DE14FEAC2B9C}" srcOrd="6" destOrd="0" presId="urn:microsoft.com/office/officeart/2005/8/layout/vList2"/>
    <dgm:cxn modelId="{FB289440-4E39-2147-B5D1-D0ADFB7118E4}" type="presParOf" srcId="{1605383A-BEEE-F44B-8D9C-CB32866835C8}" destId="{95C15CA3-0E65-2B45-8F35-72B7FC485ECA}" srcOrd="7" destOrd="0" presId="urn:microsoft.com/office/officeart/2005/8/layout/vList2"/>
    <dgm:cxn modelId="{DEA0AB38-75AB-D74E-BE98-62FEC46AA602}" type="presParOf" srcId="{1605383A-BEEE-F44B-8D9C-CB32866835C8}" destId="{D98E639C-C18C-3749-B0D8-CDEB2936E842}" srcOrd="8" destOrd="0" presId="urn:microsoft.com/office/officeart/2005/8/layout/vList2"/>
    <dgm:cxn modelId="{F74BA929-0154-C54B-8276-661BDFCD560C}" type="presParOf" srcId="{1605383A-BEEE-F44B-8D9C-CB32866835C8}" destId="{37DE0C2C-9617-7240-9333-E31BF762EBEB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3367A7-522A-C040-A62A-C8DE342123E0}">
      <dsp:nvSpPr>
        <dsp:cNvPr id="0" name=""/>
        <dsp:cNvSpPr/>
      </dsp:nvSpPr>
      <dsp:spPr>
        <a:xfrm>
          <a:off x="0" y="104163"/>
          <a:ext cx="10515600" cy="643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500" kern="1200" dirty="0"/>
            <a:t>WIN: Abortion Pills (i.e., mifepristone): 9-0 ruling on 6/13</a:t>
          </a:r>
        </a:p>
      </dsp:txBody>
      <dsp:txXfrm>
        <a:off x="31413" y="135576"/>
        <a:ext cx="10452774" cy="580674"/>
      </dsp:txXfrm>
    </dsp:sp>
    <dsp:sp modelId="{73D9E5B1-26D2-E24E-8D1C-ACC94861A2F6}">
      <dsp:nvSpPr>
        <dsp:cNvPr id="0" name=""/>
        <dsp:cNvSpPr/>
      </dsp:nvSpPr>
      <dsp:spPr>
        <a:xfrm>
          <a:off x="0" y="747663"/>
          <a:ext cx="10515600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1750" rIns="177800" bIns="31750" numCol="1" spcCol="1270" anchor="t" anchorCtr="0">
          <a:noAutofit/>
        </a:bodyPr>
        <a:lstStyle/>
        <a:p>
          <a:pPr marL="117475" lvl="0" indent="-117475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  <a:tabLst/>
          </a:pPr>
          <a:r>
            <a:rPr lang="en-US" sz="2000" kern="1200" dirty="0">
              <a:hlinkClick xmlns:r="http://schemas.openxmlformats.org/officeDocument/2006/relationships" r:id="rId1"/>
            </a:rPr>
            <a:t> Amicus Brief </a:t>
          </a:r>
          <a:r>
            <a:rPr lang="en-US" sz="2000" kern="1200" dirty="0"/>
            <a:t>(</a:t>
          </a:r>
          <a:r>
            <a:rPr lang="en-US" sz="2000" b="0" i="0" kern="1200" dirty="0"/>
            <a:t>FDA v. Alliance for Hippocratic Medicine) and </a:t>
          </a:r>
          <a:r>
            <a:rPr lang="en-US" sz="2000" kern="1200" dirty="0"/>
            <a:t> </a:t>
          </a:r>
          <a:r>
            <a:rPr lang="en-US" sz="2000" kern="1200" dirty="0">
              <a:hlinkClick xmlns:r="http://schemas.openxmlformats.org/officeDocument/2006/relationships" r:id="rId2"/>
            </a:rPr>
            <a:t>Statement</a:t>
          </a:r>
          <a:endParaRPr lang="en-US" sz="2000" kern="1200" dirty="0"/>
        </a:p>
      </dsp:txBody>
      <dsp:txXfrm>
        <a:off x="0" y="747663"/>
        <a:ext cx="10515600" cy="414000"/>
      </dsp:txXfrm>
    </dsp:sp>
    <dsp:sp modelId="{943455FA-17A8-2347-BCAB-7833D97B2946}">
      <dsp:nvSpPr>
        <dsp:cNvPr id="0" name=""/>
        <dsp:cNvSpPr/>
      </dsp:nvSpPr>
      <dsp:spPr>
        <a:xfrm>
          <a:off x="0" y="1161663"/>
          <a:ext cx="10515600" cy="643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117475" lvl="0" indent="-117475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500" kern="1200" dirty="0"/>
            <a:t>PARTIAL/TEMPORARY WIN: Emergency Abortion Care: Dismissed on 6/27</a:t>
          </a:r>
        </a:p>
      </dsp:txBody>
      <dsp:txXfrm>
        <a:off x="31413" y="1193076"/>
        <a:ext cx="10452774" cy="580674"/>
      </dsp:txXfrm>
    </dsp:sp>
    <dsp:sp modelId="{2819E18E-8CF5-9342-9EDC-D0065CFD83A3}">
      <dsp:nvSpPr>
        <dsp:cNvPr id="0" name=""/>
        <dsp:cNvSpPr/>
      </dsp:nvSpPr>
      <dsp:spPr>
        <a:xfrm>
          <a:off x="0" y="1805163"/>
          <a:ext cx="10515600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>
              <a:hlinkClick xmlns:r="http://schemas.openxmlformats.org/officeDocument/2006/relationships" r:id="rId3"/>
            </a:rPr>
            <a:t>Amicus Brief </a:t>
          </a:r>
          <a:r>
            <a:rPr lang="en-US" sz="2000" kern="1200" dirty="0"/>
            <a:t>(</a:t>
          </a:r>
          <a:r>
            <a:rPr lang="en-US" sz="2000" b="0" i="0" kern="1200" dirty="0"/>
            <a:t>Moyle v. United States) and </a:t>
          </a:r>
          <a:r>
            <a:rPr lang="en-US" sz="2000" kern="1200" dirty="0">
              <a:hlinkClick xmlns:r="http://schemas.openxmlformats.org/officeDocument/2006/relationships" r:id="rId4"/>
            </a:rPr>
            <a:t>Statement</a:t>
          </a:r>
          <a:endParaRPr lang="en-US" sz="2000" kern="1200" dirty="0"/>
        </a:p>
      </dsp:txBody>
      <dsp:txXfrm>
        <a:off x="0" y="1805163"/>
        <a:ext cx="10515600" cy="414000"/>
      </dsp:txXfrm>
    </dsp:sp>
    <dsp:sp modelId="{7220730A-18D3-7D45-9B72-5CAA8A1B4BE4}">
      <dsp:nvSpPr>
        <dsp:cNvPr id="0" name=""/>
        <dsp:cNvSpPr/>
      </dsp:nvSpPr>
      <dsp:spPr>
        <a:xfrm>
          <a:off x="0" y="2219163"/>
          <a:ext cx="10515600" cy="643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LOSS: Bump Stocks for Guns: 6-3 ruling on 6/21</a:t>
          </a:r>
        </a:p>
      </dsp:txBody>
      <dsp:txXfrm>
        <a:off x="31413" y="2250576"/>
        <a:ext cx="10452774" cy="580674"/>
      </dsp:txXfrm>
    </dsp:sp>
    <dsp:sp modelId="{AD527D96-00D5-FC4F-99B5-F962146F4CEE}">
      <dsp:nvSpPr>
        <dsp:cNvPr id="0" name=""/>
        <dsp:cNvSpPr/>
      </dsp:nvSpPr>
      <dsp:spPr>
        <a:xfrm>
          <a:off x="0" y="2862663"/>
          <a:ext cx="10515600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>
              <a:hlinkClick xmlns:r="http://schemas.openxmlformats.org/officeDocument/2006/relationships" r:id="rId5"/>
            </a:rPr>
            <a:t>Amicus Brief </a:t>
          </a:r>
          <a:r>
            <a:rPr lang="en-US" sz="2000" kern="1200" dirty="0"/>
            <a:t>(</a:t>
          </a:r>
          <a:r>
            <a:rPr lang="en-US" sz="2000" b="0" i="0" kern="1200" dirty="0"/>
            <a:t>Garland v. Cargill) and </a:t>
          </a:r>
          <a:r>
            <a:rPr lang="en-US" sz="2000" kern="1200" dirty="0">
              <a:hlinkClick xmlns:r="http://schemas.openxmlformats.org/officeDocument/2006/relationships" r:id="rId6"/>
            </a:rPr>
            <a:t>Statement</a:t>
          </a:r>
          <a:endParaRPr lang="en-US" sz="2000" kern="1200" dirty="0"/>
        </a:p>
      </dsp:txBody>
      <dsp:txXfrm>
        <a:off x="0" y="2862663"/>
        <a:ext cx="10515600" cy="414000"/>
      </dsp:txXfrm>
    </dsp:sp>
    <dsp:sp modelId="{AC42FD88-BCEB-2249-B360-DE14FEAC2B9C}">
      <dsp:nvSpPr>
        <dsp:cNvPr id="0" name=""/>
        <dsp:cNvSpPr/>
      </dsp:nvSpPr>
      <dsp:spPr>
        <a:xfrm>
          <a:off x="0" y="3276663"/>
          <a:ext cx="10515600" cy="643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WIN: Gun Rights: 8-1 ruling on 6/21</a:t>
          </a:r>
        </a:p>
      </dsp:txBody>
      <dsp:txXfrm>
        <a:off x="31413" y="3308076"/>
        <a:ext cx="10452774" cy="580674"/>
      </dsp:txXfrm>
    </dsp:sp>
    <dsp:sp modelId="{95C15CA3-0E65-2B45-8F35-72B7FC485ECA}">
      <dsp:nvSpPr>
        <dsp:cNvPr id="0" name=""/>
        <dsp:cNvSpPr/>
      </dsp:nvSpPr>
      <dsp:spPr>
        <a:xfrm>
          <a:off x="0" y="3920163"/>
          <a:ext cx="10515600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ACP was not involved in an amicus brief, but this decision is aligned with our policy</a:t>
          </a:r>
        </a:p>
      </dsp:txBody>
      <dsp:txXfrm>
        <a:off x="0" y="3920163"/>
        <a:ext cx="10515600" cy="414000"/>
      </dsp:txXfrm>
    </dsp:sp>
    <dsp:sp modelId="{D98E639C-C18C-3749-B0D8-CDEB2936E842}">
      <dsp:nvSpPr>
        <dsp:cNvPr id="0" name=""/>
        <dsp:cNvSpPr/>
      </dsp:nvSpPr>
      <dsp:spPr>
        <a:xfrm>
          <a:off x="0" y="4334163"/>
          <a:ext cx="10515600" cy="643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WIN: Disinformation on Social Media: 6-3 ruling on 6/26</a:t>
          </a:r>
          <a:endParaRPr lang="en-US" sz="2500" kern="1200" dirty="0"/>
        </a:p>
      </dsp:txBody>
      <dsp:txXfrm>
        <a:off x="31413" y="4365576"/>
        <a:ext cx="10452774" cy="580674"/>
      </dsp:txXfrm>
    </dsp:sp>
    <dsp:sp modelId="{37DE0C2C-9617-7240-9333-E31BF762EBEB}">
      <dsp:nvSpPr>
        <dsp:cNvPr id="0" name=""/>
        <dsp:cNvSpPr/>
      </dsp:nvSpPr>
      <dsp:spPr>
        <a:xfrm>
          <a:off x="0" y="4977663"/>
          <a:ext cx="10515600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>
              <a:hlinkClick xmlns:r="http://schemas.openxmlformats.org/officeDocument/2006/relationships" r:id="rId7"/>
            </a:rPr>
            <a:t>Amicus Brief </a:t>
          </a:r>
          <a:r>
            <a:rPr lang="en-US" sz="2000" kern="1200" dirty="0"/>
            <a:t>(Murthy v. Missouri) and </a:t>
          </a:r>
          <a:r>
            <a:rPr lang="en-US" sz="2000" kern="1200" dirty="0">
              <a:hlinkClick xmlns:r="http://schemas.openxmlformats.org/officeDocument/2006/relationships" r:id="rId8"/>
            </a:rPr>
            <a:t>Statement</a:t>
          </a:r>
          <a:endParaRPr lang="en-US" sz="2000" kern="1200" dirty="0"/>
        </a:p>
      </dsp:txBody>
      <dsp:txXfrm>
        <a:off x="0" y="4977663"/>
        <a:ext cx="10515600" cy="41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BE196A5-D872-9148-975E-6BEB05223D01}"/>
              </a:ext>
            </a:extLst>
          </p:cNvPr>
          <p:cNvSpPr/>
          <p:nvPr userDrawn="1"/>
        </p:nvSpPr>
        <p:spPr>
          <a:xfrm>
            <a:off x="0" y="0"/>
            <a:ext cx="2925318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E3DD95-174E-C94F-A8DD-3253A9DDC16A}"/>
              </a:ext>
            </a:extLst>
          </p:cNvPr>
          <p:cNvSpPr/>
          <p:nvPr userDrawn="1"/>
        </p:nvSpPr>
        <p:spPr>
          <a:xfrm>
            <a:off x="0" y="1016000"/>
            <a:ext cx="10001839" cy="4561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78DF27D-3D7E-144D-AEBE-EA85738392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698" y="5827776"/>
            <a:ext cx="1737360" cy="76796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C52C5A3-4A25-364D-8403-80A1A1AD3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376312"/>
            <a:ext cx="7315200" cy="27909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6A8EE0DC-4B15-D947-88C8-715A124B4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9" y="4167212"/>
            <a:ext cx="7315200" cy="103093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57665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4948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D44C7-FB56-8F45-8E8D-360A8FFE1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995F-1B0C-B14A-A09E-EFBAD40A7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1800"/>
              </a:spcBef>
              <a:defRPr sz="2200"/>
            </a:lvl1pPr>
            <a:lvl2pPr>
              <a:spcBef>
                <a:spcPts val="0"/>
              </a:spcBef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80654A-C145-B444-8C76-904AB11529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316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6308E5E-FBF3-8749-8C73-47834D26E1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E54FA1-4F73-804E-834A-4B043673C62B}"/>
              </a:ext>
            </a:extLst>
          </p:cNvPr>
          <p:cNvSpPr/>
          <p:nvPr userDrawn="1"/>
        </p:nvSpPr>
        <p:spPr>
          <a:xfrm>
            <a:off x="9266682" y="0"/>
            <a:ext cx="2925318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85F88B3-8461-8541-A11B-9AD5FBA70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376312"/>
            <a:ext cx="7315200" cy="27909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A1C99013-B493-654C-BF69-476D173F7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167212"/>
            <a:ext cx="7345367" cy="103093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D7F139-338E-334E-980B-694FB51BA9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101" y="5944463"/>
            <a:ext cx="1554480" cy="43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396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A5335-0C8F-3242-B7B5-C6D8DC4F1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79526"/>
            <a:ext cx="5181600" cy="489743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3C1F58-ABD8-6349-977B-B77440ED6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79526"/>
            <a:ext cx="5181600" cy="489743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8E2E0D-6651-EE4B-88BE-2D95A1C5D3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879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icture [Left], 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7012" y="365126"/>
            <a:ext cx="5006788" cy="9143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80FED9-A8B2-7D42-B138-12C3E9137B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409604-FC9D-5346-9A6E-FD5DE5EF23DE}"/>
              </a:ext>
            </a:extLst>
          </p:cNvPr>
          <p:cNvSpPr/>
          <p:nvPr userDrawn="1"/>
        </p:nvSpPr>
        <p:spPr>
          <a:xfrm>
            <a:off x="6347012" y="365126"/>
            <a:ext cx="5029200" cy="45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CA685E9-C33E-2647-888C-A36F84DA853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6096000" cy="685800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E5C0A4C-363F-8C4D-A78A-1BEAF42A73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47012" y="1279526"/>
            <a:ext cx="5006788" cy="49101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75566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icture [Right], 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120" y="365126"/>
            <a:ext cx="5006788" cy="9143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80FED9-A8B2-7D42-B138-12C3E9137B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409604-FC9D-5346-9A6E-FD5DE5EF23DE}"/>
              </a:ext>
            </a:extLst>
          </p:cNvPr>
          <p:cNvSpPr/>
          <p:nvPr userDrawn="1"/>
        </p:nvSpPr>
        <p:spPr>
          <a:xfrm>
            <a:off x="833120" y="365126"/>
            <a:ext cx="5029200" cy="45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CA685E9-C33E-2647-888C-A36F84DA853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11240" y="0"/>
            <a:ext cx="6096000" cy="685800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E5C0A4C-363F-8C4D-A78A-1BEAF42A73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3120" y="1279526"/>
            <a:ext cx="5006788" cy="49101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0432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8F7D2-A68C-DD42-B432-4D2EC05B9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79525"/>
            <a:ext cx="5157787" cy="731520"/>
          </a:xfrm>
          <a:noFill/>
        </p:spPr>
        <p:txBody>
          <a:bodyPr anchor="b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F22C5-0068-EB4D-BDF7-6C1CD2180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011046"/>
            <a:ext cx="5157787" cy="417861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0DE85F-F394-6645-9753-5BA14D70DE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79525"/>
            <a:ext cx="5183188" cy="731520"/>
          </a:xfrm>
          <a:noFill/>
        </p:spPr>
        <p:txBody>
          <a:bodyPr anchor="b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8C9F1A-2BC5-AB41-B8B7-7FB4BCF38B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11046"/>
            <a:ext cx="5183188" cy="417861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AB1A961-D7C7-3349-A221-7BD5AEC2A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3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A0CBDA-ADA7-544A-BB93-E2ED6F92A0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1765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76">
          <p15:clr>
            <a:srgbClr val="FBAE40"/>
          </p15:clr>
        </p15:guide>
        <p15:guide id="2" orient="horz" pos="127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279526"/>
            <a:ext cx="2133600" cy="4892674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none"/>
        </p:style>
        <p:txBody>
          <a:bodyPr lIns="137160" tIns="182880" rIns="137160" bIns="91440">
            <a:normAutofit/>
          </a:bodyPr>
          <a:lstStyle>
            <a:lvl1pPr marL="0" indent="0">
              <a:spcAft>
                <a:spcPts val="1000"/>
              </a:spcAft>
              <a:buNone/>
              <a:defRPr sz="1600" b="0" i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279525"/>
            <a:ext cx="8204200" cy="4892675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C13D6B1E-E481-E140-A8CE-CA0B6FF23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399143-380D-0C4F-9894-1E63897454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754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FC380-7AA8-5143-AB33-06B91DBC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EAE601-7D40-4E48-B0A1-DCC36A4432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322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AA80174-6BAA-494C-9FE8-C67DDB25ED68}"/>
              </a:ext>
            </a:extLst>
          </p:cNvPr>
          <p:cNvSpPr/>
          <p:nvPr userDrawn="1"/>
        </p:nvSpPr>
        <p:spPr>
          <a:xfrm>
            <a:off x="347472" y="0"/>
            <a:ext cx="4572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0EAC32-2819-A845-B11A-B91D8EF2D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3A23F2-6892-2B49-85A7-898D45679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79525"/>
            <a:ext cx="10515600" cy="4897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77C6E12-5327-DC4B-A658-4BF76AAEDC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47759" y="6391656"/>
            <a:ext cx="3185161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61711D5-349D-4847-A71F-DCB6A6FF3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154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007E66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AE0D0-3EC4-2F31-04E3-134912C891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ACP’s Advocacy in the Courts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71E1B1-6D7E-92FC-0D0D-383339ADBA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Shari M. Erickson, MPH</a:t>
            </a:r>
          </a:p>
          <a:p>
            <a:r>
              <a:rPr lang="en-US" dirty="0"/>
              <a:t>Chief Advocacy Officer and SVP, Governmental Affairs and Public Policy</a:t>
            </a:r>
          </a:p>
        </p:txBody>
      </p:sp>
    </p:spTree>
    <p:extLst>
      <p:ext uri="{BB962C8B-B14F-4D97-AF65-F5344CB8AC3E}">
        <p14:creationId xmlns:p14="http://schemas.microsoft.com/office/powerpoint/2010/main" val="2604048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6C0F99-B312-5DAB-D034-096A00CD3214}"/>
              </a:ext>
            </a:extLst>
          </p:cNvPr>
          <p:cNvSpPr txBox="1"/>
          <p:nvPr/>
        </p:nvSpPr>
        <p:spPr>
          <a:xfrm>
            <a:off x="812800" y="1279526"/>
            <a:ext cx="2133600" cy="4892674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vert="horz" lIns="137160" tIns="182880" rIns="137160" bIns="9144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07E66"/>
              </a:buClr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 2024 to date, ACP is participating in or leading 8 amicus briefs</a:t>
            </a:r>
          </a:p>
        </p:txBody>
      </p:sp>
      <p:pic>
        <p:nvPicPr>
          <p:cNvPr id="6" name="Picture 5" descr="A screenshot of a medical records&#10;&#10;Description automatically generated">
            <a:extLst>
              <a:ext uri="{FF2B5EF4-FFF2-40B4-BE49-F238E27FC236}">
                <a16:creationId xmlns:a16="http://schemas.microsoft.com/office/drawing/2014/main" id="{E1472D97-C059-83FC-08BD-93C318A640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3710" y="1279525"/>
            <a:ext cx="4855979" cy="4892675"/>
          </a:xfrm>
          <a:prstGeom prst="rect">
            <a:avLst/>
          </a:prstGeom>
          <a:noFill/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9534EB4-EE2C-9C19-93CD-2E73746EF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3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kern="120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Amicus Briefs – ACP’s Advocacy in the Courts</a:t>
            </a: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B11A7268-6BE5-187C-EB28-5A705F032C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47759" y="6391656"/>
            <a:ext cx="3185161" cy="2743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461711D5-349D-4847-A71F-DCB6A6FF38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EB13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2EB13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01952E30-863D-907A-7988-697A58DF3D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461711D5-349D-4847-A71F-DCB6A6FF38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EB13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2EB13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0E7C40C-C2BB-01FE-FF21-F09FFAA5DE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7389" y="281474"/>
            <a:ext cx="1627533" cy="162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748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3132DC8-2C16-6946-F8CC-79C38B79D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Major SCOTUS Decisions in 2024 Relevant to ACP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E5E14DD3-D3BF-808B-6E84-A1256C74B1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0848888"/>
              </p:ext>
            </p:extLst>
          </p:nvPr>
        </p:nvGraphicFramePr>
        <p:xfrm>
          <a:off x="838200" y="1093508"/>
          <a:ext cx="10515600" cy="5495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533A77-E120-0D51-5801-2390A58A9B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625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05710-3720-ABEF-A6F8-DD12158C9C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Introducing </a:t>
            </a:r>
            <a:r>
              <a:rPr lang="en-US" i="0" u="none" strike="noStrike" dirty="0">
                <a:effectLst/>
                <a:latin typeface="+mn-lt"/>
              </a:rPr>
              <a:t>Jessica Morton</a:t>
            </a:r>
            <a:endParaRPr lang="en-US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3CAD96-25C5-D415-329B-6D70E37D26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i="0" u="none" strike="noStrike" dirty="0">
                <a:effectLst/>
                <a:latin typeface="+mn-lt"/>
              </a:rPr>
              <a:t>Senior </a:t>
            </a:r>
            <a:r>
              <a:rPr lang="en-US" sz="2400" dirty="0">
                <a:latin typeface="+mn-lt"/>
              </a:rPr>
              <a:t>C</a:t>
            </a:r>
            <a:r>
              <a:rPr lang="en-US" sz="2400" i="0" u="none" strike="noStrike" dirty="0">
                <a:effectLst/>
                <a:latin typeface="+mn-lt"/>
              </a:rPr>
              <a:t>ounsel</a:t>
            </a:r>
            <a:br>
              <a:rPr lang="en-US" sz="2400" i="0" u="none" strike="noStrike" dirty="0">
                <a:effectLst/>
                <a:latin typeface="+mn-lt"/>
              </a:rPr>
            </a:br>
            <a:r>
              <a:rPr lang="en-US" sz="2400" i="0" u="none" strike="noStrike" dirty="0">
                <a:effectLst/>
                <a:latin typeface="+mn-lt"/>
              </a:rPr>
              <a:t>Democracy Forward Foundation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499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4.3|6.6|5.8"/>
</p:tagLst>
</file>

<file path=ppt/theme/theme1.xml><?xml version="1.0" encoding="utf-8"?>
<a:theme xmlns:a="http://schemas.openxmlformats.org/drawingml/2006/main" name="2_Custom Design">
  <a:themeElements>
    <a:clrScheme name="Custom 1">
      <a:dk1>
        <a:srgbClr val="000000"/>
      </a:dk1>
      <a:lt1>
        <a:srgbClr val="FFFFFF"/>
      </a:lt1>
      <a:dk2>
        <a:srgbClr val="545454"/>
      </a:dk2>
      <a:lt2>
        <a:srgbClr val="C8C8C8"/>
      </a:lt2>
      <a:accent1>
        <a:srgbClr val="007E66"/>
      </a:accent1>
      <a:accent2>
        <a:srgbClr val="95509D"/>
      </a:accent2>
      <a:accent3>
        <a:srgbClr val="2EB135"/>
      </a:accent3>
      <a:accent4>
        <a:srgbClr val="FFC82E"/>
      </a:accent4>
      <a:accent5>
        <a:srgbClr val="00A0DE"/>
      </a:accent5>
      <a:accent6>
        <a:srgbClr val="8EDD00"/>
      </a:accent6>
      <a:hlink>
        <a:srgbClr val="00A0DE"/>
      </a:hlink>
      <a:folHlink>
        <a:srgbClr val="95509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2400" dirty="0" err="1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ew Vision for Governors [Read-Only]" id="{0E3CFB14-4110-44D8-922D-EE7873330F3A}" vid="{A8EA45FE-5513-495A-BDA3-D277C3ED6CD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809CCBE0F7BF4E96538EEDD02756CE" ma:contentTypeVersion="17" ma:contentTypeDescription="Create a new document." ma:contentTypeScope="" ma:versionID="00a098de305642a50dbe6d576afb3ef1">
  <xsd:schema xmlns:xsd="http://www.w3.org/2001/XMLSchema" xmlns:xs="http://www.w3.org/2001/XMLSchema" xmlns:p="http://schemas.microsoft.com/office/2006/metadata/properties" xmlns:ns2="cd8bdb9e-9149-43ff-a64d-539024789793" xmlns:ns3="79350851-8c2b-403b-9bd2-948565db2f1b" targetNamespace="http://schemas.microsoft.com/office/2006/metadata/properties" ma:root="true" ma:fieldsID="5e73efe4679fd4b73006cdbea7e2e053" ns2:_="" ns3:_="">
    <xsd:import namespace="cd8bdb9e-9149-43ff-a64d-539024789793"/>
    <xsd:import namespace="79350851-8c2b-403b-9bd2-948565db2f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bdb9e-9149-43ff-a64d-5390247897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5f58e485-0d26-4f10-8645-ad2692e9af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50851-8c2b-403b-9bd2-948565db2f1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1e50671-4793-4701-9969-531d3dd5e177}" ma:internalName="TaxCatchAll" ma:showField="CatchAllData" ma:web="79350851-8c2b-403b-9bd2-948565db2f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d8bdb9e-9149-43ff-a64d-539024789793">
      <Terms xmlns="http://schemas.microsoft.com/office/infopath/2007/PartnerControls"/>
    </lcf76f155ced4ddcb4097134ff3c332f>
    <TaxCatchAll xmlns="79350851-8c2b-403b-9bd2-948565db2f1b" xsi:nil="true"/>
  </documentManagement>
</p:properties>
</file>

<file path=customXml/itemProps1.xml><?xml version="1.0" encoding="utf-8"?>
<ds:datastoreItem xmlns:ds="http://schemas.openxmlformats.org/officeDocument/2006/customXml" ds:itemID="{38B4E2D0-9257-490A-A020-498E619F12E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E6A67F-DB00-4EFA-A6F8-67E24A2FABC8}"/>
</file>

<file path=customXml/itemProps3.xml><?xml version="1.0" encoding="utf-8"?>
<ds:datastoreItem xmlns:ds="http://schemas.openxmlformats.org/officeDocument/2006/customXml" ds:itemID="{2E466992-E273-4EE5-BF52-FCDF092EC9A7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184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2_Custom Design</vt:lpstr>
      <vt:lpstr>ACP’s Advocacy in the Courts</vt:lpstr>
      <vt:lpstr>Amicus Briefs – ACP’s Advocacy in the Courts</vt:lpstr>
      <vt:lpstr>Major SCOTUS Decisions in 2024 Relevant to ACP</vt:lpstr>
      <vt:lpstr>Introducing Jessica Morton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ACP’s Advocacy in the Courts</dc:title>
  <dc:creator>Shari Erickson</dc:creator>
  <cp:lastModifiedBy>Shuan Tomlinson</cp:lastModifiedBy>
  <cp:revision>2</cp:revision>
  <dcterms:created xsi:type="dcterms:W3CDTF">2024-07-30T12:35:45Z</dcterms:created>
  <dcterms:modified xsi:type="dcterms:W3CDTF">2024-07-30T15:53:27Z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0x010100D17E06624110D341996C6E548F39D07C</vt:lpwstr>
  </property>
</Properties>
</file>