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3" r:id="rId4"/>
  </p:sldMasterIdLst>
  <p:notesMasterIdLst>
    <p:notesMasterId r:id="rId19"/>
  </p:notesMasterIdLst>
  <p:sldIdLst>
    <p:sldId id="269" r:id="rId5"/>
    <p:sldId id="260" r:id="rId6"/>
    <p:sldId id="274" r:id="rId7"/>
    <p:sldId id="275" r:id="rId8"/>
    <p:sldId id="273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5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26C20-A53C-4616-82B5-F366936325EE}" v="3" dt="2023-10-31T18:38:44.174"/>
    <p1510:client id="{CA15603E-ACA8-B392-6B5B-72B313F31110}" v="3693" dt="2023-10-30T23:32:57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F65B0-B969-4915-8DE1-3A6DA8A563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24385-BD84-4E19-B5E9-0514CD86C231}">
      <dgm:prSet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46</a:t>
          </a:r>
          <a:r>
            <a:rPr lang="en-US" b="0"/>
            <a:t> states </a:t>
          </a:r>
          <a:r>
            <a:rPr lang="en-US" b="0">
              <a:latin typeface="Calibri Light" panose="020F0302020204030204"/>
            </a:rPr>
            <a:t>+ DC have regular session in 2024</a:t>
          </a:r>
          <a:endParaRPr lang="en-US" b="0"/>
        </a:p>
      </dgm:t>
    </dgm:pt>
    <dgm:pt modelId="{411FE2AD-0E8B-4F0E-932F-54C27FFB1826}" type="parTrans" cxnId="{BD2CA2FD-660A-4EC0-ADB6-EBC2B84690CD}">
      <dgm:prSet/>
      <dgm:spPr/>
      <dgm:t>
        <a:bodyPr/>
        <a:lstStyle/>
        <a:p>
          <a:endParaRPr lang="en-US"/>
        </a:p>
      </dgm:t>
    </dgm:pt>
    <dgm:pt modelId="{48B9B5D5-F682-433F-982A-434EA5E87AC6}" type="sibTrans" cxnId="{BD2CA2FD-660A-4EC0-ADB6-EBC2B84690CD}">
      <dgm:prSet/>
      <dgm:spPr/>
      <dgm:t>
        <a:bodyPr/>
        <a:lstStyle/>
        <a:p>
          <a:endParaRPr lang="en-US"/>
        </a:p>
      </dgm:t>
    </dgm:pt>
    <dgm:pt modelId="{295FE611-BA36-4835-AFA8-E04DE3CEBB17}">
      <dgm:prSet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Most sessions 30-90 days</a:t>
          </a:r>
          <a:endParaRPr lang="en-US" b="0"/>
        </a:p>
      </dgm:t>
    </dgm:pt>
    <dgm:pt modelId="{93236C9F-4169-42F6-9A82-420EB01E4266}" type="parTrans" cxnId="{1CCF5D3B-2704-468C-B13A-6070A8515B5D}">
      <dgm:prSet/>
      <dgm:spPr/>
      <dgm:t>
        <a:bodyPr/>
        <a:lstStyle/>
        <a:p>
          <a:endParaRPr lang="en-US"/>
        </a:p>
      </dgm:t>
    </dgm:pt>
    <dgm:pt modelId="{00424155-5942-4FB0-A525-2D4A66797F5C}" type="sibTrans" cxnId="{1CCF5D3B-2704-468C-B13A-6070A8515B5D}">
      <dgm:prSet/>
      <dgm:spPr/>
      <dgm:t>
        <a:bodyPr/>
        <a:lstStyle/>
        <a:p>
          <a:endParaRPr lang="en-US"/>
        </a:p>
      </dgm:t>
    </dgm:pt>
    <dgm:pt modelId="{3286C085-0CEF-451B-AD6C-6AA87E42D3ED}">
      <dgm:prSet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Over 161k bills filed in 2023</a:t>
          </a:r>
          <a:endParaRPr lang="en-US" b="0"/>
        </a:p>
      </dgm:t>
    </dgm:pt>
    <dgm:pt modelId="{4DD06859-F4C5-44D2-8F04-C5B96E20E44F}" type="parTrans" cxnId="{304C4E32-F35A-410F-9C9E-7727E3776DF3}">
      <dgm:prSet/>
      <dgm:spPr/>
      <dgm:t>
        <a:bodyPr/>
        <a:lstStyle/>
        <a:p>
          <a:endParaRPr lang="en-US"/>
        </a:p>
      </dgm:t>
    </dgm:pt>
    <dgm:pt modelId="{33356038-0163-4362-ADF5-379F401D819A}" type="sibTrans" cxnId="{304C4E32-F35A-410F-9C9E-7727E3776DF3}">
      <dgm:prSet/>
      <dgm:spPr/>
      <dgm:t>
        <a:bodyPr/>
        <a:lstStyle/>
        <a:p>
          <a:endParaRPr lang="en-US"/>
        </a:p>
      </dgm:t>
    </dgm:pt>
    <dgm:pt modelId="{C5866C3B-F49F-417F-AB9A-EB6AD017C261}">
      <dgm:prSet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Demands on state legislators &amp; limited support</a:t>
          </a:r>
          <a:endParaRPr lang="en-US" b="0"/>
        </a:p>
      </dgm:t>
    </dgm:pt>
    <dgm:pt modelId="{C6F84A73-2987-4CC2-BFF5-43F9841E95AD}" type="parTrans" cxnId="{F7AEB7D9-7E7D-4AB8-A4F7-3646A0FCEAA1}">
      <dgm:prSet/>
      <dgm:spPr/>
      <dgm:t>
        <a:bodyPr/>
        <a:lstStyle/>
        <a:p>
          <a:endParaRPr lang="en-US"/>
        </a:p>
      </dgm:t>
    </dgm:pt>
    <dgm:pt modelId="{541EAC17-9F9A-4C03-AEAE-42EA9DBD7468}" type="sibTrans" cxnId="{F7AEB7D9-7E7D-4AB8-A4F7-3646A0FCEAA1}">
      <dgm:prSet/>
      <dgm:spPr/>
      <dgm:t>
        <a:bodyPr/>
        <a:lstStyle/>
        <a:p>
          <a:endParaRPr lang="en-US"/>
        </a:p>
      </dgm:t>
    </dgm:pt>
    <dgm:pt modelId="{BEA2C128-564A-4A81-A972-8DEB7E1A8BA4}">
      <dgm:prSet/>
      <dgm:spPr/>
      <dgm:t>
        <a:bodyPr/>
        <a:lstStyle/>
        <a:p>
          <a:r>
            <a:rPr lang="en-US" b="0"/>
            <a:t>Personalize your advocacy &amp; the power of stories</a:t>
          </a:r>
        </a:p>
      </dgm:t>
    </dgm:pt>
    <dgm:pt modelId="{0A57706A-7437-45F8-9CF7-CA5B00DC41AB}" type="parTrans" cxnId="{0B7E93DD-0735-46B5-B546-72862EF849FD}">
      <dgm:prSet/>
      <dgm:spPr/>
      <dgm:t>
        <a:bodyPr/>
        <a:lstStyle/>
        <a:p>
          <a:endParaRPr lang="en-US"/>
        </a:p>
      </dgm:t>
    </dgm:pt>
    <dgm:pt modelId="{D89838D0-5998-4B7A-943B-026135390107}" type="sibTrans" cxnId="{0B7E93DD-0735-46B5-B546-72862EF849FD}">
      <dgm:prSet/>
      <dgm:spPr/>
      <dgm:t>
        <a:bodyPr/>
        <a:lstStyle/>
        <a:p>
          <a:endParaRPr lang="en-US"/>
        </a:p>
      </dgm:t>
    </dgm:pt>
    <dgm:pt modelId="{EE4351FA-A65E-4734-9DD4-F52397B72751}" type="pres">
      <dgm:prSet presAssocID="{D92F65B0-B969-4915-8DE1-3A6DA8A56336}" presName="diagram" presStyleCnt="0">
        <dgm:presLayoutVars>
          <dgm:dir/>
          <dgm:resizeHandles val="exact"/>
        </dgm:presLayoutVars>
      </dgm:prSet>
      <dgm:spPr/>
    </dgm:pt>
    <dgm:pt modelId="{49D12F9B-CE16-4028-A608-7DCF874E8FAF}" type="pres">
      <dgm:prSet presAssocID="{74F24385-BD84-4E19-B5E9-0514CD86C231}" presName="node" presStyleLbl="node1" presStyleIdx="0" presStyleCnt="5">
        <dgm:presLayoutVars>
          <dgm:bulletEnabled val="1"/>
        </dgm:presLayoutVars>
      </dgm:prSet>
      <dgm:spPr/>
    </dgm:pt>
    <dgm:pt modelId="{085A41B3-176F-49B9-8919-6B199EFD229A}" type="pres">
      <dgm:prSet presAssocID="{48B9B5D5-F682-433F-982A-434EA5E87AC6}" presName="sibTrans" presStyleCnt="0"/>
      <dgm:spPr/>
    </dgm:pt>
    <dgm:pt modelId="{F198C9F2-7000-44F6-998B-409C76EDA820}" type="pres">
      <dgm:prSet presAssocID="{295FE611-BA36-4835-AFA8-E04DE3CEBB17}" presName="node" presStyleLbl="node1" presStyleIdx="1" presStyleCnt="5">
        <dgm:presLayoutVars>
          <dgm:bulletEnabled val="1"/>
        </dgm:presLayoutVars>
      </dgm:prSet>
      <dgm:spPr/>
    </dgm:pt>
    <dgm:pt modelId="{DFC9749B-E38A-4B69-944A-FE69C214C8D9}" type="pres">
      <dgm:prSet presAssocID="{00424155-5942-4FB0-A525-2D4A66797F5C}" presName="sibTrans" presStyleCnt="0"/>
      <dgm:spPr/>
    </dgm:pt>
    <dgm:pt modelId="{96D3C3F5-5699-4A5E-944A-843A1729B00B}" type="pres">
      <dgm:prSet presAssocID="{3286C085-0CEF-451B-AD6C-6AA87E42D3ED}" presName="node" presStyleLbl="node1" presStyleIdx="2" presStyleCnt="5">
        <dgm:presLayoutVars>
          <dgm:bulletEnabled val="1"/>
        </dgm:presLayoutVars>
      </dgm:prSet>
      <dgm:spPr/>
    </dgm:pt>
    <dgm:pt modelId="{3E85EE80-567A-4E0D-AF94-385D010529A9}" type="pres">
      <dgm:prSet presAssocID="{33356038-0163-4362-ADF5-379F401D819A}" presName="sibTrans" presStyleCnt="0"/>
      <dgm:spPr/>
    </dgm:pt>
    <dgm:pt modelId="{9F1A8D8A-6429-4CFA-AF34-1CA6AEBACDEE}" type="pres">
      <dgm:prSet presAssocID="{C5866C3B-F49F-417F-AB9A-EB6AD017C261}" presName="node" presStyleLbl="node1" presStyleIdx="3" presStyleCnt="5">
        <dgm:presLayoutVars>
          <dgm:bulletEnabled val="1"/>
        </dgm:presLayoutVars>
      </dgm:prSet>
      <dgm:spPr/>
    </dgm:pt>
    <dgm:pt modelId="{30B472D4-FA01-4F81-BA07-A17187461ED9}" type="pres">
      <dgm:prSet presAssocID="{541EAC17-9F9A-4C03-AEAE-42EA9DBD7468}" presName="sibTrans" presStyleCnt="0"/>
      <dgm:spPr/>
    </dgm:pt>
    <dgm:pt modelId="{61A82EE0-6022-4ECC-96C8-4A3217E2E799}" type="pres">
      <dgm:prSet presAssocID="{BEA2C128-564A-4A81-A972-8DEB7E1A8BA4}" presName="node" presStyleLbl="node1" presStyleIdx="4" presStyleCnt="5">
        <dgm:presLayoutVars>
          <dgm:bulletEnabled val="1"/>
        </dgm:presLayoutVars>
      </dgm:prSet>
      <dgm:spPr/>
    </dgm:pt>
  </dgm:ptLst>
  <dgm:cxnLst>
    <dgm:cxn modelId="{304C4E32-F35A-410F-9C9E-7727E3776DF3}" srcId="{D92F65B0-B969-4915-8DE1-3A6DA8A56336}" destId="{3286C085-0CEF-451B-AD6C-6AA87E42D3ED}" srcOrd="2" destOrd="0" parTransId="{4DD06859-F4C5-44D2-8F04-C5B96E20E44F}" sibTransId="{33356038-0163-4362-ADF5-379F401D819A}"/>
    <dgm:cxn modelId="{1CCF5D3B-2704-468C-B13A-6070A8515B5D}" srcId="{D92F65B0-B969-4915-8DE1-3A6DA8A56336}" destId="{295FE611-BA36-4835-AFA8-E04DE3CEBB17}" srcOrd="1" destOrd="0" parTransId="{93236C9F-4169-42F6-9A82-420EB01E4266}" sibTransId="{00424155-5942-4FB0-A525-2D4A66797F5C}"/>
    <dgm:cxn modelId="{9DD8385A-EA07-40A7-98AC-342D39A0D7AE}" type="presOf" srcId="{C5866C3B-F49F-417F-AB9A-EB6AD017C261}" destId="{9F1A8D8A-6429-4CFA-AF34-1CA6AEBACDEE}" srcOrd="0" destOrd="0" presId="urn:microsoft.com/office/officeart/2005/8/layout/default"/>
    <dgm:cxn modelId="{5E08C3AB-2C06-4D65-B7F4-76D9B1E844AC}" type="presOf" srcId="{74F24385-BD84-4E19-B5E9-0514CD86C231}" destId="{49D12F9B-CE16-4028-A608-7DCF874E8FAF}" srcOrd="0" destOrd="0" presId="urn:microsoft.com/office/officeart/2005/8/layout/default"/>
    <dgm:cxn modelId="{375F16CA-7D76-44F0-A755-3B1512A7D214}" type="presOf" srcId="{295FE611-BA36-4835-AFA8-E04DE3CEBB17}" destId="{F198C9F2-7000-44F6-998B-409C76EDA820}" srcOrd="0" destOrd="0" presId="urn:microsoft.com/office/officeart/2005/8/layout/default"/>
    <dgm:cxn modelId="{E3FFF3D2-4C19-4E87-9DF9-50969109748D}" type="presOf" srcId="{D92F65B0-B969-4915-8DE1-3A6DA8A56336}" destId="{EE4351FA-A65E-4734-9DD4-F52397B72751}" srcOrd="0" destOrd="0" presId="urn:microsoft.com/office/officeart/2005/8/layout/default"/>
    <dgm:cxn modelId="{F7AEB7D9-7E7D-4AB8-A4F7-3646A0FCEAA1}" srcId="{D92F65B0-B969-4915-8DE1-3A6DA8A56336}" destId="{C5866C3B-F49F-417F-AB9A-EB6AD017C261}" srcOrd="3" destOrd="0" parTransId="{C6F84A73-2987-4CC2-BFF5-43F9841E95AD}" sibTransId="{541EAC17-9F9A-4C03-AEAE-42EA9DBD7468}"/>
    <dgm:cxn modelId="{0B7E93DD-0735-46B5-B546-72862EF849FD}" srcId="{D92F65B0-B969-4915-8DE1-3A6DA8A56336}" destId="{BEA2C128-564A-4A81-A972-8DEB7E1A8BA4}" srcOrd="4" destOrd="0" parTransId="{0A57706A-7437-45F8-9CF7-CA5B00DC41AB}" sibTransId="{D89838D0-5998-4B7A-943B-026135390107}"/>
    <dgm:cxn modelId="{153386E9-739C-494C-BDF0-F0465863DA80}" type="presOf" srcId="{3286C085-0CEF-451B-AD6C-6AA87E42D3ED}" destId="{96D3C3F5-5699-4A5E-944A-843A1729B00B}" srcOrd="0" destOrd="0" presId="urn:microsoft.com/office/officeart/2005/8/layout/default"/>
    <dgm:cxn modelId="{592966F7-9440-4130-B3EF-8294D5D4FDCD}" type="presOf" srcId="{BEA2C128-564A-4A81-A972-8DEB7E1A8BA4}" destId="{61A82EE0-6022-4ECC-96C8-4A3217E2E799}" srcOrd="0" destOrd="0" presId="urn:microsoft.com/office/officeart/2005/8/layout/default"/>
    <dgm:cxn modelId="{BD2CA2FD-660A-4EC0-ADB6-EBC2B84690CD}" srcId="{D92F65B0-B969-4915-8DE1-3A6DA8A56336}" destId="{74F24385-BD84-4E19-B5E9-0514CD86C231}" srcOrd="0" destOrd="0" parTransId="{411FE2AD-0E8B-4F0E-932F-54C27FFB1826}" sibTransId="{48B9B5D5-F682-433F-982A-434EA5E87AC6}"/>
    <dgm:cxn modelId="{6DE520B6-7F03-4E67-B4F2-8330846C6AEF}" type="presParOf" srcId="{EE4351FA-A65E-4734-9DD4-F52397B72751}" destId="{49D12F9B-CE16-4028-A608-7DCF874E8FAF}" srcOrd="0" destOrd="0" presId="urn:microsoft.com/office/officeart/2005/8/layout/default"/>
    <dgm:cxn modelId="{01F84978-30C0-448B-A68A-102299B64549}" type="presParOf" srcId="{EE4351FA-A65E-4734-9DD4-F52397B72751}" destId="{085A41B3-176F-49B9-8919-6B199EFD229A}" srcOrd="1" destOrd="0" presId="urn:microsoft.com/office/officeart/2005/8/layout/default"/>
    <dgm:cxn modelId="{504EAC9E-225A-488D-8343-360A96E7ADB9}" type="presParOf" srcId="{EE4351FA-A65E-4734-9DD4-F52397B72751}" destId="{F198C9F2-7000-44F6-998B-409C76EDA820}" srcOrd="2" destOrd="0" presId="urn:microsoft.com/office/officeart/2005/8/layout/default"/>
    <dgm:cxn modelId="{17655D0F-15D1-4016-AC99-0B92B2ED60E7}" type="presParOf" srcId="{EE4351FA-A65E-4734-9DD4-F52397B72751}" destId="{DFC9749B-E38A-4B69-944A-FE69C214C8D9}" srcOrd="3" destOrd="0" presId="urn:microsoft.com/office/officeart/2005/8/layout/default"/>
    <dgm:cxn modelId="{6AC97DF0-3A71-4E88-BB0F-0F5037150FE5}" type="presParOf" srcId="{EE4351FA-A65E-4734-9DD4-F52397B72751}" destId="{96D3C3F5-5699-4A5E-944A-843A1729B00B}" srcOrd="4" destOrd="0" presId="urn:microsoft.com/office/officeart/2005/8/layout/default"/>
    <dgm:cxn modelId="{37695FF5-7EB0-4421-A09D-4D5BE858A758}" type="presParOf" srcId="{EE4351FA-A65E-4734-9DD4-F52397B72751}" destId="{3E85EE80-567A-4E0D-AF94-385D010529A9}" srcOrd="5" destOrd="0" presId="urn:microsoft.com/office/officeart/2005/8/layout/default"/>
    <dgm:cxn modelId="{9640E2EE-9108-4607-BF3C-4EBE1E9D3C40}" type="presParOf" srcId="{EE4351FA-A65E-4734-9DD4-F52397B72751}" destId="{9F1A8D8A-6429-4CFA-AF34-1CA6AEBACDEE}" srcOrd="6" destOrd="0" presId="urn:microsoft.com/office/officeart/2005/8/layout/default"/>
    <dgm:cxn modelId="{27F34045-4C72-4149-85FA-A9CB058F911F}" type="presParOf" srcId="{EE4351FA-A65E-4734-9DD4-F52397B72751}" destId="{30B472D4-FA01-4F81-BA07-A17187461ED9}" srcOrd="7" destOrd="0" presId="urn:microsoft.com/office/officeart/2005/8/layout/default"/>
    <dgm:cxn modelId="{CB6B1095-1C41-49D7-867C-585AF4E32AAA}" type="presParOf" srcId="{EE4351FA-A65E-4734-9DD4-F52397B72751}" destId="{61A82EE0-6022-4ECC-96C8-4A3217E2E7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12F9B-CE16-4028-A608-7DCF874E8FAF}">
      <dsp:nvSpPr>
        <dsp:cNvPr id="0" name=""/>
        <dsp:cNvSpPr/>
      </dsp:nvSpPr>
      <dsp:spPr>
        <a:xfrm>
          <a:off x="0" y="31273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>
              <a:latin typeface="Calibri Light" panose="020F0302020204030204"/>
            </a:rPr>
            <a:t>46</a:t>
          </a:r>
          <a:r>
            <a:rPr lang="en-US" sz="3300" b="0" kern="1200"/>
            <a:t> states </a:t>
          </a:r>
          <a:r>
            <a:rPr lang="en-US" sz="3300" b="0" kern="1200">
              <a:latin typeface="Calibri Light" panose="020F0302020204030204"/>
            </a:rPr>
            <a:t>+ DC have regular session in 2024</a:t>
          </a:r>
          <a:endParaRPr lang="en-US" sz="3300" b="0" kern="1200"/>
        </a:p>
      </dsp:txBody>
      <dsp:txXfrm>
        <a:off x="0" y="312737"/>
        <a:ext cx="3286125" cy="1971675"/>
      </dsp:txXfrm>
    </dsp:sp>
    <dsp:sp modelId="{F198C9F2-7000-44F6-998B-409C76EDA820}">
      <dsp:nvSpPr>
        <dsp:cNvPr id="0" name=""/>
        <dsp:cNvSpPr/>
      </dsp:nvSpPr>
      <dsp:spPr>
        <a:xfrm>
          <a:off x="3614737" y="31273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>
              <a:latin typeface="Calibri Light" panose="020F0302020204030204"/>
            </a:rPr>
            <a:t>Most sessions 30-90 days</a:t>
          </a:r>
          <a:endParaRPr lang="en-US" sz="3300" b="0" kern="1200"/>
        </a:p>
      </dsp:txBody>
      <dsp:txXfrm>
        <a:off x="3614737" y="312737"/>
        <a:ext cx="3286125" cy="1971675"/>
      </dsp:txXfrm>
    </dsp:sp>
    <dsp:sp modelId="{96D3C3F5-5699-4A5E-944A-843A1729B00B}">
      <dsp:nvSpPr>
        <dsp:cNvPr id="0" name=""/>
        <dsp:cNvSpPr/>
      </dsp:nvSpPr>
      <dsp:spPr>
        <a:xfrm>
          <a:off x="7229475" y="31273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>
              <a:latin typeface="Calibri Light" panose="020F0302020204030204"/>
            </a:rPr>
            <a:t>Over 161k bills filed in 2023</a:t>
          </a:r>
          <a:endParaRPr lang="en-US" sz="3300" b="0" kern="1200"/>
        </a:p>
      </dsp:txBody>
      <dsp:txXfrm>
        <a:off x="7229475" y="312737"/>
        <a:ext cx="3286125" cy="1971675"/>
      </dsp:txXfrm>
    </dsp:sp>
    <dsp:sp modelId="{9F1A8D8A-6429-4CFA-AF34-1CA6AEBACDEE}">
      <dsp:nvSpPr>
        <dsp:cNvPr id="0" name=""/>
        <dsp:cNvSpPr/>
      </dsp:nvSpPr>
      <dsp:spPr>
        <a:xfrm>
          <a:off x="1807368" y="261302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>
              <a:latin typeface="Calibri Light" panose="020F0302020204030204"/>
            </a:rPr>
            <a:t>Demands on state legislators &amp; limited support</a:t>
          </a:r>
          <a:endParaRPr lang="en-US" sz="3300" b="0" kern="1200"/>
        </a:p>
      </dsp:txBody>
      <dsp:txXfrm>
        <a:off x="1807368" y="2613025"/>
        <a:ext cx="3286125" cy="1971675"/>
      </dsp:txXfrm>
    </dsp:sp>
    <dsp:sp modelId="{61A82EE0-6022-4ECC-96C8-4A3217E2E799}">
      <dsp:nvSpPr>
        <dsp:cNvPr id="0" name=""/>
        <dsp:cNvSpPr/>
      </dsp:nvSpPr>
      <dsp:spPr>
        <a:xfrm>
          <a:off x="5422106" y="261302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/>
            <a:t>Personalize your advocacy &amp; the power of stories</a:t>
          </a:r>
        </a:p>
      </dsp:txBody>
      <dsp:txXfrm>
        <a:off x="5422106" y="261302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871D-7321-4A1B-AC05-ED0978950FD9}" type="datetimeFigureOut"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9632E-180F-4C2D-BD08-281A48B68D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94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3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8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850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086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2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1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1" r:id="rId5"/>
    <p:sldLayoutId id="2147483692" r:id="rId6"/>
    <p:sldLayoutId id="2147483688" r:id="rId7"/>
    <p:sldLayoutId id="2147483681" r:id="rId8"/>
    <p:sldLayoutId id="2147483689" r:id="rId9"/>
    <p:sldLayoutId id="214748369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444-DDCD-1B4D-B95A-506179F8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671" y="974690"/>
            <a:ext cx="9125154" cy="2791111"/>
          </a:xfrm>
        </p:spPr>
        <p:txBody>
          <a:bodyPr/>
          <a:lstStyle/>
          <a:p>
            <a:r>
              <a:rPr lang="en-US" sz="4000" b="0" dirty="0">
                <a:latin typeface="Calibri"/>
                <a:cs typeface="Calibri"/>
              </a:rPr>
              <a:t>2024 State Legislative Session Preview</a:t>
            </a:r>
            <a:br>
              <a:rPr lang="en-US" b="0" dirty="0">
                <a:latin typeface="Calibri"/>
                <a:cs typeface="Calibri"/>
              </a:rPr>
            </a:br>
            <a:br>
              <a:rPr lang="en-US" b="0" dirty="0">
                <a:latin typeface="Calibri"/>
                <a:cs typeface="Calibri"/>
              </a:rPr>
            </a:br>
            <a:r>
              <a:rPr lang="en-US" b="0" dirty="0">
                <a:latin typeface="Calibri"/>
                <a:cs typeface="Calibri"/>
              </a:rPr>
              <a:t>State Health Policy Networking Webinar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87AC6-B134-554C-BCF9-79A46682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259" y="3926575"/>
            <a:ext cx="8959978" cy="129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Kory Stuer</a:t>
            </a:r>
            <a:endParaRPr lang="en-US"/>
          </a:p>
          <a:p>
            <a:r>
              <a:rPr lang="en-US" sz="2000"/>
              <a:t>Associate</a:t>
            </a:r>
            <a:r>
              <a:rPr lang="en-US" sz="2000" i="0">
                <a:effectLst/>
              </a:rPr>
              <a:t>, </a:t>
            </a:r>
            <a:r>
              <a:rPr lang="en-US" sz="2000"/>
              <a:t>State Health Policy and Advocacy</a:t>
            </a:r>
            <a:endParaRPr lang="en-US" sz="2000">
              <a:ea typeface="Calibri"/>
              <a:cs typeface="Calibri"/>
            </a:endParaRPr>
          </a:p>
          <a:p>
            <a:endParaRPr lang="en-US" sz="2000" i="0">
              <a:effectLst/>
            </a:endParaRPr>
          </a:p>
          <a:p>
            <a:r>
              <a:rPr lang="en-US" sz="2000">
                <a:cs typeface="Calibri"/>
              </a:rPr>
              <a:t>November 1, 2023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64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Medicaid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9998-A297-166E-4F7A-5ACF8BB9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6576950" cy="4956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Continuous coverage unwinding</a:t>
            </a:r>
          </a:p>
          <a:p>
            <a:pPr lvl="1"/>
            <a:r>
              <a:rPr lang="en-US" sz="2400">
                <a:cs typeface="Calibri"/>
              </a:rPr>
              <a:t>Since April, at least 9.5 million Medicaid enrollees have been disenrolled</a:t>
            </a:r>
          </a:p>
          <a:p>
            <a:pPr lvl="1"/>
            <a:r>
              <a:rPr lang="en-US" sz="2400">
                <a:ea typeface="Calibri"/>
                <a:cs typeface="Calibri"/>
              </a:rPr>
              <a:t>Across states with available data, 72% of coverage terminations have been for procedural reasons</a:t>
            </a:r>
            <a:endParaRPr lang="en-US" sz="2400">
              <a:cs typeface="Calibri"/>
            </a:endParaRPr>
          </a:p>
          <a:p>
            <a:pPr lvl="1"/>
            <a:r>
              <a:rPr lang="en-US" sz="2400">
                <a:ea typeface="Calibri" panose="020F0502020204030204"/>
                <a:cs typeface="Calibri"/>
              </a:rPr>
              <a:t>Varied state approaches</a:t>
            </a:r>
          </a:p>
          <a:p>
            <a:r>
              <a:rPr lang="en-US" sz="2400">
                <a:cs typeface="Calibri"/>
              </a:rPr>
              <a:t>1115 Waiver innovations on covering social needs, ACP papers on Nutrition and Housing</a:t>
            </a:r>
          </a:p>
          <a:p>
            <a:r>
              <a:rPr lang="en-US" sz="2400">
                <a:cs typeface="Calibri"/>
              </a:rPr>
              <a:t>12-month Postpartum Expansion</a:t>
            </a:r>
          </a:p>
          <a:p>
            <a:r>
              <a:rPr lang="en-US" sz="2400">
                <a:cs typeface="Calibri"/>
              </a:rPr>
              <a:t>Fight Continues in Non-expansion states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372CB-0937-918B-26D1-83112F528540}"/>
              </a:ext>
            </a:extLst>
          </p:cNvPr>
          <p:cNvSpPr txBox="1"/>
          <p:nvPr/>
        </p:nvSpPr>
        <p:spPr>
          <a:xfrm>
            <a:off x="7773644" y="539606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Toolkit on </a:t>
            </a:r>
            <a:r>
              <a:rPr lang="en-US" sz="2400" err="1">
                <a:latin typeface="Calibri"/>
                <a:ea typeface="Calibri"/>
                <a:cs typeface="Calibri"/>
              </a:rPr>
              <a:t>ACPOnline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6CC82537-0F7D-B7D9-5EE3-6423A695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911" y="-3958"/>
            <a:ext cx="4592386" cy="4777839"/>
          </a:xfrm>
          <a:prstGeom prst="rect">
            <a:avLst/>
          </a:prstGeom>
        </p:spPr>
      </p:pic>
      <p:pic>
        <p:nvPicPr>
          <p:cNvPr id="8" name="Picture 7" descr="A qr code with a dinosaur&#10;&#10;Description automatically generated">
            <a:extLst>
              <a:ext uri="{FF2B5EF4-FFF2-40B4-BE49-F238E27FC236}">
                <a16:creationId xmlns:a16="http://schemas.microsoft.com/office/drawing/2014/main" id="{207C0D34-C41B-5C06-EE98-13E42415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62" y="4759036"/>
            <a:ext cx="2099954" cy="20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Prior Authorization</a:t>
            </a:r>
            <a:endParaRPr lang="en-US"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9998-A297-166E-4F7A-5ACF8BB9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2023 Legislation</a:t>
            </a:r>
          </a:p>
          <a:p>
            <a:pPr lvl="1"/>
            <a:r>
              <a:rPr lang="en-US" sz="2400">
                <a:cs typeface="Calibri"/>
              </a:rPr>
              <a:t>Approximately 90 bills in 30 states</a:t>
            </a:r>
          </a:p>
          <a:p>
            <a:r>
              <a:rPr lang="en-US" sz="2400">
                <a:cs typeface="Calibri"/>
              </a:rPr>
              <a:t>Potential area for bipartisan collaboration, at both federal and state levels</a:t>
            </a:r>
          </a:p>
          <a:p>
            <a:r>
              <a:rPr lang="en-US" sz="2400">
                <a:cs typeface="Calibri"/>
              </a:rPr>
              <a:t>Private sector advocacy</a:t>
            </a:r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40FD4857-BF63-1F94-5BF4-5BEBC2AE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936" y="4098471"/>
            <a:ext cx="2743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64BEF-4E94-05F2-B7AE-12570B40374C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New Toolkit on </a:t>
            </a:r>
            <a:r>
              <a:rPr lang="en-US" sz="2400" err="1">
                <a:latin typeface="Calibri"/>
                <a:ea typeface="Calibri"/>
                <a:cs typeface="Calibri"/>
              </a:rPr>
              <a:t>ACPOnline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FC7201C6-E737-80DC-FE8C-5E96676F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5" y="3349698"/>
            <a:ext cx="8158842" cy="31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3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Gender-Affirming Care &amp; LGBTQ+ Health Equity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9998-A297-166E-4F7A-5ACF8BB9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2023: Over 500 anti-LGBTQ+ bills, another record for the most in a single year</a:t>
            </a:r>
          </a:p>
          <a:p>
            <a:r>
              <a:rPr lang="en-US">
                <a:cs typeface="Calibri"/>
              </a:rPr>
              <a:t>Gender affirming care: legal status and active litigation</a:t>
            </a:r>
          </a:p>
          <a:p>
            <a:r>
              <a:rPr lang="en-US">
                <a:cs typeface="Calibri"/>
              </a:rPr>
              <a:t>Impacts on transgender people, their families, and physicians</a:t>
            </a:r>
          </a:p>
          <a:p>
            <a:r>
              <a:rPr lang="en-US">
                <a:cs typeface="Calibri"/>
              </a:rPr>
              <a:t>Restrictive activity at federal level starting to follow state trend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7EC7F-24B5-B416-BB09-988D022EE981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State policy brief on </a:t>
            </a:r>
            <a:r>
              <a:rPr lang="en-US" sz="2400" err="1">
                <a:latin typeface="Calibri"/>
                <a:ea typeface="Calibri"/>
                <a:cs typeface="Calibri"/>
              </a:rPr>
              <a:t>ACPOnline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" name="Picture 3" descr="A map of the united states of america with red and grey states&#10;&#10;Description automatically generated">
            <a:extLst>
              <a:ext uri="{FF2B5EF4-FFF2-40B4-BE49-F238E27FC236}">
                <a16:creationId xmlns:a16="http://schemas.microsoft.com/office/drawing/2014/main" id="{70889BA8-DC3C-E724-F919-241E942A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31" y="3429371"/>
            <a:ext cx="6157355" cy="3443101"/>
          </a:xfrm>
          <a:prstGeom prst="rect">
            <a:avLst/>
          </a:prstGeom>
        </p:spPr>
      </p:pic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606FBB35-DB18-9FAE-CA1B-007D2BC3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27" y="412568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6775-03EA-44C5-813D-46CDA473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365126"/>
            <a:ext cx="10801350" cy="91439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Request State-level Grassroots Alerts via ACP Legislative Action Center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FCF-2CA5-4D2F-918F-B81E991C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1099104" cy="5213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Chapter leaders can now request to use ACP's grassroots software to facilitate their members contacting elected officials about health policy issues in their state</a:t>
            </a:r>
            <a:endParaRPr lang="en-US"/>
          </a:p>
          <a:p>
            <a:endParaRPr lang="en-US" sz="2400">
              <a:ea typeface="Calibri"/>
              <a:cs typeface="Calibri"/>
            </a:endParaRP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32F810AA-8091-9604-8AE7-880FE9E6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2283643"/>
            <a:ext cx="6675664" cy="407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3533D-CD1B-FFA2-A05C-BDBA2EFE4CCC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More information on </a:t>
            </a:r>
            <a:r>
              <a:rPr lang="en-US" sz="2400" err="1">
                <a:latin typeface="Calibri"/>
                <a:ea typeface="Calibri"/>
                <a:cs typeface="Calibri"/>
              </a:rPr>
              <a:t>LeaderNet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qr code with a dinosaur&#10;&#10;Description automatically generated">
            <a:extLst>
              <a:ext uri="{FF2B5EF4-FFF2-40B4-BE49-F238E27FC236}">
                <a16:creationId xmlns:a16="http://schemas.microsoft.com/office/drawing/2014/main" id="{96819810-EA69-5E03-5EB1-2DE8711B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36" y="404404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6775-03EA-44C5-813D-46CDA473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State Health Policy Staff Available for Consultations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FCF-2CA5-4D2F-918F-B81E991C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1099104" cy="5213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ACP National's state health policy team is now available to be booked for consultations to discuss policy issues in your state, advocacy strategies, and more!</a:t>
            </a:r>
          </a:p>
          <a:p>
            <a:endParaRPr lang="en-US" sz="2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3533D-CD1B-FFA2-A05C-BDBA2EFE4CCC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More information on </a:t>
            </a:r>
            <a:r>
              <a:rPr lang="en-US" sz="2400" err="1">
                <a:latin typeface="Calibri"/>
                <a:ea typeface="Calibri"/>
                <a:cs typeface="Calibri"/>
              </a:rPr>
              <a:t>LeaderNet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CE3532AD-5ECC-E485-7BAF-E11A1D8F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936" y="4098471"/>
            <a:ext cx="2743200" cy="2743200"/>
          </a:xfrm>
          <a:prstGeom prst="rect">
            <a:avLst/>
          </a:prstGeom>
        </p:spPr>
      </p:pic>
      <p:pic>
        <p:nvPicPr>
          <p:cNvPr id="8" name="Picture 7" descr="A screenshot of a calendar&#10;&#10;Description automatically generated">
            <a:extLst>
              <a:ext uri="{FF2B5EF4-FFF2-40B4-BE49-F238E27FC236}">
                <a16:creationId xmlns:a16="http://schemas.microsoft.com/office/drawing/2014/main" id="{93A35BE8-3755-92E9-7EED-E54127D7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2332907"/>
            <a:ext cx="6934199" cy="41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1FC0-8C42-5DBA-B9EE-EA20F005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6312"/>
            <a:ext cx="9269260" cy="2790900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Calibri"/>
                <a:cs typeface="Calibri"/>
              </a:rPr>
              <a:t>Preparing for the 2024 Session</a:t>
            </a:r>
            <a:endParaRPr lang="en-US" sz="48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51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518-669F-3E78-9690-781AD716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7421" cy="914399"/>
          </a:xfrm>
        </p:spPr>
        <p:txBody>
          <a:bodyPr anchor="ctr">
            <a:no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General Tips for State Legislative Advocacy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10FB8D-A7B5-9334-DF03-EEE1D31AD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024336"/>
              </p:ext>
            </p:extLst>
          </p:nvPr>
        </p:nvGraphicFramePr>
        <p:xfrm>
          <a:off x="838200" y="1279525"/>
          <a:ext cx="10515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5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1518-669F-3E78-9690-781AD716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197"/>
            <a:ext cx="10978242" cy="914399"/>
          </a:xfrm>
        </p:spPr>
        <p:txBody>
          <a:bodyPr>
            <a:no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Before January, all chapters should think about if they</a:t>
            </a:r>
            <a:endParaRPr lang="en-US" sz="400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A8F7-DCB4-D51C-A9D8-11E66997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954"/>
            <a:ext cx="10515600" cy="4897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400">
                <a:ea typeface="Calibri"/>
                <a:cs typeface="Calibri"/>
              </a:rPr>
              <a:t> Have a legislative session in 2024</a:t>
            </a:r>
            <a:endParaRPr lang="en-US" sz="24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>
                <a:ea typeface="Calibri"/>
                <a:cs typeface="Calibri"/>
              </a:rPr>
              <a:t> Know key dates for the session</a:t>
            </a:r>
            <a:endParaRPr lang="en-US" sz="24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>
                <a:ea typeface="Calibri"/>
                <a:cs typeface="Calibri"/>
              </a:rPr>
              <a:t> Know your legislative priorities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>
                <a:ea typeface="Calibri"/>
                <a:cs typeface="Calibri"/>
              </a:rPr>
              <a:t> Can identify your threshold for action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>
                <a:ea typeface="Calibri"/>
                <a:cs typeface="Calibri"/>
              </a:rPr>
              <a:t> Have defined what a successful legislative session means to you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06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5CEAEA-DA48-A127-32FA-E10D5B96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019"/>
            <a:ext cx="10824518" cy="914399"/>
          </a:xfrm>
        </p:spPr>
        <p:txBody>
          <a:bodyPr>
            <a:no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Chapters with more capacity for legislative advocacy may want to consider</a:t>
            </a:r>
            <a:endParaRPr lang="en-US" sz="400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A861-4D2B-3D49-C350-CD5FA814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418"/>
            <a:ext cx="10515600" cy="4897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Identifying key officials, like chairs of finance or health committees</a:t>
            </a:r>
          </a:p>
          <a:p>
            <a:pPr lvl="1"/>
            <a:r>
              <a:rPr lang="en-US">
                <a:ea typeface="Calibri"/>
                <a:cs typeface="Calibri"/>
              </a:rPr>
              <a:t>Consider engaging before session starts, especially if you want something introduced</a:t>
            </a:r>
          </a:p>
          <a:p>
            <a:r>
              <a:rPr lang="en-US">
                <a:ea typeface="Calibri"/>
                <a:cs typeface="Calibri"/>
              </a:rPr>
              <a:t>Planning advocacy events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Lining up your advocates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Who has capacity for what kinds of advocacy?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Who lives in whose district?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Is training needed?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Aligning with coalitions and partners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Determining what issues you're expecting to be priorities for the legislature and what may impact your chapter or its advocacy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29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1FC0-8C42-5DBA-B9EE-EA20F005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8339"/>
            <a:ext cx="9269260" cy="988873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Calibri"/>
                <a:cs typeface="Calibri"/>
              </a:rPr>
              <a:t>State Health Policy Hot Topics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295740D-51B3-317F-BCCB-C8F5BB107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Reproductive Health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9998-A297-166E-4F7A-5ACF8BB96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6923313" cy="48974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2023 Legislation</a:t>
            </a:r>
          </a:p>
          <a:p>
            <a:pPr lvl="1"/>
            <a:r>
              <a:rPr lang="en-US" sz="2200" dirty="0">
                <a:cs typeface="Calibri"/>
              </a:rPr>
              <a:t>Over 3,300 provisions introduced 58 restrictive provisions, 295 protective provisions enacted</a:t>
            </a:r>
          </a:p>
          <a:p>
            <a:pPr lvl="1"/>
            <a:r>
              <a:rPr lang="en-US" sz="2200" dirty="0">
                <a:cs typeface="Calibri"/>
              </a:rPr>
              <a:t>Trends: shield laws, "abortion trafficking" legislation, focus on criminalization/decriminalization</a:t>
            </a:r>
          </a:p>
          <a:p>
            <a:r>
              <a:rPr lang="en-US" dirty="0">
                <a:cs typeface="Calibri"/>
              </a:rPr>
              <a:t>Active Litigation</a:t>
            </a:r>
          </a:p>
          <a:p>
            <a:pPr lvl="1"/>
            <a:r>
              <a:rPr lang="en-US" sz="2200" dirty="0">
                <a:cs typeface="Calibri"/>
              </a:rPr>
              <a:t>Medical/health exceptions</a:t>
            </a:r>
          </a:p>
          <a:p>
            <a:pPr lvl="1"/>
            <a:r>
              <a:rPr lang="en-US" sz="2200" dirty="0">
                <a:cs typeface="Calibri"/>
              </a:rPr>
              <a:t>Mifepristone</a:t>
            </a:r>
          </a:p>
          <a:p>
            <a:r>
              <a:rPr lang="en-US" dirty="0">
                <a:cs typeface="Calibri"/>
              </a:rPr>
              <a:t>Ballot measures</a:t>
            </a:r>
          </a:p>
          <a:p>
            <a:r>
              <a:rPr lang="en-US" dirty="0">
                <a:cs typeface="Calibri"/>
              </a:rPr>
              <a:t>Abortion restrictions exacerbating                         maternal </a:t>
            </a:r>
            <a:r>
              <a:rPr lang="en-US" dirty="0" err="1">
                <a:cs typeface="Calibri"/>
              </a:rPr>
              <a:t>maternal</a:t>
            </a:r>
            <a:r>
              <a:rPr lang="en-US">
                <a:cs typeface="Calibri"/>
              </a:rPr>
              <a:t> health </a:t>
            </a:r>
            <a:r>
              <a:rPr lang="en-US" dirty="0">
                <a:cs typeface="Calibri"/>
              </a:rPr>
              <a:t>crisis </a:t>
            </a:r>
          </a:p>
          <a:p>
            <a:r>
              <a:rPr lang="en-US" dirty="0">
                <a:cs typeface="Calibri"/>
              </a:rPr>
              <a:t>Impact on physicians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AEA4A-C843-92F1-8F5F-E8C75A7C85F2}"/>
              </a:ext>
            </a:extLst>
          </p:cNvPr>
          <p:cNvSpPr txBox="1"/>
          <p:nvPr/>
        </p:nvSpPr>
        <p:spPr>
          <a:xfrm>
            <a:off x="7674682" y="824065"/>
            <a:ext cx="25749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Toolkit on </a:t>
            </a:r>
            <a:r>
              <a:rPr lang="en-US" sz="2400" err="1">
                <a:latin typeface="Calibri"/>
                <a:ea typeface="Calibri"/>
                <a:cs typeface="Calibri"/>
              </a:rPr>
              <a:t>ACPOnline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7E17ACE7-F78C-68C0-40B9-2A5284C2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31" y="68283"/>
            <a:ext cx="2644239" cy="2664031"/>
          </a:xfrm>
          <a:prstGeom prst="rect">
            <a:avLst/>
          </a:prstGeom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AE310CD-5B39-A0D7-0EA8-3F81E9B3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" r="-134" b="278"/>
          <a:stretch/>
        </p:blipFill>
        <p:spPr>
          <a:xfrm>
            <a:off x="5017325" y="3116551"/>
            <a:ext cx="7431992" cy="3514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D42723-4727-9769-243C-1E36F81C08B1}"/>
              </a:ext>
            </a:extLst>
          </p:cNvPr>
          <p:cNvSpPr txBox="1"/>
          <p:nvPr/>
        </p:nvSpPr>
        <p:spPr>
          <a:xfrm>
            <a:off x="9356271" y="6351814"/>
            <a:ext cx="36932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ea typeface="Calibri"/>
                <a:cs typeface="Calibri"/>
              </a:rPr>
              <a:t>Source: Guttmacher Institute</a:t>
            </a:r>
            <a:endParaRPr lang="en-US" sz="16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Scope of Practice</a:t>
            </a:r>
            <a:endParaRPr lang="en-US"/>
          </a:p>
        </p:txBody>
      </p:sp>
      <p:pic>
        <p:nvPicPr>
          <p:cNvPr id="4" name="Content Placeholder 3" descr="A qr code with a dinosaur&#10;&#10;Description automatically generated">
            <a:extLst>
              <a:ext uri="{FF2B5EF4-FFF2-40B4-BE49-F238E27FC236}">
                <a16:creationId xmlns:a16="http://schemas.microsoft.com/office/drawing/2014/main" id="{978CB969-F351-DC0F-5F0B-E225B634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459" y="4096203"/>
            <a:ext cx="2407331" cy="23937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16B8D-F744-2440-F0D9-7E9C8364CF2E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State policy brief on </a:t>
            </a:r>
            <a:r>
              <a:rPr lang="en-US" sz="2400" err="1">
                <a:latin typeface="Calibri"/>
                <a:ea typeface="Calibri"/>
                <a:cs typeface="Calibri"/>
              </a:rPr>
              <a:t>ACPOnline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3BE947-DBFA-2363-4A0B-8E3BC0B6C562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2023: Over 400 bills introduced</a:t>
            </a:r>
          </a:p>
          <a:p>
            <a:pPr lvl="1"/>
            <a:r>
              <a:rPr lang="en-US" sz="2400">
                <a:cs typeface="Calibri"/>
              </a:rPr>
              <a:t>Growing trend around pharmacist scope bills, 59 in 2023</a:t>
            </a:r>
          </a:p>
          <a:p>
            <a:pPr lvl="1"/>
            <a:r>
              <a:rPr lang="en-US" sz="2400">
                <a:cs typeface="Calibri"/>
              </a:rPr>
              <a:t>Physician assistant bills were in 10 states in 2022, 20 states in 2023</a:t>
            </a:r>
          </a:p>
          <a:p>
            <a:pPr lvl="1"/>
            <a:r>
              <a:rPr lang="en-US" sz="2400">
                <a:cs typeface="Calibri"/>
              </a:rPr>
              <a:t>"Zombie" bills</a:t>
            </a:r>
          </a:p>
          <a:p>
            <a:pPr marL="457200" lvl="1" indent="0">
              <a:buNone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AMA Scope of Practice Partnership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Look out for updated policy toolkit in early 2024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55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2BAD-CBE1-3260-7215-A43C7F04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Firearms Safety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9998-A297-166E-4F7A-5ACF8BB9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2023: nearly 2,000 bills introduced, more than 80 enacted</a:t>
            </a:r>
          </a:p>
          <a:p>
            <a:r>
              <a:rPr lang="en-US">
                <a:cs typeface="Calibri"/>
              </a:rPr>
              <a:t>Growing investments in violence prevention/interruption</a:t>
            </a:r>
          </a:p>
          <a:p>
            <a:r>
              <a:rPr lang="en-US">
                <a:cs typeface="Calibri"/>
              </a:rPr>
              <a:t>Key role of suicide prevention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7E97C-7AF2-4123-7F99-8BAB252C19E8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 ACPOnline Firearms Safety Hub:</a:t>
            </a: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79065CCF-FF96-48BA-8731-0E9CACA1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296" y="4086101"/>
            <a:ext cx="2743200" cy="27432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8052A9-EF4C-37EE-01B6-8E460EA1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04" y="3258693"/>
            <a:ext cx="6711536" cy="3062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E3FD1-8B04-3FE7-1FBB-B69F9DDE1627}"/>
              </a:ext>
            </a:extLst>
          </p:cNvPr>
          <p:cNvSpPr txBox="1"/>
          <p:nvPr/>
        </p:nvSpPr>
        <p:spPr>
          <a:xfrm>
            <a:off x="5645981" y="598983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Source: Giffords, CDC</a:t>
            </a:r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88528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Vision for Governors [Read-Only]" id="{0E3CFB14-4110-44D8-922D-EE7873330F3A}" vid="{A8EA45FE-5513-495A-BDA3-D277C3ED6CD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PowerPoint Template.potx" id="{87836B04-B43C-4560-B9A2-EC0F309E52F5}" vid="{48C64A7F-5165-4E2D-AAED-8E276F2A43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6" ma:contentTypeDescription="Create a new document." ma:contentTypeScope="" ma:versionID="49f5ea8df84dd67820a7b3559320e81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f1f34ca62f2c062fbf33a638b2189a9b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8DCC2-F1C3-4225-B464-E33DF0A0E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10F53-019E-4CF2-A5A5-EE43CB596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bdb9e-9149-43ff-a64d-539024789793"/>
    <ds:schemaRef ds:uri="79350851-8c2b-403b-9bd2-948565db2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588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2_Custom Design</vt:lpstr>
      <vt:lpstr>Custom Design</vt:lpstr>
      <vt:lpstr>2024 State Legislative Session Preview  State Health Policy Networking Webinar</vt:lpstr>
      <vt:lpstr>Preparing for the 2024 Session</vt:lpstr>
      <vt:lpstr>General Tips for State Legislative Advocacy</vt:lpstr>
      <vt:lpstr>Before January, all chapters should think about if they</vt:lpstr>
      <vt:lpstr>Chapters with more capacity for legislative advocacy may want to consider</vt:lpstr>
      <vt:lpstr>State Health Policy Hot Topics</vt:lpstr>
      <vt:lpstr>Reproductive Health</vt:lpstr>
      <vt:lpstr>Scope of Practice</vt:lpstr>
      <vt:lpstr>Firearms Safety</vt:lpstr>
      <vt:lpstr>Medicaid</vt:lpstr>
      <vt:lpstr>Prior Authorization</vt:lpstr>
      <vt:lpstr>Gender-Affirming Care &amp; LGBTQ+ Health Equity</vt:lpstr>
      <vt:lpstr>Request State-level Grassroots Alerts via ACP Legislative Action Center</vt:lpstr>
      <vt:lpstr>State Health Policy Staff Available for Consultations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Berkey</dc:creator>
  <cp:lastModifiedBy>Christine Berkey</cp:lastModifiedBy>
  <cp:revision>4</cp:revision>
  <dcterms:created xsi:type="dcterms:W3CDTF">2023-10-04T19:47:32Z</dcterms:created>
  <dcterms:modified xsi:type="dcterms:W3CDTF">2023-11-02T18:56:33Z</dcterms:modified>
</cp:coreProperties>
</file>