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62"/>
  </p:notesMasterIdLst>
  <p:sldIdLst>
    <p:sldId id="256" r:id="rId3"/>
    <p:sldId id="280" r:id="rId4"/>
    <p:sldId id="257" r:id="rId5"/>
    <p:sldId id="278" r:id="rId6"/>
    <p:sldId id="279" r:id="rId7"/>
    <p:sldId id="284" r:id="rId8"/>
    <p:sldId id="281" r:id="rId9"/>
    <p:sldId id="328" r:id="rId10"/>
    <p:sldId id="286" r:id="rId11"/>
    <p:sldId id="332" r:id="rId12"/>
    <p:sldId id="282" r:id="rId13"/>
    <p:sldId id="285" r:id="rId14"/>
    <p:sldId id="283" r:id="rId15"/>
    <p:sldId id="287" r:id="rId16"/>
    <p:sldId id="294" r:id="rId17"/>
    <p:sldId id="295" r:id="rId18"/>
    <p:sldId id="267" r:id="rId19"/>
    <p:sldId id="298" r:id="rId20"/>
    <p:sldId id="297" r:id="rId21"/>
    <p:sldId id="299" r:id="rId22"/>
    <p:sldId id="300" r:id="rId23"/>
    <p:sldId id="341" r:id="rId24"/>
    <p:sldId id="301" r:id="rId25"/>
    <p:sldId id="302" r:id="rId26"/>
    <p:sldId id="340" r:id="rId27"/>
    <p:sldId id="344" r:id="rId28"/>
    <p:sldId id="333" r:id="rId29"/>
    <p:sldId id="334" r:id="rId30"/>
    <p:sldId id="335" r:id="rId31"/>
    <p:sldId id="336" r:id="rId32"/>
    <p:sldId id="337" r:id="rId33"/>
    <p:sldId id="342" r:id="rId34"/>
    <p:sldId id="338" r:id="rId35"/>
    <p:sldId id="339" r:id="rId36"/>
    <p:sldId id="330" r:id="rId37"/>
    <p:sldId id="305" r:id="rId38"/>
    <p:sldId id="306" r:id="rId39"/>
    <p:sldId id="307" r:id="rId40"/>
    <p:sldId id="311" r:id="rId41"/>
    <p:sldId id="309" r:id="rId42"/>
    <p:sldId id="310" r:id="rId43"/>
    <p:sldId id="304" r:id="rId44"/>
    <p:sldId id="312" r:id="rId45"/>
    <p:sldId id="313" r:id="rId46"/>
    <p:sldId id="314" r:id="rId47"/>
    <p:sldId id="315" r:id="rId48"/>
    <p:sldId id="317" r:id="rId49"/>
    <p:sldId id="316" r:id="rId50"/>
    <p:sldId id="318" r:id="rId51"/>
    <p:sldId id="319" r:id="rId52"/>
    <p:sldId id="320" r:id="rId53"/>
    <p:sldId id="321" r:id="rId54"/>
    <p:sldId id="322" r:id="rId55"/>
    <p:sldId id="323" r:id="rId56"/>
    <p:sldId id="324" r:id="rId57"/>
    <p:sldId id="326" r:id="rId58"/>
    <p:sldId id="325" r:id="rId59"/>
    <p:sldId id="327" r:id="rId60"/>
    <p:sldId id="329" r:id="rId61"/>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Tw Cen MT" pitchFamily="34" charset="0"/>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4"/>
    <p:restoredTop sz="90184" autoAdjust="0"/>
  </p:normalViewPr>
  <p:slideViewPr>
    <p:cSldViewPr>
      <p:cViewPr varScale="1">
        <p:scale>
          <a:sx n="87" d="100"/>
          <a:sy n="87" d="100"/>
        </p:scale>
        <p:origin x="192" y="4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1963"/>
          </a:xfrm>
          <a:prstGeom prst="rect">
            <a:avLst/>
          </a:prstGeom>
        </p:spPr>
        <p:txBody>
          <a:bodyPr vert="horz" lIns="91440" tIns="45720" rIns="91440" bIns="45720" rtlCol="0"/>
          <a:lstStyle>
            <a:lvl1pPr algn="r">
              <a:defRPr sz="1200"/>
            </a:lvl1pPr>
          </a:lstStyle>
          <a:p>
            <a:fld id="{792F994F-79B7-4BBE-8A65-193EB713A6A9}" type="datetimeFigureOut">
              <a:rPr lang="en-US" smtClean="0"/>
              <a:t>5/15/20</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1963"/>
          </a:xfrm>
          <a:prstGeom prst="rect">
            <a:avLst/>
          </a:prstGeom>
        </p:spPr>
        <p:txBody>
          <a:bodyPr vert="horz" lIns="91440" tIns="45720" rIns="91440" bIns="45720" rtlCol="0" anchor="b"/>
          <a:lstStyle>
            <a:lvl1pPr algn="r">
              <a:defRPr sz="1200"/>
            </a:lvl1pPr>
          </a:lstStyle>
          <a:p>
            <a:fld id="{30EFECB9-5332-4D5E-92E1-89DB45FC4916}" type="slidenum">
              <a:rPr lang="en-US" smtClean="0"/>
              <a:t>‹#›</a:t>
            </a:fld>
            <a:endParaRPr lang="en-US"/>
          </a:p>
        </p:txBody>
      </p:sp>
    </p:spTree>
    <p:extLst>
      <p:ext uri="{BB962C8B-B14F-4D97-AF65-F5344CB8AC3E}">
        <p14:creationId xmlns:p14="http://schemas.microsoft.com/office/powerpoint/2010/main" val="806675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FECB9-5332-4D5E-92E1-89DB45FC4916}" type="slidenum">
              <a:rPr lang="en-US" smtClean="0"/>
              <a:t>2</a:t>
            </a:fld>
            <a:endParaRPr lang="en-US"/>
          </a:p>
        </p:txBody>
      </p:sp>
    </p:spTree>
    <p:extLst>
      <p:ext uri="{BB962C8B-B14F-4D97-AF65-F5344CB8AC3E}">
        <p14:creationId xmlns:p14="http://schemas.microsoft.com/office/powerpoint/2010/main" val="360123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FECB9-5332-4D5E-92E1-89DB45FC4916}" type="slidenum">
              <a:rPr lang="en-US" smtClean="0"/>
              <a:t>4</a:t>
            </a:fld>
            <a:endParaRPr lang="en-US"/>
          </a:p>
        </p:txBody>
      </p:sp>
    </p:spTree>
    <p:extLst>
      <p:ext uri="{BB962C8B-B14F-4D97-AF65-F5344CB8AC3E}">
        <p14:creationId xmlns:p14="http://schemas.microsoft.com/office/powerpoint/2010/main" val="2516756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much greenhouse gas (mainly CO2) in the atmosphere tips</a:t>
            </a:r>
            <a:r>
              <a:rPr lang="en-US" baseline="0" dirty="0"/>
              <a:t> the energy balance. Measurements of CO2 from ice cores show that atmospheric CO2 increased by about 40% from 1800-2012.  </a:t>
            </a:r>
          </a:p>
          <a:p>
            <a:endParaRPr lang="en-US" baseline="0" dirty="0"/>
          </a:p>
          <a:p>
            <a:r>
              <a:rPr lang="en-US" baseline="0" dirty="0"/>
              <a:t>According to the a report from the National Academy of Sciences and Royal Society, “Climate changes have occurred in the past, resulting in the extinction of many species, population migrations, and pronounced changes in the land surface and ocean circulation”; however “The speed of the current climate change is faster than most of the past events, making it difficult for human societies and the natural world to adapt.” </a:t>
            </a:r>
          </a:p>
        </p:txBody>
      </p:sp>
      <p:sp>
        <p:nvSpPr>
          <p:cNvPr id="4" name="Slide Number Placeholder 3"/>
          <p:cNvSpPr>
            <a:spLocks noGrp="1"/>
          </p:cNvSpPr>
          <p:nvPr>
            <p:ph type="sldNum" sz="quarter" idx="10"/>
          </p:nvPr>
        </p:nvSpPr>
        <p:spPr/>
        <p:txBody>
          <a:bodyPr/>
          <a:lstStyle/>
          <a:p>
            <a:fld id="{30EFECB9-5332-4D5E-92E1-89DB45FC4916}" type="slidenum">
              <a:rPr lang="en-US" smtClean="0"/>
              <a:t>5</a:t>
            </a:fld>
            <a:endParaRPr lang="en-US"/>
          </a:p>
        </p:txBody>
      </p:sp>
    </p:spTree>
    <p:extLst>
      <p:ext uri="{BB962C8B-B14F-4D97-AF65-F5344CB8AC3E}">
        <p14:creationId xmlns:p14="http://schemas.microsoft.com/office/powerpoint/2010/main" val="147310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IPCC – the Intergovernmental Panel on Climate Change is the leading international body for the assessment of climate change. 195 countries,</a:t>
            </a:r>
            <a:r>
              <a:rPr lang="en-US" baseline="0" dirty="0"/>
              <a:t> including the U.S. are members and representatives participate in the review and plenary sessions. Thousands of scientists from around the world participate in the IPCC as voluntary authors, contributors, and reviewers. The IPCC’s Fifth Assessment Report was finalized in November 2014.  </a:t>
            </a:r>
            <a:endParaRPr lang="en-US" dirty="0"/>
          </a:p>
        </p:txBody>
      </p:sp>
      <p:sp>
        <p:nvSpPr>
          <p:cNvPr id="4" name="Slide Number Placeholder 3"/>
          <p:cNvSpPr>
            <a:spLocks noGrp="1"/>
          </p:cNvSpPr>
          <p:nvPr>
            <p:ph type="sldNum" sz="quarter" idx="10"/>
          </p:nvPr>
        </p:nvSpPr>
        <p:spPr/>
        <p:txBody>
          <a:bodyPr/>
          <a:lstStyle/>
          <a:p>
            <a:fld id="{30EFECB9-5332-4D5E-92E1-89DB45FC4916}" type="slidenum">
              <a:rPr lang="en-US" smtClean="0"/>
              <a:t>6</a:t>
            </a:fld>
            <a:endParaRPr lang="en-US"/>
          </a:p>
        </p:txBody>
      </p:sp>
    </p:spTree>
    <p:extLst>
      <p:ext uri="{BB962C8B-B14F-4D97-AF65-F5344CB8AC3E}">
        <p14:creationId xmlns:p14="http://schemas.microsoft.com/office/powerpoint/2010/main" val="64217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know?</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Nat’l Academy of Sciences</a:t>
            </a:r>
            <a:r>
              <a:rPr lang="en-US" baseline="0" dirty="0"/>
              <a:t>/Royal Society Report says “Scientists know that recent climate change is largely caused by human activities from an understanding of basic physics, comparing observations with models, fingerprinting the detailed patterns of climate change caused by different human and natural influences.” the “human activities have significantly disturbed the natural carbon cycle by extracting long-buried fossil fuels and burning them for energy, thus releasing CO2 to the atmosphere.”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0EFECB9-5332-4D5E-92E1-89DB45FC4916}" type="slidenum">
              <a:rPr lang="en-US" smtClean="0"/>
              <a:t>7</a:t>
            </a:fld>
            <a:endParaRPr lang="en-US"/>
          </a:p>
        </p:txBody>
      </p:sp>
    </p:spTree>
    <p:extLst>
      <p:ext uri="{BB962C8B-B14F-4D97-AF65-F5344CB8AC3E}">
        <p14:creationId xmlns:p14="http://schemas.microsoft.com/office/powerpoint/2010/main" val="370820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NOAA:  “Global climate models clearly show the effect of human-induced changes on global temperatures. The blue band shows how global temperatures would have changed due to natural forces only (without human influence). The pink band shows model projections of the effects of human and natural forces combined. The black line shows actual observed global average temperatures. The close match between the black line and the pink band indicates that observed warming over the last half-century cannot be explained by natural factors alone, and is instead caused primarily by human factors.” http://www.ncdc.noaa.gov/indicators/</a:t>
            </a:r>
          </a:p>
        </p:txBody>
      </p:sp>
      <p:sp>
        <p:nvSpPr>
          <p:cNvPr id="4" name="Slide Number Placeholder 3"/>
          <p:cNvSpPr>
            <a:spLocks noGrp="1"/>
          </p:cNvSpPr>
          <p:nvPr>
            <p:ph type="sldNum" sz="quarter" idx="10"/>
          </p:nvPr>
        </p:nvSpPr>
        <p:spPr/>
        <p:txBody>
          <a:bodyPr/>
          <a:lstStyle/>
          <a:p>
            <a:fld id="{30EFECB9-5332-4D5E-92E1-89DB45FC4916}" type="slidenum">
              <a:rPr lang="en-US" smtClean="0"/>
              <a:t>8</a:t>
            </a:fld>
            <a:endParaRPr lang="en-US"/>
          </a:p>
        </p:txBody>
      </p:sp>
    </p:spTree>
    <p:extLst>
      <p:ext uri="{BB962C8B-B14F-4D97-AF65-F5344CB8AC3E}">
        <p14:creationId xmlns:p14="http://schemas.microsoft.com/office/powerpoint/2010/main" val="127892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FECB9-5332-4D5E-92E1-89DB45FC4916}" type="slidenum">
              <a:rPr lang="en-US" smtClean="0"/>
              <a:t>10</a:t>
            </a:fld>
            <a:endParaRPr lang="en-US"/>
          </a:p>
        </p:txBody>
      </p:sp>
    </p:spTree>
    <p:extLst>
      <p:ext uri="{BB962C8B-B14F-4D97-AF65-F5344CB8AC3E}">
        <p14:creationId xmlns:p14="http://schemas.microsoft.com/office/powerpoint/2010/main" val="318295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FECB9-5332-4D5E-92E1-89DB45FC4916}" type="slidenum">
              <a:rPr lang="en-US" smtClean="0"/>
              <a:t>44</a:t>
            </a:fld>
            <a:endParaRPr lang="en-US"/>
          </a:p>
        </p:txBody>
      </p:sp>
    </p:spTree>
    <p:extLst>
      <p:ext uri="{BB962C8B-B14F-4D97-AF65-F5344CB8AC3E}">
        <p14:creationId xmlns:p14="http://schemas.microsoft.com/office/powerpoint/2010/main" val="1330061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60605B"/>
        </a:solidFill>
        <a:effectLst/>
      </p:bgPr>
    </p:bg>
    <p:spTree>
      <p:nvGrpSpPr>
        <p:cNvPr id="1" name=""/>
        <p:cNvGrpSpPr/>
        <p:nvPr/>
      </p:nvGrpSpPr>
      <p:grpSpPr>
        <a:xfrm>
          <a:off x="0" y="0"/>
          <a:ext cx="0" cy="0"/>
          <a:chOff x="0" y="0"/>
          <a:chExt cx="0" cy="0"/>
        </a:xfrm>
      </p:grpSpPr>
      <p:sp>
        <p:nvSpPr>
          <p:cNvPr id="4" name="Rectangle 3"/>
          <p:cNvSpPr/>
          <p:nvPr/>
        </p:nvSpPr>
        <p:spPr bwMode="white">
          <a:xfrm>
            <a:off x="0" y="5818188"/>
            <a:ext cx="9144000" cy="10398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287588" y="5834063"/>
            <a:ext cx="6856412" cy="1023937"/>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bwMode="white">
          <a:xfrm>
            <a:off x="0" y="17463"/>
            <a:ext cx="9144000" cy="24447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0" y="0"/>
            <a:ext cx="9144000" cy="20955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23" descr="acp-logo-stack-rg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5983288"/>
            <a:ext cx="1752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0" y="5832475"/>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268538" y="5851525"/>
            <a:ext cx="0" cy="1006475"/>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234950"/>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8" name="Title 7"/>
          <p:cNvSpPr>
            <a:spLocks noGrp="1"/>
          </p:cNvSpPr>
          <p:nvPr>
            <p:ph type="ctrTitle"/>
          </p:nvPr>
        </p:nvSpPr>
        <p:spPr>
          <a:xfrm>
            <a:off x="657687" y="1233973"/>
            <a:ext cx="6828800" cy="1828800"/>
          </a:xfrm>
        </p:spPr>
        <p:txBody>
          <a:bodyPr anchor="b"/>
          <a:lstStyle>
            <a:lvl1pPr>
              <a:defRPr b="1" i="0" cap="none" baseline="0">
                <a:solidFill>
                  <a:schemeClr val="tx1"/>
                </a:solidFill>
              </a:defRPr>
            </a:lvl1pPr>
          </a:lstStyle>
          <a:p>
            <a:r>
              <a:rPr lang="en-US"/>
              <a:t>Click to edit Master title style</a:t>
            </a:r>
            <a:endParaRPr lang="en-US" dirty="0"/>
          </a:p>
        </p:txBody>
      </p:sp>
      <p:sp>
        <p:nvSpPr>
          <p:cNvPr id="9" name="Subtitle 8"/>
          <p:cNvSpPr>
            <a:spLocks noGrp="1"/>
          </p:cNvSpPr>
          <p:nvPr>
            <p:ph type="subTitle" idx="1"/>
          </p:nvPr>
        </p:nvSpPr>
        <p:spPr>
          <a:xfrm>
            <a:off x="2514600" y="6019800"/>
            <a:ext cx="5831114" cy="592798"/>
          </a:xfrm>
        </p:spPr>
        <p:txBody>
          <a:bodyPr anchor="ctr">
            <a:normAutofit/>
          </a:bodyPr>
          <a:lstStyle>
            <a:lvl1pPr marL="0" indent="0" algn="l">
              <a:buNone/>
              <a:defRPr sz="2600" b="0" i="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1609890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1368F55B-C676-4C3E-9CD9-E2A0D18FB35F}" type="datetimeFigureOut">
              <a:rPr lang="en-US">
                <a:solidFill>
                  <a:srgbClr val="1F497D"/>
                </a:solidFill>
              </a:rPr>
              <a:pPr>
                <a:defRPr/>
              </a:pPr>
              <a:t>5/15/20</a:t>
            </a:fld>
            <a:endParaRPr lang="en-US" dirty="0">
              <a:solidFill>
                <a:srgbClr val="1F497D"/>
              </a:solidFill>
            </a:endParaRPr>
          </a:p>
        </p:txBody>
      </p:sp>
      <p:sp>
        <p:nvSpPr>
          <p:cNvPr id="4" name="Footer Placeholder 2"/>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5" name="Slide Number Placeholder 22"/>
          <p:cNvSpPr>
            <a:spLocks noGrp="1"/>
          </p:cNvSpPr>
          <p:nvPr>
            <p:ph type="sldNum" sz="quarter" idx="12"/>
          </p:nvPr>
        </p:nvSpPr>
        <p:spPr/>
        <p:txBody>
          <a:bodyPr/>
          <a:lstStyle>
            <a:lvl1pPr>
              <a:defRPr/>
            </a:lvl1pPr>
          </a:lstStyle>
          <a:p>
            <a:pPr>
              <a:defRPr/>
            </a:pPr>
            <a:fld id="{3A19CAAE-F962-4BBF-AA73-E5698E57AD56}" type="slidenum">
              <a:rPr lang="en-US"/>
              <a:pPr>
                <a:defRPr/>
              </a:pPr>
              <a:t>‹#›</a:t>
            </a:fld>
            <a:endParaRPr lang="en-US" dirty="0"/>
          </a:p>
        </p:txBody>
      </p:sp>
    </p:spTree>
    <p:extLst>
      <p:ext uri="{BB962C8B-B14F-4D97-AF65-F5344CB8AC3E}">
        <p14:creationId xmlns:p14="http://schemas.microsoft.com/office/powerpoint/2010/main" val="2429860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9"/>
          <p:cNvSpPr>
            <a:spLocks noGrp="1"/>
          </p:cNvSpPr>
          <p:nvPr>
            <p:ph type="sldNum" sz="quarter" idx="10"/>
          </p:nvPr>
        </p:nvSpPr>
        <p:spPr/>
        <p:txBody>
          <a:bodyPr rtlCol="0"/>
          <a:lstStyle>
            <a:lvl1pPr>
              <a:defRPr/>
            </a:lvl1pPr>
          </a:lstStyle>
          <a:p>
            <a:pPr>
              <a:defRPr/>
            </a:pPr>
            <a:fld id="{D6C4FE13-D3A9-420C-B6A9-D1AE299F4721}" type="slidenum">
              <a:rPr lang="en-US"/>
              <a:pPr>
                <a:defRPr/>
              </a:pPr>
              <a:t>‹#›</a:t>
            </a:fld>
            <a:endParaRPr lang="en-US" dirty="0"/>
          </a:p>
        </p:txBody>
      </p:sp>
    </p:spTree>
    <p:extLst>
      <p:ext uri="{BB962C8B-B14F-4D97-AF65-F5344CB8AC3E}">
        <p14:creationId xmlns:p14="http://schemas.microsoft.com/office/powerpoint/2010/main" val="146744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1"/>
            <a:ext cx="8153400" cy="869950"/>
          </a:xfrm>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rgbClr val="BFBAAF"/>
          </a:solidFill>
        </p:spPr>
        <p:txBody>
          <a:bodyPr rtlCol="0" anchor="ctr"/>
          <a:lstStyle>
            <a:lvl1pPr marL="0" indent="0">
              <a:buFontTx/>
              <a:buNone/>
              <a:defRPr sz="2000" b="1">
                <a:solidFill>
                  <a:srgbClr val="000000"/>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BFBAAF"/>
          </a:solidFill>
        </p:spPr>
        <p:txBody>
          <a:bodyPr rtlCol="0" anchor="ctr"/>
          <a:lstStyle>
            <a:lvl1pPr marL="0" indent="0">
              <a:buFontTx/>
              <a:buNone/>
              <a:defRPr sz="2000" b="1">
                <a:solidFill>
                  <a:schemeClr val="tx1"/>
                </a:solidFill>
              </a:defRPr>
            </a:lvl1pPr>
          </a:lstStyle>
          <a:p>
            <a:pPr lvl="0"/>
            <a:r>
              <a:rPr lang="en-US"/>
              <a:t>Click to edit Master text styles</a:t>
            </a:r>
          </a:p>
        </p:txBody>
      </p:sp>
      <p:sp>
        <p:nvSpPr>
          <p:cNvPr id="7" name="Slide Number Placeholder 11"/>
          <p:cNvSpPr>
            <a:spLocks noGrp="1"/>
          </p:cNvSpPr>
          <p:nvPr>
            <p:ph type="sldNum" sz="quarter" idx="10"/>
          </p:nvPr>
        </p:nvSpPr>
        <p:spPr/>
        <p:txBody>
          <a:bodyPr rtlCol="0"/>
          <a:lstStyle>
            <a:lvl1pPr>
              <a:defRPr/>
            </a:lvl1pPr>
          </a:lstStyle>
          <a:p>
            <a:pPr>
              <a:defRPr/>
            </a:pPr>
            <a:fld id="{564A139B-9C2F-4C58-B4C2-2D1A7A325A39}" type="slidenum">
              <a:rPr lang="en-US"/>
              <a:pPr>
                <a:defRPr/>
              </a:pPr>
              <a:t>‹#›</a:t>
            </a:fld>
            <a:endParaRPr lang="en-US" dirty="0"/>
          </a:p>
        </p:txBody>
      </p:sp>
    </p:spTree>
    <p:extLst>
      <p:ext uri="{BB962C8B-B14F-4D97-AF65-F5344CB8AC3E}">
        <p14:creationId xmlns:p14="http://schemas.microsoft.com/office/powerpoint/2010/main" val="1927260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lstStyle>
            <a:lvl1pPr algn="l">
              <a:buNone/>
              <a:defRPr sz="4400" b="1"/>
            </a:lvl1pPr>
          </a:lstStyle>
          <a:p>
            <a:r>
              <a:rPr lang="en-US"/>
              <a:t>Click to edit Master title style</a:t>
            </a:r>
            <a:endParaRPr lang="en-US" dirty="0"/>
          </a:p>
        </p:txBody>
      </p:sp>
      <p:sp>
        <p:nvSpPr>
          <p:cNvPr id="3" name="Text Placeholder 2"/>
          <p:cNvSpPr>
            <a:spLocks noGrp="1"/>
          </p:cNvSpPr>
          <p:nvPr>
            <p:ph type="body" idx="2"/>
          </p:nvPr>
        </p:nvSpPr>
        <p:spPr>
          <a:xfrm>
            <a:off x="609600" y="1752600"/>
            <a:ext cx="1600200" cy="4343400"/>
          </a:xfrm>
          <a:solidFill>
            <a:srgbClr val="BFBAAF"/>
          </a:solidFill>
          <a:ln>
            <a:noFill/>
          </a:ln>
        </p:spPr>
        <p:style>
          <a:lnRef idx="2">
            <a:schemeClr val="accent1">
              <a:shade val="50000"/>
            </a:schemeClr>
          </a:lnRef>
          <a:fillRef idx="1">
            <a:schemeClr val="accent1"/>
          </a:fillRef>
          <a:effectRef idx="0">
            <a:schemeClr val="accent1"/>
          </a:effectRef>
          <a:fontRef idx="none"/>
        </p:style>
        <p:txBody>
          <a:bodyPr lIns="137144" tIns="182859" rIns="137144" bIns="91429">
            <a:normAutofit/>
          </a:bodyPr>
          <a:lstStyle>
            <a:lvl1pPr marL="0" indent="0">
              <a:spcAft>
                <a:spcPts val="1000"/>
              </a:spcAft>
              <a:buNone/>
              <a:defRPr sz="1600">
                <a:ln>
                  <a:noFill/>
                </a:ln>
                <a:solidFill>
                  <a:srgbClr val="000000"/>
                </a:solidFill>
                <a:latin typeface="Trebuchet MS"/>
                <a:cs typeface="Trebuchet MS"/>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smtClean="0">
                <a:solidFill>
                  <a:srgbClr val="FFFFFF"/>
                </a:solidFill>
              </a:defRPr>
            </a:lvl1pPr>
          </a:lstStyle>
          <a:p>
            <a:pPr>
              <a:defRPr/>
            </a:pPr>
            <a:fld id="{5B0280DC-E516-4875-86CC-8997A57A8F62}" type="slidenum">
              <a:rPr lang="en-US"/>
              <a:pPr>
                <a:defRPr/>
              </a:pPr>
              <a:t>‹#›</a:t>
            </a:fld>
            <a:endParaRPr lang="en-US" dirty="0"/>
          </a:p>
        </p:txBody>
      </p:sp>
    </p:spTree>
    <p:extLst>
      <p:ext uri="{BB962C8B-B14F-4D97-AF65-F5344CB8AC3E}">
        <p14:creationId xmlns:p14="http://schemas.microsoft.com/office/powerpoint/2010/main" val="342564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01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6" name="Tit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val="411321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609600" y="228600"/>
            <a:ext cx="8153400" cy="990600"/>
          </a:xfrm>
          <a:prstGeom prst="rect">
            <a:avLst/>
          </a:prstGeom>
        </p:spPr>
        <p:txBody>
          <a:bodyPr>
            <a:normAutofit/>
          </a:bodyPr>
          <a:lstStyle>
            <a:lvl1pPr>
              <a:defRPr>
                <a:solidFill>
                  <a:srgbClr val="007C66"/>
                </a:solidFill>
              </a:defRPr>
            </a:lvl1pPr>
          </a:lstStyle>
          <a:p>
            <a:r>
              <a:rPr lang="en-US"/>
              <a:t>Click to edit Master title style</a:t>
            </a:r>
            <a:endParaRPr lang="en-US" dirty="0"/>
          </a:p>
        </p:txBody>
      </p:sp>
      <p:sp>
        <p:nvSpPr>
          <p:cNvPr id="8" name="Content Placeholder 8"/>
          <p:cNvSpPr>
            <a:spLocks noGrp="1"/>
          </p:cNvSpPr>
          <p:nvPr>
            <p:ph sz="quarter" idx="1"/>
          </p:nvPr>
        </p:nvSpPr>
        <p:spPr>
          <a:xfrm>
            <a:off x="606153" y="1589567"/>
            <a:ext cx="815900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9"/>
          <p:cNvSpPr>
            <a:spLocks noGrp="1"/>
          </p:cNvSpPr>
          <p:nvPr>
            <p:ph type="sldNum" sz="quarter" idx="10"/>
          </p:nvPr>
        </p:nvSpPr>
        <p:spPr>
          <a:xfrm>
            <a:off x="0" y="1271588"/>
            <a:ext cx="508000" cy="234950"/>
          </a:xfrm>
        </p:spPr>
        <p:txBody>
          <a:bodyPr rtlCol="0"/>
          <a:lstStyle>
            <a:lvl1pPr>
              <a:defRPr/>
            </a:lvl1pPr>
          </a:lstStyle>
          <a:p>
            <a:pPr>
              <a:defRPr/>
            </a:pPr>
            <a:fld id="{8C386E42-F1FD-4ACB-BAFE-2EA01340BF34}" type="slidenum">
              <a:rPr lang="en-US"/>
              <a:pPr>
                <a:defRPr/>
              </a:pPr>
              <a:t>‹#›</a:t>
            </a:fld>
            <a:endParaRPr lang="en-US" dirty="0"/>
          </a:p>
        </p:txBody>
      </p:sp>
    </p:spTree>
    <p:extLst>
      <p:ext uri="{BB962C8B-B14F-4D97-AF65-F5344CB8AC3E}">
        <p14:creationId xmlns:p14="http://schemas.microsoft.com/office/powerpoint/2010/main" val="29131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1368F55B-C676-4C3E-9CD9-E2A0D18FB35F}" type="datetimeFigureOut">
              <a:rPr lang="en-US"/>
              <a:pPr>
                <a:defRPr/>
              </a:pPr>
              <a:t>5/15/20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A19CAAE-F962-4BBF-AA73-E5698E57AD56}" type="slidenum">
              <a:rPr lang="en-US"/>
              <a:pPr>
                <a:defRPr/>
              </a:pPr>
              <a:t>‹#›</a:t>
            </a:fld>
            <a:endParaRPr lang="en-US" dirty="0"/>
          </a:p>
        </p:txBody>
      </p:sp>
    </p:spTree>
    <p:extLst>
      <p:ext uri="{BB962C8B-B14F-4D97-AF65-F5344CB8AC3E}">
        <p14:creationId xmlns:p14="http://schemas.microsoft.com/office/powerpoint/2010/main" val="60331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9"/>
          <p:cNvSpPr>
            <a:spLocks noGrp="1"/>
          </p:cNvSpPr>
          <p:nvPr>
            <p:ph type="sldNum" sz="quarter" idx="10"/>
          </p:nvPr>
        </p:nvSpPr>
        <p:spPr/>
        <p:txBody>
          <a:bodyPr rtlCol="0"/>
          <a:lstStyle>
            <a:lvl1pPr>
              <a:defRPr/>
            </a:lvl1pPr>
          </a:lstStyle>
          <a:p>
            <a:pPr>
              <a:defRPr/>
            </a:pPr>
            <a:fld id="{D6C4FE13-D3A9-420C-B6A9-D1AE299F4721}" type="slidenum">
              <a:rPr lang="en-US"/>
              <a:pPr>
                <a:defRPr/>
              </a:pPr>
              <a:t>‹#›</a:t>
            </a:fld>
            <a:endParaRPr lang="en-US" dirty="0"/>
          </a:p>
        </p:txBody>
      </p:sp>
    </p:spTree>
    <p:extLst>
      <p:ext uri="{BB962C8B-B14F-4D97-AF65-F5344CB8AC3E}">
        <p14:creationId xmlns:p14="http://schemas.microsoft.com/office/powerpoint/2010/main" val="2678702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rgbClr val="BFBAAF"/>
          </a:solidFill>
        </p:spPr>
        <p:txBody>
          <a:bodyPr rtlCol="0" anchor="ctr"/>
          <a:lstStyle>
            <a:lvl1pPr marL="0" indent="0">
              <a:buFontTx/>
              <a:buNone/>
              <a:defRPr sz="2000" b="1">
                <a:solidFill>
                  <a:srgbClr val="000000"/>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BFBAAF"/>
          </a:solidFill>
        </p:spPr>
        <p:txBody>
          <a:bodyPr rtlCol="0" anchor="ctr"/>
          <a:lstStyle>
            <a:lvl1pPr marL="0" indent="0">
              <a:buFontTx/>
              <a:buNone/>
              <a:defRPr sz="2000" b="1">
                <a:solidFill>
                  <a:schemeClr val="tx1"/>
                </a:solidFill>
              </a:defRPr>
            </a:lvl1pPr>
          </a:lstStyle>
          <a:p>
            <a:pPr lvl="0"/>
            <a:r>
              <a:rPr lang="en-US"/>
              <a:t>Click to edit Master text styles</a:t>
            </a:r>
          </a:p>
        </p:txBody>
      </p:sp>
      <p:sp>
        <p:nvSpPr>
          <p:cNvPr id="7" name="Slide Number Placeholder 11"/>
          <p:cNvSpPr>
            <a:spLocks noGrp="1"/>
          </p:cNvSpPr>
          <p:nvPr>
            <p:ph type="sldNum" sz="quarter" idx="10"/>
          </p:nvPr>
        </p:nvSpPr>
        <p:spPr/>
        <p:txBody>
          <a:bodyPr rtlCol="0"/>
          <a:lstStyle>
            <a:lvl1pPr>
              <a:defRPr/>
            </a:lvl1pPr>
          </a:lstStyle>
          <a:p>
            <a:pPr>
              <a:defRPr/>
            </a:pPr>
            <a:fld id="{564A139B-9C2F-4C58-B4C2-2D1A7A325A39}" type="slidenum">
              <a:rPr lang="en-US"/>
              <a:pPr>
                <a:defRPr/>
              </a:pPr>
              <a:t>‹#›</a:t>
            </a:fld>
            <a:endParaRPr lang="en-US" dirty="0"/>
          </a:p>
        </p:txBody>
      </p:sp>
    </p:spTree>
    <p:extLst>
      <p:ext uri="{BB962C8B-B14F-4D97-AF65-F5344CB8AC3E}">
        <p14:creationId xmlns:p14="http://schemas.microsoft.com/office/powerpoint/2010/main" val="205396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1"/>
            </a:lvl1pPr>
          </a:lstStyle>
          <a:p>
            <a:r>
              <a:rPr lang="en-US"/>
              <a:t>Click to edit Master title style</a:t>
            </a:r>
            <a:endParaRPr lang="en-US" dirty="0"/>
          </a:p>
        </p:txBody>
      </p:sp>
      <p:sp>
        <p:nvSpPr>
          <p:cNvPr id="3" name="Text Placeholder 2"/>
          <p:cNvSpPr>
            <a:spLocks noGrp="1"/>
          </p:cNvSpPr>
          <p:nvPr>
            <p:ph type="body" idx="2"/>
          </p:nvPr>
        </p:nvSpPr>
        <p:spPr>
          <a:xfrm>
            <a:off x="609600" y="1752600"/>
            <a:ext cx="1600200" cy="4343400"/>
          </a:xfrm>
          <a:solidFill>
            <a:srgbClr val="BFBAAF"/>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a:ln>
                  <a:noFill/>
                </a:ln>
                <a:solidFill>
                  <a:srgbClr val="000000"/>
                </a:solidFill>
                <a:latin typeface="Trebuchet MS"/>
                <a:cs typeface="Trebuchet MS"/>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smtClean="0">
                <a:solidFill>
                  <a:srgbClr val="FFFFFF"/>
                </a:solidFill>
              </a:defRPr>
            </a:lvl1pPr>
          </a:lstStyle>
          <a:p>
            <a:pPr>
              <a:defRPr/>
            </a:pPr>
            <a:fld id="{5B0280DC-E516-4875-86CC-8997A57A8F62}" type="slidenum">
              <a:rPr lang="en-US"/>
              <a:pPr>
                <a:defRPr/>
              </a:pPr>
              <a:t>‹#›</a:t>
            </a:fld>
            <a:endParaRPr lang="en-US" dirty="0"/>
          </a:p>
        </p:txBody>
      </p:sp>
    </p:spTree>
    <p:extLst>
      <p:ext uri="{BB962C8B-B14F-4D97-AF65-F5344CB8AC3E}">
        <p14:creationId xmlns:p14="http://schemas.microsoft.com/office/powerpoint/2010/main" val="91975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49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60605B"/>
        </a:solidFill>
        <a:effectLst/>
      </p:bgPr>
    </p:bg>
    <p:spTree>
      <p:nvGrpSpPr>
        <p:cNvPr id="1" name=""/>
        <p:cNvGrpSpPr/>
        <p:nvPr/>
      </p:nvGrpSpPr>
      <p:grpSpPr>
        <a:xfrm>
          <a:off x="0" y="0"/>
          <a:ext cx="0" cy="0"/>
          <a:chOff x="0" y="0"/>
          <a:chExt cx="0" cy="0"/>
        </a:xfrm>
      </p:grpSpPr>
      <p:sp>
        <p:nvSpPr>
          <p:cNvPr id="4" name="Rectangle 3"/>
          <p:cNvSpPr/>
          <p:nvPr/>
        </p:nvSpPr>
        <p:spPr bwMode="white">
          <a:xfrm>
            <a:off x="0" y="5818188"/>
            <a:ext cx="9144000" cy="10398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prstClr val="white"/>
              </a:solidFill>
            </a:endParaRPr>
          </a:p>
        </p:txBody>
      </p:sp>
      <p:sp>
        <p:nvSpPr>
          <p:cNvPr id="5" name="Rectangle 4"/>
          <p:cNvSpPr/>
          <p:nvPr/>
        </p:nvSpPr>
        <p:spPr>
          <a:xfrm>
            <a:off x="2287589" y="5834064"/>
            <a:ext cx="6856412" cy="1023937"/>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white">
          <a:xfrm>
            <a:off x="0" y="17464"/>
            <a:ext cx="9144000" cy="24447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prstClr val="white"/>
              </a:solidFill>
            </a:endParaRPr>
          </a:p>
        </p:txBody>
      </p:sp>
      <p:sp>
        <p:nvSpPr>
          <p:cNvPr id="7" name="Rectangle 6"/>
          <p:cNvSpPr/>
          <p:nvPr/>
        </p:nvSpPr>
        <p:spPr>
          <a:xfrm>
            <a:off x="0" y="0"/>
            <a:ext cx="9144000" cy="20955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prstClr val="white"/>
              </a:solidFill>
            </a:endParaRPr>
          </a:p>
        </p:txBody>
      </p:sp>
      <p:pic>
        <p:nvPicPr>
          <p:cNvPr id="10" name="Picture 23" descr="acp-logo-stack-rgb.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5983289"/>
            <a:ext cx="1752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0" y="5832475"/>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268538" y="5851526"/>
            <a:ext cx="0" cy="1006475"/>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234950"/>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8" name="Title 7"/>
          <p:cNvSpPr>
            <a:spLocks noGrp="1"/>
          </p:cNvSpPr>
          <p:nvPr>
            <p:ph type="ctrTitle" hasCustomPrompt="1"/>
          </p:nvPr>
        </p:nvSpPr>
        <p:spPr>
          <a:xfrm>
            <a:off x="657687" y="1233973"/>
            <a:ext cx="6828800" cy="4004599"/>
          </a:xfrm>
        </p:spPr>
        <p:txBody>
          <a:bodyPr anchor="b"/>
          <a:lstStyle>
            <a:lvl1pPr>
              <a:defRPr b="1" i="0" cap="none" baseline="0">
                <a:solidFill>
                  <a:schemeClr val="tx1"/>
                </a:solidFill>
              </a:defRPr>
            </a:lvl1pPr>
          </a:lstStyle>
          <a:p>
            <a:r>
              <a:rPr lang="en-US" dirty="0"/>
              <a:t>Why is Health Care So Expensive?</a:t>
            </a:r>
            <a:br>
              <a:rPr lang="en-US" dirty="0"/>
            </a:br>
            <a:r>
              <a:rPr lang="en-US" dirty="0"/>
              <a:t>(And What Can Be Done About It)?</a:t>
            </a:r>
            <a:br>
              <a:rPr lang="en-US" dirty="0"/>
            </a:br>
            <a:br>
              <a:rPr lang="en-US" dirty="0"/>
            </a:br>
            <a:r>
              <a:rPr lang="en-US" dirty="0"/>
              <a:t>Internal Medicine 2014</a:t>
            </a:r>
            <a:br>
              <a:rPr lang="en-US" dirty="0"/>
            </a:br>
            <a:br>
              <a:rPr lang="en-US" dirty="0"/>
            </a:br>
            <a:r>
              <a:rPr lang="en-US" dirty="0"/>
              <a:t>Bob Doherty, SVP, Governmental Affairs and Public Policy</a:t>
            </a:r>
            <a:br>
              <a:rPr lang="en-US" dirty="0"/>
            </a:br>
            <a:endParaRPr lang="en-US" dirty="0"/>
          </a:p>
        </p:txBody>
      </p:sp>
      <p:sp>
        <p:nvSpPr>
          <p:cNvPr id="9" name="Subtitle 8"/>
          <p:cNvSpPr>
            <a:spLocks noGrp="1"/>
          </p:cNvSpPr>
          <p:nvPr>
            <p:ph type="subTitle" idx="1"/>
          </p:nvPr>
        </p:nvSpPr>
        <p:spPr>
          <a:xfrm>
            <a:off x="2514600" y="5851526"/>
            <a:ext cx="5831114" cy="761073"/>
          </a:xfrm>
        </p:spPr>
        <p:txBody>
          <a:bodyPr anchor="ctr">
            <a:normAutofit/>
          </a:bodyPr>
          <a:lstStyle>
            <a:lvl1pPr marL="0" indent="0" algn="l">
              <a:buNone/>
              <a:defRPr sz="2600" b="0" i="0" baseline="0">
                <a:solidFill>
                  <a:schemeClr val="tx1"/>
                </a:solidFill>
              </a:defRPr>
            </a:lvl1pPr>
            <a:lvl2pPr marL="457146" indent="0" algn="ctr">
              <a:buNone/>
            </a:lvl2pPr>
            <a:lvl3pPr marL="914293" indent="0" algn="ctr">
              <a:buNone/>
            </a:lvl3pPr>
            <a:lvl4pPr marL="1371440" indent="0" algn="ctr">
              <a:buNone/>
            </a:lvl4pPr>
            <a:lvl5pPr marL="1828586" indent="0" algn="ctr">
              <a:buNone/>
            </a:lvl5pPr>
            <a:lvl6pPr marL="2285733" indent="0" algn="ctr">
              <a:buNone/>
            </a:lvl6pPr>
            <a:lvl7pPr marL="2742879" indent="0" algn="ctr">
              <a:buNone/>
            </a:lvl7pPr>
            <a:lvl8pPr marL="3200026" indent="0" algn="ctr">
              <a:buNone/>
            </a:lvl8pPr>
            <a:lvl9pPr marL="3657172" indent="0" algn="ctr">
              <a:buNone/>
            </a:lvl9pPr>
          </a:lstStyle>
          <a:p>
            <a:endParaRPr lang="en-US" dirty="0"/>
          </a:p>
          <a:p>
            <a:r>
              <a:rPr lang="en-US" dirty="0"/>
              <a:t>Thursday, April 10, 2014</a:t>
            </a:r>
          </a:p>
          <a:p>
            <a:r>
              <a:rPr lang="en-US" dirty="0"/>
              <a:t>PN 023, 8:15-9:15 AM</a:t>
            </a:r>
          </a:p>
        </p:txBody>
      </p:sp>
    </p:spTree>
    <p:extLst>
      <p:ext uri="{BB962C8B-B14F-4D97-AF65-F5344CB8AC3E}">
        <p14:creationId xmlns:p14="http://schemas.microsoft.com/office/powerpoint/2010/main" val="30292550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609600" y="228600"/>
            <a:ext cx="8153400" cy="990600"/>
          </a:xfrm>
          <a:prstGeom prst="rect">
            <a:avLst/>
          </a:prstGeom>
        </p:spPr>
        <p:txBody>
          <a:bodyPr>
            <a:normAutofit/>
          </a:bodyPr>
          <a:lstStyle>
            <a:lvl1pPr>
              <a:defRPr>
                <a:solidFill>
                  <a:srgbClr val="007C66"/>
                </a:solidFill>
              </a:defRPr>
            </a:lvl1pPr>
          </a:lstStyle>
          <a:p>
            <a:r>
              <a:rPr lang="en-US"/>
              <a:t>Click to edit Master title style</a:t>
            </a:r>
            <a:endParaRPr lang="en-US" dirty="0"/>
          </a:p>
        </p:txBody>
      </p:sp>
      <p:sp>
        <p:nvSpPr>
          <p:cNvPr id="8" name="Content Placeholder 8"/>
          <p:cNvSpPr>
            <a:spLocks noGrp="1"/>
          </p:cNvSpPr>
          <p:nvPr>
            <p:ph sz="quarter" idx="1"/>
          </p:nvPr>
        </p:nvSpPr>
        <p:spPr>
          <a:xfrm>
            <a:off x="606153" y="1589567"/>
            <a:ext cx="815900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9"/>
          <p:cNvSpPr>
            <a:spLocks noGrp="1"/>
          </p:cNvSpPr>
          <p:nvPr>
            <p:ph type="sldNum" sz="quarter" idx="10"/>
          </p:nvPr>
        </p:nvSpPr>
        <p:spPr>
          <a:xfrm>
            <a:off x="0" y="1271589"/>
            <a:ext cx="508000" cy="234950"/>
          </a:xfrm>
        </p:spPr>
        <p:txBody>
          <a:bodyPr rtlCol="0"/>
          <a:lstStyle>
            <a:lvl1pPr>
              <a:defRPr/>
            </a:lvl1pPr>
          </a:lstStyle>
          <a:p>
            <a:pPr>
              <a:defRPr/>
            </a:pPr>
            <a:fld id="{8C386E42-F1FD-4ACB-BAFE-2EA01340BF34}" type="slidenum">
              <a:rPr lang="en-US"/>
              <a:pPr>
                <a:defRPr/>
              </a:pPr>
              <a:t>‹#›</a:t>
            </a:fld>
            <a:endParaRPr lang="en-US" dirty="0"/>
          </a:p>
        </p:txBody>
      </p:sp>
    </p:spTree>
    <p:extLst>
      <p:ext uri="{BB962C8B-B14F-4D97-AF65-F5344CB8AC3E}">
        <p14:creationId xmlns:p14="http://schemas.microsoft.com/office/powerpoint/2010/main" val="184582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png"/><Relationship Id="rId5" Type="http://schemas.openxmlformats.org/officeDocument/2006/relationships/slideLayout" Target="../slideLayouts/slideLayout12.xml"/><Relationship Id="rId10" Type="http://schemas.openxmlformats.org/officeDocument/2006/relationships/image" Target="../media/image3.emf"/><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196"/>
          </a:schemeClr>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         </a:t>
            </a:r>
          </a:p>
          <a:p>
            <a:pPr lvl="4"/>
            <a:r>
              <a:rPr lang="en-US" alt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20144B77-65AE-403F-837F-F212A37C5298}" type="datetimeFigureOut">
              <a:rPr lang="en-US"/>
              <a:pPr>
                <a:defRPr/>
              </a:pPr>
              <a:t>5/15/20</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dirty="0">
                <a:solidFill>
                  <a:schemeClr val="tx2"/>
                </a:solidFill>
                <a:latin typeface="+mn-lt"/>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ED2D25"/>
              </a:solidFill>
            </a:endParaRPr>
          </a:p>
        </p:txBody>
      </p:sp>
      <p:sp>
        <p:nvSpPr>
          <p:cNvPr id="9" name="Rectangle 8"/>
          <p:cNvSpPr/>
          <p:nvPr/>
        </p:nvSpPr>
        <p:spPr>
          <a:xfrm>
            <a:off x="590550" y="1279525"/>
            <a:ext cx="8553450" cy="22860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6F2A8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rebuchet MS"/>
                <a:cs typeface="Trebuchet MS"/>
              </a:defRPr>
            </a:lvl1pPr>
          </a:lstStyle>
          <a:p>
            <a:pPr>
              <a:defRPr/>
            </a:pPr>
            <a:fld id="{366D08E5-931D-4AD4-ABA2-CD30C3AAA801}" type="slidenum">
              <a:rPr lang="en-US"/>
              <a:pPr>
                <a:defRPr/>
              </a:pPr>
              <a:t>‹#›</a:t>
            </a:fld>
            <a:endParaRPr lang="en-US" dirty="0"/>
          </a:p>
        </p:txBody>
      </p:sp>
      <p:sp>
        <p:nvSpPr>
          <p:cNvPr id="10" name="Rectangle 9"/>
          <p:cNvSpPr/>
          <p:nvPr/>
        </p:nvSpPr>
        <p:spPr bwMode="white">
          <a:xfrm>
            <a:off x="9525" y="6224588"/>
            <a:ext cx="9144000" cy="6064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314700" y="6257925"/>
            <a:ext cx="5900738" cy="638175"/>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srgbClr val="6E2A8E"/>
              </a:solidFill>
            </a:endParaRPr>
          </a:p>
        </p:txBody>
      </p:sp>
      <p:pic>
        <p:nvPicPr>
          <p:cNvPr id="1036" name="Picture 14" descr="acp.logo2.1c.w.eps"/>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2413" y="6418263"/>
            <a:ext cx="283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 descr="acp-logo-horiz-rgb.t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563" y="6384925"/>
            <a:ext cx="27130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0" y="6259513"/>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328988" y="6269038"/>
            <a:ext cx="0" cy="588962"/>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561975" y="1281113"/>
            <a:ext cx="0" cy="227012"/>
          </a:xfrm>
          <a:prstGeom prst="line">
            <a:avLst/>
          </a:prstGeom>
          <a:ln w="57150" cmpd="sng">
            <a:solidFill>
              <a:srgbClr val="FFC82E"/>
            </a:solidFill>
          </a:ln>
        </p:spPr>
        <p:style>
          <a:lnRef idx="1">
            <a:schemeClr val="dk1"/>
          </a:lnRef>
          <a:fillRef idx="0">
            <a:schemeClr val="dk1"/>
          </a:fillRef>
          <a:effectRef idx="0">
            <a:schemeClr val="dk1"/>
          </a:effectRef>
          <a:fontRef idx="minor">
            <a:schemeClr val="tx1"/>
          </a:fontRef>
        </p:style>
      </p:cxnSp>
      <p:sp>
        <p:nvSpPr>
          <p:cNvPr id="1041" name="Rectangle 16"/>
          <p:cNvSpPr>
            <a:spLocks noChangeArrowheads="1"/>
          </p:cNvSpPr>
          <p:nvPr/>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fld id="{823A2F2B-3917-4B73-A767-975CB851FCCB}" type="slidenum">
              <a:rPr lang="en-US" altLang="en-US" sz="1200" b="1">
                <a:solidFill>
                  <a:schemeClr val="bg1"/>
                </a:solidFill>
                <a:latin typeface="Calibri" pitchFamily="34" charset="0"/>
                <a:ea typeface="Calibri" pitchFamily="34" charset="0"/>
                <a:cs typeface="Calibri" pitchFamily="34" charset="0"/>
              </a:rPr>
              <a:pPr/>
              <a:t>‹#›</a:t>
            </a:fld>
            <a:endParaRPr lang="en-US" altLang="en-US" sz="1200">
              <a:solidFill>
                <a:schemeClr val="bg1"/>
              </a:solidFill>
              <a:latin typeface="Calibri" pitchFamily="34" charset="0"/>
              <a:ea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6" r:id="rId3"/>
    <p:sldLayoutId id="2147483679" r:id="rId4"/>
    <p:sldLayoutId id="2147483680" r:id="rId5"/>
    <p:sldLayoutId id="2147483681" r:id="rId6"/>
    <p:sldLayoutId id="2147483682" r:id="rId7"/>
  </p:sldLayoutIdLst>
  <p:txStyles>
    <p:titleStyle>
      <a:lvl1pPr algn="l" rtl="0" eaLnBrk="1" fontAlgn="base" hangingPunct="1">
        <a:spcBef>
          <a:spcPct val="0"/>
        </a:spcBef>
        <a:spcAft>
          <a:spcPct val="0"/>
        </a:spcAft>
        <a:defRPr sz="3600" b="1" kern="1200">
          <a:solidFill>
            <a:srgbClr val="007E66"/>
          </a:solidFill>
          <a:latin typeface="Calibri"/>
          <a:ea typeface="Calibri" pitchFamily="34" charset="0"/>
          <a:cs typeface="Calibri"/>
        </a:defRPr>
      </a:lvl1pPr>
      <a:lvl2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2pPr>
      <a:lvl3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3pPr>
      <a:lvl4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4pPr>
      <a:lvl5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5pPr>
      <a:lvl6pPr marL="4572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6pPr>
      <a:lvl7pPr marL="9144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7pPr>
      <a:lvl8pPr marL="13716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8pPr>
      <a:lvl9pPr marL="18288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9pPr>
    </p:titleStyle>
    <p:bodyStyle>
      <a:lvl1pPr marL="457200" indent="-457200" algn="l" rtl="0" eaLnBrk="1" fontAlgn="base" hangingPunct="1">
        <a:spcBef>
          <a:spcPts val="700"/>
        </a:spcBef>
        <a:spcAft>
          <a:spcPct val="0"/>
        </a:spcAft>
        <a:buClr>
          <a:srgbClr val="1EB53A"/>
        </a:buClr>
        <a:buSzPct val="115000"/>
        <a:buFont typeface="Wingdings" pitchFamily="2" charset="2"/>
        <a:buChar char="§"/>
        <a:defRPr sz="2900" kern="1200">
          <a:solidFill>
            <a:schemeClr val="tx1"/>
          </a:solidFill>
          <a:latin typeface="Calibri"/>
          <a:ea typeface="Calibri" pitchFamily="34" charset="0"/>
          <a:cs typeface="Calibri"/>
        </a:defRPr>
      </a:lvl1pPr>
      <a:lvl2pPr marL="822325" indent="-457200" algn="l" rtl="0" eaLnBrk="1" fontAlgn="base" hangingPunct="1">
        <a:spcBef>
          <a:spcPts val="550"/>
        </a:spcBef>
        <a:spcAft>
          <a:spcPct val="0"/>
        </a:spcAft>
        <a:buClr>
          <a:srgbClr val="1EB53A"/>
        </a:buClr>
        <a:buSzPct val="115000"/>
        <a:buFont typeface="Arial" charset="0"/>
        <a:buChar char="•"/>
        <a:defRPr sz="2600" kern="1200">
          <a:solidFill>
            <a:schemeClr val="tx1"/>
          </a:solidFill>
          <a:latin typeface="Calibri"/>
          <a:ea typeface="Calibri" pitchFamily="34" charset="0"/>
          <a:cs typeface="Calibri"/>
        </a:defRPr>
      </a:lvl2pPr>
      <a:lvl3pPr marL="1028700" indent="-342900" algn="l" rtl="0" eaLnBrk="1" fontAlgn="base" hangingPunct="1">
        <a:spcBef>
          <a:spcPts val="500"/>
        </a:spcBef>
        <a:spcAft>
          <a:spcPct val="0"/>
        </a:spcAft>
        <a:buClr>
          <a:srgbClr val="1EB53A"/>
        </a:buClr>
        <a:buSzPct val="75000"/>
        <a:buFont typeface="Arial" charset="0"/>
        <a:buChar char="•"/>
        <a:defRPr sz="2300" kern="1200">
          <a:solidFill>
            <a:schemeClr val="tx1"/>
          </a:solidFill>
          <a:latin typeface="Calibri"/>
          <a:ea typeface="Calibri" pitchFamily="34" charset="0"/>
          <a:cs typeface="Calibri"/>
        </a:defRPr>
      </a:lvl3pPr>
      <a:lvl4pPr marL="14859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4pPr>
      <a:lvl5pPr marL="19431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196"/>
          </a:schemeClr>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1"/>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         </a:t>
            </a:r>
          </a:p>
          <a:p>
            <a:pPr lvl="4"/>
            <a:r>
              <a:rPr lang="en-US" altLang="en-US" dirty="0"/>
              <a:t>Fifth level</a:t>
            </a:r>
          </a:p>
        </p:txBody>
      </p:sp>
      <p:sp>
        <p:nvSpPr>
          <p:cNvPr id="14" name="Date Placeholder 13"/>
          <p:cNvSpPr>
            <a:spLocks noGrp="1"/>
          </p:cNvSpPr>
          <p:nvPr>
            <p:ph type="dt" sz="half" idx="2"/>
          </p:nvPr>
        </p:nvSpPr>
        <p:spPr>
          <a:xfrm>
            <a:off x="6096000" y="6248401"/>
            <a:ext cx="2667000" cy="365125"/>
          </a:xfrm>
          <a:prstGeom prst="rect">
            <a:avLst/>
          </a:prstGeom>
        </p:spPr>
        <p:txBody>
          <a:bodyPr vert="horz" lIns="91429" tIns="45714" rIns="91429" bIns="45714"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20144B77-65AE-403F-837F-F212A37C5298}" type="datetimeFigureOut">
              <a:rPr lang="en-US">
                <a:solidFill>
                  <a:srgbClr val="1F497D"/>
                </a:solidFill>
              </a:rPr>
              <a:pPr>
                <a:defRPr/>
              </a:pPr>
              <a:t>5/15/20</a:t>
            </a:fld>
            <a:endParaRPr lang="en-US" dirty="0">
              <a:solidFill>
                <a:srgbClr val="1F497D"/>
              </a:solidFill>
            </a:endParaRPr>
          </a:p>
        </p:txBody>
      </p:sp>
      <p:sp>
        <p:nvSpPr>
          <p:cNvPr id="3" name="Footer Placeholder 2"/>
          <p:cNvSpPr>
            <a:spLocks noGrp="1"/>
          </p:cNvSpPr>
          <p:nvPr>
            <p:ph type="ftr" sz="quarter" idx="3"/>
          </p:nvPr>
        </p:nvSpPr>
        <p:spPr>
          <a:xfrm>
            <a:off x="609601" y="6248401"/>
            <a:ext cx="5421313" cy="365125"/>
          </a:xfrm>
          <a:prstGeom prst="rect">
            <a:avLst/>
          </a:prstGeom>
        </p:spPr>
        <p:txBody>
          <a:bodyPr vert="horz" lIns="91429" tIns="45714" rIns="91429" bIns="45714" anchor="ctr"/>
          <a:lstStyle>
            <a:lvl1pPr algn="r" eaLnBrk="1" fontAlgn="auto" latinLnBrk="0" hangingPunct="1">
              <a:spcBef>
                <a:spcPts val="0"/>
              </a:spcBef>
              <a:spcAft>
                <a:spcPts val="0"/>
              </a:spcAft>
              <a:defRPr kumimoji="0" sz="1400" dirty="0">
                <a:solidFill>
                  <a:schemeClr val="tx2"/>
                </a:solidFill>
                <a:latin typeface="+mn-lt"/>
                <a:cs typeface="+mn-cs"/>
              </a:defRPr>
            </a:lvl1pPr>
          </a:lstStyle>
          <a:p>
            <a:pPr>
              <a:defRPr/>
            </a:pPr>
            <a:endParaRPr lang="en-US">
              <a:solidFill>
                <a:srgbClr val="1F497D"/>
              </a:solidFill>
            </a:endParaRPr>
          </a:p>
        </p:txBody>
      </p:sp>
      <p:sp>
        <p:nvSpPr>
          <p:cNvPr id="7" name="Rectangle 6"/>
          <p:cNvSpPr/>
          <p:nvPr/>
        </p:nvSpPr>
        <p:spPr bwMode="white">
          <a:xfrm>
            <a:off x="0" y="1235076"/>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prstClr val="white"/>
              </a:solidFill>
            </a:endParaRPr>
          </a:p>
        </p:txBody>
      </p:sp>
      <p:sp>
        <p:nvSpPr>
          <p:cNvPr id="8" name="Rectangle 7"/>
          <p:cNvSpPr/>
          <p:nvPr/>
        </p:nvSpPr>
        <p:spPr>
          <a:xfrm>
            <a:off x="0" y="1279525"/>
            <a:ext cx="533400" cy="228600"/>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srgbClr val="ED2D25"/>
              </a:solidFill>
            </a:endParaRPr>
          </a:p>
        </p:txBody>
      </p:sp>
      <p:sp>
        <p:nvSpPr>
          <p:cNvPr id="9" name="Rectangle 8"/>
          <p:cNvSpPr/>
          <p:nvPr/>
        </p:nvSpPr>
        <p:spPr>
          <a:xfrm>
            <a:off x="590550" y="1279525"/>
            <a:ext cx="8553450" cy="22860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srgbClr val="6F2A8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lIns="91429" tIns="45714" rIns="91429" bIns="45714" anchor="ctr" anchorCtr="0">
            <a:normAutofit/>
          </a:bodyPr>
          <a:lstStyle>
            <a:lvl1pPr algn="ctr" eaLnBrk="1" fontAlgn="auto" latinLnBrk="0" hangingPunct="1">
              <a:spcBef>
                <a:spcPts val="0"/>
              </a:spcBef>
              <a:spcAft>
                <a:spcPts val="0"/>
              </a:spcAft>
              <a:defRPr kumimoji="0" sz="1400" b="1" smtClean="0">
                <a:solidFill>
                  <a:srgbClr val="FFFFFF"/>
                </a:solidFill>
                <a:latin typeface="Trebuchet MS"/>
                <a:cs typeface="Trebuchet MS"/>
              </a:defRPr>
            </a:lvl1pPr>
          </a:lstStyle>
          <a:p>
            <a:pPr>
              <a:defRPr/>
            </a:pPr>
            <a:fld id="{366D08E5-931D-4AD4-ABA2-CD30C3AAA801}" type="slidenum">
              <a:rPr lang="en-US"/>
              <a:pPr>
                <a:defRPr/>
              </a:pPr>
              <a:t>‹#›</a:t>
            </a:fld>
            <a:endParaRPr lang="en-US" dirty="0"/>
          </a:p>
        </p:txBody>
      </p:sp>
      <p:sp>
        <p:nvSpPr>
          <p:cNvPr id="10" name="Rectangle 9"/>
          <p:cNvSpPr/>
          <p:nvPr/>
        </p:nvSpPr>
        <p:spPr bwMode="white">
          <a:xfrm>
            <a:off x="9525" y="6224588"/>
            <a:ext cx="9144000" cy="6064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prstClr val="white"/>
              </a:solidFill>
            </a:endParaRPr>
          </a:p>
        </p:txBody>
      </p:sp>
      <p:sp>
        <p:nvSpPr>
          <p:cNvPr id="12" name="Rectangle 11"/>
          <p:cNvSpPr/>
          <p:nvPr/>
        </p:nvSpPr>
        <p:spPr>
          <a:xfrm>
            <a:off x="3314700" y="6257926"/>
            <a:ext cx="5900738" cy="638175"/>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solidFill>
                <a:srgbClr val="6E2A8E"/>
              </a:solidFill>
            </a:endParaRPr>
          </a:p>
        </p:txBody>
      </p:sp>
      <p:pic>
        <p:nvPicPr>
          <p:cNvPr id="1036" name="Picture 14" descr="acp.logo2.1c.w.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2413" y="6418264"/>
            <a:ext cx="2832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 descr="acp-logo-horiz-rgb.t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9564" y="6384925"/>
            <a:ext cx="27130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0" y="6259513"/>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328988" y="6269038"/>
            <a:ext cx="0" cy="588962"/>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561975" y="1281113"/>
            <a:ext cx="0" cy="227012"/>
          </a:xfrm>
          <a:prstGeom prst="line">
            <a:avLst/>
          </a:prstGeom>
          <a:ln w="57150" cmpd="sng">
            <a:solidFill>
              <a:srgbClr val="FFC82E"/>
            </a:solidFill>
          </a:ln>
        </p:spPr>
        <p:style>
          <a:lnRef idx="1">
            <a:schemeClr val="dk1"/>
          </a:lnRef>
          <a:fillRef idx="0">
            <a:schemeClr val="dk1"/>
          </a:fillRef>
          <a:effectRef idx="0">
            <a:schemeClr val="dk1"/>
          </a:effectRef>
          <a:fontRef idx="minor">
            <a:schemeClr val="tx1"/>
          </a:fontRef>
        </p:style>
      </p:cxnSp>
      <p:sp>
        <p:nvSpPr>
          <p:cNvPr id="1041" name="Rectangle 16"/>
          <p:cNvSpPr>
            <a:spLocks noChangeArrowheads="1"/>
          </p:cNvSpPr>
          <p:nvPr/>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fld id="{823A2F2B-3917-4B73-A767-975CB851FCCB}" type="slidenum">
              <a:rPr lang="en-US" altLang="en-US" sz="1200" b="1">
                <a:solidFill>
                  <a:prstClr val="white"/>
                </a:solidFill>
                <a:latin typeface="Calibri" pitchFamily="34" charset="0"/>
                <a:ea typeface="Calibri" pitchFamily="34" charset="0"/>
                <a:cs typeface="Calibri" pitchFamily="34" charset="0"/>
              </a:rPr>
              <a:pPr/>
              <a:t>‹#›</a:t>
            </a:fld>
            <a:endParaRPr lang="en-US" altLang="en-US" sz="1200" dirty="0">
              <a:solidFill>
                <a:prstClr val="white"/>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1479528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rtl="0" eaLnBrk="1" fontAlgn="base" hangingPunct="1">
        <a:spcBef>
          <a:spcPct val="0"/>
        </a:spcBef>
        <a:spcAft>
          <a:spcPct val="0"/>
        </a:spcAft>
        <a:defRPr sz="3600" b="1" kern="1200">
          <a:solidFill>
            <a:srgbClr val="007E66"/>
          </a:solidFill>
          <a:latin typeface="Calibri"/>
          <a:ea typeface="Calibri" pitchFamily="34" charset="0"/>
          <a:cs typeface="Calibri"/>
        </a:defRPr>
      </a:lvl1pPr>
      <a:lvl2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2pPr>
      <a:lvl3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3pPr>
      <a:lvl4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4pPr>
      <a:lvl5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5pPr>
      <a:lvl6pPr marL="457146"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6pPr>
      <a:lvl7pPr marL="914293"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7pPr>
      <a:lvl8pPr marL="137144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8pPr>
      <a:lvl9pPr marL="1828586"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9pPr>
    </p:titleStyle>
    <p:bodyStyle>
      <a:lvl1pPr marL="457146" indent="-457146" algn="l" rtl="0" eaLnBrk="1" fontAlgn="base" hangingPunct="1">
        <a:spcBef>
          <a:spcPts val="700"/>
        </a:spcBef>
        <a:spcAft>
          <a:spcPct val="0"/>
        </a:spcAft>
        <a:buClr>
          <a:srgbClr val="1EB53A"/>
        </a:buClr>
        <a:buSzPct val="115000"/>
        <a:buFont typeface="Wingdings" pitchFamily="2" charset="2"/>
        <a:buChar char="§"/>
        <a:defRPr sz="2900" kern="1200">
          <a:solidFill>
            <a:schemeClr val="tx1"/>
          </a:solidFill>
          <a:latin typeface="Calibri"/>
          <a:ea typeface="Calibri" pitchFamily="34" charset="0"/>
          <a:cs typeface="Calibri"/>
        </a:defRPr>
      </a:lvl1pPr>
      <a:lvl2pPr marL="822229" indent="-457146" algn="l" rtl="0" eaLnBrk="1" fontAlgn="base" hangingPunct="1">
        <a:spcBef>
          <a:spcPts val="550"/>
        </a:spcBef>
        <a:spcAft>
          <a:spcPct val="0"/>
        </a:spcAft>
        <a:buClr>
          <a:srgbClr val="1EB53A"/>
        </a:buClr>
        <a:buSzPct val="115000"/>
        <a:buFont typeface="Arial" charset="0"/>
        <a:buChar char="•"/>
        <a:defRPr sz="2600" kern="1200">
          <a:solidFill>
            <a:schemeClr val="tx1"/>
          </a:solidFill>
          <a:latin typeface="Calibri"/>
          <a:ea typeface="Calibri" pitchFamily="34" charset="0"/>
          <a:cs typeface="Calibri"/>
        </a:defRPr>
      </a:lvl2pPr>
      <a:lvl3pPr marL="1028580" indent="-342860" algn="l" rtl="0" eaLnBrk="1" fontAlgn="base" hangingPunct="1">
        <a:spcBef>
          <a:spcPts val="500"/>
        </a:spcBef>
        <a:spcAft>
          <a:spcPct val="0"/>
        </a:spcAft>
        <a:buClr>
          <a:srgbClr val="1EB53A"/>
        </a:buClr>
        <a:buSzPct val="75000"/>
        <a:buFont typeface="Arial" charset="0"/>
        <a:buChar char="•"/>
        <a:defRPr sz="2300" kern="1200">
          <a:solidFill>
            <a:schemeClr val="tx1"/>
          </a:solidFill>
          <a:latin typeface="Calibri"/>
          <a:ea typeface="Calibri" pitchFamily="34" charset="0"/>
          <a:cs typeface="Calibri"/>
        </a:defRPr>
      </a:lvl3pPr>
      <a:lvl4pPr marL="1485726" indent="-34286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4pPr>
      <a:lvl5pPr marL="1942873" indent="-34286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5pPr>
      <a:lvl6pPr marL="2102874" indent="-228573"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162" indent="-228573"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450" indent="-228573"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738" indent="-228573"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46" algn="l" rtl="0" eaLnBrk="1" latinLnBrk="0" hangingPunct="1">
        <a:defRPr kumimoji="0" kern="1200">
          <a:solidFill>
            <a:schemeClr val="tx1"/>
          </a:solidFill>
          <a:latin typeface="+mn-lt"/>
          <a:ea typeface="+mn-ea"/>
          <a:cs typeface="+mn-cs"/>
        </a:defRPr>
      </a:lvl2pPr>
      <a:lvl3pPr marL="914293" algn="l" rtl="0" eaLnBrk="1" latinLnBrk="0" hangingPunct="1">
        <a:defRPr kumimoji="0" kern="1200">
          <a:solidFill>
            <a:schemeClr val="tx1"/>
          </a:solidFill>
          <a:latin typeface="+mn-lt"/>
          <a:ea typeface="+mn-ea"/>
          <a:cs typeface="+mn-cs"/>
        </a:defRPr>
      </a:lvl3pPr>
      <a:lvl4pPr marL="1371440" algn="l" rtl="0" eaLnBrk="1" latinLnBrk="0" hangingPunct="1">
        <a:defRPr kumimoji="0" kern="1200">
          <a:solidFill>
            <a:schemeClr val="tx1"/>
          </a:solidFill>
          <a:latin typeface="+mn-lt"/>
          <a:ea typeface="+mn-ea"/>
          <a:cs typeface="+mn-cs"/>
        </a:defRPr>
      </a:lvl4pPr>
      <a:lvl5pPr marL="1828586" algn="l" rtl="0" eaLnBrk="1" latinLnBrk="0" hangingPunct="1">
        <a:defRPr kumimoji="0" kern="1200">
          <a:solidFill>
            <a:schemeClr val="tx1"/>
          </a:solidFill>
          <a:latin typeface="+mn-lt"/>
          <a:ea typeface="+mn-ea"/>
          <a:cs typeface="+mn-cs"/>
        </a:defRPr>
      </a:lvl5pPr>
      <a:lvl6pPr marL="2285733" algn="l" rtl="0" eaLnBrk="1" latinLnBrk="0" hangingPunct="1">
        <a:defRPr kumimoji="0" kern="1200">
          <a:solidFill>
            <a:schemeClr val="tx1"/>
          </a:solidFill>
          <a:latin typeface="+mn-lt"/>
          <a:ea typeface="+mn-ea"/>
          <a:cs typeface="+mn-cs"/>
        </a:defRPr>
      </a:lvl6pPr>
      <a:lvl7pPr marL="2742879" algn="l" rtl="0" eaLnBrk="1" latinLnBrk="0" hangingPunct="1">
        <a:defRPr kumimoji="0" kern="1200">
          <a:solidFill>
            <a:schemeClr val="tx1"/>
          </a:solidFill>
          <a:latin typeface="+mn-lt"/>
          <a:ea typeface="+mn-ea"/>
          <a:cs typeface="+mn-cs"/>
        </a:defRPr>
      </a:lvl7pPr>
      <a:lvl8pPr marL="3200026" algn="l" rtl="0" eaLnBrk="1" latinLnBrk="0" hangingPunct="1">
        <a:defRPr kumimoji="0" kern="1200">
          <a:solidFill>
            <a:schemeClr val="tx1"/>
          </a:solidFill>
          <a:latin typeface="+mn-lt"/>
          <a:ea typeface="+mn-ea"/>
          <a:cs typeface="+mn-cs"/>
        </a:defRPr>
      </a:lvl8pPr>
      <a:lvl9pPr marL="36571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cdc.noaa.gov/file/ten-indicators-warming-world-third-national-climate-assessmentpn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limate.nasa.gov/vital-signs/global-temperature/" TargetMode="External"/><Relationship Id="rId2" Type="http://schemas.openxmlformats.org/officeDocument/2006/relationships/hyperlink" Target="https://www.nasa.gov/press-release/nasa-noaa-data-show-2016-warmest-year-on-record-globally" TargetMode="External"/><Relationship Id="rId1" Type="http://schemas.openxmlformats.org/officeDocument/2006/relationships/slideLayout" Target="../slideLayouts/slideLayout2.xml"/><Relationship Id="rId5" Type="http://schemas.openxmlformats.org/officeDocument/2006/relationships/hyperlink" Target="http://www.nist.gov/pml/div685/sc/alternative_thermometers.cfm"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nasa.gov/feature/goddard/2017/sea-ice-extent-sinks-to-record-lows-at-both-pole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climate.nasa.gov/vital-signs/ice-sheet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climate.nasa.gov/vital-signs/sea-level/" TargetMode="External"/><Relationship Id="rId2" Type="http://schemas.openxmlformats.org/officeDocument/2006/relationships/hyperlink" Target="https://nca2018.globalchange.gov/chapter/2/#key-message-4" TargetMode="Externa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hyperlink" Target="https://www.nap.edu/read/21852/chapter/6" TargetMode="External"/><Relationship Id="rId2" Type="http://schemas.openxmlformats.org/officeDocument/2006/relationships/hyperlink" Target="https://nca2018.globalchange.gov/chapter/2/#key-message-6" TargetMode="External"/><Relationship Id="rId1" Type="http://schemas.openxmlformats.org/officeDocument/2006/relationships/slideLayout" Target="../slideLayouts/slideLayout2.xml"/><Relationship Id="rId6" Type="http://schemas.openxmlformats.org/officeDocument/2006/relationships/hyperlink" Target="http://climate.nasa.gov/news/2265/" TargetMode="External"/><Relationship Id="rId5" Type="http://schemas.openxmlformats.org/officeDocument/2006/relationships/image" Target="../media/image15.png"/><Relationship Id="rId4" Type="http://schemas.openxmlformats.org/officeDocument/2006/relationships/hyperlink" Target="https://www3.epa.gov/climatechange/pdfs/climateindicators-full-2014.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ublichealthmatters.blog.gov.uk/wp-content/uploads/sites/33/2013/10/shutterstock_141168931-climate-change-blog.jp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thelancet.com/journals/lancet/article/PIIS0140-6736(15)60854-6/fulltext"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www.cdc.gov/climateandhealth/effects/default.ht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thelancet.com/cms/attachment/2040079160/2053603406/gr1_lrg.jpg" TargetMode="External"/><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www.lancetcountdown.org/media/1426/2018-lancet-countdown-policy-brief-usa.pdf" TargetMode="External"/><Relationship Id="rId7" Type="http://schemas.openxmlformats.org/officeDocument/2006/relationships/hyperlink" Target="http://www.photos-public-domain.com/2012/01/13/sun-in-blue-sky-with-cloud-and-tree/" TargetMode="External"/><Relationship Id="rId2" Type="http://schemas.openxmlformats.org/officeDocument/2006/relationships/hyperlink" Target="https://nca2018.globalchange.gov/chapter/14/" TargetMode="Externa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hyperlink" Target="https://www.thelancet.com/action/showPdf?pii=S0140-6736%2818%2932594-7" TargetMode="External"/><Relationship Id="rId4" Type="http://schemas.openxmlformats.org/officeDocument/2006/relationships/hyperlink" Target="http://www.thelancet.com/journals/lancet/article/PIIS0140-6736(15)60897-2/fulltext?elsca1=etoc&amp;elsca2=email&amp;elsca3=0140-6736_20150725_386_9991_&amp;elsca4=Public%20Health|Infectious%20Diseases|Health%20Policy|Internal/Family%20Medicine|General%20Surgery|Lanc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cfpub.epa.gov/ncea/risk/recordisplay.cfm?deid=190306" TargetMode="External"/><Relationship Id="rId3" Type="http://schemas.openxmlformats.org/officeDocument/2006/relationships/hyperlink" Target="https://www.who.int/en/news-room/fact-sheets/detail/ambient-(outdoor)-air-quality-and-health" TargetMode="External"/><Relationship Id="rId7" Type="http://schemas.openxmlformats.org/officeDocument/2006/relationships/hyperlink" Target="https://www.ncbi.nlm.nih.gov/pmc/articles/PMC3053965/" TargetMode="External"/><Relationship Id="rId2" Type="http://schemas.openxmlformats.org/officeDocument/2006/relationships/hyperlink" Target="https://www.nejm.org/doi/full/10.1056/NEJMp1716846" TargetMode="External"/><Relationship Id="rId1" Type="http://schemas.openxmlformats.org/officeDocument/2006/relationships/slideLayout" Target="../slideLayouts/slideLayout11.xml"/><Relationship Id="rId6" Type="http://schemas.openxmlformats.org/officeDocument/2006/relationships/hyperlink" Target="https://www.sciencedaily.com/releases/2017/07/170731114536.htm" TargetMode="External"/><Relationship Id="rId11" Type="http://schemas.openxmlformats.org/officeDocument/2006/relationships/hyperlink" Target="https://www.nap.edu/read/13115/chapter/7" TargetMode="External"/><Relationship Id="rId5" Type="http://schemas.openxmlformats.org/officeDocument/2006/relationships/hyperlink" Target="http://www.who.int/phe/health_topics/outdoorair/databases/FINAL_HAP_AAP_BoD_24March2014.pdf?ua=1%20%20on%20January%2014,%202016" TargetMode="External"/><Relationship Id="rId10" Type="http://schemas.openxmlformats.org/officeDocument/2006/relationships/hyperlink" Target="https://www.nap.edu/read/11011/chapter/1" TargetMode="External"/><Relationship Id="rId4" Type="http://schemas.openxmlformats.org/officeDocument/2006/relationships/hyperlink" Target="https://www.who.int/airpollution/data/HAP_BoD_results_May2018_final.pdf" TargetMode="External"/><Relationship Id="rId9" Type="http://schemas.openxmlformats.org/officeDocument/2006/relationships/hyperlink" Target="https://dash.harvard.edu/bitstream/handle/1/4874387/1480488.pdf?sequence=1&amp;isAllowed=y"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nejm.org/doi/full/10.1056/nejmp0912931" TargetMode="External"/><Relationship Id="rId3" Type="http://schemas.openxmlformats.org/officeDocument/2006/relationships/hyperlink" Target="http://www.public-domain-image.com/free-images/fauna-animals/insects-and-bugs/mosquito/aedes-albopictus-mosquito-genus-of-the-culicine-family-of-mosquitoes" TargetMode="External"/><Relationship Id="rId7" Type="http://schemas.openxmlformats.org/officeDocument/2006/relationships/hyperlink" Target="https://www.thelancet.com/action/showPdf?pii=S0140-6736%2818%2932594-7" TargetMode="External"/><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hyperlink" Target="https://www.ncbi.nlm.nih.gov/pmc/articles/PMC4050516/" TargetMode="External"/><Relationship Id="rId5" Type="http://schemas.openxmlformats.org/officeDocument/2006/relationships/hyperlink" Target="https://www.nejm.org/doi/full/10.1056/NEJMp0912931" TargetMode="External"/><Relationship Id="rId4" Type="http://schemas.openxmlformats.org/officeDocument/2006/relationships/hyperlink" Target="https://nca2018.globalchange.gov/chapter/14/" TargetMode="External"/><Relationship Id="rId9" Type="http://schemas.openxmlformats.org/officeDocument/2006/relationships/hyperlink" Target="https://annals.org/aim/fullarticle/2736101/vibrio-vulnificus-infections-from-previously-nonendemic-area?searchresult=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vitalsigns/vector-borne/infographic.html#graphic1" TargetMode="External"/><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hyperlink" Target="http://gallery.usgs.gov/images/06_18_2009/i41Pht6GFa_06_18_2009/medium/rought_wetland.jpg" TargetMode="External"/><Relationship Id="rId3" Type="http://schemas.openxmlformats.org/officeDocument/2006/relationships/hyperlink" Target="https://www.who.int/pmnch/knowledge/publications/summaries/ks19/en/" TargetMode="External"/><Relationship Id="rId7" Type="http://schemas.openxmlformats.org/officeDocument/2006/relationships/image" Target="../media/image22.png"/><Relationship Id="rId2" Type="http://schemas.openxmlformats.org/officeDocument/2006/relationships/hyperlink" Target="https://www.thelancet.com/action/showPdf?pii=S0140-6736%2818%2932594-7" TargetMode="External"/><Relationship Id="rId1" Type="http://schemas.openxmlformats.org/officeDocument/2006/relationships/slideLayout" Target="../slideLayouts/slideLayout10.xml"/><Relationship Id="rId6" Type="http://schemas.openxmlformats.org/officeDocument/2006/relationships/hyperlink" Target="http://www.ncbi.nlm.nih.gov/pmc/articles/PMC3076880/" TargetMode="External"/><Relationship Id="rId5" Type="http://schemas.openxmlformats.org/officeDocument/2006/relationships/hyperlink" Target="https://www.ncbi.nlm.nih.gov/pmc/articles/PMC3076880/" TargetMode="External"/><Relationship Id="rId4" Type="http://schemas.openxmlformats.org/officeDocument/2006/relationships/hyperlink" Target="https://nca2018.globalchange.gov/chapter/14/"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defense.gov/Newsroom/News/Article/Article/603440/" TargetMode="External"/><Relationship Id="rId3" Type="http://schemas.openxmlformats.org/officeDocument/2006/relationships/hyperlink" Target="https://www.niehs.nih.gov/research/programs/geh/climatechange/health_impacts/mental_health/index.cfm" TargetMode="External"/><Relationship Id="rId7" Type="http://schemas.openxmlformats.org/officeDocument/2006/relationships/hyperlink" Target="https://media.defense.gov/2019/Jan/29/2002084200/-1/-1/1/CLIMATE-CHANGE-REPORT-2019.PDF" TargetMode="External"/><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hyperlink" Target="https://www.ncbi.nlm.nih.gov/pmc/articles/PMC2174368/" TargetMode="External"/><Relationship Id="rId5" Type="http://schemas.openxmlformats.org/officeDocument/2006/relationships/hyperlink" Target="https://www.ncbi.nlm.nih.gov/pmc/articles/PMC3638199/" TargetMode="External"/><Relationship Id="rId4" Type="http://schemas.openxmlformats.org/officeDocument/2006/relationships/hyperlink" Target="https://www.ncbi.nlm.nih.gov/pmc/articles/PMC6164893/" TargetMode="External"/><Relationship Id="rId9" Type="http://schemas.openxmlformats.org/officeDocument/2006/relationships/hyperlink" Target="http://gallery.usgs.gov/images/08_14_2013/k52Rj77IHc_08_14_2013/medium/Fire_Wall.jp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nca2018.globalchange.gov/chapter/14/" TargetMode="External"/><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hyperlink" Target="https://www.ipcc.ch/sr15/chapter/spm/"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nca2018.globalchange.gov/" TargetMode="External"/><Relationship Id="rId1" Type="http://schemas.openxmlformats.org/officeDocument/2006/relationships/slideLayout" Target="../slideLayouts/slideLayout9.xml"/><Relationship Id="rId4" Type="http://schemas.openxmlformats.org/officeDocument/2006/relationships/hyperlink" Target="http://susancolekelly.photoshelter.com/image/I0000x3j9Yafn9KQ"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fs.usda.gov/main/pnt/about" TargetMode="External"/><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hyperlink" Target="https://nca2018.globalchange.gov/chapter/2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nca2018.globalchange.gov/chapter/19/" TargetMode="External"/><Relationship Id="rId1" Type="http://schemas.openxmlformats.org/officeDocument/2006/relationships/slideLayout" Target="../slideLayouts/slideLayout9.xml"/><Relationship Id="rId4" Type="http://schemas.openxmlformats.org/officeDocument/2006/relationships/hyperlink" Target="https://pixabay.com/en/miami-florida-skyline-city-5055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publicdomainpictures.net/view-image.php?image=100596&amp;picture=green-midwest-farmland" TargetMode="External"/><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hyperlink" Target="https://nca2018.globalchange.gov/chapter/2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publicdomainpictures.net/view-image.php?image=95415&amp;picture=faint-car-tracks-in-desert" TargetMode="External"/><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hyperlink" Target="https://nca2018.globalchange.gov/chapter/2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nca2018.globalchange.gov/chapter/22/" TargetMode="External"/><Relationship Id="rId2" Type="http://schemas.openxmlformats.org/officeDocument/2006/relationships/hyperlink" Target="https://nca2018.globalchange.gov/chapter/23/"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www.publicdomainpictures.net/view-image.php?image=110352&amp;picture=waves-on-california-coast" TargetMode="External"/><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hyperlink" Target="http://www.ipcc.ch/pdf/assessment-report/ar5/syr/AR5_SYR_FINAL_All_Topics.pdf"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emergency.cdc.gov/disasters/extremeheat/older-adults-heat.asp" TargetMode="External"/><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www.jaci-inpractice.org/article/S2213-2198(15)00529-2/fulltext" TargetMode="External"/><Relationship Id="rId2" Type="http://schemas.openxmlformats.org/officeDocument/2006/relationships/hyperlink" Target="https://www.atsjournals.org/doi/full/10.1513/AnnalsATS.201412-590ED" TargetMode="External"/><Relationship Id="rId1" Type="http://schemas.openxmlformats.org/officeDocument/2006/relationships/slideLayout" Target="../slideLayouts/slideLayout3.xml"/><Relationship Id="rId4" Type="http://schemas.openxmlformats.org/officeDocument/2006/relationships/hyperlink" Target="https://www.ncbi.nlm.nih.gov/pmc/articles/PMC4276625/"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ama-assn.org/ssl3/ecomm/PolicyFinderForm.pl?site=www.ama-assn.org&amp;uri=/resources/html/PolicyFinder/policyfiles/HnE/H-135.938.HTM" TargetMode="External"/><Relationship Id="rId2" Type="http://schemas.openxmlformats.org/officeDocument/2006/relationships/hyperlink" Target="http://pediatrics.aappublications.org/content/pediatrics/early/2015/10/21/peds.2015-3232.full.pdf" TargetMode="External"/><Relationship Id="rId1" Type="http://schemas.openxmlformats.org/officeDocument/2006/relationships/slideLayout" Target="../slideLayouts/slideLayout3.xml"/><Relationship Id="rId4" Type="http://schemas.openxmlformats.org/officeDocument/2006/relationships/hyperlink" Target="https://www.apha.org/topics-and-issues/climate-chang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nas-sites.org/americasclimatechoices/other-reports-on-climate-change/acc/panel-reports/panel-on-adapting-to-the-impacts-of-climate-change/" TargetMode="External"/><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hyperlink" Target="https://www.ipcc.ch/site/assets/uploads/2018/03/ar5_wgII_spm_en-1.pdf" TargetMode="External"/><Relationship Id="rId4" Type="http://schemas.openxmlformats.org/officeDocument/2006/relationships/hyperlink" Target="http://www.eea.europa.eu/highlights/how-vulnerable-is-your-c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climate.nasa.gov/causes/" TargetMode="External"/></Relationships>
</file>

<file path=ppt/slides/_rels/slide40.xml.rels><?xml version="1.0" encoding="UTF-8" standalone="yes"?>
<Relationships xmlns="http://schemas.openxmlformats.org/package/2006/relationships"><Relationship Id="rId2" Type="http://schemas.openxmlformats.org/officeDocument/2006/relationships/hyperlink" Target="https://www.ipcc.ch/site/assets/uploads/2018/11/sr15_glossary.pdf"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thelancet.com/journals/lancet/article/PIIS0140-6736(09)61759-1/fulltext" TargetMode="External"/><Relationship Id="rId2" Type="http://schemas.openxmlformats.org/officeDocument/2006/relationships/hyperlink" Target="https://www.thelancet.com/pdfs/journals/lancet/PIIS0140-6736(09)61714-1.pdf"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c.gov/healthyplaces/publications/ajpm_beccandhealth2008.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noharm-global.org/sites/default/files/documents-files/5961/HealthCaresClimateFootprint_090619.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noharm-uscanada.org/sites/default/files/documents-files/828/Health_Effects_Coal_Use_Energy_Generation.pdf" TargetMode="External"/><Relationship Id="rId4" Type="http://schemas.openxmlformats.org/officeDocument/2006/relationships/hyperlink" Target="https://climatecouncil.noharm.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practicegreenhealth.org/pubs/toolkit/reports/ClimateChange.pdf" TargetMode="External"/><Relationship Id="rId1" Type="http://schemas.openxmlformats.org/officeDocument/2006/relationships/slideLayout" Target="../slideLayouts/slideLayout2.xml"/><Relationship Id="rId4" Type="http://schemas.openxmlformats.org/officeDocument/2006/relationships/hyperlink" Target="http://inhabitat.com/beautiful-energy-efficient-surrey-hospital-expansion-targets-leed-gold-in-british-columbia/"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racticegreenhealth.org/pubs/toolkit/reports/ClimateChange.pdf" TargetMode="External"/><Relationship Id="rId2" Type="http://schemas.openxmlformats.org/officeDocument/2006/relationships/hyperlink" Target="https://www.epa.gov/ghgemissions/sources-greenhouse-gas-emission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usa.streetsblog.org/2015/05/08/how-seattle-childrens-hospital-took-the-lead-on-healthy-transportation/" TargetMode="External"/><Relationship Id="rId2" Type="http://schemas.openxmlformats.org/officeDocument/2006/relationships/hyperlink" Target="http://www.seattle.gov/Documents/Departments/Neighborhoods/MajorInstitutions/SeattleChildrens/FinalMasterPlan-2008-11-10.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greenribboncommission.org/work/renewable-energy-initiative/"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noharm-uscanada.org/sites/default/files/documents-files/4723/Report-Boston%20Health%20Care%20Energy%20Profile-May%202017.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usgbc.org/articles/first-leed-healthcare-certification-country-complete"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usgbc.org/articles/first-leed-healthcare-certification-country-complet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amdr.org/tag/reprocessing/"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healthierhospitals.org/sites/default/files/IMCE/virginia_mason.pdf"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climatecouncil.noharm.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medium.com/@HCWH/nourishing-patients-and-the-planet-the-role-of-hospital-food-service-in-climate-leadership-94c7ea779ee4"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mygreendoctor.org/" TargetMode="External"/><Relationship Id="rId1" Type="http://schemas.openxmlformats.org/officeDocument/2006/relationships/slideLayout" Target="../slideLayouts/slideLayout2.xml"/><Relationship Id="rId4" Type="http://schemas.openxmlformats.org/officeDocument/2006/relationships/hyperlink" Target="http://www.wrd.org/conservation/water-conservation-faucets.php"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citeseerx.ist.psu.edu/viewdoc/download?doi=10.1.1.372.5370&amp;rep=rep1&amp;type=pdf" TargetMode="External"/><Relationship Id="rId2" Type="http://schemas.openxmlformats.org/officeDocument/2006/relationships/hyperlink" Target="https://www.climatechangecommunication.org/wp-content/uploads/2016/04/Climate-Communication-Primer-for-Public-Health-Professionals-1.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www.energystar.gov/" TargetMode="External"/><Relationship Id="rId3" Type="http://schemas.openxmlformats.org/officeDocument/2006/relationships/hyperlink" Target="http://www.globalchange.gov/" TargetMode="External"/><Relationship Id="rId7" Type="http://schemas.openxmlformats.org/officeDocument/2006/relationships/hyperlink" Target="http://www.usgbc.org/" TargetMode="External"/><Relationship Id="rId2" Type="http://schemas.openxmlformats.org/officeDocument/2006/relationships/hyperlink" Target="http://www.ipcc.ch/" TargetMode="External"/><Relationship Id="rId1" Type="http://schemas.openxmlformats.org/officeDocument/2006/relationships/slideLayout" Target="../slideLayouts/slideLayout2.xml"/><Relationship Id="rId6" Type="http://schemas.openxmlformats.org/officeDocument/2006/relationships/hyperlink" Target="https://medsocietiesforclimatehealth.org/" TargetMode="External"/><Relationship Id="rId5" Type="http://schemas.openxmlformats.org/officeDocument/2006/relationships/hyperlink" Target="http://www.mygreendoctor.org/" TargetMode="External"/><Relationship Id="rId4" Type="http://schemas.openxmlformats.org/officeDocument/2006/relationships/hyperlink" Target="https://climatecouncil.noharm.org/"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ipcc.ch/pdf/assessment-report/ar5/wg1/WG1AR5_SPM_FINAL.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ncdc.noaa.gov/indicator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95400"/>
            <a:ext cx="6828800" cy="3505200"/>
          </a:xfrm>
        </p:spPr>
        <p:txBody>
          <a:bodyPr/>
          <a:lstStyle/>
          <a:p>
            <a:r>
              <a:rPr lang="en-US" sz="4400" dirty="0">
                <a:effectLst>
                  <a:outerShdw blurRad="38100" dist="38100" dir="2700000" algn="tl">
                    <a:srgbClr val="000000">
                      <a:alpha val="43137"/>
                    </a:srgbClr>
                  </a:outerShdw>
                </a:effectLst>
              </a:rPr>
              <a:t>Climate Change and Health: </a:t>
            </a:r>
            <a:br>
              <a:rPr lang="en-US" i="1" dirty="0">
                <a:effectLst>
                  <a:outerShdw blurRad="38100" dist="38100" dir="2700000" algn="tl">
                    <a:srgbClr val="000000">
                      <a:alpha val="43137"/>
                    </a:srgbClr>
                  </a:outerShdw>
                </a:effectLst>
              </a:rPr>
            </a:br>
            <a:r>
              <a:rPr lang="en-US" sz="2800" i="1" dirty="0">
                <a:effectLst>
                  <a:outerShdw blurRad="38100" dist="38100" dir="2700000" algn="tl">
                    <a:srgbClr val="000000">
                      <a:alpha val="43137"/>
                    </a:srgbClr>
                  </a:outerShdw>
                </a:effectLst>
              </a:rPr>
              <a:t>A Global Call to Action</a:t>
            </a:r>
            <a:br>
              <a:rPr lang="en-US" dirty="0"/>
            </a:b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6730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NOAA: 10 Indicators of a Warming World</a:t>
            </a:r>
          </a:p>
        </p:txBody>
      </p:sp>
      <p:pic>
        <p:nvPicPr>
          <p:cNvPr id="1026" name="Picture 2" descr="https://www.ncdc.noaa.gov/sites/default/files/Ten-Indicators-of-a-Warming-World-third-National-Climate-Assessment.pn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258023" y="1665283"/>
            <a:ext cx="6854966" cy="4419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81400" y="6477000"/>
            <a:ext cx="1066800" cy="369332"/>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val="335283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Rising Global Surface Temperature</a:t>
            </a:r>
          </a:p>
        </p:txBody>
      </p:sp>
      <p:sp>
        <p:nvSpPr>
          <p:cNvPr id="3" name="Content Placeholder 2"/>
          <p:cNvSpPr>
            <a:spLocks noGrp="1"/>
          </p:cNvSpPr>
          <p:nvPr>
            <p:ph sz="quarter" idx="1"/>
          </p:nvPr>
        </p:nvSpPr>
        <p:spPr>
          <a:xfrm>
            <a:off x="606153" y="1589567"/>
            <a:ext cx="3661047" cy="4572000"/>
          </a:xfrm>
        </p:spPr>
        <p:txBody>
          <a:bodyPr/>
          <a:lstStyle/>
          <a:p>
            <a:r>
              <a:rPr lang="en-GB" sz="1900" dirty="0"/>
              <a:t>The average surface air temperature of the Earth has increased by 1.1 degrees Celsius since the late 19</a:t>
            </a:r>
            <a:r>
              <a:rPr lang="en-GB" sz="1900" baseline="30000" dirty="0"/>
              <a:t>th</a:t>
            </a:r>
            <a:r>
              <a:rPr lang="en-GB" sz="1900" dirty="0"/>
              <a:t> century.</a:t>
            </a:r>
          </a:p>
          <a:p>
            <a:r>
              <a:rPr lang="en-GB" sz="1900" dirty="0"/>
              <a:t>In the Northern Hemisphere, the period from 1983 to 2012 was likely the warmest 30-year period of the last 1400 years.</a:t>
            </a:r>
          </a:p>
          <a:p>
            <a:r>
              <a:rPr lang="en-GB" sz="1900" dirty="0"/>
              <a:t>2016 was the hottest year on record </a:t>
            </a:r>
            <a:r>
              <a:rPr lang="en-GB" sz="1900" dirty="0">
                <a:hlinkClick r:id="rId2"/>
              </a:rPr>
              <a:t>according</a:t>
            </a:r>
            <a:r>
              <a:rPr lang="en-GB" sz="1900" dirty="0"/>
              <a:t> to NASA, NOAA. 18 of 19 </a:t>
            </a:r>
            <a:r>
              <a:rPr lang="en-GB" sz="1900" dirty="0">
                <a:hlinkClick r:id="rId3"/>
              </a:rPr>
              <a:t>warmest</a:t>
            </a:r>
            <a:r>
              <a:rPr lang="en-GB" sz="1900" dirty="0"/>
              <a:t> years on record have occurred since 2001. </a:t>
            </a:r>
            <a:endParaRPr lang="en-US" sz="19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26158"/>
            <a:ext cx="3493294" cy="436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81400" y="6477000"/>
            <a:ext cx="2743200" cy="381000"/>
          </a:xfrm>
          <a:prstGeom prst="rect">
            <a:avLst/>
          </a:prstGeom>
          <a:noFill/>
        </p:spPr>
        <p:txBody>
          <a:bodyPr wrap="square" rtlCol="0">
            <a:spAutoFit/>
          </a:bodyPr>
          <a:lstStyle/>
          <a:p>
            <a:r>
              <a:rPr lang="en-US" dirty="0">
                <a:hlinkClick r:id="rId5"/>
              </a:rPr>
              <a:t>Image</a:t>
            </a:r>
            <a:endParaRPr lang="en-US" dirty="0"/>
          </a:p>
        </p:txBody>
      </p:sp>
    </p:spTree>
    <p:extLst>
      <p:ext uri="{BB962C8B-B14F-4D97-AF65-F5344CB8AC3E}">
        <p14:creationId xmlns:p14="http://schemas.microsoft.com/office/powerpoint/2010/main" val="1824761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Sea and Land Ice is Dwindling…</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470707" y="1524000"/>
            <a:ext cx="564063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1828800"/>
            <a:ext cx="3429000"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NASA: “In 2012, Arctic summer sea ice shrank to </a:t>
            </a:r>
            <a:r>
              <a:rPr lang="en-US" sz="2200" dirty="0">
                <a:hlinkClick r:id="rId3"/>
              </a:rPr>
              <a:t>the lowest extent on record</a:t>
            </a:r>
            <a:r>
              <a:rPr lang="en-US" sz="2200" dirty="0"/>
              <a:t>.” In 2017 Arctic wintertime sea ice extent was at a record low.</a:t>
            </a:r>
          </a:p>
          <a:p>
            <a:pPr marL="285750" indent="-285750">
              <a:buFont typeface="Arial" panose="020B0604020202020204" pitchFamily="34" charset="0"/>
              <a:buChar char="•"/>
            </a:pPr>
            <a:r>
              <a:rPr lang="en-US" sz="2200" dirty="0"/>
              <a:t>Antarctica and Greenland </a:t>
            </a:r>
            <a:r>
              <a:rPr lang="en-US" sz="2200" dirty="0">
                <a:hlinkClick r:id="rId4"/>
              </a:rPr>
              <a:t>land ice sheets</a:t>
            </a:r>
            <a:r>
              <a:rPr lang="en-US" sz="2200" dirty="0"/>
              <a:t> are losing mass. Greenland ice loss doubled between 1996 and 2005.</a:t>
            </a:r>
            <a:endParaRPr lang="en-US" dirty="0"/>
          </a:p>
        </p:txBody>
      </p:sp>
    </p:spTree>
    <p:extLst>
      <p:ext uri="{BB962C8B-B14F-4D97-AF65-F5344CB8AC3E}">
        <p14:creationId xmlns:p14="http://schemas.microsoft.com/office/powerpoint/2010/main" val="147446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…and Sea Level is Rising </a:t>
            </a:r>
          </a:p>
        </p:txBody>
      </p:sp>
      <p:sp>
        <p:nvSpPr>
          <p:cNvPr id="3" name="Content Placeholder 2"/>
          <p:cNvSpPr>
            <a:spLocks noGrp="1"/>
          </p:cNvSpPr>
          <p:nvPr>
            <p:ph sz="quarter" idx="1"/>
          </p:nvPr>
        </p:nvSpPr>
        <p:spPr>
          <a:xfrm>
            <a:off x="228600" y="1600200"/>
            <a:ext cx="3280047" cy="4582633"/>
          </a:xfrm>
        </p:spPr>
        <p:txBody>
          <a:bodyPr/>
          <a:lstStyle/>
          <a:p>
            <a:r>
              <a:rPr lang="en-US" sz="2500" dirty="0"/>
              <a:t>Global sea level has risen </a:t>
            </a:r>
            <a:r>
              <a:rPr lang="en-US" sz="2500" dirty="0">
                <a:hlinkClick r:id="rId2"/>
              </a:rPr>
              <a:t>7-8 inches </a:t>
            </a:r>
            <a:r>
              <a:rPr lang="en-US" sz="2500" dirty="0"/>
              <a:t>since the beginning of the 20</a:t>
            </a:r>
            <a:r>
              <a:rPr lang="en-US" sz="2500" baseline="30000" dirty="0"/>
              <a:t>th</a:t>
            </a:r>
            <a:r>
              <a:rPr lang="en-US" sz="2500" dirty="0"/>
              <a:t> century. </a:t>
            </a:r>
          </a:p>
          <a:p>
            <a:r>
              <a:rPr lang="en-US" sz="2500" dirty="0"/>
              <a:t>Sea level increase is the result of warmer oceans (ocean absorbs heat, water expands), and melting land ice.</a:t>
            </a:r>
          </a:p>
          <a:p>
            <a:endParaRPr lang="en-US" sz="2400" dirty="0"/>
          </a:p>
        </p:txBody>
      </p:sp>
      <p:sp>
        <p:nvSpPr>
          <p:cNvPr id="5" name="TextBox 4"/>
          <p:cNvSpPr txBox="1"/>
          <p:nvPr/>
        </p:nvSpPr>
        <p:spPr>
          <a:xfrm>
            <a:off x="3657600" y="6477000"/>
            <a:ext cx="2819400" cy="461665"/>
          </a:xfrm>
          <a:prstGeom prst="rect">
            <a:avLst/>
          </a:prstGeom>
          <a:noFill/>
        </p:spPr>
        <p:txBody>
          <a:bodyPr wrap="square" rtlCol="0">
            <a:spAutoFit/>
          </a:bodyPr>
          <a:lstStyle/>
          <a:p>
            <a:r>
              <a:rPr lang="en-US" sz="1200" dirty="0">
                <a:hlinkClick r:id="rId3"/>
              </a:rPr>
              <a:t>Image</a:t>
            </a:r>
            <a:r>
              <a:rPr lang="en-US" sz="1200" dirty="0"/>
              <a:t>: Ground data sourced from coastal tide gauge records: 1870-2013</a:t>
            </a:r>
          </a:p>
        </p:txBody>
      </p:sp>
      <p:sp>
        <p:nvSpPr>
          <p:cNvPr id="4" name="AutoShape 2" descr="data:image/png;base64,iVBORw0KGgoAAAANSUhEUgAAAk4AAAEECAYAAADecrtiAAAMvElEQVR4Xu3WMREAAAgDMerfNBZeQJg75Rh+5wgQIECAAAECBJLA0sqIAAECBAgQIEDghJMnIECAAAECBAhEAeEUocwIECBAgAABAsLJDxAgQIAAAQIEooBwilBmBAgQIECAAAHh5AcIECBAgAABAlFAOEUoMwIECBAgQICAcPIDBAgQIECAAIEoIJwilBkBAgQIECBAQDj5AQIECBAgQIBAFBBOEcqMAAECBAgQICCc/AABAgQIECBAIAoIpwhlRoAAAQIECBAQTn6AAAECBAgQIBAFhFOEMiNAgAABAgQICCc/QIAAAQIECBCIAsIpQpkRIECAAAECBISTHyBAgAABAgQIRAHhFKHMCBAgQIAAAQLCyQ8QIECAAAECBKKAcIpQZgQIECBAgAAB4eQHCBAgQIAAAQJRQDhFKDMCBAgQIECAgHDyAwQIECBAgACBKCCcIpQZAQIECBAgQEA4+QECBAgQIECAQBQQThHKjAABAgQIECAgnPwAAQIECBAgQCAKCKcIZUaAAAECBAgQEE5+gAABAgQIECAQBYRThDIjQIAAAQIECAgnP0CAAAECBAgQiALCKUKZESBAgAABAgSEkx8gQIAAAQIECEQB4RShzAgQIECAAAECwskPECBAgAABAgSigHCKUGYECBAgQIAAAeHkBwgQIECAAAECUUA4RSgzAgQIECBAgIBw8gMECBAgQIAAgSggnCKUGQECBAgQIEBAOPkBAgQIECBAgEAUEE4RyowAAQIECBAgIJz8AAECBAgQIEAgCginCGVGgAABAgQIEBBOfoAAAQIECBAgEAWEU4QyI0CAAAECBAgIJz9AgAABAgQIEIgCwilCmREgQIAAAQIEhJMfIECAAAECBAhEAeEUocwIECBAgAABAsLJDxAgQIAAAQIEooBwilBmBAgQIECAAAHh5AcIECBAgAABAlFAOEUoMwIECBAgQICAcPIDBAgQIECAAIEoIJwilBkBAgQIECBAQDj5AQIECBAgQIBAFBBOEcqMAAECBAgQICCc/AABAgQIECBAIAoIpwhlRoAAAQIECBAQTn6AAAECBAgQIBAFhFOEMiNAgAABAgQICCc/QIAAAQIECBCIAsIpQpkRIECAAAECBISTHyBAgAABAgQIRAHhFKHMCBAgQIAAAQLCyQ8QIECAAAECBKKAcIpQZgQIECBAgAAB4eQHCBAgQIAAAQJRQDhFKDMCBAgQIECAgHDyAwQIECBAgACBKCCcIpQZAQIECBAgQEA4+QECBAgQIECAQBQQThHKjAABAgQIECAgnPwAAQIECBAgQCAKCKcIZUaAAAECBAgQEE5+gAABAgQIECAQBYRThDIjQIAAAQIECAgnP0CAAAECBAgQiALCKUKZESBAgAABAgSEkx8gQIAAAQIECEQB4RShzAgQIECAAAECwskPECBAgAABAgSigHCKUGYECBAgQIAAAeHkBwgQIECAAAECUUA4RSgzAgQIECBAgIBw8gMECBAgQIAAgSggnCKUGQECBAgQIEBAOPkBAgQIECBAgEAUEE4RyowAAQIECBAgIJz8AAECBAgQIEAgCginCGVGgAABAgQIEBBOfoAAAQIECBAgEAWEU4QyI0CAAAECBAgIJz9AgAABAgQIEIgCwilCmREgQIAAAQIEhJMfIECAAAECBAhEAeEUocwIECBAgAABAsLJDxAgQIAAAQIEooBwilBmBAgQIECAAAHh5AcIECBAgAABAlFAOEUoMwIECBAgQICAcPIDBAgQIECAAIEoIJwilBkBAgQIECBAQDj5AQIECBAgQIBAFBBOEcqMAAECBAgQICCc/AABAgQIECBAIAoIpwhlRoAAAQIECBAQTn6AAAECBAgQIBAFhFOEMiNAgAABAgQICCc/QIAAAQIECBCIAsIpQpkRIECAAAECBISTHyBAgAABAgQIRAHhFKHMCBAgQIAAAQLCyQ8QIECAAAECBKKAcIpQZgQIECBAgAAB4eQHCBAgQIAAAQJRQDhFKDMCBAgQIECAgHDyAwQIECBAgACBKCCcIpQZAQIECBAgQEA4+QECBAgQIECAQBQQThHKjAABAgQIECAgnPwAAQIECBAgQCAKCKcIZUaAAAECBAgQEE5+gAABAgQIECAQBYRThDIjQIAAAQIECAgnP0CAAAECBAgQiALCKUKZESBAgAABAgSEkx8gQIAAAQIECEQB4RShzAgQIECAAAECwskPECBAgAABAgSigHCKUGYECBAgQIAAAeHkBwgQIECAAAECUUA4RSgzAgQIECBAgIBw8gMECBAgQIAAgSggnCKUGQECBAgQIEBAOPkBAgQIECBAgEAUEE4RyowAAQIECBAgIJz8AAECBAgQIEAgCginCGVGgAABAgQIEBBOfoAAAQIECBAgEAWEU4QyI0CAAAECBAgIJz9AgAABAgQIEIgCwilCmREgQIAAAQIEhJMfIECAAAECBAhEAeEUocwIECBAgAABAsLJDxAgQIAAAQIEooBwilBmBAgQIECAAAHh5AcIECBAgAABAlFAOEUoMwIECBAgQICAcPIDBAgQIECAAIEoIJwilBkBAgQIECBAQDj5AQIECBAgQIBAFBBOEcqMAAECBAgQICCc/AABAgQIECBAIAoIpwhlRoAAAQIECBAQTn6AAAECBAgQIBAFhFOEMiNAgAABAgQICCc/QIAAAQIECBCIAsIpQpkRIECAAAECBISTHyBAgAABAgQIRAHhFKHMCBAgQIAAAQLCyQ8QIECAAAECBKKAcIpQZgQIECBAgAAB4eQHCBAgQIAAAQJRQDhFKDMCBAgQIECAgHDyAwQIECBAgACBKCCcIpQZAQIECBAgQEA4+QECBAgQIECAQBQQThHKjAABAgQIECAgnPwAAQIECBAgQCAKCKcIZUaAAAECBAgQEE5+gAABAgQIECAQBYRThDIjQIAAAQIECAgnP0CAAAECBAgQiALCKUKZESBAgAABAgSEkx8gQIAAAQIECEQB4RShzAgQIECAAAECwskPECBAgAABAgSigHCKUGYECBAgQIAAAeHkBwgQIECAAAECUUA4RSgzAgQIECBAgIBw8gMECBAgQIAAgSggnCKUGQECBAgQIEBAOPkBAgQIECBAgEAUEE4RyowAAQIECBAgIJz8AAECBAgQIEAgCginCGVGgAABAgQIEBBOfoAAAQIECBAgEAWEU4QyI0CAAAECBAgIJz9AgAABAgQIEIgCwilCmREgQIAAAQIEhJMfIECAAAECBAhEAeEUocwIECBAgAABAsLJDxAgQIAAAQIEooBwilBmBAgQIECAAAHh5AcIECBAgAABAlFAOEUoMwIECBAgQICAcPIDBAgQIECAAIEoIJwilBkBAgQIECBAQDj5AQIECBAgQIBAFBBOEcqMAAECBAgQICCc/AABAgQIECBAIAoIpwhlRoAAAQIECBAQTn6AAAECBAgQIBAFhFOEMiNAgAABAgQICCc/QIAAAQIECBCIAsIpQpkRIECAAAECBISTHyBAgAABAgQIRAHhFKHMCBAgQIAAAQLCyQ8QIECAAAECBKKAcIpQZgQIECBAgAAB4eQHCBAgQIAAAQJRQDhFKDMCBAgQIECAgHDyAwQIECBAgACBKCCcIpQZAQIECBAgQEA4+QECBAgQIECAQBQQThHKjAABAgQIECAgnPwAAQIECBAgQCAKCKcIZUaAAAECBAgQEE5+gAABAgQIECAQBYRThDIjQIAAAQIECAgnP0CAAAECBAgQiALCKUKZESBAgAABAgSEkx8gQIAAAQIECEQB4RShzAgQIECAAAECwskPECBAgAABAgSigHCKUGYECBAgQIAAAeHkBwgQIECAAAECUUA4RSgzAgQIECBAgIBw8gMECBAgQIAAgSggnCKUGQECBAgQIEBAOPkBAgQIECBAgEAUEE4RyowAAQIECBAgIJz8AAECBAgQIEAgCginCGVGgAABAgQIEBBOfoAAAQIECBAgEAWEU4QyI0CAAAECBAgIJz9AgAABAgQIEIgCwilCmREgQIAAAQIEhJMfIECAAAECBAhEAeEUocwIECBAgAABAsLJDxAgQIAAAQIEooBwilBmBAgQIECAAAHh5AcIECBAgAABAlFAOEUoMwIECBAgQICAcPIDBAgQIECAAIEoIJwilBkBAgQIECBAQDj5AQIECBAgQIBAFBBOEcqMAAECBAgQICCc/AABAgQIECBAIAoIpwhlRoAAAQIECBAQTn6AAAECBAgQIBAFhFOEMiNAgAABAgQICCc/QIAAAQIECBCIAsIpQpkRIECAAAECBISTHyBAgAABAgQIRAHhFKHMCBAgQIAAAQIPAs4BBU99Tkk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data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129" y="2057400"/>
            <a:ext cx="559354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7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Trends</a:t>
            </a:r>
          </a:p>
        </p:txBody>
      </p:sp>
      <p:sp>
        <p:nvSpPr>
          <p:cNvPr id="3" name="Content Placeholder 2"/>
          <p:cNvSpPr>
            <a:spLocks noGrp="1"/>
          </p:cNvSpPr>
          <p:nvPr>
            <p:ph sz="quarter" idx="1"/>
          </p:nvPr>
        </p:nvSpPr>
        <p:spPr>
          <a:xfrm>
            <a:off x="5791200" y="1524000"/>
            <a:ext cx="3352800" cy="4191000"/>
          </a:xfrm>
        </p:spPr>
        <p:txBody>
          <a:bodyPr/>
          <a:lstStyle/>
          <a:p>
            <a:pPr lvl="1"/>
            <a:r>
              <a:rPr lang="en-US" sz="1700" dirty="0"/>
              <a:t>“Observed increases in the frequency and intensity of </a:t>
            </a:r>
            <a:r>
              <a:rPr lang="en-US" sz="1700" dirty="0">
                <a:hlinkClick r:id="rId2"/>
              </a:rPr>
              <a:t>heavy precipitation events</a:t>
            </a:r>
            <a:r>
              <a:rPr lang="en-US" sz="1700" dirty="0"/>
              <a:t> in most parts of the United States are projected to continue</a:t>
            </a:r>
            <a:r>
              <a:rPr lang="en-GB" sz="1700" dirty="0"/>
              <a:t>” </a:t>
            </a:r>
          </a:p>
          <a:p>
            <a:pPr lvl="1"/>
            <a:r>
              <a:rPr lang="en-GB" sz="1700" dirty="0"/>
              <a:t>Climate change is likely  increasing the number and severity of some extreme weather events like </a:t>
            </a:r>
            <a:r>
              <a:rPr lang="en-GB" sz="1700" dirty="0">
                <a:hlinkClick r:id="rId3"/>
              </a:rPr>
              <a:t>heavy rainfall</a:t>
            </a:r>
            <a:r>
              <a:rPr lang="en-GB" sz="1700" dirty="0"/>
              <a:t>, </a:t>
            </a:r>
            <a:endParaRPr lang="en-US" sz="1700" dirty="0"/>
          </a:p>
          <a:p>
            <a:pPr lvl="1"/>
            <a:r>
              <a:rPr lang="en-GB" sz="1700" dirty="0"/>
              <a:t>An increase in tropical cyclone activity in the last 20 years, and</a:t>
            </a:r>
            <a:endParaRPr lang="en-US" sz="1700" dirty="0"/>
          </a:p>
          <a:p>
            <a:pPr lvl="1"/>
            <a:r>
              <a:rPr lang="en-GB" sz="1700" dirty="0"/>
              <a:t>Lower total snowfall and decreasing snowpack. (</a:t>
            </a:r>
            <a:r>
              <a:rPr lang="en-GB" sz="1700" dirty="0">
                <a:hlinkClick r:id="rId4"/>
              </a:rPr>
              <a:t>EPA</a:t>
            </a:r>
            <a:r>
              <a:rPr lang="en-GB" sz="1700" dirty="0"/>
              <a:t>)</a:t>
            </a:r>
            <a:endParaRPr lang="en-US" sz="1700"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6096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77000"/>
            <a:ext cx="4953000" cy="276999"/>
          </a:xfrm>
          <a:prstGeom prst="rect">
            <a:avLst/>
          </a:prstGeom>
          <a:noFill/>
        </p:spPr>
        <p:txBody>
          <a:bodyPr wrap="square" rtlCol="0">
            <a:spAutoFit/>
          </a:bodyPr>
          <a:lstStyle/>
          <a:p>
            <a:r>
              <a:rPr lang="en-US" sz="1200" dirty="0"/>
              <a:t>Tuolumne River Basin, CA </a:t>
            </a:r>
            <a:r>
              <a:rPr lang="en-US" sz="1200" dirty="0">
                <a:hlinkClick r:id="rId6"/>
              </a:rPr>
              <a:t>Image</a:t>
            </a:r>
            <a:r>
              <a:rPr lang="en-US" sz="1200" dirty="0"/>
              <a:t> </a:t>
            </a:r>
          </a:p>
        </p:txBody>
      </p:sp>
    </p:spTree>
    <p:extLst>
      <p:ext uri="{BB962C8B-B14F-4D97-AF65-F5344CB8AC3E}">
        <p14:creationId xmlns:p14="http://schemas.microsoft.com/office/powerpoint/2010/main" val="551963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So, What Does This Have to Do With Health?</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1589088"/>
            <a:ext cx="861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00800"/>
            <a:ext cx="4876800" cy="369332"/>
          </a:xfrm>
          <a:prstGeom prst="rect">
            <a:avLst/>
          </a:prstGeom>
          <a:noFill/>
        </p:spPr>
        <p:txBody>
          <a:bodyPr wrap="square" rtlCol="0">
            <a:spAutoFit/>
          </a:bodyPr>
          <a:lstStyle/>
          <a:p>
            <a:r>
              <a:rPr lang="en-US" dirty="0">
                <a:hlinkClick r:id="rId3"/>
              </a:rPr>
              <a:t>Image</a:t>
            </a:r>
            <a:endParaRPr lang="en-US" dirty="0"/>
          </a:p>
        </p:txBody>
      </p:sp>
    </p:spTree>
    <p:extLst>
      <p:ext uri="{BB962C8B-B14F-4D97-AF65-F5344CB8AC3E}">
        <p14:creationId xmlns:p14="http://schemas.microsoft.com/office/powerpoint/2010/main" val="239830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429000" y="6217920"/>
            <a:ext cx="4983480" cy="548640"/>
          </a:xfrm>
        </p:spPr>
        <p:txBody>
          <a:bodyPr/>
          <a:lstStyle/>
          <a:p>
            <a:r>
              <a:rPr lang="en-US" dirty="0">
                <a:hlinkClick r:id="rId2"/>
              </a:rPr>
              <a:t>Source</a:t>
            </a:r>
            <a:endParaRPr lang="en-US" dirty="0"/>
          </a:p>
        </p:txBody>
      </p:sp>
      <p:sp>
        <p:nvSpPr>
          <p:cNvPr id="2" name="Title 1"/>
          <p:cNvSpPr>
            <a:spLocks noGrp="1"/>
          </p:cNvSpPr>
          <p:nvPr>
            <p:ph type="title"/>
          </p:nvPr>
        </p:nvSpPr>
        <p:spPr>
          <a:xfrm>
            <a:off x="533400" y="304800"/>
            <a:ext cx="8351520" cy="914400"/>
          </a:xfrm>
        </p:spPr>
        <p:txBody>
          <a:bodyPr/>
          <a:lstStyle/>
          <a:p>
            <a:pPr algn="ctr"/>
            <a:r>
              <a:rPr lang="en-US" sz="3200" dirty="0"/>
              <a:t>Climate Change Poses Risks and </a:t>
            </a:r>
            <a:r>
              <a:rPr lang="en-US" sz="3200" u="sng" dirty="0"/>
              <a:t>Opportunities</a:t>
            </a:r>
            <a:r>
              <a:rPr lang="en-US" sz="3200" dirty="0"/>
              <a:t> Related to Health </a:t>
            </a:r>
          </a:p>
        </p:txBody>
      </p:sp>
      <p:sp>
        <p:nvSpPr>
          <p:cNvPr id="7" name="TextBox 6"/>
          <p:cNvSpPr txBox="1"/>
          <p:nvPr/>
        </p:nvSpPr>
        <p:spPr>
          <a:xfrm>
            <a:off x="381000" y="2057400"/>
            <a:ext cx="84582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2015 </a:t>
            </a:r>
            <a:r>
              <a:rPr lang="en-US" sz="2400" i="1" dirty="0"/>
              <a:t>Lancet Commission on Climate Change and Health </a:t>
            </a:r>
            <a:r>
              <a:rPr lang="en-US" sz="2400" dirty="0"/>
              <a:t>report</a:t>
            </a:r>
            <a:r>
              <a:rPr lang="en-US" sz="2400" i="1" dirty="0"/>
              <a:t> </a:t>
            </a:r>
            <a:r>
              <a:rPr lang="en-US" sz="2400" dirty="0"/>
              <a:t>stated: </a:t>
            </a:r>
            <a:r>
              <a:rPr lang="en-US" sz="2400" i="1" dirty="0"/>
              <a:t>“</a:t>
            </a:r>
            <a:r>
              <a:rPr lang="en-US" sz="2400" dirty="0"/>
              <a:t>The effects of climate change are being felt today, and future projections represent an unacceptably high and potentially catastrophic risk to human health.”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BUT it also underscored that </a:t>
            </a:r>
            <a:r>
              <a:rPr lang="en-US" sz="2400" b="1" dirty="0"/>
              <a:t>tackling climate change could be the greatest global health opportunity of the 21st century.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36724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8563736" y="6473748"/>
            <a:ext cx="177800" cy="177800"/>
          </a:xfrm>
          <a:prstGeom prst="rect">
            <a:avLst/>
          </a:prstGeom>
        </p:spPr>
        <p:txBody>
          <a:bodyPr vert="horz" wrap="square" lIns="0" tIns="0" rIns="0" bIns="0" rtlCol="0">
            <a:spAutoFit/>
          </a:bodyPr>
          <a:lstStyle/>
          <a:p>
            <a:pPr marL="12700" fontAlgn="auto">
              <a:spcBef>
                <a:spcPts val="0"/>
              </a:spcBef>
              <a:spcAft>
                <a:spcPts val="0"/>
              </a:spcAft>
            </a:pPr>
            <a:r>
              <a:rPr sz="1200" b="1" spc="-20" dirty="0">
                <a:solidFill>
                  <a:srgbClr val="FFFFFF"/>
                </a:solidFill>
                <a:latin typeface="Calibri"/>
                <a:cs typeface="Calibri"/>
              </a:rPr>
              <a:t>19</a:t>
            </a:r>
            <a:endParaRPr sz="1200" dirty="0">
              <a:solidFill>
                <a:prstClr val="black"/>
              </a:solidFill>
              <a:latin typeface="Calibri"/>
              <a:cs typeface="Calibri"/>
            </a:endParaRPr>
          </a:p>
        </p:txBody>
      </p:sp>
      <p:sp>
        <p:nvSpPr>
          <p:cNvPr id="12" name="TextBox 11"/>
          <p:cNvSpPr txBox="1"/>
          <p:nvPr/>
        </p:nvSpPr>
        <p:spPr>
          <a:xfrm>
            <a:off x="782782" y="381000"/>
            <a:ext cx="7522336" cy="584775"/>
          </a:xfrm>
          <a:prstGeom prst="rect">
            <a:avLst/>
          </a:prstGeom>
          <a:noFill/>
        </p:spPr>
        <p:txBody>
          <a:bodyPr wrap="square" rtlCol="0">
            <a:spAutoFit/>
          </a:bodyPr>
          <a:lstStyle/>
          <a:p>
            <a:pPr algn="ctr"/>
            <a:r>
              <a:rPr lang="en-US" sz="3200" b="1" dirty="0">
                <a:solidFill>
                  <a:schemeClr val="accent5"/>
                </a:solidFill>
                <a:latin typeface="Calibri" panose="020F0502020204030204" pitchFamily="34" charset="0"/>
              </a:rPr>
              <a:t>Climate Change Impacts Human Health</a:t>
            </a:r>
          </a:p>
        </p:txBody>
      </p:sp>
      <p:pic>
        <p:nvPicPr>
          <p:cNvPr id="2050" name="Picture 2" descr="http://www.cdc.gov/climateandhealth/images/climate_change_health_impacts60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324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05200" y="6441467"/>
            <a:ext cx="4876800" cy="276999"/>
          </a:xfrm>
          <a:prstGeom prst="rect">
            <a:avLst/>
          </a:prstGeom>
          <a:noFill/>
        </p:spPr>
        <p:txBody>
          <a:bodyPr wrap="square" rtlCol="0">
            <a:spAutoFit/>
          </a:bodyPr>
          <a:lstStyle/>
          <a:p>
            <a:r>
              <a:rPr lang="en-US" sz="1200" dirty="0">
                <a:latin typeface="Calibri" panose="020F0502020204030204" pitchFamily="34" charset="0"/>
              </a:rPr>
              <a:t>Source: </a:t>
            </a:r>
            <a:r>
              <a:rPr lang="en-US" sz="1200" dirty="0">
                <a:latin typeface="Calibri" panose="020F0502020204030204" pitchFamily="34" charset="0"/>
                <a:hlinkClick r:id="rId4"/>
              </a:rPr>
              <a:t>CDC</a:t>
            </a:r>
            <a:endParaRPr lang="en-US" sz="1200" dirty="0">
              <a:latin typeface="Calibri" panose="020F0502020204030204" pitchFamily="34" charset="0"/>
            </a:endParaRPr>
          </a:p>
        </p:txBody>
      </p:sp>
    </p:spTree>
    <p:extLst>
      <p:ext uri="{BB962C8B-B14F-4D97-AF65-F5344CB8AC3E}">
        <p14:creationId xmlns:p14="http://schemas.microsoft.com/office/powerpoint/2010/main" val="401197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228600"/>
            <a:ext cx="9171709"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05200" y="6400800"/>
            <a:ext cx="5029200" cy="381000"/>
          </a:xfrm>
          <a:prstGeom prst="rect">
            <a:avLst/>
          </a:prstGeom>
          <a:noFill/>
        </p:spPr>
        <p:txBody>
          <a:bodyPr wrap="square" rtlCol="0">
            <a:spAutoFit/>
          </a:bodyPr>
          <a:lstStyle/>
          <a:p>
            <a:r>
              <a:rPr lang="en-US" dirty="0">
                <a:hlinkClick r:id="rId3"/>
              </a:rPr>
              <a:t>Image</a:t>
            </a:r>
            <a:r>
              <a:rPr lang="en-US" dirty="0"/>
              <a:t> (Lancet, 2015)</a:t>
            </a:r>
          </a:p>
        </p:txBody>
      </p:sp>
    </p:spTree>
    <p:extLst>
      <p:ext uri="{BB962C8B-B14F-4D97-AF65-F5344CB8AC3E}">
        <p14:creationId xmlns:p14="http://schemas.microsoft.com/office/powerpoint/2010/main" val="354713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Heat-related disorders, including heat stress</a:t>
            </a:r>
            <a:endParaRPr lang="en-US" dirty="0"/>
          </a:p>
        </p:txBody>
      </p:sp>
      <p:sp>
        <p:nvSpPr>
          <p:cNvPr id="3" name="Content Placeholder 2"/>
          <p:cNvSpPr>
            <a:spLocks noGrp="1"/>
          </p:cNvSpPr>
          <p:nvPr>
            <p:ph sz="quarter" idx="1"/>
          </p:nvPr>
        </p:nvSpPr>
        <p:spPr>
          <a:xfrm>
            <a:off x="3810000" y="1447800"/>
            <a:ext cx="5149932" cy="4662055"/>
          </a:xfrm>
        </p:spPr>
        <p:txBody>
          <a:bodyPr/>
          <a:lstStyle/>
          <a:p>
            <a:r>
              <a:rPr lang="en-US" sz="1600" dirty="0"/>
              <a:t>As the climate continues to warm, more people could be susceptible to heat-related illness, incl. rashes, cramps, heat stress and heat stroke and premature death.</a:t>
            </a:r>
          </a:p>
          <a:p>
            <a:r>
              <a:rPr lang="en-US" sz="1600" dirty="0"/>
              <a:t>Hot days </a:t>
            </a:r>
            <a:r>
              <a:rPr lang="en-US" sz="1600" dirty="0">
                <a:hlinkClick r:id="rId2"/>
              </a:rPr>
              <a:t>associated with</a:t>
            </a:r>
            <a:r>
              <a:rPr lang="en-US" sz="1600" dirty="0"/>
              <a:t> “increase in heat related illness,…renal failure, electrolyte imbalance, kidney stones, negative impacts on fetal health, and preterm birth.” </a:t>
            </a:r>
          </a:p>
          <a:p>
            <a:r>
              <a:rPr lang="en-US" sz="1600" dirty="0"/>
              <a:t>“Emerging evidence demonstrates links between hotter temperatures and increased bacterial resistance to antibiotics, declines in cognitive function, worsening mental health conditions, and increased suicides” - </a:t>
            </a:r>
            <a:r>
              <a:rPr lang="en-US" sz="1600" dirty="0">
                <a:hlinkClick r:id="rId3"/>
              </a:rPr>
              <a:t>Lancet</a:t>
            </a:r>
            <a:endParaRPr lang="en-US" sz="1600" dirty="0"/>
          </a:p>
          <a:p>
            <a:r>
              <a:rPr lang="en-US" sz="1600" dirty="0"/>
              <a:t>Across Europe about 70,000 premature deaths were attributed to the 2003 </a:t>
            </a:r>
            <a:r>
              <a:rPr lang="en-US" sz="1600" dirty="0">
                <a:hlinkClick r:id="rId4"/>
              </a:rPr>
              <a:t>heat wave</a:t>
            </a:r>
            <a:r>
              <a:rPr lang="en-US" sz="1600" dirty="0"/>
              <a:t>.</a:t>
            </a:r>
          </a:p>
          <a:p>
            <a:r>
              <a:rPr lang="en-US" sz="1600" dirty="0"/>
              <a:t>In 2017, an </a:t>
            </a:r>
            <a:r>
              <a:rPr lang="en-US" sz="1600" dirty="0" err="1"/>
              <a:t>add’l</a:t>
            </a:r>
            <a:r>
              <a:rPr lang="en-US" sz="1600" dirty="0"/>
              <a:t> 157 million </a:t>
            </a:r>
            <a:r>
              <a:rPr lang="en-US" sz="1600" dirty="0">
                <a:hlinkClick r:id="rId5"/>
              </a:rPr>
              <a:t>heatwave exposure events</a:t>
            </a:r>
            <a:r>
              <a:rPr lang="en-US" sz="1600" dirty="0"/>
              <a:t> occurred throughout the world, an 18 million increase from 2016.</a:t>
            </a:r>
          </a:p>
          <a:p>
            <a:endParaRPr lang="en-US" sz="2000" dirty="0"/>
          </a:p>
          <a:p>
            <a:endParaRPr lang="en-US" sz="2000" dirty="0"/>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676400"/>
            <a:ext cx="37338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6400800"/>
            <a:ext cx="2819400" cy="369332"/>
          </a:xfrm>
          <a:prstGeom prst="rect">
            <a:avLst/>
          </a:prstGeom>
          <a:noFill/>
        </p:spPr>
        <p:txBody>
          <a:bodyPr wrap="square" rtlCol="0">
            <a:spAutoFit/>
          </a:bodyPr>
          <a:lstStyle/>
          <a:p>
            <a:r>
              <a:rPr lang="en-US" dirty="0">
                <a:hlinkClick r:id="rId7"/>
              </a:rPr>
              <a:t>Image</a:t>
            </a:r>
            <a:endParaRPr lang="en-US" dirty="0"/>
          </a:p>
        </p:txBody>
      </p:sp>
    </p:spTree>
    <p:extLst>
      <p:ext uri="{BB962C8B-B14F-4D97-AF65-F5344CB8AC3E}">
        <p14:creationId xmlns:p14="http://schemas.microsoft.com/office/powerpoint/2010/main" val="171269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Basics </a:t>
            </a:r>
          </a:p>
        </p:txBody>
      </p:sp>
      <p:sp>
        <p:nvSpPr>
          <p:cNvPr id="3" name="Content Placeholder 2"/>
          <p:cNvSpPr>
            <a:spLocks noGrp="1"/>
          </p:cNvSpPr>
          <p:nvPr>
            <p:ph sz="quarter" idx="1"/>
          </p:nvPr>
        </p:nvSpPr>
        <p:spPr>
          <a:xfrm>
            <a:off x="609600" y="1524000"/>
            <a:ext cx="8159002" cy="4572000"/>
          </a:xfrm>
        </p:spPr>
        <p:txBody>
          <a:bodyPr/>
          <a:lstStyle/>
          <a:p>
            <a:r>
              <a:rPr lang="en-US" sz="2500" i="1" dirty="0"/>
              <a:t>Damage to the climate </a:t>
            </a:r>
            <a:r>
              <a:rPr lang="en-US" sz="2500" dirty="0"/>
              <a:t>is real and it’s happening now. </a:t>
            </a:r>
          </a:p>
          <a:p>
            <a:r>
              <a:rPr lang="en-US" sz="2500" dirty="0"/>
              <a:t>Human activity emits greenhouse gases (like CO2) into atmosphere, gases trap heat in atmosphere, altering the Earth’s climate.  </a:t>
            </a:r>
          </a:p>
          <a:p>
            <a:r>
              <a:rPr lang="en-US" sz="2500" dirty="0"/>
              <a:t>It could pose a catastrophic threat to the planet and human health…</a:t>
            </a:r>
          </a:p>
          <a:p>
            <a:r>
              <a:rPr lang="en-US" sz="2500" b="1" dirty="0"/>
              <a:t>…BUT with a concerted action we create healthy and safe communities for our families and children.</a:t>
            </a:r>
          </a:p>
          <a:p>
            <a:r>
              <a:rPr lang="en-US" sz="2500" dirty="0"/>
              <a:t>Addressing climate change could have major co-benefits – improved air quality, better physical and mental health.  </a:t>
            </a:r>
          </a:p>
        </p:txBody>
      </p:sp>
    </p:spTree>
    <p:extLst>
      <p:ext uri="{BB962C8B-B14F-4D97-AF65-F5344CB8AC3E}">
        <p14:creationId xmlns:p14="http://schemas.microsoft.com/office/powerpoint/2010/main" val="2416555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Respiratory disorders, including asthma and allergies </a:t>
            </a:r>
          </a:p>
        </p:txBody>
      </p:sp>
      <p:sp>
        <p:nvSpPr>
          <p:cNvPr id="3" name="Content Placeholder 2"/>
          <p:cNvSpPr>
            <a:spLocks noGrp="1"/>
          </p:cNvSpPr>
          <p:nvPr>
            <p:ph sz="quarter" idx="1"/>
          </p:nvPr>
        </p:nvSpPr>
        <p:spPr>
          <a:xfrm>
            <a:off x="457200" y="1524000"/>
            <a:ext cx="8458200" cy="4648200"/>
          </a:xfrm>
        </p:spPr>
        <p:txBody>
          <a:bodyPr/>
          <a:lstStyle/>
          <a:p>
            <a:r>
              <a:rPr lang="en-US" sz="1900" dirty="0"/>
              <a:t>Higher temperatures and increased pollen load may </a:t>
            </a:r>
            <a:r>
              <a:rPr lang="en-US" sz="1900" dirty="0">
                <a:hlinkClick r:id="rId2"/>
              </a:rPr>
              <a:t>exacerbate</a:t>
            </a:r>
            <a:r>
              <a:rPr lang="en-US" sz="1900" dirty="0"/>
              <a:t> respiratory problems. Elevated ground-level ozone concentrations could affect lung function. Wildfires </a:t>
            </a:r>
            <a:r>
              <a:rPr lang="en-US" sz="1900" dirty="0">
                <a:hlinkClick r:id="rId2"/>
              </a:rPr>
              <a:t>increase</a:t>
            </a:r>
            <a:r>
              <a:rPr lang="en-US" sz="1900" dirty="0"/>
              <a:t> risk of exposure to particulate matter and other pollutants.</a:t>
            </a:r>
          </a:p>
          <a:p>
            <a:r>
              <a:rPr lang="en-US" sz="1900" dirty="0"/>
              <a:t>In 2016, over 7 million deaths were connected to the joint effects of </a:t>
            </a:r>
            <a:r>
              <a:rPr lang="en-US" sz="1900" dirty="0">
                <a:hlinkClick r:id="rId3"/>
              </a:rPr>
              <a:t>outdoor</a:t>
            </a:r>
            <a:r>
              <a:rPr lang="en-US" sz="1900" dirty="0"/>
              <a:t> ambient air pollution and </a:t>
            </a:r>
            <a:r>
              <a:rPr lang="en-US" sz="1900" dirty="0">
                <a:hlinkClick r:id="rId4"/>
              </a:rPr>
              <a:t>household</a:t>
            </a:r>
            <a:r>
              <a:rPr lang="en-US" sz="1900" dirty="0"/>
              <a:t> indoor air pollution, according to the </a:t>
            </a:r>
            <a:r>
              <a:rPr lang="en-US" sz="1900" dirty="0">
                <a:hlinkClick r:id="rId5"/>
              </a:rPr>
              <a:t>WHO</a:t>
            </a:r>
            <a:r>
              <a:rPr lang="en-US" sz="1900" dirty="0"/>
              <a:t>. Globally, climate change could be responsible for 60K air pollution-linked </a:t>
            </a:r>
            <a:r>
              <a:rPr lang="en-US" sz="1900" dirty="0">
                <a:hlinkClick r:id="rId6"/>
              </a:rPr>
              <a:t>premature deaths </a:t>
            </a:r>
            <a:r>
              <a:rPr lang="en-US" sz="1900" dirty="0"/>
              <a:t>in 2030 and 260K by 2100 under current emission trends.</a:t>
            </a:r>
          </a:p>
          <a:p>
            <a:r>
              <a:rPr lang="en-US" sz="1900" dirty="0">
                <a:hlinkClick r:id="rId7"/>
              </a:rPr>
              <a:t>Pollen season </a:t>
            </a:r>
            <a:r>
              <a:rPr lang="en-US" sz="1900" dirty="0"/>
              <a:t>has lengthened in central North America as temperatures have risen and the frost-free period has extended.</a:t>
            </a:r>
          </a:p>
          <a:p>
            <a:r>
              <a:rPr lang="en-US" sz="1900" dirty="0"/>
              <a:t>Elevated carbon dioxide concentration may facilitate the increased growth of </a:t>
            </a:r>
            <a:r>
              <a:rPr lang="en-US" sz="1900" dirty="0">
                <a:hlinkClick r:id="rId8"/>
              </a:rPr>
              <a:t>allergen-producing</a:t>
            </a:r>
            <a:r>
              <a:rPr lang="en-US" sz="1900" dirty="0"/>
              <a:t> </a:t>
            </a:r>
            <a:r>
              <a:rPr lang="en-US" sz="1900" dirty="0">
                <a:hlinkClick r:id="rId9"/>
              </a:rPr>
              <a:t>weeds</a:t>
            </a:r>
            <a:r>
              <a:rPr lang="en-US" sz="1900" dirty="0"/>
              <a:t>, grasses, trees and fungi. </a:t>
            </a:r>
          </a:p>
          <a:p>
            <a:r>
              <a:rPr lang="en-US" sz="1900" dirty="0"/>
              <a:t>Heavy rainfall and flooding may cause </a:t>
            </a:r>
            <a:r>
              <a:rPr lang="en-US" sz="1900" dirty="0">
                <a:hlinkClick r:id="rId10"/>
              </a:rPr>
              <a:t>dampness</a:t>
            </a:r>
            <a:r>
              <a:rPr lang="en-US" sz="1900" dirty="0"/>
              <a:t> in homes, potentially leading to </a:t>
            </a:r>
            <a:r>
              <a:rPr lang="en-US" sz="1900" dirty="0">
                <a:hlinkClick r:id="rId11"/>
              </a:rPr>
              <a:t>indoor mold and fungal growth</a:t>
            </a:r>
            <a:r>
              <a:rPr lang="en-US" sz="1900" dirty="0"/>
              <a:t>, associated with nasal and throat symptoms, coughing, wheezing, asthma exacerbation, and other problems.</a:t>
            </a:r>
          </a:p>
        </p:txBody>
      </p:sp>
    </p:spTree>
    <p:extLst>
      <p:ext uri="{BB962C8B-B14F-4D97-AF65-F5344CB8AC3E}">
        <p14:creationId xmlns:p14="http://schemas.microsoft.com/office/powerpoint/2010/main" val="2286465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Vector-</a:t>
            </a:r>
            <a:r>
              <a:rPr lang="en-US" dirty="0"/>
              <a:t> </a:t>
            </a:r>
            <a:r>
              <a:rPr lang="en-US" i="1" dirty="0"/>
              <a:t>and water-borne diseases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1" y="3423228"/>
            <a:ext cx="3429000" cy="2444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29000" y="6400800"/>
            <a:ext cx="4724400" cy="381000"/>
          </a:xfrm>
          <a:prstGeom prst="rect">
            <a:avLst/>
          </a:prstGeom>
          <a:noFill/>
        </p:spPr>
        <p:txBody>
          <a:bodyPr wrap="square" rtlCol="0">
            <a:spAutoFit/>
          </a:bodyPr>
          <a:lstStyle/>
          <a:p>
            <a:r>
              <a:rPr lang="en-US" dirty="0">
                <a:hlinkClick r:id="rId3"/>
              </a:rPr>
              <a:t>Image</a:t>
            </a:r>
            <a:endParaRPr lang="en-US" dirty="0"/>
          </a:p>
        </p:txBody>
      </p:sp>
      <p:sp>
        <p:nvSpPr>
          <p:cNvPr id="5" name="TextBox 4"/>
          <p:cNvSpPr txBox="1"/>
          <p:nvPr/>
        </p:nvSpPr>
        <p:spPr>
          <a:xfrm>
            <a:off x="0" y="1660210"/>
            <a:ext cx="8886825"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itchFamily="34" charset="0"/>
              </a:rPr>
              <a:t>A warmer climate and </a:t>
            </a:r>
            <a:r>
              <a:rPr lang="en-US" sz="1600" dirty="0">
                <a:latin typeface="Calibri" pitchFamily="34" charset="0"/>
                <a:hlinkClick r:id="rId4"/>
              </a:rPr>
              <a:t>changing weather patterns </a:t>
            </a:r>
            <a:r>
              <a:rPr lang="en-US" sz="1600" dirty="0">
                <a:latin typeface="Calibri" pitchFamily="34" charset="0"/>
              </a:rPr>
              <a:t>may create hospitable environments for climate-sensitive vectors like </a:t>
            </a:r>
            <a:r>
              <a:rPr lang="en-US" sz="1600" dirty="0">
                <a:latin typeface="Calibri" pitchFamily="34" charset="0"/>
                <a:hlinkClick r:id="rId5"/>
              </a:rPr>
              <a:t>mosquitos and ticks </a:t>
            </a:r>
            <a:r>
              <a:rPr lang="en-US" sz="1600" dirty="0">
                <a:latin typeface="Calibri" pitchFamily="34" charset="0"/>
              </a:rPr>
              <a:t>that spread diseases like Lyme disease, West Nile virus, dengue, chikungunya, and </a:t>
            </a:r>
            <a:r>
              <a:rPr lang="en-US" sz="1600" dirty="0" err="1">
                <a:latin typeface="Calibri" pitchFamily="34" charset="0"/>
              </a:rPr>
              <a:t>Zika</a:t>
            </a:r>
            <a:r>
              <a:rPr lang="en-US" sz="1600" dirty="0">
                <a:latin typeface="Calibri" pitchFamily="34" charset="0"/>
              </a:rPr>
              <a:t>.</a:t>
            </a:r>
          </a:p>
          <a:p>
            <a:pPr marL="285750" indent="-285750">
              <a:buFont typeface="Arial" panose="020B0604020202020204" pitchFamily="34" charset="0"/>
              <a:buChar char="•"/>
            </a:pPr>
            <a:r>
              <a:rPr lang="en-US" sz="1600" dirty="0">
                <a:latin typeface="Calibri" pitchFamily="34" charset="0"/>
              </a:rPr>
              <a:t>In 2015-2016, warmer conditions spurred by El Nino may have broadened the range and capacity of mosquitos to transmit the </a:t>
            </a:r>
            <a:r>
              <a:rPr lang="en-US" sz="1600" dirty="0" err="1">
                <a:latin typeface="Calibri" pitchFamily="34" charset="0"/>
              </a:rPr>
              <a:t>Zika</a:t>
            </a:r>
            <a:r>
              <a:rPr lang="en-US" sz="1600" dirty="0">
                <a:latin typeface="Calibri" pitchFamily="34" charset="0"/>
              </a:rPr>
              <a:t> virus, which causes fever, rash, headaches, and birth defects. </a:t>
            </a:r>
          </a:p>
          <a:p>
            <a:pPr marL="285750" indent="-285750">
              <a:buFont typeface="Arial" panose="020B0604020202020204" pitchFamily="34" charset="0"/>
              <a:buChar char="•"/>
            </a:pPr>
            <a:endParaRPr lang="en-US" sz="1600" dirty="0">
              <a:latin typeface="Calibri" pitchFamily="34" charset="0"/>
            </a:endParaRPr>
          </a:p>
        </p:txBody>
      </p:sp>
      <p:sp>
        <p:nvSpPr>
          <p:cNvPr id="6" name="TextBox 5"/>
          <p:cNvSpPr txBox="1"/>
          <p:nvPr/>
        </p:nvSpPr>
        <p:spPr>
          <a:xfrm>
            <a:off x="0" y="2982218"/>
            <a:ext cx="5638800" cy="332398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itchFamily="34" charset="0"/>
              </a:rPr>
              <a:t>Some </a:t>
            </a:r>
            <a:r>
              <a:rPr lang="en-US" sz="1600" dirty="0">
                <a:latin typeface="Calibri" pitchFamily="34" charset="0"/>
                <a:hlinkClick r:id="rId6"/>
              </a:rPr>
              <a:t>models</a:t>
            </a:r>
            <a:r>
              <a:rPr lang="en-US" sz="1600" dirty="0">
                <a:latin typeface="Calibri" pitchFamily="34" charset="0"/>
              </a:rPr>
              <a:t> predict that climate change could be a factor in extending Lyme disease into Canada.</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“in 2016, global </a:t>
            </a:r>
            <a:r>
              <a:rPr lang="en-US" sz="1600" dirty="0" err="1">
                <a:latin typeface="Calibri" panose="020F0502020204030204" pitchFamily="34" charset="0"/>
                <a:cs typeface="Calibri" panose="020F0502020204030204" pitchFamily="34" charset="0"/>
              </a:rPr>
              <a:t>vectorial</a:t>
            </a:r>
            <a:r>
              <a:rPr lang="en-US" sz="1600" dirty="0">
                <a:latin typeface="Calibri" panose="020F0502020204030204" pitchFamily="34" charset="0"/>
                <a:cs typeface="Calibri" panose="020F0502020204030204" pitchFamily="34" charset="0"/>
              </a:rPr>
              <a:t> capacity for the transmission of dengue virus was the highest on record, rising to 9.1% above the 1950s baseline for A </a:t>
            </a:r>
            <a:r>
              <a:rPr lang="en-US" sz="1600" dirty="0" err="1">
                <a:latin typeface="Calibri" panose="020F0502020204030204" pitchFamily="34" charset="0"/>
                <a:cs typeface="Calibri" panose="020F0502020204030204" pitchFamily="34" charset="0"/>
              </a:rPr>
              <a:t>aegypti</a:t>
            </a:r>
            <a:r>
              <a:rPr lang="en-US" sz="1600" dirty="0">
                <a:latin typeface="Calibri" panose="020F0502020204030204" pitchFamily="34" charset="0"/>
                <a:cs typeface="Calibri" panose="020F0502020204030204" pitchFamily="34" charset="0"/>
              </a:rPr>
              <a:t> and 11.1% above the baseline for A </a:t>
            </a:r>
            <a:r>
              <a:rPr lang="en-US" sz="1600" dirty="0" err="1">
                <a:latin typeface="Calibri" panose="020F0502020204030204" pitchFamily="34" charset="0"/>
                <a:cs typeface="Calibri" panose="020F0502020204030204" pitchFamily="34" charset="0"/>
              </a:rPr>
              <a:t>albopictus</a:t>
            </a:r>
            <a:r>
              <a:rPr lang="en-US" sz="1600" dirty="0">
                <a:latin typeface="Calibri" panose="020F0502020204030204" pitchFamily="34" charset="0"/>
                <a:cs typeface="Calibri" panose="020F0502020204030204" pitchFamily="34" charset="0"/>
              </a:rPr>
              <a:t>.” -  </a:t>
            </a:r>
            <a:r>
              <a:rPr lang="en-US" sz="1600" dirty="0">
                <a:latin typeface="Calibri" panose="020F0502020204030204" pitchFamily="34" charset="0"/>
                <a:cs typeface="Calibri" panose="020F0502020204030204" pitchFamily="34" charset="0"/>
                <a:hlinkClick r:id="rId7"/>
              </a:rPr>
              <a:t>Lancet</a:t>
            </a:r>
            <a:r>
              <a:rPr lang="en-US" sz="1600" dirty="0">
                <a:latin typeface="Calibri" panose="020F0502020204030204" pitchFamily="34" charset="0"/>
                <a:cs typeface="Calibri" panose="020F0502020204030204" pitchFamily="34" charset="0"/>
              </a:rPr>
              <a:t>, 2018 Countdown</a:t>
            </a:r>
          </a:p>
          <a:p>
            <a:pPr marL="285750" indent="-285750">
              <a:buFont typeface="Arial" panose="020B0604020202020204" pitchFamily="34" charset="0"/>
              <a:buChar char="•"/>
            </a:pPr>
            <a:r>
              <a:rPr lang="en-US" sz="1600" dirty="0">
                <a:latin typeface="Calibri" pitchFamily="34" charset="0"/>
              </a:rPr>
              <a:t>Water-borne diseases may also thrive in flooded regions as well as those where water is scarce. </a:t>
            </a:r>
          </a:p>
          <a:p>
            <a:pPr marL="285750" indent="-285750">
              <a:buFont typeface="Arial" panose="020B0604020202020204" pitchFamily="34" charset="0"/>
              <a:buChar char="•"/>
            </a:pPr>
            <a:r>
              <a:rPr lang="en-US" sz="1600" dirty="0">
                <a:latin typeface="Calibri" pitchFamily="34" charset="0"/>
              </a:rPr>
              <a:t>For example, </a:t>
            </a:r>
            <a:r>
              <a:rPr lang="en-US" sz="1600" dirty="0">
                <a:latin typeface="Calibri" pitchFamily="34" charset="0"/>
                <a:hlinkClick r:id="rId8"/>
              </a:rPr>
              <a:t>cholera</a:t>
            </a:r>
            <a:r>
              <a:rPr lang="en-US" sz="1600" dirty="0">
                <a:latin typeface="Calibri" pitchFamily="34" charset="0"/>
              </a:rPr>
              <a:t> may develop and spread in drought-stricken areas where lack of water leads to poor sanitation.</a:t>
            </a:r>
          </a:p>
          <a:p>
            <a:pPr marL="285750" indent="-285750">
              <a:buFont typeface="Arial" panose="020B0604020202020204" pitchFamily="34" charset="0"/>
              <a:buChar char="•"/>
            </a:pPr>
            <a:r>
              <a:rPr lang="en-US" sz="1600" dirty="0">
                <a:latin typeface="Calibri" pitchFamily="34" charset="0"/>
              </a:rPr>
              <a:t>Warmer sea surface temperature assoc. w/ </a:t>
            </a:r>
            <a:r>
              <a:rPr lang="en-US" sz="1600" dirty="0">
                <a:latin typeface="Calibri" pitchFamily="34" charset="0"/>
                <a:hlinkClick r:id="rId7"/>
              </a:rPr>
              <a:t>increased</a:t>
            </a:r>
            <a:r>
              <a:rPr lang="en-US" sz="1600" dirty="0">
                <a:latin typeface="Calibri" pitchFamily="34" charset="0"/>
              </a:rPr>
              <a:t> prevalence of </a:t>
            </a:r>
            <a:r>
              <a:rPr lang="en-US" sz="1600" dirty="0">
                <a:latin typeface="Calibri" pitchFamily="34" charset="0"/>
                <a:hlinkClick r:id="rId9"/>
              </a:rPr>
              <a:t>pathogenic Vibrio. </a:t>
            </a:r>
            <a:endParaRPr lang="en-US" sz="1600" dirty="0">
              <a:latin typeface="Calibri" pitchFamily="34" charset="0"/>
            </a:endParaRPr>
          </a:p>
          <a:p>
            <a:pPr marL="285750" indent="-285750">
              <a:buFont typeface="Arial" panose="020B0604020202020204" pitchFamily="34" charset="0"/>
              <a:buChar char="•"/>
            </a:pPr>
            <a:endParaRPr lang="en-US" dirty="0">
              <a:latin typeface="Calibri" pitchFamily="34" charset="0"/>
            </a:endParaRPr>
          </a:p>
        </p:txBody>
      </p:sp>
    </p:spTree>
    <p:extLst>
      <p:ext uri="{BB962C8B-B14F-4D97-AF65-F5344CB8AC3E}">
        <p14:creationId xmlns:p14="http://schemas.microsoft.com/office/powerpoint/2010/main" val="137493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Vector-borne disease cases on the rise…</a:t>
            </a:r>
          </a:p>
        </p:txBody>
      </p:sp>
      <p:pic>
        <p:nvPicPr>
          <p:cNvPr id="6146" name="Picture 2" descr="https://www.cdc.gov/vitalsigns/vector-borne/images/vs-0518-Vector-Borne-infographic-118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1529690"/>
            <a:ext cx="7467600" cy="4675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81400" y="6477000"/>
            <a:ext cx="3733800" cy="369332"/>
          </a:xfrm>
          <a:prstGeom prst="rect">
            <a:avLst/>
          </a:prstGeom>
          <a:noFill/>
        </p:spPr>
        <p:txBody>
          <a:bodyPr wrap="square" rtlCol="0">
            <a:spAutoFit/>
          </a:bodyPr>
          <a:lstStyle/>
          <a:p>
            <a:r>
              <a:rPr lang="en-US" dirty="0"/>
              <a:t>Image: </a:t>
            </a:r>
            <a:r>
              <a:rPr lang="en-US" dirty="0">
                <a:hlinkClick r:id="rId3"/>
              </a:rPr>
              <a:t>CDC</a:t>
            </a:r>
            <a:r>
              <a:rPr lang="en-US" dirty="0"/>
              <a:t>, 2018</a:t>
            </a:r>
          </a:p>
        </p:txBody>
      </p:sp>
    </p:spTree>
    <p:extLst>
      <p:ext uri="{BB962C8B-B14F-4D97-AF65-F5344CB8AC3E}">
        <p14:creationId xmlns:p14="http://schemas.microsoft.com/office/powerpoint/2010/main" val="395634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i="1" dirty="0"/>
              <a:t>Food security problems and water scarcity</a:t>
            </a:r>
            <a:endParaRPr lang="en-US" sz="3200" dirty="0"/>
          </a:p>
        </p:txBody>
      </p:sp>
      <p:sp>
        <p:nvSpPr>
          <p:cNvPr id="3" name="TextBox 2"/>
          <p:cNvSpPr txBox="1"/>
          <p:nvPr/>
        </p:nvSpPr>
        <p:spPr>
          <a:xfrm>
            <a:off x="3352800" y="1828800"/>
            <a:ext cx="5791200" cy="4278094"/>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Calibri" pitchFamily="34" charset="0"/>
              </a:rPr>
              <a:t>According to the </a:t>
            </a:r>
            <a:r>
              <a:rPr lang="en-US" sz="1700" dirty="0">
                <a:latin typeface="Calibri" pitchFamily="34" charset="0"/>
                <a:hlinkClick r:id="rId2"/>
              </a:rPr>
              <a:t>Lancet</a:t>
            </a:r>
            <a:r>
              <a:rPr lang="en-US" sz="1700" dirty="0">
                <a:latin typeface="Calibri" pitchFamily="34" charset="0"/>
              </a:rPr>
              <a:t>, </a:t>
            </a:r>
            <a:r>
              <a:rPr lang="en-US" sz="1700" dirty="0">
                <a:latin typeface="Calibri" panose="020F0502020204030204" pitchFamily="34" charset="0"/>
                <a:cs typeface="Calibri" panose="020F0502020204030204" pitchFamily="34" charset="0"/>
              </a:rPr>
              <a:t>“30 countries are experiencing downward trends in crop yields, reversing a decade-long trend that had previously seen global improvement. Yield potential is estimated to be declining in every region, as measured by accumulated thermal time.”</a:t>
            </a:r>
          </a:p>
          <a:p>
            <a:pPr marL="285750" indent="-285750">
              <a:buFont typeface="Arial" panose="020B0604020202020204" pitchFamily="34" charset="0"/>
              <a:buChar char="•"/>
            </a:pPr>
            <a:r>
              <a:rPr lang="en-US" sz="1700" dirty="0">
                <a:latin typeface="Calibri" pitchFamily="34" charset="0"/>
              </a:rPr>
              <a:t>As the population grows and food demand rises, "climate change could result in an </a:t>
            </a:r>
            <a:r>
              <a:rPr lang="en-US" sz="1700" dirty="0">
                <a:latin typeface="Calibri" pitchFamily="34" charset="0"/>
                <a:hlinkClick r:id="rId3"/>
              </a:rPr>
              <a:t>increase of 20%</a:t>
            </a:r>
            <a:r>
              <a:rPr lang="en-US" sz="1700" dirty="0">
                <a:latin typeface="Calibri" pitchFamily="34" charset="0"/>
              </a:rPr>
              <a:t> of people at risk of chronic hunger.”</a:t>
            </a:r>
          </a:p>
          <a:p>
            <a:pPr marL="285750" indent="-285750">
              <a:buFont typeface="Arial" panose="020B0604020202020204" pitchFamily="34" charset="0"/>
              <a:buChar char="•"/>
            </a:pPr>
            <a:r>
              <a:rPr lang="en-US" sz="1700" dirty="0">
                <a:latin typeface="Calibri" pitchFamily="34" charset="0"/>
              </a:rPr>
              <a:t>Rising CO</a:t>
            </a:r>
            <a:r>
              <a:rPr lang="en-US" sz="1700" baseline="-25000" dirty="0">
                <a:latin typeface="Calibri" pitchFamily="34" charset="0"/>
              </a:rPr>
              <a:t>2</a:t>
            </a:r>
            <a:r>
              <a:rPr lang="en-US" sz="1700" dirty="0">
                <a:latin typeface="Calibri" pitchFamily="34" charset="0"/>
              </a:rPr>
              <a:t> concentrations affect </a:t>
            </a:r>
            <a:r>
              <a:rPr lang="en-US" sz="1700" dirty="0">
                <a:latin typeface="Calibri" pitchFamily="34" charset="0"/>
                <a:hlinkClick r:id="rId4"/>
              </a:rPr>
              <a:t>food quality</a:t>
            </a:r>
            <a:r>
              <a:rPr lang="en-US" sz="1700" dirty="0">
                <a:latin typeface="Calibri" pitchFamily="34" charset="0"/>
              </a:rPr>
              <a:t> by decreasing iron, zinc, and protein and other nutrients in crops.</a:t>
            </a:r>
          </a:p>
          <a:p>
            <a:pPr marL="285750" indent="-285750">
              <a:buFont typeface="Arial" panose="020B0604020202020204" pitchFamily="34" charset="0"/>
              <a:buChar char="•"/>
            </a:pPr>
            <a:r>
              <a:rPr lang="en-US" sz="1700" dirty="0">
                <a:latin typeface="Calibri" pitchFamily="34" charset="0"/>
              </a:rPr>
              <a:t>Water scarcity may be accelerated as the climate changes and more regions experience drought. Risk is especially pronounced in presently dry regions.</a:t>
            </a:r>
          </a:p>
          <a:p>
            <a:pPr marL="285750" indent="-285750">
              <a:buFont typeface="Arial" panose="020B0604020202020204" pitchFamily="34" charset="0"/>
              <a:buChar char="•"/>
            </a:pPr>
            <a:r>
              <a:rPr lang="en-US" sz="1700" dirty="0">
                <a:latin typeface="Calibri" pitchFamily="34" charset="0"/>
              </a:rPr>
              <a:t>One </a:t>
            </a:r>
            <a:r>
              <a:rPr lang="en-US" sz="1700" dirty="0">
                <a:latin typeface="Calibri" pitchFamily="34" charset="0"/>
                <a:hlinkClick r:id="rId5"/>
              </a:rPr>
              <a:t>study</a:t>
            </a:r>
            <a:r>
              <a:rPr lang="en-US" sz="1700" dirty="0">
                <a:latin typeface="Calibri" pitchFamily="34" charset="0"/>
              </a:rPr>
              <a:t> estimates that about 100 million additional urban dwellers will experience perennial water shortages under climate change conditions than under current climate.(</a:t>
            </a:r>
            <a:r>
              <a:rPr lang="en-US" sz="1700" dirty="0">
                <a:latin typeface="Calibri" pitchFamily="34" charset="0"/>
                <a:hlinkClick r:id="rId6"/>
              </a:rPr>
              <a:t>1</a:t>
            </a:r>
            <a:r>
              <a:rPr lang="en-US" sz="1700" dirty="0">
                <a:latin typeface="Calibri" pitchFamily="34" charset="0"/>
              </a:rPr>
              <a:t>)</a:t>
            </a: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524000"/>
            <a:ext cx="32766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77000"/>
            <a:ext cx="1600200" cy="381000"/>
          </a:xfrm>
          <a:prstGeom prst="rect">
            <a:avLst/>
          </a:prstGeom>
          <a:noFill/>
        </p:spPr>
        <p:txBody>
          <a:bodyPr wrap="square" rtlCol="0">
            <a:spAutoFit/>
          </a:bodyPr>
          <a:lstStyle/>
          <a:p>
            <a:r>
              <a:rPr lang="en-US" dirty="0">
                <a:hlinkClick r:id="rId8"/>
              </a:rPr>
              <a:t>Image</a:t>
            </a:r>
            <a:endParaRPr lang="en-US" dirty="0"/>
          </a:p>
        </p:txBody>
      </p:sp>
    </p:spTree>
    <p:extLst>
      <p:ext uri="{BB962C8B-B14F-4D97-AF65-F5344CB8AC3E}">
        <p14:creationId xmlns:p14="http://schemas.microsoft.com/office/powerpoint/2010/main" val="465044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i="1" dirty="0"/>
              <a:t>Mental health disorders, including post-traumatic stress disorder and depression connected to natural disasters. </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35052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1752600"/>
            <a:ext cx="5334000" cy="4539704"/>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Disasters caused by climate change may have a negative effect on </a:t>
            </a:r>
            <a:r>
              <a:rPr lang="en-US" sz="1700" dirty="0">
                <a:latin typeface="Calibri" panose="020F0502020204030204" pitchFamily="34" charset="0"/>
                <a:cs typeface="Calibri" panose="020F0502020204030204" pitchFamily="34" charset="0"/>
                <a:hlinkClick r:id="rId3"/>
              </a:rPr>
              <a:t>mental health</a:t>
            </a:r>
            <a:r>
              <a:rPr lang="en-US"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hlinkClick r:id="rId4"/>
              </a:rPr>
              <a:t>Examples</a:t>
            </a:r>
            <a:r>
              <a:rPr lang="en-US" sz="1700" dirty="0">
                <a:latin typeface="Calibri" panose="020F0502020204030204" pitchFamily="34" charset="0"/>
                <a:cs typeface="Calibri" panose="020F0502020204030204" pitchFamily="34" charset="0"/>
              </a:rPr>
              <a:t> incl. extreme heat may increase mood and behavioral disorders among certain populations and extreme weather events linked to depression, anxiety, post-traumatic stress disorder. </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Mental health problems can occur due to </a:t>
            </a:r>
            <a:r>
              <a:rPr lang="en-US" sz="1700" dirty="0">
                <a:latin typeface="Calibri" panose="020F0502020204030204" pitchFamily="34" charset="0"/>
                <a:cs typeface="Calibri" panose="020F0502020204030204" pitchFamily="34" charset="0"/>
                <a:hlinkClick r:id="rId5"/>
              </a:rPr>
              <a:t>displacement, relocation and loss of property</a:t>
            </a:r>
            <a:r>
              <a:rPr lang="en-US" sz="1700" dirty="0">
                <a:latin typeface="Calibri" panose="020F0502020204030204" pitchFamily="34" charset="0"/>
                <a:cs typeface="Calibri" panose="020F0502020204030204" pitchFamily="34" charset="0"/>
              </a:rPr>
              <a:t> and personal finances in the aftermath of a disaster. </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Nearly half of </a:t>
            </a:r>
            <a:r>
              <a:rPr lang="en-US" sz="1700" dirty="0">
                <a:latin typeface="Calibri" panose="020F0502020204030204" pitchFamily="34" charset="0"/>
                <a:cs typeface="Calibri" panose="020F0502020204030204" pitchFamily="34" charset="0"/>
                <a:hlinkClick r:id="rId6"/>
              </a:rPr>
              <a:t>surveyed</a:t>
            </a:r>
            <a:r>
              <a:rPr lang="en-US" sz="1700" dirty="0">
                <a:latin typeface="Calibri" panose="020F0502020204030204" pitchFamily="34" charset="0"/>
                <a:cs typeface="Calibri" panose="020F0502020204030204" pitchFamily="34" charset="0"/>
              </a:rPr>
              <a:t> New Orleans residents affected by Hurricane Katrina reported anxiety mood disorder and a substantial number reported post-traumatic stress disorder. </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The U.S. military considers climate change to be a </a:t>
            </a:r>
            <a:r>
              <a:rPr lang="en-US" sz="1700" dirty="0">
                <a:latin typeface="Calibri" panose="020F0502020204030204" pitchFamily="34" charset="0"/>
                <a:cs typeface="Calibri" panose="020F0502020204030204" pitchFamily="34" charset="0"/>
                <a:hlinkClick r:id="rId7"/>
              </a:rPr>
              <a:t>national security issue</a:t>
            </a:r>
            <a:r>
              <a:rPr lang="en-US" sz="1700" dirty="0">
                <a:latin typeface="Calibri" panose="020F0502020204030204" pitchFamily="34" charset="0"/>
                <a:cs typeface="Calibri" panose="020F0502020204030204" pitchFamily="34" charset="0"/>
              </a:rPr>
              <a:t> and </a:t>
            </a:r>
            <a:r>
              <a:rPr lang="en-US" sz="1700" dirty="0">
                <a:latin typeface="Calibri" panose="020F0502020204030204" pitchFamily="34" charset="0"/>
                <a:cs typeface="Calibri" panose="020F0502020204030204" pitchFamily="34" charset="0"/>
                <a:hlinkClick r:id="rId8"/>
              </a:rPr>
              <a:t>“threat multiplier,”</a:t>
            </a:r>
            <a:r>
              <a:rPr lang="en-US" sz="1700" dirty="0">
                <a:latin typeface="Calibri" panose="020F0502020204030204" pitchFamily="34" charset="0"/>
                <a:cs typeface="Calibri" panose="020F0502020204030204" pitchFamily="34" charset="0"/>
              </a:rPr>
              <a:t> that exacerbates existing problems, such as food insecurity, pandemic disease, and conflict over resources. </a:t>
            </a:r>
            <a:endParaRPr lang="en-US" dirty="0"/>
          </a:p>
        </p:txBody>
      </p:sp>
      <p:sp>
        <p:nvSpPr>
          <p:cNvPr id="4" name="TextBox 3"/>
          <p:cNvSpPr txBox="1"/>
          <p:nvPr/>
        </p:nvSpPr>
        <p:spPr>
          <a:xfrm>
            <a:off x="3505200" y="6477000"/>
            <a:ext cx="5029200" cy="381000"/>
          </a:xfrm>
          <a:prstGeom prst="rect">
            <a:avLst/>
          </a:prstGeom>
          <a:noFill/>
        </p:spPr>
        <p:txBody>
          <a:bodyPr wrap="square" rtlCol="0">
            <a:spAutoFit/>
          </a:bodyPr>
          <a:lstStyle/>
          <a:p>
            <a:r>
              <a:rPr lang="en-US" dirty="0">
                <a:hlinkClick r:id="rId9"/>
              </a:rPr>
              <a:t>Image</a:t>
            </a:r>
            <a:endParaRPr lang="en-US" dirty="0"/>
          </a:p>
        </p:txBody>
      </p:sp>
    </p:spTree>
    <p:extLst>
      <p:ext uri="{BB962C8B-B14F-4D97-AF65-F5344CB8AC3E}">
        <p14:creationId xmlns:p14="http://schemas.microsoft.com/office/powerpoint/2010/main" val="120913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High-risk populations </a:t>
            </a:r>
          </a:p>
        </p:txBody>
      </p:sp>
      <p:pic>
        <p:nvPicPr>
          <p:cNvPr id="3" name="Picture 2"/>
          <p:cNvPicPr>
            <a:picLocks noChangeAspect="1"/>
          </p:cNvPicPr>
          <p:nvPr/>
        </p:nvPicPr>
        <p:blipFill>
          <a:blip r:embed="rId2"/>
          <a:stretch>
            <a:fillRect/>
          </a:stretch>
        </p:blipFill>
        <p:spPr>
          <a:xfrm>
            <a:off x="990600" y="1600200"/>
            <a:ext cx="7011378" cy="4486901"/>
          </a:xfrm>
          <a:prstGeom prst="rect">
            <a:avLst/>
          </a:prstGeom>
        </p:spPr>
      </p:pic>
      <p:sp>
        <p:nvSpPr>
          <p:cNvPr id="4" name="TextBox 3"/>
          <p:cNvSpPr txBox="1"/>
          <p:nvPr/>
        </p:nvSpPr>
        <p:spPr>
          <a:xfrm>
            <a:off x="3505200" y="6477000"/>
            <a:ext cx="1828800"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531979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IPCC: Understanding Global Warming of 1.5°C</a:t>
            </a:r>
          </a:p>
        </p:txBody>
      </p:sp>
      <p:sp>
        <p:nvSpPr>
          <p:cNvPr id="3" name="Content Placeholder 2"/>
          <p:cNvSpPr>
            <a:spLocks noGrp="1"/>
          </p:cNvSpPr>
          <p:nvPr>
            <p:ph sz="quarter" idx="1"/>
          </p:nvPr>
        </p:nvSpPr>
        <p:spPr/>
        <p:txBody>
          <a:bodyPr/>
          <a:lstStyle/>
          <a:p>
            <a:r>
              <a:rPr lang="en-US" sz="2400" dirty="0"/>
              <a:t>Intergovernmental Panel on Climate Change’s 2018 report found: </a:t>
            </a:r>
          </a:p>
          <a:p>
            <a:pPr lvl="1"/>
            <a:r>
              <a:rPr lang="en-US" sz="1900" i="1" dirty="0"/>
              <a:t>Human activities have caused about </a:t>
            </a:r>
            <a:r>
              <a:rPr lang="en-US" sz="1900" b="1" i="1" dirty="0"/>
              <a:t>1°C </a:t>
            </a:r>
            <a:r>
              <a:rPr lang="en-US" sz="1900" i="1" dirty="0"/>
              <a:t>of global warming, expected to reach </a:t>
            </a:r>
            <a:r>
              <a:rPr lang="en-US" sz="1900" b="1" i="1" dirty="0"/>
              <a:t>1.5°C</a:t>
            </a:r>
            <a:r>
              <a:rPr lang="en-US" sz="1900" i="1" dirty="0"/>
              <a:t> between 2030 and 2050. </a:t>
            </a:r>
          </a:p>
          <a:p>
            <a:pPr lvl="1"/>
            <a:r>
              <a:rPr lang="en-US" sz="1900" dirty="0"/>
              <a:t>“Any increase in global warming is projected to </a:t>
            </a:r>
            <a:r>
              <a:rPr lang="en-US" sz="1900" b="1" dirty="0"/>
              <a:t>affect human health</a:t>
            </a:r>
            <a:r>
              <a:rPr lang="en-US" sz="1900" dirty="0"/>
              <a:t>, with </a:t>
            </a:r>
            <a:r>
              <a:rPr lang="en-US" sz="1900" b="1" dirty="0"/>
              <a:t>primarily negative</a:t>
            </a:r>
            <a:r>
              <a:rPr lang="en-US" sz="1900" dirty="0"/>
              <a:t> consequences (</a:t>
            </a:r>
            <a:r>
              <a:rPr lang="en-US" sz="1900" i="1" dirty="0"/>
              <a:t>high confidence</a:t>
            </a:r>
            <a:r>
              <a:rPr lang="en-US" sz="1900" dirty="0"/>
              <a:t>). Lower risks are projected at 1.5°C than at 2°C for </a:t>
            </a:r>
            <a:r>
              <a:rPr lang="en-US" sz="1900" b="1" dirty="0"/>
              <a:t>heat-related morbidity and mortality</a:t>
            </a:r>
            <a:r>
              <a:rPr lang="en-US" sz="1900" dirty="0"/>
              <a:t> (</a:t>
            </a:r>
            <a:r>
              <a:rPr lang="en-US" sz="1900" i="1" dirty="0"/>
              <a:t>very high confidence</a:t>
            </a:r>
            <a:r>
              <a:rPr lang="en-US" sz="1900" dirty="0"/>
              <a:t>) and for </a:t>
            </a:r>
            <a:r>
              <a:rPr lang="en-US" sz="1900" b="1" dirty="0"/>
              <a:t>ozone-related mortality</a:t>
            </a:r>
            <a:r>
              <a:rPr lang="en-US" sz="1900" dirty="0"/>
              <a:t> if emissions needed for ozone formation remain high (</a:t>
            </a:r>
            <a:r>
              <a:rPr lang="en-US" sz="1900" i="1" dirty="0"/>
              <a:t>high confidence</a:t>
            </a:r>
            <a:r>
              <a:rPr lang="en-US" sz="1900" dirty="0"/>
              <a:t>). Urban heat islands often amplify the impacts of </a:t>
            </a:r>
            <a:r>
              <a:rPr lang="en-US" sz="1900" b="1" dirty="0"/>
              <a:t>heatwaves</a:t>
            </a:r>
            <a:r>
              <a:rPr lang="en-US" sz="1900" dirty="0"/>
              <a:t> in cities (</a:t>
            </a:r>
            <a:r>
              <a:rPr lang="en-US" sz="1900" i="1" dirty="0"/>
              <a:t>high confidence</a:t>
            </a:r>
            <a:r>
              <a:rPr lang="en-US" sz="1900" dirty="0"/>
              <a:t>). Risks from some </a:t>
            </a:r>
            <a:r>
              <a:rPr lang="en-US" sz="1900" b="1" dirty="0"/>
              <a:t>vector-borne diseases</a:t>
            </a:r>
            <a:r>
              <a:rPr lang="en-US" sz="1900" dirty="0"/>
              <a:t>, such as malaria and dengue fever, are projected to increase with warming from 1.5°C to 2°C, including potential shifts in their geographic range.”</a:t>
            </a:r>
          </a:p>
          <a:p>
            <a:pPr lvl="1"/>
            <a:r>
              <a:rPr lang="en-US" sz="1900" b="1" i="1" dirty="0"/>
              <a:t>“Every bit of warming matters.” </a:t>
            </a:r>
          </a:p>
        </p:txBody>
      </p:sp>
      <p:sp>
        <p:nvSpPr>
          <p:cNvPr id="4" name="TextBox 3"/>
          <p:cNvSpPr txBox="1"/>
          <p:nvPr/>
        </p:nvSpPr>
        <p:spPr>
          <a:xfrm>
            <a:off x="3505200" y="6400800"/>
            <a:ext cx="1981200" cy="381000"/>
          </a:xfrm>
          <a:prstGeom prst="rect">
            <a:avLst/>
          </a:prstGeom>
          <a:noFill/>
        </p:spPr>
        <p:txBody>
          <a:bodyPr wrap="square" rtlCol="0">
            <a:spAutoFit/>
          </a:bodyPr>
          <a:lstStyle/>
          <a:p>
            <a:r>
              <a:rPr lang="en-US" dirty="0">
                <a:hlinkClick r:id="rId2"/>
              </a:rPr>
              <a:t>IPCC Report</a:t>
            </a:r>
            <a:endParaRPr lang="en-US" dirty="0"/>
          </a:p>
        </p:txBody>
      </p:sp>
    </p:spTree>
    <p:extLst>
      <p:ext uri="{BB962C8B-B14F-4D97-AF65-F5344CB8AC3E}">
        <p14:creationId xmlns:p14="http://schemas.microsoft.com/office/powerpoint/2010/main" val="1367069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U.S. Regional Effects of Climate Change </a:t>
            </a:r>
          </a:p>
        </p:txBody>
      </p:sp>
      <p:sp>
        <p:nvSpPr>
          <p:cNvPr id="3" name="Content Placeholder 2"/>
          <p:cNvSpPr>
            <a:spLocks noGrp="1"/>
          </p:cNvSpPr>
          <p:nvPr>
            <p:ph sz="quarter" idx="1"/>
          </p:nvPr>
        </p:nvSpPr>
        <p:spPr>
          <a:xfrm>
            <a:off x="0" y="1495425"/>
            <a:ext cx="3661047" cy="4572000"/>
          </a:xfrm>
        </p:spPr>
        <p:txBody>
          <a:bodyPr/>
          <a:lstStyle/>
          <a:p>
            <a:pPr marL="0" indent="0">
              <a:buNone/>
            </a:pPr>
            <a:r>
              <a:rPr lang="en-US" b="1" i="1" dirty="0"/>
              <a:t>Northeast U.S.</a:t>
            </a:r>
          </a:p>
          <a:p>
            <a:pPr lvl="1"/>
            <a:r>
              <a:rPr lang="en-GB" sz="1600" dirty="0"/>
              <a:t>Observed and projected effects include warmer temperatures (esp. in urban areas), increased rainfall intensity, and sea level rise.</a:t>
            </a:r>
          </a:p>
          <a:p>
            <a:pPr lvl="1"/>
            <a:r>
              <a:rPr lang="en-GB" sz="1600" dirty="0"/>
              <a:t>In NE, an estimated 650 </a:t>
            </a:r>
            <a:r>
              <a:rPr lang="en-GB" sz="1600" dirty="0" err="1"/>
              <a:t>add’l</a:t>
            </a:r>
            <a:r>
              <a:rPr lang="en-GB" sz="1600" dirty="0"/>
              <a:t> excess deaths per year caused by extreme heat by 2050.</a:t>
            </a:r>
          </a:p>
          <a:p>
            <a:pPr lvl="1"/>
            <a:r>
              <a:rPr lang="en-GB" sz="1600" dirty="0"/>
              <a:t>Excess deaths from ground-level ozone predicted to increase in NE. </a:t>
            </a:r>
          </a:p>
          <a:p>
            <a:pPr lvl="1"/>
            <a:r>
              <a:rPr lang="en-GB" sz="1600" dirty="0"/>
              <a:t>Vector-borne disease threat, esp. Lyme and West Nile virus, expected to grow in NE</a:t>
            </a:r>
          </a:p>
        </p:txBody>
      </p:sp>
      <p:sp>
        <p:nvSpPr>
          <p:cNvPr id="4" name="TextBox 3"/>
          <p:cNvSpPr txBox="1"/>
          <p:nvPr/>
        </p:nvSpPr>
        <p:spPr>
          <a:xfrm>
            <a:off x="3581400" y="6400800"/>
            <a:ext cx="2743200" cy="307777"/>
          </a:xfrm>
          <a:prstGeom prst="rect">
            <a:avLst/>
          </a:prstGeom>
          <a:noFill/>
        </p:spPr>
        <p:txBody>
          <a:bodyPr wrap="square" rtlCol="0">
            <a:spAutoFit/>
          </a:bodyPr>
          <a:lstStyle/>
          <a:p>
            <a:r>
              <a:rPr lang="en-US" sz="1400" dirty="0"/>
              <a:t>Citation for Regional Effects </a:t>
            </a:r>
            <a:r>
              <a:rPr lang="en-US" sz="1400" dirty="0">
                <a:hlinkClick r:id="rId2"/>
              </a:rPr>
              <a:t>slides</a:t>
            </a:r>
            <a:r>
              <a:rPr lang="en-US" sz="1400" dirty="0"/>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099" y="2057400"/>
            <a:ext cx="5172075"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24600" y="6400800"/>
            <a:ext cx="2209800" cy="307777"/>
          </a:xfrm>
          <a:prstGeom prst="rect">
            <a:avLst/>
          </a:prstGeom>
          <a:noFill/>
        </p:spPr>
        <p:txBody>
          <a:bodyPr wrap="square" rtlCol="0">
            <a:spAutoFit/>
          </a:bodyPr>
          <a:lstStyle/>
          <a:p>
            <a:r>
              <a:rPr lang="en-US" sz="1400" dirty="0">
                <a:hlinkClick r:id="rId4"/>
              </a:rPr>
              <a:t>Image</a:t>
            </a:r>
            <a:endParaRPr lang="en-US" sz="1400" dirty="0"/>
          </a:p>
        </p:txBody>
      </p:sp>
    </p:spTree>
    <p:extLst>
      <p:ext uri="{BB962C8B-B14F-4D97-AF65-F5344CB8AC3E}">
        <p14:creationId xmlns:p14="http://schemas.microsoft.com/office/powerpoint/2010/main" val="3226292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U.S. Regional Effects of Climate Change </a:t>
            </a:r>
          </a:p>
        </p:txBody>
      </p:sp>
      <p:sp>
        <p:nvSpPr>
          <p:cNvPr id="3" name="Content Placeholder 2"/>
          <p:cNvSpPr>
            <a:spLocks noGrp="1"/>
          </p:cNvSpPr>
          <p:nvPr>
            <p:ph sz="quarter" idx="1"/>
          </p:nvPr>
        </p:nvSpPr>
        <p:spPr>
          <a:xfrm>
            <a:off x="76201" y="1589567"/>
            <a:ext cx="3962400" cy="4572000"/>
          </a:xfrm>
        </p:spPr>
        <p:txBody>
          <a:bodyPr/>
          <a:lstStyle/>
          <a:p>
            <a:pPr marL="0" indent="0">
              <a:buNone/>
            </a:pPr>
            <a:r>
              <a:rPr lang="en-US" b="1" i="1" dirty="0"/>
              <a:t>Northwest U.S. </a:t>
            </a:r>
          </a:p>
          <a:p>
            <a:r>
              <a:rPr lang="en-GB" sz="1600" dirty="0"/>
              <a:t>Climate-connected extreme events have increased number of ER visits and hospital admissions over last few decades. </a:t>
            </a:r>
          </a:p>
          <a:p>
            <a:r>
              <a:rPr lang="en-GB" sz="1600" dirty="0"/>
              <a:t>Drier conditions and higher temperatures may enhance the risk of wildfires, leading to respiratory problems, stress from displacement, and other issues.</a:t>
            </a:r>
          </a:p>
          <a:p>
            <a:r>
              <a:rPr lang="en-US" sz="1600" dirty="0"/>
              <a:t>“Airborne particulate levels from wildfires are projected to increase 160% by mid-century under a lower [emissions] scenario creating a greater risk of smoke exposure through increasing frequency, length, and intensity of smoke events.”</a:t>
            </a:r>
            <a:endParaRPr lang="en-GB" sz="1600" dirty="0"/>
          </a:p>
          <a:p>
            <a:endParaRPr lang="en-GB" sz="2100" dirty="0"/>
          </a:p>
          <a:p>
            <a:pPr marL="0" indent="0">
              <a:buNone/>
            </a:pPr>
            <a:endParaRPr lang="en-US" b="1"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283" y="1981200"/>
            <a:ext cx="4747014"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77000"/>
            <a:ext cx="5029200" cy="338554"/>
          </a:xfrm>
          <a:prstGeom prst="rect">
            <a:avLst/>
          </a:prstGeom>
          <a:noFill/>
        </p:spPr>
        <p:txBody>
          <a:bodyPr wrap="square" rtlCol="0">
            <a:spAutoFit/>
          </a:bodyPr>
          <a:lstStyle/>
          <a:p>
            <a:r>
              <a:rPr lang="en-US" sz="1600" dirty="0">
                <a:hlinkClick r:id="rId3"/>
              </a:rPr>
              <a:t>Image</a:t>
            </a:r>
            <a:r>
              <a:rPr lang="en-US" sz="1600" dirty="0"/>
              <a:t>. </a:t>
            </a:r>
            <a:r>
              <a:rPr lang="en-US" sz="1600" dirty="0">
                <a:hlinkClick r:id="rId4"/>
              </a:rPr>
              <a:t>Source: NCA4</a:t>
            </a:r>
            <a:endParaRPr lang="en-US" sz="1600" dirty="0"/>
          </a:p>
        </p:txBody>
      </p:sp>
    </p:spTree>
    <p:extLst>
      <p:ext uri="{BB962C8B-B14F-4D97-AF65-F5344CB8AC3E}">
        <p14:creationId xmlns:p14="http://schemas.microsoft.com/office/powerpoint/2010/main" val="1289412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Regional Effects of Climate Change </a:t>
            </a:r>
          </a:p>
        </p:txBody>
      </p:sp>
      <p:sp>
        <p:nvSpPr>
          <p:cNvPr id="3" name="Content Placeholder 2"/>
          <p:cNvSpPr>
            <a:spLocks noGrp="1"/>
          </p:cNvSpPr>
          <p:nvPr>
            <p:ph sz="quarter" idx="1"/>
          </p:nvPr>
        </p:nvSpPr>
        <p:spPr>
          <a:xfrm>
            <a:off x="0" y="1478478"/>
            <a:ext cx="3508647" cy="4693722"/>
          </a:xfrm>
        </p:spPr>
        <p:txBody>
          <a:bodyPr/>
          <a:lstStyle/>
          <a:p>
            <a:pPr marL="0" indent="0">
              <a:buNone/>
            </a:pPr>
            <a:r>
              <a:rPr lang="en-US" b="1" i="1" dirty="0"/>
              <a:t>Southeast </a:t>
            </a:r>
          </a:p>
          <a:p>
            <a:r>
              <a:rPr lang="en-GB" sz="1500" dirty="0"/>
              <a:t>Observed impacts include rising sea levels and increases in number and intensity of extreme weather events (e.g. hurricanes, heavy precipitation).</a:t>
            </a:r>
          </a:p>
          <a:p>
            <a:r>
              <a:rPr lang="en-US" sz="1500" dirty="0"/>
              <a:t>“</a:t>
            </a:r>
            <a:r>
              <a:rPr lang="en-US" sz="1500" dirty="0">
                <a:hlinkClick r:id="rId2"/>
              </a:rPr>
              <a:t>Sixty-one percent </a:t>
            </a:r>
            <a:r>
              <a:rPr lang="en-US" sz="1500" dirty="0"/>
              <a:t>of major Southeast cities are exhibiting some aspects of worsening heat waves, which is a higher percentage than any other region of the country.”</a:t>
            </a:r>
            <a:endParaRPr lang="en-GB" sz="1500" dirty="0"/>
          </a:p>
          <a:p>
            <a:r>
              <a:rPr lang="en-GB" sz="1500" dirty="0"/>
              <a:t> Projected outcomes include continued sea level rise and coastal flooding, increasing urban temperatures, and reduced water availability. </a:t>
            </a:r>
            <a:endParaRPr lang="en-US" sz="1500" b="1"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533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77000"/>
            <a:ext cx="5029200" cy="338554"/>
          </a:xfrm>
          <a:prstGeom prst="rect">
            <a:avLst/>
          </a:prstGeom>
          <a:noFill/>
        </p:spPr>
        <p:txBody>
          <a:bodyPr wrap="square" rtlCol="0">
            <a:spAutoFit/>
          </a:bodyPr>
          <a:lstStyle/>
          <a:p>
            <a:r>
              <a:rPr lang="en-US" sz="1600" dirty="0">
                <a:hlinkClick r:id="rId4"/>
              </a:rPr>
              <a:t>Image</a:t>
            </a:r>
            <a:r>
              <a:rPr lang="en-US" sz="1600" dirty="0"/>
              <a:t>. </a:t>
            </a:r>
            <a:r>
              <a:rPr lang="en-US" sz="1600" dirty="0">
                <a:hlinkClick r:id="rId2"/>
              </a:rPr>
              <a:t>Source: NCA4</a:t>
            </a:r>
            <a:endParaRPr lang="en-US" sz="1600" dirty="0"/>
          </a:p>
        </p:txBody>
      </p:sp>
    </p:spTree>
    <p:extLst>
      <p:ext uri="{BB962C8B-B14F-4D97-AF65-F5344CB8AC3E}">
        <p14:creationId xmlns:p14="http://schemas.microsoft.com/office/powerpoint/2010/main" val="215715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So, What is Climate Change?</a:t>
            </a:r>
            <a:endParaRPr lang="en-US" b="0"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812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21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Regional Effects of Climate Change </a:t>
            </a:r>
          </a:p>
        </p:txBody>
      </p:sp>
      <p:sp>
        <p:nvSpPr>
          <p:cNvPr id="3" name="Content Placeholder 2"/>
          <p:cNvSpPr>
            <a:spLocks noGrp="1"/>
          </p:cNvSpPr>
          <p:nvPr>
            <p:ph sz="quarter" idx="1"/>
          </p:nvPr>
        </p:nvSpPr>
        <p:spPr>
          <a:xfrm>
            <a:off x="169735" y="1524000"/>
            <a:ext cx="3436405" cy="4724400"/>
          </a:xfrm>
        </p:spPr>
        <p:txBody>
          <a:bodyPr/>
          <a:lstStyle/>
          <a:p>
            <a:pPr marL="0" indent="0">
              <a:buNone/>
            </a:pPr>
            <a:r>
              <a:rPr lang="en-GB" sz="2200" b="1" i="1" dirty="0"/>
              <a:t>Midwest</a:t>
            </a:r>
            <a:endParaRPr lang="en-GB" sz="1800" dirty="0"/>
          </a:p>
          <a:p>
            <a:r>
              <a:rPr lang="en-GB" sz="1800" dirty="0"/>
              <a:t>Observed effects of climate change include increased extreme precipitation and flooding.</a:t>
            </a:r>
          </a:p>
          <a:p>
            <a:r>
              <a:rPr lang="en-GB" sz="1800" dirty="0"/>
              <a:t>Projected health effects in the region include more frequent and extreme heat waves, poorer water and air quality, and extreme rainfall events and flooding. </a:t>
            </a:r>
          </a:p>
          <a:p>
            <a:r>
              <a:rPr lang="en-GB" sz="1800" dirty="0"/>
              <a:t>Vector habitat changes include northern expansion of West Nile virus-transmitting mosquitos.</a:t>
            </a:r>
            <a:endParaRPr 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140" y="1752600"/>
            <a:ext cx="553786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6400800"/>
            <a:ext cx="5105400" cy="338554"/>
          </a:xfrm>
          <a:prstGeom prst="rect">
            <a:avLst/>
          </a:prstGeom>
          <a:noFill/>
        </p:spPr>
        <p:txBody>
          <a:bodyPr wrap="square" rtlCol="0">
            <a:spAutoFit/>
          </a:bodyPr>
          <a:lstStyle/>
          <a:p>
            <a:r>
              <a:rPr lang="en-US" sz="1600" dirty="0">
                <a:hlinkClick r:id="rId3"/>
              </a:rPr>
              <a:t>Image</a:t>
            </a:r>
            <a:r>
              <a:rPr lang="en-US" sz="1600" dirty="0"/>
              <a:t>. </a:t>
            </a:r>
            <a:r>
              <a:rPr lang="en-US" sz="1600" dirty="0">
                <a:hlinkClick r:id="rId4"/>
              </a:rPr>
              <a:t>Source: NCA4</a:t>
            </a:r>
            <a:endParaRPr lang="en-US" sz="1600" dirty="0"/>
          </a:p>
        </p:txBody>
      </p:sp>
    </p:spTree>
    <p:extLst>
      <p:ext uri="{BB962C8B-B14F-4D97-AF65-F5344CB8AC3E}">
        <p14:creationId xmlns:p14="http://schemas.microsoft.com/office/powerpoint/2010/main" val="2213504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Regional Effects of Climate Change </a:t>
            </a:r>
          </a:p>
        </p:txBody>
      </p:sp>
      <p:sp>
        <p:nvSpPr>
          <p:cNvPr id="3" name="Content Placeholder 2"/>
          <p:cNvSpPr>
            <a:spLocks noGrp="1"/>
          </p:cNvSpPr>
          <p:nvPr>
            <p:ph sz="quarter" idx="1"/>
          </p:nvPr>
        </p:nvSpPr>
        <p:spPr>
          <a:xfrm>
            <a:off x="453753" y="1844632"/>
            <a:ext cx="3051447" cy="4403767"/>
          </a:xfrm>
        </p:spPr>
        <p:txBody>
          <a:bodyPr/>
          <a:lstStyle/>
          <a:p>
            <a:pPr marL="0" indent="0">
              <a:buNone/>
            </a:pPr>
            <a:r>
              <a:rPr lang="en-US" b="1" i="1" dirty="0"/>
              <a:t>Southwest</a:t>
            </a:r>
          </a:p>
          <a:p>
            <a:r>
              <a:rPr lang="en-US" sz="1500" dirty="0"/>
              <a:t>Increased heat, drought and insect outbreaks have increased wildfire risk. </a:t>
            </a:r>
          </a:p>
          <a:p>
            <a:r>
              <a:rPr lang="en-US" sz="1500" dirty="0"/>
              <a:t>Extreme heat, poor air quality, and pathogen growth-promoting conditions may result in heat-related illness and death, chronic disease vulnerabilities, and other health risks. </a:t>
            </a:r>
          </a:p>
          <a:p>
            <a:r>
              <a:rPr lang="en-US" sz="1500" dirty="0"/>
              <a:t>2006 heat wave in CA and NV led to </a:t>
            </a:r>
            <a:r>
              <a:rPr lang="en-US" sz="1500" dirty="0" err="1"/>
              <a:t>add’l</a:t>
            </a:r>
            <a:r>
              <a:rPr lang="en-US" sz="1500" dirty="0"/>
              <a:t> 600 deaths, 16k ER visits, 1,100 hospitalizations compared to non heat wave summer days.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828799"/>
            <a:ext cx="54864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77000"/>
            <a:ext cx="4953000" cy="338554"/>
          </a:xfrm>
          <a:prstGeom prst="rect">
            <a:avLst/>
          </a:prstGeom>
          <a:noFill/>
        </p:spPr>
        <p:txBody>
          <a:bodyPr wrap="square" rtlCol="0">
            <a:spAutoFit/>
          </a:bodyPr>
          <a:lstStyle/>
          <a:p>
            <a:r>
              <a:rPr lang="en-US" sz="1600" dirty="0"/>
              <a:t>I</a:t>
            </a:r>
            <a:r>
              <a:rPr lang="en-US" sz="1600" dirty="0">
                <a:hlinkClick r:id="rId3"/>
              </a:rPr>
              <a:t>mag</a:t>
            </a:r>
            <a:r>
              <a:rPr lang="en-US" sz="1600" dirty="0"/>
              <a:t>e. Source: </a:t>
            </a:r>
            <a:r>
              <a:rPr lang="en-US" sz="1600" dirty="0">
                <a:hlinkClick r:id="rId4"/>
              </a:rPr>
              <a:t>NCA4</a:t>
            </a:r>
            <a:endParaRPr lang="en-US" sz="1600" dirty="0"/>
          </a:p>
        </p:txBody>
      </p:sp>
    </p:spTree>
    <p:extLst>
      <p:ext uri="{BB962C8B-B14F-4D97-AF65-F5344CB8AC3E}">
        <p14:creationId xmlns:p14="http://schemas.microsoft.com/office/powerpoint/2010/main" val="3086204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Regional Effects of Climate Change</a:t>
            </a:r>
          </a:p>
        </p:txBody>
      </p:sp>
      <p:sp>
        <p:nvSpPr>
          <p:cNvPr id="3" name="Content Placeholder 2"/>
          <p:cNvSpPr>
            <a:spLocks noGrp="1"/>
          </p:cNvSpPr>
          <p:nvPr>
            <p:ph sz="quarter" idx="1"/>
          </p:nvPr>
        </p:nvSpPr>
        <p:spPr>
          <a:xfrm>
            <a:off x="607291" y="1524000"/>
            <a:ext cx="8233047" cy="4658833"/>
          </a:xfrm>
        </p:spPr>
        <p:txBody>
          <a:bodyPr/>
          <a:lstStyle/>
          <a:p>
            <a:r>
              <a:rPr lang="en-US" sz="1800" b="1" dirty="0"/>
              <a:t>Southern Great Plains</a:t>
            </a:r>
          </a:p>
          <a:p>
            <a:pPr lvl="1"/>
            <a:r>
              <a:rPr lang="en-US" sz="1600" dirty="0">
                <a:latin typeface="Calibri" panose="020F0502020204030204" pitchFamily="34" charset="0"/>
                <a:cs typeface="Calibri" panose="020F0502020204030204" pitchFamily="34" charset="0"/>
              </a:rPr>
              <a:t>Climate change expected to increase </a:t>
            </a:r>
            <a:r>
              <a:rPr lang="en-US" sz="1600" dirty="0" err="1">
                <a:latin typeface="Calibri" panose="020F0502020204030204" pitchFamily="34" charset="0"/>
                <a:cs typeface="Calibri" panose="020F0502020204030204" pitchFamily="34" charset="0"/>
              </a:rPr>
              <a:t>avg</a:t>
            </a:r>
            <a:r>
              <a:rPr lang="en-US" sz="1600" dirty="0">
                <a:latin typeface="Calibri" panose="020F0502020204030204" pitchFamily="34" charset="0"/>
                <a:cs typeface="Calibri" panose="020F0502020204030204" pitchFamily="34" charset="0"/>
              </a:rPr>
              <a:t> temperature and frequency, duration, and intensity of extreme heat and decrease in extreme cold events. Above projected global </a:t>
            </a:r>
            <a:r>
              <a:rPr lang="en-US" sz="1600" dirty="0" err="1">
                <a:latin typeface="Calibri" panose="020F0502020204030204" pitchFamily="34" charset="0"/>
                <a:cs typeface="Calibri" panose="020F0502020204030204" pitchFamily="34" charset="0"/>
              </a:rPr>
              <a:t>avg</a:t>
            </a:r>
            <a:r>
              <a:rPr lang="en-US" sz="1600" dirty="0">
                <a:latin typeface="Calibri" panose="020F0502020204030204" pitchFamily="34" charset="0"/>
                <a:cs typeface="Calibri" panose="020F0502020204030204" pitchFamily="34" charset="0"/>
              </a:rPr>
              <a:t> sea level rise may occur along Gulf coast during 21</a:t>
            </a:r>
            <a:r>
              <a:rPr lang="en-US" sz="1600" baseline="30000" dirty="0">
                <a:latin typeface="Calibri" panose="020F0502020204030204" pitchFamily="34" charset="0"/>
                <a:cs typeface="Calibri" panose="020F0502020204030204" pitchFamily="34" charset="0"/>
              </a:rPr>
              <a:t>st</a:t>
            </a:r>
            <a:r>
              <a:rPr lang="en-US" sz="1600" dirty="0">
                <a:latin typeface="Calibri" panose="020F0502020204030204" pitchFamily="34" charset="0"/>
                <a:cs typeface="Calibri" panose="020F0502020204030204" pitchFamily="34" charset="0"/>
              </a:rPr>
              <a:t> century. CC likely to exacerbate aridity in region.</a:t>
            </a:r>
          </a:p>
          <a:p>
            <a:pPr lvl="1"/>
            <a:r>
              <a:rPr lang="en-US" sz="1600" dirty="0">
                <a:latin typeface="Calibri" panose="020F0502020204030204" pitchFamily="34" charset="0"/>
                <a:cs typeface="Calibri" panose="020F0502020204030204" pitchFamily="34" charset="0"/>
              </a:rPr>
              <a:t>“changes in extreme temperatures are projected to result in an additional 1,300 deaths per year under a higher [emissions] scenario by the end of the 21</a:t>
            </a:r>
            <a:r>
              <a:rPr lang="en-US" sz="1600" baseline="30000" dirty="0">
                <a:latin typeface="Calibri" panose="020F0502020204030204" pitchFamily="34" charset="0"/>
                <a:cs typeface="Calibri" panose="020F0502020204030204" pitchFamily="34" charset="0"/>
              </a:rPr>
              <a:t>st</a:t>
            </a:r>
            <a:r>
              <a:rPr lang="en-US" sz="1600" dirty="0">
                <a:latin typeface="Calibri" panose="020F0502020204030204" pitchFamily="34" charset="0"/>
                <a:cs typeface="Calibri" panose="020F0502020204030204" pitchFamily="34" charset="0"/>
              </a:rPr>
              <a:t> century.” Half of these deaths could be avoided under a lower emissions scenario. </a:t>
            </a:r>
          </a:p>
          <a:p>
            <a:pPr lvl="1"/>
            <a:r>
              <a:rPr lang="en-US" sz="1600" dirty="0"/>
              <a:t>Drought could affect water availability and quality in the region. </a:t>
            </a:r>
          </a:p>
          <a:p>
            <a:r>
              <a:rPr lang="en-US" sz="1800" b="1" dirty="0"/>
              <a:t>Northern Great Plains</a:t>
            </a:r>
          </a:p>
          <a:p>
            <a:pPr lvl="1"/>
            <a:r>
              <a:rPr lang="en-US" sz="1500" dirty="0"/>
              <a:t>Precipitation pattern changes and extreme events will increase water management challenges. </a:t>
            </a:r>
          </a:p>
          <a:p>
            <a:pPr lvl="1"/>
            <a:r>
              <a:rPr lang="en-US" sz="1500" dirty="0"/>
              <a:t>More very hot days could impact agriculture, energy production, human health, </a:t>
            </a:r>
            <a:r>
              <a:rPr lang="en-US" sz="1500" dirty="0" err="1"/>
              <a:t>streamflows</a:t>
            </a:r>
            <a:r>
              <a:rPr lang="en-US" sz="1500" dirty="0"/>
              <a:t>, snowmelt, and fires.</a:t>
            </a:r>
          </a:p>
          <a:p>
            <a:pPr lvl="1"/>
            <a:r>
              <a:rPr lang="en-US" sz="1500" dirty="0"/>
              <a:t>Indigenous peoples in the region are experiencing “increased fire frequency and intensity, and climate projections that show increased fire risks for the region are causing concern for the health of forests, wildlife, freshwater systems and fisheries, and human health.” </a:t>
            </a:r>
          </a:p>
          <a:p>
            <a:pPr lvl="1"/>
            <a:endParaRPr lang="en-US" sz="1600" b="1" dirty="0"/>
          </a:p>
        </p:txBody>
      </p:sp>
      <p:sp>
        <p:nvSpPr>
          <p:cNvPr id="4" name="TextBox 3"/>
          <p:cNvSpPr txBox="1"/>
          <p:nvPr/>
        </p:nvSpPr>
        <p:spPr>
          <a:xfrm>
            <a:off x="3581400" y="6324600"/>
            <a:ext cx="2590800" cy="646331"/>
          </a:xfrm>
          <a:prstGeom prst="rect">
            <a:avLst/>
          </a:prstGeom>
          <a:noFill/>
        </p:spPr>
        <p:txBody>
          <a:bodyPr wrap="square" rtlCol="0">
            <a:spAutoFit/>
          </a:bodyPr>
          <a:lstStyle/>
          <a:p>
            <a:r>
              <a:rPr lang="en-US" dirty="0"/>
              <a:t>Source: NCD4 </a:t>
            </a:r>
            <a:r>
              <a:rPr lang="en-US" dirty="0">
                <a:hlinkClick r:id="rId2"/>
              </a:rPr>
              <a:t>SGP</a:t>
            </a:r>
            <a:r>
              <a:rPr lang="en-US" dirty="0"/>
              <a:t> and </a:t>
            </a:r>
            <a:r>
              <a:rPr lang="en-US" dirty="0">
                <a:hlinkClick r:id="rId3"/>
              </a:rPr>
              <a:t>NGP</a:t>
            </a:r>
            <a:endParaRPr lang="en-US" dirty="0"/>
          </a:p>
        </p:txBody>
      </p:sp>
    </p:spTree>
    <p:extLst>
      <p:ext uri="{BB962C8B-B14F-4D97-AF65-F5344CB8AC3E}">
        <p14:creationId xmlns:p14="http://schemas.microsoft.com/office/powerpoint/2010/main" val="3338960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Regional Effects of Climate Change </a:t>
            </a:r>
          </a:p>
        </p:txBody>
      </p:sp>
      <p:sp>
        <p:nvSpPr>
          <p:cNvPr id="3" name="Content Placeholder 2"/>
          <p:cNvSpPr>
            <a:spLocks noGrp="1"/>
          </p:cNvSpPr>
          <p:nvPr>
            <p:ph sz="quarter" idx="1"/>
          </p:nvPr>
        </p:nvSpPr>
        <p:spPr>
          <a:xfrm>
            <a:off x="152400" y="2514600"/>
            <a:ext cx="2899047" cy="2590800"/>
          </a:xfrm>
        </p:spPr>
        <p:txBody>
          <a:bodyPr/>
          <a:lstStyle/>
          <a:p>
            <a:pPr marL="0" indent="0">
              <a:buNone/>
            </a:pPr>
            <a:r>
              <a:rPr lang="en-US" b="1" i="1" dirty="0"/>
              <a:t>Coastal US</a:t>
            </a:r>
          </a:p>
          <a:p>
            <a:pPr marL="0" indent="0">
              <a:buNone/>
            </a:pPr>
            <a:r>
              <a:rPr lang="en-US" sz="2200" dirty="0"/>
              <a:t>Sea-level rise, storm surges, erosion, inland and coastal flooding are among the climate-related concerns. </a:t>
            </a:r>
          </a:p>
          <a:p>
            <a:pPr marL="0" indent="0">
              <a:buNone/>
            </a:pPr>
            <a:endParaRPr lang="en-US"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2057399"/>
            <a:ext cx="585787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00800"/>
            <a:ext cx="4724400" cy="369332"/>
          </a:xfrm>
          <a:prstGeom prst="rect">
            <a:avLst/>
          </a:prstGeom>
          <a:noFill/>
        </p:spPr>
        <p:txBody>
          <a:bodyPr wrap="square" rtlCol="0">
            <a:spAutoFit/>
          </a:bodyPr>
          <a:lstStyle/>
          <a:p>
            <a:r>
              <a:rPr lang="en-US" dirty="0">
                <a:hlinkClick r:id="rId3"/>
              </a:rPr>
              <a:t>Image</a:t>
            </a:r>
            <a:endParaRPr lang="en-US" dirty="0"/>
          </a:p>
        </p:txBody>
      </p:sp>
    </p:spTree>
    <p:extLst>
      <p:ext uri="{BB962C8B-B14F-4D97-AF65-F5344CB8AC3E}">
        <p14:creationId xmlns:p14="http://schemas.microsoft.com/office/powerpoint/2010/main" val="184059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Potential Global Impact</a:t>
            </a:r>
          </a:p>
        </p:txBody>
      </p:sp>
      <p:sp>
        <p:nvSpPr>
          <p:cNvPr id="3" name="Content Placeholder 2"/>
          <p:cNvSpPr>
            <a:spLocks noGrp="1"/>
          </p:cNvSpPr>
          <p:nvPr>
            <p:ph sz="quarter" idx="1"/>
          </p:nvPr>
        </p:nvSpPr>
        <p:spPr>
          <a:xfrm>
            <a:off x="609600" y="1600200"/>
            <a:ext cx="8156847" cy="4582633"/>
          </a:xfrm>
        </p:spPr>
        <p:txBody>
          <a:bodyPr/>
          <a:lstStyle/>
          <a:p>
            <a:r>
              <a:rPr lang="en-GB" sz="1700" i="1" dirty="0"/>
              <a:t>Polar Regions (Arctic and Antarctica): </a:t>
            </a:r>
            <a:r>
              <a:rPr lang="en-GB" sz="1700" dirty="0"/>
              <a:t>Risks for ecosystems, human health and well-being, unprecedented challenges especially from rate of change. </a:t>
            </a:r>
            <a:endParaRPr lang="en-US" sz="1700" dirty="0"/>
          </a:p>
          <a:p>
            <a:r>
              <a:rPr lang="en-GB" sz="1700" i="1" dirty="0"/>
              <a:t>Europe: </a:t>
            </a:r>
            <a:r>
              <a:rPr lang="en-GB" sz="1700" dirty="0"/>
              <a:t>Increased damage from river and coastal floods, increased water restrictions, increased damages from extreme heat events and wildfires.</a:t>
            </a:r>
            <a:endParaRPr lang="en-US" sz="1700" dirty="0"/>
          </a:p>
          <a:p>
            <a:r>
              <a:rPr lang="en-GB" sz="1700" i="1" dirty="0"/>
              <a:t>Asia:</a:t>
            </a:r>
            <a:r>
              <a:rPr lang="en-GB" sz="1700" dirty="0"/>
              <a:t> Increased flood damage to infrastructure, livelihoods, and settlements; heat-related human mortality; increased drought-related water and food shortage.</a:t>
            </a:r>
            <a:endParaRPr lang="en-US" sz="1700" dirty="0"/>
          </a:p>
          <a:p>
            <a:r>
              <a:rPr lang="en-GB" sz="1700" i="1" dirty="0"/>
              <a:t>Australasia: </a:t>
            </a:r>
            <a:r>
              <a:rPr lang="en-GB" sz="1700" dirty="0"/>
              <a:t>Increased flood damage to infrastructure and settlements, increased risks to coastal infrastructure and low-lying ecosystems.</a:t>
            </a:r>
            <a:endParaRPr lang="en-US" sz="1700" dirty="0"/>
          </a:p>
          <a:p>
            <a:r>
              <a:rPr lang="en-GB" sz="1700" i="1" dirty="0"/>
              <a:t>Small Islands: </a:t>
            </a:r>
            <a:r>
              <a:rPr lang="en-GB" sz="1700" dirty="0"/>
              <a:t>Loss of livelihoods, settlements, infrastructure, ecosystems, services, and economic instability; risks for low-lying coastal areas.</a:t>
            </a:r>
            <a:endParaRPr lang="en-US" sz="1700" dirty="0"/>
          </a:p>
          <a:p>
            <a:r>
              <a:rPr lang="en-GB" sz="1700" i="1" dirty="0"/>
              <a:t>Africa:</a:t>
            </a:r>
            <a:r>
              <a:rPr lang="en-GB" sz="1700" dirty="0"/>
              <a:t> Compounded stress on water resources, reduced crop productivity, vector- and water-borne diseases.</a:t>
            </a:r>
            <a:endParaRPr lang="en-US" sz="1700" dirty="0"/>
          </a:p>
          <a:p>
            <a:r>
              <a:rPr lang="en-GB" sz="1700" i="1" dirty="0"/>
              <a:t>Central and South America:</a:t>
            </a:r>
            <a:r>
              <a:rPr lang="en-GB" sz="1700" dirty="0"/>
              <a:t> Reduced water availability and increased flooding and landslides; reduced food production and quality, spread of vector-borne diseases.” </a:t>
            </a:r>
            <a:endParaRPr lang="en-US" sz="1700" dirty="0"/>
          </a:p>
        </p:txBody>
      </p:sp>
      <p:sp>
        <p:nvSpPr>
          <p:cNvPr id="4" name="TextBox 3"/>
          <p:cNvSpPr txBox="1"/>
          <p:nvPr/>
        </p:nvSpPr>
        <p:spPr>
          <a:xfrm>
            <a:off x="3581400" y="6400800"/>
            <a:ext cx="4800600" cy="338554"/>
          </a:xfrm>
          <a:prstGeom prst="rect">
            <a:avLst/>
          </a:prstGeom>
          <a:noFill/>
        </p:spPr>
        <p:txBody>
          <a:bodyPr wrap="square" rtlCol="0">
            <a:spAutoFit/>
          </a:bodyPr>
          <a:lstStyle/>
          <a:p>
            <a:r>
              <a:rPr lang="en-US" sz="1600" dirty="0"/>
              <a:t>IPCC, 2014: Climate Change 2014: Synthesis </a:t>
            </a:r>
            <a:r>
              <a:rPr lang="en-US" sz="1600" dirty="0">
                <a:hlinkClick r:id="rId2"/>
              </a:rPr>
              <a:t>Report</a:t>
            </a:r>
            <a:endParaRPr lang="en-US" sz="1600" dirty="0"/>
          </a:p>
        </p:txBody>
      </p:sp>
    </p:spTree>
    <p:extLst>
      <p:ext uri="{BB962C8B-B14F-4D97-AF65-F5344CB8AC3E}">
        <p14:creationId xmlns:p14="http://schemas.microsoft.com/office/powerpoint/2010/main" val="4149462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to Take Action for your Patients and the Planet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21687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05200" y="6400800"/>
            <a:ext cx="2133600" cy="381000"/>
          </a:xfrm>
          <a:prstGeom prst="rect">
            <a:avLst/>
          </a:prstGeom>
          <a:noFill/>
        </p:spPr>
        <p:txBody>
          <a:bodyPr wrap="square" rtlCol="0">
            <a:spAutoFit/>
          </a:bodyPr>
          <a:lstStyle/>
          <a:p>
            <a:r>
              <a:rPr lang="en-US" dirty="0">
                <a:hlinkClick r:id="rId3"/>
              </a:rPr>
              <a:t>Image</a:t>
            </a:r>
            <a:endParaRPr lang="en-US" dirty="0"/>
          </a:p>
        </p:txBody>
      </p:sp>
    </p:spTree>
    <p:extLst>
      <p:ext uri="{BB962C8B-B14F-4D97-AF65-F5344CB8AC3E}">
        <p14:creationId xmlns:p14="http://schemas.microsoft.com/office/powerpoint/2010/main" val="184723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Climate Change May Already Be Hurting Your Patients</a:t>
            </a:r>
          </a:p>
        </p:txBody>
      </p:sp>
      <p:sp>
        <p:nvSpPr>
          <p:cNvPr id="3" name="TextBox 2"/>
          <p:cNvSpPr txBox="1"/>
          <p:nvPr/>
        </p:nvSpPr>
        <p:spPr>
          <a:xfrm>
            <a:off x="76200" y="1752600"/>
            <a:ext cx="8839200"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itchFamily="34" charset="0"/>
              </a:rPr>
              <a:t>As physicians, we are on the front lines of this problem – and our patients may already be experiencing the effects.</a:t>
            </a:r>
          </a:p>
          <a:p>
            <a:pPr marL="742950" lvl="1" indent="-285750">
              <a:buFont typeface="Arial" panose="020B0604020202020204" pitchFamily="34" charset="0"/>
              <a:buChar char="•"/>
            </a:pPr>
            <a:r>
              <a:rPr lang="en-US" sz="2200" dirty="0">
                <a:latin typeface="Calibri" pitchFamily="34" charset="0"/>
              </a:rPr>
              <a:t>A </a:t>
            </a:r>
            <a:r>
              <a:rPr lang="en-US" sz="2200" dirty="0">
                <a:latin typeface="Calibri" pitchFamily="34" charset="0"/>
                <a:hlinkClick r:id="rId2"/>
              </a:rPr>
              <a:t>survey</a:t>
            </a:r>
            <a:r>
              <a:rPr lang="en-US" sz="2200" dirty="0">
                <a:latin typeface="Calibri" pitchFamily="34" charset="0"/>
              </a:rPr>
              <a:t> of American Thoracic Society members found that 77% of respondents believed increases in the severity of chronic illness resulting from increased air pollution as a consequence of climate change. </a:t>
            </a:r>
          </a:p>
          <a:p>
            <a:pPr marL="742950" lvl="1" indent="-285750">
              <a:buFont typeface="Arial" panose="020B0604020202020204" pitchFamily="34" charset="0"/>
              <a:buChar char="•"/>
            </a:pPr>
            <a:r>
              <a:rPr lang="en-US" sz="2200" dirty="0">
                <a:latin typeface="Calibri" pitchFamily="34" charset="0"/>
              </a:rPr>
              <a:t>A </a:t>
            </a:r>
            <a:r>
              <a:rPr lang="en-US" sz="2200" dirty="0">
                <a:latin typeface="Calibri" pitchFamily="34" charset="0"/>
                <a:hlinkClick r:id="rId3"/>
              </a:rPr>
              <a:t>survey</a:t>
            </a:r>
            <a:r>
              <a:rPr lang="en-US" sz="2200" dirty="0">
                <a:latin typeface="Calibri" pitchFamily="34" charset="0"/>
              </a:rPr>
              <a:t> of American Academy of Allergy, Asthma, and Immunology members found that 63% indicated their own patients had increased allergic symptoms associated with climate change. </a:t>
            </a:r>
          </a:p>
          <a:p>
            <a:pPr marL="742950" lvl="1" indent="-285750">
              <a:buFont typeface="Arial" panose="020B0604020202020204" pitchFamily="34" charset="0"/>
              <a:buChar char="•"/>
            </a:pPr>
            <a:r>
              <a:rPr lang="en-US" sz="2200" dirty="0">
                <a:latin typeface="Calibri" pitchFamily="34" charset="0"/>
              </a:rPr>
              <a:t>61% of members of the National Medical Association </a:t>
            </a:r>
            <a:r>
              <a:rPr lang="en-US" sz="2200" dirty="0">
                <a:latin typeface="Calibri" pitchFamily="34" charset="0"/>
                <a:hlinkClick r:id="rId4"/>
              </a:rPr>
              <a:t>survey</a:t>
            </a:r>
            <a:r>
              <a:rPr lang="en-US" sz="2200" dirty="0">
                <a:latin typeface="Calibri" pitchFamily="34" charset="0"/>
              </a:rPr>
              <a:t> respondents indicated that their own patients were already being harmed by climate change “a great deal” or “moderately.”</a:t>
            </a:r>
          </a:p>
        </p:txBody>
      </p:sp>
    </p:spTree>
    <p:extLst>
      <p:ext uri="{BB962C8B-B14F-4D97-AF65-F5344CB8AC3E}">
        <p14:creationId xmlns:p14="http://schemas.microsoft.com/office/powerpoint/2010/main" val="2334745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Physician and public health organizations have spoken up about climate change and health</a:t>
            </a:r>
          </a:p>
        </p:txBody>
      </p:sp>
      <p:sp>
        <p:nvSpPr>
          <p:cNvPr id="3" name="TextBox 2"/>
          <p:cNvSpPr txBox="1"/>
          <p:nvPr/>
        </p:nvSpPr>
        <p:spPr>
          <a:xfrm>
            <a:off x="228600" y="1828800"/>
            <a:ext cx="8686800" cy="4278094"/>
          </a:xfrm>
          <a:prstGeom prst="rect">
            <a:avLst/>
          </a:prstGeom>
          <a:noFill/>
        </p:spPr>
        <p:txBody>
          <a:bodyPr wrap="square" rtlCol="0">
            <a:spAutoFit/>
          </a:bodyPr>
          <a:lstStyle/>
          <a:p>
            <a:r>
              <a:rPr lang="en-US" sz="1700" dirty="0">
                <a:latin typeface="+mn-lt"/>
              </a:rPr>
              <a:t>“The changing climate is causing physical, chemical, and ecological changes that are fundamentally altering the planet. These changes pose significant threats to human health, with children representing a uniquely vulnerable group.” </a:t>
            </a:r>
            <a:r>
              <a:rPr lang="en-US" sz="1700" i="1" dirty="0">
                <a:solidFill>
                  <a:schemeClr val="tx2"/>
                </a:solidFill>
                <a:latin typeface="+mn-lt"/>
              </a:rPr>
              <a:t>(</a:t>
            </a:r>
            <a:r>
              <a:rPr lang="en-US" sz="1700" i="1" dirty="0">
                <a:solidFill>
                  <a:schemeClr val="tx2"/>
                </a:solidFill>
                <a:latin typeface="+mn-lt"/>
                <a:hlinkClick r:id="rId2"/>
              </a:rPr>
              <a:t>American Academy of Pediatrics</a:t>
            </a:r>
            <a:r>
              <a:rPr lang="en-US" sz="1700" i="1" dirty="0">
                <a:solidFill>
                  <a:schemeClr val="tx2"/>
                </a:solidFill>
                <a:latin typeface="+mn-lt"/>
              </a:rPr>
              <a:t>)</a:t>
            </a:r>
          </a:p>
          <a:p>
            <a:endParaRPr lang="en-US" sz="1700" dirty="0">
              <a:latin typeface="+mn-lt"/>
            </a:endParaRPr>
          </a:p>
          <a:p>
            <a:r>
              <a:rPr lang="en-US" sz="1700" dirty="0">
                <a:latin typeface="+mn-lt"/>
              </a:rPr>
              <a:t>“Our AMA supports the findings of the Intergovernmental Panel on Climate Change’s fourth assessment report and concurs with the scientific consensus that the Earth is undergoing adverse global climate change and that anthropogenic contributions are significant. These climate changes will create conditions that affect public health, with disproportionate impacts on vulnerable populations, including children, the elderly, and the poor.” </a:t>
            </a:r>
            <a:r>
              <a:rPr lang="en-US" sz="1700" dirty="0">
                <a:latin typeface="+mn-lt"/>
                <a:hlinkClick r:id="rId3"/>
              </a:rPr>
              <a:t>(American Medical Association) </a:t>
            </a:r>
            <a:endParaRPr lang="en-US" sz="1700" dirty="0">
              <a:latin typeface="+mn-lt"/>
            </a:endParaRPr>
          </a:p>
          <a:p>
            <a:endParaRPr lang="en-US" sz="1700" dirty="0">
              <a:latin typeface="+mn-lt"/>
            </a:endParaRPr>
          </a:p>
          <a:p>
            <a:r>
              <a:rPr lang="en-US" sz="1700" dirty="0">
                <a:latin typeface="+mn-lt"/>
              </a:rPr>
              <a:t>“Climate change can harm the water supply, increase vector-borne disease and increase extreme weather events. Vulnerable populations such as communities of color, the elderly, young children, the poor and those with chronic illnesses bear the greatest burden of injury, disease and death related to climate change. As an APHA priority, we believe in the need for strong climate change strategies and interventions that protect people's health. The public health community plays a critical role.” (</a:t>
            </a:r>
            <a:r>
              <a:rPr lang="en-US" sz="1700" dirty="0">
                <a:latin typeface="+mn-lt"/>
                <a:hlinkClick r:id="rId4"/>
              </a:rPr>
              <a:t>American Public Health Association</a:t>
            </a:r>
            <a:r>
              <a:rPr lang="en-US" sz="1700" dirty="0">
                <a:latin typeface="+mn-lt"/>
              </a:rPr>
              <a:t>)</a:t>
            </a:r>
          </a:p>
        </p:txBody>
      </p:sp>
    </p:spTree>
    <p:extLst>
      <p:ext uri="{BB962C8B-B14F-4D97-AF65-F5344CB8AC3E}">
        <p14:creationId xmlns:p14="http://schemas.microsoft.com/office/powerpoint/2010/main" val="66412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ACP Recommendations </a:t>
            </a:r>
          </a:p>
        </p:txBody>
      </p:sp>
      <p:sp>
        <p:nvSpPr>
          <p:cNvPr id="3" name="TextBox 2"/>
          <p:cNvSpPr txBox="1"/>
          <p:nvPr/>
        </p:nvSpPr>
        <p:spPr>
          <a:xfrm>
            <a:off x="152400" y="1828800"/>
            <a:ext cx="8839200" cy="5632311"/>
          </a:xfrm>
          <a:prstGeom prst="rect">
            <a:avLst/>
          </a:prstGeom>
          <a:noFill/>
        </p:spPr>
        <p:txBody>
          <a:bodyPr wrap="square" rtlCol="0">
            <a:spAutoFit/>
          </a:bodyPr>
          <a:lstStyle/>
          <a:p>
            <a:pPr marL="285750" indent="-285750">
              <a:buFont typeface="Arial" panose="020B0604020202020204" pitchFamily="34" charset="0"/>
              <a:buChar char="•"/>
            </a:pPr>
            <a:r>
              <a:rPr lang="en-US" sz="3000" dirty="0"/>
              <a:t>A global effort is required to reduce anthropogenic greenhouse gas emissions and address the health impact of climate change.  The United States must commit to taking both a leadership and collaborative role in developing, implementing and ensuring the success of such a global effort and in reducing its own contributions to greenhouse gas emissions. Climate change adaptation strategies must be established and mitigation measures must be adopted. </a:t>
            </a:r>
          </a:p>
          <a:p>
            <a:pPr marL="285750" indent="-285750">
              <a:buFont typeface="Arial" panose="020B0604020202020204" pitchFamily="34" charset="0"/>
              <a:buChar char="•"/>
            </a:pPr>
            <a:endParaRPr lang="en-US" b="1" dirty="0"/>
          </a:p>
          <a:p>
            <a:pPr lvl="1"/>
            <a:r>
              <a:rPr lang="en-GB" dirty="0"/>
              <a:t>	</a:t>
            </a:r>
          </a:p>
          <a:p>
            <a:pPr marL="1200150" lvl="2"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latin typeface="+mn-lt"/>
            </a:endParaRPr>
          </a:p>
          <a:p>
            <a:pPr marL="285750" indent="-28575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241528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Adaptation: Limiting the Damage Done by a Changing World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294032"/>
            <a:ext cx="3027452" cy="376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8938" y="1524000"/>
            <a:ext cx="8686800" cy="646331"/>
          </a:xfrm>
          <a:prstGeom prst="rect">
            <a:avLst/>
          </a:prstGeom>
          <a:noFill/>
        </p:spPr>
        <p:txBody>
          <a:bodyPr wrap="square" rtlCol="0">
            <a:spAutoFit/>
          </a:bodyPr>
          <a:lstStyle/>
          <a:p>
            <a:r>
              <a:rPr lang="en-US" b="1" dirty="0">
                <a:hlinkClick r:id="rId3"/>
              </a:rPr>
              <a:t>Adaptation</a:t>
            </a:r>
            <a:r>
              <a:rPr lang="en-US" b="1" dirty="0"/>
              <a:t> is “adjustment in natural or human systems to a new or changing environment that exploits beneficial opportunities or moderates negative effects.”</a:t>
            </a:r>
          </a:p>
        </p:txBody>
      </p:sp>
      <p:sp>
        <p:nvSpPr>
          <p:cNvPr id="6" name="TextBox 5"/>
          <p:cNvSpPr txBox="1"/>
          <p:nvPr/>
        </p:nvSpPr>
        <p:spPr>
          <a:xfrm>
            <a:off x="218938" y="2294032"/>
            <a:ext cx="2534158" cy="4401205"/>
          </a:xfrm>
          <a:prstGeom prst="rect">
            <a:avLst/>
          </a:prstGeom>
          <a:noFill/>
        </p:spPr>
        <p:txBody>
          <a:bodyPr wrap="square" rtlCol="0">
            <a:spAutoFit/>
          </a:bodyPr>
          <a:lstStyle/>
          <a:p>
            <a:pPr algn="ctr"/>
            <a:r>
              <a:rPr lang="en-US" sz="1600" u="sng" dirty="0"/>
              <a:t>Problem</a:t>
            </a:r>
            <a:endParaRPr lang="en-US" sz="1600" dirty="0"/>
          </a:p>
          <a:p>
            <a:pPr marL="285750" indent="-285750">
              <a:buFont typeface="Arial" panose="020B0604020202020204" pitchFamily="34" charset="0"/>
              <a:buChar char="•"/>
            </a:pPr>
            <a:r>
              <a:rPr lang="en-US" sz="1600" dirty="0"/>
              <a:t>Drought in Africa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endParaRPr lang="en-US" sz="1600" dirty="0"/>
          </a:p>
          <a:p>
            <a:pPr marL="285750" indent="-285750">
              <a:buFont typeface="Arial" panose="020B0604020202020204" pitchFamily="34" charset="0"/>
              <a:buChar char="•"/>
            </a:pPr>
            <a:r>
              <a:rPr lang="en-US" sz="1600" dirty="0"/>
              <a:t>Extreme Heat Events in Europe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Urban flooding in North America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p:cNvSpPr txBox="1"/>
          <p:nvPr/>
        </p:nvSpPr>
        <p:spPr>
          <a:xfrm>
            <a:off x="3505200" y="6477000"/>
            <a:ext cx="4572000" cy="381000"/>
          </a:xfrm>
          <a:prstGeom prst="rect">
            <a:avLst/>
          </a:prstGeom>
          <a:noFill/>
        </p:spPr>
        <p:txBody>
          <a:bodyPr wrap="square" rtlCol="0">
            <a:spAutoFit/>
          </a:bodyPr>
          <a:lstStyle/>
          <a:p>
            <a:r>
              <a:rPr lang="en-US" dirty="0">
                <a:hlinkClick r:id="rId4"/>
              </a:rPr>
              <a:t>Image</a:t>
            </a:r>
            <a:endParaRPr lang="en-US" dirty="0"/>
          </a:p>
        </p:txBody>
      </p:sp>
      <p:sp>
        <p:nvSpPr>
          <p:cNvPr id="8" name="TextBox 7"/>
          <p:cNvSpPr txBox="1"/>
          <p:nvPr/>
        </p:nvSpPr>
        <p:spPr>
          <a:xfrm>
            <a:off x="2667000" y="2299970"/>
            <a:ext cx="3200400" cy="4016484"/>
          </a:xfrm>
          <a:prstGeom prst="rect">
            <a:avLst/>
          </a:prstGeom>
          <a:noFill/>
        </p:spPr>
        <p:txBody>
          <a:bodyPr wrap="square" rtlCol="0">
            <a:spAutoFit/>
          </a:bodyPr>
          <a:lstStyle/>
          <a:p>
            <a:r>
              <a:rPr lang="en-US" sz="1700" u="sng" dirty="0">
                <a:hlinkClick r:id="rId5"/>
              </a:rPr>
              <a:t>Adaptation Strategy</a:t>
            </a:r>
            <a:endParaRPr lang="en-US" sz="1700" dirty="0"/>
          </a:p>
          <a:p>
            <a:pPr marL="285750" indent="-285750">
              <a:buFont typeface="Arial" panose="020B0604020202020204" pitchFamily="34" charset="0"/>
              <a:buChar char="•"/>
            </a:pPr>
            <a:r>
              <a:rPr lang="en-US" sz="1700" dirty="0"/>
              <a:t>Reducing non-climate stressors on water rec., sustainable urban </a:t>
            </a:r>
            <a:r>
              <a:rPr lang="en-US" sz="1700" dirty="0" err="1"/>
              <a:t>devel</a:t>
            </a:r>
            <a:r>
              <a:rPr lang="en-US" sz="1700" dirty="0"/>
              <a:t>., strengthen institutional capacities for demand mgmt.  </a:t>
            </a:r>
          </a:p>
          <a:p>
            <a:pPr marL="285750" indent="-285750">
              <a:buFont typeface="Arial" panose="020B0604020202020204" pitchFamily="34" charset="0"/>
              <a:buChar char="•"/>
            </a:pPr>
            <a:r>
              <a:rPr lang="en-US" sz="1700" dirty="0"/>
              <a:t>Warning systems, reduced emissions to improve air qual., residence, workplace modifications</a:t>
            </a:r>
          </a:p>
          <a:p>
            <a:pPr marL="285750" indent="-285750">
              <a:buFont typeface="Arial" panose="020B0604020202020204" pitchFamily="34" charset="0"/>
              <a:buChar char="•"/>
            </a:pPr>
            <a:r>
              <a:rPr lang="en-US" sz="1700" dirty="0"/>
              <a:t>Use of pervious surfaces, rooftop gardens; wetland conservation, planting of mangroves, coast-protecting vegetation</a:t>
            </a:r>
          </a:p>
        </p:txBody>
      </p:sp>
    </p:spTree>
    <p:extLst>
      <p:ext uri="{BB962C8B-B14F-4D97-AF65-F5344CB8AC3E}">
        <p14:creationId xmlns:p14="http://schemas.microsoft.com/office/powerpoint/2010/main" val="77808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First, the Greenhouse Effect…</a:t>
            </a:r>
          </a:p>
        </p:txBody>
      </p:sp>
      <p:sp>
        <p:nvSpPr>
          <p:cNvPr id="5" name="TextBox 4"/>
          <p:cNvSpPr txBox="1"/>
          <p:nvPr/>
        </p:nvSpPr>
        <p:spPr>
          <a:xfrm>
            <a:off x="152400" y="1828800"/>
            <a:ext cx="35052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Sunlight is either absorbed by Earth's surface (providing heat and energy) or reflected into space</a:t>
            </a:r>
          </a:p>
          <a:p>
            <a:pPr marL="285750" indent="-285750">
              <a:buFont typeface="Arial" panose="020B0604020202020204" pitchFamily="34" charset="0"/>
              <a:buChar char="•"/>
            </a:pPr>
            <a:r>
              <a:rPr lang="en-US" dirty="0"/>
              <a:t>But some infrared radiation is absorbed by greenhouse gases (GHG) – carbon dioxide, methane, nitrous oxide, water vapor, etc.</a:t>
            </a:r>
          </a:p>
          <a:p>
            <a:pPr marL="285750" indent="-285750">
              <a:buFont typeface="Arial" panose="020B0604020202020204" pitchFamily="34" charset="0"/>
              <a:buChar char="•"/>
            </a:pPr>
            <a:r>
              <a:rPr lang="en-US" dirty="0"/>
              <a:t>Too much GHG in the atmosphere leads to the “greenhouse effect,” the gases trap heat, warming the Earth and altering the climate balance. </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78379"/>
            <a:ext cx="5105400" cy="425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505200" y="6400800"/>
            <a:ext cx="2286000" cy="381000"/>
          </a:xfrm>
          <a:prstGeom prst="rect">
            <a:avLst/>
          </a:prstGeom>
          <a:noFill/>
        </p:spPr>
        <p:txBody>
          <a:bodyPr wrap="square" rtlCol="0">
            <a:spAutoFit/>
          </a:bodyPr>
          <a:lstStyle/>
          <a:p>
            <a:r>
              <a:rPr lang="en-US" dirty="0">
                <a:hlinkClick r:id="rId4"/>
              </a:rPr>
              <a:t>Image</a:t>
            </a:r>
            <a:endParaRPr lang="en-US" dirty="0"/>
          </a:p>
        </p:txBody>
      </p:sp>
    </p:spTree>
    <p:extLst>
      <p:ext uri="{BB962C8B-B14F-4D97-AF65-F5344CB8AC3E}">
        <p14:creationId xmlns:p14="http://schemas.microsoft.com/office/powerpoint/2010/main" val="1292000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Climate Change Mitigation: The Key to Stopping Further Climate Change</a:t>
            </a:r>
          </a:p>
        </p:txBody>
      </p:sp>
      <p:sp>
        <p:nvSpPr>
          <p:cNvPr id="3" name="Content Placeholder 2"/>
          <p:cNvSpPr>
            <a:spLocks noGrp="1"/>
          </p:cNvSpPr>
          <p:nvPr>
            <p:ph sz="quarter" idx="1"/>
          </p:nvPr>
        </p:nvSpPr>
        <p:spPr>
          <a:xfrm>
            <a:off x="457200" y="1524000"/>
            <a:ext cx="7696200" cy="1534633"/>
          </a:xfrm>
        </p:spPr>
        <p:txBody>
          <a:bodyPr/>
          <a:lstStyle/>
          <a:p>
            <a:r>
              <a:rPr lang="en-US" dirty="0"/>
              <a:t>Climate change </a:t>
            </a:r>
            <a:r>
              <a:rPr lang="en-US" dirty="0">
                <a:hlinkClick r:id="rId2"/>
              </a:rPr>
              <a:t>mitigation</a:t>
            </a:r>
            <a:r>
              <a:rPr lang="en-US" dirty="0"/>
              <a:t> is a “human intervention to reduce emissions or enhance sinks of greenhouse gases” including</a:t>
            </a:r>
          </a:p>
          <a:p>
            <a:pPr lvl="1"/>
            <a:r>
              <a:rPr lang="en-US" dirty="0"/>
              <a:t>more efficient use of energy</a:t>
            </a:r>
          </a:p>
          <a:p>
            <a:pPr lvl="1"/>
            <a:r>
              <a:rPr lang="en-US" dirty="0"/>
              <a:t>expanded use of carbon neutral or low-carbon energy </a:t>
            </a:r>
          </a:p>
          <a:p>
            <a:pPr lvl="1"/>
            <a:r>
              <a:rPr lang="en-US" dirty="0"/>
              <a:t>reductions in deforestation and increases in reforestation</a:t>
            </a:r>
          </a:p>
          <a:p>
            <a:pPr lvl="1"/>
            <a:r>
              <a:rPr lang="en-US" dirty="0"/>
              <a:t>lifestyle and behavioral changes (such as energy conservation and reduced energy demand). </a:t>
            </a:r>
          </a:p>
        </p:txBody>
      </p:sp>
    </p:spTree>
    <p:extLst>
      <p:ext uri="{BB962C8B-B14F-4D97-AF65-F5344CB8AC3E}">
        <p14:creationId xmlns:p14="http://schemas.microsoft.com/office/powerpoint/2010/main" val="3815259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Mitigation could have major health benefits </a:t>
            </a:r>
          </a:p>
        </p:txBody>
      </p:sp>
      <p:sp>
        <p:nvSpPr>
          <p:cNvPr id="3" name="Content Placeholder 2"/>
          <p:cNvSpPr>
            <a:spLocks noGrp="1"/>
          </p:cNvSpPr>
          <p:nvPr>
            <p:ph sz="quarter" idx="1"/>
          </p:nvPr>
        </p:nvSpPr>
        <p:spPr/>
        <p:txBody>
          <a:bodyPr/>
          <a:lstStyle/>
          <a:p>
            <a:pPr marL="0" indent="0" algn="ctr">
              <a:buNone/>
            </a:pPr>
            <a:r>
              <a:rPr lang="en-US" i="1" u="sng" dirty="0"/>
              <a:t>Action</a:t>
            </a:r>
          </a:p>
          <a:p>
            <a:r>
              <a:rPr lang="en-US" sz="2600" dirty="0"/>
              <a:t>Increasing safe active transport and use of lower-emission vehicles</a:t>
            </a:r>
          </a:p>
          <a:p>
            <a:r>
              <a:rPr lang="en-US" sz="2600" dirty="0"/>
              <a:t>Increase use of clean-burning stoves</a:t>
            </a:r>
          </a:p>
          <a:p>
            <a:r>
              <a:rPr lang="en-US" sz="2600" dirty="0"/>
              <a:t>Reduction in use of coal-generated electricity</a:t>
            </a:r>
          </a:p>
        </p:txBody>
      </p:sp>
      <p:sp>
        <p:nvSpPr>
          <p:cNvPr id="4" name="Content Placeholder 3"/>
          <p:cNvSpPr>
            <a:spLocks noGrp="1"/>
          </p:cNvSpPr>
          <p:nvPr>
            <p:ph sz="quarter" idx="2"/>
          </p:nvPr>
        </p:nvSpPr>
        <p:spPr/>
        <p:txBody>
          <a:bodyPr/>
          <a:lstStyle/>
          <a:p>
            <a:pPr marL="0" indent="0" algn="ctr">
              <a:buNone/>
            </a:pPr>
            <a:r>
              <a:rPr lang="en-US" i="1" u="sng" dirty="0"/>
              <a:t>Outcome</a:t>
            </a:r>
          </a:p>
          <a:p>
            <a:r>
              <a:rPr lang="en-US" sz="2600" dirty="0">
                <a:hlinkClick r:id="rId2"/>
              </a:rPr>
              <a:t>Reduce</a:t>
            </a:r>
            <a:r>
              <a:rPr lang="en-US" sz="2600" dirty="0"/>
              <a:t> heart disease, cerebrovascular disease, dementia, depression</a:t>
            </a:r>
          </a:p>
          <a:p>
            <a:r>
              <a:rPr lang="en-US" sz="2600" dirty="0">
                <a:hlinkClick r:id="rId3"/>
              </a:rPr>
              <a:t>Reduce</a:t>
            </a:r>
            <a:r>
              <a:rPr lang="en-US" sz="2600" dirty="0"/>
              <a:t> indoor air pollution exposure, respiratory illness</a:t>
            </a:r>
          </a:p>
          <a:p>
            <a:r>
              <a:rPr lang="en-US" sz="2600"/>
              <a:t>Lower </a:t>
            </a:r>
            <a:r>
              <a:rPr lang="en-US" sz="2600" dirty="0"/>
              <a:t>air pollution, better respiratory health</a:t>
            </a:r>
          </a:p>
        </p:txBody>
      </p:sp>
    </p:spTree>
    <p:extLst>
      <p:ext uri="{BB962C8B-B14F-4D97-AF65-F5344CB8AC3E}">
        <p14:creationId xmlns:p14="http://schemas.microsoft.com/office/powerpoint/2010/main" val="1236997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Addressing Climate Change is a </a:t>
            </a:r>
            <a:r>
              <a:rPr lang="en-US" u="sng" dirty="0">
                <a:hlinkClick r:id="rId2"/>
              </a:rPr>
              <a:t>Win-Win</a:t>
            </a:r>
            <a:r>
              <a:rPr lang="en-US" dirty="0"/>
              <a:t> Situation</a:t>
            </a:r>
          </a:p>
        </p:txBody>
      </p:sp>
      <p:sp>
        <p:nvSpPr>
          <p:cNvPr id="3" name="Content Placeholder 2"/>
          <p:cNvSpPr>
            <a:spLocks noGrp="1"/>
          </p:cNvSpPr>
          <p:nvPr>
            <p:ph sz="quarter" idx="1"/>
          </p:nvPr>
        </p:nvSpPr>
        <p:spPr/>
        <p:txBody>
          <a:bodyPr/>
          <a:lstStyle/>
          <a:p>
            <a:r>
              <a:rPr lang="en-US" sz="2000" dirty="0"/>
              <a:t>Fossil fuel combustion is a major source of air pollution, endangering respiratory health </a:t>
            </a:r>
          </a:p>
          <a:p>
            <a:pPr lvl="1"/>
            <a:r>
              <a:rPr lang="en-US" sz="1800" dirty="0"/>
              <a:t>Switching to clean energy or reducing consumption can improve the air breathed by children, elderly, people with chronic illness, who are especially vulnerable</a:t>
            </a:r>
          </a:p>
          <a:p>
            <a:r>
              <a:rPr lang="en-US" sz="2000" dirty="0"/>
              <a:t>Agriculture industry emits massive amounts of methane and other greenhouse gases</a:t>
            </a:r>
          </a:p>
          <a:p>
            <a:pPr lvl="1"/>
            <a:r>
              <a:rPr lang="en-US" sz="1800" dirty="0"/>
              <a:t>Reducing meat consumption in favor of more fruits and vegetables may contribute to a more healthy, balanced diet</a:t>
            </a:r>
          </a:p>
          <a:p>
            <a:r>
              <a:rPr lang="en-US" sz="2000" dirty="0"/>
              <a:t>Healthy buildings – recycled construction materials, encourage use of stairs over elevators, use of natural lighting </a:t>
            </a:r>
          </a:p>
          <a:p>
            <a:pPr lvl="1"/>
            <a:r>
              <a:rPr lang="en-US" sz="2000" dirty="0"/>
              <a:t>Less construction-related pollution, improved physical activity from stair use, better mental health from day-lighting.</a:t>
            </a:r>
          </a:p>
        </p:txBody>
      </p:sp>
    </p:spTree>
    <p:extLst>
      <p:ext uri="{BB962C8B-B14F-4D97-AF65-F5344CB8AC3E}">
        <p14:creationId xmlns:p14="http://schemas.microsoft.com/office/powerpoint/2010/main" val="3166077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ACP Recommendation </a:t>
            </a:r>
          </a:p>
        </p:txBody>
      </p:sp>
      <p:sp>
        <p:nvSpPr>
          <p:cNvPr id="3" name="Content Placeholder 2"/>
          <p:cNvSpPr>
            <a:spLocks noGrp="1"/>
          </p:cNvSpPr>
          <p:nvPr>
            <p:ph sz="quarter" idx="1"/>
          </p:nvPr>
        </p:nvSpPr>
        <p:spPr>
          <a:xfrm>
            <a:off x="533400" y="2209800"/>
            <a:ext cx="8159002" cy="3668233"/>
          </a:xfrm>
        </p:spPr>
        <p:txBody>
          <a:bodyPr/>
          <a:lstStyle/>
          <a:p>
            <a:r>
              <a:rPr lang="en-US" b="1" dirty="0"/>
              <a:t>The health care sector, within the United States and globally, must implement environmentally sustainable and energy-efficient practices and prepare for the impacts of climate change to ensure continued operations during periods of elevated patient demand.</a:t>
            </a:r>
          </a:p>
        </p:txBody>
      </p:sp>
    </p:spTree>
    <p:extLst>
      <p:ext uri="{BB962C8B-B14F-4D97-AF65-F5344CB8AC3E}">
        <p14:creationId xmlns:p14="http://schemas.microsoft.com/office/powerpoint/2010/main" val="2013382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Health Care Industry is One of the Largest Consumers of Energy</a:t>
            </a:r>
          </a:p>
        </p:txBody>
      </p:sp>
      <p:sp>
        <p:nvSpPr>
          <p:cNvPr id="3" name="Content Placeholder 2"/>
          <p:cNvSpPr>
            <a:spLocks noGrp="1"/>
          </p:cNvSpPr>
          <p:nvPr>
            <p:ph sz="quarter" idx="1"/>
          </p:nvPr>
        </p:nvSpPr>
        <p:spPr>
          <a:xfrm>
            <a:off x="228600" y="1219200"/>
            <a:ext cx="5566047" cy="4860719"/>
          </a:xfrm>
        </p:spPr>
        <p:txBody>
          <a:bodyPr/>
          <a:lstStyle/>
          <a:p>
            <a:pPr marL="0" indent="0">
              <a:buNone/>
            </a:pPr>
            <a:endParaRPr lang="en-US" sz="1900" dirty="0"/>
          </a:p>
          <a:p>
            <a:r>
              <a:rPr lang="en-US" sz="2000" dirty="0"/>
              <a:t>“If the health sector were a country, it would be the </a:t>
            </a:r>
            <a:r>
              <a:rPr lang="en-US" sz="2000" dirty="0">
                <a:hlinkClick r:id="rId3"/>
              </a:rPr>
              <a:t>fifth-largest emitter on the planet.</a:t>
            </a:r>
            <a:r>
              <a:rPr lang="en-US" sz="2000" dirty="0"/>
              <a:t>”</a:t>
            </a:r>
            <a:r>
              <a:rPr lang="en-US" sz="2000" dirty="0">
                <a:hlinkClick r:id="rId3"/>
              </a:rPr>
              <a:t> </a:t>
            </a:r>
            <a:endParaRPr lang="en-US" sz="1900" dirty="0"/>
          </a:p>
          <a:p>
            <a:r>
              <a:rPr lang="en-US" sz="1900" dirty="0"/>
              <a:t>U.S. health sector spends over </a:t>
            </a:r>
            <a:r>
              <a:rPr lang="en-US" sz="1900" dirty="0">
                <a:hlinkClick r:id="rId4"/>
              </a:rPr>
              <a:t>$9 billion</a:t>
            </a:r>
            <a:r>
              <a:rPr lang="en-US" sz="1900" dirty="0"/>
              <a:t> annually on energy costs </a:t>
            </a:r>
          </a:p>
          <a:p>
            <a:r>
              <a:rPr lang="en-US" sz="1900" dirty="0"/>
              <a:t>Power plant emissions are </a:t>
            </a:r>
            <a:r>
              <a:rPr lang="en-US" sz="1900" dirty="0">
                <a:hlinkClick r:id="rId5"/>
              </a:rPr>
              <a:t>connected</a:t>
            </a:r>
            <a:r>
              <a:rPr lang="en-US" sz="1900" dirty="0"/>
              <a:t> to premature deaths, chronic bronchitis, asthma attacks, emergency room visits and more.</a:t>
            </a:r>
          </a:p>
          <a:p>
            <a:r>
              <a:rPr lang="en-US" sz="1900" dirty="0"/>
              <a:t>“30% cut in healthcare electricity’s carbon pollution by 2030 would reduce greenhouse gas emissions, preventing an estimated 4,130 premature deaths, 85,000 asthma attacks, 4 million respiratory symptom events and 3,750 hospital visit incidents and save about $1.2 billion in medical costs.” – </a:t>
            </a:r>
            <a:r>
              <a:rPr lang="en-US" sz="1900" dirty="0">
                <a:hlinkClick r:id="rId4"/>
              </a:rPr>
              <a:t>Health Care Climate Council</a:t>
            </a:r>
            <a:endParaRPr lang="en-US" sz="19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644238"/>
            <a:ext cx="3086100" cy="429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587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You Help “Green” Your Facility?</a:t>
            </a:r>
          </a:p>
        </p:txBody>
      </p:sp>
      <p:sp>
        <p:nvSpPr>
          <p:cNvPr id="3" name="Content Placeholder 2"/>
          <p:cNvSpPr>
            <a:spLocks noGrp="1"/>
          </p:cNvSpPr>
          <p:nvPr>
            <p:ph sz="quarter" idx="1"/>
          </p:nvPr>
        </p:nvSpPr>
        <p:spPr>
          <a:xfrm>
            <a:off x="152400" y="1676401"/>
            <a:ext cx="4194447" cy="4495800"/>
          </a:xfrm>
        </p:spPr>
        <p:txBody>
          <a:bodyPr/>
          <a:lstStyle/>
          <a:p>
            <a:r>
              <a:rPr lang="en-US" sz="3600" dirty="0"/>
              <a:t>Transportation</a:t>
            </a:r>
          </a:p>
          <a:p>
            <a:r>
              <a:rPr lang="en-US" sz="3600" dirty="0"/>
              <a:t>Energy operations</a:t>
            </a:r>
          </a:p>
          <a:p>
            <a:r>
              <a:rPr lang="en-US" sz="3600" dirty="0"/>
              <a:t>Energy in the built environment</a:t>
            </a:r>
          </a:p>
          <a:p>
            <a:r>
              <a:rPr lang="en-US" sz="3600" dirty="0"/>
              <a:t>Waste</a:t>
            </a:r>
          </a:p>
          <a:p>
            <a:r>
              <a:rPr lang="en-US" sz="3600" dirty="0"/>
              <a:t>Food Service</a:t>
            </a:r>
          </a:p>
          <a:p>
            <a:pPr marL="0" indent="0">
              <a:buNone/>
            </a:pPr>
            <a:r>
              <a:rPr lang="en-US" sz="3600" dirty="0"/>
              <a:t>	</a:t>
            </a:r>
            <a:r>
              <a:rPr lang="en-US" sz="1600" dirty="0"/>
              <a:t>(Source: </a:t>
            </a:r>
            <a:r>
              <a:rPr lang="en-US" sz="1600" i="1" dirty="0">
                <a:hlinkClick r:id="rId2"/>
              </a:rPr>
              <a:t>Health Care without Harm</a:t>
            </a:r>
            <a:r>
              <a:rPr lang="en-US" sz="1600" dirty="0"/>
              <a:t>)</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76400"/>
            <a:ext cx="44958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6400800"/>
            <a:ext cx="4343400" cy="369332"/>
          </a:xfrm>
          <a:prstGeom prst="rect">
            <a:avLst/>
          </a:prstGeom>
          <a:noFill/>
        </p:spPr>
        <p:txBody>
          <a:bodyPr wrap="square" rtlCol="0">
            <a:spAutoFit/>
          </a:bodyPr>
          <a:lstStyle/>
          <a:p>
            <a:r>
              <a:rPr lang="en-US" dirty="0">
                <a:hlinkClick r:id="rId4"/>
              </a:rPr>
              <a:t>Image</a:t>
            </a:r>
            <a:endParaRPr lang="en-US" dirty="0"/>
          </a:p>
        </p:txBody>
      </p:sp>
    </p:spTree>
    <p:extLst>
      <p:ext uri="{BB962C8B-B14F-4D97-AF65-F5344CB8AC3E}">
        <p14:creationId xmlns:p14="http://schemas.microsoft.com/office/powerpoint/2010/main" val="3056339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153400" cy="609600"/>
          </a:xfrm>
        </p:spPr>
        <p:txBody>
          <a:bodyPr>
            <a:normAutofit fontScale="90000"/>
          </a:bodyPr>
          <a:lstStyle/>
          <a:p>
            <a:pPr algn="ctr"/>
            <a:r>
              <a:rPr lang="en-US" sz="4400" dirty="0"/>
              <a:t>Green Transportation Strategies</a:t>
            </a:r>
            <a:br>
              <a:rPr lang="en-US" dirty="0"/>
            </a:br>
            <a:endParaRPr lang="en-US" dirty="0"/>
          </a:p>
        </p:txBody>
      </p:sp>
      <p:sp>
        <p:nvSpPr>
          <p:cNvPr id="3" name="Content Placeholder 2"/>
          <p:cNvSpPr>
            <a:spLocks noGrp="1"/>
          </p:cNvSpPr>
          <p:nvPr>
            <p:ph sz="quarter" idx="1"/>
          </p:nvPr>
        </p:nvSpPr>
        <p:spPr/>
        <p:txBody>
          <a:bodyPr/>
          <a:lstStyle/>
          <a:p>
            <a:r>
              <a:rPr lang="en-US" sz="2200" dirty="0">
                <a:hlinkClick r:id="rId2"/>
              </a:rPr>
              <a:t>Transportation</a:t>
            </a:r>
            <a:r>
              <a:rPr lang="en-US" sz="2200" dirty="0"/>
              <a:t> accounts for 29% of Total U.S. Greenhouse Gas Emissions </a:t>
            </a:r>
          </a:p>
          <a:p>
            <a:r>
              <a:rPr lang="en-US" sz="2200" b="1" dirty="0"/>
              <a:t>Reduce fleet emissions </a:t>
            </a:r>
            <a:r>
              <a:rPr lang="en-US" sz="2200" dirty="0"/>
              <a:t>– </a:t>
            </a:r>
            <a:r>
              <a:rPr lang="en-US" sz="2200" i="1" dirty="0"/>
              <a:t>Hospital fleets to include high-fuel efficiency, hybrid, alternative fuel vehicles</a:t>
            </a:r>
          </a:p>
          <a:p>
            <a:r>
              <a:rPr lang="en-US" sz="2200" b="1" dirty="0"/>
              <a:t>Help commuters reduce emissions </a:t>
            </a:r>
            <a:r>
              <a:rPr lang="en-US" sz="2200" dirty="0"/>
              <a:t>– </a:t>
            </a:r>
            <a:r>
              <a:rPr lang="en-US" sz="2200" i="1" dirty="0"/>
              <a:t>Encourage use of mass transit, carpooling, telecommuting for employees; shuttles to public transit; active transportation like walking and cycling  </a:t>
            </a:r>
          </a:p>
          <a:p>
            <a:r>
              <a:rPr lang="en-US" sz="2200" b="1" dirty="0"/>
              <a:t>choose suppliers with efficiency or alternate-fuel standards </a:t>
            </a:r>
          </a:p>
          <a:p>
            <a:r>
              <a:rPr lang="en-US" sz="2200" b="1" dirty="0"/>
              <a:t>prefer local suppliers </a:t>
            </a:r>
            <a:r>
              <a:rPr lang="en-US" sz="2200" dirty="0"/>
              <a:t>– </a:t>
            </a:r>
            <a:r>
              <a:rPr lang="en-US" sz="2200" i="1" dirty="0"/>
              <a:t>reduce transportation and shipping distance, fuel consumption</a:t>
            </a:r>
          </a:p>
          <a:p>
            <a:r>
              <a:rPr lang="en-US" sz="2200" b="1" dirty="0"/>
              <a:t>purchase energy-efficient shipping </a:t>
            </a:r>
            <a:r>
              <a:rPr lang="en-US" sz="2200" dirty="0"/>
              <a:t>– </a:t>
            </a:r>
            <a:r>
              <a:rPr lang="en-US" sz="2200" i="1" dirty="0"/>
              <a:t>choose lighter products with less packaging, encourage environmentally sustainable packaging </a:t>
            </a:r>
            <a:r>
              <a:rPr lang="en-US" sz="2200" dirty="0"/>
              <a:t>(</a:t>
            </a:r>
            <a:r>
              <a:rPr lang="en-US" sz="2200" dirty="0">
                <a:hlinkClick r:id="rId3"/>
              </a:rPr>
              <a:t>1</a:t>
            </a:r>
            <a:r>
              <a:rPr lang="en-US" sz="2200" dirty="0"/>
              <a:t>)</a:t>
            </a:r>
          </a:p>
        </p:txBody>
      </p:sp>
    </p:spTree>
    <p:extLst>
      <p:ext uri="{BB962C8B-B14F-4D97-AF65-F5344CB8AC3E}">
        <p14:creationId xmlns:p14="http://schemas.microsoft.com/office/powerpoint/2010/main" val="3089117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Study: Seattle Children’s Hospital</a:t>
            </a:r>
          </a:p>
        </p:txBody>
      </p:sp>
      <p:sp>
        <p:nvSpPr>
          <p:cNvPr id="3" name="Content Placeholder 2"/>
          <p:cNvSpPr>
            <a:spLocks noGrp="1"/>
          </p:cNvSpPr>
          <p:nvPr>
            <p:ph sz="quarter" idx="1"/>
          </p:nvPr>
        </p:nvSpPr>
        <p:spPr/>
        <p:txBody>
          <a:bodyPr/>
          <a:lstStyle/>
          <a:p>
            <a:r>
              <a:rPr lang="en-US" sz="2000" dirty="0"/>
              <a:t>Hospital </a:t>
            </a:r>
            <a:r>
              <a:rPr lang="en-US" sz="2000" dirty="0">
                <a:hlinkClick r:id="rId2"/>
              </a:rPr>
              <a:t>proposed</a:t>
            </a:r>
            <a:r>
              <a:rPr lang="en-US" sz="2000" dirty="0"/>
              <a:t> </a:t>
            </a:r>
            <a:r>
              <a:rPr lang="en-US" sz="2000" b="1" dirty="0"/>
              <a:t>Comprehensive Transportation Plan </a:t>
            </a:r>
          </a:p>
          <a:p>
            <a:r>
              <a:rPr lang="en-US" sz="2000" dirty="0"/>
              <a:t>Reduce vehicle traffic by shuttle links to transit hubs, parking changes, encourage carpooling, free transit for employees, vanpool service</a:t>
            </a:r>
          </a:p>
          <a:p>
            <a:pPr lvl="1"/>
            <a:r>
              <a:rPr lang="en-US" sz="2000" dirty="0"/>
              <a:t>Make area more walk-, cycling-friendly through capital investments that link hospital and surrounding community to larger walking/biking networks, free bikes to employees who pledge to bike to work, cash for those who don’t drive to work, on-site bike maintenance, discounts on gear from in-house bike shop. </a:t>
            </a:r>
          </a:p>
          <a:p>
            <a:r>
              <a:rPr lang="en-US" sz="2000" dirty="0"/>
              <a:t>“Seattle Children’s Hospital is already </a:t>
            </a:r>
            <a:r>
              <a:rPr lang="en-US" sz="2000" dirty="0">
                <a:hlinkClick r:id="rId3"/>
              </a:rPr>
              <a:t>more than halfway</a:t>
            </a:r>
            <a:r>
              <a:rPr lang="en-US" sz="2000" dirty="0"/>
              <a:t> to its goal of getting from 50 percent car commuting to 30 percent.” </a:t>
            </a:r>
          </a:p>
          <a:p>
            <a:r>
              <a:rPr lang="en-US" sz="2000" dirty="0"/>
              <a:t>Drive-alone commuting trips by employees down from 73% in 1995 to 38% in 2015</a:t>
            </a:r>
          </a:p>
          <a:p>
            <a:pPr lvl="1"/>
            <a:endParaRPr lang="en-US" sz="2100" dirty="0"/>
          </a:p>
        </p:txBody>
      </p:sp>
    </p:spTree>
    <p:extLst>
      <p:ext uri="{BB962C8B-B14F-4D97-AF65-F5344CB8AC3E}">
        <p14:creationId xmlns:p14="http://schemas.microsoft.com/office/powerpoint/2010/main" val="1289707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Reduce Your Facility’s Energy Use </a:t>
            </a:r>
          </a:p>
        </p:txBody>
      </p:sp>
      <p:sp>
        <p:nvSpPr>
          <p:cNvPr id="3" name="Content Placeholder 2"/>
          <p:cNvSpPr>
            <a:spLocks noGrp="1"/>
          </p:cNvSpPr>
          <p:nvPr>
            <p:ph sz="quarter" idx="1"/>
          </p:nvPr>
        </p:nvSpPr>
        <p:spPr/>
        <p:txBody>
          <a:bodyPr/>
          <a:lstStyle/>
          <a:p>
            <a:r>
              <a:rPr lang="en-US" sz="2100" b="1" dirty="0"/>
              <a:t>Make buildings more energy efficient – </a:t>
            </a:r>
            <a:r>
              <a:rPr lang="en-US" sz="2100" i="1" dirty="0"/>
              <a:t>switch to energy efficient light bulbs (CFLs, LED bulbs), turn down thermostat, upgrade major equipment to most energy-efficient model; optimize building envelope with insulation and energy-efficient windows</a:t>
            </a:r>
          </a:p>
          <a:p>
            <a:r>
              <a:rPr lang="en-US" sz="2100" b="1" dirty="0"/>
              <a:t>Install On-Site Renewable Energy Capability -  </a:t>
            </a:r>
            <a:r>
              <a:rPr lang="en-US" sz="2100" i="1" dirty="0"/>
              <a:t>Solar panels can generate a portion of facility’s energy, solar hot-water heating system</a:t>
            </a:r>
          </a:p>
          <a:p>
            <a:r>
              <a:rPr lang="en-US" sz="2100" b="1" dirty="0"/>
              <a:t>Purchase Energy-Efficient Products </a:t>
            </a:r>
            <a:r>
              <a:rPr lang="en-US" sz="2100" i="1" dirty="0"/>
              <a:t>– Buy Energy Star or Federal Energy Management Program-designated products.</a:t>
            </a:r>
          </a:p>
          <a:p>
            <a:r>
              <a:rPr lang="en-US" sz="2100" b="1" dirty="0"/>
              <a:t>Reduce Standby Energy Use </a:t>
            </a:r>
            <a:r>
              <a:rPr lang="en-US" sz="2100" i="1" dirty="0"/>
              <a:t>– Plug computers/electronic equipment into power strip and turn off when not in use. </a:t>
            </a:r>
          </a:p>
          <a:p>
            <a:r>
              <a:rPr lang="en-US" sz="2100" b="1" dirty="0"/>
              <a:t>Purchase Green Power – </a:t>
            </a:r>
            <a:r>
              <a:rPr lang="en-US" sz="2100" i="1" dirty="0"/>
              <a:t>Use power generated from renewable sources like wind, solar. </a:t>
            </a:r>
          </a:p>
        </p:txBody>
      </p:sp>
    </p:spTree>
    <p:extLst>
      <p:ext uri="{BB962C8B-B14F-4D97-AF65-F5344CB8AC3E}">
        <p14:creationId xmlns:p14="http://schemas.microsoft.com/office/powerpoint/2010/main" val="30894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Case Study: Boston Green Ribbon Commission Health Care Working Group</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029200" y="1600200"/>
            <a:ext cx="4040188" cy="416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05200" y="6477000"/>
            <a:ext cx="4876800" cy="381000"/>
          </a:xfrm>
          <a:prstGeom prst="rect">
            <a:avLst/>
          </a:prstGeom>
          <a:noFill/>
        </p:spPr>
        <p:txBody>
          <a:bodyPr wrap="square" rtlCol="0">
            <a:spAutoFit/>
          </a:bodyPr>
          <a:lstStyle/>
          <a:p>
            <a:r>
              <a:rPr lang="en-US" dirty="0">
                <a:hlinkClick r:id="rId3"/>
              </a:rPr>
              <a:t>Image</a:t>
            </a:r>
            <a:endParaRPr lang="en-US" dirty="0"/>
          </a:p>
        </p:txBody>
      </p:sp>
      <p:sp>
        <p:nvSpPr>
          <p:cNvPr id="6" name="TextBox 5"/>
          <p:cNvSpPr txBox="1"/>
          <p:nvPr/>
        </p:nvSpPr>
        <p:spPr>
          <a:xfrm>
            <a:off x="76200" y="1752600"/>
            <a:ext cx="48768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Nearly all major Boston-area hospitals participate. Commission’s goal is 25% drop in GHG emissions by 2020, 100% by 2050</a:t>
            </a:r>
          </a:p>
          <a:p>
            <a:pPr marL="285750" indent="-285750">
              <a:buFont typeface="Arial" panose="020B0604020202020204" pitchFamily="34" charset="0"/>
              <a:buChar char="•"/>
            </a:pPr>
            <a:r>
              <a:rPr lang="en-US" dirty="0"/>
              <a:t>Member hospitals achieved cuts in electricity, natural gas use, GHG reductions for all fuels.</a:t>
            </a:r>
          </a:p>
          <a:p>
            <a:pPr marL="285750" indent="-285750">
              <a:buFont typeface="Arial" panose="020B0604020202020204" pitchFamily="34" charset="0"/>
              <a:buChar char="•"/>
            </a:pPr>
            <a:r>
              <a:rPr lang="en-US" dirty="0"/>
              <a:t>Sector energy use dropped by 9.4% from 2011-2015, “avoiding greenhouse gas (GHG) emissions equivalent to 126 million miles traveled by an average passenger vehicle.”</a:t>
            </a:r>
          </a:p>
          <a:p>
            <a:pPr marL="285750" indent="-285750">
              <a:buFont typeface="Arial" panose="020B0604020202020204" pitchFamily="34" charset="0"/>
              <a:buChar char="•"/>
            </a:pPr>
            <a:r>
              <a:rPr lang="en-US" dirty="0"/>
              <a:t>100% of Partners HealthCare energy is from zero emission sources. Boston Medical Center expects to be 92-100% carbon neutral by 2018. (</a:t>
            </a:r>
            <a:r>
              <a:rPr lang="en-US" dirty="0">
                <a:hlinkClick r:id="rId4"/>
              </a:rPr>
              <a:t>1</a:t>
            </a:r>
            <a:r>
              <a:rPr lang="en-US" dirty="0"/>
              <a:t>)  </a:t>
            </a:r>
          </a:p>
          <a:p>
            <a:pPr marL="285750" indent="-285750">
              <a:buFont typeface="Arial" panose="020B0604020202020204" pitchFamily="34" charset="0"/>
              <a:buChar char="•"/>
            </a:pPr>
            <a:r>
              <a:rPr lang="en-US" b="1" dirty="0"/>
              <a:t>Cost savings conservatively estimated at $15 million, enough to pay for healthcare for 1,357 Massachusetts Medicare enrollees. </a:t>
            </a:r>
            <a:endParaRPr lang="en-US" dirty="0"/>
          </a:p>
        </p:txBody>
      </p:sp>
    </p:spTree>
    <p:extLst>
      <p:ext uri="{BB962C8B-B14F-4D97-AF65-F5344CB8AC3E}">
        <p14:creationId xmlns:p14="http://schemas.microsoft.com/office/powerpoint/2010/main" val="2469275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153400" cy="609600"/>
          </a:xfrm>
        </p:spPr>
        <p:txBody>
          <a:bodyPr>
            <a:normAutofit fontScale="90000"/>
          </a:bodyPr>
          <a:lstStyle/>
          <a:p>
            <a:pPr algn="ctr"/>
            <a:r>
              <a:rPr lang="en-US" sz="3100" dirty="0"/>
              <a:t>Global warming: brought to you in part by  Greenhouse Gases</a:t>
            </a:r>
            <a:br>
              <a:rPr lang="en-US" dirty="0"/>
            </a:br>
            <a:endParaRPr lang="en-US" dirty="0"/>
          </a:p>
        </p:txBody>
      </p:sp>
      <p:sp>
        <p:nvSpPr>
          <p:cNvPr id="3" name="Content Placeholder 2"/>
          <p:cNvSpPr>
            <a:spLocks noGrp="1"/>
          </p:cNvSpPr>
          <p:nvPr>
            <p:ph sz="quarter" idx="1"/>
          </p:nvPr>
        </p:nvSpPr>
        <p:spPr/>
        <p:txBody>
          <a:bodyPr/>
          <a:lstStyle/>
          <a:p>
            <a:pPr marL="285750" indent="-285750">
              <a:buFont typeface="Arial" panose="020B0604020202020204" pitchFamily="34" charset="0"/>
              <a:buChar char="•"/>
            </a:pPr>
            <a:r>
              <a:rPr lang="en-US" sz="3200" dirty="0"/>
              <a:t>Greenhouse gases form a “blanket around the Earth.”</a:t>
            </a:r>
          </a:p>
          <a:p>
            <a:pPr marL="285750" indent="-285750">
              <a:buFont typeface="Arial" panose="020B0604020202020204" pitchFamily="34" charset="0"/>
              <a:buChar char="•"/>
            </a:pPr>
            <a:r>
              <a:rPr lang="en-US" sz="3200" dirty="0"/>
              <a:t>The greenhouse effect is crucial to supporting life on the planet.</a:t>
            </a:r>
          </a:p>
          <a:p>
            <a:pPr marL="285750" indent="-285750">
              <a:buFont typeface="Arial" panose="020B0604020202020204" pitchFamily="34" charset="0"/>
              <a:buChar char="•"/>
            </a:pPr>
            <a:r>
              <a:rPr lang="en-US" sz="3200" dirty="0"/>
              <a:t>As the atmospheric greenhouse gas concentration increases more heat is trapped and less escapes into space, and the average temperature of the lower atmosphere rises (i.e. global warming).</a:t>
            </a:r>
          </a:p>
          <a:p>
            <a:pPr marL="0" indent="0">
              <a:buNone/>
            </a:pPr>
            <a:endParaRPr lang="en-US" dirty="0"/>
          </a:p>
        </p:txBody>
      </p:sp>
    </p:spTree>
    <p:extLst>
      <p:ext uri="{BB962C8B-B14F-4D97-AF65-F5344CB8AC3E}">
        <p14:creationId xmlns:p14="http://schemas.microsoft.com/office/powerpoint/2010/main" val="3262337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Built Environment</a:t>
            </a:r>
          </a:p>
        </p:txBody>
      </p:sp>
      <p:sp>
        <p:nvSpPr>
          <p:cNvPr id="3" name="Content Placeholder 2"/>
          <p:cNvSpPr>
            <a:spLocks noGrp="1"/>
          </p:cNvSpPr>
          <p:nvPr>
            <p:ph sz="quarter" idx="1"/>
          </p:nvPr>
        </p:nvSpPr>
        <p:spPr/>
        <p:txBody>
          <a:bodyPr/>
          <a:lstStyle/>
          <a:p>
            <a:r>
              <a:rPr lang="en-US" sz="2000" b="1" dirty="0"/>
              <a:t>incorporate green building principles – </a:t>
            </a:r>
            <a:r>
              <a:rPr lang="en-US" sz="2000" i="1" dirty="0"/>
              <a:t>Use day lighting, natural ventilation, green roofs; maximize energy efficiency with better insulation and energy-efficient windows, other ways to optimize building envelope.</a:t>
            </a:r>
          </a:p>
          <a:p>
            <a:r>
              <a:rPr lang="en-US" sz="2000" b="1" dirty="0"/>
              <a:t>consider overall transportation impacts of facility siting – </a:t>
            </a:r>
            <a:r>
              <a:rPr lang="en-US" sz="2000" i="1" dirty="0"/>
              <a:t>Site facility near public transportation hub, build in developed areas.</a:t>
            </a:r>
          </a:p>
          <a:p>
            <a:r>
              <a:rPr lang="en-US" sz="2000" b="1" dirty="0"/>
              <a:t> use native vegetation and plant trees on site, use local and regional building materials – </a:t>
            </a:r>
            <a:r>
              <a:rPr lang="en-US" sz="2000" i="1" dirty="0"/>
              <a:t>Trees, vegetation can reduce heat island effect, act as carbon sinks, native plants need less water.</a:t>
            </a:r>
          </a:p>
          <a:p>
            <a:r>
              <a:rPr lang="en-US" sz="2000" b="1" dirty="0"/>
              <a:t>offset emissions from building construction – </a:t>
            </a:r>
            <a:r>
              <a:rPr lang="en-US" sz="2000" i="1" dirty="0"/>
              <a:t>less energy required to transport local products to building site. </a:t>
            </a:r>
          </a:p>
          <a:p>
            <a:r>
              <a:rPr lang="en-US" sz="2000" b="1" dirty="0"/>
              <a:t>purchase only lumber products certified by the Forest Stewardship Council –</a:t>
            </a:r>
            <a:r>
              <a:rPr lang="en-US" sz="2000" i="1" dirty="0"/>
              <a:t> support sustainable forestry practices. </a:t>
            </a:r>
          </a:p>
        </p:txBody>
      </p:sp>
    </p:spTree>
    <p:extLst>
      <p:ext uri="{BB962C8B-B14F-4D97-AF65-F5344CB8AC3E}">
        <p14:creationId xmlns:p14="http://schemas.microsoft.com/office/powerpoint/2010/main" val="3105123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Case Study: Group Health Puyallup Medical Center</a:t>
            </a: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0" y="1668690"/>
            <a:ext cx="42672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6477000"/>
            <a:ext cx="4953000" cy="369332"/>
          </a:xfrm>
          <a:prstGeom prst="rect">
            <a:avLst/>
          </a:prstGeom>
          <a:noFill/>
        </p:spPr>
        <p:txBody>
          <a:bodyPr wrap="square" rtlCol="0">
            <a:spAutoFit/>
          </a:bodyPr>
          <a:lstStyle/>
          <a:p>
            <a:r>
              <a:rPr lang="en-US" dirty="0">
                <a:hlinkClick r:id="rId3"/>
              </a:rPr>
              <a:t>Image</a:t>
            </a:r>
            <a:endParaRPr lang="en-US" dirty="0"/>
          </a:p>
        </p:txBody>
      </p:sp>
      <p:sp>
        <p:nvSpPr>
          <p:cNvPr id="6" name="TextBox 5"/>
          <p:cNvSpPr txBox="1"/>
          <p:nvPr/>
        </p:nvSpPr>
        <p:spPr>
          <a:xfrm>
            <a:off x="4419600" y="1524000"/>
            <a:ext cx="46482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Washington State facility </a:t>
            </a:r>
            <a:r>
              <a:rPr lang="en-US" sz="2000" dirty="0">
                <a:hlinkClick r:id="rId4"/>
              </a:rPr>
              <a:t>first in nation</a:t>
            </a:r>
            <a:r>
              <a:rPr lang="en-US" sz="2000" dirty="0"/>
              <a:t> to receive LEED for Healthcare Gold certification. </a:t>
            </a:r>
          </a:p>
          <a:p>
            <a:pPr marL="285750" indent="-285750">
              <a:buFont typeface="Arial" panose="020B0604020202020204" pitchFamily="34" charset="0"/>
              <a:buChar char="•"/>
            </a:pPr>
            <a:r>
              <a:rPr lang="en-US" sz="2000" dirty="0"/>
              <a:t>Facility includes ground-level vegetation and green roof</a:t>
            </a:r>
          </a:p>
          <a:p>
            <a:pPr marL="285750" indent="-285750">
              <a:buFont typeface="Arial" panose="020B0604020202020204" pitchFamily="34" charset="0"/>
              <a:buChar char="•"/>
            </a:pPr>
            <a:r>
              <a:rPr lang="en-US" sz="2000" dirty="0"/>
              <a:t>Designed for water use reduction – Special sensors activate cold water for cooling sanitized medical equipment only when necessary</a:t>
            </a:r>
          </a:p>
          <a:p>
            <a:pPr marL="285750" indent="-285750">
              <a:buFont typeface="Arial" panose="020B0604020202020204" pitchFamily="34" charset="0"/>
              <a:buChar char="•"/>
            </a:pPr>
            <a:r>
              <a:rPr lang="en-US" sz="2000" dirty="0"/>
              <a:t>Uses a more efficient steam generator boiler</a:t>
            </a:r>
          </a:p>
          <a:p>
            <a:pPr marL="285750" indent="-285750">
              <a:buFont typeface="Arial" panose="020B0604020202020204" pitchFamily="34" charset="0"/>
              <a:buChar char="•"/>
            </a:pPr>
            <a:r>
              <a:rPr lang="en-US" sz="2000" dirty="0"/>
              <a:t>Used local and/or recycled construction materials</a:t>
            </a:r>
          </a:p>
          <a:p>
            <a:pPr marL="285750" indent="-285750">
              <a:buFont typeface="Arial" panose="020B0604020202020204" pitchFamily="34" charset="0"/>
              <a:buChar char="•"/>
            </a:pPr>
            <a:r>
              <a:rPr lang="en-US" sz="2000" dirty="0"/>
              <a:t>Car charging stations and bike racks on site</a:t>
            </a:r>
            <a:r>
              <a:rPr lang="en-US" dirty="0"/>
              <a:t>. </a:t>
            </a:r>
          </a:p>
        </p:txBody>
      </p:sp>
    </p:spTree>
    <p:extLst>
      <p:ext uri="{BB962C8B-B14F-4D97-AF65-F5344CB8AC3E}">
        <p14:creationId xmlns:p14="http://schemas.microsoft.com/office/powerpoint/2010/main" val="777449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Reducing Health Care Waste for a Healthier Future</a:t>
            </a:r>
          </a:p>
        </p:txBody>
      </p:sp>
      <p:sp>
        <p:nvSpPr>
          <p:cNvPr id="3" name="Content Placeholder 2"/>
          <p:cNvSpPr>
            <a:spLocks noGrp="1"/>
          </p:cNvSpPr>
          <p:nvPr>
            <p:ph sz="quarter" idx="1"/>
          </p:nvPr>
        </p:nvSpPr>
        <p:spPr/>
        <p:txBody>
          <a:bodyPr/>
          <a:lstStyle/>
          <a:p>
            <a:r>
              <a:rPr lang="en-US" sz="2500" b="1" dirty="0"/>
              <a:t>recycle and buy recycled products – </a:t>
            </a:r>
            <a:r>
              <a:rPr lang="en-US" sz="2500" i="1" dirty="0"/>
              <a:t>Recycle all recyclable products, including electronics</a:t>
            </a:r>
          </a:p>
          <a:p>
            <a:r>
              <a:rPr lang="en-US" sz="2500" b="1" dirty="0"/>
              <a:t>collect and recycle nitrous oxide anesthetic gases – </a:t>
            </a:r>
            <a:r>
              <a:rPr lang="en-US" sz="2500" i="1" dirty="0"/>
              <a:t>limit the amount that escapes into atmosphere during use</a:t>
            </a:r>
            <a:endParaRPr lang="en-US" sz="2500" b="1" dirty="0"/>
          </a:p>
          <a:p>
            <a:r>
              <a:rPr lang="en-US" sz="2500" b="1" dirty="0"/>
              <a:t>dispose of waste locally – </a:t>
            </a:r>
            <a:r>
              <a:rPr lang="en-US" sz="2500" i="1" dirty="0"/>
              <a:t>Local disposal reduces travel-related emissions</a:t>
            </a:r>
          </a:p>
          <a:p>
            <a:r>
              <a:rPr lang="en-US" sz="2500" b="1" dirty="0"/>
              <a:t>prevent waste – </a:t>
            </a:r>
            <a:r>
              <a:rPr lang="en-US" sz="2500" i="1" dirty="0"/>
              <a:t>through recycled material use, reduced use of virgin material, reducing amount of wasted material </a:t>
            </a:r>
          </a:p>
          <a:p>
            <a:r>
              <a:rPr lang="en-US" sz="2500" b="1" dirty="0"/>
              <a:t>divert at least 90% of constructed waste – </a:t>
            </a:r>
            <a:r>
              <a:rPr lang="en-US" sz="2500" i="1" dirty="0"/>
              <a:t>produced during construction and demolition</a:t>
            </a:r>
          </a:p>
        </p:txBody>
      </p:sp>
    </p:spTree>
    <p:extLst>
      <p:ext uri="{BB962C8B-B14F-4D97-AF65-F5344CB8AC3E}">
        <p14:creationId xmlns:p14="http://schemas.microsoft.com/office/powerpoint/2010/main" val="429284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Case Study: Virginia Mason Single-Use Device Reprocessing Project </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047510" y="4213443"/>
            <a:ext cx="209550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77000"/>
            <a:ext cx="4495800" cy="381000"/>
          </a:xfrm>
          <a:prstGeom prst="rect">
            <a:avLst/>
          </a:prstGeom>
          <a:noFill/>
        </p:spPr>
        <p:txBody>
          <a:bodyPr wrap="square" rtlCol="0">
            <a:spAutoFit/>
          </a:bodyPr>
          <a:lstStyle/>
          <a:p>
            <a:r>
              <a:rPr lang="en-US" dirty="0">
                <a:hlinkClick r:id="rId3"/>
              </a:rPr>
              <a:t>Image</a:t>
            </a:r>
            <a:endParaRPr lang="en-US" dirty="0"/>
          </a:p>
        </p:txBody>
      </p:sp>
      <p:sp>
        <p:nvSpPr>
          <p:cNvPr id="6" name="TextBox 5"/>
          <p:cNvSpPr txBox="1"/>
          <p:nvPr/>
        </p:nvSpPr>
        <p:spPr>
          <a:xfrm>
            <a:off x="53439" y="1743954"/>
            <a:ext cx="8915400" cy="2831544"/>
          </a:xfrm>
          <a:prstGeom prst="rect">
            <a:avLst/>
          </a:prstGeom>
          <a:noFill/>
        </p:spPr>
        <p:txBody>
          <a:bodyPr wrap="square" rtlCol="0">
            <a:spAutoFit/>
          </a:bodyPr>
          <a:lstStyle/>
          <a:p>
            <a:pPr marL="285750" indent="-285750">
              <a:buFont typeface="Arial" panose="020B0604020202020204" pitchFamily="34" charset="0"/>
              <a:buChar char="•"/>
            </a:pPr>
            <a:r>
              <a:rPr lang="en-US" sz="2000" dirty="0"/>
              <a:t>Single-use devices, including arthroscopic/orthopedic, laparoscopic devices, end up in landfills and use energy during manufacturing, disposal and transport.</a:t>
            </a:r>
          </a:p>
          <a:p>
            <a:pPr marL="285750" indent="-285750">
              <a:buFont typeface="Arial" panose="020B0604020202020204" pitchFamily="34" charset="0"/>
              <a:buChar char="•"/>
            </a:pPr>
            <a:r>
              <a:rPr lang="en-US" sz="2000" dirty="0"/>
              <a:t>VM worked with a reprocessing vendor to help them reduce costs and waste. </a:t>
            </a:r>
          </a:p>
          <a:p>
            <a:pPr marL="285750" indent="-285750">
              <a:buFont typeface="Arial" panose="020B0604020202020204" pitchFamily="34" charset="0"/>
              <a:buChar char="•"/>
            </a:pPr>
            <a:r>
              <a:rPr lang="en-US" sz="2000" dirty="0"/>
              <a:t>Reprocessed devices must meet FDA safety standards</a:t>
            </a:r>
          </a:p>
          <a:p>
            <a:pPr marL="285750" indent="-285750">
              <a:buFont typeface="Arial" panose="020B0604020202020204" pitchFamily="34" charset="0"/>
              <a:buChar char="•"/>
            </a:pPr>
            <a:r>
              <a:rPr lang="en-US" sz="2000" dirty="0"/>
              <a:t>Physicians on leadership team were consulted and visited reprocessing facility to observe quality control and inspection process. </a:t>
            </a:r>
          </a:p>
          <a:p>
            <a:pPr marL="285750" indent="-285750">
              <a:buFont typeface="Arial" panose="020B0604020202020204" pitchFamily="34" charset="0"/>
              <a:buChar char="•"/>
            </a:pPr>
            <a:r>
              <a:rPr lang="en-US" sz="2000" dirty="0"/>
              <a:t>As a result purchasing costs dropped by $3 million since 2012, in 2014 VM reported it had </a:t>
            </a:r>
            <a:r>
              <a:rPr lang="en-US" sz="2000" dirty="0">
                <a:hlinkClick r:id="rId4"/>
              </a:rPr>
              <a:t>reprocessed or recycled nearly 19,000 pounds of devices</a:t>
            </a:r>
            <a:r>
              <a:rPr lang="en-US" sz="2000" dirty="0"/>
              <a:t>.</a:t>
            </a:r>
          </a:p>
          <a:p>
            <a:r>
              <a:rPr lang="en-US" dirty="0"/>
              <a:t> </a:t>
            </a:r>
          </a:p>
        </p:txBody>
      </p:sp>
      <p:sp>
        <p:nvSpPr>
          <p:cNvPr id="7" name="TextBox 6"/>
          <p:cNvSpPr txBox="1"/>
          <p:nvPr/>
        </p:nvSpPr>
        <p:spPr>
          <a:xfrm>
            <a:off x="74221" y="4572000"/>
            <a:ext cx="67056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Education about benefits of reprocessing and sharing clinical data and research on the quality and safety comparability of reprocessed devices is key to achieving support. </a:t>
            </a:r>
            <a:endParaRPr lang="en-US" dirty="0"/>
          </a:p>
        </p:txBody>
      </p:sp>
    </p:spTree>
    <p:extLst>
      <p:ext uri="{BB962C8B-B14F-4D97-AF65-F5344CB8AC3E}">
        <p14:creationId xmlns:p14="http://schemas.microsoft.com/office/powerpoint/2010/main" val="3239408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Food Service: Healthy Food, Healthy Planet</a:t>
            </a:r>
          </a:p>
        </p:txBody>
      </p:sp>
      <p:sp>
        <p:nvSpPr>
          <p:cNvPr id="3" name="Content Placeholder 2"/>
          <p:cNvSpPr>
            <a:spLocks noGrp="1"/>
          </p:cNvSpPr>
          <p:nvPr>
            <p:ph sz="quarter" idx="1"/>
          </p:nvPr>
        </p:nvSpPr>
        <p:spPr/>
        <p:txBody>
          <a:bodyPr/>
          <a:lstStyle/>
          <a:p>
            <a:r>
              <a:rPr lang="en-US" sz="2400" b="1" dirty="0"/>
              <a:t>Reduce the amount of meat protein on menus </a:t>
            </a:r>
            <a:r>
              <a:rPr lang="en-US" sz="2400" dirty="0"/>
              <a:t>– Agriculture/meat protein production is a major source of greenhouse gas emissions. If Americans </a:t>
            </a:r>
            <a:r>
              <a:rPr lang="en-US" sz="2400" dirty="0">
                <a:hlinkClick r:id="rId2"/>
              </a:rPr>
              <a:t>ate beans instead of beef</a:t>
            </a:r>
            <a:r>
              <a:rPr lang="en-US" sz="2400" dirty="0"/>
              <a:t>, U.S. would meet up to 75% of GHG reduction goals in 2020.</a:t>
            </a:r>
          </a:p>
          <a:p>
            <a:r>
              <a:rPr lang="en-US" sz="2400" dirty="0"/>
              <a:t> </a:t>
            </a:r>
            <a:r>
              <a:rPr lang="en-US" sz="2400" b="1" dirty="0"/>
              <a:t>buy local and seasonal food </a:t>
            </a:r>
            <a:r>
              <a:rPr lang="en-US" sz="2400" dirty="0"/>
              <a:t>– reduce long-distance food transport leads to lower emissions </a:t>
            </a:r>
          </a:p>
          <a:p>
            <a:r>
              <a:rPr lang="en-US" sz="2400" b="1" dirty="0"/>
              <a:t>compost food waste </a:t>
            </a:r>
            <a:r>
              <a:rPr lang="en-US" sz="2400" dirty="0"/>
              <a:t>- creates a recycled product (compost) that can replace fertilizer. </a:t>
            </a:r>
          </a:p>
          <a:p>
            <a:r>
              <a:rPr lang="en-US" sz="2400" b="1" dirty="0"/>
              <a:t>eliminate bottled water </a:t>
            </a:r>
            <a:r>
              <a:rPr lang="en-US" sz="2400" dirty="0"/>
              <a:t>– encouraging tap water use will reduce waste.</a:t>
            </a:r>
          </a:p>
          <a:p>
            <a:endParaRPr lang="en-US" dirty="0"/>
          </a:p>
        </p:txBody>
      </p:sp>
    </p:spTree>
    <p:extLst>
      <p:ext uri="{BB962C8B-B14F-4D97-AF65-F5344CB8AC3E}">
        <p14:creationId xmlns:p14="http://schemas.microsoft.com/office/powerpoint/2010/main" val="308725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Case Study: University of Washington Healthy Food Initiative</a:t>
            </a:r>
          </a:p>
        </p:txBody>
      </p:sp>
      <p:sp>
        <p:nvSpPr>
          <p:cNvPr id="3" name="Content Placeholder 2"/>
          <p:cNvSpPr>
            <a:spLocks noGrp="1"/>
          </p:cNvSpPr>
          <p:nvPr>
            <p:ph sz="quarter" idx="1"/>
          </p:nvPr>
        </p:nvSpPr>
        <p:spPr/>
        <p:txBody>
          <a:bodyPr/>
          <a:lstStyle/>
          <a:p>
            <a:r>
              <a:rPr lang="en-US" dirty="0"/>
              <a:t>Increased purchasing of sustainable, local, organic (SLO) food: 20% produce, 67% dairy, 47% is locally sourced </a:t>
            </a:r>
          </a:p>
          <a:p>
            <a:r>
              <a:rPr lang="en-US" dirty="0"/>
              <a:t>Meatless Mondays, more vegetarian/non-meat protein options, decreasing meat portion sizes has reduced amount of meat served</a:t>
            </a:r>
          </a:p>
          <a:p>
            <a:r>
              <a:rPr lang="en-US" dirty="0"/>
              <a:t>UW </a:t>
            </a:r>
            <a:r>
              <a:rPr lang="en-US" dirty="0">
                <a:hlinkClick r:id="rId2"/>
              </a:rPr>
              <a:t>estimates</a:t>
            </a:r>
            <a:r>
              <a:rPr lang="en-US" dirty="0"/>
              <a:t> that efforts have cut overall GHG emissions by 11.8%, the emissions equivalent of 211 cars! </a:t>
            </a:r>
          </a:p>
          <a:p>
            <a:endParaRPr lang="en-US" dirty="0"/>
          </a:p>
          <a:p>
            <a:endParaRPr lang="en-US" dirty="0"/>
          </a:p>
        </p:txBody>
      </p:sp>
    </p:spTree>
    <p:extLst>
      <p:ext uri="{BB962C8B-B14F-4D97-AF65-F5344CB8AC3E}">
        <p14:creationId xmlns:p14="http://schemas.microsoft.com/office/powerpoint/2010/main" val="535474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Green Tips for Small Practices</a:t>
            </a:r>
          </a:p>
        </p:txBody>
      </p:sp>
      <p:sp>
        <p:nvSpPr>
          <p:cNvPr id="3" name="Content Placeholder 2"/>
          <p:cNvSpPr>
            <a:spLocks noGrp="1"/>
          </p:cNvSpPr>
          <p:nvPr>
            <p:ph sz="quarter" idx="1"/>
          </p:nvPr>
        </p:nvSpPr>
        <p:spPr>
          <a:xfrm>
            <a:off x="1" y="1524000"/>
            <a:ext cx="5181600" cy="4648200"/>
          </a:xfrm>
        </p:spPr>
        <p:txBody>
          <a:bodyPr/>
          <a:lstStyle/>
          <a:p>
            <a:r>
              <a:rPr lang="en-US" sz="2400" b="1" dirty="0"/>
              <a:t>Energy Efficiency </a:t>
            </a:r>
            <a:r>
              <a:rPr lang="en-US" sz="2400" dirty="0"/>
              <a:t>– Turn off electronics when not in use; install energy-efficient lighting; lower thermostat 74F in summer, 68F in winter</a:t>
            </a:r>
          </a:p>
          <a:p>
            <a:r>
              <a:rPr lang="en-US" sz="2400" b="1" dirty="0"/>
              <a:t>Renewable Energy </a:t>
            </a:r>
            <a:r>
              <a:rPr lang="en-US" sz="2400" dirty="0"/>
              <a:t>– Purchase renewable energy from your utility company (or credits)</a:t>
            </a:r>
          </a:p>
          <a:p>
            <a:r>
              <a:rPr lang="en-US" sz="2400" b="1" dirty="0"/>
              <a:t>Water Efficiency </a:t>
            </a:r>
            <a:r>
              <a:rPr lang="en-US" sz="2400" dirty="0"/>
              <a:t>– Use tap instead of bottled water, promptly fix water leaks, install efficient fixtures. </a:t>
            </a:r>
          </a:p>
          <a:p>
            <a:pPr marL="0" indent="0">
              <a:buNone/>
            </a:pPr>
            <a:r>
              <a:rPr lang="en-US" sz="1600" dirty="0"/>
              <a:t>(Source: </a:t>
            </a:r>
            <a:r>
              <a:rPr lang="en-US" sz="1600" dirty="0">
                <a:hlinkClick r:id="rId2"/>
              </a:rPr>
              <a:t>My Green Doctor</a:t>
            </a:r>
            <a:r>
              <a:rPr lang="en-US" sz="1600" dirty="0"/>
              <a: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47862"/>
            <a:ext cx="22669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00800"/>
            <a:ext cx="3352800" cy="369332"/>
          </a:xfrm>
          <a:prstGeom prst="rect">
            <a:avLst/>
          </a:prstGeom>
          <a:noFill/>
        </p:spPr>
        <p:txBody>
          <a:bodyPr wrap="square" rtlCol="0">
            <a:spAutoFit/>
          </a:bodyPr>
          <a:lstStyle/>
          <a:p>
            <a:r>
              <a:rPr lang="en-US" dirty="0">
                <a:hlinkClick r:id="rId4"/>
              </a:rPr>
              <a:t>Image</a:t>
            </a:r>
            <a:endParaRPr lang="en-US" dirty="0"/>
          </a:p>
        </p:txBody>
      </p:sp>
    </p:spTree>
    <p:extLst>
      <p:ext uri="{BB962C8B-B14F-4D97-AF65-F5344CB8AC3E}">
        <p14:creationId xmlns:p14="http://schemas.microsoft.com/office/powerpoint/2010/main" val="4091000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Advocacy: How to Communicate about Climate Change </a:t>
            </a:r>
          </a:p>
        </p:txBody>
      </p:sp>
      <p:sp>
        <p:nvSpPr>
          <p:cNvPr id="3" name="Content Placeholder 2"/>
          <p:cNvSpPr>
            <a:spLocks noGrp="1"/>
          </p:cNvSpPr>
          <p:nvPr>
            <p:ph sz="quarter" idx="1"/>
          </p:nvPr>
        </p:nvSpPr>
        <p:spPr>
          <a:xfrm>
            <a:off x="228600" y="1600200"/>
            <a:ext cx="8536555" cy="4343400"/>
          </a:xfrm>
        </p:spPr>
        <p:txBody>
          <a:bodyPr/>
          <a:lstStyle/>
          <a:p>
            <a:pPr marL="0" indent="0">
              <a:buNone/>
            </a:pPr>
            <a:r>
              <a:rPr lang="en-US" sz="1700" b="1" dirty="0"/>
              <a:t>When </a:t>
            </a:r>
            <a:r>
              <a:rPr lang="en-US" sz="1700" b="1" dirty="0">
                <a:hlinkClick r:id="rId2"/>
              </a:rPr>
              <a:t>discussing the issue </a:t>
            </a:r>
            <a:r>
              <a:rPr lang="en-US" sz="1700" b="1" dirty="0"/>
              <a:t>with your colleagues, grand rounds audience, or your community, mention the following key points: </a:t>
            </a:r>
          </a:p>
          <a:p>
            <a:r>
              <a:rPr lang="en-US" sz="1800" dirty="0"/>
              <a:t>Climate change is real and human-caused.</a:t>
            </a:r>
          </a:p>
          <a:p>
            <a:r>
              <a:rPr lang="en-US" sz="1800" dirty="0"/>
              <a:t>Climate change is bad for us and our community in a number of ways.</a:t>
            </a:r>
          </a:p>
          <a:p>
            <a:pPr lvl="1"/>
            <a:r>
              <a:rPr lang="en-US" sz="1600" i="1" dirty="0"/>
              <a:t>Localize the issue (if you live in S. Florida, talk about how climate change could worsen flooding, leading to displacement, dampness-related respiratory illness, etc.)</a:t>
            </a:r>
          </a:p>
          <a:p>
            <a:r>
              <a:rPr lang="en-US" sz="1800" dirty="0"/>
              <a:t>We need to start taking action now to protect the health of our community’s most vulnerable members—including our children, our seniors, people with chronic illnesses, and the poor—because our climate is already changing and people are already being harmed. </a:t>
            </a:r>
          </a:p>
          <a:p>
            <a:r>
              <a:rPr lang="en-US" sz="1800" dirty="0"/>
              <a:t>Taking action creates a “win-win” situation for us because, in addition to dealing with climate change, most of these actions will benefit our health too.</a:t>
            </a:r>
          </a:p>
          <a:p>
            <a:pPr lvl="1"/>
            <a:r>
              <a:rPr lang="en-US" sz="1600" i="1" dirty="0"/>
              <a:t>For example, walking or biking instead of driving short distances could reduce the risk of cardiovascular disease as well as reduce greenhouse gas emissions.</a:t>
            </a:r>
          </a:p>
        </p:txBody>
      </p:sp>
      <p:sp>
        <p:nvSpPr>
          <p:cNvPr id="4" name="TextBox 3"/>
          <p:cNvSpPr txBox="1"/>
          <p:nvPr/>
        </p:nvSpPr>
        <p:spPr>
          <a:xfrm>
            <a:off x="3429000" y="6400800"/>
            <a:ext cx="5105400" cy="800219"/>
          </a:xfrm>
          <a:prstGeom prst="rect">
            <a:avLst/>
          </a:prstGeom>
          <a:noFill/>
        </p:spPr>
        <p:txBody>
          <a:bodyPr wrap="square" rtlCol="0">
            <a:spAutoFit/>
          </a:bodyPr>
          <a:lstStyle/>
          <a:p>
            <a:pPr marL="0" lvl="1"/>
            <a:r>
              <a:rPr lang="en-US" sz="1400" dirty="0"/>
              <a:t>(Source: Conveying the Human Implications of Climate Change report (</a:t>
            </a:r>
            <a:r>
              <a:rPr lang="en-US" sz="1400" dirty="0">
                <a:hlinkClick r:id="rId3"/>
              </a:rPr>
              <a:t>1</a:t>
            </a:r>
            <a:r>
              <a:rPr lang="en-US" sz="1400" dirty="0"/>
              <a:t>))</a:t>
            </a:r>
          </a:p>
          <a:p>
            <a:endParaRPr lang="en-US" dirty="0"/>
          </a:p>
        </p:txBody>
      </p:sp>
    </p:spTree>
    <p:extLst>
      <p:ext uri="{BB962C8B-B14F-4D97-AF65-F5344CB8AC3E}">
        <p14:creationId xmlns:p14="http://schemas.microsoft.com/office/powerpoint/2010/main" val="2788891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More Resources</a:t>
            </a:r>
          </a:p>
        </p:txBody>
      </p:sp>
      <p:sp>
        <p:nvSpPr>
          <p:cNvPr id="3" name="Content Placeholder 2"/>
          <p:cNvSpPr>
            <a:spLocks noGrp="1"/>
          </p:cNvSpPr>
          <p:nvPr>
            <p:ph sz="quarter" idx="1"/>
          </p:nvPr>
        </p:nvSpPr>
        <p:spPr/>
        <p:txBody>
          <a:bodyPr/>
          <a:lstStyle/>
          <a:p>
            <a:r>
              <a:rPr lang="en-US" sz="2400" dirty="0"/>
              <a:t>Intergovernmental Panel on Climate Change (IPCC) - </a:t>
            </a:r>
            <a:r>
              <a:rPr lang="en-US" sz="2400" dirty="0">
                <a:hlinkClick r:id="rId2"/>
              </a:rPr>
              <a:t>http://www.ipcc.ch/</a:t>
            </a:r>
            <a:endParaRPr lang="en-US" sz="2400" dirty="0"/>
          </a:p>
          <a:p>
            <a:r>
              <a:rPr lang="en-US" sz="2400" dirty="0"/>
              <a:t>U.S. Global Change Research Program - http://</a:t>
            </a:r>
            <a:r>
              <a:rPr lang="en-US" sz="2400" dirty="0">
                <a:hlinkClick r:id="rId3"/>
              </a:rPr>
              <a:t>www.globalchange.gov</a:t>
            </a:r>
            <a:r>
              <a:rPr lang="en-US" sz="2400" dirty="0"/>
              <a:t>/ </a:t>
            </a:r>
          </a:p>
          <a:p>
            <a:r>
              <a:rPr lang="en-US" sz="2400" dirty="0"/>
              <a:t>Health Care without Harm (U.S./Canada) - </a:t>
            </a:r>
            <a:r>
              <a:rPr lang="en-US" sz="2400" dirty="0">
                <a:hlinkClick r:id="rId4"/>
              </a:rPr>
              <a:t>https://climatecouncil.noharm.org/ </a:t>
            </a:r>
            <a:endParaRPr lang="en-US" sz="2400" dirty="0"/>
          </a:p>
          <a:p>
            <a:r>
              <a:rPr lang="en-US" sz="2400" dirty="0"/>
              <a:t>My Green Doctor - </a:t>
            </a:r>
            <a:r>
              <a:rPr lang="en-US" sz="2400" dirty="0">
                <a:hlinkClick r:id="rId5"/>
              </a:rPr>
              <a:t>http://www.mygreendoctor.org/</a:t>
            </a:r>
            <a:endParaRPr lang="en-US" sz="2400" dirty="0"/>
          </a:p>
          <a:p>
            <a:r>
              <a:rPr lang="en-US" sz="2400" dirty="0"/>
              <a:t>Medical Society Consortium on Climate and Health – </a:t>
            </a:r>
            <a:r>
              <a:rPr lang="en-US" sz="2400" dirty="0">
                <a:hlinkClick r:id="rId6"/>
              </a:rPr>
              <a:t>https://medsocietiesforclimatehealth.org/</a:t>
            </a:r>
            <a:endParaRPr lang="en-US" sz="2400" dirty="0"/>
          </a:p>
          <a:p>
            <a:r>
              <a:rPr lang="en-US" sz="2400" dirty="0"/>
              <a:t>U.S. Green Building Council - </a:t>
            </a:r>
            <a:r>
              <a:rPr lang="en-US" sz="2400" dirty="0">
                <a:hlinkClick r:id="rId7"/>
              </a:rPr>
              <a:t>http://www.usgbc.org/</a:t>
            </a:r>
            <a:endParaRPr lang="en-US" sz="2400" dirty="0"/>
          </a:p>
          <a:p>
            <a:r>
              <a:rPr lang="en-US" sz="2400" dirty="0"/>
              <a:t>Energy Star - </a:t>
            </a:r>
            <a:r>
              <a:rPr lang="en-US" sz="2400" dirty="0">
                <a:hlinkClick r:id="rId8"/>
              </a:rPr>
              <a:t>https://www.energystar.gov/</a:t>
            </a:r>
            <a:endParaRPr lang="en-US" sz="2400" dirty="0"/>
          </a:p>
          <a:p>
            <a:endParaRPr lang="en-US" dirty="0"/>
          </a:p>
          <a:p>
            <a:endParaRPr lang="en-US" dirty="0"/>
          </a:p>
        </p:txBody>
      </p:sp>
    </p:spTree>
    <p:extLst>
      <p:ext uri="{BB962C8B-B14F-4D97-AF65-F5344CB8AC3E}">
        <p14:creationId xmlns:p14="http://schemas.microsoft.com/office/powerpoint/2010/main" val="1408427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374" y="76200"/>
            <a:ext cx="7010400" cy="5583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5659704"/>
            <a:ext cx="7431974" cy="954107"/>
          </a:xfrm>
          <a:prstGeom prst="rect">
            <a:avLst/>
          </a:prstGeom>
          <a:noFill/>
        </p:spPr>
        <p:txBody>
          <a:bodyPr wrap="square" rtlCol="0">
            <a:spAutoFit/>
          </a:bodyPr>
          <a:lstStyle/>
          <a:p>
            <a:pPr algn="ctr"/>
            <a:r>
              <a:rPr lang="en-US" sz="2800" dirty="0">
                <a:solidFill>
                  <a:schemeClr val="accent1"/>
                </a:solidFill>
              </a:rPr>
              <a:t>Protect People and the Planet </a:t>
            </a:r>
          </a:p>
          <a:p>
            <a:pPr algn="ctr"/>
            <a:r>
              <a:rPr lang="en-US" sz="2800" i="1" dirty="0">
                <a:solidFill>
                  <a:schemeClr val="accent1"/>
                </a:solidFill>
                <a:effectLst>
                  <a:outerShdw blurRad="38100" dist="38100" dir="2700000" algn="tl">
                    <a:srgbClr val="000000">
                      <a:alpha val="43137"/>
                    </a:srgbClr>
                  </a:outerShdw>
                </a:effectLst>
              </a:rPr>
              <a:t>We</a:t>
            </a:r>
            <a:r>
              <a:rPr lang="en-US" sz="2800" i="1" dirty="0">
                <a:solidFill>
                  <a:schemeClr val="accent1"/>
                </a:solidFill>
              </a:rPr>
              <a:t> Can Do This</a:t>
            </a:r>
          </a:p>
        </p:txBody>
      </p:sp>
    </p:spTree>
    <p:extLst>
      <p:ext uri="{BB962C8B-B14F-4D97-AF65-F5344CB8AC3E}">
        <p14:creationId xmlns:p14="http://schemas.microsoft.com/office/powerpoint/2010/main" val="268366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Damage to the Climate – It’s Already Happening </a:t>
            </a:r>
          </a:p>
        </p:txBody>
      </p:sp>
      <p:sp>
        <p:nvSpPr>
          <p:cNvPr id="3" name="Content Placeholder 2"/>
          <p:cNvSpPr>
            <a:spLocks noGrp="1"/>
          </p:cNvSpPr>
          <p:nvPr>
            <p:ph sz="quarter" idx="1"/>
          </p:nvPr>
        </p:nvSpPr>
        <p:spPr>
          <a:xfrm>
            <a:off x="609600" y="1828800"/>
            <a:ext cx="8159002" cy="4267200"/>
          </a:xfrm>
        </p:spPr>
        <p:txBody>
          <a:bodyPr/>
          <a:lstStyle/>
          <a:p>
            <a:r>
              <a:rPr lang="en-US" sz="3200" dirty="0"/>
              <a:t>“Warming of our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 (IPCC, 2013)  </a:t>
            </a:r>
          </a:p>
        </p:txBody>
      </p:sp>
      <p:sp>
        <p:nvSpPr>
          <p:cNvPr id="4" name="TextBox 3"/>
          <p:cNvSpPr txBox="1"/>
          <p:nvPr/>
        </p:nvSpPr>
        <p:spPr>
          <a:xfrm>
            <a:off x="3657600" y="6477000"/>
            <a:ext cx="4648200" cy="253916"/>
          </a:xfrm>
          <a:prstGeom prst="rect">
            <a:avLst/>
          </a:prstGeom>
          <a:noFill/>
        </p:spPr>
        <p:txBody>
          <a:bodyPr wrap="square" rtlCol="0">
            <a:spAutoFit/>
          </a:bodyPr>
          <a:lstStyle/>
          <a:p>
            <a:r>
              <a:rPr lang="en-US" sz="1050" dirty="0">
                <a:hlinkClick r:id="rId3"/>
              </a:rPr>
              <a:t>https://www.ipcc.ch/pdf/assessment-report/ar5/wg1/WG1AR5_SPM_FINAL.pdf</a:t>
            </a:r>
            <a:endParaRPr lang="en-US" sz="1050" dirty="0"/>
          </a:p>
        </p:txBody>
      </p:sp>
    </p:spTree>
    <p:extLst>
      <p:ext uri="{BB962C8B-B14F-4D97-AF65-F5344CB8AC3E}">
        <p14:creationId xmlns:p14="http://schemas.microsoft.com/office/powerpoint/2010/main" val="129844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Dear Earth: It’s not you, it’s us. </a:t>
            </a:r>
          </a:p>
        </p:txBody>
      </p:sp>
      <p:sp>
        <p:nvSpPr>
          <p:cNvPr id="3" name="Content Placeholder 2"/>
          <p:cNvSpPr>
            <a:spLocks noGrp="1"/>
          </p:cNvSpPr>
          <p:nvPr>
            <p:ph sz="quarter" idx="1"/>
          </p:nvPr>
        </p:nvSpPr>
        <p:spPr>
          <a:xfrm>
            <a:off x="152400" y="1676400"/>
            <a:ext cx="3657600" cy="4572000"/>
          </a:xfrm>
        </p:spPr>
        <p:txBody>
          <a:bodyPr/>
          <a:lstStyle/>
          <a:p>
            <a:r>
              <a:rPr lang="en-US" sz="2000" dirty="0"/>
              <a:t>Humans are primarily responsible for recent change in climate.</a:t>
            </a:r>
          </a:p>
          <a:p>
            <a:r>
              <a:rPr lang="en-US" sz="2000" dirty="0"/>
              <a:t>GHG emissions have skyrocketed since the beginning of the Industrial Revolution, causing atmospheric concentrations of carbon dioxide, methane, and nitrous oxide to increase substantially. </a:t>
            </a:r>
          </a:p>
          <a:p>
            <a:r>
              <a:rPr lang="en-US" sz="2000" dirty="0"/>
              <a:t>Carbon dioxide is the single largest GHG emitted by human activity.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752600"/>
            <a:ext cx="5107376"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752600"/>
            <a:ext cx="3886200" cy="369332"/>
          </a:xfrm>
          <a:prstGeom prst="rect">
            <a:avLst/>
          </a:prstGeom>
          <a:noFill/>
        </p:spPr>
        <p:txBody>
          <a:bodyPr wrap="square" rtlCol="0">
            <a:spAutoFit/>
          </a:bodyPr>
          <a:lstStyle/>
          <a:p>
            <a:endParaRPr lang="en-US" dirty="0"/>
          </a:p>
        </p:txBody>
      </p:sp>
      <p:sp>
        <p:nvSpPr>
          <p:cNvPr id="7" name="TextBox 6"/>
          <p:cNvSpPr txBox="1"/>
          <p:nvPr/>
        </p:nvSpPr>
        <p:spPr>
          <a:xfrm>
            <a:off x="304800" y="1905000"/>
            <a:ext cx="38862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45158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NOAA: Climate Model Indications and the Observed Climate</a:t>
            </a: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4582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6477000"/>
            <a:ext cx="4648200" cy="381000"/>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val="312273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Indicators of Climate Change </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391400" cy="459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6400800"/>
            <a:ext cx="5105400" cy="369332"/>
          </a:xfrm>
          <a:prstGeom prst="rect">
            <a:avLst/>
          </a:prstGeom>
          <a:noFill/>
        </p:spPr>
        <p:txBody>
          <a:bodyPr wrap="square" rtlCol="0">
            <a:spAutoFit/>
          </a:bodyPr>
          <a:lstStyle/>
          <a:p>
            <a:r>
              <a:rPr lang="en-US" dirty="0"/>
              <a:t>Panama’s San Blas Archipelago, submerged.</a:t>
            </a:r>
          </a:p>
        </p:txBody>
      </p:sp>
    </p:spTree>
    <p:extLst>
      <p:ext uri="{BB962C8B-B14F-4D97-AF65-F5344CB8AC3E}">
        <p14:creationId xmlns:p14="http://schemas.microsoft.com/office/powerpoint/2010/main" val="188486911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Ptheme">
  <a:themeElements>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cp_powerpoint">
  <a:themeElements>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themeOverride>
</file>

<file path=ppt/theme/themeOverride2.xml><?xml version="1.0" encoding="utf-8"?>
<a:themeOverride xmlns:a="http://schemas.openxmlformats.org/drawingml/2006/main">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ACPtheme</Template>
  <TotalTime>7033</TotalTime>
  <Words>5352</Words>
  <Application>Microsoft Macintosh PowerPoint</Application>
  <PresentationFormat>On-screen Show (4:3)</PresentationFormat>
  <Paragraphs>342</Paragraphs>
  <Slides>59</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Trebuchet MS</vt:lpstr>
      <vt:lpstr>Tw Cen MT</vt:lpstr>
      <vt:lpstr>Wingdings</vt:lpstr>
      <vt:lpstr>ACPtheme</vt:lpstr>
      <vt:lpstr>acp_powerpoint</vt:lpstr>
      <vt:lpstr>Climate Change and Health:  A Global Call to Action </vt:lpstr>
      <vt:lpstr>The Basics </vt:lpstr>
      <vt:lpstr>So, What is Climate Change?</vt:lpstr>
      <vt:lpstr>First, the Greenhouse Effect…</vt:lpstr>
      <vt:lpstr>Global warming: brought to you in part by  Greenhouse Gases </vt:lpstr>
      <vt:lpstr>Damage to the Climate – It’s Already Happening </vt:lpstr>
      <vt:lpstr>Dear Earth: It’s not you, it’s us. </vt:lpstr>
      <vt:lpstr>NOAA: Climate Model Indications and the Observed Climate</vt:lpstr>
      <vt:lpstr>Indicators of Climate Change </vt:lpstr>
      <vt:lpstr>NOAA: 10 Indicators of a Warming World</vt:lpstr>
      <vt:lpstr>Rising Global Surface Temperature</vt:lpstr>
      <vt:lpstr>Sea and Land Ice is Dwindling…</vt:lpstr>
      <vt:lpstr>…and Sea Level is Rising </vt:lpstr>
      <vt:lpstr>Other Trends</vt:lpstr>
      <vt:lpstr>So, What Does This Have to Do With Health?</vt:lpstr>
      <vt:lpstr>Climate Change Poses Risks and Opportunities Related to Health </vt:lpstr>
      <vt:lpstr>PowerPoint Presentation</vt:lpstr>
      <vt:lpstr>PowerPoint Presentation</vt:lpstr>
      <vt:lpstr>Heat-related disorders, including heat stress</vt:lpstr>
      <vt:lpstr>Respiratory disorders, including asthma and allergies </vt:lpstr>
      <vt:lpstr>Vector- and water-borne diseases</vt:lpstr>
      <vt:lpstr>Vector-borne disease cases on the rise…</vt:lpstr>
      <vt:lpstr>Food security problems and water scarcity</vt:lpstr>
      <vt:lpstr>Mental health disorders, including post-traumatic stress disorder and depression connected to natural disasters. </vt:lpstr>
      <vt:lpstr>High-risk populations </vt:lpstr>
      <vt:lpstr>IPCC: Understanding Global Warming of 1.5°C</vt:lpstr>
      <vt:lpstr>U.S. Regional Effects of Climate Change </vt:lpstr>
      <vt:lpstr>U.S. Regional Effects of Climate Change </vt:lpstr>
      <vt:lpstr>U.S. Regional Effects of Climate Change </vt:lpstr>
      <vt:lpstr>U.S. Regional Effects of Climate Change </vt:lpstr>
      <vt:lpstr>U.S. Regional Effects of Climate Change </vt:lpstr>
      <vt:lpstr>U.S. Regional Effects of Climate Change</vt:lpstr>
      <vt:lpstr>U.S. Regional Effects of Climate Change </vt:lpstr>
      <vt:lpstr>Potential Global Impact</vt:lpstr>
      <vt:lpstr>How to Take Action for your Patients and the Planet</vt:lpstr>
      <vt:lpstr>Climate Change May Already Be Hurting Your Patients</vt:lpstr>
      <vt:lpstr>Physician and public health organizations have spoken up about climate change and health</vt:lpstr>
      <vt:lpstr>ACP Recommendations </vt:lpstr>
      <vt:lpstr>Adaptation: Limiting the Damage Done by a Changing World</vt:lpstr>
      <vt:lpstr>Climate Change Mitigation: The Key to Stopping Further Climate Change</vt:lpstr>
      <vt:lpstr>Mitigation could have major health benefits </vt:lpstr>
      <vt:lpstr>Addressing Climate Change is a Win-Win Situation</vt:lpstr>
      <vt:lpstr>ACP Recommendation </vt:lpstr>
      <vt:lpstr>The Health Care Industry is One of the Largest Consumers of Energy</vt:lpstr>
      <vt:lpstr>How Can You Help “Green” Your Facility?</vt:lpstr>
      <vt:lpstr>Green Transportation Strategies </vt:lpstr>
      <vt:lpstr>Case Study: Seattle Children’s Hospital</vt:lpstr>
      <vt:lpstr>Reduce Your Facility’s Energy Use </vt:lpstr>
      <vt:lpstr>Case Study: Boston Green Ribbon Commission Health Care Working Group</vt:lpstr>
      <vt:lpstr>The Built Environment</vt:lpstr>
      <vt:lpstr>Case Study: Group Health Puyallup Medical Center</vt:lpstr>
      <vt:lpstr>Reducing Health Care Waste for a Healthier Future</vt:lpstr>
      <vt:lpstr>Case Study: Virginia Mason Single-Use Device Reprocessing Project </vt:lpstr>
      <vt:lpstr>Food Service: Healthy Food, Healthy Planet</vt:lpstr>
      <vt:lpstr>Case Study: University of Washington Healthy Food Initiative</vt:lpstr>
      <vt:lpstr>Green Tips for Small Practices</vt:lpstr>
      <vt:lpstr>Advocacy: How to Communicate about Climate Change </vt:lpstr>
      <vt:lpstr>More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the Medical Liability Reform Impasse  Ryan Crowley Senior Associate, Health Policy  American College of Physicians</dc:title>
  <dc:creator>Windows User</dc:creator>
  <cp:lastModifiedBy>Genna Hewett-Abbott</cp:lastModifiedBy>
  <cp:revision>304</cp:revision>
  <cp:lastPrinted>2014-04-04T15:58:05Z</cp:lastPrinted>
  <dcterms:created xsi:type="dcterms:W3CDTF">2014-03-31T14:44:36Z</dcterms:created>
  <dcterms:modified xsi:type="dcterms:W3CDTF">2020-05-15T20:42:39Z</dcterms:modified>
</cp:coreProperties>
</file>