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56" r:id="rId5"/>
    <p:sldId id="259" r:id="rId6"/>
    <p:sldId id="260" r:id="rId7"/>
    <p:sldId id="270" r:id="rId8"/>
    <p:sldId id="265" r:id="rId9"/>
    <p:sldId id="275" r:id="rId10"/>
    <p:sldId id="276" r:id="rId11"/>
    <p:sldId id="269" r:id="rId12"/>
    <p:sldId id="268" r:id="rId13"/>
    <p:sldId id="274" r:id="rId14"/>
    <p:sldId id="262"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w Cen MT" pitchFamily="34" charset="0"/>
        <a:ea typeface="+mn-ea"/>
        <a:cs typeface="Arial" charset="0"/>
      </a:defRPr>
    </a:lvl1pPr>
    <a:lvl2pPr marL="457200" algn="l" rtl="0" fontAlgn="base">
      <a:spcBef>
        <a:spcPct val="0"/>
      </a:spcBef>
      <a:spcAft>
        <a:spcPct val="0"/>
      </a:spcAft>
      <a:defRPr kern="1200">
        <a:solidFill>
          <a:schemeClr val="tx1"/>
        </a:solidFill>
        <a:latin typeface="Tw Cen MT" pitchFamily="34" charset="0"/>
        <a:ea typeface="+mn-ea"/>
        <a:cs typeface="Arial" charset="0"/>
      </a:defRPr>
    </a:lvl2pPr>
    <a:lvl3pPr marL="914400" algn="l" rtl="0" fontAlgn="base">
      <a:spcBef>
        <a:spcPct val="0"/>
      </a:spcBef>
      <a:spcAft>
        <a:spcPct val="0"/>
      </a:spcAft>
      <a:defRPr kern="1200">
        <a:solidFill>
          <a:schemeClr val="tx1"/>
        </a:solidFill>
        <a:latin typeface="Tw Cen MT" pitchFamily="34" charset="0"/>
        <a:ea typeface="+mn-ea"/>
        <a:cs typeface="Arial" charset="0"/>
      </a:defRPr>
    </a:lvl3pPr>
    <a:lvl4pPr marL="1371600" algn="l" rtl="0" fontAlgn="base">
      <a:spcBef>
        <a:spcPct val="0"/>
      </a:spcBef>
      <a:spcAft>
        <a:spcPct val="0"/>
      </a:spcAft>
      <a:defRPr kern="1200">
        <a:solidFill>
          <a:schemeClr val="tx1"/>
        </a:solidFill>
        <a:latin typeface="Tw Cen MT" pitchFamily="34" charset="0"/>
        <a:ea typeface="+mn-ea"/>
        <a:cs typeface="Arial" charset="0"/>
      </a:defRPr>
    </a:lvl4pPr>
    <a:lvl5pPr marL="1828800" algn="l" rtl="0" fontAlgn="base">
      <a:spcBef>
        <a:spcPct val="0"/>
      </a:spcBef>
      <a:spcAft>
        <a:spcPct val="0"/>
      </a:spcAft>
      <a:defRPr kern="1200">
        <a:solidFill>
          <a:schemeClr val="tx1"/>
        </a:solidFill>
        <a:latin typeface="Tw Cen MT" pitchFamily="34" charset="0"/>
        <a:ea typeface="+mn-ea"/>
        <a:cs typeface="Arial" charset="0"/>
      </a:defRPr>
    </a:lvl5pPr>
    <a:lvl6pPr marL="2286000" algn="l" defTabSz="914400" rtl="0" eaLnBrk="1" latinLnBrk="0" hangingPunct="1">
      <a:defRPr kern="1200">
        <a:solidFill>
          <a:schemeClr val="tx1"/>
        </a:solidFill>
        <a:latin typeface="Tw Cen MT" pitchFamily="34" charset="0"/>
        <a:ea typeface="+mn-ea"/>
        <a:cs typeface="Arial" charset="0"/>
      </a:defRPr>
    </a:lvl6pPr>
    <a:lvl7pPr marL="2743200" algn="l" defTabSz="914400" rtl="0" eaLnBrk="1" latinLnBrk="0" hangingPunct="1">
      <a:defRPr kern="1200">
        <a:solidFill>
          <a:schemeClr val="tx1"/>
        </a:solidFill>
        <a:latin typeface="Tw Cen MT" pitchFamily="34" charset="0"/>
        <a:ea typeface="+mn-ea"/>
        <a:cs typeface="Arial" charset="0"/>
      </a:defRPr>
    </a:lvl7pPr>
    <a:lvl8pPr marL="3200400" algn="l" defTabSz="914400" rtl="0" eaLnBrk="1" latinLnBrk="0" hangingPunct="1">
      <a:defRPr kern="1200">
        <a:solidFill>
          <a:schemeClr val="tx1"/>
        </a:solidFill>
        <a:latin typeface="Tw Cen MT" pitchFamily="34" charset="0"/>
        <a:ea typeface="+mn-ea"/>
        <a:cs typeface="Arial" charset="0"/>
      </a:defRPr>
    </a:lvl8pPr>
    <a:lvl9pPr marL="3657600" algn="l" defTabSz="914400" rtl="0" eaLnBrk="1" latinLnBrk="0" hangingPunct="1">
      <a:defRPr kern="1200">
        <a:solidFill>
          <a:schemeClr val="tx1"/>
        </a:solidFill>
        <a:latin typeface="Tw Cen MT"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66"/>
    <a:srgbClr val="1EB53A"/>
    <a:srgbClr val="19A7E0"/>
    <a:srgbClr val="9FCF67"/>
    <a:srgbClr val="F99827"/>
    <a:srgbClr val="7CD0F3"/>
    <a:srgbClr val="FFC82E"/>
    <a:srgbClr val="B5B7B4"/>
    <a:srgbClr val="2EB135"/>
    <a:srgbClr val="00A3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BB9055-8B6F-01A2-30D2-674F954DB417}" v="65" dt="2024-08-12T17:58:20.9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ce Jung" userId="S::ajung@acponline.org::7017773b-44d3-40b4-adf6-da6edc18c369" providerId="AD" clId="Web-{73631014-BE97-6587-6E23-FFC177205FF9}"/>
    <pc:docChg chg="modSld">
      <pc:chgData name="Alice Jung" userId="S::ajung@acponline.org::7017773b-44d3-40b4-adf6-da6edc18c369" providerId="AD" clId="Web-{73631014-BE97-6587-6E23-FFC177205FF9}" dt="2024-06-20T17:01:48.572" v="9" actId="20577"/>
      <pc:docMkLst>
        <pc:docMk/>
      </pc:docMkLst>
      <pc:sldChg chg="modSp">
        <pc:chgData name="Alice Jung" userId="S::ajung@acponline.org::7017773b-44d3-40b4-adf6-da6edc18c369" providerId="AD" clId="Web-{73631014-BE97-6587-6E23-FFC177205FF9}" dt="2024-06-20T17:01:48.572" v="9" actId="20577"/>
        <pc:sldMkLst>
          <pc:docMk/>
          <pc:sldMk cId="148312118" sldId="259"/>
        </pc:sldMkLst>
        <pc:spChg chg="mod">
          <ac:chgData name="Alice Jung" userId="S::ajung@acponline.org::7017773b-44d3-40b4-adf6-da6edc18c369" providerId="AD" clId="Web-{73631014-BE97-6587-6E23-FFC177205FF9}" dt="2024-06-20T17:01:48.572" v="9" actId="20577"/>
          <ac:spMkLst>
            <pc:docMk/>
            <pc:sldMk cId="148312118" sldId="259"/>
            <ac:spMk id="6" creationId="{3C096AD9-8BF2-469F-9E4D-C8A9984A0C02}"/>
          </ac:spMkLst>
        </pc:spChg>
      </pc:sldChg>
    </pc:docChg>
  </pc:docChgLst>
  <pc:docChgLst>
    <pc:chgData name="Alice Jung" userId="S::ajung@acponline.org::7017773b-44d3-40b4-adf6-da6edc18c369" providerId="AD" clId="Web-{BEBB9055-8B6F-01A2-30D2-674F954DB417}"/>
    <pc:docChg chg="modSld">
      <pc:chgData name="Alice Jung" userId="S::ajung@acponline.org::7017773b-44d3-40b4-adf6-da6edc18c369" providerId="AD" clId="Web-{BEBB9055-8B6F-01A2-30D2-674F954DB417}" dt="2024-08-12T17:58:20.945" v="37" actId="20577"/>
      <pc:docMkLst>
        <pc:docMk/>
      </pc:docMkLst>
      <pc:sldChg chg="delSp modSp">
        <pc:chgData name="Alice Jung" userId="S::ajung@acponline.org::7017773b-44d3-40b4-adf6-da6edc18c369" providerId="AD" clId="Web-{BEBB9055-8B6F-01A2-30D2-674F954DB417}" dt="2024-08-12T17:58:20.945" v="37" actId="20577"/>
        <pc:sldMkLst>
          <pc:docMk/>
          <pc:sldMk cId="3618072768" sldId="270"/>
        </pc:sldMkLst>
        <pc:spChg chg="del">
          <ac:chgData name="Alice Jung" userId="S::ajung@acponline.org::7017773b-44d3-40b4-adf6-da6edc18c369" providerId="AD" clId="Web-{BEBB9055-8B6F-01A2-30D2-674F954DB417}" dt="2024-08-12T17:58:10.601" v="32"/>
          <ac:spMkLst>
            <pc:docMk/>
            <pc:sldMk cId="3618072768" sldId="270"/>
            <ac:spMk id="4" creationId="{1E8FBEA4-9C00-9664-BB76-CC8263109F5C}"/>
          </ac:spMkLst>
        </pc:spChg>
        <pc:spChg chg="mod">
          <ac:chgData name="Alice Jung" userId="S::ajung@acponline.org::7017773b-44d3-40b4-adf6-da6edc18c369" providerId="AD" clId="Web-{BEBB9055-8B6F-01A2-30D2-674F954DB417}" dt="2024-08-12T17:58:20.945" v="37" actId="20577"/>
          <ac:spMkLst>
            <pc:docMk/>
            <pc:sldMk cId="3618072768" sldId="270"/>
            <ac:spMk id="7" creationId="{4DE85C3C-C0B7-4B18-99A7-62A02B448696}"/>
          </ac:spMkLst>
        </pc:spChg>
      </pc:sldChg>
    </pc:docChg>
  </pc:docChgLst>
  <pc:docChgLst>
    <pc:chgData name="Alice Jung" userId="S::ajung@acponline.org::7017773b-44d3-40b4-adf6-da6edc18c369" providerId="AD" clId="Web-{D8DF7EA6-2375-E72A-43E6-E6B0033D1D24}"/>
    <pc:docChg chg="addSld delSld modSld">
      <pc:chgData name="Alice Jung" userId="S::ajung@acponline.org::7017773b-44d3-40b4-adf6-da6edc18c369" providerId="AD" clId="Web-{D8DF7EA6-2375-E72A-43E6-E6B0033D1D24}" dt="2024-08-06T13:53:37.035" v="52" actId="20577"/>
      <pc:docMkLst>
        <pc:docMk/>
      </pc:docMkLst>
      <pc:sldChg chg="delSp modSp add">
        <pc:chgData name="Alice Jung" userId="S::ajung@acponline.org::7017773b-44d3-40b4-adf6-da6edc18c369" providerId="AD" clId="Web-{D8DF7EA6-2375-E72A-43E6-E6B0033D1D24}" dt="2024-08-06T13:53:37.035" v="52" actId="20577"/>
        <pc:sldMkLst>
          <pc:docMk/>
          <pc:sldMk cId="1281854600" sldId="265"/>
        </pc:sldMkLst>
        <pc:spChg chg="mod">
          <ac:chgData name="Alice Jung" userId="S::ajung@acponline.org::7017773b-44d3-40b4-adf6-da6edc18c369" providerId="AD" clId="Web-{D8DF7EA6-2375-E72A-43E6-E6B0033D1D24}" dt="2024-08-06T12:59:40.747" v="3" actId="20577"/>
          <ac:spMkLst>
            <pc:docMk/>
            <pc:sldMk cId="1281854600" sldId="265"/>
            <ac:spMk id="2" creationId="{00000000-0000-0000-0000-000000000000}"/>
          </ac:spMkLst>
        </pc:spChg>
        <pc:spChg chg="mod">
          <ac:chgData name="Alice Jung" userId="S::ajung@acponline.org::7017773b-44d3-40b4-adf6-da6edc18c369" providerId="AD" clId="Web-{D8DF7EA6-2375-E72A-43E6-E6B0033D1D24}" dt="2024-08-06T13:53:37.035" v="52" actId="20577"/>
          <ac:spMkLst>
            <pc:docMk/>
            <pc:sldMk cId="1281854600" sldId="265"/>
            <ac:spMk id="3" creationId="{323A32FB-4918-4759-95C9-41D5A18F9A1F}"/>
          </ac:spMkLst>
        </pc:spChg>
        <pc:spChg chg="del">
          <ac:chgData name="Alice Jung" userId="S::ajung@acponline.org::7017773b-44d3-40b4-adf6-da6edc18c369" providerId="AD" clId="Web-{D8DF7EA6-2375-E72A-43E6-E6B0033D1D24}" dt="2024-08-06T12:59:36.059" v="2"/>
          <ac:spMkLst>
            <pc:docMk/>
            <pc:sldMk cId="1281854600" sldId="265"/>
            <ac:spMk id="6" creationId="{6C253612-F70B-B26C-5773-F0FE787C85CC}"/>
          </ac:spMkLst>
        </pc:spChg>
      </pc:sldChg>
      <pc:sldChg chg="del">
        <pc:chgData name="Alice Jung" userId="S::ajung@acponline.org::7017773b-44d3-40b4-adf6-da6edc18c369" providerId="AD" clId="Web-{D8DF7EA6-2375-E72A-43E6-E6B0033D1D24}" dt="2024-08-06T12:59:32.137" v="1"/>
        <pc:sldMkLst>
          <pc:docMk/>
          <pc:sldMk cId="1256010917" sldId="27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3B0EDC4-1B4A-4448-9B27-185FAF2D033F}" type="datetimeFigureOut">
              <a:rPr lang="en-US"/>
              <a:pPr>
                <a:defRPr/>
              </a:pPr>
              <a:t>8/12/2024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B96AF862-AD0D-47E8-80B5-F218A8098550}" type="slidenum">
              <a:rPr lang="en-US"/>
              <a:pPr>
                <a:defRPr/>
              </a:pPr>
              <a:t>‹#›</a:t>
            </a:fld>
            <a:endParaRPr lang="en-US"/>
          </a:p>
        </p:txBody>
      </p:sp>
    </p:spTree>
    <p:extLst>
      <p:ext uri="{BB962C8B-B14F-4D97-AF65-F5344CB8AC3E}">
        <p14:creationId xmlns:p14="http://schemas.microsoft.com/office/powerpoint/2010/main" val="36626033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3FC51CF-80EF-45B7-873F-705AE9506C9F}" type="datetimeFigureOut">
              <a:rPr lang="en-US"/>
              <a:pPr>
                <a:defRPr/>
              </a:pPr>
              <a:t>8/12/2024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90EC1EA-07A0-4FA0-85C5-97754687AA71}" type="slidenum">
              <a:rPr lang="en-US"/>
              <a:pPr>
                <a:defRPr/>
              </a:pPr>
              <a:t>‹#›</a:t>
            </a:fld>
            <a:endParaRPr lang="en-US"/>
          </a:p>
        </p:txBody>
      </p:sp>
    </p:spTree>
    <p:extLst>
      <p:ext uri="{BB962C8B-B14F-4D97-AF65-F5344CB8AC3E}">
        <p14:creationId xmlns:p14="http://schemas.microsoft.com/office/powerpoint/2010/main" val="3758285914"/>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90EC1EA-07A0-4FA0-85C5-97754687AA71}" type="slidenum">
              <a:rPr lang="en-US" smtClean="0"/>
              <a:pPr>
                <a:defRPr/>
              </a:pPr>
              <a:t>1</a:t>
            </a:fld>
            <a:endParaRPr lang="en-US"/>
          </a:p>
        </p:txBody>
      </p:sp>
    </p:spTree>
    <p:extLst>
      <p:ext uri="{BB962C8B-B14F-4D97-AF65-F5344CB8AC3E}">
        <p14:creationId xmlns:p14="http://schemas.microsoft.com/office/powerpoint/2010/main" val="1693218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90EC1EA-07A0-4FA0-85C5-97754687AA71}" type="slidenum">
              <a:rPr lang="en-US" smtClean="0"/>
              <a:pPr>
                <a:defRPr/>
              </a:pPr>
              <a:t>2</a:t>
            </a:fld>
            <a:endParaRPr lang="en-US"/>
          </a:p>
        </p:txBody>
      </p:sp>
    </p:spTree>
    <p:extLst>
      <p:ext uri="{BB962C8B-B14F-4D97-AF65-F5344CB8AC3E}">
        <p14:creationId xmlns:p14="http://schemas.microsoft.com/office/powerpoint/2010/main" val="900022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E90EC1EA-07A0-4FA0-85C5-97754687AA71}" type="slidenum">
              <a:rPr lang="en-US" smtClean="0"/>
              <a:pPr>
                <a:defRPr/>
              </a:pPr>
              <a:t>8</a:t>
            </a:fld>
            <a:endParaRPr lang="en-US"/>
          </a:p>
        </p:txBody>
      </p:sp>
    </p:spTree>
    <p:extLst>
      <p:ext uri="{BB962C8B-B14F-4D97-AF65-F5344CB8AC3E}">
        <p14:creationId xmlns:p14="http://schemas.microsoft.com/office/powerpoint/2010/main" val="30546847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60605B"/>
        </a:solidFill>
        <a:effectLst/>
      </p:bgPr>
    </p:bg>
    <p:spTree>
      <p:nvGrpSpPr>
        <p:cNvPr id="1" name=""/>
        <p:cNvGrpSpPr/>
        <p:nvPr/>
      </p:nvGrpSpPr>
      <p:grpSpPr>
        <a:xfrm>
          <a:off x="0" y="0"/>
          <a:ext cx="0" cy="0"/>
          <a:chOff x="0" y="0"/>
          <a:chExt cx="0" cy="0"/>
        </a:xfrm>
      </p:grpSpPr>
      <p:sp>
        <p:nvSpPr>
          <p:cNvPr id="4" name="Rectangle 3"/>
          <p:cNvSpPr/>
          <p:nvPr/>
        </p:nvSpPr>
        <p:spPr bwMode="white">
          <a:xfrm>
            <a:off x="0" y="5818188"/>
            <a:ext cx="9144000" cy="10398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2287588" y="5834063"/>
            <a:ext cx="6856412" cy="1023937"/>
          </a:xfrm>
          <a:prstGeom prst="rect">
            <a:avLst/>
          </a:prstGeom>
          <a:solidFill>
            <a:srgbClr val="1EB53A"/>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white">
          <a:xfrm>
            <a:off x="0" y="17463"/>
            <a:ext cx="9144000" cy="24447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0" y="0"/>
            <a:ext cx="9144000" cy="209550"/>
          </a:xfrm>
          <a:prstGeom prst="rect">
            <a:avLst/>
          </a:prstGeom>
          <a:solidFill>
            <a:srgbClr val="B5B7B4"/>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1" name="Straight Connector 10"/>
          <p:cNvCxnSpPr/>
          <p:nvPr/>
        </p:nvCxnSpPr>
        <p:spPr>
          <a:xfrm>
            <a:off x="0" y="5832475"/>
            <a:ext cx="9144000" cy="0"/>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2268538" y="5851525"/>
            <a:ext cx="0" cy="1006475"/>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0" y="234950"/>
            <a:ext cx="9144000" cy="0"/>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sp>
        <p:nvSpPr>
          <p:cNvPr id="8" name="Title 7"/>
          <p:cNvSpPr>
            <a:spLocks noGrp="1"/>
          </p:cNvSpPr>
          <p:nvPr>
            <p:ph type="ctrTitle"/>
          </p:nvPr>
        </p:nvSpPr>
        <p:spPr>
          <a:xfrm>
            <a:off x="657687" y="1233973"/>
            <a:ext cx="6828800" cy="1828800"/>
          </a:xfrm>
        </p:spPr>
        <p:txBody>
          <a:bodyPr anchor="b"/>
          <a:lstStyle>
            <a:lvl1pPr>
              <a:defRPr b="1" i="0" cap="none" baseline="0">
                <a:solidFill>
                  <a:schemeClr val="tx1"/>
                </a:solidFill>
              </a:defRPr>
            </a:lvl1pPr>
          </a:lstStyle>
          <a:p>
            <a:r>
              <a:rPr lang="en-US"/>
              <a:t>Click to edit Master title style</a:t>
            </a:r>
          </a:p>
        </p:txBody>
      </p:sp>
      <p:sp>
        <p:nvSpPr>
          <p:cNvPr id="9" name="Subtitle 8"/>
          <p:cNvSpPr>
            <a:spLocks noGrp="1"/>
          </p:cNvSpPr>
          <p:nvPr>
            <p:ph type="subTitle" idx="1"/>
          </p:nvPr>
        </p:nvSpPr>
        <p:spPr>
          <a:xfrm>
            <a:off x="2514600" y="6019800"/>
            <a:ext cx="5831114" cy="592798"/>
          </a:xfrm>
        </p:spPr>
        <p:txBody>
          <a:bodyPr anchor="ctr">
            <a:normAutofit/>
          </a:bodyPr>
          <a:lstStyle>
            <a:lvl1pPr marL="0" indent="0" algn="l">
              <a:buNone/>
              <a:defRPr sz="2600" b="0" i="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7063" y="5969952"/>
            <a:ext cx="1744980" cy="769620"/>
          </a:xfrm>
          <a:prstGeom prst="rect">
            <a:avLst/>
          </a:prstGeom>
        </p:spPr>
      </p:pic>
    </p:spTree>
    <p:extLst>
      <p:ext uri="{BB962C8B-B14F-4D97-AF65-F5344CB8AC3E}">
        <p14:creationId xmlns:p14="http://schemas.microsoft.com/office/powerpoint/2010/main" val="316098905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Placeholder 21"/>
          <p:cNvSpPr>
            <a:spLocks noGrp="1"/>
          </p:cNvSpPr>
          <p:nvPr>
            <p:ph type="title"/>
          </p:nvPr>
        </p:nvSpPr>
        <p:spPr>
          <a:xfrm>
            <a:off x="609600" y="228600"/>
            <a:ext cx="8153400" cy="990600"/>
          </a:xfrm>
          <a:prstGeom prst="rect">
            <a:avLst/>
          </a:prstGeom>
        </p:spPr>
        <p:txBody>
          <a:bodyPr>
            <a:normAutofit/>
          </a:bodyPr>
          <a:lstStyle>
            <a:lvl1pPr>
              <a:defRPr>
                <a:solidFill>
                  <a:srgbClr val="007C66"/>
                </a:solidFill>
              </a:defRPr>
            </a:lvl1pPr>
          </a:lstStyle>
          <a:p>
            <a:r>
              <a:rPr lang="en-US"/>
              <a:t>Click to edit Master title style</a:t>
            </a:r>
          </a:p>
        </p:txBody>
      </p:sp>
      <p:sp>
        <p:nvSpPr>
          <p:cNvPr id="8" name="Content Placeholder 8"/>
          <p:cNvSpPr>
            <a:spLocks noGrp="1"/>
          </p:cNvSpPr>
          <p:nvPr>
            <p:ph sz="quarter" idx="1"/>
          </p:nvPr>
        </p:nvSpPr>
        <p:spPr>
          <a:xfrm>
            <a:off x="606153" y="1589567"/>
            <a:ext cx="8159002"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9"/>
          <p:cNvSpPr>
            <a:spLocks noGrp="1"/>
          </p:cNvSpPr>
          <p:nvPr>
            <p:ph type="sldNum" sz="quarter" idx="10"/>
          </p:nvPr>
        </p:nvSpPr>
        <p:spPr>
          <a:xfrm>
            <a:off x="0" y="1271588"/>
            <a:ext cx="508000" cy="234950"/>
          </a:xfrm>
        </p:spPr>
        <p:txBody>
          <a:bodyPr rtlCol="0"/>
          <a:lstStyle>
            <a:lvl1pPr>
              <a:defRPr/>
            </a:lvl1pPr>
          </a:lstStyle>
          <a:p>
            <a:pPr>
              <a:defRPr/>
            </a:pPr>
            <a:fld id="{8C386E42-F1FD-4ACB-BAFE-2EA01340BF34}" type="slidenum">
              <a:rPr lang="en-US"/>
              <a:pPr>
                <a:defRPr/>
              </a:pPr>
              <a:t>‹#›</a:t>
            </a:fld>
            <a:endParaRPr lang="en-US"/>
          </a:p>
        </p:txBody>
      </p:sp>
      <p:sp>
        <p:nvSpPr>
          <p:cNvPr id="2" name="TextBox 1"/>
          <p:cNvSpPr txBox="1"/>
          <p:nvPr userDrawn="1"/>
        </p:nvSpPr>
        <p:spPr>
          <a:xfrm>
            <a:off x="1721796" y="1332689"/>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91317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1368F55B-C676-4C3E-9CD9-E2A0D18FB35F}" type="datetimeFigureOut">
              <a:rPr lang="en-US"/>
              <a:pPr>
                <a:defRPr/>
              </a:pPr>
              <a:t>8/12/2024</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3A19CAAE-F962-4BBF-AA73-E5698E57AD56}" type="slidenum">
              <a:rPr lang="en-US"/>
              <a:pPr>
                <a:defRPr/>
              </a:pPr>
              <a:t>‹#›</a:t>
            </a:fld>
            <a:endParaRPr lang="en-US"/>
          </a:p>
        </p:txBody>
      </p:sp>
    </p:spTree>
    <p:extLst>
      <p:ext uri="{BB962C8B-B14F-4D97-AF65-F5344CB8AC3E}">
        <p14:creationId xmlns:p14="http://schemas.microsoft.com/office/powerpoint/2010/main" val="603316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9"/>
          <p:cNvSpPr>
            <a:spLocks noGrp="1"/>
          </p:cNvSpPr>
          <p:nvPr>
            <p:ph type="sldNum" sz="quarter" idx="10"/>
          </p:nvPr>
        </p:nvSpPr>
        <p:spPr/>
        <p:txBody>
          <a:bodyPr rtlCol="0"/>
          <a:lstStyle>
            <a:lvl1pPr>
              <a:defRPr/>
            </a:lvl1pPr>
          </a:lstStyle>
          <a:p>
            <a:pPr>
              <a:defRPr/>
            </a:pPr>
            <a:fld id="{D6C4FE13-D3A9-420C-B6A9-D1AE299F4721}" type="slidenum">
              <a:rPr lang="en-US"/>
              <a:pPr>
                <a:defRPr/>
              </a:pPr>
              <a:t>‹#›</a:t>
            </a:fld>
            <a:endParaRPr lang="en-US"/>
          </a:p>
        </p:txBody>
      </p:sp>
    </p:spTree>
    <p:extLst>
      <p:ext uri="{BB962C8B-B14F-4D97-AF65-F5344CB8AC3E}">
        <p14:creationId xmlns:p14="http://schemas.microsoft.com/office/powerpoint/2010/main" val="267870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800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609600" y="1752600"/>
            <a:ext cx="3886200" cy="640080"/>
          </a:xfrm>
          <a:solidFill>
            <a:srgbClr val="BFBAAF"/>
          </a:solidFill>
        </p:spPr>
        <p:txBody>
          <a:bodyPr rtlCol="0" anchor="ctr"/>
          <a:lstStyle>
            <a:lvl1pPr marL="0" indent="0">
              <a:buFontTx/>
              <a:buNone/>
              <a:defRPr sz="2000" b="1">
                <a:solidFill>
                  <a:srgbClr val="000000"/>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rgbClr val="BFBAAF"/>
          </a:solidFill>
        </p:spPr>
        <p:txBody>
          <a:bodyPr rtlCol="0" anchor="ctr"/>
          <a:lstStyle>
            <a:lvl1pPr marL="0" indent="0">
              <a:buFontTx/>
              <a:buNone/>
              <a:defRPr sz="2000" b="1">
                <a:solidFill>
                  <a:schemeClr val="tx1"/>
                </a:solidFill>
              </a:defRPr>
            </a:lvl1pPr>
          </a:lstStyle>
          <a:p>
            <a:pPr lvl="0"/>
            <a:r>
              <a:rPr lang="en-US"/>
              <a:t>Click to edit Master text styles</a:t>
            </a:r>
          </a:p>
        </p:txBody>
      </p:sp>
      <p:sp>
        <p:nvSpPr>
          <p:cNvPr id="7" name="Slide Number Placeholder 11"/>
          <p:cNvSpPr>
            <a:spLocks noGrp="1"/>
          </p:cNvSpPr>
          <p:nvPr>
            <p:ph type="sldNum" sz="quarter" idx="10"/>
          </p:nvPr>
        </p:nvSpPr>
        <p:spPr/>
        <p:txBody>
          <a:bodyPr rtlCol="0"/>
          <a:lstStyle>
            <a:lvl1pPr>
              <a:defRPr/>
            </a:lvl1pPr>
          </a:lstStyle>
          <a:p>
            <a:pPr>
              <a:defRPr/>
            </a:pPr>
            <a:fld id="{564A139B-9C2F-4C58-B4C2-2D1A7A325A39}" type="slidenum">
              <a:rPr lang="en-US"/>
              <a:pPr>
                <a:defRPr/>
              </a:pPr>
              <a:t>‹#›</a:t>
            </a:fld>
            <a:endParaRPr lang="en-US"/>
          </a:p>
        </p:txBody>
      </p:sp>
    </p:spTree>
    <p:extLst>
      <p:ext uri="{BB962C8B-B14F-4D97-AF65-F5344CB8AC3E}">
        <p14:creationId xmlns:p14="http://schemas.microsoft.com/office/powerpoint/2010/main" val="2053967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1"/>
            </a:lvl1pPr>
          </a:lstStyle>
          <a:p>
            <a:r>
              <a:rPr lang="en-US"/>
              <a:t>Click to edit Master title style</a:t>
            </a:r>
          </a:p>
        </p:txBody>
      </p:sp>
      <p:sp>
        <p:nvSpPr>
          <p:cNvPr id="3" name="Text Placeholder 2"/>
          <p:cNvSpPr>
            <a:spLocks noGrp="1"/>
          </p:cNvSpPr>
          <p:nvPr>
            <p:ph type="body" idx="2"/>
          </p:nvPr>
        </p:nvSpPr>
        <p:spPr>
          <a:xfrm>
            <a:off x="609600" y="1752600"/>
            <a:ext cx="1600200" cy="4343400"/>
          </a:xfrm>
          <a:solidFill>
            <a:srgbClr val="BFBAAF"/>
          </a:solidFill>
          <a:ln>
            <a:noFill/>
          </a:ln>
        </p:spPr>
        <p:style>
          <a:lnRef idx="2">
            <a:schemeClr val="accent1">
              <a:shade val="50000"/>
            </a:schemeClr>
          </a:lnRef>
          <a:fillRef idx="1">
            <a:schemeClr val="accent1"/>
          </a:fillRef>
          <a:effectRef idx="0">
            <a:schemeClr val="accent1"/>
          </a:effectRef>
          <a:fontRef idx="none"/>
        </p:style>
        <p:txBody>
          <a:bodyPr lIns="137160" tIns="182880" rIns="137160" bIns="91440">
            <a:normAutofit/>
          </a:bodyPr>
          <a:lstStyle>
            <a:lvl1pPr marL="0" indent="0">
              <a:spcAft>
                <a:spcPts val="1000"/>
              </a:spcAft>
              <a:buNone/>
              <a:defRPr sz="1600">
                <a:ln>
                  <a:noFill/>
                </a:ln>
                <a:solidFill>
                  <a:srgbClr val="000000"/>
                </a:solidFill>
                <a:latin typeface="Trebuchet MS"/>
                <a:cs typeface="Trebuchet MS"/>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6"/>
          <p:cNvSpPr>
            <a:spLocks noGrp="1"/>
          </p:cNvSpPr>
          <p:nvPr>
            <p:ph type="sldNum" sz="quarter" idx="10"/>
          </p:nvPr>
        </p:nvSpPr>
        <p:spPr/>
        <p:txBody>
          <a:bodyPr/>
          <a:lstStyle>
            <a:lvl1pPr>
              <a:defRPr smtClean="0">
                <a:solidFill>
                  <a:srgbClr val="FFFFFF"/>
                </a:solidFill>
              </a:defRPr>
            </a:lvl1pPr>
          </a:lstStyle>
          <a:p>
            <a:pPr>
              <a:defRPr/>
            </a:pPr>
            <a:fld id="{5B0280DC-E516-4875-86CC-8997A57A8F62}" type="slidenum">
              <a:rPr lang="en-US"/>
              <a:pPr>
                <a:defRPr/>
              </a:pPr>
              <a:t>‹#›</a:t>
            </a:fld>
            <a:endParaRPr lang="en-US"/>
          </a:p>
        </p:txBody>
      </p:sp>
    </p:spTree>
    <p:extLst>
      <p:ext uri="{BB962C8B-B14F-4D97-AF65-F5344CB8AC3E}">
        <p14:creationId xmlns:p14="http://schemas.microsoft.com/office/powerpoint/2010/main" val="919756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2492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196"/>
          </a:schemeClr>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         </a:t>
            </a:r>
          </a:p>
          <a:p>
            <a:pPr lvl="4"/>
            <a:r>
              <a:rPr lang="en-US" alt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20144B77-65AE-403F-837F-F212A37C5298}" type="datetimeFigureOut">
              <a:rPr lang="en-US"/>
              <a:pPr>
                <a:defRPr/>
              </a:pPr>
              <a:t>8/12/2024</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dirty="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rgbClr val="1EB53A"/>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srgbClr val="ED2D25"/>
              </a:solidFill>
            </a:endParaRPr>
          </a:p>
        </p:txBody>
      </p:sp>
      <p:sp>
        <p:nvSpPr>
          <p:cNvPr id="9" name="Rectangle 8"/>
          <p:cNvSpPr/>
          <p:nvPr/>
        </p:nvSpPr>
        <p:spPr>
          <a:xfrm>
            <a:off x="590550" y="1279525"/>
            <a:ext cx="8553450" cy="228600"/>
          </a:xfrm>
          <a:prstGeom prst="rect">
            <a:avLst/>
          </a:prstGeom>
          <a:solidFill>
            <a:srgbClr val="B5B7B4"/>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srgbClr val="6F2A8E"/>
              </a:solidFill>
            </a:endParaRPr>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smtClean="0">
                <a:solidFill>
                  <a:srgbClr val="FFFFFF"/>
                </a:solidFill>
                <a:latin typeface="Trebuchet MS"/>
                <a:cs typeface="Trebuchet MS"/>
              </a:defRPr>
            </a:lvl1pPr>
          </a:lstStyle>
          <a:p>
            <a:pPr>
              <a:defRPr/>
            </a:pPr>
            <a:fld id="{366D08E5-931D-4AD4-ABA2-CD30C3AAA801}" type="slidenum">
              <a:rPr lang="en-US"/>
              <a:pPr>
                <a:defRPr/>
              </a:pPr>
              <a:t>‹#›</a:t>
            </a:fld>
            <a:endParaRPr lang="en-US"/>
          </a:p>
        </p:txBody>
      </p:sp>
      <p:sp>
        <p:nvSpPr>
          <p:cNvPr id="10" name="Rectangle 9"/>
          <p:cNvSpPr/>
          <p:nvPr/>
        </p:nvSpPr>
        <p:spPr bwMode="white">
          <a:xfrm>
            <a:off x="9525" y="6224588"/>
            <a:ext cx="9144000" cy="6064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3314700" y="6257925"/>
            <a:ext cx="5900738" cy="638175"/>
          </a:xfrm>
          <a:prstGeom prst="rect">
            <a:avLst/>
          </a:prstGeom>
          <a:solidFill>
            <a:srgbClr val="2EB135"/>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srgbClr val="6E2A8E"/>
              </a:solidFill>
            </a:endParaRPr>
          </a:p>
        </p:txBody>
      </p:sp>
      <p:pic>
        <p:nvPicPr>
          <p:cNvPr id="1036" name="Picture 14" descr="acp.logo2.1c.w.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252413" y="6418263"/>
            <a:ext cx="2832100" cy="279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6" name="Straight Connector 5"/>
          <p:cNvCxnSpPr/>
          <p:nvPr/>
        </p:nvCxnSpPr>
        <p:spPr>
          <a:xfrm>
            <a:off x="0" y="6259513"/>
            <a:ext cx="9144000" cy="0"/>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a:off x="3328988" y="6269038"/>
            <a:ext cx="0" cy="588962"/>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5" name="Straight Connector 4"/>
          <p:cNvCxnSpPr/>
          <p:nvPr/>
        </p:nvCxnSpPr>
        <p:spPr>
          <a:xfrm>
            <a:off x="561975" y="1281113"/>
            <a:ext cx="0" cy="227012"/>
          </a:xfrm>
          <a:prstGeom prst="line">
            <a:avLst/>
          </a:prstGeom>
          <a:ln w="57150" cmpd="sng">
            <a:solidFill>
              <a:srgbClr val="FFC82E"/>
            </a:solidFill>
          </a:ln>
        </p:spPr>
        <p:style>
          <a:lnRef idx="1">
            <a:schemeClr val="dk1"/>
          </a:lnRef>
          <a:fillRef idx="0">
            <a:schemeClr val="dk1"/>
          </a:fillRef>
          <a:effectRef idx="0">
            <a:schemeClr val="dk1"/>
          </a:effectRef>
          <a:fontRef idx="minor">
            <a:schemeClr val="tx1"/>
          </a:fontRef>
        </p:style>
      </p:cxnSp>
      <p:sp>
        <p:nvSpPr>
          <p:cNvPr id="1041" name="Rectangle 16"/>
          <p:cNvSpPr>
            <a:spLocks noChangeArrowheads="1"/>
          </p:cNvSpPr>
          <p:nvPr/>
        </p:nvSpPr>
        <p:spPr bwMode="auto">
          <a:xfrm>
            <a:off x="8482013" y="6408738"/>
            <a:ext cx="366712" cy="27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fontAlgn="base">
              <a:spcBef>
                <a:spcPct val="0"/>
              </a:spcBef>
              <a:spcAft>
                <a:spcPct val="0"/>
              </a:spcAft>
              <a:defRPr>
                <a:solidFill>
                  <a:schemeClr val="tx1"/>
                </a:solidFill>
                <a:latin typeface="Tw Cen MT" pitchFamily="34" charset="0"/>
              </a:defRPr>
            </a:lvl6pPr>
            <a:lvl7pPr marL="2971800" indent="-228600" fontAlgn="base">
              <a:spcBef>
                <a:spcPct val="0"/>
              </a:spcBef>
              <a:spcAft>
                <a:spcPct val="0"/>
              </a:spcAft>
              <a:defRPr>
                <a:solidFill>
                  <a:schemeClr val="tx1"/>
                </a:solidFill>
                <a:latin typeface="Tw Cen MT" pitchFamily="34" charset="0"/>
              </a:defRPr>
            </a:lvl7pPr>
            <a:lvl8pPr marL="3429000" indent="-228600" fontAlgn="base">
              <a:spcBef>
                <a:spcPct val="0"/>
              </a:spcBef>
              <a:spcAft>
                <a:spcPct val="0"/>
              </a:spcAft>
              <a:defRPr>
                <a:solidFill>
                  <a:schemeClr val="tx1"/>
                </a:solidFill>
                <a:latin typeface="Tw Cen MT" pitchFamily="34" charset="0"/>
              </a:defRPr>
            </a:lvl8pPr>
            <a:lvl9pPr marL="3886200" indent="-228600" fontAlgn="base">
              <a:spcBef>
                <a:spcPct val="0"/>
              </a:spcBef>
              <a:spcAft>
                <a:spcPct val="0"/>
              </a:spcAft>
              <a:defRPr>
                <a:solidFill>
                  <a:schemeClr val="tx1"/>
                </a:solidFill>
                <a:latin typeface="Tw Cen MT" pitchFamily="34" charset="0"/>
              </a:defRPr>
            </a:lvl9pPr>
          </a:lstStyle>
          <a:p>
            <a:fld id="{823A2F2B-3917-4B73-A767-975CB851FCCB}" type="slidenum">
              <a:rPr lang="en-US" altLang="en-US" sz="1200" b="1">
                <a:solidFill>
                  <a:schemeClr val="bg1"/>
                </a:solidFill>
                <a:latin typeface="Calibri" pitchFamily="34" charset="0"/>
                <a:ea typeface="Calibri" pitchFamily="34" charset="0"/>
                <a:cs typeface="Calibri" pitchFamily="34" charset="0"/>
              </a:rPr>
              <a:pPr/>
              <a:t>‹#›</a:t>
            </a:fld>
            <a:endParaRPr lang="en-US" altLang="en-US" sz="1200">
              <a:solidFill>
                <a:schemeClr val="bg1"/>
              </a:solidFill>
              <a:latin typeface="Calibri" pitchFamily="34" charset="0"/>
              <a:ea typeface="Calibri" pitchFamily="34" charset="0"/>
              <a:cs typeface="Calibri" pitchFamily="34" charset="0"/>
            </a:endParaRPr>
          </a:p>
        </p:txBody>
      </p:sp>
      <p:pic>
        <p:nvPicPr>
          <p:cNvPr id="2" name="Picture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86204" y="6393100"/>
            <a:ext cx="2711196" cy="313944"/>
          </a:xfrm>
          <a:prstGeom prst="rect">
            <a:avLst/>
          </a:prstGeom>
        </p:spPr>
      </p:pic>
    </p:spTree>
  </p:cSld>
  <p:clrMap bg1="lt1" tx1="dk1" bg2="lt2" tx2="dk2" accent1="accent1" accent2="accent2" accent3="accent3" accent4="accent4" accent5="accent5" accent6="accent6" hlink="hlink" folHlink="folHlink"/>
  <p:sldLayoutIdLst>
    <p:sldLayoutId id="2147483677" r:id="rId1"/>
    <p:sldLayoutId id="2147483678" r:id="rId2"/>
    <p:sldLayoutId id="2147483676" r:id="rId3"/>
    <p:sldLayoutId id="2147483679" r:id="rId4"/>
    <p:sldLayoutId id="2147483680" r:id="rId5"/>
    <p:sldLayoutId id="2147483681" r:id="rId6"/>
    <p:sldLayoutId id="2147483682"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fontAlgn="base" hangingPunct="1">
        <a:spcBef>
          <a:spcPct val="0"/>
        </a:spcBef>
        <a:spcAft>
          <a:spcPct val="0"/>
        </a:spcAft>
        <a:defRPr sz="3600" b="1" kern="1200">
          <a:solidFill>
            <a:srgbClr val="007E66"/>
          </a:solidFill>
          <a:latin typeface="Calibri"/>
          <a:ea typeface="Calibri" pitchFamily="34" charset="0"/>
          <a:cs typeface="Calibri"/>
        </a:defRPr>
      </a:lvl1pPr>
      <a:lvl2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2pPr>
      <a:lvl3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3pPr>
      <a:lvl4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4pPr>
      <a:lvl5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5pPr>
      <a:lvl6pPr marL="4572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6pPr>
      <a:lvl7pPr marL="9144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7pPr>
      <a:lvl8pPr marL="13716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8pPr>
      <a:lvl9pPr marL="18288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9pPr>
    </p:titleStyle>
    <p:bodyStyle>
      <a:lvl1pPr marL="457200" indent="-457200" algn="l" rtl="0" eaLnBrk="1" fontAlgn="base" hangingPunct="1">
        <a:spcBef>
          <a:spcPts val="700"/>
        </a:spcBef>
        <a:spcAft>
          <a:spcPct val="0"/>
        </a:spcAft>
        <a:buClr>
          <a:srgbClr val="1EB53A"/>
        </a:buClr>
        <a:buSzPct val="115000"/>
        <a:buFont typeface="Wingdings" pitchFamily="2" charset="2"/>
        <a:buChar char="§"/>
        <a:defRPr sz="2900" kern="1200">
          <a:solidFill>
            <a:schemeClr val="tx1"/>
          </a:solidFill>
          <a:latin typeface="Calibri"/>
          <a:ea typeface="Calibri" pitchFamily="34" charset="0"/>
          <a:cs typeface="Calibri"/>
        </a:defRPr>
      </a:lvl1pPr>
      <a:lvl2pPr marL="822325" indent="-457200" algn="l" rtl="0" eaLnBrk="1" fontAlgn="base" hangingPunct="1">
        <a:spcBef>
          <a:spcPts val="550"/>
        </a:spcBef>
        <a:spcAft>
          <a:spcPct val="0"/>
        </a:spcAft>
        <a:buClr>
          <a:srgbClr val="1EB53A"/>
        </a:buClr>
        <a:buSzPct val="115000"/>
        <a:buFont typeface="Arial" charset="0"/>
        <a:buChar char="•"/>
        <a:defRPr sz="2600" kern="1200">
          <a:solidFill>
            <a:schemeClr val="tx1"/>
          </a:solidFill>
          <a:latin typeface="Calibri"/>
          <a:ea typeface="Calibri" pitchFamily="34" charset="0"/>
          <a:cs typeface="Calibri"/>
        </a:defRPr>
      </a:lvl2pPr>
      <a:lvl3pPr marL="1028700" indent="-342900" algn="l" rtl="0" eaLnBrk="1" fontAlgn="base" hangingPunct="1">
        <a:spcBef>
          <a:spcPts val="500"/>
        </a:spcBef>
        <a:spcAft>
          <a:spcPct val="0"/>
        </a:spcAft>
        <a:buClr>
          <a:srgbClr val="1EB53A"/>
        </a:buClr>
        <a:buSzPct val="75000"/>
        <a:buFont typeface="Arial" charset="0"/>
        <a:buChar char="•"/>
        <a:defRPr sz="2300" kern="1200">
          <a:solidFill>
            <a:schemeClr val="tx1"/>
          </a:solidFill>
          <a:latin typeface="Calibri"/>
          <a:ea typeface="Calibri" pitchFamily="34" charset="0"/>
          <a:cs typeface="Calibri"/>
        </a:defRPr>
      </a:lvl3pPr>
      <a:lvl4pPr marL="1485900" indent="-342900" algn="l" rtl="0" eaLnBrk="1" fontAlgn="base" hangingPunct="1">
        <a:spcBef>
          <a:spcPts val="400"/>
        </a:spcBef>
        <a:spcAft>
          <a:spcPct val="0"/>
        </a:spcAft>
        <a:buClr>
          <a:srgbClr val="1EB53A"/>
        </a:buClr>
        <a:buSzPct val="75000"/>
        <a:buFont typeface="Arial" charset="0"/>
        <a:buChar char="•"/>
        <a:defRPr sz="2000" kern="1200">
          <a:solidFill>
            <a:schemeClr val="tx1"/>
          </a:solidFill>
          <a:latin typeface="Calibri"/>
          <a:ea typeface="Calibri" pitchFamily="34" charset="0"/>
          <a:cs typeface="Calibri"/>
        </a:defRPr>
      </a:lvl4pPr>
      <a:lvl5pPr marL="1943100" indent="-342900" algn="l" rtl="0" eaLnBrk="1" fontAlgn="base" hangingPunct="1">
        <a:spcBef>
          <a:spcPts val="400"/>
        </a:spcBef>
        <a:spcAft>
          <a:spcPct val="0"/>
        </a:spcAft>
        <a:buClr>
          <a:srgbClr val="1EB53A"/>
        </a:buClr>
        <a:buSzPct val="75000"/>
        <a:buFont typeface="Arial" charset="0"/>
        <a:buChar char="•"/>
        <a:defRPr sz="2000" kern="1200">
          <a:solidFill>
            <a:schemeClr val="tx1"/>
          </a:solidFill>
          <a:latin typeface="Calibri"/>
          <a:ea typeface="Calibri" pitchFamily="34" charset="0"/>
          <a:cs typeface="Calibri"/>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acponline.org/cme-moc/online-learning-cente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29" y="1641345"/>
            <a:ext cx="7389738" cy="1200329"/>
          </a:xfrm>
          <a:prstGeom prst="rect">
            <a:avLst/>
          </a:prstGeom>
          <a:noFill/>
        </p:spPr>
        <p:txBody>
          <a:bodyPr wrap="square" lIns="91440" tIns="45720" rIns="91440" bIns="45720" rtlCol="0" anchor="t">
            <a:spAutoFit/>
          </a:bodyPr>
          <a:lstStyle/>
          <a:p>
            <a:r>
              <a:rPr lang="en-US" sz="4400" b="1" dirty="0">
                <a:latin typeface="Tw Cen MT"/>
                <a:cs typeface="Arial"/>
              </a:rPr>
              <a:t>Wisconsin Chapter</a:t>
            </a:r>
            <a:endParaRPr lang="en-US" sz="4400" dirty="0"/>
          </a:p>
          <a:p>
            <a:r>
              <a:rPr lang="en-US" sz="2800" dirty="0">
                <a:latin typeface="Tw Cen MT"/>
                <a:cs typeface="Arial"/>
              </a:rPr>
              <a:t>September 6-7, 2024</a:t>
            </a:r>
            <a:endParaRPr lang="en-US" sz="2800" dirty="0"/>
          </a:p>
        </p:txBody>
      </p:sp>
      <p:sp>
        <p:nvSpPr>
          <p:cNvPr id="3" name="TextBox 2">
            <a:extLst>
              <a:ext uri="{FF2B5EF4-FFF2-40B4-BE49-F238E27FC236}">
                <a16:creationId xmlns:a16="http://schemas.microsoft.com/office/drawing/2014/main" id="{A7746EB6-65A8-49BC-B5C7-96A9E4766F6B}"/>
              </a:ext>
            </a:extLst>
          </p:cNvPr>
          <p:cNvSpPr txBox="1"/>
          <p:nvPr/>
        </p:nvSpPr>
        <p:spPr>
          <a:xfrm>
            <a:off x="1837427" y="4278702"/>
            <a:ext cx="7065033"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dirty="0">
                <a:latin typeface="Tw Cen MT"/>
                <a:cs typeface="Arial"/>
              </a:rPr>
              <a:t>Annual Chapter Meeting 2024​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FA066B-37FC-5B0B-8EA1-8F00AE31268D}"/>
              </a:ext>
            </a:extLst>
          </p:cNvPr>
          <p:cNvSpPr/>
          <p:nvPr/>
        </p:nvSpPr>
        <p:spPr>
          <a:xfrm>
            <a:off x="3608900" y="4022515"/>
            <a:ext cx="1857263" cy="167936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3B1799-CA3F-DE1B-0C82-99C49731CE9F}"/>
              </a:ext>
            </a:extLst>
          </p:cNvPr>
          <p:cNvSpPr>
            <a:spLocks noGrp="1"/>
          </p:cNvSpPr>
          <p:nvPr>
            <p:ph type="title"/>
          </p:nvPr>
        </p:nvSpPr>
        <p:spPr/>
        <p:txBody>
          <a:bodyPr/>
          <a:lstStyle/>
          <a:p>
            <a:r>
              <a:rPr lang="en-US"/>
              <a:t>Your feedback matters!</a:t>
            </a:r>
          </a:p>
        </p:txBody>
      </p:sp>
      <p:sp>
        <p:nvSpPr>
          <p:cNvPr id="3" name="Content Placeholder 2">
            <a:extLst>
              <a:ext uri="{FF2B5EF4-FFF2-40B4-BE49-F238E27FC236}">
                <a16:creationId xmlns:a16="http://schemas.microsoft.com/office/drawing/2014/main" id="{6AEFE9E5-3A3B-11BC-5EE4-F5702F8704EB}"/>
              </a:ext>
            </a:extLst>
          </p:cNvPr>
          <p:cNvSpPr>
            <a:spLocks noGrp="1"/>
          </p:cNvSpPr>
          <p:nvPr>
            <p:ph sz="quarter" idx="1"/>
          </p:nvPr>
        </p:nvSpPr>
        <p:spPr>
          <a:xfrm>
            <a:off x="606153" y="1589567"/>
            <a:ext cx="8159002" cy="1332765"/>
          </a:xfrm>
        </p:spPr>
        <p:txBody>
          <a:bodyPr/>
          <a:lstStyle/>
          <a:p>
            <a:pPr marL="0" indent="0">
              <a:buNone/>
            </a:pPr>
            <a:r>
              <a:rPr lang="en-US">
                <a:ea typeface="Calibri"/>
              </a:rPr>
              <a:t>We value your input to help us improve our meeting every year and encourage all attendees including residents and students to participate in the survey!</a:t>
            </a:r>
            <a:endParaRPr lang="en-US"/>
          </a:p>
          <a:p>
            <a:pPr marL="0" indent="0">
              <a:buSzPct val="114999"/>
              <a:buNone/>
            </a:pPr>
            <a:endParaRPr lang="en-US"/>
          </a:p>
          <a:p>
            <a:pPr>
              <a:buSzPct val="114999"/>
            </a:pPr>
            <a:endParaRPr lang="en-US"/>
          </a:p>
        </p:txBody>
      </p:sp>
      <p:sp>
        <p:nvSpPr>
          <p:cNvPr id="4" name="TextBox 3">
            <a:extLst>
              <a:ext uri="{FF2B5EF4-FFF2-40B4-BE49-F238E27FC236}">
                <a16:creationId xmlns:a16="http://schemas.microsoft.com/office/drawing/2014/main" id="{C5301C87-4E38-E01E-59F8-63FB48932D69}"/>
              </a:ext>
            </a:extLst>
          </p:cNvPr>
          <p:cNvSpPr txBox="1"/>
          <p:nvPr/>
        </p:nvSpPr>
        <p:spPr>
          <a:xfrm>
            <a:off x="1641683" y="3548154"/>
            <a:ext cx="2743199" cy="4572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1EC8D73E-38C5-A6D4-5F1F-46DF3E083C96}"/>
              </a:ext>
            </a:extLst>
          </p:cNvPr>
          <p:cNvSpPr txBox="1"/>
          <p:nvPr/>
        </p:nvSpPr>
        <p:spPr>
          <a:xfrm>
            <a:off x="2286001" y="3127330"/>
            <a:ext cx="4570233"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900">
                <a:latin typeface="Calibri"/>
                <a:cs typeface="Calibri"/>
              </a:rPr>
              <a:t>Scan the QR code to proceed</a:t>
            </a:r>
            <a:endParaRPr lang="en-US"/>
          </a:p>
        </p:txBody>
      </p:sp>
      <p:sp>
        <p:nvSpPr>
          <p:cNvPr id="6" name="TextBox 5">
            <a:extLst>
              <a:ext uri="{FF2B5EF4-FFF2-40B4-BE49-F238E27FC236}">
                <a16:creationId xmlns:a16="http://schemas.microsoft.com/office/drawing/2014/main" id="{41C93A5B-84B4-79FA-8415-686ABCB7E3B8}"/>
              </a:ext>
            </a:extLst>
          </p:cNvPr>
          <p:cNvSpPr txBox="1"/>
          <p:nvPr/>
        </p:nvSpPr>
        <p:spPr>
          <a:xfrm>
            <a:off x="3166598" y="4536420"/>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solidFill>
                  <a:srgbClr val="FF0000"/>
                </a:solidFill>
                <a:latin typeface="Tw Cen MT"/>
                <a:cs typeface="Arial"/>
              </a:rPr>
              <a:t>Please Insert </a:t>
            </a:r>
            <a:endParaRPr lang="en-US">
              <a:solidFill>
                <a:srgbClr val="FF0000"/>
              </a:solidFill>
            </a:endParaRPr>
          </a:p>
          <a:p>
            <a:pPr algn="ctr"/>
            <a:r>
              <a:rPr lang="en-US" dirty="0">
                <a:solidFill>
                  <a:srgbClr val="FF0000"/>
                </a:solidFill>
                <a:latin typeface="Tw Cen MT"/>
                <a:cs typeface="Arial"/>
              </a:rPr>
              <a:t>QR code</a:t>
            </a:r>
            <a:endParaRPr lang="en-US" dirty="0">
              <a:solidFill>
                <a:srgbClr val="FF0000"/>
              </a:solidFill>
            </a:endParaRPr>
          </a:p>
        </p:txBody>
      </p:sp>
    </p:spTree>
    <p:extLst>
      <p:ext uri="{BB962C8B-B14F-4D97-AF65-F5344CB8AC3E}">
        <p14:creationId xmlns:p14="http://schemas.microsoft.com/office/powerpoint/2010/main" val="3656489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079" y="138581"/>
            <a:ext cx="8153400" cy="990600"/>
          </a:xfrm>
        </p:spPr>
        <p:txBody>
          <a:bodyPr/>
          <a:lstStyle/>
          <a:p>
            <a:r>
              <a:rPr lang="en-US">
                <a:solidFill>
                  <a:schemeClr val="accent1">
                    <a:lumMod val="50000"/>
                  </a:schemeClr>
                </a:solidFill>
              </a:rPr>
              <a:t>Thanks for joining us!</a:t>
            </a:r>
          </a:p>
        </p:txBody>
      </p:sp>
      <p:sp>
        <p:nvSpPr>
          <p:cNvPr id="3" name="Content Placeholder 2"/>
          <p:cNvSpPr>
            <a:spLocks noGrp="1"/>
          </p:cNvSpPr>
          <p:nvPr>
            <p:ph sz="quarter" idx="1"/>
          </p:nvPr>
        </p:nvSpPr>
        <p:spPr>
          <a:xfrm>
            <a:off x="506659" y="1129181"/>
            <a:ext cx="8159002" cy="4171681"/>
          </a:xfrm>
        </p:spPr>
        <p:txBody>
          <a:bodyPr/>
          <a:lstStyle/>
          <a:p>
            <a:pPr marL="0" indent="0" algn="ctr">
              <a:buNone/>
            </a:pPr>
            <a:endParaRPr lang="en-US" sz="1600" b="1">
              <a:solidFill>
                <a:schemeClr val="accent1">
                  <a:lumMod val="50000"/>
                </a:schemeClr>
              </a:solidFill>
            </a:endParaRPr>
          </a:p>
          <a:p>
            <a:pPr marL="0" indent="0" algn="ctr">
              <a:lnSpc>
                <a:spcPct val="150000"/>
              </a:lnSpc>
              <a:buNone/>
            </a:pPr>
            <a:r>
              <a:rPr lang="en-US" sz="3600" b="1">
                <a:solidFill>
                  <a:schemeClr val="accent1">
                    <a:lumMod val="50000"/>
                  </a:schemeClr>
                </a:solidFill>
              </a:rPr>
              <a:t>For more information about topics covered at our meeting, and more, </a:t>
            </a:r>
          </a:p>
          <a:p>
            <a:pPr marL="0" indent="0" algn="ctr">
              <a:lnSpc>
                <a:spcPct val="150000"/>
              </a:lnSpc>
              <a:buNone/>
            </a:pPr>
            <a:r>
              <a:rPr lang="en-US" sz="3600" b="1">
                <a:solidFill>
                  <a:schemeClr val="accent1">
                    <a:lumMod val="50000"/>
                  </a:schemeClr>
                </a:solidFill>
              </a:rPr>
              <a:t>visit </a:t>
            </a:r>
          </a:p>
          <a:p>
            <a:pPr marL="0" indent="0" algn="ctr">
              <a:lnSpc>
                <a:spcPct val="150000"/>
              </a:lnSpc>
              <a:buNone/>
            </a:pPr>
            <a:r>
              <a:rPr lang="en-US" sz="3600" b="1">
                <a:solidFill>
                  <a:schemeClr val="accent1">
                    <a:lumMod val="50000"/>
                  </a:schemeClr>
                </a:solidFill>
              </a:rPr>
              <a:t>ACP’s Online Learning Center:</a:t>
            </a:r>
          </a:p>
          <a:p>
            <a:pPr marL="0" indent="0">
              <a:buNone/>
            </a:pPr>
            <a:endParaRPr lang="en-US" sz="1200"/>
          </a:p>
          <a:p>
            <a:pPr marL="0" indent="0">
              <a:buNone/>
            </a:pPr>
            <a:r>
              <a:rPr lang="en-US">
                <a:hlinkClick r:id="rId2"/>
              </a:rPr>
              <a:t>www.acponline.org/cme-moc/online-learning-center</a:t>
            </a:r>
            <a:endParaRPr lang="en-US"/>
          </a:p>
          <a:p>
            <a:pPr marL="0" indent="0">
              <a:buNone/>
            </a:pPr>
            <a:endParaRPr lang="en-US"/>
          </a:p>
          <a:p>
            <a:pPr marL="0" indent="0">
              <a:buNone/>
            </a:pPr>
            <a:endParaRPr lang="en-US"/>
          </a:p>
        </p:txBody>
      </p:sp>
    </p:spTree>
    <p:extLst>
      <p:ext uri="{BB962C8B-B14F-4D97-AF65-F5344CB8AC3E}">
        <p14:creationId xmlns:p14="http://schemas.microsoft.com/office/powerpoint/2010/main" val="1280232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170" y="106680"/>
            <a:ext cx="8725990" cy="990600"/>
          </a:xfrm>
        </p:spPr>
        <p:txBody>
          <a:bodyPr>
            <a:normAutofit fontScale="90000"/>
          </a:bodyPr>
          <a:lstStyle/>
          <a:p>
            <a:r>
              <a:rPr lang="en-US"/>
              <a:t>Disclosure information – Planning Committee</a:t>
            </a:r>
          </a:p>
        </p:txBody>
      </p:sp>
      <p:sp>
        <p:nvSpPr>
          <p:cNvPr id="6" name="TextBox 5">
            <a:extLst>
              <a:ext uri="{FF2B5EF4-FFF2-40B4-BE49-F238E27FC236}">
                <a16:creationId xmlns:a16="http://schemas.microsoft.com/office/drawing/2014/main" id="{3C096AD9-8BF2-469F-9E4D-C8A9984A0C02}"/>
              </a:ext>
            </a:extLst>
          </p:cNvPr>
          <p:cNvSpPr txBox="1"/>
          <p:nvPr/>
        </p:nvSpPr>
        <p:spPr>
          <a:xfrm>
            <a:off x="253258" y="1617548"/>
            <a:ext cx="8153896" cy="36317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Calibri"/>
                <a:cs typeface="Segoe UI"/>
              </a:rPr>
              <a:t>Sophie Kramer, MD, FACP</a:t>
            </a:r>
          </a:p>
          <a:p>
            <a:r>
              <a:rPr lang="en-US" sz="1200" i="1" dirty="0">
                <a:latin typeface="Calibri"/>
                <a:cs typeface="Segoe UI"/>
              </a:rPr>
              <a:t>Stock: </a:t>
            </a:r>
            <a:r>
              <a:rPr lang="en-US" sz="1200" b="0" i="1" dirty="0">
                <a:effectLst/>
                <a:latin typeface="Calibri"/>
                <a:cs typeface="Arial"/>
              </a:rPr>
              <a:t>Abbott Laboratories; AbbVie; ACADIA Pharmaceuticals Inc.; Alcon Laboratories Inc.; AmerisourceBergen Drug Corporation; Amgen; AstraZeneca; BAXTER HEALTHCARE; Bayer Healthcare; Becton Dickinson and Company; Bio Rad Laboratories; BioMarin Pharmaceutical; BOSTON SCIENTIFIC CORPORATION; Bristol Myers Squibb Company; Cardinal Health 108 LLC; Catalent Pharma Solutions LLC; Centene Corp CNC; CIGNA Corporation; CVS Health; </a:t>
            </a:r>
            <a:r>
              <a:rPr lang="en-US" sz="1200" b="0" i="1" dirty="0" err="1">
                <a:effectLst/>
                <a:latin typeface="Calibri"/>
                <a:cs typeface="Arial"/>
              </a:rPr>
              <a:t>danaher</a:t>
            </a:r>
            <a:r>
              <a:rPr lang="en-US" sz="1200" b="0" i="1" dirty="0">
                <a:effectLst/>
                <a:latin typeface="Calibri"/>
                <a:cs typeface="Arial"/>
              </a:rPr>
              <a:t>; Edwards Lifesciences; Elevance Health Inc.; </a:t>
            </a:r>
            <a:r>
              <a:rPr lang="en-US" sz="1200" i="1" dirty="0">
                <a:latin typeface="Calibri"/>
                <a:cs typeface="Arial"/>
              </a:rPr>
              <a:t>Eli Lilly</a:t>
            </a:r>
            <a:r>
              <a:rPr lang="en-US" sz="1200" b="0" i="1" dirty="0">
                <a:effectLst/>
                <a:latin typeface="Calibri"/>
                <a:cs typeface="Arial"/>
              </a:rPr>
              <a:t> and Company; Encompass Health; exact sciences; Globus Medical; Inc.; GSK PLC GSK; GSK Vaccines; Halozyme Inc. HCA Healthcare; Henry Schein Medical Systems; Hologic; Horizon Therapeutics plc; Humana Inc.; Icon PLC ORD; Illumina Inc.; </a:t>
            </a:r>
            <a:r>
              <a:rPr lang="en-US" sz="1200" b="0" i="1" dirty="0" err="1">
                <a:effectLst/>
                <a:latin typeface="Calibri"/>
                <a:cs typeface="Arial"/>
              </a:rPr>
              <a:t>Insulet</a:t>
            </a:r>
            <a:r>
              <a:rPr lang="en-US" sz="1200" b="0" i="1" dirty="0">
                <a:effectLst/>
                <a:latin typeface="Calibri"/>
                <a:cs typeface="Arial"/>
              </a:rPr>
              <a:t> </a:t>
            </a:r>
            <a:r>
              <a:rPr lang="en-US" sz="1200" b="0" i="1" dirty="0" err="1">
                <a:effectLst/>
                <a:latin typeface="Calibri"/>
                <a:cs typeface="Arial"/>
              </a:rPr>
              <a:t>Coporation</a:t>
            </a:r>
            <a:r>
              <a:rPr lang="en-US" sz="1200" b="0" i="1" dirty="0">
                <a:effectLst/>
                <a:latin typeface="Calibri"/>
                <a:cs typeface="Arial"/>
              </a:rPr>
              <a:t>; Integer Holdings Corporation; intra </a:t>
            </a:r>
            <a:r>
              <a:rPr lang="en-US" sz="1200" b="0" i="1" dirty="0" err="1">
                <a:effectLst/>
                <a:latin typeface="Calibri"/>
                <a:cs typeface="Arial"/>
              </a:rPr>
              <a:t>cellulat</a:t>
            </a:r>
            <a:r>
              <a:rPr lang="en-US" sz="1200" b="0" i="1" dirty="0">
                <a:effectLst/>
                <a:latin typeface="Calibri"/>
                <a:cs typeface="Arial"/>
              </a:rPr>
              <a:t> therapies Inc.; Intuitive Surgical; Inc.; IQVIA; Jazz Pharmaceuticals Inc.; </a:t>
            </a:r>
            <a:r>
              <a:rPr lang="en-US" sz="1200" b="0" i="1" dirty="0" err="1">
                <a:effectLst/>
                <a:latin typeface="Calibri"/>
                <a:cs typeface="Arial"/>
              </a:rPr>
              <a:t>Koninklijke</a:t>
            </a:r>
            <a:r>
              <a:rPr lang="en-US" sz="1200" b="0" i="1" dirty="0">
                <a:effectLst/>
                <a:latin typeface="Calibri"/>
                <a:cs typeface="Arial"/>
              </a:rPr>
              <a:t> Philips; </a:t>
            </a:r>
            <a:r>
              <a:rPr lang="en-US" sz="1200" b="0" i="1" dirty="0" err="1">
                <a:effectLst/>
                <a:latin typeface="Calibri"/>
                <a:cs typeface="Arial"/>
              </a:rPr>
              <a:t>LaboratoryCorp</a:t>
            </a:r>
            <a:r>
              <a:rPr lang="en-US" sz="1200" b="0" i="1" dirty="0">
                <a:effectLst/>
                <a:latin typeface="Calibri"/>
                <a:cs typeface="Arial"/>
              </a:rPr>
              <a:t> America; McKesson Corporation; Medtronic; Merck; Moderna; Molina Healthcare; Neurocrine Biosciences; Inc.; </a:t>
            </a:r>
            <a:r>
              <a:rPr lang="en-US" sz="1200" b="0" i="1" dirty="0" err="1">
                <a:effectLst/>
                <a:latin typeface="Calibri"/>
                <a:cs typeface="Arial"/>
              </a:rPr>
              <a:t>Novarits</a:t>
            </a:r>
            <a:r>
              <a:rPr lang="en-US" sz="1200" b="0" i="1" dirty="0">
                <a:effectLst/>
                <a:latin typeface="Calibri"/>
                <a:cs typeface="Arial"/>
              </a:rPr>
              <a:t>; Nono Nordisk; Olympus Corporation; </a:t>
            </a:r>
            <a:r>
              <a:rPr lang="en-US" sz="1200" i="1" dirty="0">
                <a:latin typeface="Calibri"/>
                <a:cs typeface="Arial"/>
              </a:rPr>
              <a:t>PFIZER</a:t>
            </a:r>
            <a:r>
              <a:rPr lang="en-US" sz="1200" b="0" i="1" dirty="0">
                <a:effectLst/>
                <a:latin typeface="Calibri"/>
                <a:cs typeface="Arial"/>
              </a:rPr>
              <a:t> PHARMA GMBH; Roche; SANOFI PASTEUR INC.;</a:t>
            </a:r>
            <a:r>
              <a:rPr lang="en-US" sz="1200" i="1" dirty="0">
                <a:latin typeface="Calibri"/>
                <a:cs typeface="Arial"/>
              </a:rPr>
              <a:t> </a:t>
            </a:r>
            <a:r>
              <a:rPr lang="en-US" sz="1200" b="0" i="1" dirty="0" err="1">
                <a:effectLst/>
                <a:latin typeface="Calibri"/>
                <a:cs typeface="Arial"/>
              </a:rPr>
              <a:t>Sarpeta</a:t>
            </a:r>
            <a:r>
              <a:rPr lang="en-US" sz="1200" b="0" i="1" dirty="0">
                <a:effectLst/>
                <a:latin typeface="Calibri"/>
                <a:cs typeface="Arial"/>
              </a:rPr>
              <a:t> </a:t>
            </a:r>
            <a:r>
              <a:rPr lang="en-US" sz="1200" b="0" i="1" dirty="0" err="1">
                <a:effectLst/>
                <a:latin typeface="Calibri"/>
                <a:cs typeface="Arial"/>
              </a:rPr>
              <a:t>Theraputics</a:t>
            </a:r>
            <a:r>
              <a:rPr lang="en-US" sz="1200" b="0" i="1" dirty="0">
                <a:effectLst/>
                <a:latin typeface="Calibri"/>
                <a:cs typeface="Arial"/>
              </a:rPr>
              <a:t>; Inc.; </a:t>
            </a:r>
            <a:r>
              <a:rPr lang="en-US" sz="1200" b="0" i="1" dirty="0" err="1">
                <a:effectLst/>
                <a:latin typeface="Calibri"/>
                <a:cs typeface="Arial"/>
              </a:rPr>
              <a:t>Sequiris</a:t>
            </a:r>
            <a:r>
              <a:rPr lang="en-US" sz="1200" b="0" i="1" dirty="0">
                <a:effectLst/>
                <a:latin typeface="Calibri"/>
                <a:cs typeface="Arial"/>
              </a:rPr>
              <a:t>; </a:t>
            </a:r>
            <a:r>
              <a:rPr lang="en-US" sz="1200" b="0" i="1" dirty="0" err="1">
                <a:effectLst/>
                <a:latin typeface="Calibri"/>
                <a:cs typeface="Arial"/>
              </a:rPr>
              <a:t>syneos</a:t>
            </a:r>
            <a:r>
              <a:rPr lang="en-US" sz="1200" b="0" i="1" dirty="0">
                <a:effectLst/>
                <a:latin typeface="Calibri"/>
                <a:cs typeface="Arial"/>
              </a:rPr>
              <a:t> Health Inc; </a:t>
            </a:r>
            <a:r>
              <a:rPr lang="en-US" sz="1200" b="0" i="1" dirty="0" err="1">
                <a:effectLst/>
                <a:latin typeface="Calibri"/>
                <a:cs typeface="Arial"/>
              </a:rPr>
              <a:t>Thermo</a:t>
            </a:r>
            <a:r>
              <a:rPr lang="en-US" sz="1200" b="0" i="1" dirty="0">
                <a:effectLst/>
                <a:latin typeface="Calibri"/>
                <a:cs typeface="Arial"/>
              </a:rPr>
              <a:t> Fisher Scientific; United Health Group; Universal Health Services; </a:t>
            </a:r>
            <a:r>
              <a:rPr lang="en-US" sz="1200" b="0" i="1" dirty="0" err="1">
                <a:effectLst/>
                <a:latin typeface="Calibri"/>
                <a:cs typeface="Arial"/>
              </a:rPr>
              <a:t>Vericel</a:t>
            </a:r>
            <a:r>
              <a:rPr lang="en-US" sz="1200" b="0" i="1" dirty="0">
                <a:effectLst/>
                <a:latin typeface="Calibri"/>
                <a:cs typeface="Arial"/>
              </a:rPr>
              <a:t> Corporation; Vertex </a:t>
            </a:r>
            <a:r>
              <a:rPr lang="en-US" sz="1200" b="0" i="1" dirty="0" err="1">
                <a:effectLst/>
                <a:latin typeface="Calibri"/>
                <a:cs typeface="Arial"/>
              </a:rPr>
              <a:t>Pharmeceuticals</a:t>
            </a:r>
            <a:r>
              <a:rPr lang="en-US" sz="1200" b="0" i="1" dirty="0">
                <a:effectLst/>
                <a:latin typeface="Calibri"/>
                <a:cs typeface="Arial"/>
              </a:rPr>
              <a:t>; </a:t>
            </a:r>
            <a:r>
              <a:rPr lang="en-US" sz="1200" b="0" i="1" dirty="0" err="1">
                <a:effectLst/>
                <a:latin typeface="Calibri"/>
                <a:cs typeface="Arial"/>
              </a:rPr>
              <a:t>ZImmer</a:t>
            </a:r>
            <a:r>
              <a:rPr lang="en-US" sz="1200" b="0" i="1" dirty="0">
                <a:effectLst/>
                <a:latin typeface="Calibri"/>
                <a:cs typeface="Arial"/>
              </a:rPr>
              <a:t> Biomet </a:t>
            </a:r>
            <a:r>
              <a:rPr lang="en-US" sz="1200" b="0" i="1" dirty="0" err="1">
                <a:effectLst/>
                <a:latin typeface="Calibri"/>
                <a:cs typeface="Arial"/>
              </a:rPr>
              <a:t>Holdins</a:t>
            </a:r>
            <a:r>
              <a:rPr lang="en-US" sz="1200" b="0" i="1" dirty="0">
                <a:effectLst/>
                <a:latin typeface="Calibri"/>
                <a:cs typeface="Arial"/>
              </a:rPr>
              <a:t>; Inc.; Zoetis</a:t>
            </a:r>
          </a:p>
          <a:p>
            <a:endParaRPr lang="en-US" sz="1100" i="1" dirty="0">
              <a:latin typeface="Calibri" panose="020F0502020204030204" pitchFamily="34" charset="0"/>
              <a:cs typeface="Segoe UI"/>
            </a:endParaRPr>
          </a:p>
          <a:p>
            <a:endParaRPr lang="en-US" sz="1100" dirty="0">
              <a:latin typeface="Calibri"/>
              <a:cs typeface="Segoe UI"/>
            </a:endParaRPr>
          </a:p>
          <a:p>
            <a:endParaRPr lang="en-US" sz="1400" dirty="0">
              <a:solidFill>
                <a:srgbClr val="FF0000"/>
              </a:solidFill>
              <a:latin typeface="Calibri"/>
              <a:cs typeface="Segoe UI"/>
            </a:endParaRPr>
          </a:p>
          <a:p>
            <a:endParaRPr lang="en-US" sz="1400" dirty="0">
              <a:solidFill>
                <a:srgbClr val="FF0000"/>
              </a:solidFill>
              <a:latin typeface="Calibri"/>
              <a:ea typeface="Calibri"/>
              <a:cs typeface="Segoe UI"/>
            </a:endParaRPr>
          </a:p>
          <a:p>
            <a:endParaRPr lang="en-US" b="1" dirty="0">
              <a:solidFill>
                <a:srgbClr val="FF0000"/>
              </a:solidFill>
              <a:latin typeface="Calibri"/>
              <a:cs typeface="Segoe UI"/>
            </a:endParaRPr>
          </a:p>
          <a:p>
            <a:endParaRPr lang="en-US" b="1" dirty="0">
              <a:solidFill>
                <a:srgbClr val="FF0000"/>
              </a:solidFill>
              <a:latin typeface="Calibri"/>
              <a:cs typeface="Segoe UI"/>
            </a:endParaRPr>
          </a:p>
        </p:txBody>
      </p:sp>
      <p:sp>
        <p:nvSpPr>
          <p:cNvPr id="7" name="TextBox 6">
            <a:extLst>
              <a:ext uri="{FF2B5EF4-FFF2-40B4-BE49-F238E27FC236}">
                <a16:creationId xmlns:a16="http://schemas.microsoft.com/office/drawing/2014/main" id="{D951C3AF-0AE1-4F08-914B-C1C1D75BD02E}"/>
              </a:ext>
            </a:extLst>
          </p:cNvPr>
          <p:cNvSpPr txBox="1"/>
          <p:nvPr/>
        </p:nvSpPr>
        <p:spPr>
          <a:xfrm>
            <a:off x="422162" y="4894669"/>
            <a:ext cx="8309934"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Calibri Light"/>
                <a:cs typeface="Calibri"/>
              </a:rPr>
              <a:t>The individuals listed above have </a:t>
            </a:r>
            <a:r>
              <a:rPr lang="en-US" i="1" dirty="0">
                <a:solidFill>
                  <a:srgbClr val="000000"/>
                </a:solidFill>
                <a:latin typeface="Calibri Light"/>
                <a:cs typeface="Calibri"/>
              </a:rPr>
              <a:t>relevant </a:t>
            </a:r>
            <a:r>
              <a:rPr lang="en-US" i="1" dirty="0">
                <a:latin typeface="Calibri Light"/>
                <a:cs typeface="Calibri"/>
              </a:rPr>
              <a:t>financial relationships with ineligible companies. No other individuals in control of content for this activity have any relevant financial relationships with ineligible companies. All relevant financial relationships have been mitigated.</a:t>
            </a:r>
          </a:p>
          <a:p>
            <a:endParaRPr lang="en-US" i="1" dirty="0">
              <a:latin typeface="Calibri Light"/>
              <a:cs typeface="Arial"/>
            </a:endParaRPr>
          </a:p>
        </p:txBody>
      </p:sp>
    </p:spTree>
    <p:extLst>
      <p:ext uri="{BB962C8B-B14F-4D97-AF65-F5344CB8AC3E}">
        <p14:creationId xmlns:p14="http://schemas.microsoft.com/office/powerpoint/2010/main" val="148312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211" y="228600"/>
            <a:ext cx="8952412" cy="990600"/>
          </a:xfrm>
        </p:spPr>
        <p:txBody>
          <a:bodyPr>
            <a:normAutofit/>
          </a:bodyPr>
          <a:lstStyle/>
          <a:p>
            <a:r>
              <a:rPr lang="en-US"/>
              <a:t>Disclosure information – Faculty</a:t>
            </a:r>
          </a:p>
        </p:txBody>
      </p:sp>
      <p:sp>
        <p:nvSpPr>
          <p:cNvPr id="3" name="TextBox 2">
            <a:extLst>
              <a:ext uri="{FF2B5EF4-FFF2-40B4-BE49-F238E27FC236}">
                <a16:creationId xmlns:a16="http://schemas.microsoft.com/office/drawing/2014/main" id="{323A32FB-4918-4759-95C9-41D5A18F9A1F}"/>
              </a:ext>
            </a:extLst>
          </p:cNvPr>
          <p:cNvSpPr txBox="1"/>
          <p:nvPr/>
        </p:nvSpPr>
        <p:spPr>
          <a:xfrm>
            <a:off x="359550" y="1888563"/>
            <a:ext cx="4649637"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alibri"/>
                <a:cs typeface="Segoe UI"/>
              </a:rPr>
              <a:t>Paul Hunter, MD</a:t>
            </a:r>
          </a:p>
          <a:p>
            <a:r>
              <a:rPr lang="en-US" sz="1400" dirty="0">
                <a:latin typeface="Calibri"/>
                <a:cs typeface="Segoe UI"/>
              </a:rPr>
              <a:t>Stock: </a:t>
            </a:r>
            <a:r>
              <a:rPr lang="en-US" sz="1400" b="0" dirty="0">
                <a:solidFill>
                  <a:srgbClr val="000000"/>
                </a:solidFill>
                <a:effectLst/>
                <a:latin typeface="Calibri" panose="020F0502020204030204" pitchFamily="34" charset="0"/>
              </a:rPr>
              <a:t>AstraZeneca; GlaxoSmithKline; GlaxoSmithKline; Johnson &amp; Johnson Health Care Systems Inc.; McKesson Corporation; Merck; Merck; Moderna; Novartis; Pfizer; Pfizer; SANOFI PASTEUR INC.; SANOFI PASTEUR INC.; Seqirus USA Inc</a:t>
            </a:r>
          </a:p>
          <a:p>
            <a:endParaRPr lang="en-US" sz="1400" dirty="0">
              <a:solidFill>
                <a:srgbClr val="000000"/>
              </a:solidFill>
              <a:latin typeface="Calibri" panose="020F0502020204030204" pitchFamily="34" charset="0"/>
            </a:endParaRPr>
          </a:p>
          <a:p>
            <a:r>
              <a:rPr lang="en-US" sz="1400" dirty="0">
                <a:solidFill>
                  <a:srgbClr val="000000"/>
                </a:solidFill>
                <a:latin typeface="Calibri" panose="020F0502020204030204" pitchFamily="34" charset="0"/>
              </a:rPr>
              <a:t>Samantha </a:t>
            </a:r>
            <a:r>
              <a:rPr lang="en-US" sz="1400" dirty="0" err="1">
                <a:solidFill>
                  <a:srgbClr val="000000"/>
                </a:solidFill>
                <a:latin typeface="Calibri" panose="020F0502020204030204" pitchFamily="34" charset="0"/>
              </a:rPr>
              <a:t>Pabich</a:t>
            </a:r>
            <a:r>
              <a:rPr lang="en-US" sz="1400" dirty="0">
                <a:solidFill>
                  <a:srgbClr val="000000"/>
                </a:solidFill>
                <a:latin typeface="Calibri" panose="020F0502020204030204" pitchFamily="34" charset="0"/>
              </a:rPr>
              <a:t>, MD</a:t>
            </a:r>
          </a:p>
          <a:p>
            <a:r>
              <a:rPr lang="en-US" sz="1400" i="1" dirty="0">
                <a:solidFill>
                  <a:srgbClr val="000000"/>
                </a:solidFill>
                <a:latin typeface="Calibri" panose="020F0502020204030204" pitchFamily="34" charset="0"/>
              </a:rPr>
              <a:t>Consultant: </a:t>
            </a:r>
            <a:r>
              <a:rPr lang="en-US" sz="1400" b="0" i="1" dirty="0" err="1">
                <a:solidFill>
                  <a:srgbClr val="000000"/>
                </a:solidFill>
                <a:effectLst/>
                <a:latin typeface="Aptos Narrow" panose="020F0502020204030204" pitchFamily="34" charset="0"/>
              </a:rPr>
              <a:t>Dynamed</a:t>
            </a:r>
            <a:r>
              <a:rPr lang="en-US" sz="1400" b="0" i="1" dirty="0">
                <a:solidFill>
                  <a:srgbClr val="000000"/>
                </a:solidFill>
                <a:effectLst/>
                <a:latin typeface="Aptos Narrow" panose="020F0502020204030204" pitchFamily="34" charset="0"/>
              </a:rPr>
              <a:t>; Eli Lilly and Company</a:t>
            </a:r>
            <a:endParaRPr lang="en-US" sz="1400" i="1" dirty="0"/>
          </a:p>
        </p:txBody>
      </p:sp>
      <p:sp>
        <p:nvSpPr>
          <p:cNvPr id="7" name="TextBox 6">
            <a:extLst>
              <a:ext uri="{FF2B5EF4-FFF2-40B4-BE49-F238E27FC236}">
                <a16:creationId xmlns:a16="http://schemas.microsoft.com/office/drawing/2014/main" id="{84B57C4D-197D-4BEF-B3A7-C3AFE0BC8EFB}"/>
              </a:ext>
            </a:extLst>
          </p:cNvPr>
          <p:cNvSpPr txBox="1"/>
          <p:nvPr/>
        </p:nvSpPr>
        <p:spPr>
          <a:xfrm>
            <a:off x="293969" y="4885332"/>
            <a:ext cx="8588112"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Calibri Light"/>
                <a:cs typeface="Calibri"/>
              </a:rPr>
              <a:t>The individuals listed above have relevant financial relationships with ineligible companies. No other individuals in control of content for this activity have any relevant financial relationships with ineligible companies. All relevant financial relationships have been mitigated.</a:t>
            </a:r>
          </a:p>
        </p:txBody>
      </p:sp>
      <p:sp>
        <p:nvSpPr>
          <p:cNvPr id="5" name="TextBox 4">
            <a:extLst>
              <a:ext uri="{FF2B5EF4-FFF2-40B4-BE49-F238E27FC236}">
                <a16:creationId xmlns:a16="http://schemas.microsoft.com/office/drawing/2014/main" id="{887120C4-3EF6-1765-EB98-A30AA01EC7A6}"/>
              </a:ext>
            </a:extLst>
          </p:cNvPr>
          <p:cNvSpPr txBox="1"/>
          <p:nvPr/>
        </p:nvSpPr>
        <p:spPr>
          <a:xfrm>
            <a:off x="4590909" y="1689058"/>
            <a:ext cx="4417724"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solidFill>
                <a:srgbClr val="FF0000"/>
              </a:solidFill>
              <a:latin typeface="Calibri"/>
              <a:cs typeface="Calibri"/>
            </a:endParaRPr>
          </a:p>
        </p:txBody>
      </p:sp>
    </p:spTree>
    <p:extLst>
      <p:ext uri="{BB962C8B-B14F-4D97-AF65-F5344CB8AC3E}">
        <p14:creationId xmlns:p14="http://schemas.microsoft.com/office/powerpoint/2010/main" val="2063090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211" y="228600"/>
            <a:ext cx="8952412" cy="990600"/>
          </a:xfrm>
        </p:spPr>
        <p:txBody>
          <a:bodyPr>
            <a:normAutofit/>
          </a:bodyPr>
          <a:lstStyle/>
          <a:p>
            <a:r>
              <a:rPr lang="en-US"/>
              <a:t>Acknowledgement of Support</a:t>
            </a:r>
          </a:p>
        </p:txBody>
      </p:sp>
      <p:sp>
        <p:nvSpPr>
          <p:cNvPr id="7" name="TextBox 6">
            <a:extLst>
              <a:ext uri="{FF2B5EF4-FFF2-40B4-BE49-F238E27FC236}">
                <a16:creationId xmlns:a16="http://schemas.microsoft.com/office/drawing/2014/main" id="{4DE85C3C-C0B7-4B18-99A7-62A02B448696}"/>
              </a:ext>
            </a:extLst>
          </p:cNvPr>
          <p:cNvSpPr txBox="1"/>
          <p:nvPr/>
        </p:nvSpPr>
        <p:spPr>
          <a:xfrm>
            <a:off x="389087" y="2463496"/>
            <a:ext cx="8408252" cy="2246769"/>
          </a:xfrm>
          <a:prstGeom prst="rect">
            <a:avLst/>
          </a:prstGeom>
          <a:noFill/>
        </p:spPr>
        <p:txBody>
          <a:bodyPr wrap="square" lIns="91440" tIns="45720" rIns="91440" bIns="45720" rtlCol="0" anchor="t">
            <a:spAutoFit/>
          </a:bodyPr>
          <a:lstStyle/>
          <a:p>
            <a:endParaRPr lang="en-US" sz="2000" dirty="0">
              <a:latin typeface="Calibri"/>
              <a:cs typeface="Calibri"/>
            </a:endParaRPr>
          </a:p>
          <a:p>
            <a:r>
              <a:rPr lang="en-US" sz="2000" dirty="0">
                <a:latin typeface="Calibri"/>
                <a:cs typeface="Calibri"/>
              </a:rPr>
              <a:t>For in-kind commercial support:</a:t>
            </a:r>
          </a:p>
          <a:p>
            <a:endParaRPr lang="en-US" sz="2000" dirty="0">
              <a:latin typeface="Calibri"/>
              <a:cs typeface="Calibri"/>
            </a:endParaRPr>
          </a:p>
          <a:p>
            <a:r>
              <a:rPr lang="en-US" sz="2000" i="1" dirty="0">
                <a:latin typeface="Calibri"/>
                <a:cs typeface="Calibri"/>
              </a:rPr>
              <a:t>Mindray provided the ultrasound equipment for this education activity.</a:t>
            </a:r>
          </a:p>
          <a:p>
            <a:endParaRPr lang="en-US" sz="2000" i="1" dirty="0">
              <a:latin typeface="Calibri"/>
              <a:cs typeface="Calibri"/>
            </a:endParaRPr>
          </a:p>
          <a:p>
            <a:r>
              <a:rPr lang="en-US" sz="2000" i="1" dirty="0">
                <a:latin typeface="Calibri"/>
                <a:cs typeface="Calibri"/>
              </a:rPr>
              <a:t>FUJIFILM </a:t>
            </a:r>
            <a:r>
              <a:rPr lang="en-US" sz="2000" i="1" err="1">
                <a:latin typeface="Calibri"/>
                <a:cs typeface="Calibri"/>
              </a:rPr>
              <a:t>Sonosite</a:t>
            </a:r>
            <a:r>
              <a:rPr lang="en-US" sz="2000" i="1" dirty="0">
                <a:latin typeface="Calibri"/>
                <a:cs typeface="Calibri"/>
              </a:rPr>
              <a:t>, INC. provided the ultrasound equipment for this education activity.</a:t>
            </a:r>
          </a:p>
        </p:txBody>
      </p:sp>
    </p:spTree>
    <p:extLst>
      <p:ext uri="{BB962C8B-B14F-4D97-AF65-F5344CB8AC3E}">
        <p14:creationId xmlns:p14="http://schemas.microsoft.com/office/powerpoint/2010/main" val="3618072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211" y="228600"/>
            <a:ext cx="8952412" cy="990600"/>
          </a:xfrm>
        </p:spPr>
        <p:txBody>
          <a:bodyPr>
            <a:normAutofit/>
          </a:bodyPr>
          <a:lstStyle/>
          <a:p>
            <a:r>
              <a:rPr lang="en-US" dirty="0">
                <a:ea typeface="Calibri"/>
              </a:rPr>
              <a:t>Disclosure information –</a:t>
            </a:r>
            <a:r>
              <a:rPr lang="en-US" dirty="0">
                <a:solidFill>
                  <a:srgbClr val="007E66"/>
                </a:solidFill>
                <a:ea typeface="Calibri"/>
              </a:rPr>
              <a:t> Oral Abstracts</a:t>
            </a:r>
          </a:p>
        </p:txBody>
      </p:sp>
      <p:sp>
        <p:nvSpPr>
          <p:cNvPr id="3" name="TextBox 2">
            <a:extLst>
              <a:ext uri="{FF2B5EF4-FFF2-40B4-BE49-F238E27FC236}">
                <a16:creationId xmlns:a16="http://schemas.microsoft.com/office/drawing/2014/main" id="{323A32FB-4918-4759-95C9-41D5A18F9A1F}"/>
              </a:ext>
            </a:extLst>
          </p:cNvPr>
          <p:cNvSpPr txBox="1"/>
          <p:nvPr/>
        </p:nvSpPr>
        <p:spPr>
          <a:xfrm>
            <a:off x="301920" y="1850143"/>
            <a:ext cx="8126661" cy="32932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alibri"/>
                <a:ea typeface="Calibri"/>
                <a:cs typeface="Calibri"/>
              </a:rPr>
              <a:t>Marcie Berger</a:t>
            </a:r>
          </a:p>
          <a:p>
            <a:r>
              <a:rPr lang="en-US" i="1" dirty="0">
                <a:latin typeface="Calibri"/>
                <a:ea typeface="Calibri"/>
                <a:cs typeface="Calibri"/>
              </a:rPr>
              <a:t>Consultant: Abbot Laboratories</a:t>
            </a:r>
          </a:p>
          <a:p>
            <a:endParaRPr lang="en-US" dirty="0">
              <a:solidFill>
                <a:srgbClr val="000000"/>
              </a:solidFill>
              <a:latin typeface="Calibri"/>
              <a:cs typeface="Calibri"/>
            </a:endParaRPr>
          </a:p>
          <a:p>
            <a:r>
              <a:rPr lang="en-US" dirty="0">
                <a:solidFill>
                  <a:srgbClr val="000000"/>
                </a:solidFill>
                <a:latin typeface="Calibri"/>
                <a:cs typeface="Calibri"/>
              </a:rPr>
              <a:t>Ruchi Gupta, MD, MPH</a:t>
            </a:r>
          </a:p>
          <a:p>
            <a:r>
              <a:rPr lang="en-US" i="1" dirty="0">
                <a:solidFill>
                  <a:srgbClr val="000000"/>
                </a:solidFill>
                <a:latin typeface="Calibri"/>
                <a:cs typeface="Calibri"/>
              </a:rPr>
              <a:t>Consultan</a:t>
            </a:r>
            <a:r>
              <a:rPr lang="en-US" i="1" dirty="0">
                <a:latin typeface="Calibri"/>
                <a:cs typeface="Calibri"/>
              </a:rPr>
              <a:t>t: AQUESTIVE THERAPEUTICS, INC., Bryn Pharma, Food Allergy Research &amp; Education (FARE), Food Allergy Research &amp; Education, Genentech, Genentech, Kaleo, </a:t>
            </a:r>
            <a:r>
              <a:rPr lang="en-US" i="1" dirty="0" err="1">
                <a:latin typeface="Calibri"/>
                <a:cs typeface="Calibri"/>
              </a:rPr>
              <a:t>Inc.,Melchiorre</a:t>
            </a:r>
            <a:r>
              <a:rPr lang="en-US" i="1" dirty="0">
                <a:latin typeface="Calibri"/>
                <a:cs typeface="Calibri"/>
              </a:rPr>
              <a:t> Family Foundation, National Institutes of Health, Novartis, Novartis, OWYN, Sunshine Charitable Foundation, </a:t>
            </a:r>
            <a:r>
              <a:rPr lang="en-US" i="1" dirty="0" err="1">
                <a:latin typeface="Calibri"/>
                <a:cs typeface="Calibri"/>
              </a:rPr>
              <a:t>Yobee</a:t>
            </a:r>
            <a:r>
              <a:rPr lang="en-US" i="1" dirty="0">
                <a:latin typeface="Calibri"/>
                <a:cs typeface="Calibri"/>
              </a:rPr>
              <a:t> Care, Inc.</a:t>
            </a:r>
          </a:p>
          <a:p>
            <a:endParaRPr lang="en-US" i="1">
              <a:solidFill>
                <a:srgbClr val="FF0000"/>
              </a:solidFill>
              <a:latin typeface="Calibri"/>
              <a:cs typeface="Segoe UI"/>
            </a:endParaRPr>
          </a:p>
          <a:p>
            <a:endParaRPr lang="en-US">
              <a:solidFill>
                <a:srgbClr val="FF0000"/>
              </a:solidFill>
              <a:latin typeface="Calibri"/>
              <a:cs typeface="Calibri"/>
            </a:endParaRPr>
          </a:p>
          <a:p>
            <a:endParaRPr lang="en-US" sz="1400" i="1">
              <a:solidFill>
                <a:srgbClr val="FF0000"/>
              </a:solidFill>
              <a:latin typeface="Calibri"/>
              <a:cs typeface="Segoe UI"/>
            </a:endParaRPr>
          </a:p>
          <a:p>
            <a:endParaRPr lang="en-US" sz="1400">
              <a:solidFill>
                <a:srgbClr val="FF0000"/>
              </a:solidFill>
            </a:endParaRPr>
          </a:p>
        </p:txBody>
      </p:sp>
      <p:sp>
        <p:nvSpPr>
          <p:cNvPr id="7" name="TextBox 6">
            <a:extLst>
              <a:ext uri="{FF2B5EF4-FFF2-40B4-BE49-F238E27FC236}">
                <a16:creationId xmlns:a16="http://schemas.microsoft.com/office/drawing/2014/main" id="{84B57C4D-197D-4BEF-B3A7-C3AFE0BC8EFB}"/>
              </a:ext>
            </a:extLst>
          </p:cNvPr>
          <p:cNvSpPr txBox="1"/>
          <p:nvPr/>
        </p:nvSpPr>
        <p:spPr>
          <a:xfrm>
            <a:off x="293969" y="4885332"/>
            <a:ext cx="8588112"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Calibri Light"/>
                <a:cs typeface="Calibri"/>
              </a:rPr>
              <a:t>The individuals listed above have relevant financial relationships with ineligible companies. No other individuals in control of content for this activity have any relevant financial relationships with ineligible companies. All relevant financial relationships have been mitigated.</a:t>
            </a:r>
          </a:p>
          <a:p>
            <a:endParaRPr lang="en-US" i="1" dirty="0">
              <a:latin typeface="Calibri Light"/>
              <a:cs typeface="Arial"/>
            </a:endParaRPr>
          </a:p>
        </p:txBody>
      </p:sp>
      <p:sp>
        <p:nvSpPr>
          <p:cNvPr id="5" name="TextBox 4">
            <a:extLst>
              <a:ext uri="{FF2B5EF4-FFF2-40B4-BE49-F238E27FC236}">
                <a16:creationId xmlns:a16="http://schemas.microsoft.com/office/drawing/2014/main" id="{887120C4-3EF6-1765-EB98-A30AA01EC7A6}"/>
              </a:ext>
            </a:extLst>
          </p:cNvPr>
          <p:cNvSpPr txBox="1"/>
          <p:nvPr/>
        </p:nvSpPr>
        <p:spPr>
          <a:xfrm>
            <a:off x="4590909" y="1689058"/>
            <a:ext cx="4417724"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solidFill>
                <a:srgbClr val="FF0000"/>
              </a:solidFill>
              <a:latin typeface="Calibri"/>
              <a:cs typeface="Calibri"/>
            </a:endParaRPr>
          </a:p>
        </p:txBody>
      </p:sp>
    </p:spTree>
    <p:extLst>
      <p:ext uri="{BB962C8B-B14F-4D97-AF65-F5344CB8AC3E}">
        <p14:creationId xmlns:p14="http://schemas.microsoft.com/office/powerpoint/2010/main" val="1281854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3A368-7949-D4B4-017F-4B40ACCB5DD8}"/>
              </a:ext>
            </a:extLst>
          </p:cNvPr>
          <p:cNvSpPr>
            <a:spLocks noGrp="1"/>
          </p:cNvSpPr>
          <p:nvPr>
            <p:ph type="title"/>
          </p:nvPr>
        </p:nvSpPr>
        <p:spPr/>
        <p:txBody>
          <a:bodyPr/>
          <a:lstStyle/>
          <a:p>
            <a:r>
              <a:rPr lang="en-US" dirty="0"/>
              <a:t>ACP Anti-Harassment Policy</a:t>
            </a:r>
          </a:p>
        </p:txBody>
      </p:sp>
      <p:sp>
        <p:nvSpPr>
          <p:cNvPr id="3" name="Content Placeholder 2">
            <a:extLst>
              <a:ext uri="{FF2B5EF4-FFF2-40B4-BE49-F238E27FC236}">
                <a16:creationId xmlns:a16="http://schemas.microsoft.com/office/drawing/2014/main" id="{240B9E69-DF43-CC79-7615-63D13F38CCD2}"/>
              </a:ext>
            </a:extLst>
          </p:cNvPr>
          <p:cNvSpPr>
            <a:spLocks noGrp="1"/>
          </p:cNvSpPr>
          <p:nvPr>
            <p:ph sz="quarter" idx="1"/>
          </p:nvPr>
        </p:nvSpPr>
        <p:spPr/>
        <p:txBody>
          <a:bodyPr/>
          <a:lstStyle/>
          <a:p>
            <a:pPr algn="l">
              <a:lnSpc>
                <a:spcPts val="3000"/>
              </a:lnSpc>
              <a:spcBef>
                <a:spcPts val="0"/>
              </a:spcBef>
              <a:spcAft>
                <a:spcPts val="0"/>
              </a:spcAft>
            </a:pPr>
            <a:r>
              <a:rPr lang="en-US" sz="2000" b="0" i="0" dirty="0">
                <a:effectLst/>
                <a:latin typeface="Roboto" panose="02000000000000000000" pitchFamily="2" charset="0"/>
              </a:rPr>
              <a:t>ACP is a community that values collegiality, respect for patients and each other, and medicine’s standards of ethics and professionalism. ACP members are guided by the content and spirit of the </a:t>
            </a:r>
            <a:r>
              <a:rPr lang="en-US" sz="2000" b="0" i="0" u="none" strike="noStrike" dirty="0">
                <a:effectLst/>
                <a:latin typeface="Roboto" panose="02000000000000000000" pitchFamily="2" charset="0"/>
              </a:rPr>
              <a:t>ACP Pledge</a:t>
            </a:r>
            <a:r>
              <a:rPr lang="en-US" sz="2000" b="0" i="0" dirty="0">
                <a:effectLst/>
                <a:latin typeface="Roboto" panose="02000000000000000000" pitchFamily="2" charset="0"/>
              </a:rPr>
              <a:t> and by their commitment to the ethics of medicine, including those in the </a:t>
            </a:r>
            <a:r>
              <a:rPr lang="en-US" sz="2000" b="0" i="0" u="none" strike="noStrike" dirty="0">
                <a:effectLst/>
                <a:latin typeface="Roboto" panose="02000000000000000000" pitchFamily="2" charset="0"/>
              </a:rPr>
              <a:t>ACP Ethics Manual</a:t>
            </a:r>
            <a:r>
              <a:rPr lang="en-US" sz="2000" b="0" i="0" dirty="0">
                <a:effectLst/>
                <a:latin typeface="Roboto" panose="02000000000000000000" pitchFamily="2" charset="0"/>
              </a:rPr>
              <a:t>.  “Physicians’ conduct as professionals and as individuals should merit the respect of the community.” </a:t>
            </a:r>
          </a:p>
          <a:p>
            <a:pPr algn="l">
              <a:lnSpc>
                <a:spcPts val="3000"/>
              </a:lnSpc>
              <a:spcBef>
                <a:spcPts val="1200"/>
              </a:spcBef>
              <a:spcAft>
                <a:spcPts val="0"/>
              </a:spcAft>
            </a:pPr>
            <a:r>
              <a:rPr lang="en-US" sz="2000" b="0" i="0" dirty="0">
                <a:effectLst/>
                <a:latin typeface="Roboto" panose="02000000000000000000" pitchFamily="2" charset="0"/>
              </a:rPr>
              <a:t>ACP expects members, staff, and others who participate in events and activities involving ACP to treat others as you would like to be treated – with courtesy, respect for differences, and in ways that appropriately represent the profession of internal medicine.</a:t>
            </a:r>
          </a:p>
          <a:p>
            <a:endParaRPr lang="en-US" dirty="0"/>
          </a:p>
        </p:txBody>
      </p:sp>
    </p:spTree>
    <p:extLst>
      <p:ext uri="{BB962C8B-B14F-4D97-AF65-F5344CB8AC3E}">
        <p14:creationId xmlns:p14="http://schemas.microsoft.com/office/powerpoint/2010/main" val="239133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3A368-7949-D4B4-017F-4B40ACCB5DD8}"/>
              </a:ext>
            </a:extLst>
          </p:cNvPr>
          <p:cNvSpPr>
            <a:spLocks noGrp="1"/>
          </p:cNvSpPr>
          <p:nvPr>
            <p:ph type="title"/>
          </p:nvPr>
        </p:nvSpPr>
        <p:spPr/>
        <p:txBody>
          <a:bodyPr/>
          <a:lstStyle/>
          <a:p>
            <a:r>
              <a:rPr lang="en-US" dirty="0"/>
              <a:t>ACP Anti-Harassment Policy (continued)</a:t>
            </a:r>
          </a:p>
        </p:txBody>
      </p:sp>
      <p:sp>
        <p:nvSpPr>
          <p:cNvPr id="3" name="Content Placeholder 2">
            <a:extLst>
              <a:ext uri="{FF2B5EF4-FFF2-40B4-BE49-F238E27FC236}">
                <a16:creationId xmlns:a16="http://schemas.microsoft.com/office/drawing/2014/main" id="{240B9E69-DF43-CC79-7615-63D13F38CCD2}"/>
              </a:ext>
            </a:extLst>
          </p:cNvPr>
          <p:cNvSpPr>
            <a:spLocks noGrp="1"/>
          </p:cNvSpPr>
          <p:nvPr>
            <p:ph sz="quarter" idx="1"/>
          </p:nvPr>
        </p:nvSpPr>
        <p:spPr/>
        <p:txBody>
          <a:bodyPr/>
          <a:lstStyle/>
          <a:p>
            <a:pPr algn="l">
              <a:lnSpc>
                <a:spcPts val="3000"/>
              </a:lnSpc>
            </a:pPr>
            <a:r>
              <a:rPr lang="en-US" sz="2000" b="0" i="0" dirty="0">
                <a:effectLst/>
                <a:latin typeface="Roboto" panose="02000000000000000000" pitchFamily="2" charset="0"/>
              </a:rPr>
              <a:t>As set forth in </a:t>
            </a:r>
            <a:r>
              <a:rPr lang="en-US" sz="2000" b="0" i="0" u="none" strike="noStrike" dirty="0">
                <a:effectLst/>
                <a:latin typeface="Roboto" panose="02000000000000000000" pitchFamily="2" charset="0"/>
              </a:rPr>
              <a:t>ACP’s Anti-Harassment Policy</a:t>
            </a:r>
            <a:r>
              <a:rPr lang="en-US" sz="2000" b="0" i="0" dirty="0">
                <a:effectLst/>
                <a:latin typeface="Roboto" panose="02000000000000000000" pitchFamily="2" charset="0"/>
              </a:rPr>
              <a:t>, ACP does not tolerate any form of harassment, including intimidation, hostility, or other unwelcome and offensive communication or treatment.</a:t>
            </a:r>
          </a:p>
          <a:p>
            <a:pPr>
              <a:lnSpc>
                <a:spcPts val="3000"/>
              </a:lnSpc>
              <a:spcBef>
                <a:spcPts val="1200"/>
              </a:spcBef>
            </a:pPr>
            <a:r>
              <a:rPr lang="en-US" sz="2000" b="0" i="0" dirty="0">
                <a:effectLst/>
                <a:latin typeface="Roboto" panose="02000000000000000000" pitchFamily="2" charset="0"/>
              </a:rPr>
              <a:t>If you experience or observe harassing, inappropriate or otherwise unprofessional behavior, or you have concerns about how you have been treated by an ACP member or staff or anyone else at an ACP meeting or event, you may report the incident to </a:t>
            </a:r>
            <a:r>
              <a:rPr lang="en-US" sz="2000" b="1" i="0" u="none" strike="noStrike" dirty="0">
                <a:effectLst/>
                <a:latin typeface="Roboto" panose="02000000000000000000" pitchFamily="2" charset="0"/>
              </a:rPr>
              <a:t>acpevents@acponline.org</a:t>
            </a:r>
            <a:r>
              <a:rPr lang="en-US" sz="2000" b="1" i="0" dirty="0">
                <a:effectLst/>
                <a:latin typeface="Roboto" panose="02000000000000000000" pitchFamily="2" charset="0"/>
              </a:rPr>
              <a:t> </a:t>
            </a:r>
            <a:r>
              <a:rPr lang="en-US" sz="2000" b="0" i="0" dirty="0">
                <a:effectLst/>
                <a:latin typeface="Roboto" panose="02000000000000000000" pitchFamily="2" charset="0"/>
              </a:rPr>
              <a:t>or call </a:t>
            </a:r>
            <a:r>
              <a:rPr lang="en-US" sz="2000" b="1" i="0" dirty="0">
                <a:effectLst/>
                <a:latin typeface="Roboto" panose="02000000000000000000" pitchFamily="2" charset="0"/>
              </a:rPr>
              <a:t>215 351-7750</a:t>
            </a:r>
            <a:r>
              <a:rPr lang="en-US" sz="2000" b="0" i="0" dirty="0">
                <a:effectLst/>
                <a:latin typeface="Roboto" panose="02000000000000000000" pitchFamily="2" charset="0"/>
              </a:rPr>
              <a:t>.</a:t>
            </a:r>
          </a:p>
          <a:p>
            <a:pPr algn="l">
              <a:lnSpc>
                <a:spcPts val="3000"/>
              </a:lnSpc>
            </a:pPr>
            <a:endParaRPr lang="en-US" sz="2000" b="0" i="0" dirty="0">
              <a:effectLst/>
              <a:latin typeface="Roboto" panose="02000000000000000000" pitchFamily="2" charset="0"/>
            </a:endParaRPr>
          </a:p>
          <a:p>
            <a:pPr marL="0" indent="0">
              <a:buNone/>
            </a:pPr>
            <a:endParaRPr lang="en-US" dirty="0"/>
          </a:p>
        </p:txBody>
      </p:sp>
    </p:spTree>
    <p:extLst>
      <p:ext uri="{BB962C8B-B14F-4D97-AF65-F5344CB8AC3E}">
        <p14:creationId xmlns:p14="http://schemas.microsoft.com/office/powerpoint/2010/main" val="4021727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0294427-91E6-4604-9E1B-8FED9FDFB6CE}"/>
              </a:ext>
            </a:extLst>
          </p:cNvPr>
          <p:cNvGraphicFramePr>
            <a:graphicFrameLocks noGrp="1"/>
          </p:cNvGraphicFramePr>
          <p:nvPr>
            <p:extLst>
              <p:ext uri="{D42A27DB-BD31-4B8C-83A1-F6EECF244321}">
                <p14:modId xmlns:p14="http://schemas.microsoft.com/office/powerpoint/2010/main" val="2257134678"/>
              </p:ext>
            </p:extLst>
          </p:nvPr>
        </p:nvGraphicFramePr>
        <p:xfrm>
          <a:off x="34375" y="1108624"/>
          <a:ext cx="9092089" cy="5066811"/>
        </p:xfrm>
        <a:graphic>
          <a:graphicData uri="http://schemas.openxmlformats.org/drawingml/2006/table">
            <a:tbl>
              <a:tblPr firstRow="1" bandRow="1">
                <a:tableStyleId>{5C22544A-7EE6-4342-B048-85BDC9FD1C3A}</a:tableStyleId>
              </a:tblPr>
              <a:tblGrid>
                <a:gridCol w="4687158">
                  <a:extLst>
                    <a:ext uri="{9D8B030D-6E8A-4147-A177-3AD203B41FA5}">
                      <a16:colId xmlns:a16="http://schemas.microsoft.com/office/drawing/2014/main" val="1946729670"/>
                    </a:ext>
                  </a:extLst>
                </a:gridCol>
                <a:gridCol w="4404931">
                  <a:extLst>
                    <a:ext uri="{9D8B030D-6E8A-4147-A177-3AD203B41FA5}">
                      <a16:colId xmlns:a16="http://schemas.microsoft.com/office/drawing/2014/main" val="983468380"/>
                    </a:ext>
                  </a:extLst>
                </a:gridCol>
              </a:tblGrid>
              <a:tr h="5066811">
                <a:tc>
                  <a:txBody>
                    <a:bodyPr/>
                    <a:lstStyle/>
                    <a:p>
                      <a:r>
                        <a:rPr lang="en-US" sz="1400" b="1" kern="1200">
                          <a:solidFill>
                            <a:schemeClr val="tx1"/>
                          </a:solidFill>
                          <a:effectLst/>
                          <a:latin typeface="Calibri Light"/>
                          <a:ea typeface="+mn-ea"/>
                          <a:cs typeface="Calibri Light"/>
                        </a:rPr>
                        <a:t>Kati Avila, MD, ACP Member</a:t>
                      </a:r>
                    </a:p>
                    <a:p>
                      <a:endParaRPr lang="en-US" sz="1400" b="1" kern="1200">
                        <a:solidFill>
                          <a:schemeClr val="tx1"/>
                        </a:solidFill>
                        <a:effectLst/>
                        <a:latin typeface="Calibri Light"/>
                        <a:ea typeface="+mn-ea"/>
                        <a:cs typeface="Calibri Light"/>
                      </a:endParaRPr>
                    </a:p>
                    <a:p>
                      <a:r>
                        <a:rPr kumimoji="0" lang="en-US" sz="1400" b="1" kern="1200">
                          <a:solidFill>
                            <a:schemeClr val="tx1"/>
                          </a:solidFill>
                          <a:effectLst/>
                          <a:latin typeface="Calibri Light"/>
                          <a:ea typeface="+mn-ea"/>
                          <a:cs typeface="Calibri Light"/>
                        </a:rPr>
                        <a:t>Marvin Bittner, MD, FACP</a:t>
                      </a:r>
                    </a:p>
                    <a:p>
                      <a:r>
                        <a:rPr kumimoji="0" lang="en-US" sz="1400" b="1" i="1" kern="1200">
                          <a:solidFill>
                            <a:schemeClr val="tx1"/>
                          </a:solidFill>
                          <a:effectLst/>
                          <a:latin typeface="Calibri Light"/>
                          <a:ea typeface="+mn-ea"/>
                          <a:cs typeface="Calibri Light"/>
                        </a:rPr>
                        <a:t>Consultant: Sanofi Pasteur</a:t>
                      </a:r>
                      <a:r>
                        <a:rPr lang="en-US" sz="1400" b="1" i="1" kern="1200">
                          <a:solidFill>
                            <a:schemeClr val="tx1"/>
                          </a:solidFill>
                          <a:effectLst/>
                          <a:latin typeface="Calibri Light"/>
                          <a:ea typeface="+mn-ea"/>
                          <a:cs typeface="Calibri Light"/>
                        </a:rPr>
                        <a:t>, Merck Sharp &amp; Dohme</a:t>
                      </a:r>
                      <a:endParaRPr kumimoji="0" lang="en-US" sz="1400" b="1" i="1" kern="1200">
                        <a:solidFill>
                          <a:schemeClr val="tx1"/>
                        </a:solidFill>
                        <a:effectLst/>
                        <a:latin typeface="Calibri Light"/>
                        <a:ea typeface="+mn-ea"/>
                        <a:cs typeface="Calibri Light"/>
                      </a:endParaRPr>
                    </a:p>
                    <a:p>
                      <a:endParaRPr kumimoji="0" lang="en-US" sz="1400" b="1" kern="1200">
                        <a:solidFill>
                          <a:schemeClr val="tx1"/>
                        </a:solidFill>
                        <a:effectLst/>
                        <a:latin typeface="Calibri Light"/>
                        <a:ea typeface="+mn-ea"/>
                        <a:cs typeface="Calibri Light"/>
                      </a:endParaRPr>
                    </a:p>
                    <a:p>
                      <a:r>
                        <a:rPr lang="en-US" sz="1400" b="1" kern="1200">
                          <a:solidFill>
                            <a:schemeClr val="tx1"/>
                          </a:solidFill>
                          <a:effectLst/>
                          <a:latin typeface="Calibri Light"/>
                          <a:ea typeface="+mn-ea"/>
                          <a:cs typeface="Calibri Light"/>
                        </a:rPr>
                        <a:t>Sarah Burns, DO, MS, FACP, FHM</a:t>
                      </a:r>
                    </a:p>
                    <a:p>
                      <a:endParaRPr lang="en-US" sz="1400" b="1" kern="1200">
                        <a:solidFill>
                          <a:schemeClr val="tx1"/>
                        </a:solidFill>
                        <a:effectLst/>
                        <a:latin typeface="Calibri Light"/>
                        <a:ea typeface="+mn-ea"/>
                        <a:cs typeface="Calibri Light"/>
                      </a:endParaRPr>
                    </a:p>
                    <a:p>
                      <a:r>
                        <a:rPr kumimoji="0" lang="en-US" sz="1400" b="1" kern="1200">
                          <a:solidFill>
                            <a:schemeClr val="tx1"/>
                          </a:solidFill>
                          <a:effectLst/>
                          <a:latin typeface="Calibri Light"/>
                          <a:ea typeface="+mn-ea"/>
                          <a:cs typeface="Calibri Light"/>
                        </a:rPr>
                        <a:t>Jessica Favreau, MD, FACP</a:t>
                      </a:r>
                    </a:p>
                    <a:p>
                      <a:endParaRPr kumimoji="0" lang="en-US" sz="1400" b="1" kern="1200">
                        <a:solidFill>
                          <a:schemeClr val="tx1"/>
                        </a:solidFill>
                        <a:effectLst/>
                        <a:latin typeface="Calibri Light"/>
                        <a:ea typeface="+mn-ea"/>
                        <a:cs typeface="Calibri Light"/>
                      </a:endParaRPr>
                    </a:p>
                    <a:p>
                      <a:r>
                        <a:rPr kumimoji="0" lang="en-US" sz="1400" b="1" kern="1200">
                          <a:solidFill>
                            <a:schemeClr val="tx1"/>
                          </a:solidFill>
                          <a:effectLst/>
                          <a:latin typeface="Calibri Light"/>
                          <a:ea typeface="+mn-ea"/>
                          <a:cs typeface="Calibri Light"/>
                        </a:rPr>
                        <a:t>Tatyana Gavrilova, MD, FACP</a:t>
                      </a:r>
                    </a:p>
                    <a:p>
                      <a:endParaRPr kumimoji="0" lang="en-US" sz="1400" b="1" kern="1200">
                        <a:solidFill>
                          <a:schemeClr val="tx1"/>
                        </a:solidFill>
                        <a:effectLst/>
                        <a:latin typeface="Calibri Light"/>
                        <a:ea typeface="+mn-ea"/>
                        <a:cs typeface="Calibri Light"/>
                      </a:endParaRPr>
                    </a:p>
                    <a:p>
                      <a:r>
                        <a:rPr lang="en-US" sz="1400" b="1" kern="1200">
                          <a:solidFill>
                            <a:schemeClr val="tx1"/>
                          </a:solidFill>
                          <a:effectLst/>
                          <a:latin typeface="Calibri Light"/>
                          <a:ea typeface="+mn-ea"/>
                          <a:cs typeface="Calibri Light"/>
                        </a:rPr>
                        <a:t>Sonali Iyer, MD, ACP Member</a:t>
                      </a:r>
                      <a:endParaRPr kumimoji="0" lang="en-US" sz="1400" b="1" kern="1200">
                        <a:solidFill>
                          <a:schemeClr val="tx1"/>
                        </a:solidFill>
                        <a:effectLst/>
                        <a:latin typeface="Calibri Light"/>
                        <a:ea typeface="+mn-ea"/>
                        <a:cs typeface="Calibri Light"/>
                      </a:endParaRPr>
                    </a:p>
                    <a:p>
                      <a:pPr lvl="0">
                        <a:buNone/>
                      </a:pPr>
                      <a:r>
                        <a:rPr lang="en-US" sz="1400" b="1" i="1" kern="1200">
                          <a:solidFill>
                            <a:schemeClr val="tx1"/>
                          </a:solidFill>
                          <a:effectLst/>
                          <a:latin typeface="Calibri Light"/>
                          <a:ea typeface="+mn-ea"/>
                          <a:cs typeface="Calibri Light"/>
                        </a:rPr>
                        <a:t>Stock: Moderna, Pfizer</a:t>
                      </a:r>
                      <a:endParaRPr lang="en-US" sz="1400" b="1" kern="1200">
                        <a:solidFill>
                          <a:schemeClr val="tx1"/>
                        </a:solidFill>
                        <a:effectLst/>
                        <a:latin typeface="Calibri Light"/>
                        <a:ea typeface="+mn-ea"/>
                        <a:cs typeface="Calibri Light"/>
                      </a:endParaRPr>
                    </a:p>
                    <a:p>
                      <a:pPr lvl="0">
                        <a:buNone/>
                      </a:pPr>
                      <a:endParaRPr lang="en-US" sz="1400" b="1" kern="1200">
                        <a:solidFill>
                          <a:schemeClr val="tx1"/>
                        </a:solidFill>
                        <a:effectLst/>
                        <a:latin typeface="Calibri Light"/>
                        <a:ea typeface="+mn-ea"/>
                        <a:cs typeface="Calibri Light"/>
                      </a:endParaRPr>
                    </a:p>
                    <a:p>
                      <a:pPr marL="0" marR="0" lvl="0" indent="0" algn="l" rtl="0" eaLnBrk="1" fontAlgn="auto" latinLnBrk="0" hangingPunct="1">
                        <a:lnSpc>
                          <a:spcPct val="100000"/>
                        </a:lnSpc>
                        <a:spcBef>
                          <a:spcPts val="0"/>
                        </a:spcBef>
                        <a:spcAft>
                          <a:spcPts val="0"/>
                        </a:spcAft>
                        <a:buClrTx/>
                        <a:buSzTx/>
                        <a:buFontTx/>
                        <a:buNone/>
                      </a:pPr>
                      <a:r>
                        <a:rPr lang="en-US" sz="1400" b="1" kern="1200">
                          <a:solidFill>
                            <a:schemeClr val="tx1"/>
                          </a:solidFill>
                          <a:effectLst/>
                          <a:latin typeface="Calibri Light"/>
                          <a:ea typeface="+mn-ea"/>
                          <a:cs typeface="Calibri Light"/>
                        </a:rPr>
                        <a:t>Alain Olivier Lerebours, MD, ACP Member</a:t>
                      </a:r>
                    </a:p>
                    <a:p>
                      <a:pPr marL="0" marR="0" lvl="0" indent="0" algn="l">
                        <a:lnSpc>
                          <a:spcPct val="100000"/>
                        </a:lnSpc>
                        <a:spcBef>
                          <a:spcPts val="0"/>
                        </a:spcBef>
                        <a:spcAft>
                          <a:spcPts val="0"/>
                        </a:spcAft>
                        <a:buClrTx/>
                        <a:buSzTx/>
                        <a:buFontTx/>
                        <a:buNone/>
                      </a:pPr>
                      <a:r>
                        <a:rPr lang="en-US" sz="1400" b="1" i="1" kern="1200">
                          <a:solidFill>
                            <a:schemeClr val="tx1"/>
                          </a:solidFill>
                          <a:effectLst/>
                          <a:latin typeface="Calibri Light"/>
                          <a:ea typeface="+mn-ea"/>
                          <a:cs typeface="Calibri Light"/>
                        </a:rPr>
                        <a:t>Consultant: </a:t>
                      </a:r>
                      <a:r>
                        <a:rPr lang="en-US" sz="1400" b="1" i="1" kern="1200" err="1">
                          <a:solidFill>
                            <a:schemeClr val="tx1"/>
                          </a:solidFill>
                          <a:effectLst/>
                          <a:latin typeface="Calibri Light"/>
                          <a:ea typeface="+mn-ea"/>
                          <a:cs typeface="Calibri Light"/>
                        </a:rPr>
                        <a:t>Italki</a:t>
                      </a:r>
                      <a:endParaRPr lang="en-US" sz="1400" b="1" i="1"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endParaRPr lang="en-US" sz="1400" b="1" i="1"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r>
                        <a:rPr lang="en-US" sz="1400" b="1" i="0" kern="1200" err="1">
                          <a:solidFill>
                            <a:schemeClr val="tx1"/>
                          </a:solidFill>
                          <a:effectLst/>
                          <a:latin typeface="Calibri Light"/>
                          <a:ea typeface="+mn-ea"/>
                          <a:cs typeface="Calibri Light"/>
                        </a:rPr>
                        <a:t>Arvindselvan</a:t>
                      </a:r>
                      <a:r>
                        <a:rPr lang="en-US" sz="1400" b="1" i="0" kern="1200">
                          <a:solidFill>
                            <a:schemeClr val="tx1"/>
                          </a:solidFill>
                          <a:effectLst/>
                          <a:latin typeface="Calibri Light"/>
                          <a:ea typeface="+mn-ea"/>
                          <a:cs typeface="Calibri Light"/>
                        </a:rPr>
                        <a:t> </a:t>
                      </a:r>
                      <a:r>
                        <a:rPr lang="en-US" sz="1400" b="1" i="0" kern="1200" err="1">
                          <a:solidFill>
                            <a:schemeClr val="tx1"/>
                          </a:solidFill>
                          <a:effectLst/>
                          <a:latin typeface="Calibri Light"/>
                          <a:ea typeface="+mn-ea"/>
                          <a:cs typeface="Calibri Light"/>
                        </a:rPr>
                        <a:t>Mohanaselvan</a:t>
                      </a:r>
                      <a:r>
                        <a:rPr lang="en-US" sz="1400" b="1" i="0" kern="1200">
                          <a:solidFill>
                            <a:schemeClr val="tx1"/>
                          </a:solidFill>
                          <a:effectLst/>
                          <a:latin typeface="Calibri Light"/>
                          <a:ea typeface="+mn-ea"/>
                          <a:cs typeface="Calibri Light"/>
                        </a:rPr>
                        <a:t>, MD, FACP</a:t>
                      </a:r>
                    </a:p>
                    <a:p>
                      <a:pPr marL="0" marR="0" lvl="0" indent="0" algn="l" defTabSz="914400">
                        <a:lnSpc>
                          <a:spcPct val="100000"/>
                        </a:lnSpc>
                        <a:spcBef>
                          <a:spcPts val="0"/>
                        </a:spcBef>
                        <a:spcAft>
                          <a:spcPts val="0"/>
                        </a:spcAft>
                        <a:buClrTx/>
                        <a:buSzTx/>
                        <a:buFontTx/>
                        <a:buNone/>
                        <a:tabLst/>
                        <a:defRPr/>
                      </a:pPr>
                      <a:endParaRPr kumimoji="0" lang="en-US" sz="1400" b="1" i="0"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r>
                        <a:rPr lang="en-US" sz="1400" b="1" i="0" kern="1200">
                          <a:solidFill>
                            <a:schemeClr val="tx1"/>
                          </a:solidFill>
                          <a:effectLst/>
                          <a:latin typeface="Calibri Light"/>
                          <a:ea typeface="+mn-ea"/>
                          <a:cs typeface="Calibri Light"/>
                        </a:rPr>
                        <a:t>Patress Persons, MD, FACP</a:t>
                      </a:r>
                    </a:p>
                    <a:p>
                      <a:pPr marL="0" marR="0" lvl="0" indent="0" algn="l">
                        <a:lnSpc>
                          <a:spcPct val="100000"/>
                        </a:lnSpc>
                        <a:spcBef>
                          <a:spcPts val="0"/>
                        </a:spcBef>
                        <a:spcAft>
                          <a:spcPts val="0"/>
                        </a:spcAft>
                        <a:buClrTx/>
                        <a:buSzTx/>
                        <a:buFontTx/>
                        <a:buNone/>
                      </a:pPr>
                      <a:endParaRPr lang="en-US" sz="1400" b="1" i="0" kern="1200">
                        <a:solidFill>
                          <a:schemeClr val="tx1"/>
                        </a:solidFill>
                        <a:effectLst/>
                        <a:latin typeface="Calibri Light"/>
                        <a:ea typeface="+mn-ea"/>
                        <a:cs typeface="Calibri Light"/>
                      </a:endParaRPr>
                    </a:p>
                    <a:p>
                      <a:pPr lvl="0">
                        <a:buNone/>
                      </a:pPr>
                      <a:endParaRPr lang="en-US" sz="1400" b="1"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endParaRPr lang="en-US" sz="1600" b="1" kern="1200">
                        <a:solidFill>
                          <a:schemeClr val="tx1"/>
                        </a:solidFill>
                        <a:effectLst/>
                        <a:latin typeface="Calibri Light"/>
                        <a:ea typeface="+mn-ea"/>
                        <a:cs typeface="Calibri Light"/>
                      </a:endParaRPr>
                    </a:p>
                  </a:txBody>
                  <a:tcPr>
                    <a:noFill/>
                  </a:tcPr>
                </a:tc>
                <a:tc>
                  <a:txBody>
                    <a:bodyPr/>
                    <a:lstStyle/>
                    <a:p>
                      <a:pPr lvl="0">
                        <a:buNone/>
                      </a:pPr>
                      <a:r>
                        <a:rPr lang="en-US" sz="1400" b="1" i="0" u="none" strike="noStrike" kern="1200" noProof="0" dirty="0">
                          <a:solidFill>
                            <a:schemeClr val="tx1"/>
                          </a:solidFill>
                          <a:effectLst/>
                          <a:latin typeface="Calibri Light"/>
                        </a:rPr>
                        <a:t>Cynthia Miller, MD, MPH, FACP</a:t>
                      </a:r>
                    </a:p>
                    <a:p>
                      <a:pPr lvl="0" algn="l">
                        <a:lnSpc>
                          <a:spcPct val="100000"/>
                        </a:lnSpc>
                        <a:spcBef>
                          <a:spcPts val="0"/>
                        </a:spcBef>
                        <a:spcAft>
                          <a:spcPts val="0"/>
                        </a:spcAft>
                        <a:buNone/>
                      </a:pPr>
                      <a:r>
                        <a:rPr lang="en-US" sz="1400" b="1" i="1" u="none" strike="noStrike" kern="1200" noProof="0" dirty="0">
                          <a:solidFill>
                            <a:schemeClr val="tx1"/>
                          </a:solidFill>
                          <a:effectLst/>
                          <a:latin typeface="Calibri Light"/>
                        </a:rPr>
                        <a:t>Stock: Centene</a:t>
                      </a:r>
                      <a:endParaRPr lang="en-US" sz="1400" b="1" i="0" u="none" strike="noStrike" kern="1200" noProof="0" dirty="0">
                        <a:solidFill>
                          <a:schemeClr val="tx1"/>
                        </a:solidFill>
                        <a:effectLst/>
                        <a:latin typeface="Calibri Light"/>
                      </a:endParaRPr>
                    </a:p>
                    <a:p>
                      <a:endParaRPr lang="en-US" sz="1100" b="1" kern="1200" dirty="0">
                        <a:solidFill>
                          <a:schemeClr val="tx1"/>
                        </a:solidFill>
                        <a:effectLst/>
                        <a:latin typeface="Calibri Light"/>
                        <a:ea typeface="+mn-ea"/>
                        <a:cs typeface="Calibri Light"/>
                      </a:endParaRPr>
                    </a:p>
                    <a:p>
                      <a:r>
                        <a:rPr lang="en-US" sz="1400" b="1" kern="1200" dirty="0">
                          <a:solidFill>
                            <a:schemeClr val="tx1"/>
                          </a:solidFill>
                          <a:effectLst/>
                          <a:latin typeface="Calibri Light"/>
                          <a:ea typeface="+mn-ea"/>
                          <a:cs typeface="Calibri Light"/>
                        </a:rPr>
                        <a:t>Amit Sharma, MD, ACP Member</a:t>
                      </a:r>
                    </a:p>
                    <a:p>
                      <a:endParaRPr kumimoji="0" lang="en-US" sz="1000" b="1" kern="1200" dirty="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Shmuel Shoham, MD, FACP</a:t>
                      </a:r>
                    </a:p>
                    <a:p>
                      <a:r>
                        <a:rPr kumimoji="0" lang="en-US" sz="1400" b="1" i="1" kern="1200" dirty="0">
                          <a:solidFill>
                            <a:schemeClr val="tx1"/>
                          </a:solidFill>
                          <a:effectLst/>
                          <a:latin typeface="Calibri Light"/>
                          <a:ea typeface="+mn-ea"/>
                          <a:cs typeface="Calibri Light"/>
                        </a:rPr>
                        <a:t>Consultant: Acidophil, Adagio,</a:t>
                      </a:r>
                      <a:r>
                        <a:rPr lang="en-US" sz="1400" b="1" i="1" kern="1200" dirty="0">
                          <a:solidFill>
                            <a:schemeClr val="tx1"/>
                          </a:solidFill>
                          <a:effectLst/>
                          <a:latin typeface="Calibri Light"/>
                          <a:ea typeface="+mn-ea"/>
                          <a:cs typeface="Calibri Light"/>
                        </a:rPr>
                        <a:t> </a:t>
                      </a:r>
                      <a:r>
                        <a:rPr lang="en-US" sz="1400" b="1" i="1" kern="1200" dirty="0" err="1">
                          <a:solidFill>
                            <a:schemeClr val="tx1"/>
                          </a:solidFill>
                          <a:effectLst/>
                          <a:latin typeface="Calibri Light"/>
                          <a:ea typeface="+mn-ea"/>
                          <a:cs typeface="Calibri Light"/>
                        </a:rPr>
                        <a:t>Adamis</a:t>
                      </a:r>
                      <a:r>
                        <a:rPr lang="en-US" sz="1400" b="1" i="1" kern="1200" dirty="0">
                          <a:solidFill>
                            <a:schemeClr val="tx1"/>
                          </a:solidFill>
                          <a:effectLst/>
                          <a:latin typeface="Calibri Light"/>
                          <a:ea typeface="+mn-ea"/>
                          <a:cs typeface="Calibri Light"/>
                        </a:rPr>
                        <a:t>, </a:t>
                      </a:r>
                      <a:r>
                        <a:rPr kumimoji="0" lang="en-US" sz="1400" b="1" i="1" kern="1200" dirty="0" err="1">
                          <a:solidFill>
                            <a:schemeClr val="tx1"/>
                          </a:solidFill>
                          <a:effectLst/>
                          <a:latin typeface="Calibri Light"/>
                          <a:ea typeface="+mn-ea"/>
                          <a:cs typeface="Calibri Light"/>
                        </a:rPr>
                        <a:t>Amplyx</a:t>
                      </a:r>
                      <a:r>
                        <a:rPr kumimoji="0" lang="en-US" sz="1400" b="1" i="1" kern="1200" dirty="0">
                          <a:solidFill>
                            <a:schemeClr val="tx1"/>
                          </a:solidFill>
                          <a:effectLst/>
                          <a:latin typeface="Calibri Light"/>
                          <a:ea typeface="+mn-ea"/>
                          <a:cs typeface="Calibri Light"/>
                        </a:rPr>
                        <a:t>, </a:t>
                      </a:r>
                      <a:r>
                        <a:rPr kumimoji="0" lang="en-US" sz="1400" b="1" i="1" kern="1200" dirty="0" err="1">
                          <a:solidFill>
                            <a:schemeClr val="tx1"/>
                          </a:solidFill>
                          <a:effectLst/>
                          <a:latin typeface="Calibri Light"/>
                          <a:ea typeface="+mn-ea"/>
                          <a:cs typeface="Calibri Light"/>
                        </a:rPr>
                        <a:t>Celltrion</a:t>
                      </a:r>
                      <a:r>
                        <a:rPr kumimoji="0" lang="en-US" sz="1400" b="1" i="1" kern="1200" dirty="0">
                          <a:solidFill>
                            <a:schemeClr val="tx1"/>
                          </a:solidFill>
                          <a:effectLst/>
                          <a:latin typeface="Calibri Light"/>
                          <a:ea typeface="+mn-ea"/>
                          <a:cs typeface="Calibri Light"/>
                        </a:rPr>
                        <a:t> Healthcare, Immunome, </a:t>
                      </a:r>
                      <a:r>
                        <a:rPr kumimoji="0" lang="en-US" sz="1400" b="1" i="1" kern="1200" dirty="0" err="1">
                          <a:solidFill>
                            <a:schemeClr val="tx1"/>
                          </a:solidFill>
                          <a:effectLst/>
                          <a:latin typeface="Calibri Light"/>
                          <a:ea typeface="+mn-ea"/>
                          <a:cs typeface="Calibri Light"/>
                        </a:rPr>
                        <a:t>Karyopharm</a:t>
                      </a:r>
                      <a:r>
                        <a:rPr kumimoji="0" lang="en-US" sz="1400" b="1" i="1" kern="1200" dirty="0">
                          <a:solidFill>
                            <a:schemeClr val="tx1"/>
                          </a:solidFill>
                          <a:effectLst/>
                          <a:latin typeface="Calibri Light"/>
                          <a:ea typeface="+mn-ea"/>
                          <a:cs typeface="Calibri Light"/>
                        </a:rPr>
                        <a:t> Therapeutics, </a:t>
                      </a:r>
                      <a:r>
                        <a:rPr lang="en-US" sz="1400" b="1" i="1" kern="1200" dirty="0" err="1">
                          <a:solidFill>
                            <a:schemeClr val="tx1"/>
                          </a:solidFill>
                          <a:effectLst/>
                          <a:latin typeface="Calibri Light"/>
                          <a:ea typeface="+mn-ea"/>
                          <a:cs typeface="Calibri Light"/>
                        </a:rPr>
                        <a:t>Reviral</a:t>
                      </a:r>
                      <a:r>
                        <a:rPr kumimoji="0" lang="en-US" sz="1400" b="1" i="1" kern="1200" dirty="0">
                          <a:solidFill>
                            <a:schemeClr val="tx1"/>
                          </a:solidFill>
                          <a:effectLst/>
                          <a:latin typeface="Calibri Light"/>
                          <a:ea typeface="+mn-ea"/>
                          <a:cs typeface="Calibri Light"/>
                        </a:rPr>
                        <a:t> Grant: </a:t>
                      </a:r>
                      <a:r>
                        <a:rPr kumimoji="0" lang="en-US" sz="1400" b="1" i="1" kern="1200" dirty="0" err="1">
                          <a:solidFill>
                            <a:schemeClr val="tx1"/>
                          </a:solidFill>
                          <a:effectLst/>
                          <a:latin typeface="Calibri Light"/>
                          <a:ea typeface="+mn-ea"/>
                          <a:cs typeface="Calibri Light"/>
                        </a:rPr>
                        <a:t>Whiscon</a:t>
                      </a:r>
                      <a:r>
                        <a:rPr kumimoji="0" lang="en-US" sz="1400" b="1" i="1" kern="1200" dirty="0">
                          <a:solidFill>
                            <a:schemeClr val="tx1"/>
                          </a:solidFill>
                          <a:effectLst/>
                          <a:latin typeface="Calibri Light"/>
                          <a:ea typeface="+mn-ea"/>
                          <a:cs typeface="Calibri Light"/>
                        </a:rPr>
                        <a:t>, F2G, </a:t>
                      </a:r>
                      <a:r>
                        <a:rPr kumimoji="0" lang="en-US" sz="1400" b="1" i="1" kern="1200" dirty="0" err="1">
                          <a:solidFill>
                            <a:schemeClr val="tx1"/>
                          </a:solidFill>
                          <a:effectLst/>
                          <a:latin typeface="Calibri Light"/>
                          <a:ea typeface="+mn-ea"/>
                          <a:cs typeface="Calibri Light"/>
                        </a:rPr>
                        <a:t>Cidara</a:t>
                      </a:r>
                      <a:r>
                        <a:rPr kumimoji="0" lang="en-US" sz="1400" b="1" i="1" kern="1200" dirty="0">
                          <a:solidFill>
                            <a:schemeClr val="tx1"/>
                          </a:solidFill>
                          <a:effectLst/>
                          <a:latin typeface="Calibri Light"/>
                          <a:ea typeface="+mn-ea"/>
                          <a:cs typeface="Calibri Light"/>
                        </a:rPr>
                        <a:t> Therapeutics, </a:t>
                      </a:r>
                      <a:r>
                        <a:rPr kumimoji="0" lang="en-US" sz="1400" b="1" i="1" kern="1200" dirty="0" err="1">
                          <a:solidFill>
                            <a:schemeClr val="tx1"/>
                          </a:solidFill>
                          <a:effectLst/>
                          <a:latin typeface="Calibri Light"/>
                          <a:ea typeface="+mn-ea"/>
                          <a:cs typeface="Calibri Light"/>
                        </a:rPr>
                        <a:t>Ansun</a:t>
                      </a:r>
                      <a:r>
                        <a:rPr lang="en-US" sz="1400" b="1" i="1" kern="1200" dirty="0">
                          <a:solidFill>
                            <a:schemeClr val="tx1"/>
                          </a:solidFill>
                          <a:effectLst/>
                          <a:latin typeface="Calibri Light"/>
                          <a:ea typeface="+mn-ea"/>
                          <a:cs typeface="Calibri Light"/>
                        </a:rPr>
                        <a:t>, Emergent </a:t>
                      </a:r>
                      <a:r>
                        <a:rPr lang="en-US" sz="1400" b="1" i="1" kern="1200" dirty="0" err="1">
                          <a:solidFill>
                            <a:schemeClr val="tx1"/>
                          </a:solidFill>
                          <a:effectLst/>
                          <a:latin typeface="Calibri Light"/>
                          <a:ea typeface="+mn-ea"/>
                          <a:cs typeface="Calibri Light"/>
                        </a:rPr>
                        <a:t>Biosolutions</a:t>
                      </a:r>
                      <a:r>
                        <a:rPr lang="en-US" sz="1400" b="1" i="1" kern="1200" dirty="0">
                          <a:solidFill>
                            <a:schemeClr val="tx1"/>
                          </a:solidFill>
                          <a:effectLst/>
                          <a:latin typeface="Calibri Light"/>
                          <a:ea typeface="+mn-ea"/>
                          <a:cs typeface="Calibri Light"/>
                        </a:rPr>
                        <a:t>, Shionogi, </a:t>
                      </a:r>
                      <a:r>
                        <a:rPr lang="en-US" sz="1400" b="1" i="1" kern="1200" dirty="0" err="1">
                          <a:solidFill>
                            <a:schemeClr val="tx1"/>
                          </a:solidFill>
                          <a:effectLst/>
                          <a:latin typeface="Calibri Light"/>
                          <a:ea typeface="+mn-ea"/>
                          <a:cs typeface="Calibri Light"/>
                        </a:rPr>
                        <a:t>Zeteo</a:t>
                      </a:r>
                      <a:r>
                        <a:rPr lang="en-US" sz="1400" b="1" i="1" kern="1200" dirty="0">
                          <a:solidFill>
                            <a:schemeClr val="tx1"/>
                          </a:solidFill>
                          <a:effectLst/>
                          <a:latin typeface="Calibri Light"/>
                          <a:ea typeface="+mn-ea"/>
                          <a:cs typeface="Calibri Light"/>
                        </a:rPr>
                        <a:t> Tech.</a:t>
                      </a:r>
                      <a:endParaRPr kumimoji="0" lang="en-US" sz="1400" b="1" i="1" kern="1200" dirty="0">
                        <a:solidFill>
                          <a:schemeClr val="tx1"/>
                        </a:solidFill>
                        <a:effectLst/>
                        <a:latin typeface="Calibri Light"/>
                        <a:ea typeface="+mn-ea"/>
                        <a:cs typeface="Calibri Light"/>
                      </a:endParaRPr>
                    </a:p>
                    <a:p>
                      <a:endParaRPr kumimoji="0" lang="en-US" sz="1400" b="1" kern="1200" dirty="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Ky Stoltzfus, MD, FACP</a:t>
                      </a:r>
                    </a:p>
                    <a:p>
                      <a:pPr lvl="0">
                        <a:buNone/>
                      </a:pPr>
                      <a:endParaRPr lang="en-US" sz="1600" b="1" kern="1200" dirty="0">
                        <a:solidFill>
                          <a:schemeClr val="tx1"/>
                        </a:solidFill>
                        <a:effectLst/>
                        <a:latin typeface="Calibri Light"/>
                        <a:ea typeface="+mn-ea"/>
                        <a:cs typeface="Calibri Light"/>
                      </a:endParaRPr>
                    </a:p>
                    <a:p>
                      <a:pPr lvl="0">
                        <a:buNone/>
                      </a:pPr>
                      <a:r>
                        <a:rPr lang="en-US" sz="1400" b="1" kern="1200" dirty="0">
                          <a:solidFill>
                            <a:schemeClr val="tx1"/>
                          </a:solidFill>
                          <a:effectLst/>
                          <a:latin typeface="Calibri Light"/>
                          <a:ea typeface="+mn-ea"/>
                          <a:cs typeface="Calibri Light"/>
                        </a:rPr>
                        <a:t>Nathan Delafield, MD, FACP</a:t>
                      </a:r>
                    </a:p>
                    <a:p>
                      <a:pPr lvl="0">
                        <a:buNone/>
                      </a:pPr>
                      <a:endParaRPr lang="en-US" sz="1400" b="1" kern="1200" dirty="0">
                        <a:solidFill>
                          <a:schemeClr val="tx1"/>
                        </a:solidFill>
                        <a:effectLst/>
                        <a:latin typeface="Calibri Light"/>
                        <a:ea typeface="+mn-ea"/>
                        <a:cs typeface="Calibri Light"/>
                      </a:endParaRPr>
                    </a:p>
                    <a:p>
                      <a:pPr lvl="0">
                        <a:buNone/>
                      </a:pPr>
                      <a:r>
                        <a:rPr lang="en-US" sz="1400" b="1" kern="1200" dirty="0">
                          <a:solidFill>
                            <a:schemeClr val="tx1"/>
                          </a:solidFill>
                          <a:effectLst/>
                          <a:latin typeface="Calibri Light"/>
                          <a:ea typeface="+mn-ea"/>
                          <a:cs typeface="Calibri Light"/>
                        </a:rPr>
                        <a:t>LaTonya Washington, MD, FACP</a:t>
                      </a:r>
                    </a:p>
                    <a:p>
                      <a:pPr lvl="0">
                        <a:buNone/>
                      </a:pPr>
                      <a:endParaRPr lang="en-US" sz="1400" b="1" kern="1200" dirty="0">
                        <a:solidFill>
                          <a:schemeClr val="tx1"/>
                        </a:solidFill>
                        <a:effectLst/>
                        <a:latin typeface="Calibri Light"/>
                        <a:ea typeface="+mn-ea"/>
                        <a:cs typeface="Calibri Light"/>
                      </a:endParaRPr>
                    </a:p>
                    <a:p>
                      <a:pPr lvl="0">
                        <a:buNone/>
                      </a:pPr>
                      <a:endParaRPr lang="en-US" sz="1400" b="1" kern="1200" dirty="0">
                        <a:solidFill>
                          <a:schemeClr val="tx1"/>
                        </a:solidFill>
                        <a:effectLst/>
                        <a:latin typeface="Calibri Light"/>
                        <a:ea typeface="+mn-ea"/>
                        <a:cs typeface="Calibri Light"/>
                      </a:endParaRPr>
                    </a:p>
                    <a:p>
                      <a:pPr lvl="0">
                        <a:buNone/>
                      </a:pPr>
                      <a:endParaRPr lang="en-US" sz="1600" b="1" kern="1200" dirty="0">
                        <a:solidFill>
                          <a:schemeClr val="tx1"/>
                        </a:solidFill>
                        <a:effectLst/>
                        <a:latin typeface="Calibri Light"/>
                        <a:ea typeface="+mn-ea"/>
                        <a:cs typeface="Calibri Light"/>
                      </a:endParaRPr>
                    </a:p>
                  </a:txBody>
                  <a:tcPr>
                    <a:noFill/>
                  </a:tcPr>
                </a:tc>
                <a:extLst>
                  <a:ext uri="{0D108BD9-81ED-4DB2-BD59-A6C34878D82A}">
                    <a16:rowId xmlns:a16="http://schemas.microsoft.com/office/drawing/2014/main" val="4281344826"/>
                  </a:ext>
                </a:extLst>
              </a:tr>
            </a:tbl>
          </a:graphicData>
        </a:graphic>
      </p:graphicFrame>
      <p:sp>
        <p:nvSpPr>
          <p:cNvPr id="3" name="TextBox 2">
            <a:extLst>
              <a:ext uri="{FF2B5EF4-FFF2-40B4-BE49-F238E27FC236}">
                <a16:creationId xmlns:a16="http://schemas.microsoft.com/office/drawing/2014/main" id="{16A3EB51-6C38-4730-AB83-A3DC3F56A317}"/>
              </a:ext>
            </a:extLst>
          </p:cNvPr>
          <p:cNvSpPr txBox="1"/>
          <p:nvPr/>
        </p:nvSpPr>
        <p:spPr>
          <a:xfrm>
            <a:off x="0" y="0"/>
            <a:ext cx="9144000" cy="707886"/>
          </a:xfrm>
          <a:prstGeom prst="rect">
            <a:avLst/>
          </a:prstGeom>
          <a:solidFill>
            <a:srgbClr val="58A20E"/>
          </a:solidFill>
        </p:spPr>
        <p:txBody>
          <a:bodyPr wrap="square" rtlCol="0">
            <a:spAutoFit/>
          </a:bodyPr>
          <a:lstStyle/>
          <a:p>
            <a:r>
              <a:rPr lang="en-US" sz="2000" b="1">
                <a:latin typeface="Calibri" panose="020F0502020204030204" pitchFamily="34" charset="0"/>
                <a:cs typeface="Calibri" panose="020F0502020204030204" pitchFamily="34" charset="0"/>
              </a:rPr>
              <a:t>Disclosure: Members of the College’s Education Content Validation Committee provide oversight of chapter education programs</a:t>
            </a:r>
          </a:p>
        </p:txBody>
      </p:sp>
      <p:sp>
        <p:nvSpPr>
          <p:cNvPr id="4" name="Rectangle 3">
            <a:extLst>
              <a:ext uri="{FF2B5EF4-FFF2-40B4-BE49-F238E27FC236}">
                <a16:creationId xmlns:a16="http://schemas.microsoft.com/office/drawing/2014/main" id="{950AB45F-39E2-428D-8E0A-669D59DAB86F}"/>
              </a:ext>
            </a:extLst>
          </p:cNvPr>
          <p:cNvSpPr/>
          <p:nvPr/>
        </p:nvSpPr>
        <p:spPr>
          <a:xfrm>
            <a:off x="630515" y="717318"/>
            <a:ext cx="8492359" cy="185492"/>
          </a:xfrm>
          <a:prstGeom prst="rect">
            <a:avLst/>
          </a:prstGeom>
          <a:solidFill>
            <a:schemeClr val="bg1">
              <a:lumMod val="6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EAD2123-E508-4DA8-98C6-080F0E7DDAB5}"/>
              </a:ext>
            </a:extLst>
          </p:cNvPr>
          <p:cNvSpPr/>
          <p:nvPr/>
        </p:nvSpPr>
        <p:spPr>
          <a:xfrm>
            <a:off x="500610" y="707886"/>
            <a:ext cx="129905" cy="185492"/>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5C5EF60-BEAE-4033-916F-73ED220958C3}"/>
              </a:ext>
            </a:extLst>
          </p:cNvPr>
          <p:cNvSpPr/>
          <p:nvPr/>
        </p:nvSpPr>
        <p:spPr>
          <a:xfrm>
            <a:off x="0" y="707886"/>
            <a:ext cx="479485" cy="1854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8139954-E9A4-4A4A-B815-26E5E780D70D}"/>
              </a:ext>
            </a:extLst>
          </p:cNvPr>
          <p:cNvSpPr txBox="1"/>
          <p:nvPr/>
        </p:nvSpPr>
        <p:spPr>
          <a:xfrm>
            <a:off x="0" y="6424053"/>
            <a:ext cx="9144000" cy="430887"/>
          </a:xfrm>
          <a:prstGeom prst="rect">
            <a:avLst/>
          </a:prstGeom>
          <a:solidFill>
            <a:schemeClr val="accent2"/>
          </a:solidFill>
        </p:spPr>
        <p:txBody>
          <a:bodyPr wrap="square" lIns="91440" tIns="45720" rIns="91440" bIns="45720" rtlCol="0" anchor="t">
            <a:spAutoFit/>
          </a:bodyPr>
          <a:lstStyle/>
          <a:p>
            <a:r>
              <a:rPr lang="en-US" sz="1100" dirty="0">
                <a:latin typeface="Calibri"/>
                <a:cs typeface="Calibri"/>
              </a:rPr>
              <a:t>Relevant financial relationships with ineligible companies are listed below the names in italics. No other individuals in control of content for this activity have any relevant financial relationships with ineligible companies. All relevant financial relationships have been mitigated.</a:t>
            </a:r>
          </a:p>
        </p:txBody>
      </p:sp>
    </p:spTree>
    <p:extLst>
      <p:ext uri="{BB962C8B-B14F-4D97-AF65-F5344CB8AC3E}">
        <p14:creationId xmlns:p14="http://schemas.microsoft.com/office/powerpoint/2010/main" val="157584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1284514"/>
          </a:xfrm>
          <a:prstGeom prst="rect">
            <a:avLst/>
          </a:prstGeom>
          <a:solidFill>
            <a:srgbClr val="9FCF6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101600" y="146957"/>
            <a:ext cx="9042400" cy="990600"/>
          </a:xfrm>
        </p:spPr>
        <p:txBody>
          <a:bodyPr>
            <a:normAutofit fontScale="90000"/>
          </a:bodyPr>
          <a:lstStyle/>
          <a:p>
            <a:r>
              <a:rPr lang="en-US" sz="3600" dirty="0">
                <a:solidFill>
                  <a:schemeClr val="bg1"/>
                </a:solidFill>
                <a:ea typeface="Calibri"/>
              </a:rPr>
              <a:t>Go to the Wisconsin </a:t>
            </a:r>
            <a:r>
              <a:rPr lang="en-US" dirty="0">
                <a:solidFill>
                  <a:schemeClr val="bg1"/>
                </a:solidFill>
                <a:ea typeface="Calibri"/>
              </a:rPr>
              <a:t>chapter</a:t>
            </a:r>
            <a:r>
              <a:rPr lang="en-US" sz="3600" dirty="0">
                <a:solidFill>
                  <a:schemeClr val="bg1"/>
                </a:solidFill>
                <a:ea typeface="Calibri"/>
              </a:rPr>
              <a:t> webpage and follow the prompts to claim credit and points.</a:t>
            </a:r>
          </a:p>
        </p:txBody>
      </p:sp>
      <p:sp>
        <p:nvSpPr>
          <p:cNvPr id="2" name="TextBox 1"/>
          <p:cNvSpPr txBox="1"/>
          <p:nvPr/>
        </p:nvSpPr>
        <p:spPr>
          <a:xfrm>
            <a:off x="501110" y="1710826"/>
            <a:ext cx="8067374" cy="4247317"/>
          </a:xfrm>
          <a:prstGeom prst="rect">
            <a:avLst/>
          </a:prstGeom>
          <a:noFill/>
        </p:spPr>
        <p:txBody>
          <a:bodyPr wrap="square" lIns="91440" tIns="45720" rIns="91440" bIns="45720" rtlCol="0" anchor="t">
            <a:spAutoFit/>
          </a:bodyPr>
          <a:lstStyle/>
          <a:p>
            <a:r>
              <a:rPr lang="en-US" dirty="0">
                <a:latin typeface="Calibri"/>
                <a:cs typeface="Calibri"/>
              </a:rPr>
              <a:t>The American College of Physicians (ACP) is accredited by the Accreditation Council for Continuing Medical Education (ACCME) to provide continuing medical education for physicians.</a:t>
            </a:r>
            <a:endParaRPr lang="en-US" dirty="0">
              <a:latin typeface="Tw Cen MT"/>
              <a:cs typeface="Calibri"/>
            </a:endParaRPr>
          </a:p>
          <a:p>
            <a:endParaRPr lang="en-US" dirty="0">
              <a:latin typeface="Tw Cen MT"/>
              <a:cs typeface="Calibri" panose="020F0502020204030204" pitchFamily="34" charset="0"/>
            </a:endParaRPr>
          </a:p>
          <a:p>
            <a:r>
              <a:rPr lang="en-US" dirty="0">
                <a:latin typeface="Calibri"/>
                <a:cs typeface="Calibri"/>
              </a:rPr>
              <a:t>The ACP designates this live activity for a maximum 16 </a:t>
            </a:r>
            <a:r>
              <a:rPr lang="en-US" i="1" dirty="0">
                <a:latin typeface="Calibri"/>
                <a:cs typeface="Calibri"/>
              </a:rPr>
              <a:t>AMA PRA Category 1 Credit(s)</a:t>
            </a:r>
            <a:r>
              <a:rPr lang="en-US" baseline="30000" dirty="0">
                <a:latin typeface="Calibri"/>
                <a:cs typeface="Calibri"/>
              </a:rPr>
              <a:t>TM</a:t>
            </a:r>
            <a:r>
              <a:rPr lang="en-US" dirty="0">
                <a:latin typeface="Calibri"/>
                <a:cs typeface="Calibri"/>
              </a:rPr>
              <a:t>. Physicians should claim only the credit commensurate with the extent of their participation in the activity. </a:t>
            </a:r>
            <a:endParaRPr lang="en-US" dirty="0">
              <a:latin typeface="Tw Cen MT"/>
              <a:cs typeface="Calibri"/>
            </a:endParaRPr>
          </a:p>
          <a:p>
            <a:endParaRPr lang="en-US" dirty="0">
              <a:latin typeface="Calibri"/>
              <a:cs typeface="Calibri"/>
            </a:endParaRPr>
          </a:p>
          <a:p>
            <a:r>
              <a:rPr lang="en-US" dirty="0">
                <a:latin typeface="Calibri"/>
                <a:cs typeface="Calibri"/>
              </a:rPr>
              <a:t>Successful completion of this CME activity, which includes participation in the evaluation component, enables the participant to earn up to 16 </a:t>
            </a:r>
            <a:r>
              <a:rPr lang="en-US" dirty="0">
                <a:solidFill>
                  <a:srgbClr val="000000"/>
                </a:solidFill>
                <a:latin typeface="Calibri"/>
                <a:cs typeface="Calibri"/>
              </a:rPr>
              <a:t>MOC</a:t>
            </a:r>
            <a:r>
              <a:rPr lang="en-US" dirty="0">
                <a:latin typeface="Calibri"/>
                <a:cs typeface="Calibri"/>
              </a:rPr>
              <a:t> points</a:t>
            </a:r>
            <a:r>
              <a:rPr lang="en-US" dirty="0">
                <a:solidFill>
                  <a:srgbClr val="FF0000"/>
                </a:solidFill>
                <a:latin typeface="Calibri"/>
                <a:cs typeface="Calibri"/>
              </a:rPr>
              <a:t> </a:t>
            </a:r>
            <a:r>
              <a:rPr lang="en-US" dirty="0">
                <a:latin typeface="Calibri"/>
                <a:cs typeface="Calibri"/>
              </a:rPr>
              <a:t>in the American Board of Internal Medicine’s (ABIM) Maintenance of Certification (MOC) program. Participants will earn MOC points equivalent to the amount of CME credits claimed for the activity. It is the CME activity provider’s responsibility to submit participant completion information to ACCME for the purpose of granting ABIM MOC credit.</a:t>
            </a:r>
          </a:p>
        </p:txBody>
      </p:sp>
    </p:spTree>
    <p:extLst>
      <p:ext uri="{BB962C8B-B14F-4D97-AF65-F5344CB8AC3E}">
        <p14:creationId xmlns:p14="http://schemas.microsoft.com/office/powerpoint/2010/main" val="195837783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CP Corporate Template">
  <a:themeElements>
    <a:clrScheme name="ACP theme">
      <a:dk1>
        <a:sysClr val="windowText" lastClr="000000"/>
      </a:dk1>
      <a:lt1>
        <a:sysClr val="window" lastClr="FFFFFF"/>
      </a:lt1>
      <a:dk2>
        <a:srgbClr val="1F497D"/>
      </a:dk2>
      <a:lt2>
        <a:srgbClr val="EEECE1"/>
      </a:lt2>
      <a:accent1>
        <a:srgbClr val="2EB135"/>
      </a:accent1>
      <a:accent2>
        <a:srgbClr val="FFC82E"/>
      </a:accent2>
      <a:accent3>
        <a:srgbClr val="00A0DF"/>
      </a:accent3>
      <a:accent4>
        <a:srgbClr val="FF7900"/>
      </a:accent4>
      <a:accent5>
        <a:srgbClr val="95519E"/>
      </a:accent5>
      <a:accent6>
        <a:srgbClr val="BF650F"/>
      </a:accent6>
      <a:hlink>
        <a:srgbClr val="0000FF"/>
      </a:hlink>
      <a:folHlink>
        <a:srgbClr val="800080"/>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ACP theme">
    <a:dk1>
      <a:sysClr val="windowText" lastClr="000000"/>
    </a:dk1>
    <a:lt1>
      <a:sysClr val="window" lastClr="FFFFFF"/>
    </a:lt1>
    <a:dk2>
      <a:srgbClr val="1F497D"/>
    </a:dk2>
    <a:lt2>
      <a:srgbClr val="EEECE1"/>
    </a:lt2>
    <a:accent1>
      <a:srgbClr val="2EB135"/>
    </a:accent1>
    <a:accent2>
      <a:srgbClr val="FFC82E"/>
    </a:accent2>
    <a:accent3>
      <a:srgbClr val="00A0DF"/>
    </a:accent3>
    <a:accent4>
      <a:srgbClr val="FF7900"/>
    </a:accent4>
    <a:accent5>
      <a:srgbClr val="95519E"/>
    </a:accent5>
    <a:accent6>
      <a:srgbClr val="BF650F"/>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19291e0-de22-45ea-b515-4fc9240e038e">
      <Terms xmlns="http://schemas.microsoft.com/office/infopath/2007/PartnerControls"/>
    </lcf76f155ced4ddcb4097134ff3c332f>
    <TaxCatchAll xmlns="cb1a91a3-e5b9-4be0-a57c-42c8ed530aa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01A34B437D75142BFF4D5634F57B3D5" ma:contentTypeVersion="18" ma:contentTypeDescription="Create a new document." ma:contentTypeScope="" ma:versionID="fd67cd0a435660e739843bf1b6bdc776">
  <xsd:schema xmlns:xsd="http://www.w3.org/2001/XMLSchema" xmlns:xs="http://www.w3.org/2001/XMLSchema" xmlns:p="http://schemas.microsoft.com/office/2006/metadata/properties" xmlns:ns2="119291e0-de22-45ea-b515-4fc9240e038e" xmlns:ns3="cb1a91a3-e5b9-4be0-a57c-42c8ed530aac" targetNamespace="http://schemas.microsoft.com/office/2006/metadata/properties" ma:root="true" ma:fieldsID="ad3c41eb7150cb89c589a4287acf1fd0" ns2:_="" ns3:_="">
    <xsd:import namespace="119291e0-de22-45ea-b515-4fc9240e038e"/>
    <xsd:import namespace="cb1a91a3-e5b9-4be0-a57c-42c8ed530aa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9291e0-de22-45ea-b515-4fc9240e03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f58e485-0d26-4f10-8645-ad2692e9af28"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1a91a3-e5b9-4be0-a57c-42c8ed530aa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65fd5be-40cc-42f4-b490-e005f548a2db}" ma:internalName="TaxCatchAll" ma:showField="CatchAllData" ma:web="cb1a91a3-e5b9-4be0-a57c-42c8ed530a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B7F8301-68E0-43AB-9D49-D187983E90DF}">
  <ds:schemaRefs>
    <ds:schemaRef ds:uri="http://schemas.microsoft.com/sharepoint/v3/contenttype/forms"/>
  </ds:schemaRefs>
</ds:datastoreItem>
</file>

<file path=customXml/itemProps2.xml><?xml version="1.0" encoding="utf-8"?>
<ds:datastoreItem xmlns:ds="http://schemas.openxmlformats.org/officeDocument/2006/customXml" ds:itemID="{C2C2D16A-6DB6-48FC-8C49-F57F46F2BA6C}">
  <ds:schemaRefs>
    <ds:schemaRef ds:uri="119291e0-de22-45ea-b515-4fc9240e038e"/>
    <ds:schemaRef ds:uri="cb1a91a3-e5b9-4be0-a57c-42c8ed530aac"/>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2F3634F-8C6F-466A-862D-17DBEAA456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9291e0-de22-45ea-b515-4fc9240e038e"/>
    <ds:schemaRef ds:uri="cb1a91a3-e5b9-4be0-a57c-42c8ed530a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ACP Corporate Template</Template>
  <TotalTime>0</TotalTime>
  <Words>1156</Words>
  <Application>Microsoft Office PowerPoint</Application>
  <PresentationFormat>On-screen Show (4:3)</PresentationFormat>
  <Paragraphs>91</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ACP Corporate Template</vt:lpstr>
      <vt:lpstr>PowerPoint Presentation</vt:lpstr>
      <vt:lpstr>Disclosure information – Planning Committee</vt:lpstr>
      <vt:lpstr>Disclosure information – Faculty</vt:lpstr>
      <vt:lpstr>Acknowledgement of Support</vt:lpstr>
      <vt:lpstr>Disclosure information – Oral Abstracts</vt:lpstr>
      <vt:lpstr>ACP Anti-Harassment Policy</vt:lpstr>
      <vt:lpstr>ACP Anti-Harassment Policy (continued)</vt:lpstr>
      <vt:lpstr>PowerPoint Presentation</vt:lpstr>
      <vt:lpstr>Go to the Wisconsin chapter webpage and follow the prompts to claim credit and points.</vt:lpstr>
      <vt:lpstr>Your feedback matters!</vt:lpstr>
      <vt:lpstr>Thanks for joining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 Years of</dc:title>
  <dc:creator>Microsoft Office User</dc:creator>
  <cp:lastModifiedBy>Alice Jung</cp:lastModifiedBy>
  <cp:revision>133</cp:revision>
  <cp:lastPrinted>2014-02-24T19:20:57Z</cp:lastPrinted>
  <dcterms:created xsi:type="dcterms:W3CDTF">2017-11-01T20:49:48Z</dcterms:created>
  <dcterms:modified xsi:type="dcterms:W3CDTF">2024-08-12T17:58:27Z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0x010100001A34B437D75142BFF4D5634F57B3D5</vt:lpwstr>
  </property>
  <property fmtid="{D5CDD505-2E9C-101B-9397-08002B2CF9AE}" pid="3" name="Order">
    <vt:r8>5064600</vt:r8>
  </property>
  <property fmtid="{D5CDD505-2E9C-101B-9397-08002B2CF9AE}" pid="4" name="MediaServiceImageTags">
    <vt:lpwstr/>
  </property>
</Properties>
</file>