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4"/>
  </p:sldMasterIdLst>
  <p:notesMasterIdLst>
    <p:notesMasterId r:id="rId14"/>
  </p:notesMasterIdLst>
  <p:handoutMasterIdLst>
    <p:handoutMasterId r:id="rId15"/>
  </p:handoutMasterIdLst>
  <p:sldIdLst>
    <p:sldId id="274" r:id="rId5"/>
    <p:sldId id="277" r:id="rId6"/>
    <p:sldId id="276" r:id="rId7"/>
    <p:sldId id="282" r:id="rId8"/>
    <p:sldId id="283" r:id="rId9"/>
    <p:sldId id="284" r:id="rId10"/>
    <p:sldId id="285" r:id="rId11"/>
    <p:sldId id="287" r:id="rId12"/>
    <p:sldId id="266" r:id="rId1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66"/>
    <a:srgbClr val="2EB135"/>
    <a:srgbClr val="F5F5F5"/>
    <a:srgbClr val="B5B7B4"/>
    <a:srgbClr val="FFC82E"/>
    <a:srgbClr val="00A3DD"/>
    <a:srgbClr val="1EB53A"/>
    <a:srgbClr val="007C66"/>
    <a:srgbClr val="007C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18F370-C55B-B2D1-7E6B-92DB7A62EA3A}" v="3" dt="2025-02-19T15:34:18.4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Jung" userId="S::ajung@acponline.org::7017773b-44d3-40b4-adf6-da6edc18c369" providerId="AD" clId="Web-{CB485B8D-4FE0-5E61-7B60-BD0D3D5A7A40}"/>
    <pc:docChg chg="modSld">
      <pc:chgData name="Alice Jung" userId="S::ajung@acponline.org::7017773b-44d3-40b4-adf6-da6edc18c369" providerId="AD" clId="Web-{CB485B8D-4FE0-5E61-7B60-BD0D3D5A7A40}" dt="2024-10-17T18:53:39.058" v="13" actId="20577"/>
      <pc:docMkLst>
        <pc:docMk/>
      </pc:docMkLst>
      <pc:sldChg chg="modSp">
        <pc:chgData name="Alice Jung" userId="S::ajung@acponline.org::7017773b-44d3-40b4-adf6-da6edc18c369" providerId="AD" clId="Web-{CB485B8D-4FE0-5E61-7B60-BD0D3D5A7A40}" dt="2024-10-17T18:53:39.058" v="13" actId="20577"/>
        <pc:sldMkLst>
          <pc:docMk/>
          <pc:sldMk cId="368833784" sldId="276"/>
        </pc:sldMkLst>
        <pc:spChg chg="mod">
          <ac:chgData name="Alice Jung" userId="S::ajung@acponline.org::7017773b-44d3-40b4-adf6-da6edc18c369" providerId="AD" clId="Web-{CB485B8D-4FE0-5E61-7B60-BD0D3D5A7A40}" dt="2024-10-17T18:53:39.058" v="13" actId="20577"/>
          <ac:spMkLst>
            <pc:docMk/>
            <pc:sldMk cId="368833784" sldId="276"/>
            <ac:spMk id="3" creationId="{F46B90D1-9612-1D4E-8532-26F8FBC520DA}"/>
          </ac:spMkLst>
        </pc:spChg>
      </pc:sldChg>
    </pc:docChg>
  </pc:docChgLst>
  <pc:docChgLst>
    <pc:chgData name="Alice Jung" userId="S::ajung@acponline.org::7017773b-44d3-40b4-adf6-da6edc18c369" providerId="AD" clId="Web-{E218F370-C55B-B2D1-7E6B-92DB7A62EA3A}"/>
    <pc:docChg chg="modSld">
      <pc:chgData name="Alice Jung" userId="S::ajung@acponline.org::7017773b-44d3-40b4-adf6-da6edc18c369" providerId="AD" clId="Web-{E218F370-C55B-B2D1-7E6B-92DB7A62EA3A}" dt="2025-02-19T15:34:17.666" v="1" actId="20577"/>
      <pc:docMkLst>
        <pc:docMk/>
      </pc:docMkLst>
      <pc:sldChg chg="modSp">
        <pc:chgData name="Alice Jung" userId="S::ajung@acponline.org::7017773b-44d3-40b4-adf6-da6edc18c369" providerId="AD" clId="Web-{E218F370-C55B-B2D1-7E6B-92DB7A62EA3A}" dt="2025-02-19T15:34:17.666" v="1" actId="20577"/>
        <pc:sldMkLst>
          <pc:docMk/>
          <pc:sldMk cId="3849189019" sldId="274"/>
        </pc:sldMkLst>
        <pc:spChg chg="mod">
          <ac:chgData name="Alice Jung" userId="S::ajung@acponline.org::7017773b-44d3-40b4-adf6-da6edc18c369" providerId="AD" clId="Web-{E218F370-C55B-B2D1-7E6B-92DB7A62EA3A}" dt="2025-02-19T15:34:17.666" v="1" actId="20577"/>
          <ac:spMkLst>
            <pc:docMk/>
            <pc:sldMk cId="3849189019" sldId="274"/>
            <ac:spMk id="6" creationId="{EB387AC6-B134-554C-BCF9-79A466827F0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3B0EDC4-1B4A-4448-9B27-185FAF2D033F}" type="datetimeFigureOut">
              <a:rPr lang="en-US"/>
              <a:pPr>
                <a:defRPr/>
              </a:pPr>
              <a:t>2/19/2025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96AF862-AD0D-47E8-80B5-F218A8098550}" type="slidenum">
              <a:rPr lang="en-US"/>
              <a:pPr>
                <a:defRPr/>
              </a:pPr>
              <a:t>‹#›</a:t>
            </a:fld>
            <a:endParaRPr lang="en-US"/>
          </a:p>
        </p:txBody>
      </p:sp>
    </p:spTree>
    <p:extLst>
      <p:ext uri="{BB962C8B-B14F-4D97-AF65-F5344CB8AC3E}">
        <p14:creationId xmlns:p14="http://schemas.microsoft.com/office/powerpoint/2010/main" val="36626033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3FC51CF-80EF-45B7-873F-705AE9506C9F}" type="datetimeFigureOut">
              <a:rPr lang="en-US"/>
              <a:pPr>
                <a:defRPr/>
              </a:pPr>
              <a:t>2/19/2025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90EC1EA-07A0-4FA0-85C5-97754687AA71}" type="slidenum">
              <a:rPr lang="en-US"/>
              <a:pPr>
                <a:defRPr/>
              </a:pPr>
              <a:t>‹#›</a:t>
            </a:fld>
            <a:endParaRPr lang="en-US"/>
          </a:p>
        </p:txBody>
      </p:sp>
    </p:spTree>
    <p:extLst>
      <p:ext uri="{BB962C8B-B14F-4D97-AF65-F5344CB8AC3E}">
        <p14:creationId xmlns:p14="http://schemas.microsoft.com/office/powerpoint/2010/main" val="3758285914"/>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BE196A5-D872-9148-975E-6BEB05223D01}"/>
              </a:ext>
            </a:extLst>
          </p:cNvPr>
          <p:cNvSpPr/>
          <p:nvPr userDrawn="1"/>
        </p:nvSpPr>
        <p:spPr>
          <a:xfrm>
            <a:off x="0" y="0"/>
            <a:ext cx="2925318"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a:t> </a:t>
            </a:r>
          </a:p>
        </p:txBody>
      </p:sp>
      <p:sp>
        <p:nvSpPr>
          <p:cNvPr id="6" name="Rectangle 5">
            <a:extLst>
              <a:ext uri="{FF2B5EF4-FFF2-40B4-BE49-F238E27FC236}">
                <a16:creationId xmlns:a16="http://schemas.microsoft.com/office/drawing/2014/main" id="{4EE3DD95-174E-C94F-A8DD-3253A9DDC16A}"/>
              </a:ext>
            </a:extLst>
          </p:cNvPr>
          <p:cNvSpPr/>
          <p:nvPr userDrawn="1"/>
        </p:nvSpPr>
        <p:spPr>
          <a:xfrm>
            <a:off x="0" y="1016000"/>
            <a:ext cx="10001839" cy="4561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9" name="Picture 8">
            <a:extLst>
              <a:ext uri="{FF2B5EF4-FFF2-40B4-BE49-F238E27FC236}">
                <a16:creationId xmlns:a16="http://schemas.microsoft.com/office/drawing/2014/main" id="{B78DF27D-3D7E-144D-AEBE-EA85738392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698" y="5827776"/>
            <a:ext cx="1737360" cy="767963"/>
          </a:xfrm>
          <a:prstGeom prst="rect">
            <a:avLst/>
          </a:prstGeom>
        </p:spPr>
      </p:pic>
      <p:sp>
        <p:nvSpPr>
          <p:cNvPr id="10" name="Title 1">
            <a:extLst>
              <a:ext uri="{FF2B5EF4-FFF2-40B4-BE49-F238E27FC236}">
                <a16:creationId xmlns:a16="http://schemas.microsoft.com/office/drawing/2014/main" id="{5C52C5A3-4A25-364D-8403-80A1A1AD3E25}"/>
              </a:ext>
            </a:extLst>
          </p:cNvPr>
          <p:cNvSpPr>
            <a:spLocks noGrp="1"/>
          </p:cNvSpPr>
          <p:nvPr>
            <p:ph type="ctrTitle"/>
          </p:nvPr>
        </p:nvSpPr>
        <p:spPr>
          <a:xfrm>
            <a:off x="1069848" y="1376312"/>
            <a:ext cx="7315200" cy="2790900"/>
          </a:xfrm>
        </p:spPr>
        <p:txBody>
          <a:bodyPr anchor="b">
            <a:normAutofit/>
          </a:bodyPr>
          <a:lstStyle>
            <a:lvl1pPr>
              <a:defRPr sz="3600">
                <a:solidFill>
                  <a:schemeClr val="bg1"/>
                </a:solidFill>
              </a:defRPr>
            </a:lvl1pPr>
          </a:lstStyle>
          <a:p>
            <a:r>
              <a:rPr lang="en-US"/>
              <a:t>Click to edit Master title style</a:t>
            </a:r>
          </a:p>
        </p:txBody>
      </p:sp>
      <p:sp>
        <p:nvSpPr>
          <p:cNvPr id="11" name="Subtitle 2">
            <a:extLst>
              <a:ext uri="{FF2B5EF4-FFF2-40B4-BE49-F238E27FC236}">
                <a16:creationId xmlns:a16="http://schemas.microsoft.com/office/drawing/2014/main" id="{6A8EE0DC-4B15-D947-88C8-715A124B4A75}"/>
              </a:ext>
            </a:extLst>
          </p:cNvPr>
          <p:cNvSpPr>
            <a:spLocks noGrp="1"/>
          </p:cNvSpPr>
          <p:nvPr>
            <p:ph type="subTitle" idx="1"/>
          </p:nvPr>
        </p:nvSpPr>
        <p:spPr>
          <a:xfrm>
            <a:off x="1069849" y="4167212"/>
            <a:ext cx="7315200" cy="1030934"/>
          </a:xfrm>
        </p:spPr>
        <p:txBody>
          <a:bodyPr/>
          <a:lstStyle>
            <a:lvl1pPr marL="0" indent="0">
              <a:buNone/>
              <a:defRPr>
                <a:solidFill>
                  <a:schemeClr val="bg1"/>
                </a:solidFill>
              </a:defRPr>
            </a:lvl1pPr>
          </a:lstStyle>
          <a:p>
            <a:r>
              <a:rPr lang="en-US"/>
              <a:t>Click to edit Master subtitle style</a:t>
            </a:r>
          </a:p>
        </p:txBody>
      </p:sp>
    </p:spTree>
    <p:extLst>
      <p:ext uri="{BB962C8B-B14F-4D97-AF65-F5344CB8AC3E}">
        <p14:creationId xmlns:p14="http://schemas.microsoft.com/office/powerpoint/2010/main" val="144964316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423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44C7-FB56-8F45-8E8D-360A8FFE12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0995F-1B0C-B14A-A09E-EFBAD40A7C91}"/>
              </a:ext>
            </a:extLst>
          </p:cNvPr>
          <p:cNvSpPr>
            <a:spLocks noGrp="1"/>
          </p:cNvSpPr>
          <p:nvPr>
            <p:ph idx="1"/>
          </p:nvPr>
        </p:nvSpPr>
        <p:spPr/>
        <p:txBody>
          <a:bodyPr>
            <a:normAutofit/>
          </a:bodyPr>
          <a:lstStyle>
            <a:lvl1pPr>
              <a:spcBef>
                <a:spcPts val="1800"/>
              </a:spcBef>
              <a:defRPr sz="2200"/>
            </a:lvl1pPr>
            <a:lvl2pPr>
              <a:spcBef>
                <a:spcPts val="0"/>
              </a:spcBef>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5880654A-C145-B444-8C76-904AB115293F}"/>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107653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6308E5E-FBF3-8749-8C73-47834D26E157}"/>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5CE54FA1-4F73-804E-834A-4B043673C62B}"/>
              </a:ext>
            </a:extLst>
          </p:cNvPr>
          <p:cNvSpPr/>
          <p:nvPr userDrawn="1"/>
        </p:nvSpPr>
        <p:spPr>
          <a:xfrm>
            <a:off x="9266682" y="0"/>
            <a:ext cx="2925318"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r>
              <a:rPr lang="en-US"/>
              <a:t> </a:t>
            </a:r>
          </a:p>
        </p:txBody>
      </p:sp>
      <p:sp>
        <p:nvSpPr>
          <p:cNvPr id="16" name="Title 1">
            <a:extLst>
              <a:ext uri="{FF2B5EF4-FFF2-40B4-BE49-F238E27FC236}">
                <a16:creationId xmlns:a16="http://schemas.microsoft.com/office/drawing/2014/main" id="{185F88B3-8461-8541-A11B-9AD5FBA7056C}"/>
              </a:ext>
            </a:extLst>
          </p:cNvPr>
          <p:cNvSpPr>
            <a:spLocks noGrp="1"/>
          </p:cNvSpPr>
          <p:nvPr>
            <p:ph type="ctrTitle"/>
          </p:nvPr>
        </p:nvSpPr>
        <p:spPr>
          <a:xfrm>
            <a:off x="1069848" y="1376312"/>
            <a:ext cx="7315200" cy="2790900"/>
          </a:xfrm>
        </p:spPr>
        <p:txBody>
          <a:bodyPr anchor="b">
            <a:normAutofit/>
          </a:bodyPr>
          <a:lstStyle>
            <a:lvl1pPr>
              <a:defRPr sz="3600">
                <a:solidFill>
                  <a:schemeClr val="bg1"/>
                </a:solidFill>
              </a:defRPr>
            </a:lvl1pPr>
          </a:lstStyle>
          <a:p>
            <a:r>
              <a:rPr lang="en-US"/>
              <a:t>Click to edit Master title style</a:t>
            </a:r>
          </a:p>
        </p:txBody>
      </p:sp>
      <p:sp>
        <p:nvSpPr>
          <p:cNvPr id="17" name="Subtitle 2">
            <a:extLst>
              <a:ext uri="{FF2B5EF4-FFF2-40B4-BE49-F238E27FC236}">
                <a16:creationId xmlns:a16="http://schemas.microsoft.com/office/drawing/2014/main" id="{A1C99013-B493-654C-BF69-476D173F7B5F}"/>
              </a:ext>
            </a:extLst>
          </p:cNvPr>
          <p:cNvSpPr>
            <a:spLocks noGrp="1"/>
          </p:cNvSpPr>
          <p:nvPr>
            <p:ph type="subTitle" idx="1"/>
          </p:nvPr>
        </p:nvSpPr>
        <p:spPr>
          <a:xfrm>
            <a:off x="1069848" y="4167212"/>
            <a:ext cx="7345367" cy="1030934"/>
          </a:xfrm>
        </p:spPr>
        <p:txBody>
          <a:bodyPr/>
          <a:lstStyle>
            <a:lvl1pPr marL="0" indent="0">
              <a:buNone/>
              <a:defRPr>
                <a:solidFill>
                  <a:schemeClr val="bg1"/>
                </a:solidFill>
              </a:defRPr>
            </a:lvl1pPr>
          </a:lstStyle>
          <a:p>
            <a:r>
              <a:rPr lang="en-US"/>
              <a:t>Click to edit Master subtitle style</a:t>
            </a:r>
          </a:p>
        </p:txBody>
      </p:sp>
      <p:pic>
        <p:nvPicPr>
          <p:cNvPr id="3" name="Picture 2">
            <a:extLst>
              <a:ext uri="{FF2B5EF4-FFF2-40B4-BE49-F238E27FC236}">
                <a16:creationId xmlns:a16="http://schemas.microsoft.com/office/drawing/2014/main" id="{95D7F139-338E-334E-980B-694FB51BA9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52101" y="5944463"/>
            <a:ext cx="1554480" cy="431169"/>
          </a:xfrm>
          <a:prstGeom prst="rect">
            <a:avLst/>
          </a:prstGeom>
        </p:spPr>
      </p:pic>
    </p:spTree>
    <p:extLst>
      <p:ext uri="{BB962C8B-B14F-4D97-AF65-F5344CB8AC3E}">
        <p14:creationId xmlns:p14="http://schemas.microsoft.com/office/powerpoint/2010/main" val="479163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A9A5335-0C8F-3242-B7B5-C6D8DC4F1AC9}"/>
              </a:ext>
            </a:extLst>
          </p:cNvPr>
          <p:cNvSpPr>
            <a:spLocks noGrp="1"/>
          </p:cNvSpPr>
          <p:nvPr>
            <p:ph sz="half" idx="1"/>
          </p:nvPr>
        </p:nvSpPr>
        <p:spPr>
          <a:xfrm>
            <a:off x="838200" y="1279526"/>
            <a:ext cx="5181600" cy="489743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3C1F58-ABD8-6349-977B-B77440ED6C7C}"/>
              </a:ext>
            </a:extLst>
          </p:cNvPr>
          <p:cNvSpPr>
            <a:spLocks noGrp="1"/>
          </p:cNvSpPr>
          <p:nvPr>
            <p:ph sz="half" idx="2"/>
          </p:nvPr>
        </p:nvSpPr>
        <p:spPr>
          <a:xfrm>
            <a:off x="6172200" y="1279526"/>
            <a:ext cx="5181600" cy="489743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A98E2E0D-6651-EE4B-88BE-2D95A1C5D3D2}"/>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113169504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Full Bleed Picture [Left], Titl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a:xfrm>
            <a:off x="6347012" y="365126"/>
            <a:ext cx="5006788" cy="914399"/>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CF80FED9-A8B2-7D42-B138-12C3E9137BB8}"/>
              </a:ext>
            </a:extLst>
          </p:cNvPr>
          <p:cNvSpPr>
            <a:spLocks noGrp="1"/>
          </p:cNvSpPr>
          <p:nvPr>
            <p:ph type="sldNum" sz="quarter" idx="10"/>
          </p:nvPr>
        </p:nvSpPr>
        <p:spPr/>
        <p:txBody>
          <a:bodyPr/>
          <a:lstStyle/>
          <a:p>
            <a:fld id="{461711D5-349D-4847-A71F-DCB6A6FF38BF}" type="slidenum">
              <a:rPr lang="en-US" smtClean="0"/>
              <a:pPr/>
              <a:t>‹#›</a:t>
            </a:fld>
            <a:endParaRPr lang="en-US"/>
          </a:p>
        </p:txBody>
      </p:sp>
      <p:sp>
        <p:nvSpPr>
          <p:cNvPr id="8" name="Rectangle 7">
            <a:extLst>
              <a:ext uri="{FF2B5EF4-FFF2-40B4-BE49-F238E27FC236}">
                <a16:creationId xmlns:a16="http://schemas.microsoft.com/office/drawing/2014/main" id="{DE409604-FC9D-5346-9A6E-FD5DE5EF23DE}"/>
              </a:ext>
            </a:extLst>
          </p:cNvPr>
          <p:cNvSpPr/>
          <p:nvPr userDrawn="1"/>
        </p:nvSpPr>
        <p:spPr>
          <a:xfrm>
            <a:off x="6347012" y="365126"/>
            <a:ext cx="5029200" cy="4572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accent3"/>
              </a:solidFill>
            </a:endParaRPr>
          </a:p>
        </p:txBody>
      </p:sp>
      <p:sp>
        <p:nvSpPr>
          <p:cNvPr id="10" name="Picture Placeholder 9">
            <a:extLst>
              <a:ext uri="{FF2B5EF4-FFF2-40B4-BE49-F238E27FC236}">
                <a16:creationId xmlns:a16="http://schemas.microsoft.com/office/drawing/2014/main" id="{BCA685E9-C33E-2647-888C-A36F84DA853B}"/>
              </a:ext>
            </a:extLst>
          </p:cNvPr>
          <p:cNvSpPr>
            <a:spLocks noGrp="1"/>
          </p:cNvSpPr>
          <p:nvPr>
            <p:ph type="pic" sz="quarter" idx="11" hasCustomPrompt="1"/>
          </p:nvPr>
        </p:nvSpPr>
        <p:spPr>
          <a:xfrm>
            <a:off x="0" y="0"/>
            <a:ext cx="6096000" cy="6858000"/>
          </a:xfrm>
        </p:spPr>
        <p:txBody>
          <a:bodyPr anchor="t"/>
          <a:lstStyle>
            <a:lvl1pPr marL="0" indent="0" algn="ctr">
              <a:buNone/>
              <a:defRPr/>
            </a:lvl1pPr>
          </a:lstStyle>
          <a:p>
            <a:r>
              <a:rPr lang="en-US"/>
              <a:t>Click icon to add picture </a:t>
            </a:r>
          </a:p>
        </p:txBody>
      </p:sp>
      <p:sp>
        <p:nvSpPr>
          <p:cNvPr id="12" name="Text Placeholder 11">
            <a:extLst>
              <a:ext uri="{FF2B5EF4-FFF2-40B4-BE49-F238E27FC236}">
                <a16:creationId xmlns:a16="http://schemas.microsoft.com/office/drawing/2014/main" id="{EE5C0A4C-363F-8C4D-A78A-1BEAF42A739C}"/>
              </a:ext>
            </a:extLst>
          </p:cNvPr>
          <p:cNvSpPr>
            <a:spLocks noGrp="1"/>
          </p:cNvSpPr>
          <p:nvPr>
            <p:ph type="body" sz="quarter" idx="12"/>
          </p:nvPr>
        </p:nvSpPr>
        <p:spPr>
          <a:xfrm>
            <a:off x="6347012" y="1279526"/>
            <a:ext cx="5006788" cy="4910138"/>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23977305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Bleed Picture [Right], Titl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CDCB-14B2-214E-BBC9-F75462822900}"/>
              </a:ext>
            </a:extLst>
          </p:cNvPr>
          <p:cNvSpPr>
            <a:spLocks noGrp="1"/>
          </p:cNvSpPr>
          <p:nvPr>
            <p:ph type="title"/>
          </p:nvPr>
        </p:nvSpPr>
        <p:spPr>
          <a:xfrm>
            <a:off x="833120" y="365126"/>
            <a:ext cx="5006788" cy="914399"/>
          </a:xfrm>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CF80FED9-A8B2-7D42-B138-12C3E9137BB8}"/>
              </a:ext>
            </a:extLst>
          </p:cNvPr>
          <p:cNvSpPr>
            <a:spLocks noGrp="1"/>
          </p:cNvSpPr>
          <p:nvPr>
            <p:ph type="sldNum" sz="quarter" idx="10"/>
          </p:nvPr>
        </p:nvSpPr>
        <p:spPr/>
        <p:txBody>
          <a:bodyPr/>
          <a:lstStyle/>
          <a:p>
            <a:fld id="{461711D5-349D-4847-A71F-DCB6A6FF38BF}" type="slidenum">
              <a:rPr lang="en-US" smtClean="0"/>
              <a:pPr/>
              <a:t>‹#›</a:t>
            </a:fld>
            <a:endParaRPr lang="en-US"/>
          </a:p>
        </p:txBody>
      </p:sp>
      <p:sp>
        <p:nvSpPr>
          <p:cNvPr id="8" name="Rectangle 7">
            <a:extLst>
              <a:ext uri="{FF2B5EF4-FFF2-40B4-BE49-F238E27FC236}">
                <a16:creationId xmlns:a16="http://schemas.microsoft.com/office/drawing/2014/main" id="{DE409604-FC9D-5346-9A6E-FD5DE5EF23DE}"/>
              </a:ext>
            </a:extLst>
          </p:cNvPr>
          <p:cNvSpPr/>
          <p:nvPr userDrawn="1"/>
        </p:nvSpPr>
        <p:spPr>
          <a:xfrm>
            <a:off x="833120" y="365126"/>
            <a:ext cx="5029200" cy="4572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solidFill>
                <a:schemeClr val="accent3"/>
              </a:solidFill>
            </a:endParaRPr>
          </a:p>
        </p:txBody>
      </p:sp>
      <p:sp>
        <p:nvSpPr>
          <p:cNvPr id="10" name="Picture Placeholder 9">
            <a:extLst>
              <a:ext uri="{FF2B5EF4-FFF2-40B4-BE49-F238E27FC236}">
                <a16:creationId xmlns:a16="http://schemas.microsoft.com/office/drawing/2014/main" id="{BCA685E9-C33E-2647-888C-A36F84DA853B}"/>
              </a:ext>
            </a:extLst>
          </p:cNvPr>
          <p:cNvSpPr>
            <a:spLocks noGrp="1"/>
          </p:cNvSpPr>
          <p:nvPr>
            <p:ph type="pic" sz="quarter" idx="11" hasCustomPrompt="1"/>
          </p:nvPr>
        </p:nvSpPr>
        <p:spPr>
          <a:xfrm>
            <a:off x="6111240" y="0"/>
            <a:ext cx="6096000" cy="6858000"/>
          </a:xfrm>
        </p:spPr>
        <p:txBody>
          <a:bodyPr anchor="t"/>
          <a:lstStyle>
            <a:lvl1pPr marL="0" indent="0" algn="ctr">
              <a:buNone/>
              <a:defRPr/>
            </a:lvl1pPr>
          </a:lstStyle>
          <a:p>
            <a:r>
              <a:rPr lang="en-US"/>
              <a:t>Click icon to add picture </a:t>
            </a:r>
          </a:p>
        </p:txBody>
      </p:sp>
      <p:sp>
        <p:nvSpPr>
          <p:cNvPr id="12" name="Text Placeholder 11">
            <a:extLst>
              <a:ext uri="{FF2B5EF4-FFF2-40B4-BE49-F238E27FC236}">
                <a16:creationId xmlns:a16="http://schemas.microsoft.com/office/drawing/2014/main" id="{EE5C0A4C-363F-8C4D-A78A-1BEAF42A739C}"/>
              </a:ext>
            </a:extLst>
          </p:cNvPr>
          <p:cNvSpPr>
            <a:spLocks noGrp="1"/>
          </p:cNvSpPr>
          <p:nvPr>
            <p:ph type="body" sz="quarter" idx="12"/>
          </p:nvPr>
        </p:nvSpPr>
        <p:spPr>
          <a:xfrm>
            <a:off x="833120" y="1279526"/>
            <a:ext cx="5006788" cy="4910138"/>
          </a:xfrm>
        </p:spPr>
        <p:txBody>
          <a:bodyPr/>
          <a:lstStyle>
            <a:lvl1pPr marL="0" indent="0">
              <a:buNone/>
              <a:defRPr/>
            </a:lvl1pPr>
          </a:lstStyle>
          <a:p>
            <a:pPr lvl="0"/>
            <a:r>
              <a:rPr lang="en-US"/>
              <a:t>Edit Master text styles</a:t>
            </a:r>
          </a:p>
        </p:txBody>
      </p:sp>
    </p:spTree>
    <p:extLst>
      <p:ext uri="{BB962C8B-B14F-4D97-AF65-F5344CB8AC3E}">
        <p14:creationId xmlns:p14="http://schemas.microsoft.com/office/powerpoint/2010/main" val="4197393072"/>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2D8F7D2-A68C-DD42-B432-4D2EC05B91FD}"/>
              </a:ext>
            </a:extLst>
          </p:cNvPr>
          <p:cNvSpPr>
            <a:spLocks noGrp="1"/>
          </p:cNvSpPr>
          <p:nvPr>
            <p:ph type="body" idx="1"/>
          </p:nvPr>
        </p:nvSpPr>
        <p:spPr>
          <a:xfrm>
            <a:off x="839788" y="1279525"/>
            <a:ext cx="5157787" cy="731520"/>
          </a:xfrm>
          <a:noFill/>
        </p:spPr>
        <p:txBody>
          <a:bodyPr anchor="b">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06F22C5-0068-EB4D-BDF7-6C1CD2180A56}"/>
              </a:ext>
            </a:extLst>
          </p:cNvPr>
          <p:cNvSpPr>
            <a:spLocks noGrp="1"/>
          </p:cNvSpPr>
          <p:nvPr>
            <p:ph sz="half" idx="2"/>
          </p:nvPr>
        </p:nvSpPr>
        <p:spPr>
          <a:xfrm>
            <a:off x="839788" y="2011046"/>
            <a:ext cx="5157787" cy="417861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0DE85F-F394-6645-9753-5BA14D70DEA1}"/>
              </a:ext>
            </a:extLst>
          </p:cNvPr>
          <p:cNvSpPr>
            <a:spLocks noGrp="1"/>
          </p:cNvSpPr>
          <p:nvPr>
            <p:ph type="body" sz="quarter" idx="3"/>
          </p:nvPr>
        </p:nvSpPr>
        <p:spPr>
          <a:xfrm>
            <a:off x="6172200" y="1279525"/>
            <a:ext cx="5183188" cy="731520"/>
          </a:xfrm>
          <a:noFill/>
        </p:spPr>
        <p:txBody>
          <a:bodyPr anchor="b">
            <a:normAutofit/>
          </a:bodyPr>
          <a:lstStyle>
            <a:lvl1pPr marL="0" indent="0">
              <a:buNone/>
              <a:defRPr sz="2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78C9F1A-2BC5-AB41-B8B7-7FB4BCF38BEF}"/>
              </a:ext>
            </a:extLst>
          </p:cNvPr>
          <p:cNvSpPr>
            <a:spLocks noGrp="1"/>
          </p:cNvSpPr>
          <p:nvPr>
            <p:ph sz="quarter" idx="4"/>
          </p:nvPr>
        </p:nvSpPr>
        <p:spPr>
          <a:xfrm>
            <a:off x="6172200" y="2011046"/>
            <a:ext cx="5183188" cy="4178618"/>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AAB1A961-D7C7-3349-A221-7BD5AEC2AC7B}"/>
              </a:ext>
            </a:extLst>
          </p:cNvPr>
          <p:cNvSpPr>
            <a:spLocks noGrp="1"/>
          </p:cNvSpPr>
          <p:nvPr>
            <p:ph type="title"/>
          </p:nvPr>
        </p:nvSpPr>
        <p:spPr>
          <a:xfrm>
            <a:off x="838200" y="365126"/>
            <a:ext cx="10515600" cy="914399"/>
          </a:xfrm>
        </p:spPr>
        <p:txBody>
          <a:bodyPr/>
          <a:lstStyle/>
          <a:p>
            <a:r>
              <a:rPr lang="en-US"/>
              <a:t>Click to edit Master title style</a:t>
            </a:r>
          </a:p>
        </p:txBody>
      </p:sp>
      <p:sp>
        <p:nvSpPr>
          <p:cNvPr id="2" name="Slide Number Placeholder 1">
            <a:extLst>
              <a:ext uri="{FF2B5EF4-FFF2-40B4-BE49-F238E27FC236}">
                <a16:creationId xmlns:a16="http://schemas.microsoft.com/office/drawing/2014/main" id="{95A0CBDA-ADA7-544A-BB93-E2ED6F92A0AE}"/>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669816182"/>
      </p:ext>
    </p:extLst>
  </p:cSld>
  <p:clrMapOvr>
    <a:masterClrMapping/>
  </p:clrMapOvr>
  <p:extLst>
    <p:ext uri="{DCECCB84-F9BA-43D5-87BE-67443E8EF086}">
      <p15:sldGuideLst xmlns:p15="http://schemas.microsoft.com/office/powerpoint/2012/main">
        <p15:guide id="1" orient="horz" pos="1176" userDrawn="1">
          <p15:clr>
            <a:srgbClr val="FBAE40"/>
          </p15:clr>
        </p15:guide>
        <p15:guide id="2" orient="horz" pos="127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812800" y="1279526"/>
            <a:ext cx="2133600" cy="4892674"/>
          </a:xfrm>
          <a:solidFill>
            <a:schemeClr val="accent1"/>
          </a:solidFill>
          <a:ln>
            <a:noFill/>
          </a:ln>
        </p:spPr>
        <p:style>
          <a:lnRef idx="2">
            <a:schemeClr val="accent1">
              <a:shade val="50000"/>
            </a:schemeClr>
          </a:lnRef>
          <a:fillRef idx="1">
            <a:schemeClr val="accent1"/>
          </a:fillRef>
          <a:effectRef idx="0">
            <a:schemeClr val="accent1"/>
          </a:effectRef>
          <a:fontRef idx="none"/>
        </p:style>
        <p:txBody>
          <a:bodyPr lIns="137160" tIns="182880" rIns="137160" bIns="91440">
            <a:normAutofit/>
          </a:bodyPr>
          <a:lstStyle>
            <a:lvl1pPr marL="0" indent="0">
              <a:spcAft>
                <a:spcPts val="1000"/>
              </a:spcAft>
              <a:buNone/>
              <a:defRPr sz="1600" b="0" i="0">
                <a:ln>
                  <a:noFill/>
                </a:ln>
                <a:solidFill>
                  <a:schemeClr val="bg1"/>
                </a:solidFill>
                <a:effectLst/>
                <a:latin typeface="Calibri" panose="020F0502020204030204" pitchFamily="34" charset="0"/>
                <a:cs typeface="Calibri" panose="020F0502020204030204" pitchFamily="34" charset="0"/>
              </a:defRPr>
            </a:lvl1pPr>
            <a:lvl2pPr>
              <a:buNone/>
              <a:defRPr sz="1200"/>
            </a:lvl2pPr>
            <a:lvl3pPr>
              <a:buNone/>
              <a:defRPr sz="1000"/>
            </a:lvl3pPr>
            <a:lvl4pPr>
              <a:buNone/>
              <a:defRPr sz="900"/>
            </a:lvl4pPr>
            <a:lvl5pPr>
              <a:buNone/>
              <a:defRPr sz="900"/>
            </a:lvl5pPr>
          </a:lstStyle>
          <a:p>
            <a:pPr lvl="0"/>
            <a:r>
              <a:rPr lang="en-US"/>
              <a:t>Edit Master text styles</a:t>
            </a:r>
          </a:p>
        </p:txBody>
      </p:sp>
      <p:sp>
        <p:nvSpPr>
          <p:cNvPr id="9" name="Content Placeholder 8"/>
          <p:cNvSpPr>
            <a:spLocks noGrp="1"/>
          </p:cNvSpPr>
          <p:nvPr>
            <p:ph sz="quarter" idx="1"/>
          </p:nvPr>
        </p:nvSpPr>
        <p:spPr>
          <a:xfrm>
            <a:off x="3149600" y="1279525"/>
            <a:ext cx="8204200" cy="4892675"/>
          </a:xfrm>
        </p:spPr>
        <p:txBody>
          <a:bodyPr/>
          <a:lstStyle>
            <a:lvl1pPr>
              <a:spcBef>
                <a:spcPts val="18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Placeholder 1">
            <a:extLst>
              <a:ext uri="{FF2B5EF4-FFF2-40B4-BE49-F238E27FC236}">
                <a16:creationId xmlns:a16="http://schemas.microsoft.com/office/drawing/2014/main" id="{C13D6B1E-E481-E140-A8CE-CA0B6FF2392A}"/>
              </a:ext>
            </a:extLst>
          </p:cNvPr>
          <p:cNvSpPr>
            <a:spLocks noGrp="1"/>
          </p:cNvSpPr>
          <p:nvPr>
            <p:ph type="title"/>
          </p:nvPr>
        </p:nvSpPr>
        <p:spPr>
          <a:xfrm>
            <a:off x="838200" y="365126"/>
            <a:ext cx="10515600" cy="914399"/>
          </a:xfrm>
          <a:prstGeom prst="rect">
            <a:avLst/>
          </a:prstGeom>
        </p:spPr>
        <p:txBody>
          <a:bodyPr vert="horz" lIns="91440" tIns="45720" rIns="91440" bIns="45720" rtlCol="0" anchor="ctr">
            <a:normAutofit/>
          </a:bodyPr>
          <a:lstStyle/>
          <a:p>
            <a:r>
              <a:rPr lang="en-US"/>
              <a:t>Click to edit Master title style</a:t>
            </a:r>
          </a:p>
        </p:txBody>
      </p:sp>
      <p:sp>
        <p:nvSpPr>
          <p:cNvPr id="2" name="Slide Number Placeholder 1">
            <a:extLst>
              <a:ext uri="{FF2B5EF4-FFF2-40B4-BE49-F238E27FC236}">
                <a16:creationId xmlns:a16="http://schemas.microsoft.com/office/drawing/2014/main" id="{01399143-380D-0C4F-9894-1E63897454EC}"/>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91975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FC380-7AA8-5143-AB33-06B91DBCE74A}"/>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0FEAE601-7D40-4E48-B0A1-DCC36A44322B}"/>
              </a:ext>
            </a:extLst>
          </p:cNvPr>
          <p:cNvSpPr>
            <a:spLocks noGrp="1"/>
          </p:cNvSpPr>
          <p:nvPr>
            <p:ph type="sldNum" sz="quarter" idx="10"/>
          </p:nvPr>
        </p:nvSpPr>
        <p:spPr/>
        <p:txBody>
          <a:bodyPr/>
          <a:lstStyle/>
          <a:p>
            <a:fld id="{461711D5-349D-4847-A71F-DCB6A6FF38BF}" type="slidenum">
              <a:rPr lang="en-US" smtClean="0"/>
              <a:pPr/>
              <a:t>‹#›</a:t>
            </a:fld>
            <a:endParaRPr lang="en-US"/>
          </a:p>
        </p:txBody>
      </p:sp>
    </p:spTree>
    <p:extLst>
      <p:ext uri="{BB962C8B-B14F-4D97-AF65-F5344CB8AC3E}">
        <p14:creationId xmlns:p14="http://schemas.microsoft.com/office/powerpoint/2010/main" val="122422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AA80174-6BAA-494C-9FE8-C67DDB25ED68}"/>
              </a:ext>
            </a:extLst>
          </p:cNvPr>
          <p:cNvSpPr/>
          <p:nvPr userDrawn="1"/>
        </p:nvSpPr>
        <p:spPr>
          <a:xfrm>
            <a:off x="347472" y="0"/>
            <a:ext cx="4572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a:extLst>
              <a:ext uri="{FF2B5EF4-FFF2-40B4-BE49-F238E27FC236}">
                <a16:creationId xmlns:a16="http://schemas.microsoft.com/office/drawing/2014/main" id="{A70EAC32-2819-A845-B11A-B91D8EF2D0E2}"/>
              </a:ext>
            </a:extLst>
          </p:cNvPr>
          <p:cNvSpPr>
            <a:spLocks noGrp="1"/>
          </p:cNvSpPr>
          <p:nvPr>
            <p:ph type="title"/>
          </p:nvPr>
        </p:nvSpPr>
        <p:spPr>
          <a:xfrm>
            <a:off x="838200" y="365126"/>
            <a:ext cx="10515600" cy="91439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3A23F2-6892-2B49-85A7-898D45679E13}"/>
              </a:ext>
            </a:extLst>
          </p:cNvPr>
          <p:cNvSpPr>
            <a:spLocks noGrp="1"/>
          </p:cNvSpPr>
          <p:nvPr>
            <p:ph type="body" idx="1"/>
          </p:nvPr>
        </p:nvSpPr>
        <p:spPr>
          <a:xfrm>
            <a:off x="838200" y="1279525"/>
            <a:ext cx="10515600" cy="48974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577C6E12-5327-DC4B-A658-4BF76AAEDCF8}"/>
              </a:ext>
            </a:extLst>
          </p:cNvPr>
          <p:cNvSpPr>
            <a:spLocks noGrp="1"/>
          </p:cNvSpPr>
          <p:nvPr>
            <p:ph type="sldNum" sz="quarter" idx="4"/>
          </p:nvPr>
        </p:nvSpPr>
        <p:spPr>
          <a:xfrm>
            <a:off x="8747759" y="6391656"/>
            <a:ext cx="3185161" cy="274320"/>
          </a:xfrm>
          <a:prstGeom prst="rect">
            <a:avLst/>
          </a:prstGeom>
        </p:spPr>
        <p:txBody>
          <a:bodyPr vert="horz" lIns="91440" tIns="45720" rIns="91440" bIns="45720" rtlCol="0" anchor="b"/>
          <a:lstStyle>
            <a:lvl1pPr algn="r">
              <a:defRPr sz="1200">
                <a:solidFill>
                  <a:schemeClr val="accent3"/>
                </a:solidFill>
                <a:latin typeface="Calibri" panose="020F0502020204030204" pitchFamily="34" charset="0"/>
                <a:cs typeface="Calibri" panose="020F0502020204030204" pitchFamily="34" charset="0"/>
              </a:defRPr>
            </a:lvl1pPr>
          </a:lstStyle>
          <a:p>
            <a:fld id="{461711D5-349D-4847-A71F-DCB6A6FF38BF}" type="slidenum">
              <a:rPr lang="en-US" smtClean="0"/>
              <a:pPr/>
              <a:t>‹#›</a:t>
            </a:fld>
            <a:endParaRPr lang="en-US"/>
          </a:p>
        </p:txBody>
      </p:sp>
    </p:spTree>
    <p:extLst>
      <p:ext uri="{BB962C8B-B14F-4D97-AF65-F5344CB8AC3E}">
        <p14:creationId xmlns:p14="http://schemas.microsoft.com/office/powerpoint/2010/main" val="144499843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91" r:id="rId5"/>
    <p:sldLayoutId id="2147483692" r:id="rId6"/>
    <p:sldLayoutId id="2147483688" r:id="rId7"/>
    <p:sldLayoutId id="2147483681" r:id="rId8"/>
    <p:sldLayoutId id="2147483689" r:id="rId9"/>
    <p:sldLayoutId id="2147483690" r:id="rId10"/>
  </p:sldLayoutIdLst>
  <p:hf hdr="0" dt="0"/>
  <p:txStyles>
    <p:titleStyle>
      <a:lvl1pPr algn="l" defTabSz="914400" rtl="0" eaLnBrk="1" latinLnBrk="0" hangingPunct="1">
        <a:lnSpc>
          <a:spcPct val="90000"/>
        </a:lnSpc>
        <a:spcBef>
          <a:spcPct val="0"/>
        </a:spcBef>
        <a:buNone/>
        <a:defRPr sz="3000" b="1" kern="1200">
          <a:solidFill>
            <a:srgbClr val="007E66"/>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100000"/>
        </a:lnSpc>
        <a:spcBef>
          <a:spcPts val="0"/>
        </a:spcBef>
        <a:buClr>
          <a:srgbClr val="007E66"/>
        </a:buClr>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007E66"/>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Clr>
          <a:srgbClr val="007E66"/>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acpevents@acponline.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cponline.org/cme-moc/online-learning-cent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3602671" cy="6858000"/>
          </a:xfrm>
          <a:prstGeom prst="rect">
            <a:avLst/>
          </a:prstGeom>
          <a:solidFill>
            <a:srgbClr val="2EB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8367" y="690664"/>
            <a:ext cx="9601199" cy="5262979"/>
          </a:xfrm>
          <a:prstGeom prst="rect">
            <a:avLst/>
          </a:prstGeom>
          <a:solidFill>
            <a:srgbClr val="007E66"/>
          </a:solidFill>
        </p:spPr>
        <p:txBody>
          <a:bodyPr wrap="square" rtlCol="0">
            <a:spAutoFit/>
          </a:bodyPr>
          <a:lstStyle/>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a:latin typeface="Calibri" panose="020F0502020204030204" pitchFamily="34" charset="0"/>
              <a:cs typeface="Calibri" panose="020F0502020204030204" pitchFamily="34" charset="0"/>
            </a:endParaRPr>
          </a:p>
          <a:p>
            <a:pPr algn="l"/>
            <a:endParaRPr lang="en-US" sz="2400" err="1">
              <a:latin typeface="Calibri" panose="020F0502020204030204" pitchFamily="34" charset="0"/>
              <a:cs typeface="Calibri" panose="020F0502020204030204" pitchFamily="34" charset="0"/>
            </a:endParaRPr>
          </a:p>
        </p:txBody>
      </p:sp>
      <p:sp>
        <p:nvSpPr>
          <p:cNvPr id="5" name="Title 1">
            <a:extLst>
              <a:ext uri="{FF2B5EF4-FFF2-40B4-BE49-F238E27FC236}">
                <a16:creationId xmlns:a16="http://schemas.microsoft.com/office/drawing/2014/main" id="{A4889444-DDCD-1B4D-B95A-506179F8AF68}"/>
              </a:ext>
            </a:extLst>
          </p:cNvPr>
          <p:cNvSpPr txBox="1">
            <a:spLocks/>
          </p:cNvSpPr>
          <p:nvPr/>
        </p:nvSpPr>
        <p:spPr>
          <a:xfrm>
            <a:off x="4412202" y="5070565"/>
            <a:ext cx="4541935" cy="582065"/>
          </a:xfrm>
          <a:prstGeom prst="rect">
            <a:avLst/>
          </a:prstGeom>
        </p:spPr>
        <p:txBody>
          <a:bodyPr lIns="91440" tIns="45720" rIns="91440" bIns="45720" anchor="b"/>
          <a:lstStyle>
            <a:lvl1pPr algn="l" defTabSz="914400" rtl="0" eaLnBrk="1" latinLnBrk="0" hangingPunct="1">
              <a:lnSpc>
                <a:spcPct val="90000"/>
              </a:lnSpc>
              <a:spcBef>
                <a:spcPct val="0"/>
              </a:spcBef>
              <a:buNone/>
              <a:defRPr sz="3000" b="1" kern="1200">
                <a:solidFill>
                  <a:srgbClr val="007E66"/>
                </a:solidFill>
                <a:latin typeface="Calibri" panose="020F0502020204030204" pitchFamily="34" charset="0"/>
                <a:ea typeface="+mj-ea"/>
                <a:cs typeface="Calibri" panose="020F0502020204030204" pitchFamily="34" charset="0"/>
              </a:defRPr>
            </a:lvl1pPr>
          </a:lstStyle>
          <a:p>
            <a:pPr algn="r" fontAlgn="auto">
              <a:spcAft>
                <a:spcPts val="0"/>
              </a:spcAft>
            </a:pPr>
            <a:r>
              <a:rPr lang="en-US" dirty="0">
                <a:solidFill>
                  <a:schemeClr val="bg1"/>
                </a:solidFill>
                <a:latin typeface="Calibri"/>
                <a:ea typeface="Calibri"/>
                <a:cs typeface="Calibri"/>
              </a:rPr>
              <a:t>Annual Scientific Meeting</a:t>
            </a:r>
          </a:p>
        </p:txBody>
      </p:sp>
      <p:sp>
        <p:nvSpPr>
          <p:cNvPr id="6" name="Subtitle 2">
            <a:extLst>
              <a:ext uri="{FF2B5EF4-FFF2-40B4-BE49-F238E27FC236}">
                <a16:creationId xmlns:a16="http://schemas.microsoft.com/office/drawing/2014/main" id="{EB387AC6-B134-554C-BCF9-79A466827F02}"/>
              </a:ext>
            </a:extLst>
          </p:cNvPr>
          <p:cNvSpPr txBox="1">
            <a:spLocks/>
          </p:cNvSpPr>
          <p:nvPr/>
        </p:nvSpPr>
        <p:spPr>
          <a:xfrm>
            <a:off x="520051" y="3887490"/>
            <a:ext cx="7315200" cy="1030934"/>
          </a:xfrm>
          <a:prstGeom prst="rect">
            <a:avLst/>
          </a:prstGeom>
        </p:spPr>
        <p:txBody>
          <a:bodyPr lIns="91440" tIns="45720" rIns="91440" bIns="45720" anchor="t"/>
          <a:lstStyle>
            <a:lvl1pPr marL="228600" indent="-228600" algn="l" defTabSz="914400" rtl="0" eaLnBrk="1" latinLnBrk="0" hangingPunct="1">
              <a:lnSpc>
                <a:spcPct val="100000"/>
              </a:lnSpc>
              <a:spcBef>
                <a:spcPts val="0"/>
              </a:spcBef>
              <a:buClr>
                <a:srgbClr val="007E66"/>
              </a:buClr>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Clr>
                <a:srgbClr val="007E66"/>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Clr>
                <a:srgbClr val="007E66"/>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Clr>
                <a:srgbClr val="007E66"/>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r>
              <a:rPr lang="en-US" sz="2400" dirty="0">
                <a:solidFill>
                  <a:schemeClr val="bg1"/>
                </a:solidFill>
              </a:rPr>
              <a:t>March 6-7, 2025</a:t>
            </a:r>
          </a:p>
        </p:txBody>
      </p:sp>
      <p:sp>
        <p:nvSpPr>
          <p:cNvPr id="7" name="TextBox 6"/>
          <p:cNvSpPr txBox="1"/>
          <p:nvPr/>
        </p:nvSpPr>
        <p:spPr>
          <a:xfrm>
            <a:off x="748003" y="3427256"/>
            <a:ext cx="3563566" cy="523220"/>
          </a:xfrm>
          <a:prstGeom prst="rect">
            <a:avLst/>
          </a:prstGeom>
          <a:noFill/>
        </p:spPr>
        <p:txBody>
          <a:bodyPr wrap="square" lIns="91440" tIns="45720" rIns="91440" bIns="45720" rtlCol="0" anchor="t">
            <a:spAutoFit/>
          </a:bodyPr>
          <a:lstStyle/>
          <a:p>
            <a:r>
              <a:rPr lang="en-US" sz="2800" dirty="0">
                <a:solidFill>
                  <a:schemeClr val="bg1"/>
                </a:solidFill>
                <a:latin typeface="Calibri"/>
                <a:ea typeface="Calibri"/>
                <a:cs typeface="Calibri"/>
              </a:rPr>
              <a:t>Utah Chapter</a:t>
            </a:r>
            <a:endParaRPr lang="en-US" sz="2800" dirty="0">
              <a:solidFill>
                <a:schemeClr val="bg1"/>
              </a:solidFill>
              <a:latin typeface="Calibri" panose="020F0502020204030204" pitchFamily="34" charset="0"/>
              <a:ea typeface="Calibri"/>
              <a:cs typeface="Calibri" panose="020F0502020204030204" pitchFamily="34" charset="0"/>
            </a:endParaRPr>
          </a:p>
        </p:txBody>
      </p:sp>
      <p:pic>
        <p:nvPicPr>
          <p:cNvPr id="10" name="Picture 9" descr="A close-up of a logo&#10;&#10;Description automatically generated">
            <a:extLst>
              <a:ext uri="{FF2B5EF4-FFF2-40B4-BE49-F238E27FC236}">
                <a16:creationId xmlns:a16="http://schemas.microsoft.com/office/drawing/2014/main" id="{95512975-5B77-7791-5BE5-665448E38BFB}"/>
              </a:ext>
            </a:extLst>
          </p:cNvPr>
          <p:cNvPicPr>
            <a:picLocks noChangeAspect="1"/>
          </p:cNvPicPr>
          <p:nvPr/>
        </p:nvPicPr>
        <p:blipFill>
          <a:blip r:embed="rId2"/>
          <a:stretch>
            <a:fillRect/>
          </a:stretch>
        </p:blipFill>
        <p:spPr>
          <a:xfrm>
            <a:off x="9769712" y="1935772"/>
            <a:ext cx="2090920" cy="956238"/>
          </a:xfrm>
          <a:prstGeom prst="rect">
            <a:avLst/>
          </a:prstGeom>
        </p:spPr>
      </p:pic>
      <p:pic>
        <p:nvPicPr>
          <p:cNvPr id="3" name="Picture 2" descr="A logo for a company&#10;&#10;Description automatically generated">
            <a:extLst>
              <a:ext uri="{FF2B5EF4-FFF2-40B4-BE49-F238E27FC236}">
                <a16:creationId xmlns:a16="http://schemas.microsoft.com/office/drawing/2014/main" id="{952EA8BE-6B67-8CD9-2847-E53BE02F21B4}"/>
              </a:ext>
            </a:extLst>
          </p:cNvPr>
          <p:cNvPicPr>
            <a:picLocks noChangeAspect="1"/>
          </p:cNvPicPr>
          <p:nvPr/>
        </p:nvPicPr>
        <p:blipFill>
          <a:blip r:embed="rId3"/>
          <a:stretch>
            <a:fillRect/>
          </a:stretch>
        </p:blipFill>
        <p:spPr>
          <a:xfrm>
            <a:off x="9996239" y="3320746"/>
            <a:ext cx="1628775" cy="1447800"/>
          </a:xfrm>
          <a:prstGeom prst="rect">
            <a:avLst/>
          </a:prstGeom>
        </p:spPr>
      </p:pic>
    </p:spTree>
    <p:extLst>
      <p:ext uri="{BB962C8B-B14F-4D97-AF65-F5344CB8AC3E}">
        <p14:creationId xmlns:p14="http://schemas.microsoft.com/office/powerpoint/2010/main" val="384918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lstStyle/>
          <a:p>
            <a:r>
              <a:rPr lang="en-US" sz="3200">
                <a:solidFill>
                  <a:srgbClr val="007C66"/>
                </a:solidFill>
                <a:latin typeface="Calibri"/>
                <a:ea typeface="Calibri"/>
                <a:cs typeface="Calibri"/>
              </a:rPr>
              <a:t>Disclosure information – Planning Committee</a:t>
            </a:r>
            <a:endParaRPr lang="en-US" sz="3200" b="0">
              <a:solidFill>
                <a:srgbClr val="000000"/>
              </a:solidFill>
              <a:latin typeface="Calibri"/>
              <a:ea typeface="Calibri"/>
              <a:cs typeface="Calibri"/>
            </a:endParaRPr>
          </a:p>
          <a:p>
            <a:endParaRPr lang="en-US" dirty="0">
              <a:ea typeface="Calibri"/>
            </a:endParaRPr>
          </a:p>
        </p:txBody>
      </p:sp>
      <p:sp>
        <p:nvSpPr>
          <p:cNvPr id="3" name="Content Placeholder 2">
            <a:extLst>
              <a:ext uri="{FF2B5EF4-FFF2-40B4-BE49-F238E27FC236}">
                <a16:creationId xmlns:a16="http://schemas.microsoft.com/office/drawing/2014/main" id="{F46B90D1-9612-1D4E-8532-26F8FBC520DA}"/>
              </a:ext>
            </a:extLst>
          </p:cNvPr>
          <p:cNvSpPr>
            <a:spLocks noGrp="1"/>
          </p:cNvSpPr>
          <p:nvPr>
            <p:ph idx="1"/>
          </p:nvPr>
        </p:nvSpPr>
        <p:spPr>
          <a:xfrm>
            <a:off x="1349414" y="2398411"/>
            <a:ext cx="9502816" cy="2582502"/>
          </a:xfrm>
        </p:spPr>
        <p:txBody>
          <a:bodyPr vert="horz" lIns="91440" tIns="45720" rIns="91440" bIns="45720" rtlCol="0" anchor="t">
            <a:normAutofit/>
          </a:bodyPr>
          <a:lstStyle/>
          <a:p>
            <a:pPr marL="0" indent="0" algn="ctr">
              <a:spcBef>
                <a:spcPts val="0"/>
              </a:spcBef>
              <a:buNone/>
            </a:pPr>
            <a:r>
              <a:rPr lang="en-US" sz="2800" i="1" dirty="0">
                <a:latin typeface="Calibri Light"/>
                <a:ea typeface="Calibri Light"/>
                <a:cs typeface="Calibri Light"/>
              </a:rPr>
              <a:t>No planners or anyone else in control of content for this activity have any relevant financial relationships with ineligible companies.</a:t>
            </a:r>
            <a:endParaRPr lang="en-US" sz="2800" dirty="0">
              <a:ea typeface="Calibri" panose="020F0502020204030204"/>
              <a:cs typeface="Calibri" panose="020F0502020204030204"/>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2</a:t>
            </a:fld>
            <a:endParaRPr lang="en-US"/>
          </a:p>
        </p:txBody>
      </p:sp>
    </p:spTree>
    <p:extLst>
      <p:ext uri="{BB962C8B-B14F-4D97-AF65-F5344CB8AC3E}">
        <p14:creationId xmlns:p14="http://schemas.microsoft.com/office/powerpoint/2010/main" val="1197812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lstStyle/>
          <a:p>
            <a:r>
              <a:rPr lang="en-US" sz="3200" dirty="0">
                <a:solidFill>
                  <a:srgbClr val="007C66"/>
                </a:solidFill>
                <a:latin typeface="Calibri"/>
                <a:ea typeface="Calibri"/>
                <a:cs typeface="Calibri"/>
              </a:rPr>
              <a:t>Disclosure information – Faculty</a:t>
            </a:r>
            <a:endParaRPr lang="en-US" sz="3200" b="0" dirty="0">
              <a:solidFill>
                <a:srgbClr val="000000"/>
              </a:solidFill>
              <a:latin typeface="Calibri"/>
              <a:ea typeface="Calibri"/>
              <a:cs typeface="Calibri"/>
            </a:endParaRPr>
          </a:p>
          <a:p>
            <a:endParaRPr lang="en-US" dirty="0">
              <a:ea typeface="Calibri"/>
            </a:endParaRPr>
          </a:p>
        </p:txBody>
      </p:sp>
      <p:sp>
        <p:nvSpPr>
          <p:cNvPr id="3" name="Content Placeholder 2">
            <a:extLst>
              <a:ext uri="{FF2B5EF4-FFF2-40B4-BE49-F238E27FC236}">
                <a16:creationId xmlns:a16="http://schemas.microsoft.com/office/drawing/2014/main" id="{F46B90D1-9612-1D4E-8532-26F8FBC520DA}"/>
              </a:ext>
            </a:extLst>
          </p:cNvPr>
          <p:cNvSpPr>
            <a:spLocks noGrp="1"/>
          </p:cNvSpPr>
          <p:nvPr>
            <p:ph idx="1"/>
          </p:nvPr>
        </p:nvSpPr>
        <p:spPr>
          <a:xfrm>
            <a:off x="838200" y="1279525"/>
            <a:ext cx="4961709" cy="2582502"/>
          </a:xfrm>
        </p:spPr>
        <p:txBody>
          <a:bodyPr vert="horz" lIns="91440" tIns="45720" rIns="91440" bIns="45720" rtlCol="0" anchor="t">
            <a:normAutofit/>
          </a:bodyPr>
          <a:lstStyle/>
          <a:p>
            <a:pPr marL="0" indent="0">
              <a:spcBef>
                <a:spcPts val="0"/>
              </a:spcBef>
              <a:buNone/>
            </a:pPr>
            <a:r>
              <a:rPr lang="en-US" sz="1800" dirty="0">
                <a:latin typeface="Calibri"/>
                <a:ea typeface="Segoe UI"/>
                <a:cs typeface="Segoe UI"/>
              </a:rPr>
              <a:t>Yazan Abou-Ismail, MD</a:t>
            </a:r>
            <a:endParaRPr lang="en-US" sz="1800" baseline="0" dirty="0">
              <a:latin typeface="Calibri"/>
              <a:ea typeface="Segoe UI"/>
              <a:cs typeface="Segoe UI"/>
            </a:endParaRPr>
          </a:p>
          <a:p>
            <a:pPr marL="0" indent="0" rtl="0">
              <a:spcBef>
                <a:spcPts val="0"/>
              </a:spcBef>
              <a:buNone/>
            </a:pPr>
            <a:r>
              <a:rPr lang="en-US" sz="1800" i="1" dirty="0">
                <a:latin typeface="Calibri"/>
                <a:ea typeface="Calibri" panose="020F0502020204030204"/>
                <a:cs typeface="Segoe UI"/>
              </a:rPr>
              <a:t>Consultant: Sanofi; Takeda Pharmaceuticals</a:t>
            </a:r>
          </a:p>
          <a:p>
            <a:pPr marL="0" indent="0" rtl="0">
              <a:spcBef>
                <a:spcPts val="0"/>
              </a:spcBef>
              <a:buNone/>
            </a:pPr>
            <a:endParaRPr lang="en-US" sz="1800" i="1" dirty="0">
              <a:latin typeface="Calibri"/>
              <a:ea typeface="Calibri" panose="020F0502020204030204"/>
              <a:cs typeface="Segoe UI"/>
            </a:endParaRPr>
          </a:p>
          <a:p>
            <a:pPr marL="0" indent="0">
              <a:spcBef>
                <a:spcPts val="0"/>
              </a:spcBef>
              <a:buNone/>
            </a:pPr>
            <a:r>
              <a:rPr lang="en-US" sz="1800" dirty="0">
                <a:latin typeface="Calibri"/>
                <a:ea typeface="Calibri" panose="020F0502020204030204"/>
                <a:cs typeface="Segoe UI"/>
              </a:rPr>
              <a:t>Ming Lim, MD, FACP</a:t>
            </a:r>
          </a:p>
          <a:p>
            <a:pPr marL="0" indent="0" rtl="0">
              <a:spcBef>
                <a:spcPts val="0"/>
              </a:spcBef>
              <a:buNone/>
            </a:pPr>
            <a:r>
              <a:rPr lang="en-US" sz="1800" i="1" dirty="0">
                <a:latin typeface="Calibri"/>
                <a:ea typeface="Calibri" panose="020F0502020204030204"/>
                <a:cs typeface="Segoe UI"/>
              </a:rPr>
              <a:t>Consultant: </a:t>
            </a:r>
            <a:r>
              <a:rPr lang="en-US" sz="1800" i="1" dirty="0">
                <a:ea typeface="Calibri" panose="020F0502020204030204"/>
                <a:cs typeface="Segoe UI"/>
              </a:rPr>
              <a:t>BioMarin Pharmaceuticals Inc.; </a:t>
            </a:r>
            <a:r>
              <a:rPr lang="en-US" sz="1800" b="0" i="1" dirty="0">
                <a:effectLst/>
              </a:rPr>
              <a:t>SANOFI-AVENTIS U.S. LLC; Takeda Pharmaceutical Company, Limited</a:t>
            </a:r>
            <a:endParaRPr lang="en-US" sz="1800" i="1" dirty="0">
              <a:ea typeface="Calibri" panose="020F0502020204030204"/>
              <a:cs typeface="Calibri" panose="020F0502020204030204"/>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3</a:t>
            </a:fld>
            <a:endParaRPr lang="en-US"/>
          </a:p>
        </p:txBody>
      </p:sp>
      <p:sp>
        <p:nvSpPr>
          <p:cNvPr id="4" name="TextBox 3">
            <a:extLst>
              <a:ext uri="{FF2B5EF4-FFF2-40B4-BE49-F238E27FC236}">
                <a16:creationId xmlns:a16="http://schemas.microsoft.com/office/drawing/2014/main" id="{9391C97C-CD08-C502-C862-16A909035C9C}"/>
              </a:ext>
            </a:extLst>
          </p:cNvPr>
          <p:cNvSpPr txBox="1"/>
          <p:nvPr/>
        </p:nvSpPr>
        <p:spPr>
          <a:xfrm>
            <a:off x="750426" y="5613698"/>
            <a:ext cx="10691148"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Light"/>
              </a:rPr>
              <a:t>The individuals listed above have relevant financial relationships with ineligible companies. No other individuals in control of content for this activity have any relevant financial relationships with ineligible companies. All relevant financial relationships have been mitigated.</a:t>
            </a:r>
            <a:endParaRPr lang="en-US" dirty="0">
              <a:cs typeface="Calibri Light"/>
            </a:endParaRPr>
          </a:p>
        </p:txBody>
      </p:sp>
    </p:spTree>
    <p:extLst>
      <p:ext uri="{BB962C8B-B14F-4D97-AF65-F5344CB8AC3E}">
        <p14:creationId xmlns:p14="http://schemas.microsoft.com/office/powerpoint/2010/main" val="368833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lstStyle/>
          <a:p>
            <a:r>
              <a:rPr lang="en-US" sz="4000" dirty="0">
                <a:solidFill>
                  <a:srgbClr val="007C66"/>
                </a:solidFill>
                <a:ea typeface="Calibri"/>
              </a:rPr>
              <a:t>ACP Anti-Harassment Policy</a:t>
            </a:r>
            <a:endParaRPr lang="en-US" dirty="0"/>
          </a:p>
          <a:p>
            <a:endParaRPr lang="en-US" dirty="0">
              <a:ea typeface="Calibri"/>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4</a:t>
            </a:fld>
            <a:endParaRPr lang="en-US"/>
          </a:p>
        </p:txBody>
      </p:sp>
      <p:sp>
        <p:nvSpPr>
          <p:cNvPr id="6" name="Content Placeholder 5">
            <a:extLst>
              <a:ext uri="{FF2B5EF4-FFF2-40B4-BE49-F238E27FC236}">
                <a16:creationId xmlns:a16="http://schemas.microsoft.com/office/drawing/2014/main" id="{8B0F8ACF-8D19-D3FC-F216-73D1A5ED0258}"/>
              </a:ext>
            </a:extLst>
          </p:cNvPr>
          <p:cNvSpPr>
            <a:spLocks noGrp="1"/>
          </p:cNvSpPr>
          <p:nvPr>
            <p:ph idx="1"/>
          </p:nvPr>
        </p:nvSpPr>
        <p:spPr/>
        <p:txBody>
          <a:bodyPr vert="horz" lIns="91440" tIns="45720" rIns="91440" bIns="45720" rtlCol="0" anchor="t">
            <a:normAutofit/>
          </a:bodyPr>
          <a:lstStyle/>
          <a:p>
            <a:pPr>
              <a:lnSpc>
                <a:spcPts val="3000"/>
              </a:lnSpc>
              <a:spcBef>
                <a:spcPts val="0"/>
              </a:spcBef>
              <a:buFont typeface="Arial"/>
              <a:buChar char="•"/>
            </a:pPr>
            <a:r>
              <a:rPr lang="en-US" sz="2000" dirty="0">
                <a:latin typeface="Calibri"/>
                <a:ea typeface="Roboto"/>
                <a:cs typeface="Roboto"/>
              </a:rPr>
              <a:t>ACP is a community that values collegiality, respect for patients and each other, and medicine’s standards of ethics and professionalism. ACP members are guided by the content and spirit of the ACP Pledge and by their commitment to the ethics of medicine, including those in the ACP Ethics Manual.  “Physicians’ conduct as professionals and as individuals should merit the respect of the community.” </a:t>
            </a:r>
            <a:endParaRPr lang="en-US" sz="2000" dirty="0">
              <a:solidFill>
                <a:srgbClr val="000000"/>
              </a:solidFill>
              <a:latin typeface="Calibri"/>
              <a:ea typeface="Roboto"/>
              <a:cs typeface="Roboto"/>
            </a:endParaRPr>
          </a:p>
          <a:p>
            <a:pPr>
              <a:lnSpc>
                <a:spcPts val="3000"/>
              </a:lnSpc>
              <a:spcBef>
                <a:spcPts val="1200"/>
              </a:spcBef>
              <a:buFont typeface="Arial"/>
              <a:buChar char="•"/>
            </a:pPr>
            <a:r>
              <a:rPr lang="en-US" sz="2000" dirty="0">
                <a:solidFill>
                  <a:srgbClr val="000000"/>
                </a:solidFill>
                <a:latin typeface="Calibri"/>
                <a:ea typeface="Roboto"/>
                <a:cs typeface="Roboto"/>
              </a:rPr>
              <a:t>ACP expects members, staff, and others who participate in events and activities involving ACP to treat others as you would like to be treated – with courtesy, respect for differences, and in ways that appropriately represent the profession of internal medicine.</a:t>
            </a:r>
            <a:endParaRPr lang="en-US" dirty="0">
              <a:latin typeface="Calibri"/>
            </a:endParaRPr>
          </a:p>
        </p:txBody>
      </p:sp>
    </p:spTree>
    <p:extLst>
      <p:ext uri="{BB962C8B-B14F-4D97-AF65-F5344CB8AC3E}">
        <p14:creationId xmlns:p14="http://schemas.microsoft.com/office/powerpoint/2010/main" val="136389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lstStyle/>
          <a:p>
            <a:r>
              <a:rPr lang="en-US" sz="4000" dirty="0">
                <a:solidFill>
                  <a:srgbClr val="007C66"/>
                </a:solidFill>
                <a:latin typeface="Calibri"/>
                <a:ea typeface="Calibri"/>
                <a:cs typeface="Calibri"/>
              </a:rPr>
              <a:t>ACP Anti-Harassment Policy (continued)</a:t>
            </a:r>
            <a:endParaRPr lang="en-US" dirty="0"/>
          </a:p>
          <a:p>
            <a:endParaRPr lang="en-US" dirty="0">
              <a:ea typeface="Calibri"/>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5</a:t>
            </a:fld>
            <a:endParaRPr lang="en-US"/>
          </a:p>
        </p:txBody>
      </p:sp>
      <p:sp>
        <p:nvSpPr>
          <p:cNvPr id="6" name="Content Placeholder 5">
            <a:extLst>
              <a:ext uri="{FF2B5EF4-FFF2-40B4-BE49-F238E27FC236}">
                <a16:creationId xmlns:a16="http://schemas.microsoft.com/office/drawing/2014/main" id="{8B0F8ACF-8D19-D3FC-F216-73D1A5ED0258}"/>
              </a:ext>
            </a:extLst>
          </p:cNvPr>
          <p:cNvSpPr>
            <a:spLocks noGrp="1"/>
          </p:cNvSpPr>
          <p:nvPr>
            <p:ph idx="1"/>
          </p:nvPr>
        </p:nvSpPr>
        <p:spPr/>
        <p:txBody>
          <a:bodyPr vert="horz" lIns="91440" tIns="45720" rIns="91440" bIns="45720" rtlCol="0" anchor="t">
            <a:normAutofit/>
          </a:bodyPr>
          <a:lstStyle/>
          <a:p>
            <a:pPr>
              <a:lnSpc>
                <a:spcPts val="3000"/>
              </a:lnSpc>
              <a:spcBef>
                <a:spcPts val="700"/>
              </a:spcBef>
              <a:spcAft>
                <a:spcPct val="0"/>
              </a:spcAft>
              <a:buFont typeface="Arial"/>
              <a:buChar char="•"/>
            </a:pPr>
            <a:r>
              <a:rPr lang="en-US" sz="2000" dirty="0">
                <a:latin typeface="Calibri"/>
                <a:ea typeface="Roboto"/>
                <a:cs typeface="Roboto"/>
              </a:rPr>
              <a:t>As set forth in ACP’s Anti-Harassment Policy, ACP does not tolerate any form of harassment, including intimidation, hostility, or other unwelcome and offensive communication or treatment.</a:t>
            </a:r>
            <a:endParaRPr lang="en-US" sz="2000" dirty="0">
              <a:solidFill>
                <a:srgbClr val="000000"/>
              </a:solidFill>
              <a:latin typeface="Calibri"/>
              <a:ea typeface="Roboto"/>
              <a:cs typeface="Roboto"/>
            </a:endParaRPr>
          </a:p>
          <a:p>
            <a:pPr>
              <a:lnSpc>
                <a:spcPts val="3000"/>
              </a:lnSpc>
              <a:spcBef>
                <a:spcPts val="1200"/>
              </a:spcBef>
              <a:spcAft>
                <a:spcPct val="0"/>
              </a:spcAft>
              <a:buFont typeface="Arial"/>
              <a:buChar char="•"/>
            </a:pPr>
            <a:r>
              <a:rPr lang="en-US" sz="2000" dirty="0">
                <a:latin typeface="Calibri"/>
                <a:ea typeface="Roboto"/>
                <a:cs typeface="Roboto"/>
              </a:rPr>
              <a:t>If you experience or observe harassing, inappropriate or otherwise unprofessional behavior, or you have concerns about how you have been treated by an ACP member or staff or anyone else at an ACP meeting or event, you may report the incident to </a:t>
            </a:r>
            <a:r>
              <a:rPr lang="en-US" sz="2000" b="1" dirty="0">
                <a:latin typeface="Calibri"/>
                <a:ea typeface="Roboto"/>
                <a:cs typeface="Roboto"/>
                <a:hlinkClick r:id="rId2"/>
              </a:rPr>
              <a:t>acpevents@acponline.org</a:t>
            </a:r>
            <a:r>
              <a:rPr lang="en-US" sz="2000" b="1" dirty="0">
                <a:latin typeface="Calibri"/>
                <a:ea typeface="Roboto"/>
                <a:cs typeface="Roboto"/>
              </a:rPr>
              <a:t> </a:t>
            </a:r>
            <a:r>
              <a:rPr lang="en-US" sz="2000" dirty="0">
                <a:latin typeface="Calibri"/>
                <a:ea typeface="Roboto"/>
                <a:cs typeface="Roboto"/>
              </a:rPr>
              <a:t>or call </a:t>
            </a:r>
            <a:r>
              <a:rPr lang="en-US" sz="2000" b="1" dirty="0">
                <a:latin typeface="Calibri"/>
                <a:ea typeface="Roboto"/>
                <a:cs typeface="Roboto"/>
              </a:rPr>
              <a:t>215 351-7750</a:t>
            </a:r>
            <a:r>
              <a:rPr lang="en-US" sz="2000" dirty="0">
                <a:latin typeface="Calibri"/>
                <a:ea typeface="Roboto"/>
                <a:cs typeface="Roboto"/>
              </a:rPr>
              <a:t>.</a:t>
            </a:r>
            <a:endParaRPr lang="en-US" dirty="0">
              <a:latin typeface="Calibri"/>
            </a:endParaRPr>
          </a:p>
        </p:txBody>
      </p:sp>
    </p:spTree>
    <p:extLst>
      <p:ext uri="{BB962C8B-B14F-4D97-AF65-F5344CB8AC3E}">
        <p14:creationId xmlns:p14="http://schemas.microsoft.com/office/powerpoint/2010/main" val="3668652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lstStyle/>
          <a:p>
            <a:r>
              <a:rPr lang="en-US" sz="2800" dirty="0">
                <a:solidFill>
                  <a:srgbClr val="000000"/>
                </a:solidFill>
                <a:latin typeface="Calibri"/>
                <a:ea typeface="Calibri"/>
                <a:cs typeface="Calibri"/>
              </a:rPr>
              <a:t>Disclosure: Members of the College’s Education Content Validation Committee provide oversight of chapter education programs</a:t>
            </a:r>
            <a:endParaRPr lang="en-US" sz="2800" dirty="0"/>
          </a:p>
          <a:p>
            <a:endParaRPr lang="en-US" dirty="0">
              <a:ea typeface="Calibri"/>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6</a:t>
            </a:fld>
            <a:endParaRPr lang="en-US"/>
          </a:p>
        </p:txBody>
      </p:sp>
      <p:graphicFrame>
        <p:nvGraphicFramePr>
          <p:cNvPr id="4" name="Content Placeholder 3">
            <a:extLst>
              <a:ext uri="{FF2B5EF4-FFF2-40B4-BE49-F238E27FC236}">
                <a16:creationId xmlns:a16="http://schemas.microsoft.com/office/drawing/2014/main" id="{63F67EED-D88A-F8FF-EB30-48FF32C53C00}"/>
              </a:ext>
            </a:extLst>
          </p:cNvPr>
          <p:cNvGraphicFramePr>
            <a:graphicFrameLocks noGrp="1"/>
          </p:cNvGraphicFramePr>
          <p:nvPr>
            <p:ph idx="1"/>
            <p:extLst>
              <p:ext uri="{D42A27DB-BD31-4B8C-83A1-F6EECF244321}">
                <p14:modId xmlns:p14="http://schemas.microsoft.com/office/powerpoint/2010/main" val="2823875630"/>
              </p:ext>
            </p:extLst>
          </p:nvPr>
        </p:nvGraphicFramePr>
        <p:xfrm>
          <a:off x="838200" y="1279525"/>
          <a:ext cx="10515599" cy="5057775"/>
        </p:xfrm>
        <a:graphic>
          <a:graphicData uri="http://schemas.openxmlformats.org/drawingml/2006/table">
            <a:tbl>
              <a:tblPr bandRow="1">
                <a:tableStyleId>{5C22544A-7EE6-4342-B048-85BDC9FD1C3A}</a:tableStyleId>
              </a:tblPr>
              <a:tblGrid>
                <a:gridCol w="5423139">
                  <a:extLst>
                    <a:ext uri="{9D8B030D-6E8A-4147-A177-3AD203B41FA5}">
                      <a16:colId xmlns:a16="http://schemas.microsoft.com/office/drawing/2014/main" val="3336068898"/>
                    </a:ext>
                  </a:extLst>
                </a:gridCol>
                <a:gridCol w="5092460">
                  <a:extLst>
                    <a:ext uri="{9D8B030D-6E8A-4147-A177-3AD203B41FA5}">
                      <a16:colId xmlns:a16="http://schemas.microsoft.com/office/drawing/2014/main" val="3819153657"/>
                    </a:ext>
                  </a:extLst>
                </a:gridCol>
              </a:tblGrid>
              <a:tr h="5057775">
                <a:tc>
                  <a:txBody>
                    <a:bodyPr/>
                    <a:lstStyle/>
                    <a:p>
                      <a:pPr algn="l" fontAlgn="base"/>
                      <a:r>
                        <a:rPr lang="en-US" sz="1400" b="1" i="0" dirty="0">
                          <a:solidFill>
                            <a:srgbClr val="000000"/>
                          </a:solidFill>
                          <a:effectLst/>
                          <a:latin typeface="Calibri Light"/>
                        </a:rPr>
                        <a:t>Kati Avila, MD, ACP Member</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Marvin Bittner, MD, FACP</a:t>
                      </a:r>
                      <a:endParaRPr lang="en-US" b="1" i="0" dirty="0">
                        <a:solidFill>
                          <a:srgbClr val="FFFFFF"/>
                        </a:solidFill>
                        <a:effectLst/>
                        <a:latin typeface="Calibri Light"/>
                      </a:endParaRPr>
                    </a:p>
                    <a:p>
                      <a:pPr algn="l" fontAlgn="base"/>
                      <a:r>
                        <a:rPr lang="en-US" sz="1400" b="1" i="1" dirty="0">
                          <a:solidFill>
                            <a:srgbClr val="000000"/>
                          </a:solidFill>
                          <a:effectLst/>
                          <a:latin typeface="Calibri Light"/>
                        </a:rPr>
                        <a:t>Consultant: Sanofi Pasteur, Merck Sharp &amp; Dohme</a:t>
                      </a:r>
                      <a:endParaRPr lang="en-US" b="1" i="0" dirty="0">
                        <a:solidFill>
                          <a:srgbClr val="FFFFFF"/>
                        </a:solidFill>
                        <a:effectLst/>
                        <a:latin typeface="Calibri Light"/>
                      </a:endParaRPr>
                    </a:p>
                    <a:p>
                      <a:pPr lvl="0" algn="l">
                        <a:buNone/>
                      </a:pPr>
                      <a:endParaRPr lang="en-US" sz="1400" b="1" i="1" dirty="0">
                        <a:solidFill>
                          <a:srgbClr val="000000"/>
                        </a:solidFill>
                        <a:effectLst/>
                        <a:latin typeface="Calibri Light"/>
                      </a:endParaRPr>
                    </a:p>
                    <a:p>
                      <a:pPr algn="l" fontAlgn="base"/>
                      <a:r>
                        <a:rPr lang="en-US" sz="1400" b="1" i="0" dirty="0">
                          <a:solidFill>
                            <a:srgbClr val="000000"/>
                          </a:solidFill>
                          <a:effectLst/>
                          <a:latin typeface="Calibri Light"/>
                        </a:rPr>
                        <a:t>Sarah Burns, DO, MS, FACP, FHM</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Jessica Favreau, MD, FACP</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Tatyana Gavrilova, MD, FACP</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Sonali Iyer, MD, ACP Member</a:t>
                      </a:r>
                      <a:endParaRPr lang="en-US" b="1" i="0" dirty="0">
                        <a:solidFill>
                          <a:srgbClr val="FFFFFF"/>
                        </a:solidFill>
                        <a:effectLst/>
                        <a:latin typeface="Calibri Light"/>
                      </a:endParaRPr>
                    </a:p>
                    <a:p>
                      <a:pPr algn="l" fontAlgn="base"/>
                      <a:r>
                        <a:rPr lang="en-US" sz="1400" b="1" i="1" dirty="0">
                          <a:solidFill>
                            <a:srgbClr val="000000"/>
                          </a:solidFill>
                          <a:effectLst/>
                          <a:latin typeface="Calibri Light"/>
                        </a:rPr>
                        <a:t>Stock: Moderna, Pfizer</a:t>
                      </a:r>
                      <a:endParaRPr lang="en-US" b="1" i="0" dirty="0">
                        <a:solidFill>
                          <a:srgbClr val="FFFFFF"/>
                        </a:solidFill>
                        <a:effectLst/>
                        <a:latin typeface="Calibri Light"/>
                      </a:endParaRPr>
                    </a:p>
                    <a:p>
                      <a:pPr lvl="0" algn="l">
                        <a:buNone/>
                      </a:pPr>
                      <a:endParaRPr lang="en-US" sz="1400" b="1" i="1" dirty="0">
                        <a:solidFill>
                          <a:srgbClr val="000000"/>
                        </a:solidFill>
                        <a:effectLst/>
                        <a:latin typeface="Calibri Light"/>
                      </a:endParaRPr>
                    </a:p>
                    <a:p>
                      <a:pPr algn="l" fontAlgn="base"/>
                      <a:r>
                        <a:rPr lang="en-US" sz="1400" b="1" i="0" dirty="0">
                          <a:solidFill>
                            <a:srgbClr val="000000"/>
                          </a:solidFill>
                          <a:effectLst/>
                          <a:latin typeface="Calibri Light"/>
                        </a:rPr>
                        <a:t>Alain Olivier Lerebours, MD, ACP Member</a:t>
                      </a:r>
                      <a:endParaRPr lang="en-US" b="1" i="0" dirty="0">
                        <a:solidFill>
                          <a:srgbClr val="FFFFFF"/>
                        </a:solidFill>
                        <a:effectLst/>
                        <a:latin typeface="Calibri Light"/>
                      </a:endParaRPr>
                    </a:p>
                    <a:p>
                      <a:pPr lvl="0" algn="l">
                        <a:buNone/>
                      </a:pPr>
                      <a:endParaRPr lang="en-US" sz="1400" b="1" i="1" dirty="0">
                        <a:solidFill>
                          <a:srgbClr val="000000"/>
                        </a:solidFill>
                        <a:effectLst/>
                        <a:latin typeface="Calibri Light"/>
                      </a:endParaRPr>
                    </a:p>
                    <a:p>
                      <a:pPr algn="l" fontAlgn="base"/>
                      <a:r>
                        <a:rPr lang="en-US" sz="1400" b="1" i="0" err="1">
                          <a:solidFill>
                            <a:srgbClr val="000000"/>
                          </a:solidFill>
                          <a:effectLst/>
                          <a:latin typeface="Calibri Light"/>
                        </a:rPr>
                        <a:t>Arvindselvan</a:t>
                      </a:r>
                      <a:r>
                        <a:rPr lang="en-US" sz="1400" b="1" i="0" dirty="0">
                          <a:solidFill>
                            <a:srgbClr val="000000"/>
                          </a:solidFill>
                          <a:effectLst/>
                          <a:latin typeface="Calibri Light"/>
                        </a:rPr>
                        <a:t> </a:t>
                      </a:r>
                      <a:r>
                        <a:rPr lang="en-US" sz="1400" b="1" i="0" err="1">
                          <a:solidFill>
                            <a:srgbClr val="000000"/>
                          </a:solidFill>
                          <a:effectLst/>
                          <a:latin typeface="Calibri Light"/>
                        </a:rPr>
                        <a:t>Mohanaselvan</a:t>
                      </a:r>
                      <a:r>
                        <a:rPr lang="en-US" sz="1400" b="1" i="0" dirty="0">
                          <a:solidFill>
                            <a:srgbClr val="000000"/>
                          </a:solidFill>
                          <a:effectLst/>
                          <a:latin typeface="Calibri Light"/>
                        </a:rPr>
                        <a:t>, MD, FACP</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Patress Persons, MD, FACP</a:t>
                      </a:r>
                      <a:endParaRPr lang="en-US" b="1" i="0" dirty="0">
                        <a:solidFill>
                          <a:srgbClr val="FFFFFF"/>
                        </a:solidFill>
                        <a:effectLst/>
                        <a:latin typeface="Calibri 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718" cap="flat" cmpd="sng" algn="ctr">
                      <a:solidFill>
                        <a:srgbClr val="FFFFFF"/>
                      </a:solidFill>
                      <a:prstDash val="solid"/>
                      <a:round/>
                      <a:headEnd type="none" w="med" len="med"/>
                      <a:tailEnd type="none" w="med" len="med"/>
                    </a:lnB>
                    <a:noFill/>
                  </a:tcPr>
                </a:tc>
                <a:tc>
                  <a:txBody>
                    <a:bodyPr/>
                    <a:lstStyle/>
                    <a:p>
                      <a:pPr algn="l" fontAlgn="base"/>
                      <a:r>
                        <a:rPr lang="en-US" sz="1400" b="1" i="0" u="none" strike="noStrike" dirty="0">
                          <a:solidFill>
                            <a:srgbClr val="000000"/>
                          </a:solidFill>
                          <a:effectLst/>
                          <a:latin typeface="Calibri Light"/>
                        </a:rPr>
                        <a:t>Cynthia Miller, MD, MPH, FACP</a:t>
                      </a:r>
                      <a:endParaRPr lang="en-US" b="1" i="0" dirty="0">
                        <a:solidFill>
                          <a:srgbClr val="FFFFFF"/>
                        </a:solidFill>
                        <a:effectLst/>
                        <a:latin typeface="Calibri Light"/>
                      </a:endParaRPr>
                    </a:p>
                    <a:p>
                      <a:pPr algn="l" fontAlgn="base"/>
                      <a:r>
                        <a:rPr lang="en-US" sz="1400" b="1" i="1" u="none" strike="noStrike" dirty="0">
                          <a:solidFill>
                            <a:srgbClr val="000000"/>
                          </a:solidFill>
                          <a:effectLst/>
                          <a:latin typeface="Calibri Light"/>
                        </a:rPr>
                        <a:t>Stock: Centene</a:t>
                      </a:r>
                      <a:endParaRPr lang="en-US" b="1" i="0" dirty="0">
                        <a:solidFill>
                          <a:srgbClr val="FFFFFF"/>
                        </a:solidFill>
                        <a:effectLst/>
                        <a:latin typeface="Calibri Light"/>
                      </a:endParaRPr>
                    </a:p>
                    <a:p>
                      <a:pPr lvl="0" algn="l">
                        <a:buNone/>
                      </a:pPr>
                      <a:endParaRPr lang="en-US" sz="1400" b="1" i="1" u="none" strike="noStrike" dirty="0">
                        <a:solidFill>
                          <a:srgbClr val="000000"/>
                        </a:solidFill>
                        <a:effectLst/>
                        <a:latin typeface="Calibri Light"/>
                      </a:endParaRPr>
                    </a:p>
                    <a:p>
                      <a:pPr algn="l" fontAlgn="base"/>
                      <a:r>
                        <a:rPr lang="en-US" sz="1400" b="1" i="0" dirty="0">
                          <a:solidFill>
                            <a:srgbClr val="000000"/>
                          </a:solidFill>
                          <a:effectLst/>
                          <a:latin typeface="Calibri Light"/>
                        </a:rPr>
                        <a:t>Amit Sharma, MD, ACP Member</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Shmuel Shoham, MD, FACP</a:t>
                      </a:r>
                      <a:endParaRPr lang="en-US" b="1" i="0" dirty="0">
                        <a:solidFill>
                          <a:srgbClr val="FFFFFF"/>
                        </a:solidFill>
                        <a:effectLst/>
                        <a:latin typeface="Calibri Light"/>
                      </a:endParaRPr>
                    </a:p>
                    <a:p>
                      <a:pPr algn="l" fontAlgn="base"/>
                      <a:r>
                        <a:rPr lang="en-US" sz="1400" b="1" i="1" dirty="0">
                          <a:solidFill>
                            <a:srgbClr val="000000"/>
                          </a:solidFill>
                          <a:effectLst/>
                          <a:latin typeface="Calibri Light"/>
                        </a:rPr>
                        <a:t>Consultant: Acidophil, Adagio, Adamis, </a:t>
                      </a:r>
                      <a:r>
                        <a:rPr lang="en-US" sz="1400" b="1" i="1" err="1">
                          <a:solidFill>
                            <a:srgbClr val="000000"/>
                          </a:solidFill>
                          <a:effectLst/>
                          <a:latin typeface="Calibri Light"/>
                        </a:rPr>
                        <a:t>Amplyx</a:t>
                      </a:r>
                      <a:r>
                        <a:rPr lang="en-US" sz="1400" b="1" i="1" dirty="0">
                          <a:solidFill>
                            <a:srgbClr val="000000"/>
                          </a:solidFill>
                          <a:effectLst/>
                          <a:latin typeface="Calibri Light"/>
                        </a:rPr>
                        <a:t>, Celltrion Healthcare, Immunome, </a:t>
                      </a:r>
                      <a:r>
                        <a:rPr lang="en-US" sz="1400" b="1" i="1" err="1">
                          <a:solidFill>
                            <a:srgbClr val="000000"/>
                          </a:solidFill>
                          <a:effectLst/>
                          <a:latin typeface="Calibri Light"/>
                        </a:rPr>
                        <a:t>Karyopharm</a:t>
                      </a:r>
                      <a:r>
                        <a:rPr lang="en-US" sz="1400" b="1" i="1" dirty="0">
                          <a:solidFill>
                            <a:srgbClr val="000000"/>
                          </a:solidFill>
                          <a:effectLst/>
                          <a:latin typeface="Calibri Light"/>
                        </a:rPr>
                        <a:t> Therapeutics, </a:t>
                      </a:r>
                      <a:r>
                        <a:rPr lang="en-US" sz="1400" b="1" i="1" err="1">
                          <a:solidFill>
                            <a:srgbClr val="000000"/>
                          </a:solidFill>
                          <a:effectLst/>
                          <a:latin typeface="Calibri Light"/>
                        </a:rPr>
                        <a:t>Reviral</a:t>
                      </a:r>
                      <a:r>
                        <a:rPr lang="en-US" sz="1400" b="1" i="1" dirty="0">
                          <a:solidFill>
                            <a:srgbClr val="000000"/>
                          </a:solidFill>
                          <a:effectLst/>
                          <a:latin typeface="Calibri Light"/>
                        </a:rPr>
                        <a:t> Grant: </a:t>
                      </a:r>
                      <a:r>
                        <a:rPr lang="en-US" sz="1400" b="1" i="1" err="1">
                          <a:solidFill>
                            <a:srgbClr val="000000"/>
                          </a:solidFill>
                          <a:effectLst/>
                          <a:latin typeface="Calibri Light"/>
                        </a:rPr>
                        <a:t>Whiscon</a:t>
                      </a:r>
                      <a:r>
                        <a:rPr lang="en-US" sz="1400" b="1" i="1" dirty="0">
                          <a:solidFill>
                            <a:srgbClr val="000000"/>
                          </a:solidFill>
                          <a:effectLst/>
                          <a:latin typeface="Calibri Light"/>
                        </a:rPr>
                        <a:t>, F2G, Cidara Therapeutics, Ansun, Emergent </a:t>
                      </a:r>
                      <a:r>
                        <a:rPr lang="en-US" sz="1400" b="1" i="1" err="1">
                          <a:solidFill>
                            <a:srgbClr val="000000"/>
                          </a:solidFill>
                          <a:effectLst/>
                          <a:latin typeface="Calibri Light"/>
                        </a:rPr>
                        <a:t>Biosolutions</a:t>
                      </a:r>
                      <a:r>
                        <a:rPr lang="en-US" sz="1400" b="1" i="1" dirty="0">
                          <a:solidFill>
                            <a:srgbClr val="000000"/>
                          </a:solidFill>
                          <a:effectLst/>
                          <a:latin typeface="Calibri Light"/>
                        </a:rPr>
                        <a:t>, Shionogi, </a:t>
                      </a:r>
                      <a:r>
                        <a:rPr lang="en-US" sz="1400" b="1" i="1" err="1">
                          <a:solidFill>
                            <a:srgbClr val="000000"/>
                          </a:solidFill>
                          <a:effectLst/>
                          <a:latin typeface="Calibri Light"/>
                        </a:rPr>
                        <a:t>Zeteo</a:t>
                      </a:r>
                      <a:r>
                        <a:rPr lang="en-US" sz="1400" b="1" i="1" dirty="0">
                          <a:solidFill>
                            <a:srgbClr val="000000"/>
                          </a:solidFill>
                          <a:effectLst/>
                          <a:latin typeface="Calibri Light"/>
                        </a:rPr>
                        <a:t> Tech.</a:t>
                      </a:r>
                      <a:endParaRPr lang="en-US" b="1" i="0" dirty="0">
                        <a:solidFill>
                          <a:srgbClr val="FFFFFF"/>
                        </a:solidFill>
                        <a:effectLst/>
                        <a:latin typeface="Calibri Light"/>
                      </a:endParaRPr>
                    </a:p>
                    <a:p>
                      <a:pPr lvl="0" algn="l">
                        <a:buNone/>
                      </a:pPr>
                      <a:endParaRPr lang="en-US" sz="1400" b="1" i="1" dirty="0">
                        <a:solidFill>
                          <a:srgbClr val="000000"/>
                        </a:solidFill>
                        <a:effectLst/>
                        <a:latin typeface="Calibri Light"/>
                      </a:endParaRPr>
                    </a:p>
                    <a:p>
                      <a:pPr algn="l" fontAlgn="base"/>
                      <a:r>
                        <a:rPr lang="en-US" sz="1400" b="1" i="0" dirty="0">
                          <a:solidFill>
                            <a:srgbClr val="000000"/>
                          </a:solidFill>
                          <a:effectLst/>
                          <a:latin typeface="Calibri Light"/>
                        </a:rPr>
                        <a:t>Ky Stoltzfus, MD, FACP</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Nathan Delafield, MD, FACP</a:t>
                      </a:r>
                      <a:endParaRPr lang="en-US" b="1" i="0" dirty="0">
                        <a:solidFill>
                          <a:srgbClr val="FFFFFF"/>
                        </a:solidFill>
                        <a:effectLst/>
                        <a:latin typeface="Calibri Light"/>
                      </a:endParaRPr>
                    </a:p>
                    <a:p>
                      <a:pPr lvl="0" algn="l">
                        <a:buNone/>
                      </a:pPr>
                      <a:endParaRPr lang="en-US" sz="1400" b="1" i="0" dirty="0">
                        <a:solidFill>
                          <a:srgbClr val="000000"/>
                        </a:solidFill>
                        <a:effectLst/>
                        <a:latin typeface="Calibri Light"/>
                      </a:endParaRPr>
                    </a:p>
                    <a:p>
                      <a:pPr algn="l" fontAlgn="base"/>
                      <a:r>
                        <a:rPr lang="en-US" sz="1400" b="1" i="0" dirty="0">
                          <a:solidFill>
                            <a:srgbClr val="000000"/>
                          </a:solidFill>
                          <a:effectLst/>
                          <a:latin typeface="Calibri Light"/>
                        </a:rPr>
                        <a:t>LaTonya Washington, MD, FACP</a:t>
                      </a:r>
                      <a:endParaRPr lang="en-US" b="1" i="0" dirty="0">
                        <a:solidFill>
                          <a:srgbClr val="FFFFFF"/>
                        </a:solidFill>
                        <a:effectLst/>
                        <a:latin typeface="Calibri 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718"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579065302"/>
                  </a:ext>
                </a:extLst>
              </a:tr>
            </a:tbl>
          </a:graphicData>
        </a:graphic>
      </p:graphicFrame>
    </p:spTree>
    <p:extLst>
      <p:ext uri="{BB962C8B-B14F-4D97-AF65-F5344CB8AC3E}">
        <p14:creationId xmlns:p14="http://schemas.microsoft.com/office/powerpoint/2010/main" val="2850810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normAutofit fontScale="90000"/>
          </a:bodyPr>
          <a:lstStyle/>
          <a:p>
            <a:r>
              <a:rPr lang="en-US" sz="3200" dirty="0">
                <a:latin typeface="Calibri"/>
                <a:ea typeface="Calibri"/>
                <a:cs typeface="Calibri"/>
              </a:rPr>
              <a:t>Go to the Utah chapter webpage and follow the prompts to claim credit and points.</a:t>
            </a:r>
            <a:endParaRPr lang="en-US" dirty="0">
              <a:ea typeface="Calibri"/>
            </a:endParaRPr>
          </a:p>
          <a:p>
            <a:endParaRPr lang="en-US" dirty="0">
              <a:ea typeface="Calibri"/>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7</a:t>
            </a:fld>
            <a:endParaRPr lang="en-US"/>
          </a:p>
        </p:txBody>
      </p:sp>
      <p:sp>
        <p:nvSpPr>
          <p:cNvPr id="6" name="Content Placeholder 5">
            <a:extLst>
              <a:ext uri="{FF2B5EF4-FFF2-40B4-BE49-F238E27FC236}">
                <a16:creationId xmlns:a16="http://schemas.microsoft.com/office/drawing/2014/main" id="{8B0F8ACF-8D19-D3FC-F216-73D1A5ED0258}"/>
              </a:ext>
            </a:extLst>
          </p:cNvPr>
          <p:cNvSpPr>
            <a:spLocks noGrp="1"/>
          </p:cNvSpPr>
          <p:nvPr>
            <p:ph idx="1"/>
          </p:nvPr>
        </p:nvSpPr>
        <p:spPr/>
        <p:txBody>
          <a:bodyPr vert="horz" lIns="91440" tIns="45720" rIns="91440" bIns="45720" rtlCol="0" anchor="t">
            <a:normAutofit/>
          </a:bodyPr>
          <a:lstStyle/>
          <a:p>
            <a:pPr marL="0" indent="0">
              <a:spcBef>
                <a:spcPct val="0"/>
              </a:spcBef>
              <a:spcAft>
                <a:spcPct val="0"/>
              </a:spcAft>
              <a:buNone/>
            </a:pPr>
            <a:r>
              <a:rPr lang="en-US" sz="1800" dirty="0">
                <a:latin typeface="Calibri"/>
                <a:ea typeface="Calibri"/>
                <a:cs typeface="Calibri"/>
              </a:rPr>
              <a:t>The American College of Physicians (ACP) is accredited by the Accreditation Council for Continuing Medical Education (ACCME) to provide continuing medical education for physicians.</a:t>
            </a:r>
            <a:endParaRPr lang="en-US" dirty="0"/>
          </a:p>
          <a:p>
            <a:pPr>
              <a:spcBef>
                <a:spcPct val="0"/>
              </a:spcBef>
              <a:spcAft>
                <a:spcPct val="0"/>
              </a:spcAft>
              <a:buFont typeface="Arial"/>
              <a:buChar char="•"/>
            </a:pPr>
            <a:endParaRPr lang="en-US" sz="1800" dirty="0">
              <a:latin typeface="TW Cen MT"/>
              <a:ea typeface="Roboto"/>
              <a:cs typeface="Roboto"/>
            </a:endParaRPr>
          </a:p>
          <a:p>
            <a:pPr marL="0" indent="0">
              <a:spcBef>
                <a:spcPct val="0"/>
              </a:spcBef>
              <a:spcAft>
                <a:spcPct val="0"/>
              </a:spcAft>
              <a:buNone/>
            </a:pPr>
            <a:r>
              <a:rPr lang="en-US" sz="1800" dirty="0">
                <a:latin typeface="Calibri"/>
                <a:ea typeface="Calibri"/>
                <a:cs typeface="Calibri"/>
              </a:rPr>
              <a:t>The ACP designates this live activity for a maximum 7</a:t>
            </a:r>
            <a:r>
              <a:rPr lang="en-US" sz="1800" dirty="0">
                <a:solidFill>
                  <a:srgbClr val="FF0000"/>
                </a:solidFill>
                <a:latin typeface="Calibri"/>
                <a:ea typeface="Calibri"/>
                <a:cs typeface="Calibri"/>
              </a:rPr>
              <a:t> </a:t>
            </a:r>
            <a:r>
              <a:rPr lang="en-US" sz="1800" i="1" dirty="0">
                <a:latin typeface="Calibri"/>
                <a:ea typeface="Calibri"/>
                <a:cs typeface="Calibri"/>
              </a:rPr>
              <a:t>AMA PRA Category 1 Credit(s)</a:t>
            </a:r>
            <a:r>
              <a:rPr lang="en-US" sz="1200" baseline="30000" dirty="0">
                <a:latin typeface="Calibri"/>
                <a:ea typeface="Calibri"/>
                <a:cs typeface="Calibri"/>
              </a:rPr>
              <a:t>TM</a:t>
            </a:r>
            <a:r>
              <a:rPr lang="en-US" sz="1800" dirty="0">
                <a:latin typeface="Calibri"/>
                <a:ea typeface="Calibri"/>
                <a:cs typeface="Calibri"/>
              </a:rPr>
              <a:t>. Physicians should claim only the credit commensurate with the extent of their participation in the activity. </a:t>
            </a:r>
          </a:p>
          <a:p>
            <a:pPr>
              <a:spcBef>
                <a:spcPct val="0"/>
              </a:spcBef>
              <a:spcAft>
                <a:spcPct val="0"/>
              </a:spcAft>
              <a:buFont typeface="Arial"/>
              <a:buChar char="•"/>
            </a:pPr>
            <a:endParaRPr lang="en-US" sz="1800" dirty="0">
              <a:latin typeface="Calibri"/>
              <a:ea typeface="Calibri"/>
              <a:cs typeface="Calibri"/>
            </a:endParaRPr>
          </a:p>
          <a:p>
            <a:pPr marL="0" indent="0">
              <a:spcBef>
                <a:spcPct val="0"/>
              </a:spcBef>
              <a:spcAft>
                <a:spcPct val="0"/>
              </a:spcAft>
              <a:buNone/>
            </a:pPr>
            <a:r>
              <a:rPr lang="en-US" sz="1800" dirty="0">
                <a:latin typeface="Calibri"/>
                <a:ea typeface="Calibri"/>
                <a:cs typeface="Calibri"/>
              </a:rPr>
              <a:t>Successful completion of this CME activity, which includes participation in the evaluation component, enables the participant to earn up to 7</a:t>
            </a:r>
            <a:r>
              <a:rPr lang="en-US" sz="1800" dirty="0">
                <a:solidFill>
                  <a:srgbClr val="FF0000"/>
                </a:solidFill>
                <a:latin typeface="Calibri"/>
                <a:ea typeface="Calibri"/>
                <a:cs typeface="Calibri"/>
              </a:rPr>
              <a:t> </a:t>
            </a:r>
            <a:r>
              <a:rPr lang="en-US" sz="1800" dirty="0">
                <a:latin typeface="Calibri"/>
                <a:ea typeface="Calibri"/>
                <a:cs typeface="Calibri"/>
              </a:rPr>
              <a:t>MOC points</a:t>
            </a:r>
            <a:r>
              <a:rPr lang="en-US" sz="1800" dirty="0">
                <a:solidFill>
                  <a:srgbClr val="FF0000"/>
                </a:solidFill>
                <a:latin typeface="Calibri"/>
                <a:ea typeface="Calibri"/>
                <a:cs typeface="Calibri"/>
              </a:rPr>
              <a:t> </a:t>
            </a:r>
            <a:r>
              <a:rPr lang="en-US" sz="1800" dirty="0">
                <a:latin typeface="Calibri"/>
                <a:ea typeface="Calibri"/>
                <a:cs typeface="Calibri"/>
              </a:rPr>
              <a:t>in the American Board of Internal Medicine’s (ABIM) Maintenance of Certification (MOC) program. Participants will earn MOC points equivalent to the amount of CME credits claimed for the activity. It is the CME activity provider’s responsibility to submit participant completion information to ACCME for the purpose of granting ABIM MOC credit.</a:t>
            </a:r>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3238163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09B0B-4441-ED44-B1E1-062FB982BA51}"/>
              </a:ext>
            </a:extLst>
          </p:cNvPr>
          <p:cNvSpPr>
            <a:spLocks noGrp="1"/>
          </p:cNvSpPr>
          <p:nvPr>
            <p:ph type="title"/>
          </p:nvPr>
        </p:nvSpPr>
        <p:spPr/>
        <p:txBody>
          <a:bodyPr>
            <a:normAutofit/>
          </a:bodyPr>
          <a:lstStyle/>
          <a:p>
            <a:r>
              <a:rPr lang="en-US" sz="4000" dirty="0">
                <a:solidFill>
                  <a:srgbClr val="007C66"/>
                </a:solidFill>
                <a:latin typeface="Calibri"/>
                <a:ea typeface="Calibri"/>
                <a:cs typeface="Calibri"/>
              </a:rPr>
              <a:t>Your feedback matters!</a:t>
            </a:r>
            <a:endParaRPr lang="en-US" dirty="0"/>
          </a:p>
          <a:p>
            <a:endParaRPr lang="en-US" dirty="0">
              <a:ea typeface="Calibri"/>
            </a:endParaRPr>
          </a:p>
        </p:txBody>
      </p:sp>
      <p:sp>
        <p:nvSpPr>
          <p:cNvPr id="5" name="Slide Number Placeholder 4">
            <a:extLst>
              <a:ext uri="{FF2B5EF4-FFF2-40B4-BE49-F238E27FC236}">
                <a16:creationId xmlns:a16="http://schemas.microsoft.com/office/drawing/2014/main" id="{C5C18A35-71B2-4543-8293-AA40E747BAB8}"/>
              </a:ext>
            </a:extLst>
          </p:cNvPr>
          <p:cNvSpPr>
            <a:spLocks noGrp="1"/>
          </p:cNvSpPr>
          <p:nvPr>
            <p:ph type="sldNum" sz="quarter" idx="10"/>
          </p:nvPr>
        </p:nvSpPr>
        <p:spPr/>
        <p:txBody>
          <a:bodyPr/>
          <a:lstStyle/>
          <a:p>
            <a:fld id="{461711D5-349D-4847-A71F-DCB6A6FF38BF}" type="slidenum">
              <a:rPr lang="en-US" smtClean="0"/>
              <a:pPr/>
              <a:t>8</a:t>
            </a:fld>
            <a:endParaRPr lang="en-US"/>
          </a:p>
        </p:txBody>
      </p:sp>
      <p:sp>
        <p:nvSpPr>
          <p:cNvPr id="6" name="Content Placeholder 5">
            <a:extLst>
              <a:ext uri="{FF2B5EF4-FFF2-40B4-BE49-F238E27FC236}">
                <a16:creationId xmlns:a16="http://schemas.microsoft.com/office/drawing/2014/main" id="{8B0F8ACF-8D19-D3FC-F216-73D1A5ED0258}"/>
              </a:ext>
            </a:extLst>
          </p:cNvPr>
          <p:cNvSpPr>
            <a:spLocks noGrp="1"/>
          </p:cNvSpPr>
          <p:nvPr>
            <p:ph idx="1"/>
          </p:nvPr>
        </p:nvSpPr>
        <p:spPr/>
        <p:txBody>
          <a:bodyPr vert="horz" lIns="91440" tIns="45720" rIns="91440" bIns="45720" rtlCol="0" anchor="t">
            <a:normAutofit/>
          </a:bodyPr>
          <a:lstStyle/>
          <a:p>
            <a:pPr>
              <a:buNone/>
            </a:pPr>
            <a:r>
              <a:rPr lang="en-US" sz="2900" dirty="0">
                <a:latin typeface="Calibri"/>
                <a:ea typeface="Calibri"/>
                <a:cs typeface="Calibri"/>
              </a:rPr>
              <a:t>We value your input to help us improve our meeting every year and encourage all attendees including residents and students to participate in the survey!</a:t>
            </a:r>
          </a:p>
          <a:p>
            <a:pPr marL="0" indent="0">
              <a:spcBef>
                <a:spcPct val="0"/>
              </a:spcBef>
              <a:spcAft>
                <a:spcPct val="0"/>
              </a:spcAft>
              <a:buNone/>
            </a:pPr>
            <a:endParaRPr lang="en-US" sz="2000" dirty="0">
              <a:latin typeface="Calibri"/>
              <a:ea typeface="Calibri"/>
              <a:cs typeface="Calibri"/>
            </a:endParaRPr>
          </a:p>
          <a:p>
            <a:pPr marL="0" indent="0">
              <a:spcBef>
                <a:spcPct val="0"/>
              </a:spcBef>
              <a:spcAft>
                <a:spcPct val="0"/>
              </a:spcAft>
              <a:buNone/>
            </a:pPr>
            <a:r>
              <a:rPr lang="en-US" sz="2900" dirty="0">
                <a:ea typeface="Calibri"/>
                <a:cs typeface="Calibri"/>
              </a:rPr>
              <a:t>        Scan the QR code to proceed</a:t>
            </a:r>
            <a:endParaRPr lang="en-US" sz="1800" dirty="0">
              <a:ea typeface="Calibri"/>
              <a:cs typeface="Calibri"/>
            </a:endParaRPr>
          </a:p>
        </p:txBody>
      </p:sp>
      <p:sp>
        <p:nvSpPr>
          <p:cNvPr id="3" name="Rectangle 2">
            <a:extLst>
              <a:ext uri="{FF2B5EF4-FFF2-40B4-BE49-F238E27FC236}">
                <a16:creationId xmlns:a16="http://schemas.microsoft.com/office/drawing/2014/main" id="{B8FD13CF-DA9F-9933-DF36-647F0445B535}"/>
              </a:ext>
            </a:extLst>
          </p:cNvPr>
          <p:cNvSpPr/>
          <p:nvPr/>
        </p:nvSpPr>
        <p:spPr>
          <a:xfrm>
            <a:off x="4861687" y="3540679"/>
            <a:ext cx="2460477" cy="2139386"/>
          </a:xfrm>
          <a:prstGeom prst="rect">
            <a:avLst/>
          </a:prstGeom>
          <a:solidFill>
            <a:srgbClr val="2EB135"/>
          </a:solidFill>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dirty="0">
                <a:solidFill>
                  <a:srgbClr val="FF0000"/>
                </a:solidFill>
              </a:rPr>
              <a:t>Please insert QR code</a:t>
            </a:r>
            <a:endParaRPr lang="en-US" dirty="0">
              <a:solidFill>
                <a:srgbClr val="FF0000"/>
              </a:solidFill>
              <a:ea typeface="Calibri"/>
              <a:cs typeface="Calibri"/>
            </a:endParaRPr>
          </a:p>
        </p:txBody>
      </p:sp>
    </p:spTree>
    <p:extLst>
      <p:ext uri="{BB962C8B-B14F-4D97-AF65-F5344CB8AC3E}">
        <p14:creationId xmlns:p14="http://schemas.microsoft.com/office/powerpoint/2010/main" val="2214838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86899-2EF6-7748-844A-40E0D5B34C10}"/>
              </a:ext>
            </a:extLst>
          </p:cNvPr>
          <p:cNvSpPr>
            <a:spLocks noGrp="1"/>
          </p:cNvSpPr>
          <p:nvPr>
            <p:ph type="title"/>
          </p:nvPr>
        </p:nvSpPr>
        <p:spPr/>
        <p:txBody>
          <a:bodyPr>
            <a:normAutofit/>
          </a:bodyPr>
          <a:lstStyle/>
          <a:p>
            <a:r>
              <a:rPr lang="en-US" sz="3600" dirty="0">
                <a:latin typeface="Calibri"/>
                <a:ea typeface="Calibri"/>
                <a:cs typeface="Calibri"/>
              </a:rPr>
              <a:t>Thanks for joining us! </a:t>
            </a:r>
          </a:p>
        </p:txBody>
      </p:sp>
      <p:sp>
        <p:nvSpPr>
          <p:cNvPr id="5" name="Slide Number Placeholder 4">
            <a:extLst>
              <a:ext uri="{FF2B5EF4-FFF2-40B4-BE49-F238E27FC236}">
                <a16:creationId xmlns:a16="http://schemas.microsoft.com/office/drawing/2014/main" id="{E01EA1DC-1073-674B-89B2-C3802F8CAB82}"/>
              </a:ext>
            </a:extLst>
          </p:cNvPr>
          <p:cNvSpPr>
            <a:spLocks noGrp="1"/>
          </p:cNvSpPr>
          <p:nvPr>
            <p:ph type="sldNum" sz="quarter" idx="10"/>
          </p:nvPr>
        </p:nvSpPr>
        <p:spPr/>
        <p:txBody>
          <a:bodyPr/>
          <a:lstStyle/>
          <a:p>
            <a:fld id="{461711D5-349D-4847-A71F-DCB6A6FF38BF}" type="slidenum">
              <a:rPr lang="en-US" smtClean="0"/>
              <a:pPr/>
              <a:t>9</a:t>
            </a:fld>
            <a:endParaRPr lang="en-US"/>
          </a:p>
        </p:txBody>
      </p:sp>
      <p:sp>
        <p:nvSpPr>
          <p:cNvPr id="3" name="TextBox 2">
            <a:extLst>
              <a:ext uri="{FF2B5EF4-FFF2-40B4-BE49-F238E27FC236}">
                <a16:creationId xmlns:a16="http://schemas.microsoft.com/office/drawing/2014/main" id="{4352A0FE-14B1-977E-6A82-A8057720EF33}"/>
              </a:ext>
            </a:extLst>
          </p:cNvPr>
          <p:cNvSpPr txBox="1"/>
          <p:nvPr/>
        </p:nvSpPr>
        <p:spPr>
          <a:xfrm>
            <a:off x="3036426" y="1878957"/>
            <a:ext cx="611914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solidFill>
                  <a:srgbClr val="007E66"/>
                </a:solidFill>
                <a:latin typeface="Calibri"/>
                <a:ea typeface="Calibri"/>
                <a:cs typeface="Segoe UI"/>
              </a:rPr>
              <a:t>For more information about topics covered at our meeting, and more, </a:t>
            </a:r>
            <a:r>
              <a:rPr lang="en-US" sz="3600" dirty="0">
                <a:solidFill>
                  <a:srgbClr val="007E66"/>
                </a:solidFill>
                <a:latin typeface="Calibri"/>
                <a:ea typeface="Calibri"/>
                <a:cs typeface="Segoe UI"/>
              </a:rPr>
              <a:t>​</a:t>
            </a:r>
            <a:r>
              <a:rPr lang="en-US" sz="3600" b="1" dirty="0">
                <a:solidFill>
                  <a:srgbClr val="007E66"/>
                </a:solidFill>
                <a:latin typeface="Calibri"/>
                <a:ea typeface="Calibri"/>
                <a:cs typeface="Segoe UI"/>
              </a:rPr>
              <a:t>visit </a:t>
            </a:r>
            <a:r>
              <a:rPr lang="en-US" sz="3600" dirty="0">
                <a:solidFill>
                  <a:srgbClr val="007E66"/>
                </a:solidFill>
                <a:latin typeface="Calibri"/>
                <a:ea typeface="Calibri"/>
                <a:cs typeface="Segoe UI"/>
              </a:rPr>
              <a:t>​</a:t>
            </a:r>
            <a:endParaRPr lang="en-US">
              <a:solidFill>
                <a:srgbClr val="007E66"/>
              </a:solidFill>
              <a:latin typeface="Calibri"/>
              <a:ea typeface="Calibri"/>
            </a:endParaRPr>
          </a:p>
          <a:p>
            <a:pPr algn="ctr"/>
            <a:r>
              <a:rPr lang="en-US" sz="3600" b="1" dirty="0">
                <a:solidFill>
                  <a:srgbClr val="007E66"/>
                </a:solidFill>
                <a:latin typeface="Calibri"/>
                <a:ea typeface="Calibri"/>
                <a:cs typeface="Segoe UI"/>
              </a:rPr>
              <a:t>ACP’s Online Learning Center:</a:t>
            </a:r>
          </a:p>
        </p:txBody>
      </p:sp>
      <p:sp>
        <p:nvSpPr>
          <p:cNvPr id="4" name="TextBox 3">
            <a:extLst>
              <a:ext uri="{FF2B5EF4-FFF2-40B4-BE49-F238E27FC236}">
                <a16:creationId xmlns:a16="http://schemas.microsoft.com/office/drawing/2014/main" id="{15E2710C-8E39-7780-1AF0-3328AF67F56A}"/>
              </a:ext>
            </a:extLst>
          </p:cNvPr>
          <p:cNvSpPr txBox="1"/>
          <p:nvPr/>
        </p:nvSpPr>
        <p:spPr>
          <a:xfrm>
            <a:off x="1936830" y="4570071"/>
            <a:ext cx="8318339"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900" u="sng">
                <a:solidFill>
                  <a:srgbClr val="0000FF"/>
                </a:solidFill>
                <a:latin typeface="Calibri" panose="020F0502020204030204" pitchFamily="34" charset="0"/>
                <a:cs typeface="Segoe UI"/>
                <a:hlinkClick r:id="rId2"/>
              </a:rPr>
              <a:t>www.acponline.org/cme-moc/online-learning-center</a:t>
            </a:r>
            <a:r>
              <a:rPr lang="en-US" sz="2900">
                <a:latin typeface="Calibri" panose="020F0502020204030204" pitchFamily="34" charset="0"/>
                <a:ea typeface="Calibri"/>
                <a:cs typeface="Calibri" panose="020F0502020204030204" pitchFamily="34" charset="0"/>
              </a:rPr>
              <a:t>​</a:t>
            </a:r>
            <a:endParaRPr lang="en-US"/>
          </a:p>
        </p:txBody>
      </p:sp>
    </p:spTree>
    <p:extLst>
      <p:ext uri="{BB962C8B-B14F-4D97-AF65-F5344CB8AC3E}">
        <p14:creationId xmlns:p14="http://schemas.microsoft.com/office/powerpoint/2010/main" val="902963858"/>
      </p:ext>
    </p:extLst>
  </p:cSld>
  <p:clrMapOvr>
    <a:masterClrMapping/>
  </p:clrMapOvr>
</p:sld>
</file>

<file path=ppt/theme/theme1.xml><?xml version="1.0" encoding="utf-8"?>
<a:theme xmlns:a="http://schemas.openxmlformats.org/drawingml/2006/main" name="Custom Design">
  <a:themeElements>
    <a:clrScheme name="Custom 1">
      <a:dk1>
        <a:srgbClr val="000000"/>
      </a:dk1>
      <a:lt1>
        <a:srgbClr val="FFFFFF"/>
      </a:lt1>
      <a:dk2>
        <a:srgbClr val="545454"/>
      </a:dk2>
      <a:lt2>
        <a:srgbClr val="C8C8C8"/>
      </a:lt2>
      <a:accent1>
        <a:srgbClr val="007E66"/>
      </a:accent1>
      <a:accent2>
        <a:srgbClr val="95509D"/>
      </a:accent2>
      <a:accent3>
        <a:srgbClr val="2EB135"/>
      </a:accent3>
      <a:accent4>
        <a:srgbClr val="FFC82E"/>
      </a:accent4>
      <a:accent5>
        <a:srgbClr val="00A0DE"/>
      </a:accent5>
      <a:accent6>
        <a:srgbClr val="8EDD00"/>
      </a:accent6>
      <a:hlink>
        <a:srgbClr val="00A0DE"/>
      </a:hlink>
      <a:folHlink>
        <a:srgbClr val="95509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2400" dirty="0" err="1" smtClean="0">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Presentation20" id="{1AE50A13-3CEB-0A40-89E5-78235275D451}" vid="{3140EEA8-1926-614D-8800-DE2A86D20B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01A34B437D75142BFF4D5634F57B3D5" ma:contentTypeVersion="18" ma:contentTypeDescription="Create a new document." ma:contentTypeScope="" ma:versionID="fd67cd0a435660e739843bf1b6bdc776">
  <xsd:schema xmlns:xsd="http://www.w3.org/2001/XMLSchema" xmlns:xs="http://www.w3.org/2001/XMLSchema" xmlns:p="http://schemas.microsoft.com/office/2006/metadata/properties" xmlns:ns2="119291e0-de22-45ea-b515-4fc9240e038e" xmlns:ns3="cb1a91a3-e5b9-4be0-a57c-42c8ed530aac" targetNamespace="http://schemas.microsoft.com/office/2006/metadata/properties" ma:root="true" ma:fieldsID="ad3c41eb7150cb89c589a4287acf1fd0" ns2:_="" ns3:_="">
    <xsd:import namespace="119291e0-de22-45ea-b515-4fc9240e038e"/>
    <xsd:import namespace="cb1a91a3-e5b9-4be0-a57c-42c8ed530a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291e0-de22-45ea-b515-4fc9240e03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1a91a3-e5b9-4be0-a57c-42c8ed530aa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65fd5be-40cc-42f4-b490-e005f548a2db}" ma:internalName="TaxCatchAll" ma:showField="CatchAllData" ma:web="cb1a91a3-e5b9-4be0-a57c-42c8ed530a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19291e0-de22-45ea-b515-4fc9240e038e">
      <Terms xmlns="http://schemas.microsoft.com/office/infopath/2007/PartnerControls"/>
    </lcf76f155ced4ddcb4097134ff3c332f>
    <TaxCatchAll xmlns="cb1a91a3-e5b9-4be0-a57c-42c8ed530aac" xsi:nil="true"/>
  </documentManagement>
</p:properties>
</file>

<file path=customXml/itemProps1.xml><?xml version="1.0" encoding="utf-8"?>
<ds:datastoreItem xmlns:ds="http://schemas.openxmlformats.org/officeDocument/2006/customXml" ds:itemID="{41ACCFDD-2BD6-48DA-9AE2-CE647C9B4677}">
  <ds:schemaRefs>
    <ds:schemaRef ds:uri="119291e0-de22-45ea-b515-4fc9240e038e"/>
    <ds:schemaRef ds:uri="cb1a91a3-e5b9-4be0-a57c-42c8ed530aa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02553E1-6AA4-43D7-B21E-2B2468044A7F}">
  <ds:schemaRefs>
    <ds:schemaRef ds:uri="http://schemas.microsoft.com/sharepoint/v3/contenttype/forms"/>
  </ds:schemaRefs>
</ds:datastoreItem>
</file>

<file path=customXml/itemProps3.xml><?xml version="1.0" encoding="utf-8"?>
<ds:datastoreItem xmlns:ds="http://schemas.openxmlformats.org/officeDocument/2006/customXml" ds:itemID="{820A3315-3A29-47CF-928F-A8D534D5632B}">
  <ds:schemaRefs>
    <ds:schemaRef ds:uri="http://schemas.microsoft.com/office/2006/metadata/properties"/>
    <ds:schemaRef ds:uri="http://schemas.microsoft.com/office/infopath/2007/PartnerControls"/>
    <ds:schemaRef ds:uri="119291e0-de22-45ea-b515-4fc9240e038e"/>
    <ds:schemaRef ds:uri="cb1a91a3-e5b9-4be0-a57c-42c8ed530aac"/>
  </ds:schemaRefs>
</ds:datastoreItem>
</file>

<file path=docProps/app.xml><?xml version="1.0" encoding="utf-8"?>
<Properties xmlns="http://schemas.openxmlformats.org/officeDocument/2006/extended-properties" xmlns:vt="http://schemas.openxmlformats.org/officeDocument/2006/docPropsVTypes">
  <Template>ACP Corporate Template 2019</Template>
  <TotalTime>0</TotalTime>
  <Words>740</Words>
  <Application>Microsoft Office PowerPoint</Application>
  <PresentationFormat>Widescreen</PresentationFormat>
  <Paragraphs>86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Custom Design</vt:lpstr>
      <vt:lpstr>PowerPoint Presentation</vt:lpstr>
      <vt:lpstr>Disclosure information – Planning Committee </vt:lpstr>
      <vt:lpstr>Disclosure information – Faculty </vt:lpstr>
      <vt:lpstr>ACP Anti-Harassment Policy </vt:lpstr>
      <vt:lpstr>ACP Anti-Harassment Policy (continued) </vt:lpstr>
      <vt:lpstr>Disclosure: Members of the College’s Education Content Validation Committee provide oversight of chapter education programs </vt:lpstr>
      <vt:lpstr>Go to the Utah chapter webpage and follow the prompts to claim credit and points. </vt:lpstr>
      <vt:lpstr>Your feedback matters! </vt:lpstr>
      <vt:lpstr>Thanks for joining us! </vt:lpstr>
    </vt:vector>
  </TitlesOfParts>
  <Company>ACP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the main title slide</dc:title>
  <dc:creator>Julia Baldini</dc:creator>
  <cp:lastModifiedBy>Alice Jung</cp:lastModifiedBy>
  <cp:revision>200</cp:revision>
  <cp:lastPrinted>2014-02-24T19:20:57Z</cp:lastPrinted>
  <dcterms:created xsi:type="dcterms:W3CDTF">2019-11-01T14:12:31Z</dcterms:created>
  <dcterms:modified xsi:type="dcterms:W3CDTF">2025-02-19T15:34:25Z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0x010100001A34B437D75142BFF4D5634F57B3D5</vt:lpwstr>
  </property>
  <property fmtid="{D5CDD505-2E9C-101B-9397-08002B2CF9AE}" pid="3" name="MediaServiceImageTags">
    <vt:lpwstr/>
  </property>
</Properties>
</file>