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210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419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2629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6834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1043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5253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59462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3672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C0C0C0"/>
    <a:srgbClr val="B2B2B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023" autoAdjust="0"/>
    <p:restoredTop sz="90842" autoAdjust="0"/>
  </p:normalViewPr>
  <p:slideViewPr>
    <p:cSldViewPr>
      <p:cViewPr varScale="1">
        <p:scale>
          <a:sx n="24" d="100"/>
          <a:sy n="24" d="100"/>
        </p:scale>
        <p:origin x="2058" y="18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59C52-4D00-4152-9070-39E72F6BCE22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40976-28AA-48AC-8654-B2F9684C7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4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6D82F-6C37-4E1A-B9B8-BAEBC66FE3ED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757B6-67F0-47E2-A7D8-E5417DA6D9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873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84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210" algn="l" defTabSz="43884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8419" algn="l" defTabSz="43884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2629" algn="l" defTabSz="43884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6834" algn="l" defTabSz="43884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1043" algn="l" defTabSz="43884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5253" algn="l" defTabSz="43884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59462" algn="l" defTabSz="43884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3672" algn="l" defTabSz="43884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38841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Figure</a:t>
            </a:r>
            <a:r>
              <a:rPr lang="en-US" baseline="0" dirty="0" smtClean="0"/>
              <a:t> 1: add MHC data?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err="1" smtClean="0"/>
              <a:t>Png</a:t>
            </a:r>
            <a:r>
              <a:rPr lang="en-US" dirty="0" smtClean="0"/>
              <a:t> for graphs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38EEC2-9941-497A-9AB1-8A70170D3B2F}" type="slidenum">
              <a:rPr lang="en-US"/>
              <a:pPr eaLnBrk="1" hangingPunct="1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910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8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2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1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5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59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3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729A-76F1-4439-90F6-6C46CD216A27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A1DA-C077-4690-BF39-D4765EBF82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30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729A-76F1-4439-90F6-6C46CD216A27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A1DA-C077-4690-BF39-D4765EBF82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10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559080" y="8435342"/>
            <a:ext cx="35547302" cy="1797634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01949" y="8435342"/>
            <a:ext cx="105925618" cy="1797634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729A-76F1-4439-90F6-6C46CD216A27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A1DA-C077-4690-BF39-D4765EBF82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769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194560" y="1318265"/>
            <a:ext cx="39502080" cy="280873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40968-8902-4EC1-A0C0-95686E9207E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22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729A-76F1-4439-90F6-6C46CD216A27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A1DA-C077-4690-BF39-D4765EBF82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67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9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21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8419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262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683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10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525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59462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3672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729A-76F1-4439-90F6-6C46CD216A27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A1DA-C077-4690-BF39-D4765EBF82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8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1942" y="49156622"/>
            <a:ext cx="70736458" cy="139042138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369927" y="49156622"/>
            <a:ext cx="70736462" cy="139042138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729A-76F1-4439-90F6-6C46CD216A27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A1DA-C077-4690-BF39-D4765EBF82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411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210" indent="0">
              <a:buNone/>
              <a:defRPr sz="9600" b="1"/>
            </a:lvl2pPr>
            <a:lvl3pPr marL="4388419" indent="0">
              <a:buNone/>
              <a:defRPr sz="8600" b="1"/>
            </a:lvl3pPr>
            <a:lvl4pPr marL="6582629" indent="0">
              <a:buNone/>
              <a:defRPr sz="7700" b="1"/>
            </a:lvl4pPr>
            <a:lvl5pPr marL="8776834" indent="0">
              <a:buNone/>
              <a:defRPr sz="7700" b="1"/>
            </a:lvl5pPr>
            <a:lvl6pPr marL="10971043" indent="0">
              <a:buNone/>
              <a:defRPr sz="7700" b="1"/>
            </a:lvl6pPr>
            <a:lvl7pPr marL="13165253" indent="0">
              <a:buNone/>
              <a:defRPr sz="7700" b="1"/>
            </a:lvl7pPr>
            <a:lvl8pPr marL="15359462" indent="0">
              <a:buNone/>
              <a:defRPr sz="7700" b="1"/>
            </a:lvl8pPr>
            <a:lvl9pPr marL="17553672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7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210" indent="0">
              <a:buNone/>
              <a:defRPr sz="9600" b="1"/>
            </a:lvl2pPr>
            <a:lvl3pPr marL="4388419" indent="0">
              <a:buNone/>
              <a:defRPr sz="8600" b="1"/>
            </a:lvl3pPr>
            <a:lvl4pPr marL="6582629" indent="0">
              <a:buNone/>
              <a:defRPr sz="7700" b="1"/>
            </a:lvl4pPr>
            <a:lvl5pPr marL="8776834" indent="0">
              <a:buNone/>
              <a:defRPr sz="7700" b="1"/>
            </a:lvl5pPr>
            <a:lvl6pPr marL="10971043" indent="0">
              <a:buNone/>
              <a:defRPr sz="7700" b="1"/>
            </a:lvl6pPr>
            <a:lvl7pPr marL="13165253" indent="0">
              <a:buNone/>
              <a:defRPr sz="7700" b="1"/>
            </a:lvl7pPr>
            <a:lvl8pPr marL="15359462" indent="0">
              <a:buNone/>
              <a:defRPr sz="7700" b="1"/>
            </a:lvl8pPr>
            <a:lvl9pPr marL="17553672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7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729A-76F1-4439-90F6-6C46CD216A27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A1DA-C077-4690-BF39-D4765EBF82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98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729A-76F1-4439-90F6-6C46CD216A27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A1DA-C077-4690-BF39-D4765EBF82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44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729A-76F1-4439-90F6-6C46CD216A27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A1DA-C077-4690-BF39-D4765EBF82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83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7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7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7" y="6888487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210" indent="0">
              <a:buNone/>
              <a:defRPr sz="5800"/>
            </a:lvl2pPr>
            <a:lvl3pPr marL="4388419" indent="0">
              <a:buNone/>
              <a:defRPr sz="4800"/>
            </a:lvl3pPr>
            <a:lvl4pPr marL="6582629" indent="0">
              <a:buNone/>
              <a:defRPr sz="4300"/>
            </a:lvl4pPr>
            <a:lvl5pPr marL="8776834" indent="0">
              <a:buNone/>
              <a:defRPr sz="4300"/>
            </a:lvl5pPr>
            <a:lvl6pPr marL="10971043" indent="0">
              <a:buNone/>
              <a:defRPr sz="4300"/>
            </a:lvl6pPr>
            <a:lvl7pPr marL="13165253" indent="0">
              <a:buNone/>
              <a:defRPr sz="4300"/>
            </a:lvl7pPr>
            <a:lvl8pPr marL="15359462" indent="0">
              <a:buNone/>
              <a:defRPr sz="4300"/>
            </a:lvl8pPr>
            <a:lvl9pPr marL="17553672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729A-76F1-4439-90F6-6C46CD216A27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A1DA-C077-4690-BF39-D4765EBF82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31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210" indent="0">
              <a:buNone/>
              <a:defRPr sz="13400"/>
            </a:lvl2pPr>
            <a:lvl3pPr marL="4388419" indent="0">
              <a:buNone/>
              <a:defRPr sz="11500"/>
            </a:lvl3pPr>
            <a:lvl4pPr marL="6582629" indent="0">
              <a:buNone/>
              <a:defRPr sz="9600"/>
            </a:lvl4pPr>
            <a:lvl5pPr marL="8776834" indent="0">
              <a:buNone/>
              <a:defRPr sz="9600"/>
            </a:lvl5pPr>
            <a:lvl6pPr marL="10971043" indent="0">
              <a:buNone/>
              <a:defRPr sz="9600"/>
            </a:lvl6pPr>
            <a:lvl7pPr marL="13165253" indent="0">
              <a:buNone/>
              <a:defRPr sz="9600"/>
            </a:lvl7pPr>
            <a:lvl8pPr marL="15359462" indent="0">
              <a:buNone/>
              <a:defRPr sz="9600"/>
            </a:lvl8pPr>
            <a:lvl9pPr marL="17553672" indent="0">
              <a:buNone/>
              <a:defRPr sz="9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210" indent="0">
              <a:buNone/>
              <a:defRPr sz="5800"/>
            </a:lvl2pPr>
            <a:lvl3pPr marL="4388419" indent="0">
              <a:buNone/>
              <a:defRPr sz="4800"/>
            </a:lvl3pPr>
            <a:lvl4pPr marL="6582629" indent="0">
              <a:buNone/>
              <a:defRPr sz="4300"/>
            </a:lvl4pPr>
            <a:lvl5pPr marL="8776834" indent="0">
              <a:buNone/>
              <a:defRPr sz="4300"/>
            </a:lvl5pPr>
            <a:lvl6pPr marL="10971043" indent="0">
              <a:buNone/>
              <a:defRPr sz="4300"/>
            </a:lvl6pPr>
            <a:lvl7pPr marL="13165253" indent="0">
              <a:buNone/>
              <a:defRPr sz="4300"/>
            </a:lvl7pPr>
            <a:lvl8pPr marL="15359462" indent="0">
              <a:buNone/>
              <a:defRPr sz="4300"/>
            </a:lvl8pPr>
            <a:lvl9pPr marL="17553672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729A-76F1-4439-90F6-6C46CD216A27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A1DA-C077-4690-BF39-D4765EBF82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738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840" tIns="219422" rIns="438840" bIns="21942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7"/>
            <a:ext cx="39502080" cy="21724622"/>
          </a:xfrm>
          <a:prstGeom prst="rect">
            <a:avLst/>
          </a:prstGeom>
        </p:spPr>
        <p:txBody>
          <a:bodyPr vert="horz" lIns="438840" tIns="219422" rIns="438840" bIns="21942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840" tIns="219422" rIns="438840" bIns="219422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3729A-76F1-4439-90F6-6C46CD216A27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840" tIns="219422" rIns="438840" bIns="219422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840" tIns="219422" rIns="438840" bIns="219422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6A1DA-C077-4690-BF39-D4765EBF82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876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388419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656" indent="-1645656" algn="l" defTabSz="4388419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89" indent="-1371379" algn="l" defTabSz="4388419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5522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79731" indent="-1097102" algn="l" defTabSz="4388419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3941" indent="-1097102" algn="l" defTabSz="4388419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8150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2360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6565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0774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210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419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2629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6834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1043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5253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59462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3672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1089600" y="33223200"/>
            <a:ext cx="12485514" cy="197964"/>
          </a:xfrm>
          <a:prstGeom prst="rect">
            <a:avLst/>
          </a:prstGeom>
          <a:solidFill>
            <a:srgbClr val="C0C0C0"/>
          </a:solidFill>
          <a:ln>
            <a:noFill/>
          </a:ln>
          <a:extLst/>
        </p:spPr>
        <p:txBody>
          <a:bodyPr wrap="none" lIns="438912" tIns="219456" rIns="438912" bIns="21945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962399" y="34823400"/>
            <a:ext cx="10528067" cy="714926"/>
          </a:xfrm>
          <a:prstGeom prst="rect">
            <a:avLst/>
          </a:prstGeom>
          <a:solidFill>
            <a:srgbClr val="C0C0C0"/>
          </a:solidFill>
          <a:ln>
            <a:noFill/>
          </a:ln>
          <a:extLst/>
        </p:spPr>
        <p:txBody>
          <a:bodyPr wrap="none" lIns="438912" tIns="219456" rIns="438912" bIns="21945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49582" y="11658600"/>
            <a:ext cx="14043658" cy="882180"/>
          </a:xfrm>
          <a:prstGeom prst="rect">
            <a:avLst/>
          </a:prstGeom>
          <a:solidFill>
            <a:srgbClr val="CC0000"/>
          </a:solidFill>
          <a:ln>
            <a:noFill/>
          </a:ln>
          <a:extLst/>
        </p:spPr>
        <p:txBody>
          <a:bodyPr lIns="142128" tIns="71064" rIns="142128" bIns="71064">
            <a:spAutoFit/>
          </a:bodyPr>
          <a:lstStyle>
            <a:lvl1pPr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Description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9337000" y="15348420"/>
            <a:ext cx="14043662" cy="882180"/>
          </a:xfrm>
          <a:prstGeom prst="rect">
            <a:avLst/>
          </a:prstGeom>
          <a:solidFill>
            <a:srgbClr val="CC0000"/>
          </a:solidFill>
          <a:ln>
            <a:noFill/>
          </a:ln>
          <a:extLst/>
        </p:spPr>
        <p:txBody>
          <a:bodyPr lIns="142128" tIns="71064" rIns="142128" bIns="71064">
            <a:spAutoFit/>
          </a:bodyPr>
          <a:lstStyle>
            <a:lvl1pPr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4960625"/>
            <a:ext cx="43891200" cy="525778"/>
          </a:xfrm>
          <a:prstGeom prst="rect">
            <a:avLst/>
          </a:prstGeom>
          <a:solidFill>
            <a:srgbClr val="CC0000"/>
          </a:solidFill>
          <a:ln>
            <a:noFill/>
          </a:ln>
          <a:extLst/>
        </p:spPr>
        <p:txBody>
          <a:bodyPr wrap="none" lIns="438912" tIns="219456" rIns="438912" bIns="21945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0" y="3"/>
            <a:ext cx="43948350" cy="4960622"/>
          </a:xfrm>
          <a:prstGeom prst="rect">
            <a:avLst/>
          </a:prstGeom>
          <a:solidFill>
            <a:srgbClr val="C0C0C0"/>
          </a:solidFill>
          <a:ln>
            <a:noFill/>
          </a:ln>
          <a:extLst/>
        </p:spPr>
        <p:txBody>
          <a:bodyPr wrap="none" lIns="438912" tIns="219456" rIns="438912" bIns="21945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0" y="305387"/>
            <a:ext cx="43921671" cy="4271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2128" tIns="71064" rIns="142128" bIns="71064">
            <a:spAutoFit/>
          </a:bodyPr>
          <a:lstStyle>
            <a:lvl1pPr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9600" b="1" dirty="0"/>
              <a:t>HHV-8-negative, idiopathic </a:t>
            </a:r>
            <a:r>
              <a:rPr lang="en-US" sz="9600" b="1" dirty="0" err="1"/>
              <a:t>multicentric</a:t>
            </a:r>
            <a:r>
              <a:rPr lang="en-US" sz="9600" b="1" dirty="0"/>
              <a:t> </a:t>
            </a:r>
            <a:r>
              <a:rPr lang="en-US" sz="9600" b="1" dirty="0" err="1"/>
              <a:t>Castleman’s</a:t>
            </a:r>
            <a:r>
              <a:rPr lang="en-US" sz="9600" b="1" dirty="0"/>
              <a:t> disease</a:t>
            </a:r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Amanda Breviu</a:t>
            </a:r>
            <a:r>
              <a:rPr lang="en-US" sz="4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Peter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Hale</a:t>
            </a:r>
            <a:r>
              <a:rPr lang="en-US" sz="4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Santosh Reddy</a:t>
            </a:r>
            <a:r>
              <a:rPr lang="en-US" sz="4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65000"/>
              </a:lnSpc>
            </a:pPr>
            <a:endParaRPr lang="en-US" sz="3200" b="1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65000"/>
              </a:lnSpc>
            </a:pPr>
            <a:r>
              <a:rPr lang="en-US" sz="32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 of Internal Medicine, University of Utah, Salt Lake City, Utah</a:t>
            </a:r>
          </a:p>
          <a:p>
            <a:pPr algn="ctr">
              <a:lnSpc>
                <a:spcPct val="65000"/>
              </a:lnSpc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65000"/>
              </a:lnSpc>
            </a:pPr>
            <a:r>
              <a:rPr lang="en-US" sz="32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of Utah Medical School, Salt Lake City, Utah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>
            <a:off x="457200" y="21793200"/>
            <a:ext cx="13969841" cy="52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2128" tIns="71064" rIns="142128" bIns="71064">
            <a:spAutoFit/>
          </a:bodyPr>
          <a:lstStyle>
            <a:lvl1pPr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 Box 22"/>
          <p:cNvSpPr txBox="1">
            <a:spLocks noChangeArrowheads="1"/>
          </p:cNvSpPr>
          <p:nvPr/>
        </p:nvSpPr>
        <p:spPr bwMode="auto">
          <a:xfrm>
            <a:off x="446809" y="6563517"/>
            <a:ext cx="14043658" cy="512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128" tIns="71064" rIns="142128" bIns="71064">
            <a:spAutoFit/>
          </a:bodyPr>
          <a:lstStyle>
            <a:lvl1pPr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29337000" y="28803600"/>
            <a:ext cx="14043662" cy="882180"/>
          </a:xfrm>
          <a:prstGeom prst="rect">
            <a:avLst/>
          </a:prstGeom>
          <a:solidFill>
            <a:srgbClr val="CC0000"/>
          </a:solidFill>
          <a:ln>
            <a:noFill/>
          </a:ln>
          <a:extLst/>
        </p:spPr>
        <p:txBody>
          <a:bodyPr lIns="142128" tIns="71064" rIns="142128" bIns="71064">
            <a:spAutoFit/>
          </a:bodyPr>
          <a:lstStyle>
            <a:lvl1pPr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 Box 29"/>
          <p:cNvSpPr txBox="1">
            <a:spLocks noChangeArrowheads="1"/>
          </p:cNvSpPr>
          <p:nvPr/>
        </p:nvSpPr>
        <p:spPr bwMode="auto">
          <a:xfrm>
            <a:off x="457200" y="29870400"/>
            <a:ext cx="14043658" cy="2013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2128" tIns="71064" rIns="142128" bIns="71064">
            <a:spAutoFit/>
          </a:bodyPr>
          <a:lstStyle>
            <a:lvl1pPr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dirty="0" smtClean="0"/>
              <a:t>Amanda </a:t>
            </a:r>
            <a:r>
              <a:rPr lang="en-US" sz="2800" dirty="0" err="1" smtClean="0"/>
              <a:t>Breviu</a:t>
            </a:r>
            <a:r>
              <a:rPr lang="en-US" sz="2800" dirty="0" smtClean="0"/>
              <a:t>, MD	Email  </a:t>
            </a:r>
            <a:r>
              <a:rPr lang="en-US" sz="2800" dirty="0"/>
              <a:t>Amanda.Breviu@hsc.utah.edu</a:t>
            </a:r>
            <a:endParaRPr lang="en-US" sz="2800" dirty="0" smtClean="0"/>
          </a:p>
          <a:p>
            <a:r>
              <a:rPr lang="en-US" sz="2800" dirty="0" smtClean="0"/>
              <a:t>Peter Hale, MS4		Email  Peter.Hale@hsc.utah.edu	</a:t>
            </a:r>
          </a:p>
          <a:p>
            <a:r>
              <a:rPr lang="en-US" sz="2800" dirty="0" smtClean="0"/>
              <a:t>Santosh Reddy, MD	Email  Santosh.Reddy@hsc.utah.edu</a:t>
            </a:r>
            <a:endParaRPr lang="en-US" sz="2800" dirty="0"/>
          </a:p>
          <a:p>
            <a:pPr eaLnBrk="1" hangingPunct="1">
              <a:spcBef>
                <a:spcPct val="50000"/>
              </a:spcBef>
            </a:pP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 Box 14"/>
          <p:cNvSpPr txBox="1">
            <a:spLocks noChangeArrowheads="1"/>
          </p:cNvSpPr>
          <p:nvPr/>
        </p:nvSpPr>
        <p:spPr bwMode="auto">
          <a:xfrm>
            <a:off x="510538" y="28879800"/>
            <a:ext cx="14043662" cy="882180"/>
          </a:xfrm>
          <a:prstGeom prst="rect">
            <a:avLst/>
          </a:prstGeom>
          <a:solidFill>
            <a:srgbClr val="CC0000"/>
          </a:solidFill>
          <a:ln>
            <a:noFill/>
          </a:ln>
          <a:extLst/>
        </p:spPr>
        <p:txBody>
          <a:bodyPr lIns="142128" tIns="71064" rIns="142128" bIns="71064">
            <a:spAutoFit/>
          </a:bodyPr>
          <a:lstStyle>
            <a:lvl1pPr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588460" y="16480095"/>
            <a:ext cx="1361694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This patient’s eventual diagnosis required a prolonged work-up for a fever of unknown origin – with biopsy leading to the eventual diagnosis.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While </a:t>
            </a:r>
            <a:r>
              <a:rPr lang="en-US" sz="3600" dirty="0" err="1"/>
              <a:t>Castleman’s</a:t>
            </a:r>
            <a:r>
              <a:rPr lang="en-US" sz="3600" dirty="0"/>
              <a:t> has historically been associated with HHV-8 or HIV positivity, a growing number of </a:t>
            </a:r>
            <a:r>
              <a:rPr lang="en-US" sz="3600" dirty="0" smtClean="0"/>
              <a:t>cases are </a:t>
            </a:r>
            <a:r>
              <a:rPr lang="en-US" sz="3600" dirty="0"/>
              <a:t>negative for both viruses. </a:t>
            </a:r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Despite </a:t>
            </a:r>
            <a:r>
              <a:rPr lang="en-US" sz="3600" dirty="0"/>
              <a:t>identification of this group, the pathophysiology and treatment options remain poorly understood. </a:t>
            </a:r>
            <a:r>
              <a:rPr lang="en-US" sz="3600" dirty="0" smtClean="0"/>
              <a:t>This patient was treated with rituximab and prednisone followed by localized radiation.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Interestingly</a:t>
            </a:r>
            <a:r>
              <a:rPr lang="en-US" sz="3600" dirty="0"/>
              <a:t>, this patient still did have elevated IL-6 levels which point to a similar pathway of inflammation </a:t>
            </a:r>
            <a:r>
              <a:rPr lang="en-US" sz="3600" dirty="0" smtClean="0"/>
              <a:t>despite negative viral studies. </a:t>
            </a:r>
            <a:endParaRPr lang="en-US" sz="3200" dirty="0"/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510542" y="6356820"/>
            <a:ext cx="14043658" cy="882180"/>
          </a:xfrm>
          <a:prstGeom prst="rect">
            <a:avLst/>
          </a:prstGeom>
          <a:solidFill>
            <a:srgbClr val="CC0000"/>
          </a:solidFill>
          <a:ln>
            <a:noFill/>
          </a:ln>
          <a:extLst/>
        </p:spPr>
        <p:txBody>
          <a:bodyPr lIns="142128" tIns="71064" rIns="142128" bIns="71064">
            <a:spAutoFit/>
          </a:bodyPr>
          <a:lstStyle>
            <a:lvl1pPr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22"/>
          <p:cNvSpPr txBox="1">
            <a:spLocks noChangeArrowheads="1"/>
          </p:cNvSpPr>
          <p:nvPr/>
        </p:nvSpPr>
        <p:spPr bwMode="auto">
          <a:xfrm>
            <a:off x="609600" y="7719491"/>
            <a:ext cx="13885025" cy="346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2128" tIns="71064" rIns="142128" bIns="71064">
            <a:spAutoFit/>
          </a:bodyPr>
          <a:lstStyle>
            <a:lvl1pPr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err="1"/>
              <a:t>Castleman’s</a:t>
            </a:r>
            <a:r>
              <a:rPr lang="en-US" sz="3600" dirty="0"/>
              <a:t> disease is a </a:t>
            </a:r>
            <a:r>
              <a:rPr lang="en-US" sz="3600" dirty="0" smtClean="0"/>
              <a:t>rare lymphoproliferative </a:t>
            </a:r>
            <a:r>
              <a:rPr lang="en-US" sz="3600" dirty="0"/>
              <a:t>disorder associated </a:t>
            </a:r>
            <a:r>
              <a:rPr lang="en-US" sz="3600" dirty="0" smtClean="0"/>
              <a:t>elevated levels of cytokines, previously typically identified in the setting </a:t>
            </a:r>
            <a:r>
              <a:rPr lang="en-US" sz="3600" dirty="0"/>
              <a:t>of </a:t>
            </a:r>
            <a:r>
              <a:rPr lang="en-US" sz="3600" dirty="0" smtClean="0"/>
              <a:t>HIV or human herpes virus 8 (HHV-8).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While </a:t>
            </a:r>
            <a:r>
              <a:rPr lang="en-US" sz="3600" dirty="0" err="1"/>
              <a:t>unicentric</a:t>
            </a:r>
            <a:r>
              <a:rPr lang="en-US" sz="3600" dirty="0"/>
              <a:t> </a:t>
            </a:r>
            <a:r>
              <a:rPr lang="en-US" sz="3600" dirty="0" err="1"/>
              <a:t>Castleman’s</a:t>
            </a:r>
            <a:r>
              <a:rPr lang="en-US" sz="3600" dirty="0"/>
              <a:t> disease is uncommon, the </a:t>
            </a:r>
            <a:r>
              <a:rPr lang="en-US" sz="3600" dirty="0" err="1"/>
              <a:t>multicentric</a:t>
            </a:r>
            <a:r>
              <a:rPr lang="en-US" sz="3600" dirty="0"/>
              <a:t> variant is extraordinarily </a:t>
            </a:r>
            <a:r>
              <a:rPr lang="en-US" sz="3600" dirty="0" smtClean="0"/>
              <a:t>rare</a:t>
            </a:r>
            <a:r>
              <a:rPr lang="en-US" sz="3600" dirty="0"/>
              <a:t>.</a:t>
            </a:r>
            <a:r>
              <a:rPr lang="en-US" sz="3600" dirty="0" smtClean="0"/>
              <a:t> This case highlights a rare instance in a young, relatively healthy male.</a:t>
            </a:r>
            <a:endParaRPr lang="en-US" sz="3600" dirty="0"/>
          </a:p>
        </p:txBody>
      </p:sp>
      <p:sp>
        <p:nvSpPr>
          <p:cNvPr id="35" name="Text Box 22"/>
          <p:cNvSpPr txBox="1">
            <a:spLocks noChangeArrowheads="1"/>
          </p:cNvSpPr>
          <p:nvPr/>
        </p:nvSpPr>
        <p:spPr bwMode="auto">
          <a:xfrm>
            <a:off x="684415" y="12801600"/>
            <a:ext cx="13885025" cy="8453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2128" tIns="71064" rIns="142128" bIns="71064">
            <a:spAutoFit/>
          </a:bodyPr>
          <a:lstStyle>
            <a:lvl1pPr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600" b="1" dirty="0" smtClean="0"/>
              <a:t>History of Present Illness:</a:t>
            </a:r>
          </a:p>
          <a:p>
            <a:r>
              <a:rPr lang="en-US" sz="3600" dirty="0" smtClean="0"/>
              <a:t>A </a:t>
            </a:r>
            <a:r>
              <a:rPr lang="en-US" sz="3600" dirty="0"/>
              <a:t>30-year-old male with type two diabetes mellitus and morbid obesity presented with one month of generalized weakness, fatigue and fever. This was his third hospitalization with </a:t>
            </a:r>
            <a:r>
              <a:rPr lang="en-US" sz="3600" dirty="0" smtClean="0"/>
              <a:t>the same </a:t>
            </a:r>
            <a:r>
              <a:rPr lang="en-US" sz="3600" dirty="0"/>
              <a:t>symptoms; no definitive diagnosis was identified the previous two. He also complained of headache, a dry cough, and upper abdominal pain. 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b="1" dirty="0" smtClean="0"/>
              <a:t>Exam: </a:t>
            </a:r>
          </a:p>
          <a:p>
            <a:r>
              <a:rPr lang="en-US" sz="3600" dirty="0" smtClean="0"/>
              <a:t>Vitals were unremarkable other than daily fevers, as high at 40° C. Pertinent </a:t>
            </a:r>
            <a:r>
              <a:rPr lang="en-US" sz="3600" dirty="0"/>
              <a:t>exam findings </a:t>
            </a:r>
            <a:r>
              <a:rPr lang="en-US" sz="3600" dirty="0" smtClean="0"/>
              <a:t>included morbid obesity as well as </a:t>
            </a:r>
            <a:r>
              <a:rPr lang="en-US" sz="3600" dirty="0"/>
              <a:t>abdominal tenderness to palpation in the upper quadrants with pain radiating to the back, without palpable </a:t>
            </a:r>
            <a:r>
              <a:rPr lang="en-US" sz="3600" dirty="0" err="1" smtClean="0"/>
              <a:t>organomegaly</a:t>
            </a:r>
            <a:r>
              <a:rPr lang="en-US" sz="3600" dirty="0" smtClean="0"/>
              <a:t> or </a:t>
            </a:r>
            <a:r>
              <a:rPr lang="en-US" sz="3600" dirty="0"/>
              <a:t>lymphadenopathy. </a:t>
            </a:r>
            <a:endParaRPr lang="en-US" sz="3600" dirty="0" smtClean="0"/>
          </a:p>
          <a:p>
            <a:endParaRPr lang="en-US" sz="3600" dirty="0" smtClean="0"/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29337000" y="23774400"/>
            <a:ext cx="14043662" cy="882180"/>
          </a:xfrm>
          <a:prstGeom prst="rect">
            <a:avLst/>
          </a:prstGeom>
          <a:solidFill>
            <a:srgbClr val="CC0000"/>
          </a:solidFill>
          <a:ln>
            <a:noFill/>
          </a:ln>
          <a:extLst/>
        </p:spPr>
        <p:txBody>
          <a:bodyPr lIns="142128" tIns="71064" rIns="142128" bIns="71064">
            <a:spAutoFit/>
          </a:bodyPr>
          <a:lstStyle>
            <a:lvl1pPr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7728" y="6331521"/>
            <a:ext cx="9652672" cy="7232079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29565600" y="24841200"/>
            <a:ext cx="1361694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This </a:t>
            </a:r>
            <a:r>
              <a:rPr lang="en-US" sz="3600" dirty="0" smtClean="0"/>
              <a:t>case </a:t>
            </a:r>
            <a:r>
              <a:rPr lang="en-US" sz="3600" dirty="0"/>
              <a:t>highlights a diagnostic dilemma in a case of fever of unknown origin</a:t>
            </a:r>
            <a:r>
              <a:rPr lang="en-US" sz="3600" dirty="0" smtClean="0"/>
              <a:t>; excisional lymph node biopsy finally confirmed the diagnosis.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Despite historical association with HHV-8 or HIV, there are a growing number of cases which are negative for these viruses but may also be mediated by IL-6 signaling. </a:t>
            </a:r>
            <a:endParaRPr lang="en-US" sz="3600" dirty="0"/>
          </a:p>
          <a:p>
            <a:endParaRPr lang="en-US" sz="3200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457200" y="20955000"/>
            <a:ext cx="14043658" cy="882180"/>
          </a:xfrm>
          <a:prstGeom prst="rect">
            <a:avLst/>
          </a:prstGeom>
          <a:solidFill>
            <a:srgbClr val="CC0000"/>
          </a:solidFill>
          <a:ln>
            <a:noFill/>
          </a:ln>
          <a:extLst/>
        </p:spPr>
        <p:txBody>
          <a:bodyPr lIns="142128" tIns="71064" rIns="142128" bIns="71064">
            <a:spAutoFit/>
          </a:bodyPr>
          <a:lstStyle>
            <a:lvl1pPr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Diagnostic Data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 Box 22"/>
          <p:cNvSpPr txBox="1">
            <a:spLocks noChangeArrowheads="1"/>
          </p:cNvSpPr>
          <p:nvPr/>
        </p:nvSpPr>
        <p:spPr bwMode="auto">
          <a:xfrm>
            <a:off x="15031662" y="7543800"/>
            <a:ext cx="13885025" cy="734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2128" tIns="71064" rIns="142128" bIns="71064">
            <a:spAutoFit/>
          </a:bodyPr>
          <a:lstStyle>
            <a:lvl1pPr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When </a:t>
            </a:r>
            <a:r>
              <a:rPr lang="en-US" sz="3600" dirty="0"/>
              <a:t>daily fevers persisted, CT imaging was performed and showed splenomegaly and multiple enlarged lymph nodes. </a:t>
            </a:r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Eventual PET </a:t>
            </a:r>
            <a:r>
              <a:rPr lang="en-US" sz="3600" dirty="0"/>
              <a:t>CT imaging revealed diffuse uptake within the spleen and </a:t>
            </a:r>
            <a:r>
              <a:rPr lang="en-US" sz="3600" dirty="0" smtClean="0"/>
              <a:t> </a:t>
            </a:r>
            <a:r>
              <a:rPr lang="en-US" sz="3600" dirty="0" err="1" smtClean="0"/>
              <a:t>periaortic</a:t>
            </a:r>
            <a:r>
              <a:rPr lang="en-US" sz="3600" dirty="0" smtClean="0"/>
              <a:t> lymph nodes (see Figure 1). </a:t>
            </a:r>
            <a:r>
              <a:rPr lang="en-US" sz="3600" dirty="0"/>
              <a:t>FNA biopsies of </a:t>
            </a:r>
            <a:r>
              <a:rPr lang="en-US" sz="3600" dirty="0" err="1"/>
              <a:t>periaortic</a:t>
            </a:r>
            <a:r>
              <a:rPr lang="en-US" sz="3600" dirty="0"/>
              <a:t> lymph nodes were unremarkable. Lymph node excisional biopsy was consistent with a diagnosis of </a:t>
            </a:r>
            <a:r>
              <a:rPr lang="en-US" sz="3600" dirty="0" err="1"/>
              <a:t>multicentric</a:t>
            </a:r>
            <a:r>
              <a:rPr lang="en-US" sz="3600" dirty="0"/>
              <a:t> </a:t>
            </a:r>
            <a:r>
              <a:rPr lang="en-US" sz="3600" dirty="0" err="1" smtClean="0"/>
              <a:t>Castleman’s</a:t>
            </a:r>
            <a:r>
              <a:rPr lang="en-US" sz="3600" dirty="0" smtClean="0"/>
              <a:t> disease</a:t>
            </a:r>
            <a:r>
              <a:rPr lang="en-US" sz="3600" dirty="0"/>
              <a:t> </a:t>
            </a:r>
            <a:r>
              <a:rPr lang="en-US" sz="3600" dirty="0" smtClean="0"/>
              <a:t>(see Figure 2).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When diagnosis was confirmed, he </a:t>
            </a:r>
            <a:r>
              <a:rPr lang="en-US" sz="3600" dirty="0"/>
              <a:t>was treated with rituximab weekly for four weeks as well as a prednisone taper. </a:t>
            </a:r>
            <a:r>
              <a:rPr lang="en-US" sz="3600" dirty="0" smtClean="0"/>
              <a:t>With this treatment, he had resolution </a:t>
            </a:r>
            <a:r>
              <a:rPr lang="en-US" sz="3600" dirty="0"/>
              <a:t>of his fevers and normalization of his inflammatory markers and IL-6 levels. </a:t>
            </a:r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Of </a:t>
            </a:r>
            <a:r>
              <a:rPr lang="en-US" sz="3600" dirty="0"/>
              <a:t>note, HIV and HHV-8 </a:t>
            </a:r>
            <a:r>
              <a:rPr lang="en-US" sz="3600" dirty="0" err="1"/>
              <a:t>serologies</a:t>
            </a:r>
            <a:r>
              <a:rPr lang="en-US" sz="3600" dirty="0"/>
              <a:t> were negative and IL-6 was elevated. </a:t>
            </a:r>
            <a:endParaRPr lang="en-US" sz="3600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0600" y="15924446"/>
            <a:ext cx="11255071" cy="15317554"/>
          </a:xfrm>
          <a:prstGeom prst="rect">
            <a:avLst/>
          </a:prstGeom>
        </p:spPr>
      </p:pic>
      <p:sp>
        <p:nvSpPr>
          <p:cNvPr id="52" name="Text Box 29"/>
          <p:cNvSpPr txBox="1">
            <a:spLocks noChangeArrowheads="1"/>
          </p:cNvSpPr>
          <p:nvPr/>
        </p:nvSpPr>
        <p:spPr bwMode="auto">
          <a:xfrm>
            <a:off x="29337000" y="29870400"/>
            <a:ext cx="14043658" cy="2297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2128" tIns="71064" rIns="142128" bIns="71064">
            <a:spAutoFit/>
          </a:bodyPr>
          <a:lstStyle>
            <a:lvl1pPr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>
              <a:buAutoNum type="arabicPeriod"/>
            </a:pPr>
            <a:r>
              <a:rPr lang="en-US" sz="2800" dirty="0" err="1" smtClean="0"/>
              <a:t>Fajgenbaum</a:t>
            </a:r>
            <a:r>
              <a:rPr lang="en-US" sz="2800" dirty="0" smtClean="0"/>
              <a:t> DC, van Rhee F, </a:t>
            </a:r>
            <a:r>
              <a:rPr lang="en-US" sz="2800" dirty="0" err="1" smtClean="0"/>
              <a:t>Nabel</a:t>
            </a:r>
            <a:r>
              <a:rPr lang="en-US" sz="2800" dirty="0" smtClean="0"/>
              <a:t> CS. HHV-8 negative, idiopathic </a:t>
            </a:r>
            <a:r>
              <a:rPr lang="en-US" sz="2800" dirty="0" err="1" smtClean="0"/>
              <a:t>multicentric</a:t>
            </a:r>
            <a:r>
              <a:rPr lang="en-US" sz="2800" dirty="0" smtClean="0"/>
              <a:t> </a:t>
            </a:r>
            <a:r>
              <a:rPr lang="en-US" sz="2800" dirty="0" err="1" smtClean="0"/>
              <a:t>Castleman</a:t>
            </a:r>
            <a:r>
              <a:rPr lang="en-US" sz="2800" dirty="0" smtClean="0"/>
              <a:t> disease: novel insights into biology, pathogenesis, and therapy. </a:t>
            </a:r>
            <a:r>
              <a:rPr lang="en-US" sz="2800" i="1" dirty="0" smtClean="0"/>
              <a:t>Blood. </a:t>
            </a:r>
            <a:r>
              <a:rPr lang="en-US" sz="2800" dirty="0" smtClean="0"/>
              <a:t>2014 May 8;123(19):2924 - 33. </a:t>
            </a:r>
          </a:p>
          <a:p>
            <a:pPr marL="457200" indent="-457200"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Robey RC,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Mletzko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S, Colley C, Balachandran K, Bower M. The use of monoclonal antibodies to treat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Castleman’s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disease. Immunotherapy. 2014;6(2):211-9.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 Box 22"/>
          <p:cNvSpPr txBox="1">
            <a:spLocks noChangeArrowheads="1"/>
          </p:cNvSpPr>
          <p:nvPr/>
        </p:nvSpPr>
        <p:spPr bwMode="auto">
          <a:xfrm>
            <a:off x="685800" y="22021800"/>
            <a:ext cx="13898880" cy="679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2128" tIns="71064" rIns="142128" bIns="71064">
            <a:spAutoFit/>
          </a:bodyPr>
          <a:lstStyle>
            <a:lvl1pPr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600" b="1" dirty="0" smtClean="0"/>
              <a:t>Initial Labs/Imaging: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Given initial concern for infection, chest </a:t>
            </a:r>
            <a:r>
              <a:rPr lang="en-US" sz="3600" dirty="0"/>
              <a:t>x-ray, blood and urine cultures </a:t>
            </a:r>
            <a:r>
              <a:rPr lang="en-US" sz="3600" dirty="0" smtClean="0"/>
              <a:t>were evaluated and all were unremarkable.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CBC </a:t>
            </a:r>
            <a:r>
              <a:rPr lang="en-US" sz="3600" dirty="0"/>
              <a:t>revealed a normal WBC count and normocytic anemia. </a:t>
            </a:r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Chemistry and liver function tests were normal.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ESR </a:t>
            </a:r>
            <a:r>
              <a:rPr lang="en-US" sz="3600" dirty="0"/>
              <a:t>and CRP were elevated at 123 and 28 respectively. </a:t>
            </a:r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CSF cell count notable for a pertinent </a:t>
            </a:r>
            <a:r>
              <a:rPr lang="en-US" sz="3600" dirty="0"/>
              <a:t>for a mildly elevated WBC count</a:t>
            </a:r>
            <a:r>
              <a:rPr lang="en-US" sz="3600" dirty="0" smtClean="0"/>
              <a:t>.</a:t>
            </a:r>
          </a:p>
          <a:p>
            <a:endParaRPr lang="en-US" sz="3600" b="1" dirty="0"/>
          </a:p>
          <a:p>
            <a:r>
              <a:rPr lang="en-US" sz="3600" dirty="0" smtClean="0"/>
              <a:t>With the above work-up complete, he </a:t>
            </a:r>
            <a:r>
              <a:rPr lang="en-US" sz="3600" dirty="0"/>
              <a:t>was initially treated for aseptic meningitis thought to be secondary to NSAID usage.</a:t>
            </a:r>
            <a:endParaRPr lang="en-US" sz="3600" b="1" dirty="0" smtClean="0"/>
          </a:p>
          <a:p>
            <a:endParaRPr lang="en-US" sz="3600" dirty="0" smtClean="0"/>
          </a:p>
        </p:txBody>
      </p:sp>
      <p:sp>
        <p:nvSpPr>
          <p:cNvPr id="55" name="Text Box 6"/>
          <p:cNvSpPr txBox="1">
            <a:spLocks noChangeArrowheads="1"/>
          </p:cNvSpPr>
          <p:nvPr/>
        </p:nvSpPr>
        <p:spPr bwMode="auto">
          <a:xfrm>
            <a:off x="14859000" y="6356820"/>
            <a:ext cx="14043658" cy="882180"/>
          </a:xfrm>
          <a:prstGeom prst="rect">
            <a:avLst/>
          </a:prstGeom>
          <a:solidFill>
            <a:srgbClr val="CC0000"/>
          </a:solidFill>
          <a:ln>
            <a:noFill/>
          </a:ln>
          <a:extLst/>
        </p:spPr>
        <p:txBody>
          <a:bodyPr lIns="142128" tIns="71064" rIns="142128" bIns="71064">
            <a:spAutoFit/>
          </a:bodyPr>
          <a:lstStyle>
            <a:lvl1pPr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 Course and Further Work-Up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 Box 22"/>
          <p:cNvSpPr txBox="1">
            <a:spLocks noChangeArrowheads="1"/>
          </p:cNvSpPr>
          <p:nvPr/>
        </p:nvSpPr>
        <p:spPr bwMode="auto">
          <a:xfrm>
            <a:off x="15070975" y="31458886"/>
            <a:ext cx="13885025" cy="697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2128" tIns="71064" rIns="142128" bIns="71064">
            <a:spAutoFit/>
          </a:bodyPr>
          <a:lstStyle>
            <a:lvl1pPr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600" dirty="0" smtClean="0"/>
              <a:t>Figure 1. PET scan showing uptake in </a:t>
            </a:r>
            <a:r>
              <a:rPr lang="en-US" sz="3600" dirty="0" err="1" smtClean="0"/>
              <a:t>periaortic</a:t>
            </a:r>
            <a:r>
              <a:rPr lang="en-US" sz="3600" dirty="0" smtClean="0"/>
              <a:t> lymph nodes. </a:t>
            </a:r>
          </a:p>
        </p:txBody>
      </p:sp>
      <p:sp>
        <p:nvSpPr>
          <p:cNvPr id="59" name="Text Box 22"/>
          <p:cNvSpPr txBox="1">
            <a:spLocks noChangeArrowheads="1"/>
          </p:cNvSpPr>
          <p:nvPr/>
        </p:nvSpPr>
        <p:spPr bwMode="auto">
          <a:xfrm>
            <a:off x="29548975" y="13792200"/>
            <a:ext cx="13885025" cy="125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2128" tIns="71064" rIns="142128" bIns="71064">
            <a:spAutoFit/>
          </a:bodyPr>
          <a:lstStyle>
            <a:lvl1pPr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557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55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600" dirty="0" smtClean="0"/>
              <a:t>Figure 2. Pathology appearance of a lymph node in </a:t>
            </a:r>
            <a:r>
              <a:rPr lang="en-US" sz="3600" dirty="0" err="1" smtClean="0"/>
              <a:t>Castleman’s</a:t>
            </a:r>
            <a:r>
              <a:rPr lang="en-US" sz="3600" dirty="0" smtClean="0"/>
              <a:t> disease.  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36" y="2173647"/>
            <a:ext cx="8070061" cy="211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03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4758</TotalTime>
  <Words>689</Words>
  <Application>Microsoft Office PowerPoint</Application>
  <PresentationFormat>Custom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Wisconsin-Madison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InfoLab User</dc:creator>
  <cp:lastModifiedBy>Amanda Breviu</cp:lastModifiedBy>
  <cp:revision>221</cp:revision>
  <dcterms:created xsi:type="dcterms:W3CDTF">2011-04-13T01:11:26Z</dcterms:created>
  <dcterms:modified xsi:type="dcterms:W3CDTF">2019-10-29T22:12:37Z</dcterms:modified>
</cp:coreProperties>
</file>