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4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53A"/>
    <a:srgbClr val="007E66"/>
    <a:srgbClr val="19A7E0"/>
    <a:srgbClr val="9FCF67"/>
    <a:srgbClr val="F99827"/>
    <a:srgbClr val="7CD0F3"/>
    <a:srgbClr val="FFC82E"/>
    <a:srgbClr val="B5B7B4"/>
    <a:srgbClr val="2EB135"/>
    <a:srgbClr val="00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9447C-9167-AC93-6B56-98EBEC1AB1FB}" v="32" dt="2023-07-10T19:17:24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Jung" userId="S::ajung@acponline.org::7017773b-44d3-40b4-adf6-da6edc18c369" providerId="AD" clId="Web-{9099447C-9167-AC93-6B56-98EBEC1AB1FB}"/>
    <pc:docChg chg="modSld">
      <pc:chgData name="Alice Jung" userId="S::ajung@acponline.org::7017773b-44d3-40b4-adf6-da6edc18c369" providerId="AD" clId="Web-{9099447C-9167-AC93-6B56-98EBEC1AB1FB}" dt="2023-07-10T19:17:22.684" v="14" actId="20577"/>
      <pc:docMkLst>
        <pc:docMk/>
      </pc:docMkLst>
      <pc:sldChg chg="modSp">
        <pc:chgData name="Alice Jung" userId="S::ajung@acponline.org::7017773b-44d3-40b4-adf6-da6edc18c369" providerId="AD" clId="Web-{9099447C-9167-AC93-6B56-98EBEC1AB1FB}" dt="2023-07-10T19:17:22.684" v="14" actId="20577"/>
        <pc:sldMkLst>
          <pc:docMk/>
          <pc:sldMk cId="0" sldId="256"/>
        </pc:sldMkLst>
        <pc:spChg chg="mod">
          <ac:chgData name="Alice Jung" userId="S::ajung@acponline.org::7017773b-44d3-40b4-adf6-da6edc18c369" providerId="AD" clId="Web-{9099447C-9167-AC93-6B56-98EBEC1AB1FB}" dt="2023-07-10T19:17:22.684" v="1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ice Jung" userId="S::ajung@acponline.org::7017773b-44d3-40b4-adf6-da6edc18c369" providerId="AD" clId="Web-{9099447C-9167-AC93-6B56-98EBEC1AB1FB}" dt="2023-07-10T19:17:18.512" v="10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5969952"/>
            <a:ext cx="174498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721796" y="1332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" y="6393100"/>
            <a:ext cx="2711196" cy="31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131" y="1118830"/>
            <a:ext cx="73897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Tw Cen MT"/>
                <a:cs typeface="Arial"/>
              </a:rPr>
              <a:t>Texas Chapter</a:t>
            </a:r>
            <a:endParaRPr lang="en-US" sz="4400" dirty="0"/>
          </a:p>
          <a:p>
            <a:r>
              <a:rPr lang="en-US" sz="2800" dirty="0">
                <a:latin typeface="Tw Cen MT"/>
                <a:cs typeface="Arial"/>
              </a:rPr>
              <a:t>April 6-October 5, 2023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46EB6-65A8-49BC-B5C7-96A9E4766F6B}"/>
              </a:ext>
            </a:extLst>
          </p:cNvPr>
          <p:cNvSpPr txBox="1"/>
          <p:nvPr/>
        </p:nvSpPr>
        <p:spPr>
          <a:xfrm>
            <a:off x="1384663" y="3661679"/>
            <a:ext cx="75577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Ethics and Professionalism</a:t>
            </a:r>
          </a:p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Webinar Series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en-US" sz="3600" i="0" dirty="0">
                <a:effectLst/>
                <a:latin typeface="Calibri"/>
                <a:ea typeface="Calibri"/>
                <a:cs typeface="Arial"/>
              </a:rPr>
              <a:t>Session 6: </a:t>
            </a:r>
            <a:r>
              <a:rPr lang="en-US" sz="3600" dirty="0">
                <a:latin typeface="Calibri"/>
                <a:ea typeface="Calibri"/>
                <a:cs typeface="Arial"/>
              </a:rPr>
              <a:t>Physician Boundaries</a:t>
            </a:r>
            <a:endParaRPr lang="en-US" sz="9600" i="0" dirty="0"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106680"/>
            <a:ext cx="8725990" cy="990600"/>
          </a:xfrm>
        </p:spPr>
        <p:txBody>
          <a:bodyPr>
            <a:normAutofit fontScale="90000"/>
          </a:bodyPr>
          <a:lstStyle/>
          <a:p>
            <a:r>
              <a:rPr lang="en-US"/>
              <a:t>Disclosure information – Planning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1C3AF-0AE1-4F08-914B-C1C1D75BD02E}"/>
              </a:ext>
            </a:extLst>
          </p:cNvPr>
          <p:cNvSpPr txBox="1"/>
          <p:nvPr/>
        </p:nvSpPr>
        <p:spPr>
          <a:xfrm>
            <a:off x="590226" y="2255249"/>
            <a:ext cx="8057385" cy="2734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alibri Light"/>
                <a:cs typeface="Arial"/>
              </a:rPr>
              <a:t>None of the planning committee members for this educational activity have relevant financial relationship(s) to disclose with ineligible companies whose primary business is producing, marketing, selling, re-selling, or distributing healthcare products used by or on patients.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" y="228600"/>
            <a:ext cx="8952412" cy="990600"/>
          </a:xfrm>
        </p:spPr>
        <p:txBody>
          <a:bodyPr>
            <a:normAutofit/>
          </a:bodyPr>
          <a:lstStyle/>
          <a:p>
            <a:r>
              <a:rPr lang="en-US"/>
              <a:t>Disclosure information – Faculty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57C4D-197D-4BEF-B3A7-C3AFE0BC8EFB}"/>
              </a:ext>
            </a:extLst>
          </p:cNvPr>
          <p:cNvSpPr txBox="1"/>
          <p:nvPr/>
        </p:nvSpPr>
        <p:spPr>
          <a:xfrm>
            <a:off x="513075" y="2500121"/>
            <a:ext cx="811784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alibri Light"/>
                <a:cs typeface="Calibri Light"/>
              </a:rPr>
              <a:t>None of the faculty for this educational activity have relevant financial relationship(s) to disclose with ineligible companies whose primary business is producing, marketing, selling, re-selling, or distributing healthcare products used by or on patients.</a:t>
            </a:r>
            <a:r>
              <a:rPr lang="en-US" sz="2800" dirty="0">
                <a:latin typeface="Calibri Light"/>
                <a:cs typeface="Calibri Light"/>
              </a:rPr>
              <a:t> </a:t>
            </a:r>
            <a:endParaRPr lang="en-US" sz="2800" dirty="0">
              <a:latin typeface="Tw Cen MT"/>
            </a:endParaRPr>
          </a:p>
          <a:p>
            <a:endParaRPr lang="en-US" sz="2800" i="1" dirty="0"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120C4-3EF6-1765-EB98-A30AA01EC7A6}"/>
              </a:ext>
            </a:extLst>
          </p:cNvPr>
          <p:cNvSpPr txBox="1"/>
          <p:nvPr/>
        </p:nvSpPr>
        <p:spPr>
          <a:xfrm>
            <a:off x="4590909" y="1689058"/>
            <a:ext cx="44177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3EB51-6C38-4730-AB83-A3DC3F56A317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58A20E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Disclosure: Members of the College’s Education Content Validation Committee provide oversight of chapter education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AB45F-39E2-428D-8E0A-669D59DAB86F}"/>
              </a:ext>
            </a:extLst>
          </p:cNvPr>
          <p:cNvSpPr/>
          <p:nvPr/>
        </p:nvSpPr>
        <p:spPr>
          <a:xfrm>
            <a:off x="630515" y="717318"/>
            <a:ext cx="8492359" cy="1854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D2123-E508-4DA8-98C6-080F0E7DDAB5}"/>
              </a:ext>
            </a:extLst>
          </p:cNvPr>
          <p:cNvSpPr/>
          <p:nvPr/>
        </p:nvSpPr>
        <p:spPr>
          <a:xfrm>
            <a:off x="500610" y="707886"/>
            <a:ext cx="129905" cy="18549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5EF60-BEAE-4033-916F-73ED220958C3}"/>
              </a:ext>
            </a:extLst>
          </p:cNvPr>
          <p:cNvSpPr/>
          <p:nvPr/>
        </p:nvSpPr>
        <p:spPr>
          <a:xfrm>
            <a:off x="0" y="707886"/>
            <a:ext cx="479485" cy="185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39954-E9A4-4A4A-B815-26E5E780D70D}"/>
              </a:ext>
            </a:extLst>
          </p:cNvPr>
          <p:cNvSpPr txBox="1"/>
          <p:nvPr/>
        </p:nvSpPr>
        <p:spPr>
          <a:xfrm>
            <a:off x="0" y="6281734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Tw Cen MT"/>
                <a:cs typeface="Arial"/>
              </a:rPr>
              <a:t>Relevant financial relationships appear in italics below each individual’s name.  All others have nothing to disclose.  All relevant relationships have been mitigated.</a:t>
            </a:r>
            <a:endParaRPr lang="en-US">
              <a:latin typeface="Tw Cen MT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8659-5D38-4D17-8CDE-5BD63FCA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3445"/>
              </p:ext>
            </p:extLst>
          </p:nvPr>
        </p:nvGraphicFramePr>
        <p:xfrm>
          <a:off x="51911" y="1039174"/>
          <a:ext cx="909208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158">
                  <a:extLst>
                    <a:ext uri="{9D8B030D-6E8A-4147-A177-3AD203B41FA5}">
                      <a16:colId xmlns:a16="http://schemas.microsoft.com/office/drawing/2014/main" val="2116840098"/>
                    </a:ext>
                  </a:extLst>
                </a:gridCol>
                <a:gridCol w="4404931">
                  <a:extLst>
                    <a:ext uri="{9D8B030D-6E8A-4147-A177-3AD203B41FA5}">
                      <a16:colId xmlns:a16="http://schemas.microsoft.com/office/drawing/2014/main" val="2768492065"/>
                    </a:ext>
                  </a:extLst>
                </a:gridCol>
              </a:tblGrid>
              <a:tr h="5066811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Kati Avila, MD, ACP Member</a:t>
                      </a: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Eileen Barrett,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MD</a:t>
                      </a: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MPH,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SFHM,</a:t>
                      </a: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MACP</a:t>
                      </a:r>
                      <a:endParaRPr kumimoji="0"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Marvin Bittner, MD, FACP</a:t>
                      </a: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Sanofi Pasteur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Merck Sharp &amp; Dohme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Sarah Burns, DO, MS, FACP, FHM</a:t>
                      </a: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William Davis, MD, MACP</a:t>
                      </a:r>
                      <a:endParaRPr kumimoji="0"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AbbVie, Amgen, Janssen, Mitsubishi Tanabe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Jessica Favreau, MD, FACP</a:t>
                      </a: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Tatyana Gavrilova, MD, FACP</a:t>
                      </a: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Sonali Iyer, MD, ACP Member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Stock: Moderna, Pfizer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Alain Olivier Lerebours, MD, ACP Member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Italki</a:t>
                      </a:r>
                      <a:endParaRPr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Anuj Maheshwari, MD, FACP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Consultant: Novo Nordisk, OMRON Health Care India Pvt Ltd, Sanofi India Ltd, Abbott Healthcare Private Limited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Cynthia Miller, MD, MPH, FACP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Stock: Centene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Gregory </a:t>
                      </a:r>
                      <a:r>
                        <a:rPr lang="en-US" sz="14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Rouan</a:t>
                      </a: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, MD, MACP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Dalia Saha, MD, ACP Member</a:t>
                      </a:r>
                    </a:p>
                    <a:p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Amit Sharma, MD, ACP Member</a:t>
                      </a:r>
                    </a:p>
                    <a:p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Shmuel Shoham, MD, FACP</a:t>
                      </a: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Acidophil, Adagio,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Adamis, 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Amplyx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Celltrion Healthcare, Immunome,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Karyopharm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Reviral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Grant: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Whiscon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F2G,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Cidara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Ansun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Emergent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Biosolutions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Shionogi,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Zeteo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Tech.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Ky Stoltzfus, MD, FACP</a:t>
                      </a:r>
                    </a:p>
                    <a:p>
                      <a:pPr lvl="0"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69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4514"/>
          </a:xfrm>
          <a:prstGeom prst="rect">
            <a:avLst/>
          </a:prstGeom>
          <a:solidFill>
            <a:srgbClr val="9F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46957"/>
            <a:ext cx="90424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 to the </a:t>
            </a:r>
            <a:r>
              <a:rPr lang="en-US" dirty="0">
                <a:solidFill>
                  <a:schemeClr val="bg1"/>
                </a:solidFill>
              </a:rPr>
              <a:t>Texas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chapter</a:t>
            </a:r>
            <a:r>
              <a:rPr lang="en-US" sz="3600" dirty="0">
                <a:solidFill>
                  <a:schemeClr val="bg1"/>
                </a:solidFill>
              </a:rPr>
              <a:t> webpage and follow the prompts to claim credit.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857" y="1431471"/>
            <a:ext cx="832588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The American College of Physicians (ACP) is accredited by the Accreditation Council for Continuing Medical Education (ACCME) to provide continuing medical education for physicians. 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The ACP designates this other (live component and enduring component) activity for a maximum 1 </a:t>
            </a:r>
            <a:r>
              <a:rPr lang="en-US" sz="2800" i="1" dirty="0">
                <a:latin typeface="Calibri"/>
                <a:cs typeface="Calibri"/>
              </a:rPr>
              <a:t>AMA PRA Category 1 Credit(s)</a:t>
            </a:r>
            <a:r>
              <a:rPr lang="en-US" sz="2800" baseline="30000" dirty="0">
                <a:latin typeface="Calibri"/>
                <a:cs typeface="Calibri"/>
              </a:rPr>
              <a:t>TM</a:t>
            </a:r>
            <a:r>
              <a:rPr lang="en-US" sz="2800" dirty="0">
                <a:latin typeface="Calibri"/>
                <a:cs typeface="Calibri"/>
              </a:rPr>
              <a:t>. Physicians should claim only the credit commensurate with the extent of their participation in the activity.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8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9" y="138581"/>
            <a:ext cx="8153400" cy="9906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Thanks for joining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027" y="2581419"/>
            <a:ext cx="6233120" cy="2855743"/>
          </a:xfrm>
        </p:spPr>
        <p:txBody>
          <a:bodyPr/>
          <a:lstStyle/>
          <a:p>
            <a:pPr marL="0" indent="0" algn="ctr"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For more information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about topics covered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at our meeting, and more, visit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ACP’s Online Learning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61FCA-BF7B-5958-546E-65B910B1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5" t="12023" r="695" b="39570"/>
          <a:stretch/>
        </p:blipFill>
        <p:spPr bwMode="auto">
          <a:xfrm>
            <a:off x="4841549" y="1712740"/>
            <a:ext cx="3870676" cy="2198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2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Corporate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291e0-de22-45ea-b515-4fc9240e038e">
      <Terms xmlns="http://schemas.microsoft.com/office/infopath/2007/PartnerControls"/>
    </lcf76f155ced4ddcb4097134ff3c332f>
    <TaxCatchAll xmlns="cb1a91a3-e5b9-4be0-a57c-42c8ed530a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A34B437D75142BFF4D5634F57B3D5" ma:contentTypeVersion="16" ma:contentTypeDescription="Create a new document." ma:contentTypeScope="" ma:versionID="d4768afa04d2f2fcb6e3d9c94eca72ae">
  <xsd:schema xmlns:xsd="http://www.w3.org/2001/XMLSchema" xmlns:xs="http://www.w3.org/2001/XMLSchema" xmlns:p="http://schemas.microsoft.com/office/2006/metadata/properties" xmlns:ns2="119291e0-de22-45ea-b515-4fc9240e038e" xmlns:ns3="cb1a91a3-e5b9-4be0-a57c-42c8ed530aac" targetNamespace="http://schemas.microsoft.com/office/2006/metadata/properties" ma:root="true" ma:fieldsID="a81c40220f89298c36b16f9730a70e53" ns2:_="" ns3:_="">
    <xsd:import namespace="119291e0-de22-45ea-b515-4fc9240e038e"/>
    <xsd:import namespace="cb1a91a3-e5b9-4be0-a57c-42c8ed530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291e0-de22-45ea-b515-4fc9240e0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a91a3-e5b9-4be0-a57c-42c8ed530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5fd5be-40cc-42f4-b490-e005f548a2db}" ma:internalName="TaxCatchAll" ma:showField="CatchAllData" ma:web="cb1a91a3-e5b9-4be0-a57c-42c8ed530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C2D16A-6DB6-48FC-8C49-F57F46F2BA6C}">
  <ds:schemaRefs>
    <ds:schemaRef ds:uri="119291e0-de22-45ea-b515-4fc9240e038e"/>
    <ds:schemaRef ds:uri="cb1a91a3-e5b9-4be0-a57c-42c8ed530aa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3FE1C2-007F-4ACF-B87B-6C602F528F16}">
  <ds:schemaRefs>
    <ds:schemaRef ds:uri="119291e0-de22-45ea-b515-4fc9240e038e"/>
    <ds:schemaRef ds:uri="cb1a91a3-e5b9-4be0-a57c-42c8ed530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7F8301-68E0-43AB-9D49-D187983E9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 Corporate Template</Template>
  <TotalTime>29</TotalTime>
  <Words>469</Words>
  <Application>Microsoft Office PowerPoint</Application>
  <PresentationFormat>On-screen Show (4:3)</PresentationFormat>
  <Paragraphs>63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ACP Corporate Template</vt:lpstr>
      <vt:lpstr>PowerPoint Presentation</vt:lpstr>
      <vt:lpstr>Disclosure information – Planning Committee</vt:lpstr>
      <vt:lpstr>Disclosure information – Faculty</vt:lpstr>
      <vt:lpstr>PowerPoint Presentation</vt:lpstr>
      <vt:lpstr>Go to the Texas chapter webpage and follow the prompts to claim credit.</vt:lpstr>
      <vt:lpstr>Thanks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Years of</dc:title>
  <dc:creator>Microsoft Office User</dc:creator>
  <cp:lastModifiedBy>Alice Jung</cp:lastModifiedBy>
  <cp:revision>140</cp:revision>
  <cp:lastPrinted>2014-02-24T19:20:57Z</cp:lastPrinted>
  <dcterms:created xsi:type="dcterms:W3CDTF">2017-11-01T20:49:48Z</dcterms:created>
  <dcterms:modified xsi:type="dcterms:W3CDTF">2023-07-10T19:17:26Z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0x010100001A34B437D75142BFF4D5634F57B3D5</vt:lpwstr>
  </property>
  <property fmtid="{D5CDD505-2E9C-101B-9397-08002B2CF9AE}" pid="3" name="Order">
    <vt:r8>5064600</vt:r8>
  </property>
  <property fmtid="{D5CDD505-2E9C-101B-9397-08002B2CF9AE}" pid="4" name="MediaServiceImageTags">
    <vt:lpwstr/>
  </property>
</Properties>
</file>