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82" r:id="rId4"/>
    <p:sldId id="323" r:id="rId5"/>
    <p:sldId id="356" r:id="rId6"/>
    <p:sldId id="306" r:id="rId7"/>
    <p:sldId id="357" r:id="rId8"/>
    <p:sldId id="358" r:id="rId9"/>
    <p:sldId id="329" r:id="rId10"/>
    <p:sldId id="364" r:id="rId11"/>
    <p:sldId id="273" r:id="rId12"/>
    <p:sldId id="359" r:id="rId13"/>
    <p:sldId id="360" r:id="rId14"/>
    <p:sldId id="361" r:id="rId15"/>
    <p:sldId id="362" r:id="rId16"/>
    <p:sldId id="363" r:id="rId17"/>
    <p:sldId id="366" r:id="rId18"/>
    <p:sldId id="365" r:id="rId19"/>
    <p:sldId id="308" r:id="rId20"/>
    <p:sldId id="301" r:id="rId21"/>
    <p:sldId id="367" r:id="rId22"/>
    <p:sldId id="305" r:id="rId23"/>
    <p:sldId id="339" r:id="rId24"/>
    <p:sldId id="368" r:id="rId25"/>
    <p:sldId id="369" r:id="rId26"/>
    <p:sldId id="370" r:id="rId27"/>
    <p:sldId id="371" r:id="rId28"/>
    <p:sldId id="302" r:id="rId29"/>
    <p:sldId id="303" r:id="rId30"/>
    <p:sldId id="372" r:id="rId31"/>
    <p:sldId id="300" r:id="rId32"/>
    <p:sldId id="299" r:id="rId33"/>
    <p:sldId id="312" r:id="rId34"/>
    <p:sldId id="311" r:id="rId35"/>
    <p:sldId id="310" r:id="rId36"/>
    <p:sldId id="373" r:id="rId37"/>
    <p:sldId id="317" r:id="rId38"/>
    <p:sldId id="316" r:id="rId39"/>
    <p:sldId id="374" r:id="rId40"/>
    <p:sldId id="335" r:id="rId41"/>
    <p:sldId id="333" r:id="rId42"/>
    <p:sldId id="351" r:id="rId43"/>
    <p:sldId id="375" r:id="rId44"/>
    <p:sldId id="377" r:id="rId45"/>
    <p:sldId id="378" r:id="rId46"/>
    <p:sldId id="376" r:id="rId47"/>
    <p:sldId id="379" r:id="rId48"/>
    <p:sldId id="380" r:id="rId49"/>
    <p:sldId id="381" r:id="rId50"/>
    <p:sldId id="330" r:id="rId51"/>
    <p:sldId id="331" r:id="rId52"/>
    <p:sldId id="337" r:id="rId53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5" charset="0"/>
        <a:ea typeface="ＭＳ Ｐゴシック" pitchFamily="1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3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E899CBE2-AEEB-4D6D-8046-3B0F16420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14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205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6DD45C6-ABAC-4FFB-BF5C-52143FCD1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B9FD30AA-092F-44AA-8646-0AAC03EB7F0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Patients with indication for valve replacement based on symptoms and/or severity of valve lesion should have the valve taken care of before elective surgery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D73B8FE5-F21D-4497-86C4-B0DB8B057AC1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is A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3FF54C8C-9D87-4919-8532-AD7615245E04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answer is C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E8DCD82A-8043-441A-92AF-19997C5A1E21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is A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954E79F1-3C3E-49E0-822B-8267830B8CAC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RCT 8300 patients undergoing non-cardiac surgery. Rx with 100mg metop XL 2-4H preop and in first 6H post op if HR&gt;80 or SBP&gt;100, then metop XL 200mg daily for 30 days. MI/CV death decreased, but CVA/non-cardiac death increased. For every 1000 patients; prevents 15 MI but causes 8 deaths and 5 CVAs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838E26AE-3D81-472B-BE52-5C7520C51570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5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6F2421D6-382A-44F0-9E74-DE7FF4BBDD7D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National Surgical Quality Improvement Program. Study done in 2011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ACA1DFC9-BDD6-408B-940A-2A45B00D0D01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is D; low risk surgery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6403FBD7-865C-477A-8AF4-3E26DF7C4776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D. postpone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4E24E455-2E00-4345-BD16-3B8EE4EDDB3B}" type="slidenum">
              <a:rPr lang="en-US" altLang="en-US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is B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81F1B81D-AF4E-44F2-8E38-4278C95E5849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Day of surgery, hold metformin and probably HCTZ.  New guidelines suggest adding statin. She has only 1 clinical risk factor, so beta blocker not indicated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A98DB638-6BC2-4F8A-8DC4-8579ABF79928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Could consider elective surgery in 6 months.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6682EC0C-F113-4AC0-9406-E3D50848679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With new DES, can consider elective surgery after 6 months. Try to continue aspirin. In each case, discussion with cardiologist, surgeon and internist should take place.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0FC4A7E5-0FC6-4128-828F-778DBEE8524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5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E1D747E1-3050-4B13-A103-0C3272812BA8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No evidence of specific age or procedure when obtaining an EKG alters outcome. Guideline authors did note that the value of a preoperative EKG likely increased as the patient's cardiovascular risk increased and/or the complexity of the surgical procedure increased. </a:t>
            </a:r>
          </a:p>
          <a:p>
            <a:endParaRPr lang="en-US" altLang="en-US" smtClean="0">
              <a:latin typeface="Times New Roman" pitchFamily="15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69534993-5B92-4909-AA4E-0FE8E0AB3D2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Systolic dysfunction worse than diastolic dysfunction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BFD1DCD4-8D48-4042-ACFC-8D932B3CFC88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Correct is D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37EED509-A733-46CE-8209-93577DDDCCB6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itchFamily="15" charset="0"/>
              </a:rPr>
              <a:t>If left main, triple vessel CAD, or 2vv disease incl prox LAD and either EF&lt;50% or + noninvasive testing, revascularization should be performed prior to elective surgery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fld id="{F4FE257E-B791-4C4A-A6D8-C75E88E226A8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21BBB-4F75-4933-A3F3-813817CCF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87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63C8D-119D-4C2E-9AFB-EDC931349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83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CCF2E-5F81-4EEA-B768-541F6E166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62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62799-9674-4DC0-AE4E-707D14C05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57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E2633-A459-4DB5-A108-0F98E54CE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5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333D0-9FC6-4EFD-A0AB-B875EB2A1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18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BF3B2-9797-44D8-BC22-F3C4781D2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72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F7558-9819-4894-A8CC-A4C9C1562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24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3EABE-A317-444B-8956-B74CD50E5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80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54A50-8AB3-439A-A973-69A52310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92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D704B-1CD2-496F-9D50-4462FAF16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3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7B246-4092-4FC1-AB38-8FD252068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85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FE236-6935-4DAE-853E-1A6BFCC45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2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E7FEB9-3019-41DF-A9C5-4EADF55CA6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1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1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1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1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15" charset="0"/>
              </a:rPr>
              <a:t>Preoperative Evaluation and the 2014 ACC/AHA Guidelines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Stephen D. Sisson MD FACP</a:t>
            </a:r>
          </a:p>
          <a:p>
            <a:pPr eaLnBrk="1" hangingPunct="1"/>
            <a:endParaRPr lang="en-US" altLang="en-US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Antiplatelet therapy</a:t>
            </a:r>
          </a:p>
        </p:txBody>
      </p:sp>
      <p:pic>
        <p:nvPicPr>
          <p:cNvPr id="29699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438400"/>
            <a:ext cx="7772400" cy="2389188"/>
          </a:xfrm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533400" y="5410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pPr algn="ctr" eaLnBrk="1" hangingPunct="1"/>
            <a:r>
              <a:rPr lang="en-US" altLang="en-US" sz="2400">
                <a:latin typeface="Calibri" pitchFamily="15" charset="0"/>
              </a:rPr>
              <a:t>Always try to continue DAPT; if not, at least continue aspirin. Discuss with cardiology and surgery to balance risks.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Additional caveats about meds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Look for steroid use &gt;2 wks in prior year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alibri" pitchFamily="15" charset="0"/>
            </a:endParaRP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Ask specifically about OTC NSAIDs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alibri" pitchFamily="15" charset="0"/>
            </a:endParaRP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Ask about alcohol and other drugs of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Preoperative cardiac testing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Candidate tests: 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EKG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Echocardiogram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Cardiac catheterization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Stress testing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Preoperative EKG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763000" cy="4572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Not useful for low-risk surgical procedures</a:t>
            </a:r>
            <a:endParaRPr lang="en-US" altLang="en-US" smtClean="0">
              <a:cs typeface="Times New Roman" pitchFamily="15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May be considered in those without known CAD*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Reasonable for patients with CAD, significant arrhythmia, peripheral arterial disease, CVD, or other significant heart disease*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endParaRPr lang="en-US" altLang="en-US" smtClean="0">
              <a:latin typeface="Calibri" pitchFamily="15" charset="0"/>
              <a:cs typeface="Times New Roman" pitchFamily="15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Calibri" pitchFamily="15" charset="0"/>
              </a:rPr>
              <a:t>(*except undergoing low risk surgery)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Preoperative Echocardiography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49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Routine preoperative evaluation of LV function is not recommended</a:t>
            </a:r>
            <a:endParaRPr lang="en-US" altLang="en-US" smtClean="0">
              <a:cs typeface="Times New Roman" pitchFamily="15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Reassessment of LV function in clinically stable patients with previously documented LV dysfunction may be considered if there has been no assessment within a year</a:t>
            </a:r>
            <a:endParaRPr lang="en-US" altLang="en-US" smtClean="0">
              <a:cs typeface="Times New Roman" pitchFamily="15" charset="0"/>
            </a:endParaRP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Preoperative cardiac catheterization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Coronary angiography in the asymptomatic patient has no value in preoperative evaluation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68275"/>
            <a:ext cx="8847137" cy="65484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Clinical Risk Assessment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Clinical risk assessment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2672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Occurs throughout preoperative evaluation</a:t>
            </a:r>
          </a:p>
          <a:p>
            <a:endParaRPr lang="en-US" altLang="en-US" smtClean="0">
              <a:latin typeface="Calibri" pitchFamily="15" charset="0"/>
            </a:endParaRPr>
          </a:p>
          <a:p>
            <a:r>
              <a:rPr lang="en-US" altLang="en-US" smtClean="0">
                <a:latin typeface="Calibri" pitchFamily="15" charset="0"/>
              </a:rPr>
              <a:t>Review of systems used to gather information on clinical risk factors not already uncovered in HPI or PMH</a:t>
            </a:r>
          </a:p>
          <a:p>
            <a:endParaRPr lang="en-US" altLang="en-US" smtClean="0">
              <a:latin typeface="Calibri" pitchFamily="15" charset="0"/>
            </a:endParaRPr>
          </a:p>
          <a:p>
            <a:r>
              <a:rPr lang="en-US" altLang="en-US" smtClean="0">
                <a:latin typeface="Calibri" pitchFamily="15" charset="0"/>
              </a:rPr>
              <a:t>Combined with functional status and type of surgery to predict perioperative risk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Calibri" pitchFamily="15" charset="0"/>
              </a:rPr>
              <a:t>Of the following patients with cardiac conditions, which one may proceed with elective surgery? </a:t>
            </a:r>
            <a:r>
              <a:rPr lang="en-US" altLang="en-US" sz="4000" smtClean="0">
                <a:latin typeface="Calibri" pitchFamily="15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6576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Patient with aortic stenosis with valve area 0.9cm</a:t>
            </a:r>
            <a:r>
              <a:rPr lang="en-US" altLang="en-US" sz="2800" baseline="30000" smtClean="0">
                <a:latin typeface="Calibri" pitchFamily="15" charset="0"/>
              </a:rPr>
              <a:t>2</a:t>
            </a:r>
            <a:r>
              <a:rPr lang="en-US" altLang="en-US" sz="2800" smtClean="0">
                <a:latin typeface="Calibri" pitchFamily="15" charset="0"/>
              </a:rPr>
              <a:t> and chest pain</a:t>
            </a:r>
            <a:r>
              <a:rPr lang="en-US" altLang="en-US" sz="2800" baseline="30000" smtClean="0">
                <a:latin typeface="Calibri" pitchFamily="15" charset="0"/>
              </a:rPr>
              <a:t>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Patient with mitral stenosis with dyspnea on exertion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Patient with angina that is present at rest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Patient with myocardial infarction 3 months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752600"/>
            <a:ext cx="8839200" cy="3657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review preoperative evaluation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review issues in perioperative medication adjustment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review preoperative testing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review clinical risk assessment and risk assessment tools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review the role of functional assessment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determine who needs further cardiac testing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smtClean="0">
                <a:latin typeface="Calibri" pitchFamily="15" charset="0"/>
              </a:rPr>
              <a:t>To determine who might benefit from perioperative beta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Cardiovascular risks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7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Ischemic cardiovascular disease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Angina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Intracoronary stent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Myocardial infarction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Congestive heart failure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Valvular heart disease 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(AS&gt;MS&gt;AR/MR)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Hypertension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Arrhythmias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Ischemic cardiovascular disease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The presence of the following should postpone surgery: 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Unstable angina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Class III or IV angina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Myocardial infarction &lt; 60 days ago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Additional cardiac considerations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ea typeface="+mn-ea"/>
              </a:rPr>
              <a:t>Cardiac catheterization does not have a role in preoperative risk assessment.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alibri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ea typeface="+mn-ea"/>
              </a:rPr>
              <a:t>Coronary revascularization should not be performed solely to reduce operative risk for another procedure.*</a:t>
            </a:r>
          </a:p>
          <a:p>
            <a:pPr eaLnBrk="1" hangingPunct="1">
              <a:defRPr/>
            </a:pPr>
            <a:endParaRPr lang="en-US" dirty="0">
              <a:latin typeface="Calibri" pitchFamily="34" charset="0"/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ea typeface="+mn-ea"/>
              </a:rPr>
              <a:t>*If indicated on its own, </a:t>
            </a:r>
            <a:r>
              <a:rPr lang="en-US" sz="2400" dirty="0" err="1" smtClean="0">
                <a:latin typeface="Calibri" pitchFamily="34" charset="0"/>
                <a:ea typeface="+mn-ea"/>
              </a:rPr>
              <a:t>revascularize</a:t>
            </a:r>
            <a:r>
              <a:rPr lang="en-US" sz="2400" dirty="0" smtClean="0">
                <a:latin typeface="Calibri" pitchFamily="34" charset="0"/>
                <a:ea typeface="+mn-ea"/>
              </a:rPr>
              <a:t> before elective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152400"/>
            <a:ext cx="8947150" cy="641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Congestive heart failure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Decompensated congestive heart failure is a contraindication to elective surgery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Valvular heart disease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Obtain echo if clinically suspected moderate or severe valvular heart disease if no echo in past year, or clinically changed. </a:t>
            </a:r>
          </a:p>
          <a:p>
            <a:r>
              <a:rPr lang="en-US" altLang="en-US" smtClean="0">
                <a:latin typeface="Calibri" pitchFamily="15" charset="0"/>
              </a:rPr>
              <a:t>Asymptomatic patients may undergo elective noncardiac surgery, even with severe valvular disease, with monitoring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Consider mitral valve commisurotomy preoperatively in severe mitral stenosis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Hypertension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(no specific recommendations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Arrhythmias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Atrial fibrillation: no adjustments (other than anticoagulation) if clinically stable</a:t>
            </a:r>
          </a:p>
          <a:p>
            <a:r>
              <a:rPr lang="en-US" altLang="en-US" smtClean="0">
                <a:latin typeface="Calibri" pitchFamily="15" charset="0"/>
              </a:rPr>
              <a:t>Ventricular arrhythmias do not require special therapy if clinically stable</a:t>
            </a:r>
          </a:p>
          <a:p>
            <a:r>
              <a:rPr lang="en-US" altLang="en-US" smtClean="0">
                <a:latin typeface="Calibri" pitchFamily="15" charset="0"/>
              </a:rPr>
              <a:t>Communicate with Cardiology and surgeon if pacemaker/AICD present</a:t>
            </a:r>
          </a:p>
          <a:p>
            <a:r>
              <a:rPr lang="en-US" altLang="en-US" smtClean="0">
                <a:latin typeface="Calibri" pitchFamily="15" charset="0"/>
              </a:rPr>
              <a:t>Lack of data limits more specific recommendations</a:t>
            </a:r>
          </a:p>
          <a:p>
            <a:endParaRPr lang="en-US" altLang="en-US" smtClean="0">
              <a:latin typeface="Calibri" pitchFamily="15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Pulmonary Risks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267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Pulmonary risk assessment poorly defined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FEV1&lt;1.5 = increased pulmonary complications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FEV1&lt;1.0 = likely prolonged intubation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Serum albumin &lt;3.5g/dl best predictor of perioperative pulmonary complications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(Consider ABG if CO</a:t>
            </a:r>
            <a:r>
              <a:rPr lang="en-US" altLang="en-US" baseline="-25000" smtClean="0">
                <a:latin typeface="Calibri" pitchFamily="15" charset="0"/>
              </a:rPr>
              <a:t>2</a:t>
            </a:r>
            <a:r>
              <a:rPr lang="en-US" altLang="en-US" smtClean="0">
                <a:latin typeface="Calibri" pitchFamily="15" charset="0"/>
              </a:rPr>
              <a:t> retention, COPD, restrictive lung disease)</a:t>
            </a:r>
          </a:p>
          <a:p>
            <a:pPr eaLnBrk="1" hangingPunct="1"/>
            <a:endParaRPr lang="en-US" altLang="en-US" sz="2400" smtClean="0">
              <a:latin typeface="Calibri" pitchFamily="15" charset="0"/>
            </a:endParaRPr>
          </a:p>
          <a:p>
            <a:pPr eaLnBrk="1" hangingPunct="1"/>
            <a:endParaRPr lang="en-US" altLang="en-US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Other systems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smtClean="0">
                <a:latin typeface="Calibri" pitchFamily="15" charset="0"/>
              </a:rPr>
              <a:t>Hematologic:</a:t>
            </a:r>
            <a:r>
              <a:rPr lang="en-US" altLang="en-US" sz="2800" smtClean="0">
                <a:latin typeface="Calibri" pitchFamily="15" charset="0"/>
              </a:rPr>
              <a:t> h/o bleeding/thrombosis risk, h/o transfusion reaction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>
                <a:latin typeface="Calibri" pitchFamily="15" charset="0"/>
              </a:rPr>
              <a:t>Endocrine:</a:t>
            </a:r>
            <a:r>
              <a:rPr lang="en-US" altLang="en-US" sz="2800" smtClean="0">
                <a:latin typeface="Calibri" pitchFamily="15" charset="0"/>
              </a:rPr>
              <a:t> DM, thyroid, adrenal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Calibri" pitchFamily="15" charset="0"/>
              </a:rPr>
              <a:t>If </a:t>
            </a:r>
            <a:r>
              <a:rPr lang="en-US" altLang="en-US" sz="2400" u="sng" smtClean="0">
                <a:latin typeface="Calibri" pitchFamily="15" charset="0"/>
              </a:rPr>
              <a:t>&gt;</a:t>
            </a:r>
            <a:r>
              <a:rPr lang="en-US" altLang="en-US" sz="2400" smtClean="0">
                <a:latin typeface="Calibri" pitchFamily="15" charset="0"/>
              </a:rPr>
              <a:t>2wks. steroids in past year, give stress dose steroids (HC 100mg IV q8H)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>
                <a:latin typeface="Calibri" pitchFamily="15" charset="0"/>
              </a:rPr>
              <a:t>ID:</a:t>
            </a:r>
            <a:r>
              <a:rPr lang="en-US" altLang="en-US" sz="2800" smtClean="0">
                <a:latin typeface="Calibri" pitchFamily="15" charset="0"/>
              </a:rPr>
              <a:t> cancel elective surgery when acute infectious illness present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>
                <a:latin typeface="Calibri" pitchFamily="15" charset="0"/>
              </a:rPr>
              <a:t>Renal:</a:t>
            </a:r>
            <a:r>
              <a:rPr lang="en-US" altLang="en-US" sz="2800" smtClean="0">
                <a:latin typeface="Calibri" pitchFamily="15" charset="0"/>
              </a:rPr>
              <a:t> creatinine &gt; 2.0mg/dl associated with increased risk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>
                <a:latin typeface="Calibri" pitchFamily="15" charset="0"/>
              </a:rPr>
              <a:t>Neurologic</a:t>
            </a:r>
            <a:r>
              <a:rPr lang="en-US" altLang="en-US" sz="2800" smtClean="0">
                <a:latin typeface="Calibri" pitchFamily="15" charset="0"/>
              </a:rPr>
              <a:t>: cerebrovascular disease associated with increased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Disclosures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None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Data gathered thus far</a:t>
            </a:r>
          </a:p>
        </p:txBody>
      </p:sp>
      <p:pic>
        <p:nvPicPr>
          <p:cNvPr id="5734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8537575" cy="3352800"/>
          </a:xfrm>
        </p:spPr>
      </p:pic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itchFamily="15" charset="0"/>
              </a:rPr>
              <a:t>Clinical risk factors = Revised Cardiac Risk Index (which also includes high-risk surgery)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Surgery Specific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Surgical Risk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Overall perioperative mortality: 0.3%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Cardiac etiologies most common cause of death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POD#3 most common day for perioperative MI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Pulmonary etiologies most common cause of complications</a:t>
            </a:r>
          </a:p>
          <a:p>
            <a:pPr lvl="1" eaLnBrk="1" hangingPunct="1"/>
            <a:r>
              <a:rPr lang="en-US" altLang="en-US" smtClean="0">
                <a:latin typeface="Calibri" pitchFamily="15" charset="0"/>
              </a:rPr>
              <a:t>Extubation is time of risk for flare of reactive airways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Calibri" pitchFamily="15" charset="0"/>
              </a:rPr>
              <a:t>Of the operations listed, which one has the lowest operative risk?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Simple mastectomy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Prostatectomy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Carotid endarterectomy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Total knee replacement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lphaUcPeriod"/>
            </a:pPr>
            <a:endParaRPr lang="en-US" altLang="en-US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alibri" pitchFamily="15" charset="0"/>
              </a:rPr>
              <a:t>Low Risk Surgery</a:t>
            </a:r>
            <a:br>
              <a:rPr lang="en-US" altLang="en-US" sz="4000" smtClean="0">
                <a:latin typeface="Calibri" pitchFamily="15" charset="0"/>
              </a:rPr>
            </a:br>
            <a:r>
              <a:rPr lang="en-US" altLang="en-US" sz="4000" smtClean="0">
                <a:latin typeface="Calibri" pitchFamily="15" charset="0"/>
              </a:rPr>
              <a:t>(&lt;1% risk MI/death)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Endoscopic procedures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Superficial procedures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Cataract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Breast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Ambulatory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Calibri" pitchFamily="15" charset="0"/>
              </a:rPr>
              <a:t>Intermediate and high-risk surgery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Carotid endarterectomy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Endovascular AAA repair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Head and neck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Intraperitoneal/intrathoracic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Orthopedic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Prostate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Aortic/major vascular surgery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Peripheral vascular surgery</a:t>
            </a:r>
          </a:p>
          <a:p>
            <a:pPr eaLnBrk="1" hangingPunct="1"/>
            <a:endParaRPr lang="en-US" altLang="en-US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Functional assessment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991600" cy="1524000"/>
          </a:xfrm>
        </p:spPr>
        <p:txBody>
          <a:bodyPr/>
          <a:lstStyle/>
          <a:p>
            <a:pPr algn="l" eaLnBrk="1" hangingPunct="1"/>
            <a:r>
              <a:rPr lang="en-US" altLang="en-US" sz="2800" smtClean="0">
                <a:latin typeface="Calibri" pitchFamily="15" charset="0"/>
              </a:rPr>
              <a:t>A 73-year-old woman is to undergo left TKR for DJD. 				PMH: HTN	</a:t>
            </a:r>
            <a:br>
              <a:rPr lang="en-US" altLang="en-US" sz="2800" smtClean="0">
                <a:latin typeface="Calibri" pitchFamily="15" charset="0"/>
              </a:rPr>
            </a:br>
            <a:r>
              <a:rPr lang="en-US" altLang="en-US" sz="2800" smtClean="0">
                <a:latin typeface="Calibri" pitchFamily="15" charset="0"/>
              </a:rPr>
              <a:t>			Meds: HCTZ </a:t>
            </a:r>
            <a:br>
              <a:rPr lang="en-US" altLang="en-US" sz="2800" smtClean="0">
                <a:latin typeface="Calibri" pitchFamily="15" charset="0"/>
              </a:rPr>
            </a:br>
            <a:r>
              <a:rPr lang="en-US" altLang="en-US" sz="2800" smtClean="0">
                <a:latin typeface="Calibri" pitchFamily="15" charset="0"/>
              </a:rPr>
              <a:t>She has been limited in physical activity because of her knee, but she can walk up 1 flight of stairs without difficulty. How many metabolic equivalents (METs) is she demonstrating? 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28956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0 METs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1 MET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4 METs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10 METs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Functional Assessment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315200" cy="3352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ACC/AHA: poor exercise tolerance is the inability to perform 4 METs of activity without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86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8723313" cy="5029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atin typeface="Calibri" pitchFamily="15" charset="0"/>
              </a:rPr>
              <a:t>Preoperative</a:t>
            </a:r>
            <a:br>
              <a:rPr lang="en-US" altLang="en-US" sz="6000" smtClean="0">
                <a:latin typeface="Calibri" pitchFamily="15" charset="0"/>
              </a:rPr>
            </a:br>
            <a:r>
              <a:rPr lang="en-US" altLang="en-US" sz="6000" smtClean="0">
                <a:latin typeface="Calibri" pitchFamily="15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229600" cy="6019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64M preop. for AAA repair.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PMH: HTN, DM, CKD, prior CVA, tobacco use.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Meds: lisinopril, HCTZ, atorvastatin and metformin.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ROS: Walks 3 flights of stairs regularly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Physical examination: Normal.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The surgeon requests an EKG and blood work, which are baseline. Of the options listed, correct management at this point would be: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Calibri" pitchFamily="15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Add metoprolol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Obtain a dobutamine echocardiogram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Both A and B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Proceed with surgery with no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Perioperative beta blockers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15" charset="0"/>
              </a:rPr>
              <a:t>Proven to reduce risk of perioperative MI in certain populations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Also increases risk of death and stroke in other populations</a:t>
            </a:r>
          </a:p>
          <a:p>
            <a:pPr eaLnBrk="1" hangingPunct="1"/>
            <a:r>
              <a:rPr lang="en-US" altLang="en-US" smtClean="0">
                <a:latin typeface="Calibri" pitchFamily="15" charset="0"/>
              </a:rPr>
              <a:t>If used, long-acting beta blockers preferable over short-acting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112125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Perioperative beta blockers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5814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Continue if already on them</a:t>
            </a:r>
          </a:p>
          <a:p>
            <a:r>
              <a:rPr lang="en-US" altLang="en-US" smtClean="0">
                <a:latin typeface="Calibri" pitchFamily="15" charset="0"/>
              </a:rPr>
              <a:t>Consider starting them if 3 or more Revised Cardiac Risk Index factors</a:t>
            </a:r>
          </a:p>
          <a:p>
            <a:r>
              <a:rPr lang="en-US" altLang="en-US" smtClean="0">
                <a:latin typeface="Calibri" pitchFamily="15" charset="0"/>
              </a:rPr>
              <a:t>Consider if intermediate or high-risk preoperative testing seen</a:t>
            </a:r>
          </a:p>
          <a:p>
            <a:r>
              <a:rPr lang="en-US" altLang="en-US" smtClean="0">
                <a:latin typeface="Calibri" pitchFamily="15" charset="0"/>
              </a:rPr>
              <a:t>Start at least 1 day preoperatively; no proven value in titrating to HR&lt;60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Putting it all together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What we know so far: </a:t>
            </a:r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4225"/>
            <a:ext cx="7772400" cy="396875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Management in other scenarios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NSQIP: 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Multicenter study of &gt;200,000 patients at &gt;250 hospitals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Clinical outcomes tracked and compared with clinical risk factors and operative procedure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Better predictor of perioperative risk than the RCRI</a:t>
            </a:r>
          </a:p>
          <a:p>
            <a:pPr lvl="1"/>
            <a:r>
              <a:rPr lang="en-US" altLang="en-US" smtClean="0">
                <a:latin typeface="Calibri" pitchFamily="15" charset="0"/>
              </a:rPr>
              <a:t>Variables included type or surgery, functional status, abnormal creatinine, ASA class, age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08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"/>
            <a:ext cx="6172200" cy="633095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NSQIP-guided management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If surgical risk &lt;1%, proceed with surgery</a:t>
            </a:r>
          </a:p>
          <a:p>
            <a:endParaRPr lang="en-US" altLang="en-US" smtClean="0">
              <a:latin typeface="Calibri" pitchFamily="15" charset="0"/>
            </a:endParaRPr>
          </a:p>
          <a:p>
            <a:r>
              <a:rPr lang="en-US" altLang="en-US" smtClean="0">
                <a:latin typeface="Calibri" pitchFamily="15" charset="0"/>
              </a:rPr>
              <a:t>If surgical risk &gt;1% and functional status &lt;4 METS, obtain pharmacologic stress if it would affect management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29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"/>
            <a:ext cx="7772400" cy="6486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7924800" cy="639127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73F preop for mastectomy for breast cancer.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PMH: HTN, DM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Meds: Lisinopril, HCTZ, insulin, aspirin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chemeClr val="tx2"/>
              </a:solidFill>
              <a:latin typeface="Calibri" pitchFamily="15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She lives on a 1-level apartment, and cooks for herself without any dyspnea. The surgeon has already obtained blood work. Of the options listed, appropriate management at this point would be: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 b="1" smtClean="0">
              <a:latin typeface="Calibri" pitchFamily="15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Obtain dobutamine echocardiogram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Add metoprolol prior to surgery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Both A and B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Proceed with surgery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6324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44M preoperative for bunion surgery.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PMH: Dilated cardiomyopathy from viral myocarditis three years ago.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Meds: lisinopril and furosemide.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PE: BP 118/68; P66.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  <a:latin typeface="Calibri" pitchFamily="15" charset="0"/>
              </a:rPr>
              <a:t>	You note bibasilar rales and mild pedal edema, and the patient admits he's been a little bit more dyspneic recently, and a little less compliant with salt restriction. Appropriate management at this point would be: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Calibri" pitchFamily="15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Double his furosemide and proceed with surgery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Add metoprolol then proceed with surgery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Both A and B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altLang="en-US" sz="2800" smtClean="0">
                <a:latin typeface="Calibri" pitchFamily="15" charset="0"/>
              </a:rPr>
              <a:t>Postpone surgery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6172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57M preop for total knee replacement surgery.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	</a:t>
            </a:r>
            <a:r>
              <a:rPr lang="en-US" altLang="en-US" sz="2400" u="sng" smtClean="0">
                <a:solidFill>
                  <a:schemeClr val="tx2"/>
                </a:solidFill>
                <a:latin typeface="Calibri" pitchFamily="15" charset="0"/>
              </a:rPr>
              <a:t>PMH</a:t>
            </a: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: heavy smoker, hypertension, diabetes and chronic kidney disease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	</a:t>
            </a:r>
            <a:r>
              <a:rPr lang="en-US" altLang="en-US" sz="2400" u="sng" smtClean="0">
                <a:solidFill>
                  <a:schemeClr val="tx2"/>
                </a:solidFill>
                <a:latin typeface="Calibri" pitchFamily="15" charset="0"/>
              </a:rPr>
              <a:t>Meds</a:t>
            </a: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: Lisinopril, HCTZ, insulin, rosuvastatin, aspirin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	</a:t>
            </a:r>
            <a:r>
              <a:rPr lang="en-US" altLang="en-US" sz="2400" u="sng" smtClean="0">
                <a:solidFill>
                  <a:schemeClr val="tx2"/>
                </a:solidFill>
                <a:latin typeface="Calibri" pitchFamily="15" charset="0"/>
              </a:rPr>
              <a:t>ROS</a:t>
            </a: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: He is sedentary, lives on a single floor in an elevator building, but is compliant with his medications.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	</a:t>
            </a:r>
            <a:r>
              <a:rPr lang="en-US" altLang="en-US" sz="2400" u="sng" smtClean="0">
                <a:solidFill>
                  <a:schemeClr val="tx2"/>
                </a:solidFill>
                <a:latin typeface="Calibri" pitchFamily="15" charset="0"/>
              </a:rPr>
              <a:t>Data</a:t>
            </a: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: A1C 6.5%; creatinine 2.6mg/dl. CXR and EKG done in anticipation of surgery are normal.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olidFill>
                  <a:schemeClr val="tx2"/>
                </a:solidFill>
                <a:latin typeface="Calibri" pitchFamily="15" charset="0"/>
              </a:rPr>
              <a:t>After instructing the patient about medication adjustments, the next step in preparing this patient for surgery should be: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latin typeface="Calibri" pitchFamily="15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Add metoprolol and proceed with surgery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Assess perioperative risk with risk calculator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Obtain dobutamine echocardiogram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altLang="en-US" sz="2400" smtClean="0">
                <a:latin typeface="Calibri" pitchFamily="15" charset="0"/>
              </a:rPr>
              <a:t>Proceed with surgery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smtClean="0">
              <a:latin typeface="Calibri" pitchFamily="1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latin typeface="Calibri" pitchFamily="15" charset="0"/>
              </a:rPr>
              <a:t>64F, PMH: DM, HTN, elevated cholesterol, tobacco; preop for femoral/popliteal bypass. Meds: Metformin 500mg, lisinopril 20mg, HCTZ 25mg daily</a:t>
            </a:r>
            <a:r>
              <a:rPr lang="en-US" altLang="en-US" sz="4000" smtClean="0">
                <a:latin typeface="Calibri" pitchFamily="15" charset="0"/>
              </a:rPr>
              <a:t>. </a:t>
            </a:r>
            <a:r>
              <a:rPr lang="en-US" altLang="en-US" sz="3200" smtClean="0">
                <a:latin typeface="Calibri" pitchFamily="15" charset="0"/>
              </a:rPr>
              <a:t>Labs, EKG normal.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153400" cy="2209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Tx/>
              <a:buNone/>
            </a:pPr>
            <a:r>
              <a:rPr lang="en-US" altLang="en-US" smtClean="0">
                <a:latin typeface="Calibri" pitchFamily="15" charset="0"/>
              </a:rPr>
              <a:t>What medication adjustments would you recommend for this patient?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itchFamily="15" charset="0"/>
              </a:rPr>
              <a:t>2014 ACC/AHA Guidelines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648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Continue ACEI/ARB, or restart as soon as clinically feasible postoperatively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Continue statins if taking statin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mtClean="0">
                <a:latin typeface="Calibri" pitchFamily="15" charset="0"/>
                <a:cs typeface="Times New Roman" pitchFamily="15" charset="0"/>
              </a:rPr>
              <a:t>Consider initiating statin if undergoing vascular surgery or with clinical indications and undergoing elevated-risk procedures</a:t>
            </a:r>
            <a:endParaRPr lang="en-US" altLang="en-US" smtClean="0">
              <a:cs typeface="Times New Roman" pitchFamily="15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Symbol" pitchFamily="15" charset="2"/>
              <a:buChar char=""/>
            </a:pPr>
            <a:endParaRPr lang="en-US" altLang="en-US" smtClean="0">
              <a:cs typeface="Times New Roman" pitchFamily="15" charset="0"/>
            </a:endParaRP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200"/>
            <a:ext cx="6532563" cy="6696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610600" cy="3124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 smtClean="0">
              <a:latin typeface="Calibri" pitchFamily="15" charset="0"/>
            </a:endParaRP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In 4-6 weeks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In 3 months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In 6 months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>
                <a:latin typeface="Calibri" pitchFamily="15" charset="0"/>
              </a:rPr>
              <a:t>In 1 year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305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5" charset="0"/>
                <a:ea typeface="ＭＳ Ｐゴシック" pitchFamily="15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Calibri" pitchFamily="15" charset="0"/>
              </a:rPr>
              <a:t>A 57-year-old during preop for THR mentions increasing angina. Stress test is positive; he then undergoes placement of a drug-eluting stent in his RCA. When should his elective total hip replacement be rescheduled?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9236</TotalTime>
  <Words>1383</Words>
  <Application>Microsoft Office PowerPoint</Application>
  <PresentationFormat>Letter Paper (8.5x11 in)</PresentationFormat>
  <Paragraphs>244</Paragraphs>
  <Slides>52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Times New Roman</vt:lpstr>
      <vt:lpstr>ＭＳ Ｐゴシック</vt:lpstr>
      <vt:lpstr>Arial</vt:lpstr>
      <vt:lpstr>Calibri</vt:lpstr>
      <vt:lpstr>Symbol</vt:lpstr>
      <vt:lpstr>Default Design</vt:lpstr>
      <vt:lpstr>Preoperative Evaluation and the 2014 ACC/AHA Guidelines</vt:lpstr>
      <vt:lpstr>Objectives</vt:lpstr>
      <vt:lpstr>Disclosures</vt:lpstr>
      <vt:lpstr>Preoperative Evaluation</vt:lpstr>
      <vt:lpstr>PowerPoint Presentation</vt:lpstr>
      <vt:lpstr>64F, PMH: DM, HTN, elevated cholesterol, tobacco; preop for femoral/popliteal bypass. Meds: Metformin 500mg, lisinopril 20mg, HCTZ 25mg daily. Labs, EKG normal. </vt:lpstr>
      <vt:lpstr>2014 ACC/AHA Guidelines</vt:lpstr>
      <vt:lpstr>PowerPoint Presentation</vt:lpstr>
      <vt:lpstr>PowerPoint Presentation</vt:lpstr>
      <vt:lpstr>Antiplatelet therapy</vt:lpstr>
      <vt:lpstr>Additional caveats about meds</vt:lpstr>
      <vt:lpstr>Preoperative cardiac testing</vt:lpstr>
      <vt:lpstr>Preoperative EKG</vt:lpstr>
      <vt:lpstr>Preoperative Echocardiography</vt:lpstr>
      <vt:lpstr>Preoperative cardiac catheterization</vt:lpstr>
      <vt:lpstr>PowerPoint Presentation</vt:lpstr>
      <vt:lpstr>Clinical Risk Assessment</vt:lpstr>
      <vt:lpstr>Clinical risk assessment</vt:lpstr>
      <vt:lpstr>Of the following patients with cardiac conditions, which one may proceed with elective surgery?  </vt:lpstr>
      <vt:lpstr>Cardiovascular risks</vt:lpstr>
      <vt:lpstr>Ischemic cardiovascular disease</vt:lpstr>
      <vt:lpstr>Additional cardiac considerations</vt:lpstr>
      <vt:lpstr>PowerPoint Presentation</vt:lpstr>
      <vt:lpstr>Congestive heart failure</vt:lpstr>
      <vt:lpstr>Valvular heart disease</vt:lpstr>
      <vt:lpstr>Hypertension</vt:lpstr>
      <vt:lpstr>Arrhythmias</vt:lpstr>
      <vt:lpstr>Pulmonary Risks</vt:lpstr>
      <vt:lpstr>Other systems</vt:lpstr>
      <vt:lpstr>Data gathered thus far</vt:lpstr>
      <vt:lpstr>Surgery Specific Risk</vt:lpstr>
      <vt:lpstr>Surgical Risk</vt:lpstr>
      <vt:lpstr>Of the operations listed, which one has the lowest operative risk? </vt:lpstr>
      <vt:lpstr>Low Risk Surgery (&lt;1% risk MI/death)</vt:lpstr>
      <vt:lpstr>Intermediate and high-risk surgery</vt:lpstr>
      <vt:lpstr>Functional assessment</vt:lpstr>
      <vt:lpstr>A 73-year-old woman is to undergo left TKR for DJD.     PMH: HTN     Meds: HCTZ  She has been limited in physical activity because of her knee, but she can walk up 1 flight of stairs without difficulty. How many metabolic equivalents (METs) is she demonstrating?  </vt:lpstr>
      <vt:lpstr>Functional Assessment</vt:lpstr>
      <vt:lpstr>PowerPoint Presentation</vt:lpstr>
      <vt:lpstr>PowerPoint Presentation</vt:lpstr>
      <vt:lpstr>Perioperative beta blockers</vt:lpstr>
      <vt:lpstr>PowerPoint Presentation</vt:lpstr>
      <vt:lpstr>Perioperative beta blockers</vt:lpstr>
      <vt:lpstr>Putting it all together</vt:lpstr>
      <vt:lpstr>What we know so far: </vt:lpstr>
      <vt:lpstr>Management in other scenarios</vt:lpstr>
      <vt:lpstr>PowerPoint Presentation</vt:lpstr>
      <vt:lpstr>NSQIP-guided management</vt:lpstr>
      <vt:lpstr>PowerPoint Presentation</vt:lpstr>
      <vt:lpstr>PowerPoint Presentation</vt:lpstr>
      <vt:lpstr>PowerPoint Presentation</vt:lpstr>
      <vt:lpstr>PowerPoint Presentation</vt:lpstr>
    </vt:vector>
  </TitlesOfParts>
  <Company>Johns Hopkins 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Preoperative Assessment for the Internist</dc:title>
  <dc:creator>SISSONS1</dc:creator>
  <cp:lastModifiedBy>Windows User</cp:lastModifiedBy>
  <cp:revision>134</cp:revision>
  <dcterms:created xsi:type="dcterms:W3CDTF">2001-01-22T22:52:41Z</dcterms:created>
  <dcterms:modified xsi:type="dcterms:W3CDTF">2015-02-26T14:33:12Z</dcterms:modified>
</cp:coreProperties>
</file>