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2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8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50A2-3AF0-AE4A-9465-7B2072AF75FC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7717C69-6289-D141-8C4D-4AB836D629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50A2-3AF0-AE4A-9465-7B2072AF75FC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7C69-6289-D141-8C4D-4AB836D629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50A2-3AF0-AE4A-9465-7B2072AF75FC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7C69-6289-D141-8C4D-4AB836D629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50A2-3AF0-AE4A-9465-7B2072AF75FC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7C69-6289-D141-8C4D-4AB836D629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50A2-3AF0-AE4A-9465-7B2072AF75FC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717C69-6289-D141-8C4D-4AB836D629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50A2-3AF0-AE4A-9465-7B2072AF75FC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7C69-6289-D141-8C4D-4AB836D629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50A2-3AF0-AE4A-9465-7B2072AF75FC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7C69-6289-D141-8C4D-4AB836D629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50A2-3AF0-AE4A-9465-7B2072AF75FC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7C69-6289-D141-8C4D-4AB836D629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50A2-3AF0-AE4A-9465-7B2072AF75FC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7C69-6289-D141-8C4D-4AB836D629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50A2-3AF0-AE4A-9465-7B2072AF75FC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7C69-6289-D141-8C4D-4AB836D6290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50A2-3AF0-AE4A-9465-7B2072AF75FC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7717C69-6289-D141-8C4D-4AB836D6290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2EC050A2-3AF0-AE4A-9465-7B2072AF75FC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07717C69-6289-D141-8C4D-4AB836D6290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577489">
              <a:defRPr/>
            </a:pPr>
            <a:r>
              <a:rPr lang="en-US" sz="5400" b="1" dirty="0">
                <a:cs typeface="Times New Roman" charset="0"/>
              </a:rPr>
              <a:t>Mycobacterium </a:t>
            </a:r>
            <a:r>
              <a:rPr lang="en-US" sz="5400" b="1" dirty="0" err="1">
                <a:cs typeface="Times New Roman" charset="0"/>
              </a:rPr>
              <a:t>Avium</a:t>
            </a:r>
            <a:r>
              <a:rPr lang="en-US" sz="5400" b="1" dirty="0">
                <a:cs typeface="Times New Roman" charset="0"/>
              </a:rPr>
              <a:t> Complex Associated Spondylitis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0" y="5173362"/>
            <a:ext cx="6858000" cy="91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Sunjeet </a:t>
            </a:r>
            <a:r>
              <a:rPr lang="en-US" dirty="0" err="1" smtClean="0"/>
              <a:t>SiDhu</a:t>
            </a:r>
            <a:r>
              <a:rPr lang="en-US" dirty="0" smtClean="0"/>
              <a:t>, MD</a:t>
            </a:r>
          </a:p>
          <a:p>
            <a:r>
              <a:rPr lang="en-US" dirty="0" smtClean="0"/>
              <a:t>February 1, 2014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8" descr="Description: UM_School_Medicine_P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572"/>
          <a:stretch>
            <a:fillRect/>
          </a:stretch>
        </p:blipFill>
        <p:spPr bwMode="auto">
          <a:xfrm>
            <a:off x="457200" y="4883319"/>
            <a:ext cx="4214190" cy="131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442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scan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356" y="1800578"/>
            <a:ext cx="3187700" cy="471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65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>
                <a:solidFill>
                  <a:srgbClr val="000000"/>
                </a:solidFill>
              </a:rPr>
              <a:t>Right </a:t>
            </a:r>
            <a:r>
              <a:rPr lang="en-US" sz="4400" dirty="0" smtClean="0">
                <a:solidFill>
                  <a:srgbClr val="000000"/>
                </a:solidFill>
              </a:rPr>
              <a:t>knee effusion, left </a:t>
            </a:r>
            <a:r>
              <a:rPr lang="en-US" sz="4400" dirty="0">
                <a:solidFill>
                  <a:srgbClr val="000000"/>
                </a:solidFill>
              </a:rPr>
              <a:t>wrist </a:t>
            </a:r>
            <a:r>
              <a:rPr lang="en-US" sz="4400" dirty="0" smtClean="0">
                <a:solidFill>
                  <a:srgbClr val="000000"/>
                </a:solidFill>
              </a:rPr>
              <a:t>lesion and epidural abscess: </a:t>
            </a:r>
            <a:r>
              <a:rPr lang="en-US" sz="4400" dirty="0">
                <a:solidFill>
                  <a:srgbClr val="000000"/>
                </a:solidFill>
              </a:rPr>
              <a:t>AFB culture showed MAC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46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Initially treated </a:t>
            </a:r>
            <a:r>
              <a:rPr lang="en-US" dirty="0">
                <a:solidFill>
                  <a:srgbClr val="000000"/>
                </a:solidFill>
              </a:rPr>
              <a:t>with broad spectrum antibiotics until MAC isolated</a:t>
            </a:r>
          </a:p>
          <a:p>
            <a:pPr marL="457200" indent="-457200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Started on Azithromycin, </a:t>
            </a:r>
            <a:r>
              <a:rPr lang="en-US" dirty="0" err="1">
                <a:solidFill>
                  <a:srgbClr val="000000"/>
                </a:solidFill>
              </a:rPr>
              <a:t>Ethambutol</a:t>
            </a:r>
            <a:r>
              <a:rPr lang="en-US" dirty="0">
                <a:solidFill>
                  <a:srgbClr val="000000"/>
                </a:solidFill>
              </a:rPr>
              <a:t> and rifampin</a:t>
            </a:r>
          </a:p>
          <a:p>
            <a:pPr marL="457200" indent="-457200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Rifampin changed to </a:t>
            </a:r>
            <a:r>
              <a:rPr lang="en-US" dirty="0" err="1">
                <a:solidFill>
                  <a:srgbClr val="000000"/>
                </a:solidFill>
              </a:rPr>
              <a:t>moxifloxacin</a:t>
            </a:r>
            <a:r>
              <a:rPr lang="en-US" dirty="0">
                <a:solidFill>
                  <a:srgbClr val="000000"/>
                </a:solidFill>
              </a:rPr>
              <a:t> due to resistance on DNA probe</a:t>
            </a:r>
          </a:p>
          <a:p>
            <a:pPr marL="457200" indent="-457200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6 week MRI showed progression of spinal disease</a:t>
            </a:r>
          </a:p>
          <a:p>
            <a:pPr marL="457200" indent="-457200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T7-8 </a:t>
            </a:r>
            <a:r>
              <a:rPr lang="en-US" dirty="0" err="1">
                <a:solidFill>
                  <a:srgbClr val="000000"/>
                </a:solidFill>
              </a:rPr>
              <a:t>corpectomy</a:t>
            </a:r>
            <a:r>
              <a:rPr lang="en-US" dirty="0">
                <a:solidFill>
                  <a:srgbClr val="000000"/>
                </a:solidFill>
              </a:rPr>
              <a:t> and washout with cage </a:t>
            </a:r>
            <a:r>
              <a:rPr lang="en-US" dirty="0" smtClean="0">
                <a:solidFill>
                  <a:srgbClr val="000000"/>
                </a:solidFill>
              </a:rPr>
              <a:t>placement</a:t>
            </a:r>
          </a:p>
          <a:p>
            <a:pPr marL="457200" indent="-457200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Antibiotics changed to azithromycin, linezolid and </a:t>
            </a:r>
            <a:r>
              <a:rPr lang="en-US" dirty="0" err="1">
                <a:solidFill>
                  <a:srgbClr val="000000"/>
                </a:solidFill>
              </a:rPr>
              <a:t>amikacin</a:t>
            </a:r>
            <a:r>
              <a:rPr lang="en-US" dirty="0">
                <a:solidFill>
                  <a:srgbClr val="000000"/>
                </a:solidFill>
              </a:rPr>
              <a:t> due to progression </a:t>
            </a:r>
          </a:p>
          <a:p>
            <a:pPr marL="457200" indent="-457200">
              <a:buFont typeface="Arial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41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Course Cont.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12 </a:t>
            </a:r>
            <a:r>
              <a:rPr lang="en-US" dirty="0">
                <a:solidFill>
                  <a:srgbClr val="000000"/>
                </a:solidFill>
              </a:rPr>
              <a:t>weeks: </a:t>
            </a:r>
            <a:r>
              <a:rPr lang="en-US" dirty="0" err="1">
                <a:solidFill>
                  <a:srgbClr val="000000"/>
                </a:solidFill>
              </a:rPr>
              <a:t>Tacrolimus</a:t>
            </a:r>
            <a:r>
              <a:rPr lang="en-US" dirty="0">
                <a:solidFill>
                  <a:srgbClr val="000000"/>
                </a:solidFill>
              </a:rPr>
              <a:t> and </a:t>
            </a:r>
            <a:r>
              <a:rPr lang="en-US" dirty="0" err="1" smtClean="0">
                <a:solidFill>
                  <a:srgbClr val="000000"/>
                </a:solidFill>
              </a:rPr>
              <a:t>Mycophenolate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stopped due to recurrent wrist </a:t>
            </a:r>
            <a:r>
              <a:rPr lang="en-US" dirty="0" smtClean="0">
                <a:solidFill>
                  <a:srgbClr val="000000"/>
                </a:solidFill>
              </a:rPr>
              <a:t>abscesses</a:t>
            </a:r>
            <a:endParaRPr lang="en-US" dirty="0">
              <a:solidFill>
                <a:srgbClr val="000000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Developed severe thrombocytopenia and anemia on linezolid</a:t>
            </a:r>
          </a:p>
          <a:p>
            <a:pPr marL="457200" indent="-457200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Linezolid stopped and patient placed back on </a:t>
            </a:r>
            <a:r>
              <a:rPr lang="en-US" dirty="0" err="1">
                <a:solidFill>
                  <a:srgbClr val="000000"/>
                </a:solidFill>
              </a:rPr>
              <a:t>moxifloxacin</a:t>
            </a:r>
            <a:endParaRPr lang="en-US" dirty="0">
              <a:solidFill>
                <a:srgbClr val="000000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Bilateral deafness on </a:t>
            </a:r>
            <a:r>
              <a:rPr lang="en-US" dirty="0" err="1">
                <a:solidFill>
                  <a:srgbClr val="000000"/>
                </a:solidFill>
              </a:rPr>
              <a:t>amikacin</a:t>
            </a:r>
            <a:r>
              <a:rPr lang="en-US" dirty="0">
                <a:solidFill>
                  <a:srgbClr val="000000"/>
                </a:solidFill>
              </a:rPr>
              <a:t> – </a:t>
            </a:r>
            <a:r>
              <a:rPr lang="en-US" dirty="0" err="1">
                <a:solidFill>
                  <a:srgbClr val="000000"/>
                </a:solidFill>
              </a:rPr>
              <a:t>amikacin</a:t>
            </a:r>
            <a:r>
              <a:rPr lang="en-US" dirty="0">
                <a:solidFill>
                  <a:srgbClr val="000000"/>
                </a:solidFill>
              </a:rPr>
              <a:t> stopped</a:t>
            </a:r>
          </a:p>
          <a:p>
            <a:pPr marL="457200" indent="-457200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Currently on Azithromycin and </a:t>
            </a:r>
            <a:r>
              <a:rPr lang="en-US" dirty="0" err="1" smtClean="0">
                <a:solidFill>
                  <a:srgbClr val="000000"/>
                </a:solidFill>
              </a:rPr>
              <a:t>moxifloxacin</a:t>
            </a:r>
            <a:endParaRPr lang="en-US" dirty="0" smtClean="0">
              <a:solidFill>
                <a:srgbClr val="000000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Significant improvement on stopping </a:t>
            </a:r>
            <a:r>
              <a:rPr lang="en-US" dirty="0" err="1" smtClean="0">
                <a:solidFill>
                  <a:srgbClr val="000000"/>
                </a:solidFill>
              </a:rPr>
              <a:t>immunosuppressants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87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22 cases of non-HIV MAC spinal infections – most due to trauma or long term steroid use – none reported in solid organ transplant recipients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Time to diagnosis 4-12 weeks with resulting neurologic deficits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Case reports exist for the use of PCR to speed time to diagnosis – not yet universally available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Treatment – often required surgical intervention and long term </a:t>
            </a:r>
            <a:r>
              <a:rPr lang="en-US" dirty="0" err="1" smtClean="0"/>
              <a:t>anitbiotics</a:t>
            </a:r>
            <a:r>
              <a:rPr lang="en-US" dirty="0" smtClean="0"/>
              <a:t> (&gt;12 months)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In vitro susceptibility data poorly correlated with in vivo efficacy (except macrolides and </a:t>
            </a:r>
            <a:r>
              <a:rPr lang="en-US" dirty="0" err="1" smtClean="0"/>
              <a:t>rifamycins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62293" y="6175447"/>
            <a:ext cx="87108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rgbClr val="000000"/>
                </a:solidFill>
              </a:rPr>
              <a:t>Mandell</a:t>
            </a:r>
            <a:r>
              <a:rPr lang="en-US" sz="1200" dirty="0">
                <a:solidFill>
                  <a:srgbClr val="000000"/>
                </a:solidFill>
              </a:rPr>
              <a:t>, et al. </a:t>
            </a:r>
            <a:r>
              <a:rPr lang="en-US" sz="1200" dirty="0" err="1">
                <a:solidFill>
                  <a:srgbClr val="000000"/>
                </a:solidFill>
              </a:rPr>
              <a:t>Mandell</a:t>
            </a:r>
            <a:r>
              <a:rPr lang="en-US" sz="1200" dirty="0">
                <a:solidFill>
                  <a:srgbClr val="000000"/>
                </a:solidFill>
              </a:rPr>
              <a:t>, Douglas, and Bennett's Principles and Practice of Infectious Diseases. </a:t>
            </a:r>
            <a:r>
              <a:rPr lang="en-US" sz="1200" dirty="0" smtClean="0">
                <a:solidFill>
                  <a:srgbClr val="000000"/>
                </a:solidFill>
              </a:rPr>
              <a:t>2009</a:t>
            </a:r>
          </a:p>
          <a:p>
            <a:r>
              <a:rPr lang="en-US" sz="1200" dirty="0">
                <a:solidFill>
                  <a:srgbClr val="000000"/>
                </a:solidFill>
              </a:rPr>
              <a:t>Shimizu H, et. </a:t>
            </a:r>
            <a:r>
              <a:rPr lang="en-US" sz="1200" dirty="0" err="1">
                <a:solidFill>
                  <a:srgbClr val="000000"/>
                </a:solidFill>
              </a:rPr>
              <a:t>al.</a:t>
            </a:r>
            <a:r>
              <a:rPr lang="en-US" sz="1200" dirty="0" err="1" smtClean="0">
                <a:solidFill>
                  <a:srgbClr val="000000"/>
                </a:solidFill>
              </a:rPr>
              <a:t>,Vertebral</a:t>
            </a:r>
            <a:r>
              <a:rPr lang="en-US" sz="1200" dirty="0" smtClean="0">
                <a:solidFill>
                  <a:srgbClr val="000000"/>
                </a:solidFill>
              </a:rPr>
              <a:t> osteomyelitis caused by non-</a:t>
            </a:r>
            <a:r>
              <a:rPr lang="en-US" sz="1200" dirty="0" err="1" smtClean="0">
                <a:solidFill>
                  <a:srgbClr val="000000"/>
                </a:solidFill>
              </a:rPr>
              <a:t>tuberculous</a:t>
            </a:r>
            <a:r>
              <a:rPr lang="en-US" sz="1200" dirty="0" smtClean="0">
                <a:solidFill>
                  <a:srgbClr val="000000"/>
                </a:solidFill>
              </a:rPr>
              <a:t> mycobacteria: case reports and review. J </a:t>
            </a:r>
            <a:r>
              <a:rPr lang="en-US" sz="1200" dirty="0">
                <a:solidFill>
                  <a:srgbClr val="000000"/>
                </a:solidFill>
              </a:rPr>
              <a:t>Infect </a:t>
            </a:r>
            <a:r>
              <a:rPr lang="en-US" sz="1200" dirty="0" err="1">
                <a:solidFill>
                  <a:srgbClr val="000000"/>
                </a:solidFill>
              </a:rPr>
              <a:t>Chemother</a:t>
            </a:r>
            <a:r>
              <a:rPr lang="en-US" sz="1200" dirty="0">
                <a:solidFill>
                  <a:srgbClr val="000000"/>
                </a:solidFill>
              </a:rPr>
              <a:t>. 2013 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0306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IFN- Gamma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Deficits in the IFN-gamma pathway have been attributed to mechanism of disease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IFN- gamma receptor mutation and IFN-gamma auto antibodies have been reported with recurrent disseminated MAC osteomyelitis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056" y="3630908"/>
            <a:ext cx="5786496" cy="284732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945200" y="5433665"/>
            <a:ext cx="19845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</a:rPr>
              <a:t>Ishii T, et. al</a:t>
            </a:r>
            <a:r>
              <a:rPr lang="en-US" sz="1200" dirty="0" smtClean="0">
                <a:solidFill>
                  <a:srgbClr val="000000"/>
                </a:solidFill>
              </a:rPr>
              <a:t>., J </a:t>
            </a:r>
            <a:r>
              <a:rPr lang="en-US" sz="1200" dirty="0">
                <a:solidFill>
                  <a:srgbClr val="000000"/>
                </a:solidFill>
              </a:rPr>
              <a:t>Infect </a:t>
            </a:r>
            <a:r>
              <a:rPr lang="en-US" sz="1200" dirty="0" err="1">
                <a:solidFill>
                  <a:srgbClr val="000000"/>
                </a:solidFill>
              </a:rPr>
              <a:t>Chemother</a:t>
            </a:r>
            <a:r>
              <a:rPr lang="en-US" sz="1200" dirty="0">
                <a:solidFill>
                  <a:srgbClr val="000000"/>
                </a:solidFill>
              </a:rPr>
              <a:t>. </a:t>
            </a:r>
            <a:r>
              <a:rPr lang="en-US" sz="1200" dirty="0" smtClean="0">
                <a:solidFill>
                  <a:srgbClr val="000000"/>
                </a:solidFill>
              </a:rPr>
              <a:t>2013</a:t>
            </a:r>
          </a:p>
          <a:p>
            <a:endParaRPr lang="en-US" sz="1200" dirty="0">
              <a:solidFill>
                <a:srgbClr val="000000"/>
              </a:solidFill>
            </a:endParaRPr>
          </a:p>
          <a:p>
            <a:r>
              <a:rPr lang="en-US" sz="1200" dirty="0" smtClean="0">
                <a:solidFill>
                  <a:srgbClr val="000000"/>
                </a:solidFill>
              </a:rPr>
              <a:t>Holland </a:t>
            </a:r>
            <a:r>
              <a:rPr lang="en-US" sz="1200" dirty="0">
                <a:solidFill>
                  <a:srgbClr val="000000"/>
                </a:solidFill>
              </a:rPr>
              <a:t>SM, et. al., </a:t>
            </a:r>
            <a:r>
              <a:rPr lang="en-US" sz="1200" dirty="0" smtClean="0">
                <a:solidFill>
                  <a:srgbClr val="000000"/>
                </a:solidFill>
              </a:rPr>
              <a:t>N </a:t>
            </a:r>
            <a:r>
              <a:rPr lang="en-US" sz="1200" dirty="0" err="1">
                <a:solidFill>
                  <a:srgbClr val="000000"/>
                </a:solidFill>
              </a:rPr>
              <a:t>Engl</a:t>
            </a:r>
            <a:r>
              <a:rPr lang="en-US" sz="1200" dirty="0">
                <a:solidFill>
                  <a:srgbClr val="000000"/>
                </a:solidFill>
              </a:rPr>
              <a:t> J Med. 1994 </a:t>
            </a:r>
            <a:r>
              <a:rPr lang="en-US" sz="1200" dirty="0" smtClean="0">
                <a:solidFill>
                  <a:srgbClr val="000000"/>
                </a:solidFill>
              </a:rPr>
              <a:t>May12;330</a:t>
            </a:r>
            <a:r>
              <a:rPr lang="en-US" sz="1200" dirty="0">
                <a:solidFill>
                  <a:srgbClr val="000000"/>
                </a:solidFill>
              </a:rPr>
              <a:t>(19):1348-55.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5761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77916" cy="4571999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79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540163" cy="5105400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Combination of two genetically related species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Mycobacterium </a:t>
            </a:r>
            <a:r>
              <a:rPr lang="en-US" dirty="0" err="1" smtClean="0"/>
              <a:t>Avium</a:t>
            </a:r>
            <a:endParaRPr lang="en-US" dirty="0" smtClean="0"/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Mycobacterium </a:t>
            </a:r>
            <a:r>
              <a:rPr lang="en-US" dirty="0" err="1" smtClean="0"/>
              <a:t>Intercellulare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Aerobic non-spore forming bacteria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Commonly found in air and water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Acquired through inhalation or ingestion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1962" y="2426347"/>
            <a:ext cx="2912389" cy="240331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831704" y="6382529"/>
            <a:ext cx="4141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rgbClr val="000000"/>
                </a:solidFill>
              </a:rPr>
              <a:t>Mandell</a:t>
            </a:r>
            <a:r>
              <a:rPr lang="en-US" sz="1200" dirty="0">
                <a:solidFill>
                  <a:srgbClr val="000000"/>
                </a:solidFill>
              </a:rPr>
              <a:t>, et al. </a:t>
            </a:r>
            <a:r>
              <a:rPr lang="en-US" sz="1200" dirty="0" err="1">
                <a:solidFill>
                  <a:srgbClr val="000000"/>
                </a:solidFill>
              </a:rPr>
              <a:t>Mandell</a:t>
            </a:r>
            <a:r>
              <a:rPr lang="en-US" sz="1200" dirty="0">
                <a:solidFill>
                  <a:srgbClr val="000000"/>
                </a:solidFill>
              </a:rPr>
              <a:t>, Douglas, and Bennett's Principles and Practice of Infectious Diseases. 2009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2552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Pulmonary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err="1" smtClean="0"/>
              <a:t>Immunocompetent</a:t>
            </a:r>
            <a:r>
              <a:rPr lang="en-US" dirty="0" smtClean="0"/>
              <a:t> host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Due to direct </a:t>
            </a:r>
            <a:r>
              <a:rPr lang="en-US" dirty="0" err="1" smtClean="0"/>
              <a:t>innoculation</a:t>
            </a:r>
            <a:r>
              <a:rPr lang="en-US" dirty="0" smtClean="0"/>
              <a:t> rather than reactivation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Past history of smoking or chronic lung disease</a:t>
            </a:r>
          </a:p>
          <a:p>
            <a:pPr marL="342900" indent="-342900">
              <a:buFont typeface="Arial"/>
              <a:buChar char="•"/>
            </a:pPr>
            <a:r>
              <a:rPr lang="en-US" dirty="0" err="1" smtClean="0"/>
              <a:t>Symtpoms</a:t>
            </a:r>
            <a:endParaRPr lang="en-US" dirty="0" smtClean="0"/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Productive Cough (&gt;80%)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Weight loss (~50%)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Fever and night </a:t>
            </a:r>
            <a:r>
              <a:rPr lang="en-US" dirty="0" err="1" smtClean="0"/>
              <a:t>sweaths</a:t>
            </a:r>
            <a:r>
              <a:rPr lang="en-US" dirty="0" smtClean="0"/>
              <a:t> (10-20%)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Typically presents as a </a:t>
            </a:r>
            <a:r>
              <a:rPr lang="en-US" dirty="0" err="1" smtClean="0"/>
              <a:t>fibronodular</a:t>
            </a:r>
            <a:r>
              <a:rPr lang="en-US" dirty="0" smtClean="0"/>
              <a:t>/</a:t>
            </a:r>
            <a:r>
              <a:rPr lang="en-US" dirty="0" err="1" smtClean="0"/>
              <a:t>cavitary</a:t>
            </a:r>
            <a:r>
              <a:rPr lang="en-US" dirty="0" smtClean="0"/>
              <a:t> lung disease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Can also present as a hypersensitivity pneumonitis</a:t>
            </a:r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31704" y="6382529"/>
            <a:ext cx="4141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rgbClr val="000000"/>
                </a:solidFill>
              </a:rPr>
              <a:t>Mandell</a:t>
            </a:r>
            <a:r>
              <a:rPr lang="en-US" sz="1200" dirty="0">
                <a:solidFill>
                  <a:srgbClr val="000000"/>
                </a:solidFill>
              </a:rPr>
              <a:t>, et al. </a:t>
            </a:r>
            <a:r>
              <a:rPr lang="en-US" sz="1200" dirty="0" err="1">
                <a:solidFill>
                  <a:srgbClr val="000000"/>
                </a:solidFill>
              </a:rPr>
              <a:t>Mandell</a:t>
            </a:r>
            <a:r>
              <a:rPr lang="en-US" sz="1200" dirty="0">
                <a:solidFill>
                  <a:srgbClr val="000000"/>
                </a:solidFill>
              </a:rPr>
              <a:t>, Douglas, and Bennett's Principles and Practice of Infectious Diseases. 2009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8011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Radiographic findings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8173" y="1825547"/>
            <a:ext cx="3797300" cy="4394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831704" y="6382529"/>
            <a:ext cx="4141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rgbClr val="000000"/>
                </a:solidFill>
              </a:rPr>
              <a:t>Mandell</a:t>
            </a:r>
            <a:r>
              <a:rPr lang="en-US" sz="1200" dirty="0">
                <a:solidFill>
                  <a:srgbClr val="000000"/>
                </a:solidFill>
              </a:rPr>
              <a:t>, et al. </a:t>
            </a:r>
            <a:r>
              <a:rPr lang="en-US" sz="1200" dirty="0" err="1">
                <a:solidFill>
                  <a:srgbClr val="000000"/>
                </a:solidFill>
              </a:rPr>
              <a:t>Mandell</a:t>
            </a:r>
            <a:r>
              <a:rPr lang="en-US" sz="1200" dirty="0">
                <a:solidFill>
                  <a:srgbClr val="000000"/>
                </a:solidFill>
              </a:rPr>
              <a:t>, Douglas, and Bennett's Principles and Practice of Infectious Diseases. 2009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5097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Disseminated MAC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Typically occurs in patients with AIDS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Median CD4 count of 13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Symptoms: </a:t>
            </a:r>
            <a:r>
              <a:rPr lang="en-US" dirty="0"/>
              <a:t>high fevers, weight loss, severe anemia and diarrhea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Affected Organs: </a:t>
            </a:r>
            <a:r>
              <a:rPr lang="en-US" dirty="0"/>
              <a:t>spleen, lymph nodes, liver, GI tract, and bone </a:t>
            </a:r>
            <a:r>
              <a:rPr lang="en-US" dirty="0" smtClean="0"/>
              <a:t>marrow</a:t>
            </a: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Lung parenchymal involvement less common (&lt;10%)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Immune reconstitution syndrome can be seen 1 – 12 weeks after initiating anti-retroviral therapy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31704" y="6382529"/>
            <a:ext cx="4141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rgbClr val="000000"/>
                </a:solidFill>
              </a:rPr>
              <a:t>Mandell</a:t>
            </a:r>
            <a:r>
              <a:rPr lang="en-US" sz="1200" dirty="0">
                <a:solidFill>
                  <a:srgbClr val="000000"/>
                </a:solidFill>
              </a:rPr>
              <a:t>, et al. </a:t>
            </a:r>
            <a:r>
              <a:rPr lang="en-US" sz="1200" dirty="0" err="1">
                <a:solidFill>
                  <a:srgbClr val="000000"/>
                </a:solidFill>
              </a:rPr>
              <a:t>Mandell</a:t>
            </a:r>
            <a:r>
              <a:rPr lang="en-US" sz="1200" dirty="0">
                <a:solidFill>
                  <a:srgbClr val="000000"/>
                </a:solidFill>
              </a:rPr>
              <a:t>, Douglas, and Bennett's Principles and Practice of Infectious Diseases. 2009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5782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625651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Macrolides have drastically improved cure rates but development of resistance is high (46%) when used as single therapy</a:t>
            </a:r>
          </a:p>
          <a:p>
            <a:pPr marL="342900" indent="-342900">
              <a:buFont typeface="Arial"/>
              <a:buChar char="•"/>
            </a:pPr>
            <a:r>
              <a:rPr lang="en-US" dirty="0" err="1" smtClean="0"/>
              <a:t>Ethambutol</a:t>
            </a:r>
            <a:r>
              <a:rPr lang="en-US" dirty="0" smtClean="0"/>
              <a:t> and </a:t>
            </a:r>
            <a:r>
              <a:rPr lang="en-US" dirty="0" err="1" smtClean="0"/>
              <a:t>rifamycins</a:t>
            </a:r>
            <a:r>
              <a:rPr lang="en-US" dirty="0" smtClean="0"/>
              <a:t> are also used in combination with macrolides as first line agents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Other </a:t>
            </a:r>
            <a:r>
              <a:rPr lang="en-US" dirty="0" err="1" smtClean="0"/>
              <a:t>anitbiotics</a:t>
            </a:r>
            <a:r>
              <a:rPr lang="en-US" dirty="0" smtClean="0"/>
              <a:t> with varying activity against MAC include: </a:t>
            </a:r>
            <a:r>
              <a:rPr lang="en-US" dirty="0" err="1" smtClean="0"/>
              <a:t>fluroquinolones</a:t>
            </a:r>
            <a:r>
              <a:rPr lang="en-US" dirty="0" smtClean="0"/>
              <a:t>, </a:t>
            </a:r>
            <a:r>
              <a:rPr lang="en-US" dirty="0" err="1" smtClean="0"/>
              <a:t>clofazamine</a:t>
            </a:r>
            <a:r>
              <a:rPr lang="en-US" dirty="0" smtClean="0"/>
              <a:t> and aminoglycosides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Novel agent: </a:t>
            </a:r>
            <a:r>
              <a:rPr lang="en-US" dirty="0" err="1" smtClean="0"/>
              <a:t>Bedaquilline</a:t>
            </a:r>
            <a:r>
              <a:rPr lang="en-US" dirty="0" smtClean="0"/>
              <a:t> – active against mycobacterial ATP Synthase – approved for MDR TB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Course of therapy 1-2 years for pulmonary disease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Disseminated MAC treatment course dependent on CD4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31704" y="6382529"/>
            <a:ext cx="4141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rgbClr val="000000"/>
                </a:solidFill>
              </a:rPr>
              <a:t>Mandell</a:t>
            </a:r>
            <a:r>
              <a:rPr lang="en-US" sz="1200" dirty="0">
                <a:solidFill>
                  <a:srgbClr val="000000"/>
                </a:solidFill>
              </a:rPr>
              <a:t>, et al. </a:t>
            </a:r>
            <a:r>
              <a:rPr lang="en-US" sz="1200" dirty="0" err="1">
                <a:solidFill>
                  <a:srgbClr val="000000"/>
                </a:solidFill>
              </a:rPr>
              <a:t>Mandell</a:t>
            </a:r>
            <a:r>
              <a:rPr lang="en-US" sz="1200" dirty="0">
                <a:solidFill>
                  <a:srgbClr val="000000"/>
                </a:solidFill>
              </a:rPr>
              <a:t>, Douglas, and Bennett's Principles and Practice of Infectious Diseases. 2009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5887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52 year old male who presented with multiple joint complaints</a:t>
            </a:r>
          </a:p>
          <a:p>
            <a:pPr>
              <a:buFont typeface="Arial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Left wrist effusion with purulent drainage as well as right knee effusion and mid back pain</a:t>
            </a:r>
          </a:p>
          <a:p>
            <a:pPr>
              <a:buFont typeface="Arial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PMHX: Diabetes Mellitus, Gout, Atrial Fibrillation, Hypertension, and end stage renal disease status post two cadaveric renal transplants</a:t>
            </a:r>
          </a:p>
          <a:p>
            <a:pPr>
              <a:buFont typeface="Arial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Immunosuppressive regimen included </a:t>
            </a:r>
            <a:r>
              <a:rPr lang="en-US" dirty="0" err="1">
                <a:solidFill>
                  <a:srgbClr val="000000"/>
                </a:solidFill>
              </a:rPr>
              <a:t>mycophenolate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mofetil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 err="1">
                <a:solidFill>
                  <a:srgbClr val="000000"/>
                </a:solidFill>
              </a:rPr>
              <a:t>tacrolimus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 err="1">
                <a:solidFill>
                  <a:srgbClr val="000000"/>
                </a:solidFill>
              </a:rPr>
              <a:t>cylcosporine</a:t>
            </a:r>
            <a:r>
              <a:rPr lang="en-US" dirty="0">
                <a:solidFill>
                  <a:srgbClr val="000000"/>
                </a:solidFill>
              </a:rPr>
              <a:t> and prednisone at various points</a:t>
            </a:r>
          </a:p>
          <a:p>
            <a:pPr>
              <a:buFont typeface="Arial" charset="0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00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Case Cont.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Pertinent Physical Exam: T 36.8  HR 92   BP 141/92  RR 14</a:t>
            </a:r>
          </a:p>
          <a:p>
            <a:pPr lvl="1">
              <a:buFont typeface="Arial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tender erythematous -2x3cm palmar lesion on left wrist and 2x2 cm lesion on dorsal surface with purulent drainage</a:t>
            </a:r>
          </a:p>
          <a:p>
            <a:pPr lvl="1">
              <a:buFont typeface="Arial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Right knee effusion with pain on passive ROM</a:t>
            </a:r>
          </a:p>
          <a:p>
            <a:pPr lvl="1">
              <a:buFont typeface="Arial" charset="0"/>
              <a:buChar char="•"/>
            </a:pPr>
            <a:r>
              <a:rPr lang="en-US" dirty="0" err="1">
                <a:solidFill>
                  <a:srgbClr val="000000"/>
                </a:solidFill>
              </a:rPr>
              <a:t>Neuro</a:t>
            </a:r>
            <a:r>
              <a:rPr lang="en-US" dirty="0">
                <a:solidFill>
                  <a:srgbClr val="000000"/>
                </a:solidFill>
              </a:rPr>
              <a:t> exam revealed weakness of left hip extension and plantar flexion</a:t>
            </a:r>
          </a:p>
          <a:p>
            <a:pPr lvl="1">
              <a:buFont typeface="Arial" charset="0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>
              <a:buFont typeface="Arial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HIV Ag/</a:t>
            </a:r>
            <a:r>
              <a:rPr lang="en-US" dirty="0" err="1">
                <a:solidFill>
                  <a:srgbClr val="000000"/>
                </a:solidFill>
              </a:rPr>
              <a:t>Ab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aswell</a:t>
            </a:r>
            <a:r>
              <a:rPr lang="en-US" dirty="0">
                <a:solidFill>
                  <a:srgbClr val="000000"/>
                </a:solidFill>
              </a:rPr>
              <a:t> as viral load negative, CD4 ~200</a:t>
            </a:r>
          </a:p>
          <a:p>
            <a:pPr>
              <a:buFont typeface="Arial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Right </a:t>
            </a:r>
            <a:r>
              <a:rPr lang="en-US" dirty="0" smtClean="0">
                <a:solidFill>
                  <a:srgbClr val="000000"/>
                </a:solidFill>
              </a:rPr>
              <a:t>knee effusion: </a:t>
            </a:r>
            <a:r>
              <a:rPr lang="en-US" dirty="0">
                <a:solidFill>
                  <a:srgbClr val="000000"/>
                </a:solidFill>
              </a:rPr>
              <a:t>12,000 WBC 76% polys and 24% </a:t>
            </a:r>
            <a:r>
              <a:rPr lang="en-US" dirty="0" err="1">
                <a:solidFill>
                  <a:srgbClr val="000000"/>
                </a:solidFill>
              </a:rPr>
              <a:t>lymphs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5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MRI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79" y="1524318"/>
            <a:ext cx="8311444" cy="515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93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319</TotalTime>
  <Words>781</Words>
  <Application>Microsoft Office PowerPoint</Application>
  <PresentationFormat>On-screen Show (4:3)</PresentationFormat>
  <Paragraphs>87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Essential</vt:lpstr>
      <vt:lpstr>Mycobacterium Avium Complex Associated Spondylitis</vt:lpstr>
      <vt:lpstr>MAC</vt:lpstr>
      <vt:lpstr>Pulmonary</vt:lpstr>
      <vt:lpstr>Radiographic findings</vt:lpstr>
      <vt:lpstr>Disseminated MAC</vt:lpstr>
      <vt:lpstr>Treatment</vt:lpstr>
      <vt:lpstr>Our Case</vt:lpstr>
      <vt:lpstr>Our Case Cont. </vt:lpstr>
      <vt:lpstr>MRI</vt:lpstr>
      <vt:lpstr>Ct scan</vt:lpstr>
      <vt:lpstr>Diagnosis</vt:lpstr>
      <vt:lpstr>Clinical Course</vt:lpstr>
      <vt:lpstr>Clinical Course Cont. </vt:lpstr>
      <vt:lpstr>Discussion </vt:lpstr>
      <vt:lpstr>IFN- Gamma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Mycobacterium Avium Complex Associated Spondylitis</dc:title>
  <dc:creator>Sunjeet Sidhu</dc:creator>
  <cp:lastModifiedBy>Windows User</cp:lastModifiedBy>
  <cp:revision>11</cp:revision>
  <dcterms:created xsi:type="dcterms:W3CDTF">2014-02-01T06:48:44Z</dcterms:created>
  <dcterms:modified xsi:type="dcterms:W3CDTF">2014-02-12T14:15:33Z</dcterms:modified>
</cp:coreProperties>
</file>