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33" r:id="rId2"/>
    <p:sldId id="535" r:id="rId3"/>
    <p:sldId id="495" r:id="rId4"/>
    <p:sldId id="482" r:id="rId5"/>
    <p:sldId id="536" r:id="rId6"/>
    <p:sldId id="537" r:id="rId7"/>
    <p:sldId id="550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51" r:id="rId17"/>
    <p:sldId id="552" r:id="rId18"/>
    <p:sldId id="547" r:id="rId19"/>
    <p:sldId id="553" r:id="rId20"/>
    <p:sldId id="483" r:id="rId21"/>
    <p:sldId id="554" r:id="rId22"/>
    <p:sldId id="556" r:id="rId23"/>
    <p:sldId id="555" r:id="rId24"/>
    <p:sldId id="557" r:id="rId25"/>
    <p:sldId id="558" r:id="rId26"/>
    <p:sldId id="559" r:id="rId27"/>
    <p:sldId id="560" r:id="rId28"/>
    <p:sldId id="561" r:id="rId29"/>
    <p:sldId id="562" r:id="rId30"/>
    <p:sldId id="564" r:id="rId31"/>
    <p:sldId id="563" r:id="rId32"/>
    <p:sldId id="565" r:id="rId33"/>
    <p:sldId id="566" r:id="rId34"/>
    <p:sldId id="567" r:id="rId35"/>
    <p:sldId id="569" r:id="rId36"/>
    <p:sldId id="571" r:id="rId37"/>
    <p:sldId id="570" r:id="rId38"/>
    <p:sldId id="572" r:id="rId39"/>
    <p:sldId id="574" r:id="rId40"/>
    <p:sldId id="576" r:id="rId41"/>
    <p:sldId id="580" r:id="rId42"/>
    <p:sldId id="581" r:id="rId43"/>
    <p:sldId id="582" r:id="rId44"/>
    <p:sldId id="583" r:id="rId45"/>
    <p:sldId id="585" r:id="rId46"/>
    <p:sldId id="586" r:id="rId47"/>
    <p:sldId id="584" r:id="rId48"/>
    <p:sldId id="587" r:id="rId49"/>
    <p:sldId id="588" r:id="rId50"/>
    <p:sldId id="484" r:id="rId51"/>
    <p:sldId id="590" r:id="rId52"/>
    <p:sldId id="593" r:id="rId53"/>
    <p:sldId id="594" r:id="rId54"/>
    <p:sldId id="595" r:id="rId55"/>
    <p:sldId id="596" r:id="rId56"/>
    <p:sldId id="597" r:id="rId57"/>
    <p:sldId id="589" r:id="rId58"/>
    <p:sldId id="598" r:id="rId59"/>
    <p:sldId id="599" r:id="rId60"/>
    <p:sldId id="600" r:id="rId61"/>
    <p:sldId id="601" r:id="rId62"/>
    <p:sldId id="602" r:id="rId63"/>
    <p:sldId id="604" r:id="rId64"/>
    <p:sldId id="605" r:id="rId65"/>
    <p:sldId id="609" r:id="rId66"/>
    <p:sldId id="610" r:id="rId67"/>
    <p:sldId id="611" r:id="rId68"/>
    <p:sldId id="612" r:id="rId69"/>
    <p:sldId id="613" r:id="rId70"/>
    <p:sldId id="614" r:id="rId71"/>
    <p:sldId id="615" r:id="rId72"/>
    <p:sldId id="616" r:id="rId73"/>
    <p:sldId id="617" r:id="rId74"/>
    <p:sldId id="618" r:id="rId75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56" y="-67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727C730A-E1F4-4DCB-B2DD-6142E5F95196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61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687388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47CC5ADD-A78B-4E75-BEF4-793F5B87C793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798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151" tIns="45075" rIns="90151" bIns="4507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73349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51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2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60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3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3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20650" y="107950"/>
            <a:ext cx="10045700" cy="6642100"/>
            <a:chOff x="76" y="68"/>
            <a:chExt cx="6328" cy="4184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76" y="68"/>
              <a:ext cx="6328" cy="4184"/>
            </a:xfrm>
            <a:prstGeom prst="rect">
              <a:avLst/>
            </a:prstGeom>
            <a:gradFill rotWithShape="0">
              <a:gsLst>
                <a:gs pos="0">
                  <a:srgbClr val="3352B2"/>
                </a:gs>
                <a:gs pos="50000">
                  <a:srgbClr val="00279F"/>
                </a:gs>
                <a:gs pos="100000">
                  <a:srgbClr val="3352B2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169" y="140"/>
              <a:ext cx="6154" cy="4036"/>
            </a:xfrm>
            <a:prstGeom prst="rect">
              <a:avLst/>
            </a:prstGeom>
            <a:gradFill rotWithShape="0">
              <a:gsLst>
                <a:gs pos="0">
                  <a:srgbClr val="00279F"/>
                </a:gs>
                <a:gs pos="50000">
                  <a:srgbClr val="4C67BC"/>
                </a:gs>
                <a:gs pos="100000">
                  <a:srgbClr val="00279F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4"/>
            <p:cNvSpPr>
              <a:spLocks noChangeArrowheads="1"/>
            </p:cNvSpPr>
            <p:nvPr/>
          </p:nvSpPr>
          <p:spPr bwMode="auto">
            <a:xfrm>
              <a:off x="214" y="188"/>
              <a:ext cx="6051" cy="3944"/>
            </a:xfrm>
            <a:prstGeom prst="rect">
              <a:avLst/>
            </a:prstGeom>
            <a:gradFill rotWithShape="0">
              <a:gsLst>
                <a:gs pos="0">
                  <a:srgbClr val="4C67BC"/>
                </a:gs>
                <a:gs pos="50000">
                  <a:srgbClr val="00279F"/>
                </a:gs>
                <a:gs pos="100000">
                  <a:srgbClr val="4C67BC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306" y="272"/>
              <a:ext cx="5869" cy="3776"/>
            </a:xfrm>
            <a:prstGeom prst="rect">
              <a:avLst/>
            </a:prstGeom>
            <a:gradFill rotWithShape="0">
              <a:gsLst>
                <a:gs pos="0">
                  <a:srgbClr val="000C2F"/>
                </a:gs>
                <a:gs pos="100000">
                  <a:srgbClr val="00279F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686800" cy="3733800"/>
          </a:xfrm>
          <a:noFill/>
        </p:spPr>
        <p:txBody>
          <a:bodyPr/>
          <a:lstStyle/>
          <a:p>
            <a:r>
              <a:rPr lang="en-US" dirty="0" smtClean="0"/>
              <a:t>Maryland ACP Meeting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January 30, 2015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800" dirty="0" smtClean="0"/>
              <a:t>Update in Pulmonary Medicine</a:t>
            </a:r>
            <a:endParaRPr lang="en-US" sz="32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876800"/>
            <a:ext cx="8382000" cy="1219200"/>
          </a:xfrm>
          <a:noFill/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2800" dirty="0" smtClean="0"/>
              <a:t>Albert J. </a:t>
            </a:r>
            <a:r>
              <a:rPr lang="en-US" sz="2800" dirty="0" err="1" smtClean="0"/>
              <a:t>Polito</a:t>
            </a:r>
            <a:r>
              <a:rPr lang="en-US" sz="2800" dirty="0" smtClean="0"/>
              <a:t>, M.D.</a:t>
            </a:r>
          </a:p>
          <a:p>
            <a:pPr algn="ctr">
              <a:buFont typeface="Monotype Sorts" pitchFamily="2" charset="2"/>
              <a:buNone/>
            </a:pPr>
            <a:r>
              <a:rPr lang="en-US" sz="2800" dirty="0" smtClean="0"/>
              <a:t>The Lung Center at Mercy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990600"/>
          </a:xfrm>
        </p:spPr>
        <p:txBody>
          <a:bodyPr/>
          <a:lstStyle/>
          <a:p>
            <a:r>
              <a:rPr lang="en-US" sz="4000" smtClean="0"/>
              <a:t>Lung Cancer Screening</a:t>
            </a:r>
            <a:br>
              <a:rPr lang="en-US" sz="4000" smtClean="0"/>
            </a:br>
            <a:r>
              <a:rPr lang="en-US" sz="2800" smtClean="0"/>
              <a:t>Traditional Approaches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981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Periodic chest X-rays + induced sputum cytology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Memorial Sloan-Kettering Lung Project (10,040 smokers)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Johns Hopkins Lung Project (10,387 male smokers)</a:t>
            </a:r>
          </a:p>
          <a:p>
            <a:pPr>
              <a:lnSpc>
                <a:spcPct val="90000"/>
              </a:lnSpc>
            </a:pPr>
            <a:r>
              <a:rPr lang="en-US" smtClean="0"/>
              <a:t>No benefit in either study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Number of lung cancer deaths was unchanged by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758950"/>
            <a:ext cx="8991600" cy="3727450"/>
          </a:xfrm>
          <a:noFill/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467100" y="739775"/>
            <a:ext cx="3944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</a:rPr>
              <a:t>I-ELCAP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762000"/>
          </a:xfrm>
        </p:spPr>
        <p:txBody>
          <a:bodyPr/>
          <a:lstStyle/>
          <a:p>
            <a:r>
              <a:rPr lang="en-US" smtClean="0"/>
              <a:t>I-ELCAP Study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447800"/>
            <a:ext cx="8534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Case-control observational study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31,567 asymptomatic persons at risk for lung cancer had chest CT scans every 12 months from 1993-2005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Lung cancer identified in 484 persons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412 (85%) had stage I disease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Estimated 10 year survival rate = 88%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Traditionally reported 5 year survival rate = 70%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Conclusion:  Annual spiral CT screening can detect early stage lung cancer that is curable.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Weaknesses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No control group (everyone was screened)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Statistical model (not hard data) used to determine 10-year survival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1257300" y="533400"/>
            <a:ext cx="7772400" cy="914400"/>
          </a:xfrm>
          <a:noFill/>
        </p:spPr>
        <p:txBody>
          <a:bodyPr/>
          <a:lstStyle/>
          <a:p>
            <a:r>
              <a:rPr lang="en-US" smtClean="0"/>
              <a:t>National Lung Screening Trial</a:t>
            </a:r>
            <a:endParaRPr lang="en-US" sz="28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00100" y="1600200"/>
            <a:ext cx="8610600" cy="4267200"/>
          </a:xfrm>
        </p:spPr>
        <p:txBody>
          <a:bodyPr/>
          <a:lstStyle/>
          <a:p>
            <a:r>
              <a:rPr lang="en-US" sz="2800" dirty="0" smtClean="0"/>
              <a:t>Started in 2002, sponsored by NIH</a:t>
            </a:r>
          </a:p>
          <a:p>
            <a:r>
              <a:rPr lang="en-US" sz="2800" dirty="0" smtClean="0"/>
              <a:t>53,454 current or former smokers randomly assigned to screening with CT scans or with chest X-rays</a:t>
            </a:r>
          </a:p>
          <a:p>
            <a:r>
              <a:rPr lang="en-US" sz="2800" dirty="0" smtClean="0"/>
              <a:t>Study was stopped in November 2010 because of clear benefit for patients getting CT scans</a:t>
            </a:r>
          </a:p>
          <a:p>
            <a:pPr lvl="1"/>
            <a:r>
              <a:rPr lang="en-US" sz="2400" dirty="0" smtClean="0"/>
              <a:t>20% drop in death rate</a:t>
            </a:r>
          </a:p>
          <a:p>
            <a:pPr lvl="1"/>
            <a:r>
              <a:rPr lang="en-US" sz="2400" dirty="0" smtClean="0"/>
              <a:t>354 deaths in CT scan group, 442 deaths in X-ray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838200"/>
            <a:ext cx="8093075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everyone be screened with CT scans?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</a:t>
            </a:r>
          </a:p>
          <a:p>
            <a:r>
              <a:rPr lang="en-US" smtClean="0"/>
              <a:t>Issues</a:t>
            </a:r>
          </a:p>
          <a:p>
            <a:pPr lvl="1"/>
            <a:r>
              <a:rPr lang="en-US" smtClean="0"/>
              <a:t>Potential for overdiagnosis (false positives)</a:t>
            </a:r>
          </a:p>
          <a:p>
            <a:pPr lvl="2"/>
            <a:r>
              <a:rPr lang="en-US" smtClean="0"/>
              <a:t>26,722 screened with CT scan; 6413 had a suspicious lesion requiring F/U; of those, 6182 were false positives; 75 had major complication</a:t>
            </a:r>
          </a:p>
          <a:p>
            <a:pPr lvl="1"/>
            <a:r>
              <a:rPr lang="en-US" smtClean="0"/>
              <a:t>Number needed to screen to avoid one lung cancer death = 320</a:t>
            </a:r>
          </a:p>
          <a:p>
            <a:pPr lvl="1"/>
            <a:r>
              <a:rPr lang="en-US" smtClean="0"/>
              <a:t>Cost!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71700" y="685800"/>
            <a:ext cx="6172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American Cancer Society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U.S. Preventive Services Task Force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American College of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American College of Chest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American Academy of Family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American College of Radiology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American Thoracic Society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5638800"/>
            <a:ext cx="81534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 smtClean="0"/>
              <a:t>Between 2012 and 2014, all made formal recommendations for lung cancer screening.</a:t>
            </a: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4838700" y="3733800"/>
            <a:ext cx="685800" cy="1752600"/>
          </a:xfrm>
          <a:prstGeom prst="downArrow">
            <a:avLst>
              <a:gd name="adj1" fmla="val 50000"/>
              <a:gd name="adj2" fmla="val 63889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3600">
              <a:solidFill>
                <a:srgbClr val="99FF9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52700" y="2514600"/>
            <a:ext cx="5638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7658100" y="2667000"/>
            <a:ext cx="5334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353300" y="310072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2"/>
                </a:solidFill>
              </a:rPr>
              <a:t>“…evidence is insufficient to recommend for or against screening.”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476500" y="914400"/>
            <a:ext cx="5257800" cy="685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8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8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8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build="p"/>
      <p:bldP spid="218115" grpId="0" build="p"/>
      <p:bldP spid="21811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71700" y="685800"/>
            <a:ext cx="6172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American Cancer Society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U.S. Preventive Services Task Force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American College of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American College of Chest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American Academy of Family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American College of Radiology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American Thoracic Society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5638800"/>
            <a:ext cx="81534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 smtClean="0">
                <a:solidFill>
                  <a:srgbClr val="0033CC"/>
                </a:solidFill>
              </a:rPr>
              <a:t>Between 2012 and 2014, all made formal recommendations for lung cancer screening.</a:t>
            </a: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4838700" y="3733800"/>
            <a:ext cx="685800" cy="1752600"/>
          </a:xfrm>
          <a:prstGeom prst="downArrow">
            <a:avLst>
              <a:gd name="adj1" fmla="val 50000"/>
              <a:gd name="adj2" fmla="val 63889"/>
            </a:avLst>
          </a:prstGeom>
          <a:solidFill>
            <a:srgbClr val="0033CC"/>
          </a:solidFill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360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52700" y="2514600"/>
            <a:ext cx="5638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7658100" y="2667000"/>
            <a:ext cx="5334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353300" y="310072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33CC"/>
                </a:solidFill>
              </a:rPr>
              <a:t>“…evidence is insufficient to recommend for or against screening.”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476500" y="914400"/>
            <a:ext cx="5257800" cy="685800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1343342">
            <a:off x="2554913" y="3065031"/>
            <a:ext cx="5455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i="1" dirty="0"/>
              <a:t>What </a:t>
            </a:r>
            <a:r>
              <a:rPr lang="en-US" sz="4800" b="1" i="1" dirty="0" smtClean="0"/>
              <a:t>about CMS?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4882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952500" y="609600"/>
            <a:ext cx="8382000" cy="838200"/>
          </a:xfrm>
        </p:spPr>
        <p:txBody>
          <a:bodyPr/>
          <a:lstStyle/>
          <a:p>
            <a:r>
              <a:rPr lang="en-US" sz="3600" dirty="0" smtClean="0"/>
              <a:t>CMS and Lung Cancer Screening 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447800"/>
            <a:ext cx="8610600" cy="2590800"/>
          </a:xfrm>
        </p:spPr>
        <p:txBody>
          <a:bodyPr/>
          <a:lstStyle/>
          <a:p>
            <a:r>
              <a:rPr lang="en-US" sz="2600" dirty="0" smtClean="0"/>
              <a:t>04/30/2014</a:t>
            </a:r>
          </a:p>
          <a:p>
            <a:pPr lvl="1"/>
            <a:r>
              <a:rPr lang="en-US" sz="2200" dirty="0" smtClean="0"/>
              <a:t>MEDCAC (Medicare Evidence Development and Coverage Advisory Committee) recommends against lung cancer screening</a:t>
            </a:r>
          </a:p>
          <a:p>
            <a:endParaRPr lang="en-US" sz="600" dirty="0" smtClean="0"/>
          </a:p>
          <a:p>
            <a:r>
              <a:rPr lang="en-US" sz="2600" dirty="0" smtClean="0"/>
              <a:t>11/10/2014</a:t>
            </a:r>
          </a:p>
          <a:p>
            <a:pPr lvl="1"/>
            <a:r>
              <a:rPr lang="en-US" sz="2200" dirty="0" smtClean="0"/>
              <a:t>CMS releases proposal in favor of lung cancer screening</a:t>
            </a:r>
          </a:p>
          <a:p>
            <a:pPr lvl="1"/>
            <a:r>
              <a:rPr lang="en-US" sz="2200" dirty="0" smtClean="0"/>
              <a:t>Patients must meet eligibility criteria</a:t>
            </a:r>
          </a:p>
          <a:p>
            <a:pPr lvl="2"/>
            <a:r>
              <a:rPr lang="en-US" sz="1800" dirty="0" smtClean="0"/>
              <a:t>55-74 years old</a:t>
            </a:r>
          </a:p>
          <a:p>
            <a:pPr lvl="2"/>
            <a:r>
              <a:rPr lang="en-US" sz="1800" dirty="0" smtClean="0"/>
              <a:t>30 pack-year or greater smoking history</a:t>
            </a:r>
          </a:p>
          <a:p>
            <a:pPr lvl="2"/>
            <a:r>
              <a:rPr lang="en-US" sz="1800" dirty="0" smtClean="0"/>
              <a:t>Current smoker or ex-smoker within last 15 years</a:t>
            </a:r>
          </a:p>
          <a:p>
            <a:endParaRPr lang="en-US" sz="600" dirty="0" smtClean="0"/>
          </a:p>
          <a:p>
            <a:r>
              <a:rPr lang="en-US" sz="2600" dirty="0" smtClean="0"/>
              <a:t>February 2015 (anticipated)</a:t>
            </a:r>
          </a:p>
          <a:p>
            <a:pPr lvl="1"/>
            <a:r>
              <a:rPr lang="en-US" sz="2200" dirty="0" smtClean="0"/>
              <a:t>CMS releases final rule on lung cancer screening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8915400" cy="1143000"/>
          </a:xfrm>
        </p:spPr>
        <p:txBody>
          <a:bodyPr/>
          <a:lstStyle/>
          <a:p>
            <a:r>
              <a:rPr lang="en-US" dirty="0" smtClean="0"/>
              <a:t>A Few More Caveats from CMS…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8001000" cy="4114800"/>
          </a:xfrm>
        </p:spPr>
        <p:txBody>
          <a:bodyPr/>
          <a:lstStyle/>
          <a:p>
            <a:r>
              <a:rPr lang="en-US" dirty="0" smtClean="0"/>
              <a:t>A shared decision-making visit between physician and patient must take place</a:t>
            </a:r>
          </a:p>
          <a:p>
            <a:r>
              <a:rPr lang="en-US" dirty="0" smtClean="0"/>
              <a:t>Imaging center must:</a:t>
            </a:r>
          </a:p>
          <a:p>
            <a:pPr lvl="1"/>
            <a:r>
              <a:rPr lang="en-US" dirty="0" smtClean="0"/>
              <a:t>Perform low-dose CT scans (1.5 </a:t>
            </a:r>
            <a:r>
              <a:rPr lang="en-US" dirty="0" err="1" smtClean="0"/>
              <a:t>mSv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Collect and submit data to a CMS-approved national registry for each lung cancer screening performed</a:t>
            </a:r>
          </a:p>
        </p:txBody>
      </p:sp>
    </p:spTree>
    <p:extLst>
      <p:ext uri="{BB962C8B-B14F-4D97-AF65-F5344CB8AC3E}">
        <p14:creationId xmlns:p14="http://schemas.microsoft.com/office/powerpoint/2010/main" val="13723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Disclosures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have no relevant financial relationships with any commercial interest related to the manufacturer of any commercial product and/or provider of commercial services discussed in this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2187575"/>
            <a:ext cx="9096376" cy="1470025"/>
          </a:xfrm>
        </p:spPr>
        <p:txBody>
          <a:bodyPr/>
          <a:lstStyle/>
          <a:p>
            <a:r>
              <a:rPr lang="en-US" dirty="0" smtClean="0"/>
              <a:t>Prevention of COPD Exacerbations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Exacerbations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and persistent worsening of breathing in a patient with COPD, requiring a change in medications</a:t>
            </a:r>
            <a:endParaRPr lang="en-US" dirty="0"/>
          </a:p>
          <a:p>
            <a:r>
              <a:rPr lang="en-US" dirty="0" smtClean="0"/>
              <a:t>Treatment may include</a:t>
            </a:r>
          </a:p>
          <a:p>
            <a:pPr lvl="1"/>
            <a:r>
              <a:rPr lang="en-US" dirty="0" smtClean="0"/>
              <a:t>Systemic corticosteroids</a:t>
            </a:r>
          </a:p>
          <a:p>
            <a:pPr lvl="1"/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Nebulized bronchodilators</a:t>
            </a:r>
          </a:p>
          <a:p>
            <a:pPr lvl="1"/>
            <a:r>
              <a:rPr lang="en-US" dirty="0" smtClean="0"/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23455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Exacerbations</a:t>
            </a:r>
            <a:br>
              <a:rPr lang="en-US" dirty="0" smtClean="0"/>
            </a:br>
            <a:r>
              <a:rPr lang="en-US" sz="2800" dirty="0" smtClean="0"/>
              <a:t>What’s so bad about them?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28800"/>
            <a:ext cx="8305800" cy="4114800"/>
          </a:xfrm>
        </p:spPr>
        <p:txBody>
          <a:bodyPr/>
          <a:lstStyle/>
          <a:p>
            <a:r>
              <a:rPr lang="en-US" sz="2600" dirty="0" smtClean="0"/>
              <a:t>May signal or cause more rapid progression of disease</a:t>
            </a:r>
          </a:p>
          <a:p>
            <a:r>
              <a:rPr lang="en-US" sz="2600" dirty="0"/>
              <a:t>R</a:t>
            </a:r>
            <a:r>
              <a:rPr lang="en-US" sz="2600" dirty="0" smtClean="0"/>
              <a:t>educe quality of life</a:t>
            </a:r>
          </a:p>
          <a:p>
            <a:r>
              <a:rPr lang="en-US" sz="2600" dirty="0" smtClean="0"/>
              <a:t>Associated with increased mortality</a:t>
            </a:r>
          </a:p>
          <a:p>
            <a:pPr lvl="1"/>
            <a:r>
              <a:rPr lang="en-US" sz="2200" dirty="0" smtClean="0"/>
              <a:t>If hospitalized, mortality rate similar to acute coronary syndrome</a:t>
            </a:r>
          </a:p>
          <a:p>
            <a:pPr lvl="1"/>
            <a:r>
              <a:rPr lang="en-US" sz="2200" dirty="0" smtClean="0"/>
              <a:t>8% die in hospital, 25% die in subsequent 6 months</a:t>
            </a:r>
          </a:p>
          <a:p>
            <a:r>
              <a:rPr lang="en-US" sz="2600" dirty="0" smtClean="0"/>
              <a:t>Account for 50% of the healthcare costs associated with COPD</a:t>
            </a:r>
          </a:p>
          <a:p>
            <a:pPr lvl="1"/>
            <a:r>
              <a:rPr lang="en-US" sz="2200" dirty="0" smtClean="0"/>
              <a:t>Total cost for COPD in 2010 = $50 billion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838700" y="6096000"/>
            <a:ext cx="5027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Criner</a:t>
            </a:r>
            <a:r>
              <a:rPr lang="en-US" sz="1600" dirty="0" smtClean="0"/>
              <a:t> GJ,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2014 (Oct. 16); epub:14-1676.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21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151146"/>
              </p:ext>
            </p:extLst>
          </p:nvPr>
        </p:nvGraphicFramePr>
        <p:xfrm>
          <a:off x="800100" y="2133600"/>
          <a:ext cx="8610600" cy="339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</a:t>
                      </a:r>
                    </a:p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-agonist (LABA)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Serevent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Foradil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LABA</a:t>
                      </a:r>
                      <a:r>
                        <a:rPr lang="en-US" baseline="0" dirty="0" smtClean="0"/>
                        <a:t> + inhaled corticosteroid (ICS)*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r>
                        <a:rPr lang="en-US" dirty="0" smtClean="0"/>
                        <a:t>/fluticasone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/budesonide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mometasone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Advair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Symbicort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Dulera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anticholinergic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Tiotropium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Spiriva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Phosphodiesterase</a:t>
                      </a:r>
                      <a:r>
                        <a:rPr lang="en-US" baseline="0" dirty="0" smtClean="0"/>
                        <a:t> inhibitor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Roflumilast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Daliresp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82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617895"/>
              </p:ext>
            </p:extLst>
          </p:nvPr>
        </p:nvGraphicFramePr>
        <p:xfrm>
          <a:off x="800100" y="2133600"/>
          <a:ext cx="8610600" cy="339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Long-acting </a:t>
                      </a:r>
                    </a:p>
                    <a:p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β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-agonist (LABA)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Salmeterol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Formoterol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Serevent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Foradil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15-20%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LABA</a:t>
                      </a:r>
                      <a:r>
                        <a:rPr lang="en-US" baseline="0" dirty="0" smtClean="0"/>
                        <a:t> + inhaled corticosteroid (ICS)*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r>
                        <a:rPr lang="en-US" dirty="0" smtClean="0"/>
                        <a:t>/fluticasone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/budesonide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mometasone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Advair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Symbicort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Dulera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anticholinergic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Tiotropium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Spiriva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Phosphodiesterase</a:t>
                      </a:r>
                      <a:r>
                        <a:rPr lang="en-US" baseline="0" dirty="0" smtClean="0"/>
                        <a:t> inhibitor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Roflumilast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Daliresp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75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72746"/>
              </p:ext>
            </p:extLst>
          </p:nvPr>
        </p:nvGraphicFramePr>
        <p:xfrm>
          <a:off x="800100" y="2133600"/>
          <a:ext cx="8610600" cy="339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</a:t>
                      </a:r>
                    </a:p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-agonist (LABA)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Serevent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Foradil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LABA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+ inhaled corticosteroid (ICS)*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Salmeterol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/fluticasone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Formoterol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/budesonide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Formoterol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mometasone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Advair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Symbicort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Dulera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anticholinergic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Tiotropium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Spiriva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Phosphodiesterase</a:t>
                      </a:r>
                      <a:r>
                        <a:rPr lang="en-US" baseline="0" dirty="0" smtClean="0"/>
                        <a:t> inhibitor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Roflumilast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Daliresp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8700" y="563880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2"/>
                </a:solidFill>
              </a:rPr>
              <a:t>*ICS alone are not proven to reduce COPD exacerbation rates.</a:t>
            </a:r>
            <a:endParaRPr lang="en-US" sz="1800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68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08025"/>
              </p:ext>
            </p:extLst>
          </p:nvPr>
        </p:nvGraphicFramePr>
        <p:xfrm>
          <a:off x="800100" y="2133600"/>
          <a:ext cx="8610600" cy="339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</a:t>
                      </a:r>
                    </a:p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-agonist (LABA)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Serevent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Foradil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LABA</a:t>
                      </a:r>
                      <a:r>
                        <a:rPr lang="en-US" baseline="0" dirty="0" smtClean="0"/>
                        <a:t> + inhaled corticosteroid (ICS)*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r>
                        <a:rPr lang="en-US" dirty="0" smtClean="0"/>
                        <a:t>/fluticasone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/budesonide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mometasone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Advair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Symbicort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Dulera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Long-acting anticholinergic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Tiotropium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Spiriva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14-25%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Phosphodiesterase</a:t>
                      </a:r>
                      <a:r>
                        <a:rPr lang="en-US" baseline="0" dirty="0" smtClean="0"/>
                        <a:t> inhibitor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Roflumilast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Daliresp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8700" y="563880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*ICS alone are not proven to reduce COPD exacerbation rates.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15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88131"/>
              </p:ext>
            </p:extLst>
          </p:nvPr>
        </p:nvGraphicFramePr>
        <p:xfrm>
          <a:off x="800100" y="2133600"/>
          <a:ext cx="8610600" cy="339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</a:t>
                      </a:r>
                    </a:p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-agonist (LABA)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Serevent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Foradil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LABA</a:t>
                      </a:r>
                      <a:r>
                        <a:rPr lang="en-US" baseline="0" dirty="0" smtClean="0"/>
                        <a:t> + inhaled corticosteroid (ICS)*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r>
                        <a:rPr lang="en-US" dirty="0" smtClean="0"/>
                        <a:t>/fluticasone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/budesonide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mometasone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Advair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Symbicort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Dulera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anticholinergic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Tiotropium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Spiriva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Phosphodiesterase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inhibitor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Roflumilast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Daliresp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17%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8700" y="563880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*ICS alone are not proven to reduce COPD exacerbation rates.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29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09600"/>
            <a:ext cx="8839200" cy="1143000"/>
          </a:xfrm>
        </p:spPr>
        <p:txBody>
          <a:bodyPr/>
          <a:lstStyle/>
          <a:p>
            <a:r>
              <a:rPr lang="en-US" dirty="0" smtClean="0"/>
              <a:t>Macrolide Antibiotics</a:t>
            </a:r>
            <a:br>
              <a:rPr lang="en-US" dirty="0" smtClean="0"/>
            </a:br>
            <a:r>
              <a:rPr lang="en-US" sz="2800" dirty="0" smtClean="0"/>
              <a:t>Another Drug Class to Prevent COPD Exacerbations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8534400" cy="3657600"/>
          </a:xfrm>
        </p:spPr>
        <p:txBody>
          <a:bodyPr/>
          <a:lstStyle/>
          <a:p>
            <a:r>
              <a:rPr lang="en-US" dirty="0" smtClean="0"/>
              <a:t>Index study</a:t>
            </a:r>
          </a:p>
          <a:p>
            <a:pPr lvl="1"/>
            <a:r>
              <a:rPr lang="en-US" dirty="0" smtClean="0"/>
              <a:t>1142 patients with COPD randomized to receive daily azithromycin vs. placebo</a:t>
            </a:r>
          </a:p>
          <a:p>
            <a:pPr lvl="1"/>
            <a:r>
              <a:rPr lang="en-US" dirty="0" smtClean="0"/>
              <a:t>Median time to first exacerbation</a:t>
            </a:r>
          </a:p>
          <a:p>
            <a:pPr lvl="2"/>
            <a:r>
              <a:rPr lang="en-US" dirty="0" smtClean="0"/>
              <a:t>266 days (</a:t>
            </a:r>
            <a:r>
              <a:rPr lang="en-US" dirty="0" err="1" smtClean="0"/>
              <a:t>azithro</a:t>
            </a:r>
            <a:r>
              <a:rPr lang="en-US" dirty="0" smtClean="0"/>
              <a:t>) vs. 174 days (placebo), p&lt;0.001</a:t>
            </a:r>
          </a:p>
          <a:p>
            <a:pPr lvl="1"/>
            <a:r>
              <a:rPr lang="en-US" dirty="0" smtClean="0"/>
              <a:t>Frequency of exacerbations</a:t>
            </a:r>
          </a:p>
          <a:p>
            <a:pPr lvl="2"/>
            <a:r>
              <a:rPr lang="en-US" dirty="0" smtClean="0"/>
              <a:t>1.48/patient-year (</a:t>
            </a:r>
            <a:r>
              <a:rPr lang="en-US" dirty="0" err="1" smtClean="0"/>
              <a:t>azithro</a:t>
            </a:r>
            <a:r>
              <a:rPr lang="en-US" dirty="0" smtClean="0"/>
              <a:t>) vs. 1.83/patient-year (placebo), p=0.01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1100" y="6096000"/>
            <a:ext cx="4733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Albert RK,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2011; 365:689-698.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8153400" cy="914400"/>
          </a:xfrm>
        </p:spPr>
        <p:txBody>
          <a:bodyPr/>
          <a:lstStyle/>
          <a:p>
            <a:r>
              <a:rPr lang="en-US" dirty="0" smtClean="0"/>
              <a:t>Macrolide Antibiotics for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524000"/>
            <a:ext cx="7772400" cy="3810000"/>
          </a:xfrm>
        </p:spPr>
        <p:txBody>
          <a:bodyPr/>
          <a:lstStyle/>
          <a:p>
            <a:r>
              <a:rPr lang="en-US" sz="2800" dirty="0" smtClean="0"/>
              <a:t>Cochrane analysis (and JAMA clinical review) published in 2013-2014</a:t>
            </a:r>
          </a:p>
          <a:p>
            <a:r>
              <a:rPr lang="en-US" sz="2800" dirty="0" smtClean="0"/>
              <a:t>Conclusions</a:t>
            </a:r>
          </a:p>
          <a:p>
            <a:pPr lvl="1"/>
            <a:r>
              <a:rPr lang="en-US" sz="2400" dirty="0" smtClean="0"/>
              <a:t>Continuous macrolide antibiotic use is associated with a clinically significant reduction in COPD exacerbations.</a:t>
            </a:r>
          </a:p>
          <a:p>
            <a:pPr lvl="1"/>
            <a:r>
              <a:rPr lang="en-US" sz="2400" dirty="0" smtClean="0"/>
              <a:t>Thrice weekly administration is equal to daily administration.</a:t>
            </a:r>
          </a:p>
          <a:p>
            <a:pPr lvl="1"/>
            <a:r>
              <a:rPr lang="en-US" sz="2400" dirty="0" smtClean="0"/>
              <a:t>Intermittent administration is of no benefit.</a:t>
            </a:r>
          </a:p>
          <a:p>
            <a:pPr lvl="1"/>
            <a:r>
              <a:rPr lang="en-US" sz="2400" dirty="0" smtClean="0"/>
              <a:t>Other antibiotic classes show no similar benefit.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010" y="5867400"/>
            <a:ext cx="587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Herath</a:t>
            </a:r>
            <a:r>
              <a:rPr lang="en-US" sz="1600" dirty="0" smtClean="0"/>
              <a:t> SC, et al. </a:t>
            </a:r>
            <a:r>
              <a:rPr lang="en-US" sz="1600" i="1" dirty="0" smtClean="0"/>
              <a:t>Cochrane Database </a:t>
            </a:r>
            <a:r>
              <a:rPr lang="en-US" sz="1600" i="1" dirty="0" err="1" smtClean="0"/>
              <a:t>Syst</a:t>
            </a:r>
            <a:r>
              <a:rPr lang="en-US" sz="1600" i="1" dirty="0" smtClean="0"/>
              <a:t> Rev </a:t>
            </a:r>
            <a:r>
              <a:rPr lang="en-US" sz="1600" dirty="0" smtClean="0"/>
              <a:t>2013; 11:9764.</a:t>
            </a:r>
          </a:p>
          <a:p>
            <a:r>
              <a:rPr lang="en-US" sz="1600" dirty="0" err="1" smtClean="0"/>
              <a:t>Herath</a:t>
            </a:r>
            <a:r>
              <a:rPr lang="en-US" sz="1600" dirty="0" smtClean="0"/>
              <a:t> SC, et al. </a:t>
            </a:r>
            <a:r>
              <a:rPr lang="en-US" sz="1600" i="1" dirty="0" smtClean="0"/>
              <a:t>JAMA</a:t>
            </a:r>
            <a:r>
              <a:rPr lang="en-US" sz="1600" dirty="0" smtClean="0"/>
              <a:t> 2014; 311:2225.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8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2057400"/>
            <a:ext cx="7239000" cy="3581400"/>
          </a:xfrm>
        </p:spPr>
        <p:txBody>
          <a:bodyPr/>
          <a:lstStyle/>
          <a:p>
            <a:r>
              <a:rPr lang="en-US" smtClean="0"/>
              <a:t>Lung cancer screening</a:t>
            </a:r>
          </a:p>
          <a:p>
            <a:r>
              <a:rPr lang="en-US" smtClean="0"/>
              <a:t>Prevention of COPD exacerbations</a:t>
            </a:r>
          </a:p>
          <a:p>
            <a:r>
              <a:rPr lang="en-US" smtClean="0"/>
              <a:t>Treatment of obstructive sleep apnea</a:t>
            </a:r>
          </a:p>
          <a:p>
            <a:r>
              <a:rPr lang="en-US" smtClean="0"/>
              <a:t>Emergence of electronic cigarettes</a:t>
            </a:r>
          </a:p>
          <a:p>
            <a:r>
              <a:rPr lang="en-US" smtClean="0"/>
              <a:t>Treatment of IPF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885620"/>
              </p:ext>
            </p:extLst>
          </p:nvPr>
        </p:nvGraphicFramePr>
        <p:xfrm>
          <a:off x="800100" y="2133600"/>
          <a:ext cx="8610600" cy="3395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</a:t>
                      </a:r>
                    </a:p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-agonist (LABA)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Serevent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Foradil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LABA</a:t>
                      </a:r>
                      <a:r>
                        <a:rPr lang="en-US" baseline="0" dirty="0" smtClean="0"/>
                        <a:t> + inhaled corticosteroid (ICS)*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r>
                        <a:rPr lang="en-US" dirty="0" smtClean="0"/>
                        <a:t>/fluticasone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/budesonide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mometasone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Advair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Symbicort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Dulera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anticholinergic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Tiotropium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Spiriva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Phosphodiesterase</a:t>
                      </a:r>
                      <a:r>
                        <a:rPr lang="en-US" baseline="0" dirty="0" smtClean="0"/>
                        <a:t> inhibitor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Roflumilast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Daliresp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6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9067800" cy="1143000"/>
          </a:xfrm>
        </p:spPr>
        <p:txBody>
          <a:bodyPr/>
          <a:lstStyle/>
          <a:p>
            <a:r>
              <a:rPr lang="en-US" dirty="0" smtClean="0"/>
              <a:t>Medications That Reduce Frequency of COPD Exacerbations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360787"/>
              </p:ext>
            </p:extLst>
          </p:nvPr>
        </p:nvGraphicFramePr>
        <p:xfrm>
          <a:off x="800100" y="2133600"/>
          <a:ext cx="8610600" cy="3957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6000"/>
                <a:gridCol w="2971800"/>
                <a:gridCol w="1752600"/>
                <a:gridCol w="1600200"/>
              </a:tblGrid>
              <a:tr h="56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 names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%Reduction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</a:t>
                      </a:r>
                    </a:p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-agonist (LABA)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Serevent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Foradil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15-20%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LABA</a:t>
                      </a:r>
                      <a:r>
                        <a:rPr lang="en-US" baseline="0" dirty="0" smtClean="0"/>
                        <a:t> + inhaled corticosteroid (ICS)*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Salmeterol</a:t>
                      </a:r>
                      <a:r>
                        <a:rPr lang="en-US" dirty="0" smtClean="0"/>
                        <a:t>/fluticasone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/budesonide</a:t>
                      </a:r>
                    </a:p>
                    <a:p>
                      <a:pPr algn="ctr"/>
                      <a:r>
                        <a:rPr lang="en-US" dirty="0" err="1" smtClean="0"/>
                        <a:t>Formoterol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mometasone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Advair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Symbicort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Dulera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Long-acting anticholinergic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Tiotropium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Spiriva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14-25%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Phosphodiesterase</a:t>
                      </a:r>
                      <a:r>
                        <a:rPr lang="en-US" baseline="0" dirty="0" smtClean="0"/>
                        <a:t> inhibitor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Roflumilast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Daliresp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Macrolide antibiotic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Azithromycin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Zithromax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0700" y="6096000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Marchetti</a:t>
            </a:r>
            <a:r>
              <a:rPr lang="en-US" sz="1600" dirty="0"/>
              <a:t> </a:t>
            </a:r>
            <a:r>
              <a:rPr lang="en-US" sz="1600" dirty="0" smtClean="0"/>
              <a:t>N,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2013; 143:1444-54.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23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about macrolides?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8077200" cy="3733800"/>
          </a:xfrm>
        </p:spPr>
        <p:txBody>
          <a:bodyPr/>
          <a:lstStyle/>
          <a:p>
            <a:r>
              <a:rPr lang="en-US" dirty="0" smtClean="0"/>
              <a:t>Anti-inflammatory effects</a:t>
            </a:r>
          </a:p>
          <a:p>
            <a:pPr lvl="1"/>
            <a:r>
              <a:rPr lang="en-US" dirty="0" smtClean="0"/>
              <a:t>Inhibition of neutrophil migration into airways</a:t>
            </a:r>
          </a:p>
          <a:p>
            <a:pPr lvl="1"/>
            <a:r>
              <a:rPr lang="en-US" dirty="0" smtClean="0"/>
              <a:t>Inhibition of neutrophil survival (↑apoptosis)</a:t>
            </a:r>
          </a:p>
          <a:p>
            <a:pPr lvl="1"/>
            <a:r>
              <a:rPr lang="en-US" dirty="0" smtClean="0"/>
              <a:t>Reduction in mucous secretion</a:t>
            </a:r>
          </a:p>
          <a:p>
            <a:pPr lvl="1"/>
            <a:r>
              <a:rPr lang="en-US" dirty="0" smtClean="0"/>
              <a:t>Maintenance of integrity of airway epithelial cells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Macrolides</a:t>
            </a:r>
            <a:br>
              <a:rPr lang="en-US" dirty="0" smtClean="0"/>
            </a:b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057400"/>
            <a:ext cx="8382000" cy="4114800"/>
          </a:xfrm>
        </p:spPr>
        <p:txBody>
          <a:bodyPr/>
          <a:lstStyle/>
          <a:p>
            <a:r>
              <a:rPr lang="en-US" sz="2800" dirty="0" smtClean="0"/>
              <a:t>Risk of QT prolongation leading to fatal arrhythmias</a:t>
            </a:r>
          </a:p>
          <a:p>
            <a:pPr lvl="1"/>
            <a:r>
              <a:rPr lang="en-US" sz="2400" dirty="0" smtClean="0"/>
              <a:t>Calculated risk of cardiac death associated with long term azithromycin prophylaxis in COPD ≈ 1 in 20,000</a:t>
            </a:r>
          </a:p>
          <a:p>
            <a:r>
              <a:rPr lang="en-US" sz="2800" dirty="0" smtClean="0"/>
              <a:t>Hearing loss</a:t>
            </a:r>
          </a:p>
          <a:p>
            <a:pPr lvl="1"/>
            <a:r>
              <a:rPr lang="en-US" sz="2400" dirty="0" smtClean="0"/>
              <a:t>Absolute 5% excess of hearing loss in azithromycin arm of index study (p=0.04)</a:t>
            </a:r>
          </a:p>
          <a:p>
            <a:r>
              <a:rPr lang="en-US" sz="2800" dirty="0" smtClean="0"/>
              <a:t>Development of resistant bacterial strains?</a:t>
            </a:r>
          </a:p>
        </p:txBody>
      </p:sp>
    </p:spTree>
    <p:extLst>
      <p:ext uri="{BB962C8B-B14F-4D97-AF65-F5344CB8AC3E}">
        <p14:creationId xmlns:p14="http://schemas.microsoft.com/office/powerpoint/2010/main" val="22639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263775"/>
            <a:ext cx="8743950" cy="1470025"/>
          </a:xfrm>
        </p:spPr>
        <p:txBody>
          <a:bodyPr/>
          <a:lstStyle/>
          <a:p>
            <a:r>
              <a:rPr lang="en-US" dirty="0" smtClean="0"/>
              <a:t>Treatment of </a:t>
            </a:r>
            <a:br>
              <a:rPr lang="en-US" dirty="0" smtClean="0"/>
            </a:br>
            <a:r>
              <a:rPr lang="en-US" dirty="0" smtClean="0"/>
              <a:t>Obstructive Sleep Apnea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914400"/>
            <a:ext cx="7772400" cy="1143000"/>
          </a:xfrm>
          <a:noFill/>
        </p:spPr>
        <p:txBody>
          <a:bodyPr/>
          <a:lstStyle/>
          <a:p>
            <a:r>
              <a:rPr lang="en-US" sz="4000" smtClean="0"/>
              <a:t>Obstructive Sleep Apnea (OSA)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438400"/>
            <a:ext cx="8839200" cy="2667000"/>
          </a:xfrm>
          <a:noFill/>
        </p:spPr>
        <p:txBody>
          <a:bodyPr/>
          <a:lstStyle/>
          <a:p>
            <a:r>
              <a:rPr lang="en-US" dirty="0" smtClean="0"/>
              <a:t>Recurrent decreases in airflow during sleep, associated with respiratory efforts	</a:t>
            </a:r>
          </a:p>
          <a:p>
            <a:pPr lvl="1"/>
            <a:r>
              <a:rPr lang="en-US" dirty="0" smtClean="0"/>
              <a:t>Pharyngeal structures cause the obstruction</a:t>
            </a:r>
          </a:p>
          <a:p>
            <a:r>
              <a:rPr lang="en-US" dirty="0" smtClean="0"/>
              <a:t>Occurs in 2-4% of middle-aged adults</a:t>
            </a:r>
          </a:p>
          <a:p>
            <a:r>
              <a:rPr lang="en-US" dirty="0" smtClean="0"/>
              <a:t>Usually more prominent during REM sleep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  <a:noFill/>
        </p:spPr>
        <p:txBody>
          <a:bodyPr/>
          <a:lstStyle/>
          <a:p>
            <a:r>
              <a:rPr lang="en-US" sz="4000" smtClean="0"/>
              <a:t>Clinical Presentation of OSA</a:t>
            </a:r>
            <a:br>
              <a:rPr lang="en-US" sz="4000" smtClean="0"/>
            </a:br>
            <a:r>
              <a:rPr lang="en-US" sz="2800" smtClean="0"/>
              <a:t>The Sleep History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057400"/>
            <a:ext cx="8382000" cy="4191000"/>
          </a:xfrm>
          <a:noFill/>
        </p:spPr>
        <p:txBody>
          <a:bodyPr/>
          <a:lstStyle/>
          <a:p>
            <a:r>
              <a:rPr lang="en-US" sz="2800" dirty="0" smtClean="0"/>
              <a:t>Middle-aged overweight/obese men and women</a:t>
            </a:r>
          </a:p>
          <a:p>
            <a:r>
              <a:rPr lang="en-US" sz="2800" dirty="0" smtClean="0"/>
              <a:t>Loud snoring (“wakes the dead”)</a:t>
            </a:r>
          </a:p>
          <a:p>
            <a:r>
              <a:rPr lang="en-US" sz="2800" dirty="0" smtClean="0"/>
              <a:t>Witnessed apneas</a:t>
            </a:r>
          </a:p>
          <a:p>
            <a:r>
              <a:rPr lang="en-US" sz="2800" dirty="0" smtClean="0"/>
              <a:t>Daytime </a:t>
            </a:r>
            <a:r>
              <a:rPr lang="en-US" sz="2800" dirty="0" err="1" smtClean="0"/>
              <a:t>hypersomnolence</a:t>
            </a:r>
            <a:endParaRPr lang="en-US" sz="2800" dirty="0" smtClean="0"/>
          </a:p>
          <a:p>
            <a:r>
              <a:rPr lang="en-US" sz="2800" dirty="0" smtClean="0"/>
              <a:t>Gasping or choking sensations during sleep</a:t>
            </a:r>
          </a:p>
          <a:p>
            <a:r>
              <a:rPr lang="en-US" sz="2800" dirty="0" err="1" smtClean="0"/>
              <a:t>Unrefreshing</a:t>
            </a:r>
            <a:r>
              <a:rPr lang="en-US" sz="2800" dirty="0" smtClean="0"/>
              <a:t> sleep</a:t>
            </a:r>
          </a:p>
          <a:p>
            <a:r>
              <a:rPr lang="en-US" sz="2800" dirty="0" smtClean="0"/>
              <a:t>Morning headaches</a:t>
            </a:r>
          </a:p>
          <a:p>
            <a:r>
              <a:rPr lang="en-US" sz="2800" dirty="0" smtClean="0"/>
              <a:t>Automobile accidents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  <a:noFill/>
        </p:spPr>
        <p:txBody>
          <a:bodyPr/>
          <a:lstStyle/>
          <a:p>
            <a:r>
              <a:rPr lang="en-US" sz="4000" smtClean="0"/>
              <a:t>Clinical Presentation of OSA</a:t>
            </a:r>
            <a:br>
              <a:rPr lang="en-US" sz="4000" smtClean="0"/>
            </a:br>
            <a:r>
              <a:rPr lang="en-US" sz="2800" smtClean="0"/>
              <a:t>The Sleep History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057400"/>
            <a:ext cx="7772400" cy="4191000"/>
          </a:xfrm>
          <a:noFill/>
        </p:spPr>
        <p:txBody>
          <a:bodyPr/>
          <a:lstStyle/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Middle-aged overweight men and women</a:t>
            </a:r>
          </a:p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Loud snoring (“wakes the dead”)</a:t>
            </a:r>
          </a:p>
          <a:p>
            <a:r>
              <a:rPr lang="en-US" sz="2800" smtClean="0"/>
              <a:t>Witnessed apneas</a:t>
            </a:r>
          </a:p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Daytime hypersomnolence</a:t>
            </a:r>
          </a:p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Gasping or choking sensations during sleep</a:t>
            </a:r>
          </a:p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Unrefreshing sleep</a:t>
            </a:r>
          </a:p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Morning headaches</a:t>
            </a:r>
          </a:p>
          <a:p>
            <a:pPr>
              <a:buClr>
                <a:srgbClr val="0033CC"/>
              </a:buClr>
            </a:pPr>
            <a:r>
              <a:rPr lang="en-US" sz="2800" smtClean="0">
                <a:solidFill>
                  <a:srgbClr val="0033CC"/>
                </a:solidFill>
              </a:rPr>
              <a:t>Automobile accidents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181100" y="3048000"/>
            <a:ext cx="3886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5067300" y="3352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829300" y="2895600"/>
            <a:ext cx="350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chemeClr val="tx2"/>
                </a:solidFill>
              </a:rPr>
              <a:t>Highest positive </a:t>
            </a:r>
          </a:p>
          <a:p>
            <a:r>
              <a:rPr lang="en-US" sz="2800" b="1">
                <a:solidFill>
                  <a:schemeClr val="tx2"/>
                </a:solidFill>
              </a:rPr>
              <a:t>predictive value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  <a:noFill/>
        </p:spPr>
        <p:txBody>
          <a:bodyPr/>
          <a:lstStyle/>
          <a:p>
            <a:r>
              <a:rPr lang="en-US" sz="4000" smtClean="0"/>
              <a:t>Clinical Presentation of OSA</a:t>
            </a:r>
            <a:br>
              <a:rPr lang="en-US" sz="4000" smtClean="0"/>
            </a:br>
            <a:r>
              <a:rPr lang="en-US" sz="2800" smtClean="0"/>
              <a:t>The Sleep History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057400"/>
            <a:ext cx="7772400" cy="4191000"/>
          </a:xfrm>
          <a:noFill/>
        </p:spPr>
        <p:txBody>
          <a:bodyPr/>
          <a:lstStyle/>
          <a:p>
            <a:r>
              <a:rPr lang="en-US" sz="2800" smtClean="0"/>
              <a:t>Middle-aged overweight men and women</a:t>
            </a:r>
          </a:p>
          <a:p>
            <a:r>
              <a:rPr lang="en-US" sz="2800" smtClean="0"/>
              <a:t>Loud snoring (“wakes the dead”)</a:t>
            </a:r>
          </a:p>
          <a:p>
            <a:r>
              <a:rPr lang="en-US" sz="2800" smtClean="0"/>
              <a:t>Witnessed apneas</a:t>
            </a:r>
          </a:p>
          <a:p>
            <a:r>
              <a:rPr lang="en-US" sz="2800" smtClean="0"/>
              <a:t>Daytime hypersomnolence</a:t>
            </a:r>
          </a:p>
          <a:p>
            <a:r>
              <a:rPr lang="en-US" sz="2800" smtClean="0"/>
              <a:t>Gasping or choking sensations during sleep</a:t>
            </a:r>
          </a:p>
          <a:p>
            <a:r>
              <a:rPr lang="en-US" sz="2800" smtClean="0"/>
              <a:t>Unrefreshing sleep</a:t>
            </a:r>
          </a:p>
          <a:p>
            <a:r>
              <a:rPr lang="en-US" sz="2800" smtClean="0"/>
              <a:t>Morning headaches</a:t>
            </a:r>
          </a:p>
          <a:p>
            <a:r>
              <a:rPr lang="en-US" sz="2800" smtClean="0"/>
              <a:t>Automobile accidents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762500" y="4922838"/>
            <a:ext cx="5257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i="1">
                <a:solidFill>
                  <a:srgbClr val="FFFF00"/>
                </a:solidFill>
                <a:latin typeface="Verdana" pitchFamily="34" charset="0"/>
              </a:rPr>
              <a:t>**Reported history of snoring</a:t>
            </a:r>
          </a:p>
          <a:p>
            <a:pPr algn="ctr"/>
            <a:r>
              <a:rPr lang="en-US" sz="2200" b="1" i="1">
                <a:solidFill>
                  <a:srgbClr val="FFFF00"/>
                </a:solidFill>
                <a:latin typeface="Verdana" pitchFamily="34" charset="0"/>
              </a:rPr>
              <a:t>with </a:t>
            </a:r>
            <a:r>
              <a:rPr lang="en-US" sz="2200" b="1" i="1" u="sng">
                <a:solidFill>
                  <a:srgbClr val="FFFF00"/>
                </a:solidFill>
                <a:latin typeface="Verdana" pitchFamily="34" charset="0"/>
              </a:rPr>
              <a:t>any</a:t>
            </a:r>
            <a:r>
              <a:rPr lang="en-US" sz="2200" b="1" i="1">
                <a:solidFill>
                  <a:srgbClr val="FFFF00"/>
                </a:solidFill>
                <a:latin typeface="Verdana" pitchFamily="34" charset="0"/>
              </a:rPr>
              <a:t> of these findings</a:t>
            </a:r>
          </a:p>
          <a:p>
            <a:pPr algn="ctr"/>
            <a:r>
              <a:rPr lang="en-US" sz="2200" b="1" i="1">
                <a:solidFill>
                  <a:srgbClr val="FFFF00"/>
                </a:solidFill>
                <a:latin typeface="Verdana" pitchFamily="34" charset="0"/>
              </a:rPr>
              <a:t>warrants a sleep study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81000"/>
            <a:ext cx="7772400" cy="990600"/>
          </a:xfrm>
          <a:noFill/>
        </p:spPr>
        <p:txBody>
          <a:bodyPr/>
          <a:lstStyle/>
          <a:p>
            <a:r>
              <a:rPr lang="en-US" sz="4000" smtClean="0"/>
              <a:t>Medical Consequences of OSA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1295400"/>
            <a:ext cx="7391400" cy="4953000"/>
          </a:xfrm>
          <a:noFill/>
        </p:spPr>
        <p:txBody>
          <a:bodyPr/>
          <a:lstStyle/>
          <a:p>
            <a:r>
              <a:rPr lang="en-US" sz="2800" smtClean="0"/>
              <a:t>Cardiovascular Effects</a:t>
            </a:r>
          </a:p>
          <a:p>
            <a:pPr lvl="1"/>
            <a:r>
              <a:rPr lang="en-US" sz="2400" smtClean="0"/>
              <a:t>Systemic and pulmonary hypertension</a:t>
            </a:r>
          </a:p>
          <a:p>
            <a:pPr lvl="1"/>
            <a:r>
              <a:rPr lang="en-US" sz="2400" smtClean="0"/>
              <a:t>Right- and left-sided CHF</a:t>
            </a:r>
          </a:p>
          <a:p>
            <a:pPr lvl="1"/>
            <a:r>
              <a:rPr lang="en-US" sz="2400" smtClean="0"/>
              <a:t>Coronary artery disease</a:t>
            </a:r>
          </a:p>
          <a:p>
            <a:pPr lvl="1"/>
            <a:r>
              <a:rPr lang="en-US" sz="2400" smtClean="0"/>
              <a:t>Nocturnal arrhythmias</a:t>
            </a:r>
          </a:p>
          <a:p>
            <a:pPr lvl="1"/>
            <a:r>
              <a:rPr lang="en-US" sz="2400" smtClean="0"/>
              <a:t>Stroke</a:t>
            </a:r>
          </a:p>
          <a:p>
            <a:r>
              <a:rPr lang="en-US" sz="2800" smtClean="0"/>
              <a:t>Non-Cardiovascular Effects</a:t>
            </a:r>
          </a:p>
          <a:p>
            <a:pPr lvl="1"/>
            <a:r>
              <a:rPr lang="en-US" sz="2400" smtClean="0"/>
              <a:t>Cognitive impairment</a:t>
            </a:r>
          </a:p>
          <a:p>
            <a:pPr lvl="1"/>
            <a:r>
              <a:rPr lang="en-US" sz="2400" smtClean="0"/>
              <a:t>Sexual dysfunction</a:t>
            </a:r>
          </a:p>
          <a:p>
            <a:pPr lvl="1"/>
            <a:r>
              <a:rPr lang="en-US" sz="2400" smtClean="0"/>
              <a:t>Motor vehicle accidents</a:t>
            </a:r>
          </a:p>
          <a:p>
            <a:pPr lvl="1"/>
            <a:r>
              <a:rPr lang="en-US" sz="2400" smtClean="0"/>
              <a:t>Impaired quality of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Lung Cancer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  <a:noFill/>
        </p:spPr>
        <p:txBody>
          <a:bodyPr/>
          <a:lstStyle/>
          <a:p>
            <a:r>
              <a:rPr lang="en-US" sz="4000" smtClean="0"/>
              <a:t>Treatment of OSA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133600"/>
            <a:ext cx="8534400" cy="4114800"/>
          </a:xfrm>
          <a:noFill/>
        </p:spPr>
        <p:txBody>
          <a:bodyPr/>
          <a:lstStyle/>
          <a:p>
            <a:r>
              <a:rPr lang="en-US" smtClean="0"/>
              <a:t>Behavioral*</a:t>
            </a:r>
          </a:p>
          <a:p>
            <a:pPr lvl="1"/>
            <a:r>
              <a:rPr lang="en-US" smtClean="0"/>
              <a:t>Weight loss</a:t>
            </a:r>
          </a:p>
          <a:p>
            <a:pPr lvl="1"/>
            <a:r>
              <a:rPr lang="en-US" smtClean="0"/>
              <a:t>Avoidance of alcohol, sedatives, and hypnotics</a:t>
            </a:r>
          </a:p>
          <a:p>
            <a:pPr lvl="1"/>
            <a:r>
              <a:rPr lang="en-US" smtClean="0"/>
              <a:t>Change in sleep position</a:t>
            </a:r>
          </a:p>
          <a:p>
            <a:pPr lvl="2"/>
            <a:r>
              <a:rPr lang="en-US" smtClean="0"/>
              <a:t>Lateral decubitus position helps alleviate symptoms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r>
              <a:rPr lang="en-US" sz="2400" b="1" i="1" smtClean="0"/>
              <a:t>*Frequently the only intervention recommended for patients with mild OSA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CPAP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i="1" dirty="0"/>
              <a:t>Treatment of choice for moderate to severe OSA</a:t>
            </a:r>
          </a:p>
          <a:p>
            <a:r>
              <a:rPr lang="en-US" sz="2400" dirty="0"/>
              <a:t>“Pneumatic splint”</a:t>
            </a:r>
          </a:p>
          <a:p>
            <a:r>
              <a:rPr lang="en-US" sz="2400" dirty="0"/>
              <a:t>Reduces apneic episodes, snoring, daytime sleepiness, hypertension, right heart failure, pulmonary hypertension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30" y="1981200"/>
            <a:ext cx="365693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CPAP works well,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828800"/>
            <a:ext cx="6781800" cy="4114800"/>
          </a:xfrm>
        </p:spPr>
        <p:txBody>
          <a:bodyPr/>
          <a:lstStyle/>
          <a:p>
            <a:r>
              <a:rPr lang="en-US" dirty="0" smtClean="0"/>
              <a:t>Noncompliance is a major issue</a:t>
            </a:r>
          </a:p>
          <a:p>
            <a:pPr lvl="1"/>
            <a:r>
              <a:rPr lang="en-US" dirty="0" smtClean="0"/>
              <a:t>Nasal dryness</a:t>
            </a:r>
          </a:p>
          <a:p>
            <a:pPr lvl="1"/>
            <a:r>
              <a:rPr lang="en-US" dirty="0" smtClean="0"/>
              <a:t>Nasal congestion</a:t>
            </a:r>
          </a:p>
          <a:p>
            <a:pPr lvl="1"/>
            <a:r>
              <a:rPr lang="en-US" dirty="0" smtClean="0"/>
              <a:t>Conjunctivitis</a:t>
            </a:r>
          </a:p>
          <a:p>
            <a:pPr lvl="1"/>
            <a:r>
              <a:rPr lang="en-US" dirty="0" smtClean="0"/>
              <a:t>Pressure on the face</a:t>
            </a:r>
          </a:p>
          <a:p>
            <a:pPr lvl="1"/>
            <a:r>
              <a:rPr lang="en-US" dirty="0" smtClean="0"/>
              <a:t>Abrasions on nasal bridge</a:t>
            </a:r>
          </a:p>
          <a:p>
            <a:pPr lvl="1"/>
            <a:r>
              <a:rPr lang="en-US" dirty="0" smtClean="0"/>
              <a:t>Claustrophobia</a:t>
            </a:r>
          </a:p>
          <a:p>
            <a:r>
              <a:rPr lang="en-US" dirty="0" smtClean="0"/>
              <a:t>Adherence rates ≈ 30-70%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990600"/>
            <a:ext cx="7772400" cy="914400"/>
          </a:xfrm>
          <a:noFill/>
        </p:spPr>
        <p:txBody>
          <a:bodyPr/>
          <a:lstStyle/>
          <a:p>
            <a:r>
              <a:rPr lang="en-US" sz="4000" dirty="0" smtClean="0"/>
              <a:t>Surgical Treatment of OSA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362200"/>
            <a:ext cx="8305800" cy="2971800"/>
          </a:xfrm>
          <a:noFill/>
        </p:spPr>
        <p:txBody>
          <a:bodyPr/>
          <a:lstStyle/>
          <a:p>
            <a:r>
              <a:rPr lang="en-US" dirty="0" smtClean="0"/>
              <a:t>Nasal surgery (</a:t>
            </a:r>
            <a:r>
              <a:rPr lang="en-US" dirty="0" err="1" smtClean="0"/>
              <a:t>septoplasty</a:t>
            </a:r>
            <a:r>
              <a:rPr lang="en-US" dirty="0" smtClean="0"/>
              <a:t>; sinus surgery)</a:t>
            </a:r>
          </a:p>
          <a:p>
            <a:r>
              <a:rPr lang="en-US" dirty="0" smtClean="0"/>
              <a:t>Tonsillectomy/adenoidectomy</a:t>
            </a:r>
            <a:endParaRPr lang="en-US" dirty="0"/>
          </a:p>
          <a:p>
            <a:r>
              <a:rPr lang="en-US" dirty="0" err="1" smtClean="0"/>
              <a:t>Uvulopalatopharyngoplasty</a:t>
            </a:r>
            <a:r>
              <a:rPr lang="en-US" dirty="0" smtClean="0"/>
              <a:t> (UPPP)</a:t>
            </a:r>
          </a:p>
          <a:p>
            <a:r>
              <a:rPr lang="en-US" dirty="0" smtClean="0"/>
              <a:t>Laser-assisted </a:t>
            </a:r>
            <a:r>
              <a:rPr lang="en-US" dirty="0" err="1" smtClean="0"/>
              <a:t>uvuloplasty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07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990600"/>
            <a:ext cx="7772400" cy="914400"/>
          </a:xfrm>
          <a:noFill/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</a:rPr>
              <a:t>Surgical Treatment of OSA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362200"/>
            <a:ext cx="8305800" cy="29718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Nasal surgery (</a:t>
            </a:r>
            <a:r>
              <a:rPr lang="en-US" dirty="0" err="1" smtClean="0">
                <a:solidFill>
                  <a:srgbClr val="0033CC"/>
                </a:solidFill>
              </a:rPr>
              <a:t>septoplasty</a:t>
            </a:r>
            <a:r>
              <a:rPr lang="en-US" dirty="0" smtClean="0">
                <a:solidFill>
                  <a:srgbClr val="0033CC"/>
                </a:solidFill>
              </a:rPr>
              <a:t>; sinus surgery)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Tonsillectomy/adenoidectomy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 err="1" smtClean="0">
                <a:solidFill>
                  <a:srgbClr val="0033CC"/>
                </a:solidFill>
              </a:rPr>
              <a:t>Uvulopalatopharyngoplasty</a:t>
            </a:r>
            <a:r>
              <a:rPr lang="en-US" dirty="0" smtClean="0">
                <a:solidFill>
                  <a:srgbClr val="0033CC"/>
                </a:solidFill>
              </a:rPr>
              <a:t> (UPPP)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Laser-assisted </a:t>
            </a:r>
            <a:r>
              <a:rPr lang="en-US" dirty="0" err="1" smtClean="0">
                <a:solidFill>
                  <a:srgbClr val="0033CC"/>
                </a:solidFill>
              </a:rPr>
              <a:t>uvuloplasty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 rot="20316597">
            <a:off x="463381" y="2824542"/>
            <a:ext cx="9494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May alleviate snoring, but </a:t>
            </a:r>
            <a:r>
              <a:rPr lang="en-US" b="1" i="1" u="sng" dirty="0" smtClean="0"/>
              <a:t>not</a:t>
            </a:r>
            <a:r>
              <a:rPr lang="en-US" b="1" i="1" dirty="0" smtClean="0"/>
              <a:t> consistently</a:t>
            </a:r>
          </a:p>
          <a:p>
            <a:pPr algn="ctr"/>
            <a:r>
              <a:rPr lang="en-US" b="1" i="1" dirty="0"/>
              <a:t>e</a:t>
            </a:r>
            <a:r>
              <a:rPr lang="en-US" b="1" i="1" dirty="0" smtClean="0"/>
              <a:t>ffective in treating OSA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592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4" y="762000"/>
            <a:ext cx="837050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3328" y="5181600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 </a:t>
            </a:r>
            <a:r>
              <a:rPr lang="en-US" sz="2400" i="1" dirty="0" err="1" smtClean="0"/>
              <a:t>Engl</a:t>
            </a:r>
            <a:r>
              <a:rPr lang="en-US" sz="2400" i="1" dirty="0" smtClean="0"/>
              <a:t> J Med </a:t>
            </a:r>
            <a:r>
              <a:rPr lang="en-US" sz="2400" dirty="0" smtClean="0"/>
              <a:t>2014; 370:139-49.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5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r>
              <a:rPr lang="en-US" dirty="0" smtClean="0"/>
              <a:t>Hypoglossal Nerve Stimulator</a:t>
            </a:r>
            <a:br>
              <a:rPr lang="en-US" dirty="0" smtClean="0"/>
            </a:br>
            <a:r>
              <a:rPr lang="en-US" sz="2800" dirty="0" smtClean="0"/>
              <a:t>Concept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286000"/>
            <a:ext cx="8839200" cy="4114800"/>
          </a:xfrm>
        </p:spPr>
        <p:txBody>
          <a:bodyPr/>
          <a:lstStyle/>
          <a:p>
            <a:r>
              <a:rPr lang="en-US" dirty="0" smtClean="0"/>
              <a:t>OSA patients lose upper airway muscle tone</a:t>
            </a:r>
          </a:p>
          <a:p>
            <a:r>
              <a:rPr lang="en-US" dirty="0" err="1" smtClean="0"/>
              <a:t>Genioglossus</a:t>
            </a:r>
            <a:r>
              <a:rPr lang="en-US" dirty="0" smtClean="0"/>
              <a:t> muscle</a:t>
            </a:r>
          </a:p>
          <a:p>
            <a:pPr lvl="1"/>
            <a:r>
              <a:rPr lang="en-US" dirty="0" smtClean="0"/>
              <a:t>Largest upper airway dilator muscle</a:t>
            </a:r>
          </a:p>
          <a:p>
            <a:pPr lvl="1"/>
            <a:r>
              <a:rPr lang="en-US" dirty="0" smtClean="0"/>
              <a:t>Contraction → tongue protrusion and stiffening of anterior pharyngeal wall</a:t>
            </a:r>
          </a:p>
          <a:p>
            <a:r>
              <a:rPr lang="en-US" dirty="0" smtClean="0"/>
              <a:t>Stimulation of the muscle via the hypoglossal nerve may increase airway patency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88" y="609600"/>
            <a:ext cx="51895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1100" y="6096000"/>
            <a:ext cx="4852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Strollo</a:t>
            </a:r>
            <a:r>
              <a:rPr lang="en-US" sz="1600" dirty="0" smtClean="0"/>
              <a:t> PJ </a:t>
            </a:r>
            <a:r>
              <a:rPr lang="en-US" sz="1600" dirty="0" err="1" smtClean="0"/>
              <a:t>Jr</a:t>
            </a:r>
            <a:r>
              <a:rPr lang="en-US" sz="1600" dirty="0" smtClean="0"/>
              <a:t>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2014; 370:139-49.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13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990600"/>
          </a:xfrm>
        </p:spPr>
        <p:txBody>
          <a:bodyPr/>
          <a:lstStyle/>
          <a:p>
            <a:r>
              <a:rPr lang="en-US" dirty="0" smtClean="0"/>
              <a:t>Study Design/Results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00200"/>
            <a:ext cx="8077200" cy="4114800"/>
          </a:xfrm>
        </p:spPr>
        <p:txBody>
          <a:bodyPr/>
          <a:lstStyle/>
          <a:p>
            <a:r>
              <a:rPr lang="en-US" dirty="0" smtClean="0"/>
              <a:t>Uncontrolled cohort study of 126 patients</a:t>
            </a:r>
          </a:p>
          <a:p>
            <a:pPr lvl="1"/>
            <a:r>
              <a:rPr lang="en-US" dirty="0" smtClean="0"/>
              <a:t>83% men; mean age 54.5; mean BMI 28.4</a:t>
            </a:r>
          </a:p>
          <a:p>
            <a:r>
              <a:rPr lang="en-US" dirty="0" smtClean="0"/>
              <a:t>Apnea-hypopnea index (AHI)</a:t>
            </a:r>
          </a:p>
          <a:p>
            <a:pPr lvl="1"/>
            <a:r>
              <a:rPr lang="en-US" dirty="0" smtClean="0"/>
              <a:t>Decreased by 68% (29 → 9 events/hour) </a:t>
            </a:r>
          </a:p>
          <a:p>
            <a:r>
              <a:rPr lang="en-US" dirty="0" smtClean="0"/>
              <a:t>Oxygen desaturations</a:t>
            </a:r>
          </a:p>
          <a:p>
            <a:pPr lvl="1"/>
            <a:r>
              <a:rPr lang="en-US" dirty="0" smtClean="0"/>
              <a:t>Decreased by 70% (25 → 7 events/hour)</a:t>
            </a:r>
          </a:p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Discomfort, tongue soreness, transient tongue weakness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91440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00200"/>
            <a:ext cx="7772400" cy="4495800"/>
          </a:xfrm>
        </p:spPr>
        <p:txBody>
          <a:bodyPr/>
          <a:lstStyle/>
          <a:p>
            <a:r>
              <a:rPr lang="en-US" sz="2800" dirty="0" smtClean="0"/>
              <a:t>Device approved by FDA in May 2014</a:t>
            </a:r>
          </a:p>
          <a:p>
            <a:r>
              <a:rPr lang="en-US" sz="2800" dirty="0" smtClean="0"/>
              <a:t>Advantages</a:t>
            </a:r>
          </a:p>
          <a:p>
            <a:pPr lvl="1"/>
            <a:r>
              <a:rPr lang="en-US" sz="2400" dirty="0" smtClean="0"/>
              <a:t>May provide an option for those unable to tolerate CPAP</a:t>
            </a:r>
          </a:p>
          <a:p>
            <a:pPr lvl="1"/>
            <a:r>
              <a:rPr lang="en-US" sz="2400" dirty="0" smtClean="0"/>
              <a:t>Addresses the major site of obstruction in the upper airway</a:t>
            </a:r>
          </a:p>
          <a:p>
            <a:r>
              <a:rPr lang="en-US" sz="2800" dirty="0" smtClean="0"/>
              <a:t>Drawbacks</a:t>
            </a:r>
          </a:p>
          <a:p>
            <a:pPr lvl="1"/>
            <a:r>
              <a:rPr lang="en-US" sz="2400" dirty="0" smtClean="0"/>
              <a:t>Surgery (akin to pacemaker implantation)</a:t>
            </a:r>
          </a:p>
          <a:p>
            <a:pPr lvl="1"/>
            <a:r>
              <a:rPr lang="en-US" sz="2400" dirty="0" smtClean="0"/>
              <a:t>Usefulness in more obese patients?</a:t>
            </a:r>
          </a:p>
          <a:p>
            <a:pPr lvl="1"/>
            <a:r>
              <a:rPr lang="en-US" sz="2400" dirty="0" smtClean="0"/>
              <a:t>Cost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6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Cancer Screening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828800"/>
            <a:ext cx="8305800" cy="4343400"/>
          </a:xfrm>
        </p:spPr>
        <p:txBody>
          <a:bodyPr/>
          <a:lstStyle/>
          <a:p>
            <a:r>
              <a:rPr lang="en-US" smtClean="0"/>
              <a:t>Identification of unrecognized cancer through physical exam, laboratory testing, or procedure</a:t>
            </a:r>
          </a:p>
          <a:p>
            <a:r>
              <a:rPr lang="en-US" smtClean="0"/>
              <a:t>Screening should sort out “apparently well” persons who have cancer from those who do not</a:t>
            </a:r>
          </a:p>
          <a:p>
            <a:r>
              <a:rPr lang="en-US" smtClean="0"/>
              <a:t>Goal of cancer screening</a:t>
            </a:r>
          </a:p>
          <a:p>
            <a:pPr lvl="1"/>
            <a:r>
              <a:rPr lang="en-US" smtClean="0"/>
              <a:t>Early detection to improve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1525" y="2263775"/>
            <a:ext cx="8743950" cy="1470025"/>
          </a:xfrm>
        </p:spPr>
        <p:txBody>
          <a:bodyPr/>
          <a:lstStyle/>
          <a:p>
            <a:r>
              <a:rPr lang="en-US" dirty="0" smtClean="0"/>
              <a:t>Emergence of </a:t>
            </a:r>
            <a:br>
              <a:rPr lang="en-US" dirty="0" smtClean="0"/>
            </a:br>
            <a:r>
              <a:rPr lang="en-US" dirty="0" smtClean="0"/>
              <a:t>Electronic Cigarettes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914400"/>
          </a:xfrm>
        </p:spPr>
        <p:txBody>
          <a:bodyPr/>
          <a:lstStyle/>
          <a:p>
            <a:r>
              <a:rPr lang="en-US" dirty="0" smtClean="0"/>
              <a:t>E-Cigarettes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600200"/>
            <a:ext cx="8229600" cy="4114800"/>
          </a:xfrm>
        </p:spPr>
        <p:txBody>
          <a:bodyPr/>
          <a:lstStyle/>
          <a:p>
            <a:r>
              <a:rPr lang="en-US" sz="2800" dirty="0" smtClean="0"/>
              <a:t>Battery-operated devices that heat a liquid to produce a vapor that is inhaled</a:t>
            </a:r>
          </a:p>
          <a:p>
            <a:r>
              <a:rPr lang="en-US" sz="2800" dirty="0" smtClean="0"/>
              <a:t>Prevalence dramatically increased between 2010 and 2013</a:t>
            </a:r>
          </a:p>
          <a:p>
            <a:pPr lvl="1"/>
            <a:r>
              <a:rPr lang="en-US" sz="2400" dirty="0"/>
              <a:t>Ever use, 3.3% → 8.5% of all adults</a:t>
            </a:r>
          </a:p>
          <a:p>
            <a:pPr lvl="1"/>
            <a:r>
              <a:rPr lang="en-US" sz="2400" dirty="0"/>
              <a:t>Ever use, 3.3% → 6.8% of all students in grades </a:t>
            </a:r>
            <a:r>
              <a:rPr lang="en-US" sz="2400" dirty="0" smtClean="0"/>
              <a:t>6-12</a:t>
            </a:r>
          </a:p>
          <a:p>
            <a:r>
              <a:rPr lang="en-US" sz="2800" dirty="0" smtClean="0"/>
              <a:t>2014 survey of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students</a:t>
            </a:r>
          </a:p>
          <a:p>
            <a:pPr lvl="1"/>
            <a:r>
              <a:rPr lang="en-US" sz="2400" dirty="0" smtClean="0"/>
              <a:t>Current use of e-cigarettes, 17%</a:t>
            </a:r>
          </a:p>
          <a:p>
            <a:pPr lvl="1"/>
            <a:r>
              <a:rPr lang="en-US" sz="2400" dirty="0" smtClean="0"/>
              <a:t>Current use of conventional cigarettes, 14%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1900" y="5867400"/>
            <a:ext cx="6050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CDC. </a:t>
            </a:r>
            <a:r>
              <a:rPr lang="en-US" sz="1600" i="1" dirty="0" smtClean="0"/>
              <a:t>MMWR </a:t>
            </a:r>
            <a:r>
              <a:rPr lang="en-US" sz="1600" i="1" dirty="0" err="1" smtClean="0"/>
              <a:t>Morb</a:t>
            </a:r>
            <a:r>
              <a:rPr lang="en-US" sz="1600" i="1" dirty="0" smtClean="0"/>
              <a:t> Mortal </a:t>
            </a:r>
            <a:r>
              <a:rPr lang="en-US" sz="1600" i="1" dirty="0" err="1" smtClean="0"/>
              <a:t>Wkly</a:t>
            </a:r>
            <a:r>
              <a:rPr lang="en-US" sz="1600" i="1" dirty="0" smtClean="0"/>
              <a:t> Rep </a:t>
            </a:r>
            <a:r>
              <a:rPr lang="en-US" sz="1600" dirty="0" smtClean="0"/>
              <a:t>2013; 62:279.</a:t>
            </a:r>
          </a:p>
          <a:p>
            <a:r>
              <a:rPr lang="en-US" sz="1600" dirty="0" err="1" smtClean="0"/>
              <a:t>Arrazola</a:t>
            </a:r>
            <a:r>
              <a:rPr lang="en-US" sz="1600" dirty="0"/>
              <a:t> </a:t>
            </a:r>
            <a:r>
              <a:rPr lang="en-US" sz="1600" dirty="0" smtClean="0"/>
              <a:t>RA, et al. </a:t>
            </a:r>
            <a:r>
              <a:rPr lang="en-US" sz="1600" i="1" dirty="0" smtClean="0"/>
              <a:t>MMWR </a:t>
            </a:r>
            <a:r>
              <a:rPr lang="en-US" sz="1600" i="1" dirty="0" err="1" smtClean="0"/>
              <a:t>Morb</a:t>
            </a:r>
            <a:r>
              <a:rPr lang="en-US" sz="1600" i="1" dirty="0" smtClean="0"/>
              <a:t> Mortal </a:t>
            </a:r>
            <a:r>
              <a:rPr lang="en-US" sz="1600" i="1" dirty="0" err="1" smtClean="0"/>
              <a:t>Wkly</a:t>
            </a:r>
            <a:r>
              <a:rPr lang="en-US" sz="1600" i="1" dirty="0" smtClean="0"/>
              <a:t> Rep </a:t>
            </a:r>
            <a:r>
              <a:rPr lang="en-US" sz="1600" dirty="0" smtClean="0"/>
              <a:t>2014; 63:1021.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7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E-Cigarette Design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" y="2514600"/>
            <a:ext cx="8963891" cy="23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Smoking Cessation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81200"/>
            <a:ext cx="8534400" cy="4114800"/>
          </a:xfrm>
        </p:spPr>
        <p:txBody>
          <a:bodyPr/>
          <a:lstStyle/>
          <a:p>
            <a:r>
              <a:rPr lang="en-US" sz="2800" dirty="0" smtClean="0"/>
              <a:t>May decrease cigarette cravings and reduce nicotine withdrawal</a:t>
            </a:r>
          </a:p>
          <a:p>
            <a:r>
              <a:rPr lang="en-US" sz="2800" dirty="0" smtClean="0"/>
              <a:t>Little data exist</a:t>
            </a:r>
          </a:p>
          <a:p>
            <a:r>
              <a:rPr lang="en-US" sz="2800" dirty="0" smtClean="0"/>
              <a:t>To date, only one published randomized trial</a:t>
            </a:r>
          </a:p>
          <a:p>
            <a:pPr lvl="1"/>
            <a:r>
              <a:rPr lang="en-US" sz="2400" dirty="0" smtClean="0"/>
              <a:t>657 smokers placed in 3 groups and followed for 6 </a:t>
            </a:r>
            <a:r>
              <a:rPr lang="en-US" sz="2400" dirty="0" err="1" smtClean="0"/>
              <a:t>mos</a:t>
            </a:r>
            <a:endParaRPr lang="en-US" sz="2400" dirty="0" smtClean="0"/>
          </a:p>
          <a:p>
            <a:pPr lvl="2"/>
            <a:r>
              <a:rPr lang="en-US" sz="2000" dirty="0"/>
              <a:t>Nicotine-containing </a:t>
            </a:r>
            <a:r>
              <a:rPr lang="en-US" sz="2000" dirty="0" smtClean="0"/>
              <a:t>e-cigs – 7.3% quit rate</a:t>
            </a:r>
            <a:endParaRPr lang="en-US" sz="2000" dirty="0"/>
          </a:p>
          <a:p>
            <a:pPr lvl="2"/>
            <a:r>
              <a:rPr lang="en-US" sz="2000" dirty="0"/>
              <a:t>Nicotine-free </a:t>
            </a:r>
            <a:r>
              <a:rPr lang="en-US" sz="2000" dirty="0" smtClean="0"/>
              <a:t>e-cigs – 4.1% quit rate</a:t>
            </a:r>
            <a:endParaRPr lang="en-US" sz="2000" dirty="0"/>
          </a:p>
          <a:p>
            <a:pPr lvl="2"/>
            <a:r>
              <a:rPr lang="en-US" sz="2000" dirty="0"/>
              <a:t>Nicotine </a:t>
            </a:r>
            <a:r>
              <a:rPr lang="en-US" sz="2000" dirty="0" smtClean="0"/>
              <a:t>patches – 5.8% quit rate</a:t>
            </a:r>
          </a:p>
          <a:p>
            <a:pPr lvl="1"/>
            <a:r>
              <a:rPr lang="en-US" sz="2400" dirty="0" smtClean="0"/>
              <a:t>Quit rates were similar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5788" y="6096000"/>
            <a:ext cx="373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Bullen</a:t>
            </a:r>
            <a:r>
              <a:rPr lang="en-US" sz="1600" dirty="0" smtClean="0"/>
              <a:t> C, et al. </a:t>
            </a:r>
            <a:r>
              <a:rPr lang="en-US" sz="1600" i="1" dirty="0" smtClean="0"/>
              <a:t>Lancet</a:t>
            </a:r>
            <a:r>
              <a:rPr lang="en-US" sz="1600" dirty="0" smtClean="0"/>
              <a:t> 2013; 382:1629.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8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Health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Nicotine exposure</a:t>
            </a:r>
          </a:p>
          <a:p>
            <a:r>
              <a:rPr lang="en-US" dirty="0" smtClean="0"/>
              <a:t>Vapor exposure</a:t>
            </a:r>
          </a:p>
          <a:p>
            <a:pPr lvl="1"/>
            <a:r>
              <a:rPr lang="en-US" dirty="0" smtClean="0"/>
              <a:t>Components vary, so levels of toxic and carcinogenic compounds are not known</a:t>
            </a:r>
          </a:p>
          <a:p>
            <a:pPr lvl="1"/>
            <a:r>
              <a:rPr lang="en-US" dirty="0" smtClean="0"/>
              <a:t>Propylene glycol</a:t>
            </a:r>
          </a:p>
          <a:p>
            <a:pPr lvl="1"/>
            <a:r>
              <a:rPr lang="en-US" dirty="0" smtClean="0"/>
              <a:t>Glycerol</a:t>
            </a:r>
          </a:p>
          <a:p>
            <a:r>
              <a:rPr lang="en-US" dirty="0" smtClean="0"/>
              <a:t>Long-term effects not known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838700" y="4191000"/>
            <a:ext cx="457200" cy="7620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500" y="4191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Formaldehyde and acetaldehyde </a:t>
            </a:r>
          </a:p>
          <a:p>
            <a:r>
              <a:rPr lang="en-US" sz="2000" i="1" dirty="0" smtClean="0"/>
              <a:t>– both known carcinogens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42384" y="5867400"/>
            <a:ext cx="4925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Kosminder</a:t>
            </a:r>
            <a:r>
              <a:rPr lang="en-US" sz="1600" dirty="0" smtClean="0"/>
              <a:t> L, et al. </a:t>
            </a:r>
            <a:r>
              <a:rPr lang="en-US" sz="1600" i="1" dirty="0" smtClean="0"/>
              <a:t>Nicotine </a:t>
            </a:r>
            <a:r>
              <a:rPr lang="en-US" sz="1600" i="1" dirty="0" err="1" smtClean="0"/>
              <a:t>Tob</a:t>
            </a:r>
            <a:r>
              <a:rPr lang="en-US" sz="1600" i="1" dirty="0" smtClean="0"/>
              <a:t> Res </a:t>
            </a:r>
            <a:r>
              <a:rPr lang="en-US" sz="1600" dirty="0" smtClean="0"/>
              <a:t>2014; 16:1319.</a:t>
            </a:r>
          </a:p>
          <a:p>
            <a:r>
              <a:rPr lang="en-US" sz="1600" dirty="0" smtClean="0"/>
              <a:t>Jensen RP,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2015; 372:392-3.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7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990600"/>
          </a:xfrm>
        </p:spPr>
        <p:txBody>
          <a:bodyPr/>
          <a:lstStyle/>
          <a:p>
            <a:r>
              <a:rPr lang="en-US" dirty="0" smtClean="0"/>
              <a:t>Public Health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76400"/>
            <a:ext cx="8610600" cy="4114800"/>
          </a:xfrm>
        </p:spPr>
        <p:txBody>
          <a:bodyPr/>
          <a:lstStyle/>
          <a:p>
            <a:r>
              <a:rPr lang="en-US" dirty="0" smtClean="0"/>
              <a:t>Effect of smoking initiation among youth</a:t>
            </a:r>
          </a:p>
          <a:p>
            <a:pPr lvl="1"/>
            <a:r>
              <a:rPr lang="en-US" dirty="0" smtClean="0"/>
              <a:t>Gateway to nicotine dependence?</a:t>
            </a:r>
          </a:p>
          <a:p>
            <a:r>
              <a:rPr lang="en-US" dirty="0" smtClean="0"/>
              <a:t>Accidental nicotine poisoning</a:t>
            </a:r>
          </a:p>
          <a:p>
            <a:pPr lvl="1"/>
            <a:r>
              <a:rPr lang="en-US" dirty="0" smtClean="0"/>
              <a:t>Accidental ingestion by children</a:t>
            </a:r>
          </a:p>
          <a:p>
            <a:pPr lvl="1"/>
            <a:r>
              <a:rPr lang="en-US" dirty="0" smtClean="0"/>
              <a:t>Typical 5 mL vial of e-cig liquid contains 100 mg</a:t>
            </a:r>
          </a:p>
          <a:p>
            <a:pPr lvl="2"/>
            <a:r>
              <a:rPr lang="en-US" dirty="0" smtClean="0"/>
              <a:t>Lethal dose in children = 10 mg</a:t>
            </a:r>
          </a:p>
          <a:p>
            <a:pPr lvl="1"/>
            <a:r>
              <a:rPr lang="en-US" dirty="0" smtClean="0"/>
              <a:t>Calls to U.S. Poison Control Centers:</a:t>
            </a:r>
          </a:p>
          <a:p>
            <a:pPr lvl="2"/>
            <a:r>
              <a:rPr lang="en-US" dirty="0" smtClean="0"/>
              <a:t>1 call/month in 2010 → 215 calls/month in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6100" y="5892225"/>
            <a:ext cx="6792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Cameron JM, et al. </a:t>
            </a:r>
            <a:r>
              <a:rPr lang="en-US" sz="1600" i="1" dirty="0" err="1" smtClean="0"/>
              <a:t>Tob</a:t>
            </a:r>
            <a:r>
              <a:rPr lang="en-US" sz="1600" i="1" dirty="0" smtClean="0"/>
              <a:t> Control </a:t>
            </a:r>
            <a:r>
              <a:rPr lang="en-US" sz="1600" dirty="0" smtClean="0"/>
              <a:t>2014; 23:77.</a:t>
            </a:r>
          </a:p>
          <a:p>
            <a:r>
              <a:rPr lang="en-US" sz="1600" dirty="0" smtClean="0"/>
              <a:t>Chatham-Stephens K, et al. </a:t>
            </a:r>
            <a:r>
              <a:rPr lang="en-US" sz="1600" i="1" dirty="0" smtClean="0"/>
              <a:t>MMWR </a:t>
            </a:r>
            <a:r>
              <a:rPr lang="en-US" sz="1600" i="1" dirty="0" err="1" smtClean="0"/>
              <a:t>Morb</a:t>
            </a:r>
            <a:r>
              <a:rPr lang="en-US" sz="1600" i="1" dirty="0" smtClean="0"/>
              <a:t> Mortal </a:t>
            </a:r>
            <a:r>
              <a:rPr lang="en-US" sz="1600" i="1" dirty="0" err="1" smtClean="0"/>
              <a:t>Wkly</a:t>
            </a:r>
            <a:r>
              <a:rPr lang="en-US" sz="1600" i="1" dirty="0" smtClean="0"/>
              <a:t> Rep </a:t>
            </a:r>
            <a:r>
              <a:rPr lang="en-US" sz="1600" dirty="0" smtClean="0"/>
              <a:t>2014; 63:292.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10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E-Cigarettes</a:t>
            </a:r>
            <a:br>
              <a:rPr lang="en-US" dirty="0" smtClean="0"/>
            </a:br>
            <a:r>
              <a:rPr lang="en-US" sz="2800" dirty="0" smtClean="0"/>
              <a:t>The Present and The Future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8610600" cy="4114800"/>
          </a:xfrm>
        </p:spPr>
        <p:txBody>
          <a:bodyPr/>
          <a:lstStyle/>
          <a:p>
            <a:r>
              <a:rPr lang="en-US" dirty="0" smtClean="0"/>
              <a:t>The Present</a:t>
            </a:r>
          </a:p>
          <a:p>
            <a:pPr lvl="1"/>
            <a:r>
              <a:rPr lang="en-US" dirty="0" smtClean="0"/>
              <a:t>FDA currently does not regulate e-cigs</a:t>
            </a:r>
          </a:p>
          <a:p>
            <a:pPr lvl="1"/>
            <a:r>
              <a:rPr lang="en-US" dirty="0" smtClean="0"/>
              <a:t>Some states have no minimum age for purchase</a:t>
            </a:r>
          </a:p>
          <a:p>
            <a:pPr lvl="1"/>
            <a:r>
              <a:rPr lang="en-US" dirty="0" smtClean="0"/>
              <a:t>Available over the internet</a:t>
            </a:r>
          </a:p>
          <a:p>
            <a:pPr lvl="1"/>
            <a:r>
              <a:rPr lang="en-US" dirty="0" smtClean="0"/>
              <a:t>No restrictions on advertising</a:t>
            </a:r>
          </a:p>
          <a:p>
            <a:r>
              <a:rPr lang="en-US" dirty="0" smtClean="0"/>
              <a:t>The Future</a:t>
            </a:r>
          </a:p>
          <a:p>
            <a:pPr lvl="1"/>
            <a:r>
              <a:rPr lang="en-US" dirty="0" smtClean="0"/>
              <a:t>Extension of the FDA’s authority to regulate e-cigarettes (as well as cigars) is expected in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1525" y="2263775"/>
            <a:ext cx="8743950" cy="1470025"/>
          </a:xfrm>
        </p:spPr>
        <p:txBody>
          <a:bodyPr/>
          <a:lstStyle/>
          <a:p>
            <a:r>
              <a:rPr lang="en-US" dirty="0" smtClean="0"/>
              <a:t>Treatment of </a:t>
            </a:r>
            <a:br>
              <a:rPr lang="en-US" dirty="0" smtClean="0"/>
            </a:br>
            <a:r>
              <a:rPr lang="en-US" dirty="0" smtClean="0"/>
              <a:t>Idiopathic Pulmonary Fibrosis</a:t>
            </a:r>
          </a:p>
        </p:txBody>
      </p:sp>
    </p:spTree>
    <p:extLst>
      <p:ext uri="{BB962C8B-B14F-4D97-AF65-F5344CB8AC3E}">
        <p14:creationId xmlns:p14="http://schemas.microsoft.com/office/powerpoint/2010/main" val="15230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33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Interstitial Lung Diseases</a:t>
            </a:r>
          </a:p>
        </p:txBody>
      </p:sp>
      <p:sp>
        <p:nvSpPr>
          <p:cNvPr id="175107" name="Oval 3"/>
          <p:cNvSpPr>
            <a:spLocks noChangeArrowheads="1"/>
          </p:cNvSpPr>
          <p:nvPr/>
        </p:nvSpPr>
        <p:spPr bwMode="auto">
          <a:xfrm>
            <a:off x="2084388" y="1657350"/>
            <a:ext cx="2349500" cy="2044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Oval 4"/>
          <p:cNvSpPr>
            <a:spLocks noChangeArrowheads="1"/>
          </p:cNvSpPr>
          <p:nvPr/>
        </p:nvSpPr>
        <p:spPr bwMode="auto">
          <a:xfrm>
            <a:off x="2084388" y="4095750"/>
            <a:ext cx="2349500" cy="20447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5894388" y="1657350"/>
            <a:ext cx="2349500" cy="20447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5894388" y="4095750"/>
            <a:ext cx="2349500" cy="2044700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2314575" y="1828800"/>
            <a:ext cx="1876425" cy="124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endParaRPr lang="en-US" sz="2000"/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“Primary”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disorders</a:t>
            </a:r>
            <a:endParaRPr lang="en-US" sz="3200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248400" y="1981200"/>
            <a:ext cx="1684338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Collagen</a:t>
            </a:r>
          </a:p>
          <a:p>
            <a:r>
              <a:rPr lang="en-US" sz="2800" b="1">
                <a:solidFill>
                  <a:schemeClr val="bg1"/>
                </a:solidFill>
              </a:rPr>
              <a:t>vascular</a:t>
            </a:r>
          </a:p>
          <a:p>
            <a:r>
              <a:rPr lang="en-US" sz="2800" b="1">
                <a:solidFill>
                  <a:schemeClr val="bg1"/>
                </a:solidFill>
              </a:rPr>
              <a:t> disease</a:t>
            </a:r>
            <a:endParaRPr lang="en-US" sz="3200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112963" y="4495800"/>
            <a:ext cx="2378075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Env’mental/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occupational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disease</a:t>
            </a:r>
            <a:endParaRPr lang="en-US" sz="3200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302375" y="4421188"/>
            <a:ext cx="1546225" cy="137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Drug-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induced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disease</a:t>
            </a:r>
            <a:endParaRPr lang="en-US" sz="3200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4746625" y="3549650"/>
            <a:ext cx="892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IPF</a:t>
            </a:r>
            <a:endParaRPr lang="en-US" sz="3600"/>
          </a:p>
        </p:txBody>
      </p:sp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3684588" y="3267075"/>
            <a:ext cx="3059112" cy="1225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66800"/>
            <a:ext cx="7772400" cy="1143000"/>
          </a:xfrm>
        </p:spPr>
        <p:txBody>
          <a:bodyPr/>
          <a:lstStyle/>
          <a:p>
            <a:r>
              <a:rPr lang="en-US"/>
              <a:t>Idiopathic Pulmonary Fibrosis</a:t>
            </a:r>
            <a:br>
              <a:rPr lang="en-US"/>
            </a:br>
            <a:r>
              <a:rPr lang="en-US" sz="3200"/>
              <a:t>Prevalence</a:t>
            </a:r>
            <a:endParaRPr 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8953500" cy="3505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Old estimates:  3 to 6 per 100,000</a:t>
            </a:r>
          </a:p>
          <a:p>
            <a:pPr lvl="1">
              <a:buFont typeface="Wingdings" pitchFamily="2" charset="2"/>
              <a:buNone/>
            </a:pP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Newer estimates:  </a:t>
            </a:r>
            <a:r>
              <a:rPr lang="en-US" dirty="0" smtClean="0"/>
              <a:t>14-43 </a:t>
            </a:r>
            <a:r>
              <a:rPr lang="en-US" dirty="0"/>
              <a:t>per 100,000				            	</a:t>
            </a:r>
            <a:r>
              <a:rPr lang="en-US" dirty="0" smtClean="0"/>
              <a:t>(~125,000 </a:t>
            </a:r>
            <a:r>
              <a:rPr lang="en-US" dirty="0"/>
              <a:t>- </a:t>
            </a:r>
            <a:r>
              <a:rPr lang="en-US" dirty="0" smtClean="0"/>
              <a:t>150,000 </a:t>
            </a:r>
            <a:r>
              <a:rPr lang="en-US" dirty="0"/>
              <a:t>cases)</a:t>
            </a:r>
          </a:p>
          <a:p>
            <a:pPr lvl="1">
              <a:buFont typeface="Wingdings" pitchFamily="2" charset="2"/>
              <a:buNone/>
            </a:pP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Increases with age:  &gt;75 years </a:t>
            </a:r>
            <a:r>
              <a:rPr lang="en-US" dirty="0" smtClean="0">
                <a:sym typeface="Symbol" pitchFamily="18" charset="2"/>
              </a:rPr>
              <a:t> 225</a:t>
            </a:r>
            <a:r>
              <a:rPr lang="en-US" dirty="0" smtClean="0"/>
              <a:t> </a:t>
            </a:r>
            <a:r>
              <a:rPr lang="en-US" dirty="0"/>
              <a:t>per 100,000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5300" y="5791200"/>
            <a:ext cx="5492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Raghu</a:t>
            </a:r>
            <a:r>
              <a:rPr lang="en-US" sz="1600" dirty="0" smtClean="0"/>
              <a:t> G, et al. </a:t>
            </a:r>
            <a:r>
              <a:rPr lang="en-US" sz="1600" i="1" dirty="0" smtClean="0"/>
              <a:t>Am J </a:t>
            </a:r>
            <a:r>
              <a:rPr lang="en-US" sz="1600" i="1" dirty="0" err="1" smtClean="0"/>
              <a:t>Respir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Crit</a:t>
            </a:r>
            <a:r>
              <a:rPr lang="en-US" sz="1600" i="1" dirty="0" smtClean="0"/>
              <a:t> Care Med </a:t>
            </a:r>
            <a:r>
              <a:rPr lang="en-US" sz="1600" dirty="0" smtClean="0"/>
              <a:t>2006; 174:810.</a:t>
            </a:r>
          </a:p>
          <a:p>
            <a:r>
              <a:rPr lang="en-US" sz="1600" dirty="0" smtClean="0"/>
              <a:t>Fernandez Perez ER, et al. </a:t>
            </a:r>
            <a:r>
              <a:rPr lang="en-US" sz="1600" i="1" dirty="0" smtClean="0"/>
              <a:t>Chest</a:t>
            </a:r>
            <a:r>
              <a:rPr lang="en-US" sz="1600" dirty="0" smtClean="0"/>
              <a:t> 2010; 137:29.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85800"/>
            <a:ext cx="7772400" cy="1143000"/>
          </a:xfrm>
        </p:spPr>
        <p:txBody>
          <a:bodyPr/>
          <a:lstStyle/>
          <a:p>
            <a:r>
              <a:rPr lang="en-US" sz="4000" smtClean="0"/>
              <a:t>Guidelines for Screening</a:t>
            </a:r>
            <a:br>
              <a:rPr lang="en-US" sz="4000" smtClean="0"/>
            </a:br>
            <a:r>
              <a:rPr lang="en-US" sz="2800" smtClean="0"/>
              <a:t>American Cancer Society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2057400"/>
            <a:ext cx="4495800" cy="4343400"/>
          </a:xfrm>
        </p:spPr>
        <p:txBody>
          <a:bodyPr/>
          <a:lstStyle/>
          <a:p>
            <a:r>
              <a:rPr lang="en-US" dirty="0" smtClean="0"/>
              <a:t>Breast cancer</a:t>
            </a:r>
          </a:p>
          <a:p>
            <a:pPr lvl="1"/>
            <a:r>
              <a:rPr lang="en-US" dirty="0" smtClean="0"/>
              <a:t>Annual mammogram and clinical breast exam in women </a:t>
            </a:r>
            <a:r>
              <a:rPr lang="en-US" dirty="0" smtClean="0">
                <a:sym typeface="Symbol" pitchFamily="18" charset="2"/>
              </a:rPr>
              <a:t> 40</a:t>
            </a:r>
          </a:p>
          <a:p>
            <a:pPr lvl="1"/>
            <a:endParaRPr lang="en-US" sz="800" dirty="0" smtClean="0">
              <a:sym typeface="Symbol" pitchFamily="18" charset="2"/>
            </a:endParaRPr>
          </a:p>
          <a:p>
            <a:r>
              <a:rPr lang="en-US" dirty="0" smtClean="0"/>
              <a:t>Colorectal cancer</a:t>
            </a:r>
          </a:p>
          <a:p>
            <a:pPr lvl="1"/>
            <a:r>
              <a:rPr lang="en-US" dirty="0" smtClean="0"/>
              <a:t>Colonoscopy every 10 </a:t>
            </a:r>
            <a:r>
              <a:rPr lang="en-US" dirty="0" err="1" smtClean="0"/>
              <a:t>yrs</a:t>
            </a:r>
            <a:r>
              <a:rPr lang="en-US" dirty="0" smtClean="0"/>
              <a:t> starting at age 50</a:t>
            </a:r>
          </a:p>
          <a:p>
            <a:pPr lvl="1"/>
            <a:r>
              <a:rPr lang="en-US" dirty="0" smtClean="0"/>
              <a:t>Other approaches acceptable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057400"/>
            <a:ext cx="4495800" cy="4267200"/>
          </a:xfrm>
        </p:spPr>
        <p:txBody>
          <a:bodyPr/>
          <a:lstStyle/>
          <a:p>
            <a:r>
              <a:rPr lang="en-US" dirty="0" smtClean="0"/>
              <a:t>Cervical cancer</a:t>
            </a:r>
          </a:p>
          <a:p>
            <a:pPr lvl="1"/>
            <a:r>
              <a:rPr lang="en-US" dirty="0" smtClean="0"/>
              <a:t>Pap smear in women every 3 years starting at age 21 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r>
              <a:rPr lang="en-US" dirty="0" smtClean="0"/>
              <a:t>Prostate cancer</a:t>
            </a:r>
          </a:p>
          <a:p>
            <a:pPr lvl="1"/>
            <a:r>
              <a:rPr lang="en-US" dirty="0" smtClean="0"/>
              <a:t>Annual PSA level and digital rectal exam in men </a:t>
            </a:r>
            <a:r>
              <a:rPr lang="en-US" dirty="0" smtClean="0">
                <a:sym typeface="Symbol" pitchFamily="18" charset="2"/>
              </a:rPr>
              <a:t> 50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6286500" y="3810000"/>
            <a:ext cx="2667000" cy="1752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829300" y="5511225"/>
            <a:ext cx="386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Talk to your doctor</a:t>
            </a:r>
            <a:endParaRPr lang="en-US" sz="3200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5"/>
          <p:cNvCxnSpPr>
            <a:cxnSpLocks noChangeShapeType="1"/>
          </p:cNvCxnSpPr>
          <p:nvPr/>
        </p:nvCxnSpPr>
        <p:spPr bwMode="auto">
          <a:xfrm>
            <a:off x="6134100" y="3810000"/>
            <a:ext cx="2743200" cy="1676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  <p:bldP spid="216068" grpId="0" build="p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772400" cy="1143000"/>
          </a:xfrm>
        </p:spPr>
        <p:txBody>
          <a:bodyPr/>
          <a:lstStyle/>
          <a:p>
            <a:r>
              <a:rPr lang="en-US" dirty="0"/>
              <a:t>Idiopathic Pulmonary Fibrosis</a:t>
            </a:r>
            <a:br>
              <a:rPr lang="en-US" dirty="0"/>
            </a:br>
            <a:r>
              <a:rPr lang="en-US" sz="3200" dirty="0"/>
              <a:t>Clinical Presentation</a:t>
            </a:r>
            <a:endParaRPr lang="en-US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38400"/>
            <a:ext cx="8877300" cy="3048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Onset:  50 - 70 yrs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Exertional</a:t>
            </a:r>
            <a:r>
              <a:rPr lang="en-US" dirty="0"/>
              <a:t> </a:t>
            </a:r>
            <a:r>
              <a:rPr lang="en-US" dirty="0" err="1"/>
              <a:t>dyspnea</a:t>
            </a:r>
            <a:r>
              <a:rPr lang="en-US" dirty="0"/>
              <a:t> and/or dry cough for &gt; 1 yr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“Velcro” crackles in 80% of patients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Clubbing in 25% of </a:t>
            </a:r>
            <a:r>
              <a:rPr lang="en-US" dirty="0" smtClean="0"/>
              <a:t>patients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Progressive decline, culminating in death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3-year survival = 50%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9700" y="6096000"/>
            <a:ext cx="4653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Vancheri</a:t>
            </a:r>
            <a:r>
              <a:rPr lang="en-US" sz="1600" dirty="0" smtClean="0"/>
              <a:t> C, et al. </a:t>
            </a:r>
            <a:r>
              <a:rPr lang="en-US" sz="1600" i="1" dirty="0" err="1" smtClean="0"/>
              <a:t>Eur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Respir</a:t>
            </a:r>
            <a:r>
              <a:rPr lang="en-US" sz="1600" i="1" dirty="0" smtClean="0"/>
              <a:t> J </a:t>
            </a:r>
            <a:r>
              <a:rPr lang="en-US" sz="1600" dirty="0" smtClean="0"/>
              <a:t>2010; 35:496-504.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33400"/>
            <a:ext cx="7772400" cy="1143000"/>
          </a:xfrm>
        </p:spPr>
        <p:txBody>
          <a:bodyPr/>
          <a:lstStyle/>
          <a:p>
            <a:r>
              <a:rPr lang="en-US" dirty="0" smtClean="0"/>
              <a:t>Treatment for IPF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Prednisone</a:t>
            </a:r>
          </a:p>
          <a:p>
            <a:r>
              <a:rPr lang="en-US" dirty="0" err="1" smtClean="0"/>
              <a:t>Cyclophosphamide</a:t>
            </a:r>
            <a:endParaRPr lang="en-US" dirty="0" smtClean="0"/>
          </a:p>
          <a:p>
            <a:r>
              <a:rPr lang="en-US" dirty="0" err="1" smtClean="0"/>
              <a:t>Azathioprine</a:t>
            </a:r>
            <a:endParaRPr lang="en-US" dirty="0" smtClean="0"/>
          </a:p>
          <a:p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How about a different approach?</a:t>
            </a:r>
          </a:p>
          <a:p>
            <a:pPr lvl="1"/>
            <a:r>
              <a:rPr lang="en-US" sz="2400" dirty="0" smtClean="0"/>
              <a:t>Oxidant-antioxidant imbalance had been observed in IPF lungs</a:t>
            </a:r>
            <a:endParaRPr lang="en-US" sz="24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6057900" y="1981200"/>
            <a:ext cx="609600" cy="2209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7257" y="2590800"/>
            <a:ext cx="2948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Contrary to long-held </a:t>
            </a:r>
          </a:p>
          <a:p>
            <a:r>
              <a:rPr lang="en-US" sz="2000" i="1" dirty="0" smtClean="0"/>
              <a:t>beliefs, IPF is not </a:t>
            </a:r>
          </a:p>
          <a:p>
            <a:r>
              <a:rPr lang="en-US" sz="2000" i="1" dirty="0" smtClean="0"/>
              <a:t>caused by inflammation.</a:t>
            </a:r>
            <a:endParaRPr lang="en-US" sz="2000" i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47900" y="1905000"/>
            <a:ext cx="3352800" cy="259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247900" y="1828800"/>
            <a:ext cx="3124200" cy="2667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609600"/>
            <a:ext cx="8763000" cy="1295400"/>
          </a:xfrm>
        </p:spPr>
        <p:txBody>
          <a:bodyPr/>
          <a:lstStyle/>
          <a:p>
            <a:r>
              <a:rPr lang="en-US" sz="2800" u="sng">
                <a:cs typeface="Times New Roman" pitchFamily="18" charset="0"/>
              </a:rPr>
              <a:t>I</a:t>
            </a:r>
            <a:r>
              <a:rPr lang="en-US" sz="2800">
                <a:cs typeface="Times New Roman" pitchFamily="18" charset="0"/>
              </a:rPr>
              <a:t>diopathic Pulmonary </a:t>
            </a:r>
            <a:r>
              <a:rPr lang="en-US" sz="2800" u="sng">
                <a:cs typeface="Times New Roman" pitchFamily="18" charset="0"/>
              </a:rPr>
              <a:t>F</a:t>
            </a:r>
            <a:r>
              <a:rPr lang="en-US" sz="2800">
                <a:cs typeface="Times New Roman" pitchFamily="18" charset="0"/>
              </a:rPr>
              <a:t>ibrosis </a:t>
            </a:r>
            <a:r>
              <a:rPr lang="en-US" sz="2800" u="sng">
                <a:cs typeface="Times New Roman" pitchFamily="18" charset="0"/>
              </a:rPr>
              <a:t>I</a:t>
            </a:r>
            <a:r>
              <a:rPr lang="en-US" sz="2800">
                <a:cs typeface="Times New Roman" pitchFamily="18" charset="0"/>
              </a:rPr>
              <a:t>nternational </a:t>
            </a:r>
            <a:r>
              <a:rPr lang="en-US" sz="2800" u="sng">
                <a:cs typeface="Times New Roman" pitchFamily="18" charset="0"/>
              </a:rPr>
              <a:t>G</a:t>
            </a:r>
            <a:r>
              <a:rPr lang="en-US" sz="2800">
                <a:cs typeface="Times New Roman" pitchFamily="18" charset="0"/>
              </a:rPr>
              <a:t>roup </a:t>
            </a:r>
            <a:r>
              <a:rPr lang="en-US" sz="2800" u="sng">
                <a:cs typeface="Times New Roman" pitchFamily="18" charset="0"/>
              </a:rPr>
              <a:t>E</a:t>
            </a:r>
            <a:r>
              <a:rPr lang="en-US" sz="2800">
                <a:cs typeface="Times New Roman" pitchFamily="18" charset="0"/>
              </a:rPr>
              <a:t>xploring </a:t>
            </a:r>
            <a:r>
              <a:rPr lang="en-US" sz="2800" u="sng">
                <a:cs typeface="Times New Roman" pitchFamily="18" charset="0"/>
              </a:rPr>
              <a:t>N</a:t>
            </a:r>
            <a:r>
              <a:rPr lang="en-US" sz="2800">
                <a:cs typeface="Times New Roman" pitchFamily="18" charset="0"/>
              </a:rPr>
              <a:t>-Acetylcysteine </a:t>
            </a:r>
            <a:r>
              <a:rPr lang="en-US" sz="2800" u="sng">
                <a:cs typeface="Times New Roman" pitchFamily="18" charset="0"/>
              </a:rPr>
              <a:t>I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en-US" sz="2800" u="sng">
                <a:cs typeface="Times New Roman" pitchFamily="18" charset="0"/>
              </a:rPr>
              <a:t>A</a:t>
            </a:r>
            <a:r>
              <a:rPr lang="en-US" sz="2800">
                <a:cs typeface="Times New Roman" pitchFamily="18" charset="0"/>
              </a:rPr>
              <a:t>nnual (</a:t>
            </a:r>
            <a:r>
              <a:rPr lang="en-US" sz="2800" b="1">
                <a:cs typeface="Times New Roman" pitchFamily="18" charset="0"/>
              </a:rPr>
              <a:t>IFIGENIA</a:t>
            </a:r>
            <a:r>
              <a:rPr lang="en-US" sz="2800">
                <a:cs typeface="Times New Roman" pitchFamily="18" charset="0"/>
              </a:rPr>
              <a:t> trial)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4000500" y="6003925"/>
            <a:ext cx="2413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November 24, 2005</a:t>
            </a:r>
          </a:p>
        </p:txBody>
      </p:sp>
      <p:pic>
        <p:nvPicPr>
          <p:cNvPr id="473093" name="Picture 5" descr="~AUT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905000"/>
            <a:ext cx="6781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981200"/>
            <a:ext cx="8763000" cy="4114800"/>
          </a:xfrm>
        </p:spPr>
        <p:txBody>
          <a:bodyPr/>
          <a:lstStyle/>
          <a:p>
            <a:r>
              <a:rPr lang="en-US"/>
              <a:t>All patients were on prednisone and azathioprine at baseline and remained on it throughout the study</a:t>
            </a:r>
          </a:p>
          <a:p>
            <a:pPr lvl="1"/>
            <a:r>
              <a:rPr lang="en-US"/>
              <a:t>80 assigned to N-acetylcysteine 600 mg p.o. t.i.d.</a:t>
            </a:r>
          </a:p>
          <a:p>
            <a:pPr lvl="1"/>
            <a:r>
              <a:rPr lang="en-US"/>
              <a:t>75 assigned to placebo</a:t>
            </a:r>
          </a:p>
          <a:p>
            <a:r>
              <a:rPr lang="en-US"/>
              <a:t>Primary endpoints</a:t>
            </a:r>
          </a:p>
          <a:p>
            <a:pPr lvl="1"/>
            <a:r>
              <a:rPr lang="en-US"/>
              <a:t>Absolute changes in VC and DLCO</a:t>
            </a:r>
          </a:p>
        </p:txBody>
      </p:sp>
      <p:sp>
        <p:nvSpPr>
          <p:cNvPr id="478212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IFIGENIA Trial</a:t>
            </a:r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/>
              <a:t>Study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6" name="Picture 4" descr="~AUT0008"/>
          <p:cNvPicPr>
            <a:picLocks noChangeAspect="1" noChangeArrowheads="1"/>
          </p:cNvPicPr>
          <p:nvPr/>
        </p:nvPicPr>
        <p:blipFill>
          <a:blip r:embed="rId2" cstate="print"/>
          <a:srcRect b="1639"/>
          <a:stretch>
            <a:fillRect/>
          </a:stretch>
        </p:blipFill>
        <p:spPr bwMode="auto">
          <a:xfrm>
            <a:off x="723900" y="685800"/>
            <a:ext cx="39624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4975225" y="1382713"/>
            <a:ext cx="8540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p &lt; 0.02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4991100" y="4648200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p &lt; 0.003</a:t>
            </a:r>
          </a:p>
        </p:txBody>
      </p:sp>
      <p:sp>
        <p:nvSpPr>
          <p:cNvPr id="479239" name="Text Box 7"/>
          <p:cNvSpPr txBox="1">
            <a:spLocks noChangeArrowheads="1"/>
          </p:cNvSpPr>
          <p:nvPr/>
        </p:nvSpPr>
        <p:spPr bwMode="auto">
          <a:xfrm>
            <a:off x="5295900" y="2133600"/>
            <a:ext cx="4572000" cy="243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     </a:t>
            </a:r>
            <a:r>
              <a:rPr lang="en-US" sz="2200" u="sng"/>
              <a:t>Conclusion</a:t>
            </a:r>
            <a:r>
              <a:rPr lang="en-US" sz="2200"/>
              <a:t>:</a:t>
            </a:r>
          </a:p>
          <a:p>
            <a:r>
              <a:rPr lang="en-US" sz="2200"/>
              <a:t>	Addition of N-acetylcysteine</a:t>
            </a:r>
          </a:p>
          <a:p>
            <a:r>
              <a:rPr lang="en-US" sz="2200"/>
              <a:t>	to prednisone and </a:t>
            </a:r>
          </a:p>
          <a:p>
            <a:r>
              <a:rPr lang="en-US" sz="2200"/>
              <a:t>	azathioprine slows the 	rate of progression of 	disease in patients with 	IPF.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/>
      <p:bldP spid="479238" grpId="0"/>
      <p:bldP spid="47923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Criticism of the IFIGENIA Trial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Absence of a “no treatment” arm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Is the azathioprine/prednisone/NAC combination any better than no treatment?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800" smtClean="0"/>
              <a:t>U.S.-based follow-up trial:  PANTHER-IPF</a:t>
            </a:r>
          </a:p>
          <a:p>
            <a:pPr lvl="1">
              <a:lnSpc>
                <a:spcPct val="90000"/>
              </a:lnSpc>
            </a:pPr>
            <a:r>
              <a:rPr lang="en-US" sz="2400" u="sng" smtClean="0"/>
              <a:t>P</a:t>
            </a:r>
            <a:r>
              <a:rPr lang="en-US" sz="2400" smtClean="0"/>
              <a:t>rednisone, </a:t>
            </a:r>
            <a:r>
              <a:rPr lang="en-US" sz="2400" u="sng" smtClean="0"/>
              <a:t>A</a:t>
            </a:r>
            <a:r>
              <a:rPr lang="en-US" sz="2400" smtClean="0"/>
              <a:t>zathioprine, </a:t>
            </a:r>
            <a:r>
              <a:rPr lang="en-US" sz="2400" u="sng" smtClean="0"/>
              <a:t>N</a:t>
            </a:r>
            <a:r>
              <a:rPr lang="en-US" sz="2400" smtClean="0"/>
              <a:t>AC:  A Trial </a:t>
            </a:r>
            <a:r>
              <a:rPr lang="en-US" sz="2400" u="sng" smtClean="0"/>
              <a:t>Th</a:t>
            </a:r>
            <a:r>
              <a:rPr lang="en-US" sz="2400" smtClean="0"/>
              <a:t>at </a:t>
            </a:r>
            <a:r>
              <a:rPr lang="en-US" sz="2400" u="sng" smtClean="0"/>
              <a:t>E</a:t>
            </a:r>
            <a:r>
              <a:rPr lang="en-US" sz="2400" smtClean="0"/>
              <a:t>valuates </a:t>
            </a:r>
            <a:r>
              <a:rPr lang="en-US" sz="2400" u="sng" smtClean="0"/>
              <a:t>R</a:t>
            </a:r>
            <a:r>
              <a:rPr lang="en-US" sz="2400" smtClean="0"/>
              <a:t>esponse in </a:t>
            </a:r>
            <a:r>
              <a:rPr lang="en-US" sz="2400" u="sng" smtClean="0"/>
              <a:t>IPF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390 patients randomized to aza/pred/NAC </a:t>
            </a:r>
            <a:r>
              <a:rPr lang="en-US" sz="2400" i="1" smtClean="0"/>
              <a:t>vs.</a:t>
            </a:r>
            <a:r>
              <a:rPr lang="en-US" sz="2400" smtClean="0"/>
              <a:t> NAC alone </a:t>
            </a:r>
            <a:r>
              <a:rPr lang="en-US" sz="2400" i="1" smtClean="0"/>
              <a:t>vs.</a:t>
            </a:r>
            <a:r>
              <a:rPr lang="en-US" sz="2400" smtClean="0"/>
              <a:t> placebo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Primary endpoint:  Change in FVC at 60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066800"/>
          </a:xfrm>
        </p:spPr>
        <p:txBody>
          <a:bodyPr/>
          <a:lstStyle/>
          <a:p>
            <a:r>
              <a:rPr lang="en-US" dirty="0" smtClean="0"/>
              <a:t>Update on PANTHER-IPF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257300" y="1676400"/>
            <a:ext cx="8077200" cy="4114800"/>
          </a:xfrm>
        </p:spPr>
        <p:txBody>
          <a:bodyPr/>
          <a:lstStyle/>
          <a:p>
            <a:r>
              <a:rPr lang="en-US" sz="2800" dirty="0" smtClean="0"/>
              <a:t>November 2011</a:t>
            </a:r>
          </a:p>
          <a:p>
            <a:pPr lvl="1"/>
            <a:r>
              <a:rPr lang="en-US" sz="2400" dirty="0" smtClean="0"/>
              <a:t>238 of the 390 expected patients were enrolled</a:t>
            </a:r>
          </a:p>
          <a:p>
            <a:pPr lvl="1"/>
            <a:r>
              <a:rPr lang="en-US" sz="2400" dirty="0" smtClean="0"/>
              <a:t>DSMB recommends discontinuation of the </a:t>
            </a:r>
            <a:r>
              <a:rPr lang="en-US" sz="2400" dirty="0" err="1" smtClean="0"/>
              <a:t>aza</a:t>
            </a:r>
            <a:r>
              <a:rPr lang="en-US" sz="2400" dirty="0" smtClean="0"/>
              <a:t>/</a:t>
            </a:r>
            <a:r>
              <a:rPr lang="en-US" sz="2400" dirty="0" err="1" smtClean="0"/>
              <a:t>pred</a:t>
            </a:r>
            <a:r>
              <a:rPr lang="en-US" sz="2400" dirty="0" smtClean="0"/>
              <a:t>/NAC arm because of ↑mortality, ↑serious adverse events, and ↑drug discontinuations, without evidence of benefit</a:t>
            </a:r>
          </a:p>
          <a:p>
            <a:pPr lvl="1"/>
            <a:r>
              <a:rPr lang="en-US" sz="2400" dirty="0" smtClean="0"/>
              <a:t>NAC and placebo arms of the study continued </a:t>
            </a:r>
          </a:p>
          <a:p>
            <a:pPr lvl="1"/>
            <a:endParaRPr lang="en-US" sz="500" dirty="0" smtClean="0"/>
          </a:p>
          <a:p>
            <a:r>
              <a:rPr lang="en-US" sz="2800" dirty="0" smtClean="0"/>
              <a:t>May 2014</a:t>
            </a:r>
          </a:p>
          <a:p>
            <a:pPr lvl="1"/>
            <a:r>
              <a:rPr lang="en-US" sz="2400" dirty="0" smtClean="0"/>
              <a:t>Final results of PANTHER-IPF published</a:t>
            </a:r>
          </a:p>
          <a:p>
            <a:pPr lvl="1"/>
            <a:r>
              <a:rPr lang="en-US" sz="2400" dirty="0" smtClean="0"/>
              <a:t>No difference between NAC and placebo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3187" y="6096000"/>
            <a:ext cx="544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IPF </a:t>
            </a:r>
            <a:r>
              <a:rPr lang="en-US" sz="1600" dirty="0" err="1" smtClean="0"/>
              <a:t>Clin</a:t>
            </a:r>
            <a:r>
              <a:rPr lang="en-US" sz="1600" dirty="0" smtClean="0"/>
              <a:t> Res Network.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2014; 370:2093-101.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issue of NEJM…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209800"/>
            <a:ext cx="7924800" cy="3276600"/>
          </a:xfrm>
        </p:spPr>
        <p:txBody>
          <a:bodyPr/>
          <a:lstStyle/>
          <a:p>
            <a:r>
              <a:rPr lang="en-US" dirty="0" smtClean="0"/>
              <a:t>Positive trials for two other agents in IPF</a:t>
            </a:r>
          </a:p>
          <a:p>
            <a:pPr lvl="1"/>
            <a:r>
              <a:rPr lang="en-US" dirty="0" err="1" smtClean="0"/>
              <a:t>Pirfenidone</a:t>
            </a:r>
            <a:endParaRPr lang="en-US" dirty="0" smtClean="0"/>
          </a:p>
          <a:p>
            <a:pPr lvl="1"/>
            <a:r>
              <a:rPr lang="en-US" dirty="0" err="1" smtClean="0"/>
              <a:t>Nintedanib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Pirfenidone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057400"/>
            <a:ext cx="7543800" cy="3581400"/>
          </a:xfrm>
        </p:spPr>
        <p:txBody>
          <a:bodyPr/>
          <a:lstStyle/>
          <a:p>
            <a:r>
              <a:rPr lang="en-US" dirty="0" err="1" smtClean="0"/>
              <a:t>Antifibrotic</a:t>
            </a:r>
            <a:r>
              <a:rPr lang="en-US" dirty="0" smtClean="0"/>
              <a:t> agent</a:t>
            </a:r>
          </a:p>
          <a:p>
            <a:r>
              <a:rPr lang="en-US" dirty="0" smtClean="0"/>
              <a:t>Inhibits TGF-</a:t>
            </a:r>
            <a:r>
              <a:rPr lang="el-GR" dirty="0" smtClean="0"/>
              <a:t>β</a:t>
            </a:r>
            <a:r>
              <a:rPr lang="en-US" dirty="0" smtClean="0"/>
              <a:t>-stimulated collagen synthesis</a:t>
            </a:r>
          </a:p>
          <a:p>
            <a:r>
              <a:rPr lang="en-US" dirty="0" smtClean="0"/>
              <a:t>Blocks fibroblast proliferation </a:t>
            </a:r>
            <a:r>
              <a:rPr lang="en-US" i="1" dirty="0" smtClean="0"/>
              <a:t>in vitro</a:t>
            </a:r>
          </a:p>
          <a:p>
            <a:r>
              <a:rPr lang="en-US" dirty="0" smtClean="0"/>
              <a:t>Decreases extracellular matrix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Pirfenidone</a:t>
            </a:r>
            <a:r>
              <a:rPr lang="en-US" dirty="0" smtClean="0"/>
              <a:t> Trial</a:t>
            </a:r>
            <a:br>
              <a:rPr lang="en-US" dirty="0" smtClean="0"/>
            </a:br>
            <a:r>
              <a:rPr lang="en-US" sz="2800" dirty="0" smtClean="0"/>
              <a:t>The ASCEND Trial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7772400" cy="3810000"/>
          </a:xfrm>
        </p:spPr>
        <p:txBody>
          <a:bodyPr/>
          <a:lstStyle/>
          <a:p>
            <a:r>
              <a:rPr lang="en-US" dirty="0" smtClean="0"/>
              <a:t>555 patients with mild to moderate IPF randomized to </a:t>
            </a:r>
            <a:r>
              <a:rPr lang="en-US" dirty="0" err="1" smtClean="0"/>
              <a:t>pirfenidone</a:t>
            </a:r>
            <a:r>
              <a:rPr lang="en-US" dirty="0" smtClean="0"/>
              <a:t> vs. placebo</a:t>
            </a:r>
          </a:p>
          <a:p>
            <a:r>
              <a:rPr lang="en-US" dirty="0" smtClean="0"/>
              <a:t>Outcome:  Proportion of patients with a 10% or more decline in FVC</a:t>
            </a:r>
          </a:p>
          <a:p>
            <a:pPr lvl="1"/>
            <a:r>
              <a:rPr lang="en-US" dirty="0" smtClean="0"/>
              <a:t>46 patients (16.5%) in </a:t>
            </a:r>
            <a:r>
              <a:rPr lang="en-US" dirty="0" err="1" smtClean="0"/>
              <a:t>pirfenidone</a:t>
            </a:r>
            <a:r>
              <a:rPr lang="en-US" dirty="0" smtClean="0"/>
              <a:t> group</a:t>
            </a:r>
          </a:p>
          <a:p>
            <a:pPr lvl="1"/>
            <a:r>
              <a:rPr lang="en-US" dirty="0" smtClean="0"/>
              <a:t>88 patients (31.8%) in placebo group</a:t>
            </a:r>
          </a:p>
          <a:p>
            <a:r>
              <a:rPr lang="en-US" dirty="0" smtClean="0"/>
              <a:t>p&lt;0.001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1100" y="6096000"/>
            <a:ext cx="481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King TE </a:t>
            </a:r>
            <a:r>
              <a:rPr lang="en-US" sz="1600" dirty="0" err="1" smtClean="0"/>
              <a:t>Jr</a:t>
            </a:r>
            <a:r>
              <a:rPr lang="en-US" sz="1600" dirty="0" smtClean="0"/>
              <a:t>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2014; 370:2083-92.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85800"/>
            <a:ext cx="7772400" cy="1143000"/>
          </a:xfrm>
        </p:spPr>
        <p:txBody>
          <a:bodyPr/>
          <a:lstStyle/>
          <a:p>
            <a:r>
              <a:rPr lang="en-US" sz="4000" smtClean="0"/>
              <a:t>Guidelines for Screening</a:t>
            </a:r>
            <a:br>
              <a:rPr lang="en-US" sz="4000" smtClean="0"/>
            </a:br>
            <a:r>
              <a:rPr lang="en-US" sz="2800" smtClean="0"/>
              <a:t>American Cancer Society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2057400"/>
            <a:ext cx="4495800" cy="4419600"/>
          </a:xfrm>
        </p:spPr>
        <p:txBody>
          <a:bodyPr/>
          <a:lstStyle/>
          <a:p>
            <a:pPr>
              <a:buClr>
                <a:srgbClr val="0033CC"/>
              </a:buClr>
              <a:buSzTx/>
            </a:pPr>
            <a:r>
              <a:rPr lang="en-US" smtClean="0">
                <a:solidFill>
                  <a:srgbClr val="0033CC"/>
                </a:solidFill>
              </a:rPr>
              <a:t>Breast cancer</a:t>
            </a:r>
          </a:p>
          <a:p>
            <a:pPr lvl="1">
              <a:buClr>
                <a:srgbClr val="0033CC"/>
              </a:buClr>
              <a:buSzTx/>
            </a:pPr>
            <a:r>
              <a:rPr lang="en-US" smtClean="0">
                <a:solidFill>
                  <a:srgbClr val="0033CC"/>
                </a:solidFill>
              </a:rPr>
              <a:t>Annual mammogram and clinical breast exam in women </a:t>
            </a:r>
            <a:r>
              <a:rPr lang="en-US" smtClean="0">
                <a:solidFill>
                  <a:srgbClr val="0033CC"/>
                </a:solidFill>
                <a:sym typeface="Symbol" pitchFamily="18" charset="2"/>
              </a:rPr>
              <a:t> 40</a:t>
            </a:r>
          </a:p>
          <a:p>
            <a:pPr lvl="1">
              <a:buClr>
                <a:srgbClr val="0033CC"/>
              </a:buClr>
              <a:buSzTx/>
              <a:buFontTx/>
              <a:buNone/>
            </a:pPr>
            <a:endParaRPr lang="en-US" sz="800" smtClean="0">
              <a:solidFill>
                <a:srgbClr val="0033CC"/>
              </a:solidFill>
              <a:sym typeface="Symbol" pitchFamily="18" charset="2"/>
            </a:endParaRPr>
          </a:p>
          <a:p>
            <a:pPr>
              <a:buClr>
                <a:srgbClr val="0033CC"/>
              </a:buClr>
              <a:buSzTx/>
            </a:pPr>
            <a:r>
              <a:rPr lang="en-US" smtClean="0">
                <a:solidFill>
                  <a:srgbClr val="0033CC"/>
                </a:solidFill>
              </a:rPr>
              <a:t>Colorectal cancer</a:t>
            </a:r>
          </a:p>
          <a:p>
            <a:pPr lvl="1">
              <a:buClr>
                <a:srgbClr val="0033CC"/>
              </a:buClr>
              <a:buSzTx/>
            </a:pPr>
            <a:r>
              <a:rPr lang="en-US" smtClean="0">
                <a:solidFill>
                  <a:srgbClr val="0033CC"/>
                </a:solidFill>
              </a:rPr>
              <a:t>Colonoscopy every 10 yrs starting at age 50</a:t>
            </a:r>
          </a:p>
          <a:p>
            <a:pPr lvl="1">
              <a:buClr>
                <a:srgbClr val="0033CC"/>
              </a:buClr>
              <a:buSzTx/>
            </a:pPr>
            <a:r>
              <a:rPr lang="en-US" smtClean="0">
                <a:solidFill>
                  <a:srgbClr val="0033CC"/>
                </a:solidFill>
              </a:rPr>
              <a:t>Other approaches acceptable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057400"/>
            <a:ext cx="4495800" cy="4343400"/>
          </a:xfrm>
        </p:spPr>
        <p:txBody>
          <a:bodyPr/>
          <a:lstStyle/>
          <a:p>
            <a:pPr>
              <a:buClr>
                <a:srgbClr val="0033CC"/>
              </a:buClr>
              <a:buSzTx/>
            </a:pPr>
            <a:r>
              <a:rPr lang="en-US" dirty="0" smtClean="0">
                <a:solidFill>
                  <a:srgbClr val="0033CC"/>
                </a:solidFill>
              </a:rPr>
              <a:t>Cervical cancer</a:t>
            </a:r>
          </a:p>
          <a:p>
            <a:pPr lvl="1">
              <a:buClr>
                <a:srgbClr val="0033CC"/>
              </a:buClr>
              <a:buSzTx/>
            </a:pPr>
            <a:r>
              <a:rPr lang="en-US" dirty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ap smear in women every 3 years starting at age 21 </a:t>
            </a:r>
          </a:p>
          <a:p>
            <a:pPr lvl="1">
              <a:buClr>
                <a:srgbClr val="0033CC"/>
              </a:buClr>
              <a:buSzTx/>
              <a:buFontTx/>
              <a:buNone/>
            </a:pPr>
            <a:endParaRPr lang="en-US" sz="800" dirty="0" smtClean="0">
              <a:solidFill>
                <a:srgbClr val="0033CC"/>
              </a:solidFill>
            </a:endParaRPr>
          </a:p>
          <a:p>
            <a:pPr>
              <a:buClr>
                <a:srgbClr val="0033CC"/>
              </a:buClr>
              <a:buSzTx/>
            </a:pPr>
            <a:r>
              <a:rPr lang="en-US" dirty="0" smtClean="0">
                <a:solidFill>
                  <a:srgbClr val="0033CC"/>
                </a:solidFill>
              </a:rPr>
              <a:t>Prostate cancer</a:t>
            </a:r>
          </a:p>
          <a:p>
            <a:pPr lvl="1">
              <a:buClr>
                <a:srgbClr val="0033CC"/>
              </a:buClr>
              <a:buSzTx/>
            </a:pPr>
            <a:r>
              <a:rPr lang="en-US" dirty="0" smtClean="0">
                <a:solidFill>
                  <a:srgbClr val="0033CC"/>
                </a:solidFill>
              </a:rPr>
              <a:t>Annual PSA level and digital rectal exam in men 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 50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 rot="-1343342">
            <a:off x="1333500" y="3317875"/>
            <a:ext cx="7680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i="1" dirty="0"/>
              <a:t>What about lung cancer?!</a:t>
            </a:r>
          </a:p>
        </p:txBody>
      </p:sp>
      <p:cxnSp>
        <p:nvCxnSpPr>
          <p:cNvPr id="73734" name="Straight Connector 5"/>
          <p:cNvCxnSpPr>
            <a:cxnSpLocks noChangeShapeType="1"/>
          </p:cNvCxnSpPr>
          <p:nvPr/>
        </p:nvCxnSpPr>
        <p:spPr bwMode="auto">
          <a:xfrm>
            <a:off x="6134100" y="3810000"/>
            <a:ext cx="2743200" cy="1676400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Connector 6"/>
          <p:cNvCxnSpPr>
            <a:cxnSpLocks noChangeShapeType="1"/>
          </p:cNvCxnSpPr>
          <p:nvPr/>
        </p:nvCxnSpPr>
        <p:spPr bwMode="auto">
          <a:xfrm flipH="1">
            <a:off x="6286500" y="3810000"/>
            <a:ext cx="2667000" cy="1752600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829300" y="5511225"/>
            <a:ext cx="386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Talk to your doctor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Pirfenidone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Adverse 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133600"/>
            <a:ext cx="7391400" cy="3352800"/>
          </a:xfrm>
        </p:spPr>
        <p:txBody>
          <a:bodyPr/>
          <a:lstStyle/>
          <a:p>
            <a:r>
              <a:rPr lang="en-US" dirty="0" smtClean="0"/>
              <a:t>Photosensitivity/rash</a:t>
            </a:r>
          </a:p>
          <a:p>
            <a:pPr lvl="1"/>
            <a:r>
              <a:rPr lang="en-US" dirty="0" smtClean="0"/>
              <a:t>28% (</a:t>
            </a:r>
            <a:r>
              <a:rPr lang="en-US" dirty="0" err="1" smtClean="0"/>
              <a:t>pirfenidone</a:t>
            </a:r>
            <a:r>
              <a:rPr lang="en-US" dirty="0" smtClean="0"/>
              <a:t>) vs. 9% (placebo)</a:t>
            </a:r>
          </a:p>
          <a:p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36% (</a:t>
            </a:r>
            <a:r>
              <a:rPr lang="en-US" dirty="0" err="1" smtClean="0"/>
              <a:t>pirfenidone</a:t>
            </a:r>
            <a:r>
              <a:rPr lang="en-US" dirty="0" smtClean="0"/>
              <a:t>) vs. 13% (placebo)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1100" y="6096000"/>
            <a:ext cx="481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King TE </a:t>
            </a:r>
            <a:r>
              <a:rPr lang="en-US" sz="1600" dirty="0" err="1" smtClean="0"/>
              <a:t>Jr</a:t>
            </a:r>
            <a:r>
              <a:rPr lang="en-US" sz="1600" dirty="0" smtClean="0"/>
              <a:t>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2014; 370:2083-92.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Nintedanib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81200"/>
            <a:ext cx="7772400" cy="3733800"/>
          </a:xfrm>
        </p:spPr>
        <p:txBody>
          <a:bodyPr/>
          <a:lstStyle/>
          <a:p>
            <a:r>
              <a:rPr lang="en-US" dirty="0" smtClean="0"/>
              <a:t>Tyrosine </a:t>
            </a:r>
            <a:r>
              <a:rPr lang="en-US" dirty="0" err="1" smtClean="0"/>
              <a:t>kinase</a:t>
            </a:r>
            <a:r>
              <a:rPr lang="en-US" dirty="0" smtClean="0"/>
              <a:t> receptor blocker</a:t>
            </a:r>
          </a:p>
          <a:p>
            <a:r>
              <a:rPr lang="en-US" dirty="0" smtClean="0"/>
              <a:t>Inhibitory effects on:</a:t>
            </a:r>
          </a:p>
          <a:p>
            <a:pPr lvl="1"/>
            <a:r>
              <a:rPr lang="en-US" dirty="0" smtClean="0"/>
              <a:t>Platelet-derived growth factor</a:t>
            </a:r>
          </a:p>
          <a:p>
            <a:pPr lvl="1"/>
            <a:r>
              <a:rPr lang="en-US" dirty="0" smtClean="0"/>
              <a:t>Vascular endothelial growth factor</a:t>
            </a:r>
          </a:p>
          <a:p>
            <a:pPr lvl="1"/>
            <a:r>
              <a:rPr lang="en-US" dirty="0" smtClean="0"/>
              <a:t>Fibroblast growth factor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Nintedanib</a:t>
            </a:r>
            <a:r>
              <a:rPr lang="en-US" dirty="0" smtClean="0"/>
              <a:t> Trial</a:t>
            </a:r>
            <a:br>
              <a:rPr lang="en-US" dirty="0" smtClean="0"/>
            </a:br>
            <a:r>
              <a:rPr lang="en-US" sz="2800" dirty="0" smtClean="0"/>
              <a:t>The INPULSIS Trials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981200"/>
            <a:ext cx="8001000" cy="3429000"/>
          </a:xfrm>
        </p:spPr>
        <p:txBody>
          <a:bodyPr/>
          <a:lstStyle/>
          <a:p>
            <a:r>
              <a:rPr lang="en-US" dirty="0" smtClean="0"/>
              <a:t>1066 patients with mild to moderate IPD randomized to </a:t>
            </a:r>
            <a:r>
              <a:rPr lang="en-US" dirty="0" err="1" smtClean="0"/>
              <a:t>nintedanib</a:t>
            </a:r>
            <a:r>
              <a:rPr lang="en-US" dirty="0" smtClean="0"/>
              <a:t> vs. placebo</a:t>
            </a:r>
          </a:p>
          <a:p>
            <a:r>
              <a:rPr lang="en-US" dirty="0" smtClean="0"/>
              <a:t>Outcome:  Annual rate of decline of FVC</a:t>
            </a:r>
          </a:p>
          <a:p>
            <a:pPr lvl="1"/>
            <a:r>
              <a:rPr lang="en-US" dirty="0" smtClean="0"/>
              <a:t>125.3 </a:t>
            </a:r>
            <a:r>
              <a:rPr lang="en-US" dirty="0" err="1" smtClean="0"/>
              <a:t>mL</a:t>
            </a:r>
            <a:r>
              <a:rPr lang="en-US" dirty="0" smtClean="0"/>
              <a:t>/year less decline in FVC in </a:t>
            </a:r>
            <a:r>
              <a:rPr lang="en-US" dirty="0" err="1" smtClean="0"/>
              <a:t>nintedanib</a:t>
            </a:r>
            <a:r>
              <a:rPr lang="en-US" dirty="0" smtClean="0"/>
              <a:t> group vs. placebo group</a:t>
            </a:r>
          </a:p>
          <a:p>
            <a:r>
              <a:rPr lang="en-US" dirty="0" smtClean="0"/>
              <a:t>p&lt;0.001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8646" y="6062246"/>
            <a:ext cx="4769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Richeldi</a:t>
            </a:r>
            <a:r>
              <a:rPr lang="en-US" sz="1600" dirty="0" smtClean="0"/>
              <a:t> L,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2014; 370:2071-82.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38200"/>
            <a:ext cx="7772400" cy="1143000"/>
          </a:xfrm>
        </p:spPr>
        <p:txBody>
          <a:bodyPr/>
          <a:lstStyle/>
          <a:p>
            <a:r>
              <a:rPr lang="en-US" dirty="0" err="1" smtClean="0"/>
              <a:t>Nintedanib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Adverse 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209800"/>
            <a:ext cx="7772400" cy="3048000"/>
          </a:xfrm>
        </p:spPr>
        <p:txBody>
          <a:bodyPr/>
          <a:lstStyle/>
          <a:p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61% (</a:t>
            </a:r>
            <a:r>
              <a:rPr lang="en-US" dirty="0" err="1" smtClean="0"/>
              <a:t>nintedanib</a:t>
            </a:r>
            <a:r>
              <a:rPr lang="en-US" dirty="0" smtClean="0"/>
              <a:t>) vs. 18% (placebo)</a:t>
            </a:r>
          </a:p>
          <a:p>
            <a:r>
              <a:rPr lang="en-US" dirty="0" smtClean="0"/>
              <a:t>Elevated liver function enzymes</a:t>
            </a:r>
          </a:p>
          <a:p>
            <a:pPr lvl="1"/>
            <a:r>
              <a:rPr lang="en-US" dirty="0" smtClean="0"/>
              <a:t>5% (</a:t>
            </a:r>
            <a:r>
              <a:rPr lang="en-US" dirty="0" err="1" smtClean="0"/>
              <a:t>nintedanib</a:t>
            </a:r>
            <a:r>
              <a:rPr lang="en-US" dirty="0" smtClean="0"/>
              <a:t>) vs. 0.5% (placebo)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8646" y="6062246"/>
            <a:ext cx="4769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Richeldi</a:t>
            </a:r>
            <a:r>
              <a:rPr lang="en-US" sz="1600" dirty="0" smtClean="0"/>
              <a:t> L, et al. </a:t>
            </a:r>
            <a:r>
              <a:rPr lang="en-US" sz="1600" i="1" dirty="0" smtClean="0"/>
              <a:t>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</a:t>
            </a:r>
            <a:r>
              <a:rPr lang="en-US" sz="1600" dirty="0" smtClean="0"/>
              <a:t>2014; 370:2071-82.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</a:p>
          <a:p>
            <a:pPr lvl="1"/>
            <a:r>
              <a:rPr lang="en-US" dirty="0" smtClean="0"/>
              <a:t>FDA approves both </a:t>
            </a:r>
            <a:r>
              <a:rPr lang="en-US" dirty="0" err="1" smtClean="0"/>
              <a:t>pirfenidone</a:t>
            </a:r>
            <a:r>
              <a:rPr lang="en-US" dirty="0" smtClean="0"/>
              <a:t> and </a:t>
            </a:r>
            <a:r>
              <a:rPr lang="en-US" dirty="0" err="1" smtClean="0"/>
              <a:t>nintedanib</a:t>
            </a:r>
            <a:r>
              <a:rPr lang="en-US" dirty="0" smtClean="0"/>
              <a:t> for treatment of IPF</a:t>
            </a:r>
          </a:p>
          <a:p>
            <a:r>
              <a:rPr lang="en-US" dirty="0" smtClean="0"/>
              <a:t>The first drugs </a:t>
            </a:r>
            <a:r>
              <a:rPr lang="en-US" i="1" dirty="0" smtClean="0"/>
              <a:t>ever</a:t>
            </a:r>
            <a:r>
              <a:rPr lang="en-US" dirty="0" smtClean="0"/>
              <a:t> approved for this indication!</a:t>
            </a:r>
          </a:p>
          <a:p>
            <a:r>
              <a:rPr lang="en-US" dirty="0" smtClean="0"/>
              <a:t>Downside – cost!</a:t>
            </a:r>
          </a:p>
          <a:p>
            <a:pPr lvl="1"/>
            <a:r>
              <a:rPr lang="en-US" dirty="0" smtClean="0"/>
              <a:t>Both </a:t>
            </a:r>
            <a:r>
              <a:rPr lang="en-US" smtClean="0"/>
              <a:t>drugs priced at ~$95,000/year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71700" y="685800"/>
            <a:ext cx="6172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American Cancer Society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U.S. Preventive Services Task Force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American College of Physicians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American College of Chest Physicians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American Academy of Family Physicians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American College of Radiology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American Thoracic Society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04900" y="5638800"/>
            <a:ext cx="81534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Until 2012, no group ever had recommended screening for lung cancer.</a:t>
            </a: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4838700" y="3733800"/>
            <a:ext cx="685800" cy="1752600"/>
          </a:xfrm>
          <a:prstGeom prst="downArrow">
            <a:avLst>
              <a:gd name="adj1" fmla="val 50000"/>
              <a:gd name="adj2" fmla="val 63889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3600">
              <a:solidFill>
                <a:srgbClr val="99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8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8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8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build="p"/>
      <p:bldP spid="218115" grpId="0" build="p"/>
      <p:bldP spid="218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990600"/>
          </a:xfrm>
        </p:spPr>
        <p:txBody>
          <a:bodyPr/>
          <a:lstStyle/>
          <a:p>
            <a:r>
              <a:rPr lang="en-US" sz="4000" smtClean="0"/>
              <a:t>Lung Cancer Screening</a:t>
            </a:r>
            <a:br>
              <a:rPr lang="en-US" sz="4000" smtClean="0"/>
            </a:br>
            <a:r>
              <a:rPr lang="en-US" sz="2800" smtClean="0"/>
              <a:t>Traditional Approaches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8610600" cy="4114800"/>
          </a:xfrm>
        </p:spPr>
        <p:txBody>
          <a:bodyPr/>
          <a:lstStyle/>
          <a:p>
            <a:r>
              <a:rPr lang="en-US" smtClean="0"/>
              <a:t>Regular screening with periodic chest X-rays</a:t>
            </a:r>
          </a:p>
          <a:p>
            <a:pPr lvl="1"/>
            <a:r>
              <a:rPr lang="en-US" smtClean="0"/>
              <a:t>Mayo Lung Project (10,993 male smokers)</a:t>
            </a:r>
          </a:p>
          <a:p>
            <a:pPr lvl="1"/>
            <a:r>
              <a:rPr lang="en-US" smtClean="0"/>
              <a:t>Czechoslovakia screening study (6364 male smokers)</a:t>
            </a:r>
          </a:p>
          <a:p>
            <a:r>
              <a:rPr lang="en-US" smtClean="0"/>
              <a:t>No benefit in either study</a:t>
            </a:r>
          </a:p>
          <a:p>
            <a:pPr lvl="1"/>
            <a:r>
              <a:rPr lang="en-US" smtClean="0"/>
              <a:t>Number of lung cancer deaths was unchanged by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theme/theme1.xml><?xml version="1.0" encoding="utf-8"?>
<a:theme xmlns:a="http://schemas.openxmlformats.org/drawingml/2006/main" name="bluebox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AFD00"/>
      </a:accent1>
      <a:accent2>
        <a:srgbClr val="FAFD00"/>
      </a:accent2>
      <a:accent3>
        <a:srgbClr val="AAACCD"/>
      </a:accent3>
      <a:accent4>
        <a:srgbClr val="DADADA"/>
      </a:accent4>
      <a:accent5>
        <a:srgbClr val="FCFEAA"/>
      </a:accent5>
      <a:accent6>
        <a:srgbClr val="E3E500"/>
      </a:accent6>
      <a:hlink>
        <a:srgbClr val="00DFCA"/>
      </a:hlink>
      <a:folHlink>
        <a:srgbClr val="618FFD"/>
      </a:folHlink>
    </a:clrScheme>
    <a:fontScheme name="bluebox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box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ox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d:\powerpnt\template\sldshow\blueboxs.ppt</Template>
  <TotalTime>2375</TotalTime>
  <Pages>70</Pages>
  <Words>3085</Words>
  <Application>Microsoft Office PowerPoint</Application>
  <PresentationFormat>35mm Slides</PresentationFormat>
  <Paragraphs>664</Paragraphs>
  <Slides>74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blueboxs</vt:lpstr>
      <vt:lpstr>Maryland ACP Meeting January 30, 2015     Update in Pulmonary Medicine</vt:lpstr>
      <vt:lpstr>Disclosures</vt:lpstr>
      <vt:lpstr>Topics</vt:lpstr>
      <vt:lpstr>Lung Cancer Screening</vt:lpstr>
      <vt:lpstr>Cancer Screening</vt:lpstr>
      <vt:lpstr>Guidelines for Screening American Cancer Society</vt:lpstr>
      <vt:lpstr>Guidelines for Screening American Cancer Society</vt:lpstr>
      <vt:lpstr>PowerPoint Presentation</vt:lpstr>
      <vt:lpstr>Lung Cancer Screening Traditional Approaches</vt:lpstr>
      <vt:lpstr>Lung Cancer Screening Traditional Approaches</vt:lpstr>
      <vt:lpstr>PowerPoint Presentation</vt:lpstr>
      <vt:lpstr>I-ELCAP Study</vt:lpstr>
      <vt:lpstr>National Lung Screening Trial</vt:lpstr>
      <vt:lpstr>PowerPoint Presentation</vt:lpstr>
      <vt:lpstr>Should everyone be screened with CT scans?</vt:lpstr>
      <vt:lpstr>PowerPoint Presentation</vt:lpstr>
      <vt:lpstr>PowerPoint Presentation</vt:lpstr>
      <vt:lpstr>CMS and Lung Cancer Screening </vt:lpstr>
      <vt:lpstr>A Few More Caveats from CMS…</vt:lpstr>
      <vt:lpstr>Prevention of COPD Exacerbations</vt:lpstr>
      <vt:lpstr>COPD Exacerbations</vt:lpstr>
      <vt:lpstr>COPD Exacerbations What’s so bad about them?</vt:lpstr>
      <vt:lpstr>Medications That Reduce Frequency of COPD Exacerbations</vt:lpstr>
      <vt:lpstr>Medications That Reduce Frequency of COPD Exacerbations</vt:lpstr>
      <vt:lpstr>Medications That Reduce Frequency of COPD Exacerbations</vt:lpstr>
      <vt:lpstr>Medications That Reduce Frequency of COPD Exacerbations</vt:lpstr>
      <vt:lpstr>Medications That Reduce Frequency of COPD Exacerbations</vt:lpstr>
      <vt:lpstr>Macrolide Antibiotics Another Drug Class to Prevent COPD Exacerbations</vt:lpstr>
      <vt:lpstr>Macrolide Antibiotics for COPD</vt:lpstr>
      <vt:lpstr>Medications That Reduce Frequency of COPD Exacerbations</vt:lpstr>
      <vt:lpstr>Medications That Reduce Frequency of COPD Exacerbations</vt:lpstr>
      <vt:lpstr>What is it about macrolides?</vt:lpstr>
      <vt:lpstr>Macrolides Adverse Effects</vt:lpstr>
      <vt:lpstr>Treatment of  Obstructive Sleep Apnea</vt:lpstr>
      <vt:lpstr>Obstructive Sleep Apnea (OSA)</vt:lpstr>
      <vt:lpstr>Clinical Presentation of OSA The Sleep History</vt:lpstr>
      <vt:lpstr>Clinical Presentation of OSA The Sleep History</vt:lpstr>
      <vt:lpstr>Clinical Presentation of OSA The Sleep History</vt:lpstr>
      <vt:lpstr>Medical Consequences of OSA</vt:lpstr>
      <vt:lpstr>Treatment of OSA</vt:lpstr>
      <vt:lpstr>CPAP Therapy</vt:lpstr>
      <vt:lpstr>CPAP works well, but…</vt:lpstr>
      <vt:lpstr>Surgical Treatment of OSA</vt:lpstr>
      <vt:lpstr>Surgical Treatment of OSA</vt:lpstr>
      <vt:lpstr>PowerPoint Presentation</vt:lpstr>
      <vt:lpstr>Hypoglossal Nerve Stimulator Concept</vt:lpstr>
      <vt:lpstr>PowerPoint Presentation</vt:lpstr>
      <vt:lpstr>Study Design/Results</vt:lpstr>
      <vt:lpstr>Current Status</vt:lpstr>
      <vt:lpstr>Emergence of  Electronic Cigarettes</vt:lpstr>
      <vt:lpstr>E-Cigarettes</vt:lpstr>
      <vt:lpstr>E-Cigarette Design</vt:lpstr>
      <vt:lpstr>Role in Smoking Cessation</vt:lpstr>
      <vt:lpstr>Adverse Health Effects</vt:lpstr>
      <vt:lpstr>Public Health Concerns</vt:lpstr>
      <vt:lpstr>E-Cigarettes The Present and The Future</vt:lpstr>
      <vt:lpstr>Treatment of  Idiopathic Pulmonary Fibrosis</vt:lpstr>
      <vt:lpstr>Interstitial Lung Diseases</vt:lpstr>
      <vt:lpstr>Idiopathic Pulmonary Fibrosis Prevalence</vt:lpstr>
      <vt:lpstr>Idiopathic Pulmonary Fibrosis Clinical Presentation</vt:lpstr>
      <vt:lpstr>Treatment for IPF</vt:lpstr>
      <vt:lpstr>Idiopathic Pulmonary Fibrosis International Group Exploring N-Acetylcysteine I Annual (IFIGENIA trial)</vt:lpstr>
      <vt:lpstr> IFIGENIA Trial Study Design</vt:lpstr>
      <vt:lpstr>PowerPoint Presentation</vt:lpstr>
      <vt:lpstr>Criticism of the IFIGENIA Trial</vt:lpstr>
      <vt:lpstr>Update on PANTHER-IPF</vt:lpstr>
      <vt:lpstr>Same issue of NEJM…</vt:lpstr>
      <vt:lpstr>Pirfenidone</vt:lpstr>
      <vt:lpstr>Pirfenidone Trial The ASCEND Trial</vt:lpstr>
      <vt:lpstr>Pirfenidone Adverse Effects</vt:lpstr>
      <vt:lpstr>Nintedanib</vt:lpstr>
      <vt:lpstr>Nintedanib Trial The INPULSIS Trials</vt:lpstr>
      <vt:lpstr>Nintedanib Adverse Effects</vt:lpstr>
      <vt:lpstr>Current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J. Polito - Board Review</dc:title>
  <dc:creator>Albert J. Polito, M.D.</dc:creator>
  <cp:lastModifiedBy>Windows User</cp:lastModifiedBy>
  <cp:revision>134</cp:revision>
  <cp:lastPrinted>1601-01-01T00:00:00Z</cp:lastPrinted>
  <dcterms:created xsi:type="dcterms:W3CDTF">1998-08-06T07:15:10Z</dcterms:created>
  <dcterms:modified xsi:type="dcterms:W3CDTF">2015-02-26T14:42:23Z</dcterms:modified>
</cp:coreProperties>
</file>