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62" r:id="rId5"/>
    <p:sldId id="276" r:id="rId6"/>
    <p:sldId id="259" r:id="rId7"/>
    <p:sldId id="260" r:id="rId8"/>
    <p:sldId id="261" r:id="rId9"/>
    <p:sldId id="274" r:id="rId10"/>
    <p:sldId id="275" r:id="rId11"/>
    <p:sldId id="277" r:id="rId12"/>
    <p:sldId id="263" r:id="rId13"/>
    <p:sldId id="278" r:id="rId14"/>
    <p:sldId id="279" r:id="rId15"/>
    <p:sldId id="268" r:id="rId16"/>
    <p:sldId id="267" r:id="rId17"/>
    <p:sldId id="269" r:id="rId18"/>
    <p:sldId id="270" r:id="rId19"/>
    <p:sldId id="271" r:id="rId20"/>
    <p:sldId id="280" r:id="rId21"/>
    <p:sldId id="264" r:id="rId22"/>
    <p:sldId id="272" r:id="rId23"/>
    <p:sldId id="273" r:id="rId24"/>
    <p:sldId id="281" r:id="rId25"/>
    <p:sldId id="265" r:id="rId26"/>
    <p:sldId id="282" r:id="rId27"/>
    <p:sldId id="286" r:id="rId28"/>
    <p:sldId id="283" r:id="rId29"/>
    <p:sldId id="285" r:id="rId30"/>
    <p:sldId id="266" r:id="rId31"/>
    <p:sldId id="284" r:id="rId32"/>
    <p:sldId id="288" r:id="rId33"/>
    <p:sldId id="289" r:id="rId34"/>
    <p:sldId id="290" r:id="rId35"/>
    <p:sldId id="28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170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5257" autoAdjust="0"/>
  </p:normalViewPr>
  <p:slideViewPr>
    <p:cSldViewPr>
      <p:cViewPr>
        <p:scale>
          <a:sx n="118" d="100"/>
          <a:sy n="118" d="100"/>
        </p:scale>
        <p:origin x="-58" y="41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3D30FB-782F-4059-9CFB-8591110EAC83}" type="datetimeFigureOut">
              <a:rPr lang="en-US" smtClean="0"/>
              <a:t>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A8B219-5A1F-431F-BC99-C4860E9EC683}" type="slidenum">
              <a:rPr lang="en-US" smtClean="0"/>
              <a:t>‹#›</a:t>
            </a:fld>
            <a:endParaRPr lang="en-US"/>
          </a:p>
        </p:txBody>
      </p:sp>
    </p:spTree>
    <p:extLst>
      <p:ext uri="{BB962C8B-B14F-4D97-AF65-F5344CB8AC3E}">
        <p14:creationId xmlns:p14="http://schemas.microsoft.com/office/powerpoint/2010/main" val="4072798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Suggested algorithm</a:t>
            </a:r>
            <a:r>
              <a:rPr lang="en-US" baseline="0" dirty="0" smtClean="0"/>
              <a:t> for w/u thyrotoxicosis</a:t>
            </a:r>
            <a:endParaRPr lang="en-US" dirty="0"/>
          </a:p>
        </p:txBody>
      </p:sp>
      <p:sp>
        <p:nvSpPr>
          <p:cNvPr id="4" name="Slide Number Placeholder 3"/>
          <p:cNvSpPr>
            <a:spLocks noGrp="1"/>
          </p:cNvSpPr>
          <p:nvPr>
            <p:ph type="sldNum" sz="quarter" idx="10"/>
          </p:nvPr>
        </p:nvSpPr>
        <p:spPr/>
        <p:txBody>
          <a:bodyPr/>
          <a:lstStyle/>
          <a:p>
            <a:fld id="{EAA8B219-5A1F-431F-BC99-C4860E9EC683}" type="slidenum">
              <a:rPr lang="en-US" smtClean="0"/>
              <a:t>15</a:t>
            </a:fld>
            <a:endParaRPr lang="en-US"/>
          </a:p>
        </p:txBody>
      </p:sp>
    </p:spTree>
    <p:extLst>
      <p:ext uri="{BB962C8B-B14F-4D97-AF65-F5344CB8AC3E}">
        <p14:creationId xmlns:p14="http://schemas.microsoft.com/office/powerpoint/2010/main" val="43089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Objective</a:t>
            </a:r>
            <a:r>
              <a:rPr lang="en-US" sz="1200" b="0" i="0" u="none" strike="noStrike" kern="1200" baseline="0" dirty="0" smtClean="0">
                <a:solidFill>
                  <a:schemeClr val="tx1"/>
                </a:solidFill>
                <a:latin typeface="+mn-lt"/>
                <a:ea typeface="+mn-ea"/>
                <a:cs typeface="+mn-cs"/>
              </a:rPr>
              <a:t>: The differential diagnosis between Graves’ disease (GD) and silent thyroiditis (ST) is important for the selection of appropriate treatment. To date, no study has compared the diagnostic utility of color Doppler ultrasonography (CDUSG), Tc-99m </a:t>
            </a:r>
            <a:r>
              <a:rPr lang="en-US" sz="1200" b="0" i="0" u="none" strike="noStrike" kern="1200" baseline="0" dirty="0" err="1" smtClean="0">
                <a:solidFill>
                  <a:schemeClr val="tx1"/>
                </a:solidFill>
                <a:latin typeface="+mn-lt"/>
                <a:ea typeface="+mn-ea"/>
                <a:cs typeface="+mn-cs"/>
              </a:rPr>
              <a:t>pertechnetate</a:t>
            </a:r>
            <a:r>
              <a:rPr lang="en-US" sz="1200" b="0" i="0" u="none" strike="noStrike" kern="1200" baseline="0" dirty="0" smtClean="0">
                <a:solidFill>
                  <a:schemeClr val="tx1"/>
                </a:solidFill>
                <a:latin typeface="+mn-lt"/>
                <a:ea typeface="+mn-ea"/>
                <a:cs typeface="+mn-cs"/>
              </a:rPr>
              <a:t> uptake and TSH receptor antibody (</a:t>
            </a:r>
            <a:r>
              <a:rPr lang="en-US" sz="1200" b="0" i="0" u="none" strike="noStrike" kern="1200" baseline="0" dirty="0" err="1" smtClean="0">
                <a:solidFill>
                  <a:schemeClr val="tx1"/>
                </a:solidFill>
                <a:latin typeface="+mn-lt"/>
                <a:ea typeface="+mn-ea"/>
                <a:cs typeface="+mn-cs"/>
              </a:rPr>
              <a:t>TRAb</a:t>
            </a:r>
            <a:r>
              <a:rPr lang="en-US" sz="1200" b="0" i="0" u="none" strike="noStrike" kern="1200" baseline="0" dirty="0" smtClean="0">
                <a:solidFill>
                  <a:schemeClr val="tx1"/>
                </a:solidFill>
                <a:latin typeface="+mn-lt"/>
                <a:ea typeface="+mn-ea"/>
                <a:cs typeface="+mn-cs"/>
              </a:rPr>
              <a:t>) for the differential diagnosis of these two conditions. In the present study, we aimed to compare the diagnostic utility of inferior thyroid artery (ITA) peak systolic and end-diastolic velocities (PSV and EDV) measured by CDUSG, Tc-99m </a:t>
            </a:r>
            <a:r>
              <a:rPr lang="en-US" sz="1200" b="0" i="0" u="none" strike="noStrike" kern="1200" baseline="0" dirty="0" err="1" smtClean="0">
                <a:solidFill>
                  <a:schemeClr val="tx1"/>
                </a:solidFill>
                <a:latin typeface="+mn-lt"/>
                <a:ea typeface="+mn-ea"/>
                <a:cs typeface="+mn-cs"/>
              </a:rPr>
              <a:t>pertechnetate</a:t>
            </a:r>
            <a:r>
              <a:rPr lang="en-US" sz="1200" b="0" i="0" u="none" strike="noStrike" kern="1200" baseline="0" dirty="0" smtClean="0">
                <a:solidFill>
                  <a:schemeClr val="tx1"/>
                </a:solidFill>
                <a:latin typeface="+mn-lt"/>
                <a:ea typeface="+mn-ea"/>
                <a:cs typeface="+mn-cs"/>
              </a:rPr>
              <a:t> uptake and </a:t>
            </a:r>
            <a:r>
              <a:rPr lang="en-US" sz="1200" b="0" i="0" u="none" strike="noStrike" kern="1200" baseline="0" dirty="0" err="1" smtClean="0">
                <a:solidFill>
                  <a:schemeClr val="tx1"/>
                </a:solidFill>
                <a:latin typeface="+mn-lt"/>
                <a:ea typeface="+mn-ea"/>
                <a:cs typeface="+mn-cs"/>
              </a:rPr>
              <a:t>TRAb</a:t>
            </a:r>
            <a:r>
              <a:rPr lang="en-US" sz="1200" b="0" i="0" u="none" strike="noStrike" kern="1200" baseline="0" dirty="0" smtClean="0">
                <a:solidFill>
                  <a:schemeClr val="tx1"/>
                </a:solidFill>
                <a:latin typeface="+mn-lt"/>
                <a:ea typeface="+mn-ea"/>
                <a:cs typeface="+mn-cs"/>
              </a:rPr>
              <a:t> for differential diagnosis between GD and ST.</a:t>
            </a:r>
          </a:p>
          <a:p>
            <a:r>
              <a:rPr lang="en-US" sz="1200" b="1" i="0" u="none" strike="noStrike" kern="1200" baseline="0" dirty="0" smtClean="0">
                <a:solidFill>
                  <a:schemeClr val="tx1"/>
                </a:solidFill>
                <a:latin typeface="+mn-lt"/>
                <a:ea typeface="+mn-ea"/>
                <a:cs typeface="+mn-cs"/>
              </a:rPr>
              <a:t>Methods: </a:t>
            </a:r>
            <a:r>
              <a:rPr lang="en-US" sz="1200" b="0" i="0" u="none" strike="noStrike" kern="1200" baseline="0" dirty="0" smtClean="0">
                <a:solidFill>
                  <a:schemeClr val="tx1"/>
                </a:solidFill>
                <a:latin typeface="+mn-lt"/>
                <a:ea typeface="+mn-ea"/>
                <a:cs typeface="+mn-cs"/>
              </a:rPr>
              <a:t>One hundred fifty subjects with GD, 79 with ST and 71 healthy </a:t>
            </a:r>
            <a:r>
              <a:rPr lang="en-US" sz="1200" b="0" i="0" u="none" strike="noStrike" kern="1200" baseline="0" dirty="0" err="1" smtClean="0">
                <a:solidFill>
                  <a:schemeClr val="tx1"/>
                </a:solidFill>
                <a:latin typeface="+mn-lt"/>
                <a:ea typeface="+mn-ea"/>
                <a:cs typeface="+mn-cs"/>
              </a:rPr>
              <a:t>euthyroid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controls were included in the study. The diagnosis of GD and ST were made according</a:t>
            </a:r>
          </a:p>
          <a:p>
            <a:r>
              <a:rPr lang="en-US" sz="1200" b="0" i="0" u="none" strike="noStrike" kern="1200" baseline="0" dirty="0" smtClean="0">
                <a:solidFill>
                  <a:schemeClr val="tx1"/>
                </a:solidFill>
                <a:latin typeface="+mn-lt"/>
                <a:ea typeface="+mn-ea"/>
                <a:cs typeface="+mn-cs"/>
              </a:rPr>
              <a:t>to the patient’s signs and symptoms, physical examination findings, the results of </a:t>
            </a:r>
            <a:r>
              <a:rPr lang="en-US" sz="1200" b="0" i="0" u="none" strike="noStrike" kern="1200" baseline="0" dirty="0" err="1" smtClean="0">
                <a:solidFill>
                  <a:schemeClr val="tx1"/>
                </a:solidFill>
                <a:latin typeface="+mn-lt"/>
                <a:ea typeface="+mn-ea"/>
                <a:cs typeface="+mn-cs"/>
              </a:rPr>
              <a:t>TRAb</a:t>
            </a:r>
            <a:r>
              <a:rPr lang="en-US" sz="1200" b="0" i="0" u="none" strike="noStrike" kern="1200" baseline="0" dirty="0" smtClean="0">
                <a:solidFill>
                  <a:schemeClr val="tx1"/>
                </a:solidFill>
                <a:latin typeface="+mn-lt"/>
                <a:ea typeface="+mn-ea"/>
                <a:cs typeface="+mn-cs"/>
              </a:rPr>
              <a:t> and Tc-99m </a:t>
            </a:r>
            <a:r>
              <a:rPr lang="en-US" sz="1200" b="0" i="0" u="none" strike="noStrike" kern="1200" baseline="0" dirty="0" err="1" smtClean="0">
                <a:solidFill>
                  <a:schemeClr val="tx1"/>
                </a:solidFill>
                <a:latin typeface="+mn-lt"/>
                <a:ea typeface="+mn-ea"/>
                <a:cs typeface="+mn-cs"/>
              </a:rPr>
              <a:t>pertechnetate</a:t>
            </a:r>
            <a:r>
              <a:rPr lang="en-US" sz="1200" b="0" i="0" u="none" strike="noStrike" kern="1200" baseline="0" dirty="0" smtClean="0">
                <a:solidFill>
                  <a:schemeClr val="tx1"/>
                </a:solidFill>
                <a:latin typeface="+mn-lt"/>
                <a:ea typeface="+mn-ea"/>
                <a:cs typeface="+mn-cs"/>
              </a:rPr>
              <a:t> uptake and follow-up findings. All subjects underwent CDUSG for the quantitative measurement of ITA blood-flow velocities. </a:t>
            </a:r>
            <a:r>
              <a:rPr lang="en-US" sz="1200" b="1" i="0" u="none" strike="noStrike" kern="1200" baseline="0" dirty="0" smtClean="0">
                <a:solidFill>
                  <a:schemeClr val="tx1"/>
                </a:solidFill>
                <a:latin typeface="+mn-lt"/>
                <a:ea typeface="+mn-ea"/>
                <a:cs typeface="+mn-cs"/>
              </a:rPr>
              <a:t>Results</a:t>
            </a:r>
            <a:r>
              <a:rPr lang="en-US" sz="1200" b="0" i="0" u="none" strike="noStrike" kern="1200" baseline="0" dirty="0" smtClean="0">
                <a:solidFill>
                  <a:schemeClr val="tx1"/>
                </a:solidFill>
                <a:latin typeface="+mn-lt"/>
                <a:ea typeface="+mn-ea"/>
                <a:cs typeface="+mn-cs"/>
              </a:rPr>
              <a:t>: The mean ITA-PSV and EDV in patients with GD were significantly higher than those with ST. In ROC analysis, the sensitivity/specificity of the 30 and 13.2 cm/</a:t>
            </a:r>
            <a:r>
              <a:rPr lang="en-US" sz="1200" b="0" i="0" u="none" strike="noStrike" kern="1200" baseline="0" dirty="0" err="1" smtClean="0">
                <a:solidFill>
                  <a:schemeClr val="tx1"/>
                </a:solidFill>
                <a:latin typeface="+mn-lt"/>
                <a:ea typeface="+mn-ea"/>
                <a:cs typeface="+mn-cs"/>
              </a:rPr>
              <a:t>sn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cutoff values of the mean ITA-PSV and EDV for discrimination of GD from ST were 95.3/94.9% and 89.3/88.6%, respectively. The sensitivity/specificity of the 1.0 IU/L and 3% cut-off values of the </a:t>
            </a:r>
            <a:r>
              <a:rPr lang="en-US" sz="1200" b="0" i="0" u="none" strike="noStrike" kern="1200" baseline="0" dirty="0" err="1" smtClean="0">
                <a:solidFill>
                  <a:schemeClr val="tx1"/>
                </a:solidFill>
                <a:latin typeface="+mn-lt"/>
                <a:ea typeface="+mn-ea"/>
                <a:cs typeface="+mn-cs"/>
              </a:rPr>
              <a:t>TRAb</a:t>
            </a:r>
            <a:r>
              <a:rPr lang="en-US" sz="1200" b="0" i="0" u="none" strike="noStrike" kern="1200" baseline="0" dirty="0" smtClean="0">
                <a:solidFill>
                  <a:schemeClr val="tx1"/>
                </a:solidFill>
                <a:latin typeface="+mn-lt"/>
                <a:ea typeface="+mn-ea"/>
                <a:cs typeface="+mn-cs"/>
              </a:rPr>
              <a:t> and Tc-99m </a:t>
            </a:r>
            <a:r>
              <a:rPr lang="en-US" sz="1200" b="0" i="0" u="none" strike="noStrike" kern="1200" baseline="0" dirty="0" err="1" smtClean="0">
                <a:solidFill>
                  <a:schemeClr val="tx1"/>
                </a:solidFill>
                <a:latin typeface="+mn-lt"/>
                <a:ea typeface="+mn-ea"/>
                <a:cs typeface="+mn-cs"/>
              </a:rPr>
              <a:t>pertechnetate</a:t>
            </a:r>
            <a:r>
              <a:rPr lang="en-US" sz="1200" b="0" i="0" u="none" strike="noStrike" kern="1200" baseline="0" dirty="0" smtClean="0">
                <a:solidFill>
                  <a:schemeClr val="tx1"/>
                </a:solidFill>
                <a:latin typeface="+mn-lt"/>
                <a:ea typeface="+mn-ea"/>
                <a:cs typeface="+mn-cs"/>
              </a:rPr>
              <a:t> uptake were 93.0/91.0% and 90.7/89.9%, respectively.</a:t>
            </a:r>
          </a:p>
          <a:p>
            <a:r>
              <a:rPr lang="en-US" sz="1200" b="0" i="0" u="none" strike="noStrike" kern="1200" baseline="0" dirty="0" smtClean="0">
                <a:solidFill>
                  <a:schemeClr val="tx1"/>
                </a:solidFill>
                <a:latin typeface="+mn-lt"/>
                <a:ea typeface="+mn-ea"/>
                <a:cs typeface="+mn-cs"/>
              </a:rPr>
              <a:t>DOI:10.4158/ EP13300.OR</a:t>
            </a:r>
          </a:p>
          <a:p>
            <a:r>
              <a:rPr lang="en-US" sz="1200" b="0" i="0" u="none" strike="noStrike" kern="1200" baseline="0" dirty="0" smtClean="0">
                <a:solidFill>
                  <a:schemeClr val="tx1"/>
                </a:solidFill>
                <a:latin typeface="+mn-lt"/>
                <a:ea typeface="+mn-ea"/>
                <a:cs typeface="+mn-cs"/>
              </a:rPr>
              <a:t>© 2013 AACE.</a:t>
            </a:r>
          </a:p>
          <a:p>
            <a:r>
              <a:rPr lang="en-US" sz="1200" b="1" i="0" u="none" strike="noStrike" kern="1200" baseline="0" dirty="0" smtClean="0">
                <a:solidFill>
                  <a:schemeClr val="tx1"/>
                </a:solidFill>
                <a:latin typeface="+mn-lt"/>
                <a:ea typeface="+mn-ea"/>
                <a:cs typeface="+mn-cs"/>
              </a:rPr>
              <a:t>Conclusion: </a:t>
            </a:r>
            <a:r>
              <a:rPr lang="en-US" sz="1200" b="0" i="0" u="none" strike="noStrike" kern="1200" baseline="0" dirty="0" smtClean="0">
                <a:solidFill>
                  <a:schemeClr val="tx1"/>
                </a:solidFill>
                <a:latin typeface="+mn-lt"/>
                <a:ea typeface="+mn-ea"/>
                <a:cs typeface="+mn-cs"/>
              </a:rPr>
              <a:t>The measurement of ITA-PSV by CDUSG is a </a:t>
            </a:r>
            <a:r>
              <a:rPr lang="en-US" sz="1200" b="0" i="0" u="none" strike="noStrike" kern="1200" baseline="0" dirty="0" err="1" smtClean="0">
                <a:solidFill>
                  <a:schemeClr val="tx1"/>
                </a:solidFill>
                <a:latin typeface="+mn-lt"/>
                <a:ea typeface="+mn-ea"/>
                <a:cs typeface="+mn-cs"/>
              </a:rPr>
              <a:t>usefull</a:t>
            </a:r>
            <a:r>
              <a:rPr lang="en-US" sz="1200" b="0" i="0" u="none" strike="noStrike" kern="1200" baseline="0" dirty="0" smtClean="0">
                <a:solidFill>
                  <a:schemeClr val="tx1"/>
                </a:solidFill>
                <a:latin typeface="+mn-lt"/>
                <a:ea typeface="+mn-ea"/>
                <a:cs typeface="+mn-cs"/>
              </a:rPr>
              <a:t> diagnostic tool and is a complementary method to the </a:t>
            </a:r>
            <a:r>
              <a:rPr lang="en-US" sz="1200" b="0" i="0" u="none" strike="noStrike" kern="1200" baseline="0" dirty="0" err="1" smtClean="0">
                <a:solidFill>
                  <a:schemeClr val="tx1"/>
                </a:solidFill>
                <a:latin typeface="+mn-lt"/>
                <a:ea typeface="+mn-ea"/>
                <a:cs typeface="+mn-cs"/>
              </a:rPr>
              <a:t>TRAb</a:t>
            </a:r>
            <a:r>
              <a:rPr lang="en-US" sz="1200" b="0" i="0" u="none" strike="noStrike" kern="1200" baseline="0" dirty="0" smtClean="0">
                <a:solidFill>
                  <a:schemeClr val="tx1"/>
                </a:solidFill>
                <a:latin typeface="+mn-lt"/>
                <a:ea typeface="+mn-ea"/>
                <a:cs typeface="+mn-cs"/>
              </a:rPr>
              <a:t> and Tc-99m </a:t>
            </a:r>
            <a:r>
              <a:rPr lang="en-US" sz="1200" b="0" i="0" u="none" strike="noStrike" kern="1200" baseline="0" dirty="0" err="1" smtClean="0">
                <a:solidFill>
                  <a:schemeClr val="tx1"/>
                </a:solidFill>
                <a:latin typeface="+mn-lt"/>
                <a:ea typeface="+mn-ea"/>
                <a:cs typeface="+mn-cs"/>
              </a:rPr>
              <a:t>pertechnetate</a:t>
            </a:r>
            <a:r>
              <a:rPr lang="en-US" sz="1200" b="0" i="0" u="none" strike="noStrike" kern="1200" baseline="0" dirty="0" smtClean="0">
                <a:solidFill>
                  <a:schemeClr val="tx1"/>
                </a:solidFill>
                <a:latin typeface="+mn-lt"/>
                <a:ea typeface="+mn-ea"/>
                <a:cs typeface="+mn-cs"/>
              </a:rPr>
              <a:t> uptake for</a:t>
            </a:r>
          </a:p>
          <a:p>
            <a:r>
              <a:rPr lang="en-US" sz="1200" b="0" i="0" u="none" strike="noStrike" kern="1200" baseline="0" dirty="0" smtClean="0">
                <a:solidFill>
                  <a:schemeClr val="tx1"/>
                </a:solidFill>
                <a:latin typeface="+mn-lt"/>
                <a:ea typeface="+mn-ea"/>
                <a:cs typeface="+mn-cs"/>
              </a:rPr>
              <a:t>differential diagnosis between GD and ST.</a:t>
            </a:r>
            <a:endParaRPr lang="en-US" dirty="0"/>
          </a:p>
        </p:txBody>
      </p:sp>
      <p:sp>
        <p:nvSpPr>
          <p:cNvPr id="4" name="Slide Number Placeholder 3"/>
          <p:cNvSpPr>
            <a:spLocks noGrp="1"/>
          </p:cNvSpPr>
          <p:nvPr>
            <p:ph type="sldNum" sz="quarter" idx="10"/>
          </p:nvPr>
        </p:nvSpPr>
        <p:spPr/>
        <p:txBody>
          <a:bodyPr/>
          <a:lstStyle/>
          <a:p>
            <a:fld id="{EAA8B219-5A1F-431F-BC99-C4860E9EC683}" type="slidenum">
              <a:rPr lang="en-US" smtClean="0"/>
              <a:t>17</a:t>
            </a:fld>
            <a:endParaRPr lang="en-US"/>
          </a:p>
        </p:txBody>
      </p:sp>
    </p:spTree>
    <p:extLst>
      <p:ext uri="{BB962C8B-B14F-4D97-AF65-F5344CB8AC3E}">
        <p14:creationId xmlns:p14="http://schemas.microsoft.com/office/powerpoint/2010/main" val="1201703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two decades have passed since members from the American Thyroid Association (ATA), European Thyroid Association, and Japan Thyroid Association were surveyed on management practices for patients with hyperthyroidism due to Graves' disease (GD).</a:t>
            </a:r>
          </a:p>
          <a:p>
            <a:r>
              <a:rPr lang="en-US" dirty="0" smtClean="0"/>
              <a:t>OBJECTIVE:</a:t>
            </a:r>
          </a:p>
          <a:p>
            <a:r>
              <a:rPr lang="en-US" dirty="0" smtClean="0"/>
              <a:t>We sought to document current practices in the management of GD and compare these results both to those documented in earlier surveys and to practice recommendations made in the 2011 ATA/American Association of Clinical Endocrinologists (AACE) hyperthyroidism practice guidelines. Lastly, we sought to examine differences in GD management among international members of U.S.-based endocrine societies.</a:t>
            </a:r>
          </a:p>
          <a:p>
            <a:r>
              <a:rPr lang="en-US" dirty="0" smtClean="0"/>
              <a:t>METHODS:</a:t>
            </a:r>
          </a:p>
          <a:p>
            <a:r>
              <a:rPr lang="en-US" dirty="0" smtClean="0"/>
              <a:t>Members of The Endocrine Society (TES), ATA, and AACE were invited to participate in a web-based survey dealing with testing, treatment preference, and modulating factors in patients with GD.</a:t>
            </a:r>
          </a:p>
          <a:p>
            <a:r>
              <a:rPr lang="en-US" dirty="0" smtClean="0"/>
              <a:t>RESULTS:</a:t>
            </a:r>
          </a:p>
          <a:p>
            <a:r>
              <a:rPr lang="en-US" dirty="0" smtClean="0"/>
              <a:t>A total of 730 respondents participated in the survey, 696 of whom completed all sections. Respondents included 641 TES members, 330 AACE members, and 157 ATA members. The preferred mode of therapy in uncomplicated GD was </a:t>
            </a:r>
            <a:r>
              <a:rPr lang="en-US" dirty="0" err="1" smtClean="0"/>
              <a:t>antithyroid</a:t>
            </a:r>
            <a:r>
              <a:rPr lang="en-US" dirty="0" smtClean="0"/>
              <a:t> drugs (ATDs) by 53.9% of respondents, radioactive iodine (RAI) therapy by 45.0%, and thyroid surgery in 0.7%. Compared with 1991, fewer U.S. (59.7 vs. 69%) and European (13.3% vs. 25%) respondents would use RAI therapy. </a:t>
            </a:r>
            <a:r>
              <a:rPr lang="en-US" dirty="0" err="1" smtClean="0"/>
              <a:t>Methimazole</a:t>
            </a:r>
            <a:r>
              <a:rPr lang="en-US" dirty="0" smtClean="0"/>
              <a:t> and </a:t>
            </a:r>
            <a:r>
              <a:rPr lang="en-US" dirty="0" err="1" smtClean="0"/>
              <a:t>carbimazole</a:t>
            </a:r>
            <a:r>
              <a:rPr lang="en-US" dirty="0" smtClean="0"/>
              <a:t> were the preferred ATDs, with only 2.7% of respondents selecting </a:t>
            </a:r>
            <a:r>
              <a:rPr lang="en-US" dirty="0" err="1" smtClean="0"/>
              <a:t>propylthiouracil</a:t>
            </a:r>
            <a:r>
              <a:rPr lang="en-US" dirty="0" smtClean="0"/>
              <a:t>. Patients with Graves' </a:t>
            </a:r>
            <a:r>
              <a:rPr lang="en-US" dirty="0" err="1" smtClean="0"/>
              <a:t>ophthalmopathy</a:t>
            </a:r>
            <a:r>
              <a:rPr lang="en-US" dirty="0" smtClean="0"/>
              <a:t> were treated with ATDs (62.9%) or surgery (18.5%) and less frequently with RAI plus corticosteroids (16.9%) or RAI alone (1.9%).</a:t>
            </a:r>
          </a:p>
          <a:p>
            <a:r>
              <a:rPr lang="en-US" dirty="0" smtClean="0"/>
              <a:t>CONCLUSIONS:</a:t>
            </a:r>
          </a:p>
          <a:p>
            <a:r>
              <a:rPr lang="en-US" dirty="0" smtClean="0"/>
              <a:t>Striking changes have occurred in the management of GD over the past two decades, with a shift away from RAI and toward ATDs in patients with uncomplicated GD. Apparent international differences persist but should be interpreted with caution. Current practices diverge in some areas from recently published guidelines; these differences should be assessed serially to determine the impact of the guidelines on future clinical practice.</a:t>
            </a:r>
            <a:endParaRPr lang="en-US" dirty="0"/>
          </a:p>
        </p:txBody>
      </p:sp>
      <p:sp>
        <p:nvSpPr>
          <p:cNvPr id="4" name="Slide Number Placeholder 3"/>
          <p:cNvSpPr>
            <a:spLocks noGrp="1"/>
          </p:cNvSpPr>
          <p:nvPr>
            <p:ph type="sldNum" sz="quarter" idx="10"/>
          </p:nvPr>
        </p:nvSpPr>
        <p:spPr/>
        <p:txBody>
          <a:bodyPr/>
          <a:lstStyle/>
          <a:p>
            <a:fld id="{EAA8B219-5A1F-431F-BC99-C4860E9EC683}" type="slidenum">
              <a:rPr lang="en-US" smtClean="0"/>
              <a:t>19</a:t>
            </a:fld>
            <a:endParaRPr lang="en-US"/>
          </a:p>
        </p:txBody>
      </p:sp>
    </p:spTree>
    <p:extLst>
      <p:ext uri="{BB962C8B-B14F-4D97-AF65-F5344CB8AC3E}">
        <p14:creationId xmlns:p14="http://schemas.microsoft.com/office/powerpoint/2010/main" val="7817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two decades have passed since members from the American Thyroid Association (ATA), European Thyroid Association, and Japan Thyroid Association were surveyed on management practices for patients with hyperthyroidism due to Graves' disease (GD).</a:t>
            </a:r>
          </a:p>
          <a:p>
            <a:r>
              <a:rPr lang="en-US" dirty="0" smtClean="0"/>
              <a:t>OBJECTIVE:</a:t>
            </a:r>
          </a:p>
          <a:p>
            <a:r>
              <a:rPr lang="en-US" dirty="0" smtClean="0"/>
              <a:t>We sought to document current practices in the management of GD and compare these results both to those documented in earlier surveys and to practice recommendations made in the 2011 ATA/American Association of Clinical Endocrinologists (AACE) hyperthyroidism practice guidelines. Lastly, we sought to examine differences in GD management among international members of U.S.-based endocrine societies.</a:t>
            </a:r>
          </a:p>
          <a:p>
            <a:r>
              <a:rPr lang="en-US" dirty="0" smtClean="0"/>
              <a:t>METHODS:</a:t>
            </a:r>
          </a:p>
          <a:p>
            <a:r>
              <a:rPr lang="en-US" dirty="0" smtClean="0"/>
              <a:t>Members of The Endocrine Society (TES), ATA, and AACE were invited to participate in a web-based survey dealing with testing, treatment preference, and modulating factors in patients with GD.</a:t>
            </a:r>
          </a:p>
          <a:p>
            <a:r>
              <a:rPr lang="en-US" dirty="0" smtClean="0"/>
              <a:t>RESULTS:</a:t>
            </a:r>
          </a:p>
          <a:p>
            <a:r>
              <a:rPr lang="en-US" dirty="0" smtClean="0"/>
              <a:t>A total of 730 respondents participated in the survey, 696 of whom completed all sections. Respondents included 641 TES members, 330 AACE members, and 157 ATA members. The preferred mode of therapy in uncomplicated GD was </a:t>
            </a:r>
            <a:r>
              <a:rPr lang="en-US" dirty="0" err="1" smtClean="0"/>
              <a:t>antithyroid</a:t>
            </a:r>
            <a:r>
              <a:rPr lang="en-US" dirty="0" smtClean="0"/>
              <a:t> drugs (ATDs) by 53.9% of respondents, radioactive iodine (RAI) therapy by 45.0%, and thyroid surgery in 0.7%. Compared with 1991, fewer U.S. (59.7 vs. 69%) and European (13.3% vs. 25%) respondents would use RAI therapy. </a:t>
            </a:r>
            <a:r>
              <a:rPr lang="en-US" dirty="0" err="1" smtClean="0"/>
              <a:t>Methimazole</a:t>
            </a:r>
            <a:r>
              <a:rPr lang="en-US" dirty="0" smtClean="0"/>
              <a:t> and </a:t>
            </a:r>
            <a:r>
              <a:rPr lang="en-US" dirty="0" err="1" smtClean="0"/>
              <a:t>carbimazole</a:t>
            </a:r>
            <a:r>
              <a:rPr lang="en-US" dirty="0" smtClean="0"/>
              <a:t> were the preferred ATDs, with only 2.7% of respondents selecting </a:t>
            </a:r>
            <a:r>
              <a:rPr lang="en-US" dirty="0" err="1" smtClean="0"/>
              <a:t>propylthiouracil</a:t>
            </a:r>
            <a:r>
              <a:rPr lang="en-US" dirty="0" smtClean="0"/>
              <a:t>. Patients with Graves' </a:t>
            </a:r>
            <a:r>
              <a:rPr lang="en-US" dirty="0" err="1" smtClean="0"/>
              <a:t>ophthalmopathy</a:t>
            </a:r>
            <a:r>
              <a:rPr lang="en-US" dirty="0" smtClean="0"/>
              <a:t> were treated with ATDs (62.9%) or surgery (18.5%) and less frequently with RAI plus corticosteroids (16.9%) or RAI alone (1.9%).</a:t>
            </a:r>
          </a:p>
          <a:p>
            <a:r>
              <a:rPr lang="en-US" dirty="0" smtClean="0"/>
              <a:t>CONCLUSIONS:</a:t>
            </a:r>
          </a:p>
          <a:p>
            <a:r>
              <a:rPr lang="en-US" dirty="0" smtClean="0"/>
              <a:t>Striking changes have occurred in the management of GD over the past two decades, with a shift away from RAI and toward ATDs in patients with uncomplicated GD. Apparent international differences persist but should be interpreted with caution. Current practices diverge in some areas from recently published guidelines; these differences should be assessed serially to determine the impact of the guidelines on future clinical practice.</a:t>
            </a:r>
            <a:endParaRPr lang="en-US" dirty="0"/>
          </a:p>
        </p:txBody>
      </p:sp>
      <p:sp>
        <p:nvSpPr>
          <p:cNvPr id="4" name="Slide Number Placeholder 3"/>
          <p:cNvSpPr>
            <a:spLocks noGrp="1"/>
          </p:cNvSpPr>
          <p:nvPr>
            <p:ph type="sldNum" sz="quarter" idx="10"/>
          </p:nvPr>
        </p:nvSpPr>
        <p:spPr/>
        <p:txBody>
          <a:bodyPr/>
          <a:lstStyle/>
          <a:p>
            <a:fld id="{EAA8B219-5A1F-431F-BC99-C4860E9EC683}" type="slidenum">
              <a:rPr lang="en-US" smtClean="0"/>
              <a:t>22</a:t>
            </a:fld>
            <a:endParaRPr lang="en-US"/>
          </a:p>
        </p:txBody>
      </p:sp>
    </p:spTree>
    <p:extLst>
      <p:ext uri="{BB962C8B-B14F-4D97-AF65-F5344CB8AC3E}">
        <p14:creationId xmlns:p14="http://schemas.microsoft.com/office/powerpoint/2010/main" val="3335857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two decades have passed since members from the American Thyroid Association (ATA), European Thyroid Association, and Japan Thyroid Association were surveyed on management practices for patients with hyperthyroidism due to Graves' disease (GD).</a:t>
            </a:r>
          </a:p>
          <a:p>
            <a:r>
              <a:rPr lang="en-US" dirty="0" smtClean="0"/>
              <a:t>OBJECTIVE:</a:t>
            </a:r>
          </a:p>
          <a:p>
            <a:r>
              <a:rPr lang="en-US" dirty="0" smtClean="0"/>
              <a:t>We sought to document current practices in the management of GD and compare these results both to those documented in earlier surveys and to practice recommendations made in the 2011 ATA/American Association of Clinical Endocrinologists (AACE) hyperthyroidism practice guidelines. Lastly, we sought to examine differences in GD management among international members of U.S.-based endocrine societies.</a:t>
            </a:r>
          </a:p>
          <a:p>
            <a:r>
              <a:rPr lang="en-US" dirty="0" smtClean="0"/>
              <a:t>METHODS:</a:t>
            </a:r>
          </a:p>
          <a:p>
            <a:r>
              <a:rPr lang="en-US" dirty="0" smtClean="0"/>
              <a:t>Members of The Endocrine Society (TES), ATA, and AACE were invited to participate in a web-based survey dealing with testing, treatment preference, and modulating factors in patients with GD.</a:t>
            </a:r>
          </a:p>
          <a:p>
            <a:r>
              <a:rPr lang="en-US" dirty="0" smtClean="0"/>
              <a:t>RESULTS:</a:t>
            </a:r>
          </a:p>
          <a:p>
            <a:r>
              <a:rPr lang="en-US" dirty="0" smtClean="0"/>
              <a:t>A total of 730 respondents participated in the survey, 696 of whom completed all sections. Respondents included 641 TES members, 330 AACE members, and 157 ATA members. The preferred mode of therapy in uncomplicated GD was </a:t>
            </a:r>
            <a:r>
              <a:rPr lang="en-US" dirty="0" err="1" smtClean="0"/>
              <a:t>antithyroid</a:t>
            </a:r>
            <a:r>
              <a:rPr lang="en-US" dirty="0" smtClean="0"/>
              <a:t> drugs (ATDs) by 53.9% of respondents, radioactive iodine (RAI) therapy by 45.0%, and thyroid surgery in 0.7%. Compared with 1991, fewer U.S. (59.7 vs. 69%) and European (13.3% vs. 25%) respondents would use RAI therapy. </a:t>
            </a:r>
            <a:r>
              <a:rPr lang="en-US" dirty="0" err="1" smtClean="0"/>
              <a:t>Methimazole</a:t>
            </a:r>
            <a:r>
              <a:rPr lang="en-US" dirty="0" smtClean="0"/>
              <a:t> and </a:t>
            </a:r>
            <a:r>
              <a:rPr lang="en-US" dirty="0" err="1" smtClean="0"/>
              <a:t>carbimazole</a:t>
            </a:r>
            <a:r>
              <a:rPr lang="en-US" dirty="0" smtClean="0"/>
              <a:t> were the preferred ATDs, with only 2.7% of respondents selecting </a:t>
            </a:r>
            <a:r>
              <a:rPr lang="en-US" dirty="0" err="1" smtClean="0"/>
              <a:t>propylthiouracil</a:t>
            </a:r>
            <a:r>
              <a:rPr lang="en-US" dirty="0" smtClean="0"/>
              <a:t>. Patients with Graves' </a:t>
            </a:r>
            <a:r>
              <a:rPr lang="en-US" dirty="0" err="1" smtClean="0"/>
              <a:t>ophthalmopathy</a:t>
            </a:r>
            <a:r>
              <a:rPr lang="en-US" dirty="0" smtClean="0"/>
              <a:t> were treated with ATDs (62.9%) or surgery (18.5%) and less frequently with RAI plus corticosteroids (16.9%) or RAI alone (1.9%).</a:t>
            </a:r>
          </a:p>
          <a:p>
            <a:r>
              <a:rPr lang="en-US" dirty="0" smtClean="0"/>
              <a:t>CONCLUSIONS:</a:t>
            </a:r>
          </a:p>
          <a:p>
            <a:r>
              <a:rPr lang="en-US" dirty="0" smtClean="0"/>
              <a:t>Striking changes have occurred in the management of GD over the past two decades, with a shift away from RAI and toward ATDs in patients with uncomplicated GD. Apparent international differences persist but should be interpreted with caution. Current practices diverge in some areas from recently published guidelines; these differences should be assessed serially to determine the impact of the guidelines on future clinical practice.</a:t>
            </a:r>
            <a:endParaRPr lang="en-US" dirty="0"/>
          </a:p>
        </p:txBody>
      </p:sp>
      <p:sp>
        <p:nvSpPr>
          <p:cNvPr id="4" name="Slide Number Placeholder 3"/>
          <p:cNvSpPr>
            <a:spLocks noGrp="1"/>
          </p:cNvSpPr>
          <p:nvPr>
            <p:ph type="sldNum" sz="quarter" idx="10"/>
          </p:nvPr>
        </p:nvSpPr>
        <p:spPr/>
        <p:txBody>
          <a:bodyPr/>
          <a:lstStyle/>
          <a:p>
            <a:fld id="{EAA8B219-5A1F-431F-BC99-C4860E9EC683}" type="slidenum">
              <a:rPr lang="en-US" smtClean="0"/>
              <a:t>23</a:t>
            </a:fld>
            <a:endParaRPr lang="en-US"/>
          </a:p>
        </p:txBody>
      </p:sp>
    </p:spTree>
    <p:extLst>
      <p:ext uri="{BB962C8B-B14F-4D97-AF65-F5344CB8AC3E}">
        <p14:creationId xmlns:p14="http://schemas.microsoft.com/office/powerpoint/2010/main" val="2798490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Introduction:</a:t>
            </a:r>
          </a:p>
          <a:p>
            <a:r>
              <a:rPr lang="en-US" sz="1200" b="0" i="0" kern="1200" dirty="0" smtClean="0">
                <a:solidFill>
                  <a:schemeClr val="tx1"/>
                </a:solidFill>
                <a:effectLst/>
                <a:latin typeface="+mn-lt"/>
                <a:ea typeface="+mn-ea"/>
                <a:cs typeface="+mn-cs"/>
              </a:rPr>
              <a:t>Hyperthyroidism in pregnant women should be adequately treated to prevent maternal and fetal complications, but teratogenic effects of </a:t>
            </a:r>
            <a:r>
              <a:rPr lang="en-US" sz="1200" b="0" i="0" kern="1200" dirty="0" err="1" smtClean="0">
                <a:solidFill>
                  <a:schemeClr val="tx1"/>
                </a:solidFill>
                <a:effectLst/>
                <a:latin typeface="+mn-lt"/>
                <a:ea typeface="+mn-ea"/>
                <a:cs typeface="+mn-cs"/>
              </a:rPr>
              <a:t>antithyroid</a:t>
            </a:r>
            <a:r>
              <a:rPr lang="en-US" sz="1200" b="0" i="0" kern="1200" dirty="0" smtClean="0">
                <a:solidFill>
                  <a:schemeClr val="tx1"/>
                </a:solidFill>
                <a:effectLst/>
                <a:latin typeface="+mn-lt"/>
                <a:ea typeface="+mn-ea"/>
                <a:cs typeface="+mn-cs"/>
              </a:rPr>
              <a:t> drug (ATD) treatment have been described. Evidence is still lacking in regard to the safety and choice of ATD in early pregnancy.</a:t>
            </a:r>
          </a:p>
          <a:p>
            <a:r>
              <a:rPr lang="en-US" sz="1200" b="0" i="0" kern="1200" dirty="0" smtClean="0">
                <a:solidFill>
                  <a:schemeClr val="tx1"/>
                </a:solidFill>
                <a:effectLst/>
                <a:latin typeface="+mn-lt"/>
                <a:ea typeface="+mn-ea"/>
                <a:cs typeface="+mn-cs"/>
              </a:rPr>
              <a:t>Objective:</a:t>
            </a:r>
          </a:p>
          <a:p>
            <a:r>
              <a:rPr lang="en-US" sz="1200" b="0" i="0" kern="1200" dirty="0" smtClean="0">
                <a:solidFill>
                  <a:schemeClr val="tx1"/>
                </a:solidFill>
                <a:effectLst/>
                <a:latin typeface="+mn-lt"/>
                <a:ea typeface="+mn-ea"/>
                <a:cs typeface="+mn-cs"/>
              </a:rPr>
              <a:t>Our objective was to determine to which degree the use of </a:t>
            </a:r>
            <a:r>
              <a:rPr lang="en-US" sz="1200" b="0" i="0" kern="1200" dirty="0" err="1" smtClean="0">
                <a:solidFill>
                  <a:schemeClr val="tx1"/>
                </a:solidFill>
                <a:effectLst/>
                <a:latin typeface="+mn-lt"/>
                <a:ea typeface="+mn-ea"/>
                <a:cs typeface="+mn-cs"/>
              </a:rPr>
              <a:t>methimazole</a:t>
            </a:r>
            <a:r>
              <a:rPr lang="en-US" sz="1200" b="0" i="0" kern="1200" dirty="0" smtClean="0">
                <a:solidFill>
                  <a:schemeClr val="tx1"/>
                </a:solidFill>
                <a:effectLst/>
                <a:latin typeface="+mn-lt"/>
                <a:ea typeface="+mn-ea"/>
                <a:cs typeface="+mn-cs"/>
              </a:rPr>
              <a:t> (MMI)/</a:t>
            </a:r>
            <a:r>
              <a:rPr lang="en-US" sz="1200" b="0" i="0" kern="1200" dirty="0" err="1" smtClean="0">
                <a:solidFill>
                  <a:schemeClr val="tx1"/>
                </a:solidFill>
                <a:effectLst/>
                <a:latin typeface="+mn-lt"/>
                <a:ea typeface="+mn-ea"/>
                <a:cs typeface="+mn-cs"/>
              </a:rPr>
              <a:t>carbimazole</a:t>
            </a:r>
            <a:r>
              <a:rPr lang="en-US" sz="1200" b="0" i="0" kern="1200" dirty="0" smtClean="0">
                <a:solidFill>
                  <a:schemeClr val="tx1"/>
                </a:solidFill>
                <a:effectLst/>
                <a:latin typeface="+mn-lt"/>
                <a:ea typeface="+mn-ea"/>
                <a:cs typeface="+mn-cs"/>
              </a:rPr>
              <a:t> (CMZ) and </a:t>
            </a:r>
            <a:r>
              <a:rPr lang="en-US" sz="1200" b="0" i="0" kern="1200" dirty="0" err="1" smtClean="0">
                <a:solidFill>
                  <a:schemeClr val="tx1"/>
                </a:solidFill>
                <a:effectLst/>
                <a:latin typeface="+mn-lt"/>
                <a:ea typeface="+mn-ea"/>
                <a:cs typeface="+mn-cs"/>
              </a:rPr>
              <a:t>propylthiouracil</a:t>
            </a:r>
            <a:r>
              <a:rPr lang="en-US" sz="1200" b="0" i="0" kern="1200" dirty="0" smtClean="0">
                <a:solidFill>
                  <a:schemeClr val="tx1"/>
                </a:solidFill>
                <a:effectLst/>
                <a:latin typeface="+mn-lt"/>
                <a:ea typeface="+mn-ea"/>
                <a:cs typeface="+mn-cs"/>
              </a:rPr>
              <a:t> (PTU) in early pregnancy is associated with an increased prevalence of birth defects.</a:t>
            </a:r>
          </a:p>
          <a:p>
            <a:r>
              <a:rPr lang="en-US" sz="1200" b="0" i="0" kern="1200" dirty="0" smtClean="0">
                <a:solidFill>
                  <a:schemeClr val="tx1"/>
                </a:solidFill>
                <a:effectLst/>
                <a:latin typeface="+mn-lt"/>
                <a:ea typeface="+mn-ea"/>
                <a:cs typeface="+mn-cs"/>
              </a:rPr>
              <a:t>Methods:</a:t>
            </a:r>
          </a:p>
          <a:p>
            <a:r>
              <a:rPr lang="en-US" sz="1200" b="0" i="0" kern="1200" dirty="0" smtClean="0">
                <a:solidFill>
                  <a:schemeClr val="tx1"/>
                </a:solidFill>
                <a:effectLst/>
                <a:latin typeface="+mn-lt"/>
                <a:ea typeface="+mn-ea"/>
                <a:cs typeface="+mn-cs"/>
              </a:rPr>
              <a:t>This Danish nationwide register-based cohort study included 817 093 children live-born from 1996 to 2008. Exposure groups were assigned according to maternal ATD use in early pregnancy: PTU (n = 564); MMI/CMZ (n = 1097); MMI/CMZ and PTU (shifted in early pregnancy [n = 159]); no ATD (ATD use, but not in pregnancy [n = 3543]); and </a:t>
            </a:r>
            <a:r>
              <a:rPr lang="en-US" sz="1200" b="0" i="0" kern="1200" dirty="0" err="1" smtClean="0">
                <a:solidFill>
                  <a:schemeClr val="tx1"/>
                </a:solidFill>
                <a:effectLst/>
                <a:latin typeface="+mn-lt"/>
                <a:ea typeface="+mn-ea"/>
                <a:cs typeface="+mn-cs"/>
              </a:rPr>
              <a:t>nonexposed</a:t>
            </a:r>
            <a:r>
              <a:rPr lang="en-US" sz="1200" b="0" i="0" kern="1200" dirty="0" smtClean="0">
                <a:solidFill>
                  <a:schemeClr val="tx1"/>
                </a:solidFill>
                <a:effectLst/>
                <a:latin typeface="+mn-lt"/>
                <a:ea typeface="+mn-ea"/>
                <a:cs typeface="+mn-cs"/>
              </a:rPr>
              <a:t> (never ATD use [n = 811 730]). Multivariate logistic regression was used to estimate adjusted odds ratio (OR) with 95% confidence interval (95% CI) for diagnosis of a birth defect before 2 years of age in exposed versus </a:t>
            </a:r>
            <a:r>
              <a:rPr lang="en-US" sz="1200" b="0" i="0" kern="1200" dirty="0" err="1" smtClean="0">
                <a:solidFill>
                  <a:schemeClr val="tx1"/>
                </a:solidFill>
                <a:effectLst/>
                <a:latin typeface="+mn-lt"/>
                <a:ea typeface="+mn-ea"/>
                <a:cs typeface="+mn-cs"/>
              </a:rPr>
              <a:t>nonexposed</a:t>
            </a:r>
            <a:r>
              <a:rPr lang="en-US" sz="1200" b="0" i="0" kern="1200" dirty="0" smtClean="0">
                <a:solidFill>
                  <a:schemeClr val="tx1"/>
                </a:solidFill>
                <a:effectLst/>
                <a:latin typeface="+mn-lt"/>
                <a:ea typeface="+mn-ea"/>
                <a:cs typeface="+mn-cs"/>
              </a:rPr>
              <a:t> children.</a:t>
            </a:r>
          </a:p>
          <a:p>
            <a:r>
              <a:rPr lang="en-US" sz="1200" b="0" i="0" kern="1200" dirty="0" smtClean="0">
                <a:solidFill>
                  <a:schemeClr val="tx1"/>
                </a:solidFill>
                <a:effectLst/>
                <a:latin typeface="+mn-lt"/>
                <a:ea typeface="+mn-ea"/>
                <a:cs typeface="+mn-cs"/>
              </a:rPr>
              <a:t>Results:</a:t>
            </a:r>
          </a:p>
          <a:p>
            <a:r>
              <a:rPr lang="en-US" sz="1200" b="0" i="0" kern="1200" dirty="0" smtClean="0">
                <a:solidFill>
                  <a:schemeClr val="tx1"/>
                </a:solidFill>
                <a:effectLst/>
                <a:latin typeface="+mn-lt"/>
                <a:ea typeface="+mn-ea"/>
                <a:cs typeface="+mn-cs"/>
              </a:rPr>
              <a:t>The prevalence of birth defects was high in children exposed to ATD in early pregnancy (PTU, 8.0%; MMI/CMZ, 9.1%; MMI/CMZ and PTU, 10.1%; no ATD, 5.4%; </a:t>
            </a:r>
            <a:r>
              <a:rPr lang="en-US" sz="1200" b="0" i="0" kern="1200" dirty="0" err="1" smtClean="0">
                <a:solidFill>
                  <a:schemeClr val="tx1"/>
                </a:solidFill>
                <a:effectLst/>
                <a:latin typeface="+mn-lt"/>
                <a:ea typeface="+mn-ea"/>
                <a:cs typeface="+mn-cs"/>
              </a:rPr>
              <a:t>nonexposed</a:t>
            </a:r>
            <a:r>
              <a:rPr lang="en-US" sz="1200" b="0" i="0" kern="1200" dirty="0" smtClean="0">
                <a:solidFill>
                  <a:schemeClr val="tx1"/>
                </a:solidFill>
                <a:effectLst/>
                <a:latin typeface="+mn-lt"/>
                <a:ea typeface="+mn-ea"/>
                <a:cs typeface="+mn-cs"/>
              </a:rPr>
              <a:t>, 5.7%;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&lt; .001). Both maternal use of MMI/CMZ (adjusted OR = 1.66 [95% CI 1.35–2.04]) and PTU (1.41 [1.03–1.92]) and maternal shift between MMI/CMZ and PTU in early pregnancy (1.82 [1.08–3.07]) were associated with an increased OR of birth defects. MMI/CMZ and PTU were associated with urinary system malformation, and PTU with malformations in the face and neck region. </a:t>
            </a:r>
            <a:r>
              <a:rPr lang="en-US" sz="1200" b="0" i="0" kern="1200" dirty="0" err="1" smtClean="0">
                <a:solidFill>
                  <a:schemeClr val="tx1"/>
                </a:solidFill>
                <a:effectLst/>
                <a:latin typeface="+mn-lt"/>
                <a:ea typeface="+mn-ea"/>
                <a:cs typeface="+mn-cs"/>
              </a:rPr>
              <a:t>Choanal</a:t>
            </a:r>
            <a:r>
              <a:rPr lang="en-US" sz="1200" b="0" i="0" kern="1200" dirty="0" smtClean="0">
                <a:solidFill>
                  <a:schemeClr val="tx1"/>
                </a:solidFill>
                <a:effectLst/>
                <a:latin typeface="+mn-lt"/>
                <a:ea typeface="+mn-ea"/>
                <a:cs typeface="+mn-cs"/>
              </a:rPr>
              <a:t> atresia, esophageal atresia, </a:t>
            </a:r>
            <a:r>
              <a:rPr lang="en-US" sz="1200" b="0" i="0" kern="1200" dirty="0" err="1" smtClean="0">
                <a:solidFill>
                  <a:schemeClr val="tx1"/>
                </a:solidFill>
                <a:effectLst/>
                <a:latin typeface="+mn-lt"/>
                <a:ea typeface="+mn-ea"/>
                <a:cs typeface="+mn-cs"/>
              </a:rPr>
              <a:t>omphalocele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omphalomesenteric</a:t>
            </a:r>
            <a:r>
              <a:rPr lang="en-US" sz="1200" b="0" i="0" kern="1200" dirty="0" smtClean="0">
                <a:solidFill>
                  <a:schemeClr val="tx1"/>
                </a:solidFill>
                <a:effectLst/>
                <a:latin typeface="+mn-lt"/>
                <a:ea typeface="+mn-ea"/>
                <a:cs typeface="+mn-cs"/>
              </a:rPr>
              <a:t> duct anomalies, and aplasia cutis were common in MMI/CMZ-exposed children (combined, adjusted OR = 21.8 [13.4–35.4]).</a:t>
            </a:r>
          </a:p>
          <a:p>
            <a:r>
              <a:rPr lang="en-US" sz="1200" b="0" i="0" kern="1200" dirty="0" smtClean="0">
                <a:solidFill>
                  <a:schemeClr val="tx1"/>
                </a:solidFill>
                <a:effectLst/>
                <a:latin typeface="+mn-lt"/>
                <a:ea typeface="+mn-ea"/>
                <a:cs typeface="+mn-cs"/>
              </a:rPr>
              <a:t>Conclusions:</a:t>
            </a:r>
          </a:p>
          <a:p>
            <a:r>
              <a:rPr lang="en-US" sz="1200" b="0" i="0" kern="1200" dirty="0" smtClean="0">
                <a:solidFill>
                  <a:schemeClr val="tx1"/>
                </a:solidFill>
                <a:effectLst/>
                <a:latin typeface="+mn-lt"/>
                <a:ea typeface="+mn-ea"/>
                <a:cs typeface="+mn-cs"/>
              </a:rPr>
              <a:t>Both MMI/CMZ and PTU were associated with birth defects, but the spectrum of malformations differed. More studies are needed to corroborate results in regard to early pregnancy shift from MMI/CMZ to PTU. New ATD with fewer side effects should be developed.</a:t>
            </a:r>
          </a:p>
          <a:p>
            <a:r>
              <a:rPr lang="en-US" sz="1200" b="1" i="0" u="none" strike="noStrike" kern="1200" baseline="0" dirty="0" smtClean="0">
                <a:solidFill>
                  <a:schemeClr val="tx1"/>
                </a:solidFill>
                <a:latin typeface="+mn-lt"/>
                <a:ea typeface="+mn-ea"/>
                <a:cs typeface="+mn-cs"/>
              </a:rPr>
              <a:t>Figure 1.</a:t>
            </a:r>
            <a:r>
              <a:rPr lang="en-US" sz="1200" b="0" i="0" u="none" strike="noStrike" kern="1200" baseline="0" dirty="0" smtClean="0">
                <a:solidFill>
                  <a:schemeClr val="tx1"/>
                </a:solidFill>
                <a:latin typeface="+mn-lt"/>
                <a:ea typeface="+mn-ea"/>
                <a:cs typeface="+mn-cs"/>
              </a:rPr>
              <a:t>Crude and adjusted odds ratio (AOR) with 95% CI for</a:t>
            </a:r>
          </a:p>
          <a:p>
            <a:r>
              <a:rPr lang="en-US" sz="1200" b="0" i="0" u="none" strike="noStrike" kern="1200" baseline="0" dirty="0" smtClean="0">
                <a:solidFill>
                  <a:schemeClr val="tx1"/>
                </a:solidFill>
                <a:latin typeface="+mn-lt"/>
                <a:ea typeface="+mn-ea"/>
                <a:cs typeface="+mn-cs"/>
              </a:rPr>
              <a:t>having one or more birth defects diagnosed before 2 years of age in</a:t>
            </a:r>
          </a:p>
          <a:p>
            <a:r>
              <a:rPr lang="en-US" sz="1200" b="0" i="0" u="none" strike="noStrike" kern="1200" baseline="0" dirty="0" smtClean="0">
                <a:solidFill>
                  <a:schemeClr val="tx1"/>
                </a:solidFill>
                <a:latin typeface="+mn-lt"/>
                <a:ea typeface="+mn-ea"/>
                <a:cs typeface="+mn-cs"/>
              </a:rPr>
              <a:t>children exposed to </a:t>
            </a:r>
            <a:r>
              <a:rPr lang="en-US" sz="1200" b="0" i="0" u="none" strike="noStrike" kern="1200" baseline="0" dirty="0" err="1" smtClean="0">
                <a:solidFill>
                  <a:schemeClr val="tx1"/>
                </a:solidFill>
                <a:latin typeface="+mn-lt"/>
                <a:ea typeface="+mn-ea"/>
                <a:cs typeface="+mn-cs"/>
              </a:rPr>
              <a:t>methimazole</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carbimazole</a:t>
            </a:r>
            <a:r>
              <a:rPr lang="en-US" sz="1200" b="0" i="0" u="none" strike="noStrike" kern="1200" baseline="0" dirty="0" smtClean="0">
                <a:solidFill>
                  <a:schemeClr val="tx1"/>
                </a:solidFill>
                <a:latin typeface="+mn-lt"/>
                <a:ea typeface="+mn-ea"/>
                <a:cs typeface="+mn-cs"/>
              </a:rPr>
              <a:t> (MMI/CMZ),</a:t>
            </a:r>
          </a:p>
          <a:p>
            <a:r>
              <a:rPr lang="en-US" sz="1200" b="0" i="0" u="none" strike="noStrike" kern="1200" baseline="0" dirty="0" err="1" smtClean="0">
                <a:solidFill>
                  <a:schemeClr val="tx1"/>
                </a:solidFill>
                <a:latin typeface="+mn-lt"/>
                <a:ea typeface="+mn-ea"/>
                <a:cs typeface="+mn-cs"/>
              </a:rPr>
              <a:t>propylthiouracil</a:t>
            </a:r>
            <a:r>
              <a:rPr lang="en-US" sz="1200" b="0" i="0" u="none" strike="noStrike" kern="1200" baseline="0" dirty="0" smtClean="0">
                <a:solidFill>
                  <a:schemeClr val="tx1"/>
                </a:solidFill>
                <a:latin typeface="+mn-lt"/>
                <a:ea typeface="+mn-ea"/>
                <a:cs typeface="+mn-cs"/>
              </a:rPr>
              <a:t> (PTU) and children born to mothers with previously or</a:t>
            </a:r>
          </a:p>
          <a:p>
            <a:r>
              <a:rPr lang="en-US" sz="1200" b="0" i="0" u="none" strike="noStrike" kern="1200" baseline="0" dirty="0" smtClean="0">
                <a:solidFill>
                  <a:schemeClr val="tx1"/>
                </a:solidFill>
                <a:latin typeface="+mn-lt"/>
                <a:ea typeface="+mn-ea"/>
                <a:cs typeface="+mn-cs"/>
              </a:rPr>
              <a:t>later </a:t>
            </a:r>
            <a:r>
              <a:rPr lang="en-US" sz="1200" b="0" i="0" u="none" strike="noStrike" kern="1200" baseline="0" dirty="0" err="1" smtClean="0">
                <a:solidFill>
                  <a:schemeClr val="tx1"/>
                </a:solidFill>
                <a:latin typeface="+mn-lt"/>
                <a:ea typeface="+mn-ea"/>
                <a:cs typeface="+mn-cs"/>
              </a:rPr>
              <a:t>antithyroid</a:t>
            </a:r>
            <a:r>
              <a:rPr lang="en-US" sz="1200" b="0" i="0" u="none" strike="noStrike" kern="1200" baseline="0" dirty="0" smtClean="0">
                <a:solidFill>
                  <a:schemeClr val="tx1"/>
                </a:solidFill>
                <a:latin typeface="+mn-lt"/>
                <a:ea typeface="+mn-ea"/>
                <a:cs typeface="+mn-cs"/>
              </a:rPr>
              <a:t> drug (ATD) use (no ATD exposure in pregnancy) vs</a:t>
            </a:r>
          </a:p>
          <a:p>
            <a:r>
              <a:rPr lang="en-US" sz="1200" b="0" i="0" u="none" strike="noStrike" kern="1200" baseline="0" dirty="0" err="1" smtClean="0">
                <a:solidFill>
                  <a:schemeClr val="tx1"/>
                </a:solidFill>
                <a:latin typeface="+mn-lt"/>
                <a:ea typeface="+mn-ea"/>
                <a:cs typeface="+mn-cs"/>
              </a:rPr>
              <a:t>nonexposed</a:t>
            </a:r>
            <a:r>
              <a:rPr lang="en-US" sz="1200" b="0" i="0" u="none" strike="noStrike" kern="1200" baseline="0" dirty="0" smtClean="0">
                <a:solidFill>
                  <a:schemeClr val="tx1"/>
                </a:solidFill>
                <a:latin typeface="+mn-lt"/>
                <a:ea typeface="+mn-ea"/>
                <a:cs typeface="+mn-cs"/>
              </a:rPr>
              <a:t> (never ATD use). Adjusted model included birth year of</a:t>
            </a:r>
          </a:p>
          <a:p>
            <a:r>
              <a:rPr lang="en-US" sz="1200" b="0" i="0" u="none" strike="noStrike" kern="1200" baseline="0" dirty="0" smtClean="0">
                <a:solidFill>
                  <a:schemeClr val="tx1"/>
                </a:solidFill>
                <a:latin typeface="+mn-lt"/>
                <a:ea typeface="+mn-ea"/>
                <a:cs typeface="+mn-cs"/>
              </a:rPr>
              <a:t>the child (1996–1997, 1998–2000, 2001–2003, 2004–2006, 2007–</a:t>
            </a:r>
          </a:p>
          <a:p>
            <a:r>
              <a:rPr lang="en-US" sz="1200" b="0" i="0" u="none" strike="noStrike" kern="1200" baseline="0" dirty="0" smtClean="0">
                <a:solidFill>
                  <a:schemeClr val="tx1"/>
                </a:solidFill>
                <a:latin typeface="+mn-lt"/>
                <a:ea typeface="+mn-ea"/>
                <a:cs typeface="+mn-cs"/>
              </a:rPr>
              <a:t>2008), gender of the child (boy/girl), singleton/multiple pregnancy and</a:t>
            </a:r>
          </a:p>
          <a:p>
            <a:r>
              <a:rPr lang="en-US" sz="1200" b="0" i="0" u="none" strike="noStrike" kern="1200" baseline="0" dirty="0" smtClean="0">
                <a:solidFill>
                  <a:schemeClr val="tx1"/>
                </a:solidFill>
                <a:latin typeface="+mn-lt"/>
                <a:ea typeface="+mn-ea"/>
                <a:cs typeface="+mn-cs"/>
              </a:rPr>
              <a:t>the following maternal variables obtained at the time of the child’s</a:t>
            </a:r>
          </a:p>
          <a:p>
            <a:r>
              <a:rPr lang="en-US" sz="1200" b="0" i="0" u="none" strike="noStrike" kern="1200" baseline="0" dirty="0" smtClean="0">
                <a:solidFill>
                  <a:schemeClr val="tx1"/>
                </a:solidFill>
                <a:latin typeface="+mn-lt"/>
                <a:ea typeface="+mn-ea"/>
                <a:cs typeface="+mn-cs"/>
              </a:rPr>
              <a:t>birth: age ( 25, 25–29, 30–34, 35–39,  40 years), parity (1, 2, 3,</a:t>
            </a:r>
          </a:p>
          <a:p>
            <a:r>
              <a:rPr lang="en-US" sz="1200" b="0" i="0" u="none" strike="noStrike" kern="1200" baseline="0" dirty="0" smtClean="0">
                <a:solidFill>
                  <a:schemeClr val="tx1"/>
                </a:solidFill>
                <a:latin typeface="+mn-lt"/>
                <a:ea typeface="+mn-ea"/>
                <a:cs typeface="+mn-cs"/>
              </a:rPr>
              <a:t> 4), cohabitation (married/not married), income (first, second, third,</a:t>
            </a:r>
          </a:p>
          <a:p>
            <a:r>
              <a:rPr lang="en-US" sz="1200" b="0" i="0" u="none" strike="noStrike" kern="1200" baseline="0" dirty="0" smtClean="0">
                <a:solidFill>
                  <a:schemeClr val="tx1"/>
                </a:solidFill>
                <a:latin typeface="+mn-lt"/>
                <a:ea typeface="+mn-ea"/>
                <a:cs typeface="+mn-cs"/>
              </a:rPr>
              <a:t>fourth quartile), origin (born in Denmark/not born in Denmark) and</a:t>
            </a:r>
          </a:p>
          <a:p>
            <a:r>
              <a:rPr lang="en-US" sz="1200" b="0" i="0" u="none" strike="noStrike" kern="1200" baseline="0" dirty="0" smtClean="0">
                <a:solidFill>
                  <a:schemeClr val="tx1"/>
                </a:solidFill>
                <a:latin typeface="+mn-lt"/>
                <a:ea typeface="+mn-ea"/>
                <a:cs typeface="+mn-cs"/>
              </a:rPr>
              <a:t>residence (East/West Denmark).</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Figure 2. </a:t>
            </a:r>
            <a:r>
              <a:rPr lang="en-US" sz="1200" b="0" i="0" u="none" strike="noStrike" kern="1200" baseline="0" dirty="0" smtClean="0">
                <a:solidFill>
                  <a:schemeClr val="tx1"/>
                </a:solidFill>
                <a:latin typeface="+mn-lt"/>
                <a:ea typeface="+mn-ea"/>
                <a:cs typeface="+mn-cs"/>
              </a:rPr>
              <a:t>Subgroups of birth defects with significant association to</a:t>
            </a:r>
          </a:p>
          <a:p>
            <a:r>
              <a:rPr lang="en-US" sz="1200" b="0" i="0" u="none" strike="noStrike" kern="1200" baseline="0" dirty="0" err="1" smtClean="0">
                <a:solidFill>
                  <a:schemeClr val="tx1"/>
                </a:solidFill>
                <a:latin typeface="+mn-lt"/>
                <a:ea typeface="+mn-ea"/>
                <a:cs typeface="+mn-cs"/>
              </a:rPr>
              <a:t>antithyroid</a:t>
            </a:r>
            <a:r>
              <a:rPr lang="en-US" sz="1200" b="0" i="0" u="none" strike="noStrike" kern="1200" baseline="0" dirty="0" smtClean="0">
                <a:solidFill>
                  <a:schemeClr val="tx1"/>
                </a:solidFill>
                <a:latin typeface="+mn-lt"/>
                <a:ea typeface="+mn-ea"/>
                <a:cs typeface="+mn-cs"/>
              </a:rPr>
              <a:t> drug (ATD) therapy (Table 2). Adjusted OR, ranked for each</a:t>
            </a:r>
          </a:p>
          <a:p>
            <a:r>
              <a:rPr lang="en-US" sz="1200" b="0" i="0" u="none" strike="noStrike" kern="1200" baseline="0" dirty="0" smtClean="0">
                <a:solidFill>
                  <a:schemeClr val="tx1"/>
                </a:solidFill>
                <a:latin typeface="+mn-lt"/>
                <a:ea typeface="+mn-ea"/>
                <a:cs typeface="+mn-cs"/>
              </a:rPr>
              <a:t>drug, with 95% CI for birth defects in children exposed to</a:t>
            </a:r>
          </a:p>
          <a:p>
            <a:r>
              <a:rPr lang="en-US" sz="1200" b="0" i="0" u="none" strike="noStrike" kern="1200" baseline="0" dirty="0" err="1" smtClean="0">
                <a:solidFill>
                  <a:schemeClr val="tx1"/>
                </a:solidFill>
                <a:latin typeface="+mn-lt"/>
                <a:ea typeface="+mn-ea"/>
                <a:cs typeface="+mn-cs"/>
              </a:rPr>
              <a:t>methimazole</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carbimazole</a:t>
            </a:r>
            <a:r>
              <a:rPr lang="en-US" sz="1200" b="0" i="0" u="none" strike="noStrike" kern="1200" baseline="0" dirty="0" smtClean="0">
                <a:solidFill>
                  <a:schemeClr val="tx1"/>
                </a:solidFill>
                <a:latin typeface="+mn-lt"/>
                <a:ea typeface="+mn-ea"/>
                <a:cs typeface="+mn-cs"/>
              </a:rPr>
              <a:t> (MMI/CMZ) or </a:t>
            </a:r>
            <a:r>
              <a:rPr lang="en-US" sz="1200" b="0" i="0" u="none" strike="noStrike" kern="1200" baseline="0" dirty="0" err="1" smtClean="0">
                <a:solidFill>
                  <a:schemeClr val="tx1"/>
                </a:solidFill>
                <a:latin typeface="+mn-lt"/>
                <a:ea typeface="+mn-ea"/>
                <a:cs typeface="+mn-cs"/>
              </a:rPr>
              <a:t>propylthiouracil</a:t>
            </a:r>
            <a:r>
              <a:rPr lang="en-US" sz="1200" b="0" i="0" u="none" strike="noStrike" kern="1200" baseline="0" dirty="0" smtClean="0">
                <a:solidFill>
                  <a:schemeClr val="tx1"/>
                </a:solidFill>
                <a:latin typeface="+mn-lt"/>
                <a:ea typeface="+mn-ea"/>
                <a:cs typeface="+mn-cs"/>
              </a:rPr>
              <a:t> (PTU) vs</a:t>
            </a:r>
          </a:p>
          <a:p>
            <a:r>
              <a:rPr lang="en-US" sz="1200" b="0" i="0" u="none" strike="noStrike" kern="1200" baseline="0" dirty="0" err="1" smtClean="0">
                <a:solidFill>
                  <a:schemeClr val="tx1"/>
                </a:solidFill>
                <a:latin typeface="+mn-lt"/>
                <a:ea typeface="+mn-ea"/>
                <a:cs typeface="+mn-cs"/>
              </a:rPr>
              <a:t>nonexposed</a:t>
            </a:r>
            <a:r>
              <a:rPr lang="en-US" sz="1200" b="0" i="0" u="none" strike="noStrike" kern="1200" baseline="0" dirty="0" smtClean="0">
                <a:solidFill>
                  <a:schemeClr val="tx1"/>
                </a:solidFill>
                <a:latin typeface="+mn-lt"/>
                <a:ea typeface="+mn-ea"/>
                <a:cs typeface="+mn-cs"/>
              </a:rPr>
              <a:t> (never ATD use). Adjusted model included the same</a:t>
            </a:r>
          </a:p>
          <a:p>
            <a:r>
              <a:rPr lang="en-US" sz="1200" b="0" i="0" u="none" strike="noStrike" kern="1200" baseline="0" dirty="0" smtClean="0">
                <a:solidFill>
                  <a:schemeClr val="tx1"/>
                </a:solidFill>
                <a:latin typeface="+mn-lt"/>
                <a:ea typeface="+mn-ea"/>
                <a:cs typeface="+mn-cs"/>
              </a:rPr>
              <a:t>variables as in Figure 1.</a:t>
            </a:r>
            <a:endParaRPr lang="en-US" dirty="0"/>
          </a:p>
        </p:txBody>
      </p:sp>
      <p:sp>
        <p:nvSpPr>
          <p:cNvPr id="4" name="Slide Number Placeholder 3"/>
          <p:cNvSpPr>
            <a:spLocks noGrp="1"/>
          </p:cNvSpPr>
          <p:nvPr>
            <p:ph type="sldNum" sz="quarter" idx="10"/>
          </p:nvPr>
        </p:nvSpPr>
        <p:spPr/>
        <p:txBody>
          <a:bodyPr/>
          <a:lstStyle/>
          <a:p>
            <a:fld id="{EAA8B219-5A1F-431F-BC99-C4860E9EC683}" type="slidenum">
              <a:rPr lang="en-US" smtClean="0"/>
              <a:t>27</a:t>
            </a:fld>
            <a:endParaRPr lang="en-US"/>
          </a:p>
        </p:txBody>
      </p:sp>
    </p:spTree>
    <p:extLst>
      <p:ext uri="{BB962C8B-B14F-4D97-AF65-F5344CB8AC3E}">
        <p14:creationId xmlns:p14="http://schemas.microsoft.com/office/powerpoint/2010/main" val="1398565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 1. </a:t>
            </a:r>
            <a:r>
              <a:rPr lang="en-US" sz="1200" b="0" i="0" u="none" strike="noStrike" kern="1200" baseline="0" dirty="0" err="1" smtClean="0">
                <a:solidFill>
                  <a:schemeClr val="tx1"/>
                </a:solidFill>
                <a:latin typeface="+mn-lt"/>
                <a:ea typeface="+mn-ea"/>
                <a:cs typeface="+mn-cs"/>
              </a:rPr>
              <a:t>Immunopathogenesis</a:t>
            </a:r>
            <a:r>
              <a:rPr lang="en-US" sz="1200" b="0" i="0" u="none" strike="noStrike" kern="1200" baseline="0" dirty="0" smtClean="0">
                <a:solidFill>
                  <a:schemeClr val="tx1"/>
                </a:solidFill>
                <a:latin typeface="+mn-lt"/>
                <a:ea typeface="+mn-ea"/>
                <a:cs typeface="+mn-cs"/>
              </a:rPr>
              <a:t> of Graves </a:t>
            </a:r>
            <a:r>
              <a:rPr lang="en-US" sz="1200" b="0" i="0" u="none" strike="noStrike" kern="1200" baseline="0" dirty="0" err="1" smtClean="0">
                <a:solidFill>
                  <a:schemeClr val="tx1"/>
                </a:solidFill>
                <a:latin typeface="+mn-lt"/>
                <a:ea typeface="+mn-ea"/>
                <a:cs typeface="+mn-cs"/>
              </a:rPr>
              <a:t>ophthalmopathy</a:t>
            </a:r>
            <a:r>
              <a:rPr lang="en-US" sz="1200" b="0" i="0" u="none" strike="noStrike" kern="1200" baseline="0" dirty="0" smtClean="0">
                <a:solidFill>
                  <a:schemeClr val="tx1"/>
                </a:solidFill>
                <a:latin typeface="+mn-lt"/>
                <a:ea typeface="+mn-ea"/>
                <a:cs typeface="+mn-cs"/>
              </a:rPr>
              <a:t>. Circulating autoantibodies directed</a:t>
            </a:r>
          </a:p>
          <a:p>
            <a:r>
              <a:rPr lang="en-US" sz="1200" b="0" i="0" u="none" strike="noStrike" kern="1200" baseline="0" dirty="0" smtClean="0">
                <a:solidFill>
                  <a:schemeClr val="tx1"/>
                </a:solidFill>
                <a:latin typeface="+mn-lt"/>
                <a:ea typeface="+mn-ea"/>
                <a:cs typeface="+mn-cs"/>
              </a:rPr>
              <a:t>against the </a:t>
            </a:r>
            <a:r>
              <a:rPr lang="en-US" sz="1200" b="0" i="0" u="none" strike="noStrike" kern="1200" baseline="0" dirty="0" err="1" smtClean="0">
                <a:solidFill>
                  <a:schemeClr val="tx1"/>
                </a:solidFill>
                <a:latin typeface="+mn-lt"/>
                <a:ea typeface="+mn-ea"/>
                <a:cs typeface="+mn-cs"/>
              </a:rPr>
              <a:t>thyrotropin</a:t>
            </a:r>
            <a:r>
              <a:rPr lang="en-US" sz="1200" b="0" i="0" u="none" strike="noStrike" kern="1200" baseline="0" dirty="0" smtClean="0">
                <a:solidFill>
                  <a:schemeClr val="tx1"/>
                </a:solidFill>
                <a:latin typeface="+mn-lt"/>
                <a:ea typeface="+mn-ea"/>
                <a:cs typeface="+mn-cs"/>
              </a:rPr>
              <a:t> receptor activate this receptor on orbital fibroblasts; this</a:t>
            </a:r>
          </a:p>
          <a:p>
            <a:r>
              <a:rPr lang="en-US" sz="1200" b="0" i="0" u="none" strike="noStrike" kern="1200" baseline="0" dirty="0" smtClean="0">
                <a:solidFill>
                  <a:schemeClr val="tx1"/>
                </a:solidFill>
                <a:latin typeface="+mn-lt"/>
                <a:ea typeface="+mn-ea"/>
                <a:cs typeface="+mn-cs"/>
              </a:rPr>
              <a:t>results in their increased secretion of hyaluronic acid, and the differentiation of a subset</a:t>
            </a:r>
          </a:p>
          <a:p>
            <a:r>
              <a:rPr lang="en-US" sz="1200" b="0" i="0" u="none" strike="noStrike" kern="1200" baseline="0" dirty="0" smtClean="0">
                <a:solidFill>
                  <a:schemeClr val="tx1"/>
                </a:solidFill>
                <a:latin typeface="+mn-lt"/>
                <a:ea typeface="+mn-ea"/>
                <a:cs typeface="+mn-cs"/>
              </a:rPr>
              <a:t>into mature adipocytes. In addition, activated T cells infiltrate the orbit, interact with </a:t>
            </a:r>
            <a:r>
              <a:rPr lang="en-US" sz="1200" b="0" i="0" u="none" strike="noStrike" kern="1200" baseline="0" dirty="0" err="1" smtClean="0">
                <a:solidFill>
                  <a:schemeClr val="tx1"/>
                </a:solidFill>
                <a:latin typeface="+mn-lt"/>
                <a:ea typeface="+mn-ea"/>
                <a:cs typeface="+mn-cs"/>
              </a:rPr>
              <a:t>autoreactive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 cells, and secrete </a:t>
            </a:r>
            <a:r>
              <a:rPr lang="en-US" sz="1200" b="0" i="0" u="none" strike="noStrike" kern="1200" baseline="0" dirty="0" err="1" smtClean="0">
                <a:solidFill>
                  <a:schemeClr val="tx1"/>
                </a:solidFill>
                <a:latin typeface="+mn-lt"/>
                <a:ea typeface="+mn-ea"/>
                <a:cs typeface="+mn-cs"/>
              </a:rPr>
              <a:t>proinflammatory</a:t>
            </a:r>
            <a:r>
              <a:rPr lang="en-US" sz="1200" b="0" i="0" u="none" strike="noStrike" kern="1200" baseline="0" dirty="0" smtClean="0">
                <a:solidFill>
                  <a:schemeClr val="tx1"/>
                </a:solidFill>
                <a:latin typeface="+mn-lt"/>
                <a:ea typeface="+mn-ea"/>
                <a:cs typeface="+mn-cs"/>
              </a:rPr>
              <a:t> cytokines. These cellular changes lead to the</a:t>
            </a:r>
          </a:p>
          <a:p>
            <a:r>
              <a:rPr lang="en-US" sz="1200" b="0" i="0" u="none" strike="noStrike" kern="1200" baseline="0" dirty="0" err="1" smtClean="0">
                <a:solidFill>
                  <a:schemeClr val="tx1"/>
                </a:solidFill>
                <a:latin typeface="+mn-lt"/>
                <a:ea typeface="+mn-ea"/>
                <a:cs typeface="+mn-cs"/>
              </a:rPr>
              <a:t>extraocular</a:t>
            </a:r>
            <a:r>
              <a:rPr lang="en-US" sz="1200" b="0" i="0" u="none" strike="noStrike" kern="1200" baseline="0" dirty="0" smtClean="0">
                <a:solidFill>
                  <a:schemeClr val="tx1"/>
                </a:solidFill>
                <a:latin typeface="+mn-lt"/>
                <a:ea typeface="+mn-ea"/>
                <a:cs typeface="+mn-cs"/>
              </a:rPr>
              <a:t> muscle enlargement, orbital adipose tissue expansion, and orbital inflammation</a:t>
            </a:r>
          </a:p>
          <a:p>
            <a:r>
              <a:rPr lang="en-US" sz="1200" b="0" i="0" u="none" strike="noStrike" kern="1200" baseline="0" dirty="0" smtClean="0">
                <a:solidFill>
                  <a:schemeClr val="tx1"/>
                </a:solidFill>
                <a:latin typeface="+mn-lt"/>
                <a:ea typeface="+mn-ea"/>
                <a:cs typeface="+mn-cs"/>
              </a:rPr>
              <a:t>characteristic of the disease. XRT, radiotherapy.</a:t>
            </a:r>
            <a:endParaRPr lang="en-US" dirty="0"/>
          </a:p>
        </p:txBody>
      </p:sp>
      <p:sp>
        <p:nvSpPr>
          <p:cNvPr id="4" name="Slide Number Placeholder 3"/>
          <p:cNvSpPr>
            <a:spLocks noGrp="1"/>
          </p:cNvSpPr>
          <p:nvPr>
            <p:ph type="sldNum" sz="quarter" idx="10"/>
          </p:nvPr>
        </p:nvSpPr>
        <p:spPr/>
        <p:txBody>
          <a:bodyPr/>
          <a:lstStyle/>
          <a:p>
            <a:fld id="{EAA8B219-5A1F-431F-BC99-C4860E9EC683}" type="slidenum">
              <a:rPr lang="en-US" smtClean="0"/>
              <a:t>33</a:t>
            </a:fld>
            <a:endParaRPr lang="en-US"/>
          </a:p>
        </p:txBody>
      </p:sp>
    </p:spTree>
    <p:extLst>
      <p:ext uri="{BB962C8B-B14F-4D97-AF65-F5344CB8AC3E}">
        <p14:creationId xmlns:p14="http://schemas.microsoft.com/office/powerpoint/2010/main" val="3529912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Context: </a:t>
            </a:r>
            <a:r>
              <a:rPr lang="en-US" sz="1200" b="0" i="0" u="none" strike="noStrike" kern="1200" baseline="0" dirty="0" smtClean="0">
                <a:solidFill>
                  <a:schemeClr val="tx1"/>
                </a:solidFill>
                <a:latin typeface="+mn-lt"/>
                <a:ea typeface="+mn-ea"/>
                <a:cs typeface="+mn-cs"/>
              </a:rPr>
              <a:t>Graves’ </a:t>
            </a:r>
            <a:r>
              <a:rPr lang="en-US" sz="1200" b="0" i="0" u="none" strike="noStrike" kern="1200" baseline="0" dirty="0" err="1" smtClean="0">
                <a:solidFill>
                  <a:schemeClr val="tx1"/>
                </a:solidFill>
                <a:latin typeface="+mn-lt"/>
                <a:ea typeface="+mn-ea"/>
                <a:cs typeface="+mn-cs"/>
              </a:rPr>
              <a:t>orbitopathy</a:t>
            </a:r>
            <a:r>
              <a:rPr lang="en-US" sz="1200" b="0" i="0" u="none" strike="noStrike" kern="1200" baseline="0" dirty="0" smtClean="0">
                <a:solidFill>
                  <a:schemeClr val="tx1"/>
                </a:solidFill>
                <a:latin typeface="+mn-lt"/>
                <a:ea typeface="+mn-ea"/>
                <a:cs typeface="+mn-cs"/>
              </a:rPr>
              <a:t> (GO) is present in about 50% of patients with Graves’ hyperthyroidism.</a:t>
            </a:r>
          </a:p>
          <a:p>
            <a:r>
              <a:rPr lang="en-US" sz="1200" b="0" i="0" u="none" strike="noStrike" kern="1200" baseline="0" dirty="0" smtClean="0">
                <a:solidFill>
                  <a:schemeClr val="tx1"/>
                </a:solidFill>
                <a:latin typeface="+mn-lt"/>
                <a:ea typeface="+mn-ea"/>
                <a:cs typeface="+mn-cs"/>
              </a:rPr>
              <a:t>It may range from mild to moderately severe and (rarely) to sight-threatening. Whether</a:t>
            </a:r>
          </a:p>
          <a:p>
            <a:r>
              <a:rPr lang="en-US" sz="1200" b="0" i="0" u="none" strike="noStrike" kern="1200" baseline="0" dirty="0" err="1" smtClean="0">
                <a:solidFill>
                  <a:schemeClr val="tx1"/>
                </a:solidFill>
                <a:latin typeface="+mn-lt"/>
                <a:ea typeface="+mn-ea"/>
                <a:cs typeface="+mn-cs"/>
              </a:rPr>
              <a:t>antithyroid</a:t>
            </a:r>
            <a:r>
              <a:rPr lang="en-US" sz="1200" b="0" i="0" u="none" strike="noStrike" kern="1200" baseline="0" dirty="0" smtClean="0">
                <a:solidFill>
                  <a:schemeClr val="tx1"/>
                </a:solidFill>
                <a:latin typeface="+mn-lt"/>
                <a:ea typeface="+mn-ea"/>
                <a:cs typeface="+mn-cs"/>
              </a:rPr>
              <a:t> drugs (ATDs), radioactive iodine (RAI), or thyroidectomy should be the treatment of</a:t>
            </a:r>
          </a:p>
          <a:p>
            <a:r>
              <a:rPr lang="en-US" sz="1200" b="0" i="0" u="none" strike="noStrike" kern="1200" baseline="0" dirty="0" smtClean="0">
                <a:solidFill>
                  <a:schemeClr val="tx1"/>
                </a:solidFill>
                <a:latin typeface="+mn-lt"/>
                <a:ea typeface="+mn-ea"/>
                <a:cs typeface="+mn-cs"/>
              </a:rPr>
              <a:t>choice in the presence of overt and active GO is a matter of debate.</a:t>
            </a:r>
          </a:p>
          <a:p>
            <a:r>
              <a:rPr lang="en-US" sz="1200" b="1" i="0" u="none" strike="noStrike" kern="1200" baseline="0" dirty="0" smtClean="0">
                <a:solidFill>
                  <a:schemeClr val="tx1"/>
                </a:solidFill>
                <a:latin typeface="+mn-lt"/>
                <a:ea typeface="+mn-ea"/>
                <a:cs typeface="+mn-cs"/>
              </a:rPr>
              <a:t>Evidence Acquisition: </a:t>
            </a:r>
            <a:r>
              <a:rPr lang="en-US" sz="1200" b="0" i="0" u="none" strike="noStrike" kern="1200" baseline="0" dirty="0" smtClean="0">
                <a:solidFill>
                  <a:schemeClr val="tx1"/>
                </a:solidFill>
                <a:latin typeface="+mn-lt"/>
                <a:ea typeface="+mn-ea"/>
                <a:cs typeface="+mn-cs"/>
              </a:rPr>
              <a:t>The major source of data acquisition included PubMed search strategies.</a:t>
            </a:r>
          </a:p>
          <a:p>
            <a:r>
              <a:rPr lang="en-US" sz="1200" b="0" i="0" u="none" strike="noStrike" kern="1200" baseline="0" dirty="0" smtClean="0">
                <a:solidFill>
                  <a:schemeClr val="tx1"/>
                </a:solidFill>
                <a:latin typeface="+mn-lt"/>
                <a:ea typeface="+mn-ea"/>
                <a:cs typeface="+mn-cs"/>
              </a:rPr>
              <a:t>Articles published in the last 30 </a:t>
            </a:r>
            <a:r>
              <a:rPr lang="en-US" sz="1200" b="0" i="0" u="none" strike="noStrike" kern="1200" baseline="0" dirty="0" err="1" smtClean="0">
                <a:solidFill>
                  <a:schemeClr val="tx1"/>
                </a:solidFill>
                <a:latin typeface="+mn-lt"/>
                <a:ea typeface="+mn-ea"/>
                <a:cs typeface="+mn-cs"/>
              </a:rPr>
              <a:t>yr</a:t>
            </a:r>
            <a:r>
              <a:rPr lang="en-US" sz="1200" b="0" i="0" u="none" strike="noStrike" kern="1200" baseline="0" dirty="0" smtClean="0">
                <a:solidFill>
                  <a:schemeClr val="tx1"/>
                </a:solidFill>
                <a:latin typeface="+mn-lt"/>
                <a:ea typeface="+mn-ea"/>
                <a:cs typeface="+mn-cs"/>
              </a:rPr>
              <a:t> were screened. Furthermore, the bibliographies of relevant citations</a:t>
            </a:r>
          </a:p>
          <a:p>
            <a:r>
              <a:rPr lang="en-US" sz="1200" b="0" i="0" u="none" strike="noStrike" kern="1200" baseline="0" dirty="0" smtClean="0">
                <a:solidFill>
                  <a:schemeClr val="tx1"/>
                </a:solidFill>
                <a:latin typeface="+mn-lt"/>
                <a:ea typeface="+mn-ea"/>
                <a:cs typeface="+mn-cs"/>
              </a:rPr>
              <a:t>and chapters of major textbooks were evaluated for any additional appropriate citation.</a:t>
            </a:r>
          </a:p>
          <a:p>
            <a:r>
              <a:rPr lang="en-US" sz="1200" b="1" i="0" u="none" strike="noStrike" kern="1200" baseline="0" dirty="0" smtClean="0">
                <a:solidFill>
                  <a:schemeClr val="tx1"/>
                </a:solidFill>
                <a:latin typeface="+mn-lt"/>
                <a:ea typeface="+mn-ea"/>
                <a:cs typeface="+mn-cs"/>
              </a:rPr>
              <a:t>Evidence Synthesis: </a:t>
            </a:r>
            <a:r>
              <a:rPr lang="en-US" sz="1200" b="0" i="0" u="none" strike="noStrike" kern="1200" baseline="0" dirty="0" smtClean="0">
                <a:solidFill>
                  <a:schemeClr val="tx1"/>
                </a:solidFill>
                <a:latin typeface="+mn-lt"/>
                <a:ea typeface="+mn-ea"/>
                <a:cs typeface="+mn-cs"/>
              </a:rPr>
              <a:t>Prompt restoration and stable maintenance of </a:t>
            </a:r>
            <a:r>
              <a:rPr lang="en-US" sz="1200" b="0" i="0" u="none" strike="noStrike" kern="1200" baseline="0" dirty="0" err="1" smtClean="0">
                <a:solidFill>
                  <a:schemeClr val="tx1"/>
                </a:solidFill>
                <a:latin typeface="+mn-lt"/>
                <a:ea typeface="+mn-ea"/>
                <a:cs typeface="+mn-cs"/>
              </a:rPr>
              <a:t>euthyroidism</a:t>
            </a:r>
            <a:r>
              <a:rPr lang="en-US" sz="1200" b="0" i="0" u="none" strike="noStrike" kern="1200" baseline="0" dirty="0" smtClean="0">
                <a:solidFill>
                  <a:schemeClr val="tx1"/>
                </a:solidFill>
                <a:latin typeface="+mn-lt"/>
                <a:ea typeface="+mn-ea"/>
                <a:cs typeface="+mn-cs"/>
              </a:rPr>
              <a:t> is important for</a:t>
            </a:r>
          </a:p>
          <a:p>
            <a:r>
              <a:rPr lang="en-US" sz="1200" b="0" i="0" u="none" strike="noStrike" kern="1200" baseline="0" dirty="0" smtClean="0">
                <a:solidFill>
                  <a:schemeClr val="tx1"/>
                </a:solidFill>
                <a:latin typeface="+mn-lt"/>
                <a:ea typeface="+mn-ea"/>
                <a:cs typeface="+mn-cs"/>
              </a:rPr>
              <a:t>the course of GO. ATDs and thyroidectomy </a:t>
            </a:r>
            <a:r>
              <a:rPr lang="en-US" sz="1200" b="0" i="1" u="none" strike="noStrike" kern="1200" baseline="0" dirty="0" smtClean="0">
                <a:solidFill>
                  <a:schemeClr val="tx1"/>
                </a:solidFill>
                <a:latin typeface="+mn-lt"/>
                <a:ea typeface="+mn-ea"/>
                <a:cs typeface="+mn-cs"/>
              </a:rPr>
              <a:t>per se </a:t>
            </a:r>
            <a:r>
              <a:rPr lang="en-US" sz="1200" b="0" i="0" u="none" strike="noStrike" kern="1200" baseline="0" dirty="0" smtClean="0">
                <a:solidFill>
                  <a:schemeClr val="tx1"/>
                </a:solidFill>
                <a:latin typeface="+mn-lt"/>
                <a:ea typeface="+mn-ea"/>
                <a:cs typeface="+mn-cs"/>
              </a:rPr>
              <a:t>do not influence the natural history of GO. RAI</a:t>
            </a:r>
          </a:p>
          <a:p>
            <a:r>
              <a:rPr lang="en-US" sz="1200" b="0" i="0" u="none" strike="noStrike" kern="1200" baseline="0" dirty="0" smtClean="0">
                <a:solidFill>
                  <a:schemeClr val="tx1"/>
                </a:solidFill>
                <a:latin typeface="+mn-lt"/>
                <a:ea typeface="+mn-ea"/>
                <a:cs typeface="+mn-cs"/>
              </a:rPr>
              <a:t>can cause progression or </a:t>
            </a:r>
            <a:r>
              <a:rPr lang="en-US" sz="1200" b="0" i="1" u="none" strike="noStrike" kern="1200" baseline="0" dirty="0" smtClean="0">
                <a:solidFill>
                  <a:schemeClr val="tx1"/>
                </a:solidFill>
                <a:latin typeface="+mn-lt"/>
                <a:ea typeface="+mn-ea"/>
                <a:cs typeface="+mn-cs"/>
              </a:rPr>
              <a:t>de novo </a:t>
            </a:r>
            <a:r>
              <a:rPr lang="en-US" sz="1200" b="0" i="0" u="none" strike="noStrike" kern="1200" baseline="0" dirty="0" smtClean="0">
                <a:solidFill>
                  <a:schemeClr val="tx1"/>
                </a:solidFill>
                <a:latin typeface="+mn-lt"/>
                <a:ea typeface="+mn-ea"/>
                <a:cs typeface="+mn-cs"/>
              </a:rPr>
              <a:t>development of GO, particularly in smokers. This effect can be</a:t>
            </a:r>
          </a:p>
          <a:p>
            <a:r>
              <a:rPr lang="en-US" sz="1200" b="0" i="0" u="none" strike="noStrike" kern="1200" baseline="0" dirty="0" smtClean="0">
                <a:solidFill>
                  <a:schemeClr val="tx1"/>
                </a:solidFill>
                <a:latin typeface="+mn-lt"/>
                <a:ea typeface="+mn-ea"/>
                <a:cs typeface="+mn-cs"/>
              </a:rPr>
              <a:t>prevented by oral steroid prophylaxis. In patients with mild </a:t>
            </a:r>
            <a:r>
              <a:rPr lang="en-US" sz="1200" b="0" i="0" u="none" strike="noStrike" kern="1200" baseline="0" dirty="0" err="1" smtClean="0">
                <a:solidFill>
                  <a:schemeClr val="tx1"/>
                </a:solidFill>
                <a:latin typeface="+mn-lt"/>
                <a:ea typeface="+mn-ea"/>
                <a:cs typeface="+mn-cs"/>
              </a:rPr>
              <a:t>orbitopathy</a:t>
            </a:r>
            <a:r>
              <a:rPr lang="en-US" sz="1200" b="0" i="0" u="none" strike="noStrike" kern="1200" baseline="0" dirty="0" smtClean="0">
                <a:solidFill>
                  <a:schemeClr val="tx1"/>
                </a:solidFill>
                <a:latin typeface="+mn-lt"/>
                <a:ea typeface="+mn-ea"/>
                <a:cs typeface="+mn-cs"/>
              </a:rPr>
              <a:t>, the choice of thyroid</a:t>
            </a:r>
          </a:p>
          <a:p>
            <a:r>
              <a:rPr lang="en-US" sz="1200" b="0" i="0" u="none" strike="noStrike" kern="1200" baseline="0" dirty="0" smtClean="0">
                <a:solidFill>
                  <a:schemeClr val="tx1"/>
                </a:solidFill>
                <a:latin typeface="+mn-lt"/>
                <a:ea typeface="+mn-ea"/>
                <a:cs typeface="+mn-cs"/>
              </a:rPr>
              <a:t>treatment is largely independent of GO. Moderate-to-severe and active GO should be treated</a:t>
            </a:r>
          </a:p>
          <a:p>
            <a:r>
              <a:rPr lang="en-US" sz="1200" b="0" i="0" u="none" strike="noStrike" kern="1200" baseline="0" dirty="0" smtClean="0">
                <a:solidFill>
                  <a:schemeClr val="tx1"/>
                </a:solidFill>
                <a:latin typeface="+mn-lt"/>
                <a:ea typeface="+mn-ea"/>
                <a:cs typeface="+mn-cs"/>
              </a:rPr>
              <a:t>without delay. Whether in these patients, concomitant treatment of hyperthyroidism should be</a:t>
            </a:r>
          </a:p>
          <a:p>
            <a:r>
              <a:rPr lang="en-US" sz="1200" b="0" i="0" u="none" strike="noStrike" kern="1200" baseline="0" dirty="0" smtClean="0">
                <a:solidFill>
                  <a:schemeClr val="tx1"/>
                </a:solidFill>
                <a:latin typeface="+mn-lt"/>
                <a:ea typeface="+mn-ea"/>
                <a:cs typeface="+mn-cs"/>
              </a:rPr>
              <a:t>conservative (ATDs) or ablative (RAI, thyroidectomy, or both) is presently based on expert opinion</a:t>
            </a:r>
          </a:p>
          <a:p>
            <a:r>
              <a:rPr lang="en-US" sz="1200" b="0" i="0" u="none" strike="noStrike" kern="1200" baseline="0" dirty="0" smtClean="0">
                <a:solidFill>
                  <a:schemeClr val="tx1"/>
                </a:solidFill>
                <a:latin typeface="+mn-lt"/>
                <a:ea typeface="+mn-ea"/>
                <a:cs typeface="+mn-cs"/>
              </a:rPr>
              <a:t>rather than evidence. Emerging and potentially interesting biological agents, such as rituximab,</a:t>
            </a:r>
          </a:p>
          <a:p>
            <a:r>
              <a:rPr lang="en-US" sz="1200" b="0" i="0" u="none" strike="noStrike" kern="1200" baseline="0" dirty="0" smtClean="0">
                <a:solidFill>
                  <a:schemeClr val="tx1"/>
                </a:solidFill>
                <a:latin typeface="+mn-lt"/>
                <a:ea typeface="+mn-ea"/>
                <a:cs typeface="+mn-cs"/>
              </a:rPr>
              <a:t>counteracting pathogenic mechanisms of both hyperthyroidism and GO, need to be evaluated in</a:t>
            </a:r>
          </a:p>
          <a:p>
            <a:r>
              <a:rPr lang="en-US" sz="1200" b="0" i="0" u="none" strike="noStrike" kern="1200" baseline="0" dirty="0" smtClean="0">
                <a:solidFill>
                  <a:schemeClr val="tx1"/>
                </a:solidFill>
                <a:latin typeface="+mn-lt"/>
                <a:ea typeface="+mn-ea"/>
                <a:cs typeface="+mn-cs"/>
              </a:rPr>
              <a:t>randomized clinical trials.</a:t>
            </a:r>
          </a:p>
          <a:p>
            <a:r>
              <a:rPr lang="en-US" sz="1200" b="1" i="0" u="none" strike="noStrike" kern="1200" baseline="0" dirty="0" smtClean="0">
                <a:solidFill>
                  <a:schemeClr val="tx1"/>
                </a:solidFill>
                <a:latin typeface="+mn-lt"/>
                <a:ea typeface="+mn-ea"/>
                <a:cs typeface="+mn-cs"/>
              </a:rPr>
              <a:t>Conclusions: </a:t>
            </a:r>
            <a:r>
              <a:rPr lang="en-US" sz="1200" b="0" i="0" u="none" strike="noStrike" kern="1200" baseline="0" dirty="0" smtClean="0">
                <a:solidFill>
                  <a:schemeClr val="tx1"/>
                </a:solidFill>
                <a:latin typeface="+mn-lt"/>
                <a:ea typeface="+mn-ea"/>
                <a:cs typeface="+mn-cs"/>
              </a:rPr>
              <a:t>The choice of the optimal treatment for hyperthyroidism in patients with </a:t>
            </a:r>
            <a:r>
              <a:rPr lang="en-US" sz="1200" b="0" i="0" u="none" strike="noStrike" kern="1200" baseline="0" dirty="0" err="1" smtClean="0">
                <a:solidFill>
                  <a:schemeClr val="tx1"/>
                </a:solidFill>
                <a:latin typeface="+mn-lt"/>
                <a:ea typeface="+mn-ea"/>
                <a:cs typeface="+mn-cs"/>
              </a:rPr>
              <a:t>moderateto</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severe and active GO remains unsettled and is mainly based on personal experience. Randomized</a:t>
            </a:r>
          </a:p>
          <a:p>
            <a:r>
              <a:rPr lang="en-US" sz="1200" b="0" i="0" u="none" strike="noStrike" kern="1200" baseline="0" dirty="0" smtClean="0">
                <a:solidFill>
                  <a:schemeClr val="tx1"/>
                </a:solidFill>
                <a:latin typeface="+mn-lt"/>
                <a:ea typeface="+mn-ea"/>
                <a:cs typeface="+mn-cs"/>
              </a:rPr>
              <a:t>clinical trials in this field are eagerly needed. </a:t>
            </a:r>
            <a:r>
              <a:rPr lang="en-US" sz="1200" b="1" i="0" u="none" strike="noStrike" kern="1200" baseline="0" dirty="0" smtClean="0">
                <a:solidFill>
                  <a:schemeClr val="tx1"/>
                </a:solidFill>
                <a:latin typeface="+mn-lt"/>
                <a:ea typeface="+mn-ea"/>
                <a:cs typeface="+mn-cs"/>
              </a:rPr>
              <a:t>(</a:t>
            </a:r>
            <a:r>
              <a:rPr lang="en-US" sz="1200" b="1" i="1" u="none" strike="noStrike" kern="1200" baseline="0" dirty="0" smtClean="0">
                <a:solidFill>
                  <a:schemeClr val="tx1"/>
                </a:solidFill>
                <a:latin typeface="+mn-lt"/>
                <a:ea typeface="+mn-ea"/>
                <a:cs typeface="+mn-cs"/>
              </a:rPr>
              <a:t>J </a:t>
            </a:r>
            <a:r>
              <a:rPr lang="en-US" sz="1200" b="1" i="1" u="none" strike="noStrike" kern="1200" baseline="0" dirty="0" err="1" smtClean="0">
                <a:solidFill>
                  <a:schemeClr val="tx1"/>
                </a:solidFill>
                <a:latin typeface="+mn-lt"/>
                <a:ea typeface="+mn-ea"/>
                <a:cs typeface="+mn-cs"/>
              </a:rPr>
              <a:t>Clin</a:t>
            </a:r>
            <a:r>
              <a:rPr lang="en-US" sz="1200" b="1" i="1" u="none" strike="noStrike" kern="1200" baseline="0" dirty="0" smtClean="0">
                <a:solidFill>
                  <a:schemeClr val="tx1"/>
                </a:solidFill>
                <a:latin typeface="+mn-lt"/>
                <a:ea typeface="+mn-ea"/>
                <a:cs typeface="+mn-cs"/>
              </a:rPr>
              <a:t> </a:t>
            </a:r>
            <a:r>
              <a:rPr lang="en-US" sz="1200" b="1" i="1" u="none" strike="noStrike" kern="1200" baseline="0" dirty="0" err="1" smtClean="0">
                <a:solidFill>
                  <a:schemeClr val="tx1"/>
                </a:solidFill>
                <a:latin typeface="+mn-lt"/>
                <a:ea typeface="+mn-ea"/>
                <a:cs typeface="+mn-cs"/>
              </a:rPr>
              <a:t>Endocrinol</a:t>
            </a:r>
            <a:r>
              <a:rPr lang="en-US" sz="1200" b="1" i="1" u="none" strike="noStrike" kern="1200" baseline="0" dirty="0" smtClean="0">
                <a:solidFill>
                  <a:schemeClr val="tx1"/>
                </a:solidFill>
                <a:latin typeface="+mn-lt"/>
                <a:ea typeface="+mn-ea"/>
                <a:cs typeface="+mn-cs"/>
              </a:rPr>
              <a:t> </a:t>
            </a:r>
            <a:r>
              <a:rPr lang="en-US" sz="1200" b="1" i="1" u="none" strike="noStrike" kern="1200" baseline="0" dirty="0" err="1" smtClean="0">
                <a:solidFill>
                  <a:schemeClr val="tx1"/>
                </a:solidFill>
                <a:latin typeface="+mn-lt"/>
                <a:ea typeface="+mn-ea"/>
                <a:cs typeface="+mn-cs"/>
              </a:rPr>
              <a:t>Metab</a:t>
            </a:r>
            <a:r>
              <a:rPr lang="en-US" sz="1200" b="1" i="1"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96: 592–599, 2011)</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FIG. 1. </a:t>
            </a:r>
            <a:r>
              <a:rPr lang="en-US" sz="1200" b="0" i="0" u="none" strike="noStrike" kern="1200" baseline="0" dirty="0" smtClean="0">
                <a:solidFill>
                  <a:schemeClr val="tx1"/>
                </a:solidFill>
                <a:latin typeface="+mn-lt"/>
                <a:ea typeface="+mn-ea"/>
                <a:cs typeface="+mn-cs"/>
              </a:rPr>
              <a:t>Management of hyperthyroidism and </a:t>
            </a:r>
            <a:r>
              <a:rPr lang="en-US" sz="1200" b="0" i="0" u="none" strike="noStrike" kern="1200" baseline="0" dirty="0" err="1" smtClean="0">
                <a:solidFill>
                  <a:schemeClr val="tx1"/>
                </a:solidFill>
                <a:latin typeface="+mn-lt"/>
                <a:ea typeface="+mn-ea"/>
                <a:cs typeface="+mn-cs"/>
              </a:rPr>
              <a:t>orbitopathy</a:t>
            </a:r>
            <a:r>
              <a:rPr lang="en-US" sz="1200" b="0" i="0" u="none" strike="noStrike" kern="1200" baseline="0" dirty="0" smtClean="0">
                <a:solidFill>
                  <a:schemeClr val="tx1"/>
                </a:solidFill>
                <a:latin typeface="+mn-lt"/>
                <a:ea typeface="+mn-ea"/>
                <a:cs typeface="+mn-cs"/>
              </a:rPr>
              <a:t> of Graves’ disease in different</a:t>
            </a:r>
          </a:p>
          <a:p>
            <a:r>
              <a:rPr lang="en-US" sz="1200" b="0" i="0" u="none" strike="noStrike" kern="1200" baseline="0" dirty="0" smtClean="0">
                <a:solidFill>
                  <a:schemeClr val="tx1"/>
                </a:solidFill>
                <a:latin typeface="+mn-lt"/>
                <a:ea typeface="+mn-ea"/>
                <a:cs typeface="+mn-cs"/>
              </a:rPr>
              <a:t>clinical settings. </a:t>
            </a:r>
            <a:r>
              <a:rPr lang="en-US" sz="1200" b="0" i="0" u="none" strike="noStrike" kern="1200" baseline="0" dirty="0" err="1" smtClean="0">
                <a:solidFill>
                  <a:schemeClr val="tx1"/>
                </a:solidFill>
                <a:latin typeface="+mn-lt"/>
                <a:ea typeface="+mn-ea"/>
                <a:cs typeface="+mn-cs"/>
              </a:rPr>
              <a:t>Tx</a:t>
            </a:r>
            <a:r>
              <a:rPr lang="en-US" sz="1200" b="0" i="0" u="none" strike="noStrike" kern="1200" baseline="0" smtClean="0">
                <a:solidFill>
                  <a:schemeClr val="tx1"/>
                </a:solidFill>
                <a:latin typeface="+mn-lt"/>
                <a:ea typeface="+mn-ea"/>
                <a:cs typeface="+mn-cs"/>
              </a:rPr>
              <a:t>, Thyroidectomy.</a:t>
            </a:r>
            <a:endParaRPr lang="en-US"/>
          </a:p>
        </p:txBody>
      </p:sp>
      <p:sp>
        <p:nvSpPr>
          <p:cNvPr id="4" name="Slide Number Placeholder 3"/>
          <p:cNvSpPr>
            <a:spLocks noGrp="1"/>
          </p:cNvSpPr>
          <p:nvPr>
            <p:ph type="sldNum" sz="quarter" idx="10"/>
          </p:nvPr>
        </p:nvSpPr>
        <p:spPr/>
        <p:txBody>
          <a:bodyPr/>
          <a:lstStyle/>
          <a:p>
            <a:fld id="{EAA8B219-5A1F-431F-BC99-C4860E9EC683}" type="slidenum">
              <a:rPr lang="en-US" smtClean="0"/>
              <a:t>34</a:t>
            </a:fld>
            <a:endParaRPr lang="en-US"/>
          </a:p>
        </p:txBody>
      </p:sp>
    </p:spTree>
    <p:extLst>
      <p:ext uri="{BB962C8B-B14F-4D97-AF65-F5344CB8AC3E}">
        <p14:creationId xmlns:p14="http://schemas.microsoft.com/office/powerpoint/2010/main" val="369619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C6F727-A8C7-4A96-B288-E6628DCEB541}"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7E94E-A4BA-4A86-86DD-9C32F726F764}" type="slidenum">
              <a:rPr lang="en-US" smtClean="0"/>
              <a:t>‹#›</a:t>
            </a:fld>
            <a:endParaRPr lang="en-US"/>
          </a:p>
        </p:txBody>
      </p:sp>
    </p:spTree>
    <p:extLst>
      <p:ext uri="{BB962C8B-B14F-4D97-AF65-F5344CB8AC3E}">
        <p14:creationId xmlns:p14="http://schemas.microsoft.com/office/powerpoint/2010/main" val="4247910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6F727-A8C7-4A96-B288-E6628DCEB541}"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7E94E-A4BA-4A86-86DD-9C32F726F764}" type="slidenum">
              <a:rPr lang="en-US" smtClean="0"/>
              <a:t>‹#›</a:t>
            </a:fld>
            <a:endParaRPr lang="en-US"/>
          </a:p>
        </p:txBody>
      </p:sp>
    </p:spTree>
    <p:extLst>
      <p:ext uri="{BB962C8B-B14F-4D97-AF65-F5344CB8AC3E}">
        <p14:creationId xmlns:p14="http://schemas.microsoft.com/office/powerpoint/2010/main" val="362565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6F727-A8C7-4A96-B288-E6628DCEB541}"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7E94E-A4BA-4A86-86DD-9C32F726F764}" type="slidenum">
              <a:rPr lang="en-US" smtClean="0"/>
              <a:t>‹#›</a:t>
            </a:fld>
            <a:endParaRPr lang="en-US"/>
          </a:p>
        </p:txBody>
      </p:sp>
    </p:spTree>
    <p:extLst>
      <p:ext uri="{BB962C8B-B14F-4D97-AF65-F5344CB8AC3E}">
        <p14:creationId xmlns:p14="http://schemas.microsoft.com/office/powerpoint/2010/main" val="142263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6F727-A8C7-4A96-B288-E6628DCEB541}"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7E94E-A4BA-4A86-86DD-9C32F726F764}" type="slidenum">
              <a:rPr lang="en-US" smtClean="0"/>
              <a:t>‹#›</a:t>
            </a:fld>
            <a:endParaRPr lang="en-US"/>
          </a:p>
        </p:txBody>
      </p:sp>
    </p:spTree>
    <p:extLst>
      <p:ext uri="{BB962C8B-B14F-4D97-AF65-F5344CB8AC3E}">
        <p14:creationId xmlns:p14="http://schemas.microsoft.com/office/powerpoint/2010/main" val="229723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C6F727-A8C7-4A96-B288-E6628DCEB541}"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7E94E-A4BA-4A86-86DD-9C32F726F764}" type="slidenum">
              <a:rPr lang="en-US" smtClean="0"/>
              <a:t>‹#›</a:t>
            </a:fld>
            <a:endParaRPr lang="en-US"/>
          </a:p>
        </p:txBody>
      </p:sp>
    </p:spTree>
    <p:extLst>
      <p:ext uri="{BB962C8B-B14F-4D97-AF65-F5344CB8AC3E}">
        <p14:creationId xmlns:p14="http://schemas.microsoft.com/office/powerpoint/2010/main" val="124763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6F727-A8C7-4A96-B288-E6628DCEB541}"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7E94E-A4BA-4A86-86DD-9C32F726F764}" type="slidenum">
              <a:rPr lang="en-US" smtClean="0"/>
              <a:t>‹#›</a:t>
            </a:fld>
            <a:endParaRPr lang="en-US"/>
          </a:p>
        </p:txBody>
      </p:sp>
    </p:spTree>
    <p:extLst>
      <p:ext uri="{BB962C8B-B14F-4D97-AF65-F5344CB8AC3E}">
        <p14:creationId xmlns:p14="http://schemas.microsoft.com/office/powerpoint/2010/main" val="1034238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C6F727-A8C7-4A96-B288-E6628DCEB541}" type="datetimeFigureOut">
              <a:rPr lang="en-US" smtClean="0"/>
              <a:t>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7E94E-A4BA-4A86-86DD-9C32F726F764}" type="slidenum">
              <a:rPr lang="en-US" smtClean="0"/>
              <a:t>‹#›</a:t>
            </a:fld>
            <a:endParaRPr lang="en-US"/>
          </a:p>
        </p:txBody>
      </p:sp>
    </p:spTree>
    <p:extLst>
      <p:ext uri="{BB962C8B-B14F-4D97-AF65-F5344CB8AC3E}">
        <p14:creationId xmlns:p14="http://schemas.microsoft.com/office/powerpoint/2010/main" val="255735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6F727-A8C7-4A96-B288-E6628DCEB541}" type="datetimeFigureOut">
              <a:rPr lang="en-US" smtClean="0"/>
              <a:t>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F7E94E-A4BA-4A86-86DD-9C32F726F764}" type="slidenum">
              <a:rPr lang="en-US" smtClean="0"/>
              <a:t>‹#›</a:t>
            </a:fld>
            <a:endParaRPr lang="en-US"/>
          </a:p>
        </p:txBody>
      </p:sp>
    </p:spTree>
    <p:extLst>
      <p:ext uri="{BB962C8B-B14F-4D97-AF65-F5344CB8AC3E}">
        <p14:creationId xmlns:p14="http://schemas.microsoft.com/office/powerpoint/2010/main" val="285779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6F727-A8C7-4A96-B288-E6628DCEB541}" type="datetimeFigureOut">
              <a:rPr lang="en-US" smtClean="0"/>
              <a:t>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F7E94E-A4BA-4A86-86DD-9C32F726F764}" type="slidenum">
              <a:rPr lang="en-US" smtClean="0"/>
              <a:t>‹#›</a:t>
            </a:fld>
            <a:endParaRPr lang="en-US"/>
          </a:p>
        </p:txBody>
      </p:sp>
    </p:spTree>
    <p:extLst>
      <p:ext uri="{BB962C8B-B14F-4D97-AF65-F5344CB8AC3E}">
        <p14:creationId xmlns:p14="http://schemas.microsoft.com/office/powerpoint/2010/main" val="150194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6F727-A8C7-4A96-B288-E6628DCEB541}"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7E94E-A4BA-4A86-86DD-9C32F726F764}" type="slidenum">
              <a:rPr lang="en-US" smtClean="0"/>
              <a:t>‹#›</a:t>
            </a:fld>
            <a:endParaRPr lang="en-US"/>
          </a:p>
        </p:txBody>
      </p:sp>
    </p:spTree>
    <p:extLst>
      <p:ext uri="{BB962C8B-B14F-4D97-AF65-F5344CB8AC3E}">
        <p14:creationId xmlns:p14="http://schemas.microsoft.com/office/powerpoint/2010/main" val="95091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6F727-A8C7-4A96-B288-E6628DCEB541}"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7E94E-A4BA-4A86-86DD-9C32F726F764}" type="slidenum">
              <a:rPr lang="en-US" smtClean="0"/>
              <a:t>‹#›</a:t>
            </a:fld>
            <a:endParaRPr lang="en-US"/>
          </a:p>
        </p:txBody>
      </p:sp>
    </p:spTree>
    <p:extLst>
      <p:ext uri="{BB962C8B-B14F-4D97-AF65-F5344CB8AC3E}">
        <p14:creationId xmlns:p14="http://schemas.microsoft.com/office/powerpoint/2010/main" val="880329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003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6F727-A8C7-4A96-B288-E6628DCEB541}" type="datetimeFigureOut">
              <a:rPr lang="en-US" smtClean="0"/>
              <a:t>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7E94E-A4BA-4A86-86DD-9C32F726F764}" type="slidenum">
              <a:rPr lang="en-US" smtClean="0"/>
              <a:t>‹#›</a:t>
            </a:fld>
            <a:endParaRPr lang="en-US"/>
          </a:p>
        </p:txBody>
      </p:sp>
    </p:spTree>
    <p:extLst>
      <p:ext uri="{BB962C8B-B14F-4D97-AF65-F5344CB8AC3E}">
        <p14:creationId xmlns:p14="http://schemas.microsoft.com/office/powerpoint/2010/main" val="312799616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Diagnosis and Management of Hyperthyroidism, A Rational Approach</a:t>
            </a:r>
          </a:p>
        </p:txBody>
      </p:sp>
      <p:sp>
        <p:nvSpPr>
          <p:cNvPr id="3" name="Subtitle 2"/>
          <p:cNvSpPr>
            <a:spLocks noGrp="1"/>
          </p:cNvSpPr>
          <p:nvPr>
            <p:ph type="subTitle" idx="1"/>
          </p:nvPr>
        </p:nvSpPr>
        <p:spPr>
          <a:xfrm>
            <a:off x="1371600" y="4495800"/>
            <a:ext cx="6400800" cy="1752600"/>
          </a:xfrm>
        </p:spPr>
        <p:txBody>
          <a:bodyPr>
            <a:normAutofit fontScale="70000" lnSpcReduction="20000"/>
          </a:bodyPr>
          <a:lstStyle/>
          <a:p>
            <a:endParaRPr lang="en-US" dirty="0" smtClean="0">
              <a:solidFill>
                <a:srgbClr val="FFFF00"/>
              </a:solidFill>
            </a:endParaRPr>
          </a:p>
          <a:p>
            <a:r>
              <a:rPr lang="en-US" dirty="0" err="1" smtClean="0">
                <a:solidFill>
                  <a:srgbClr val="FFFF00"/>
                </a:solidFill>
              </a:rPr>
              <a:t>Kashif</a:t>
            </a:r>
            <a:r>
              <a:rPr lang="en-US" dirty="0" smtClean="0">
                <a:solidFill>
                  <a:srgbClr val="FFFF00"/>
                </a:solidFill>
              </a:rPr>
              <a:t> </a:t>
            </a:r>
            <a:r>
              <a:rPr lang="en-US" dirty="0" err="1" smtClean="0">
                <a:solidFill>
                  <a:srgbClr val="FFFF00"/>
                </a:solidFill>
              </a:rPr>
              <a:t>Munir</a:t>
            </a:r>
            <a:r>
              <a:rPr lang="en-US" dirty="0" smtClean="0">
                <a:solidFill>
                  <a:srgbClr val="FFFF00"/>
                </a:solidFill>
              </a:rPr>
              <a:t>, M.D.</a:t>
            </a:r>
            <a:br>
              <a:rPr lang="en-US" dirty="0" smtClean="0">
                <a:solidFill>
                  <a:srgbClr val="FFFF00"/>
                </a:solidFill>
              </a:rPr>
            </a:br>
            <a:r>
              <a:rPr lang="en-US" dirty="0" smtClean="0">
                <a:solidFill>
                  <a:srgbClr val="FFFF00"/>
                </a:solidFill>
              </a:rPr>
              <a:t>Assistant Professor of Medicine</a:t>
            </a:r>
          </a:p>
          <a:p>
            <a:r>
              <a:rPr lang="en-US" dirty="0" smtClean="0">
                <a:solidFill>
                  <a:srgbClr val="FFFF00"/>
                </a:solidFill>
              </a:rPr>
              <a:t>Division of Endocrinology, Diabetes &amp; Nutrition</a:t>
            </a:r>
          </a:p>
          <a:p>
            <a:r>
              <a:rPr lang="en-US" dirty="0" smtClean="0">
                <a:solidFill>
                  <a:srgbClr val="FFFF00"/>
                </a:solidFill>
              </a:rPr>
              <a:t>University of Maryland School of Medicine</a:t>
            </a:r>
            <a:endParaRPr lang="en-US" dirty="0">
              <a:solidFill>
                <a:srgbClr val="FFFF00"/>
              </a:solidFill>
            </a:endParaRPr>
          </a:p>
        </p:txBody>
      </p:sp>
    </p:spTree>
    <p:extLst>
      <p:ext uri="{BB962C8B-B14F-4D97-AF65-F5344CB8AC3E}">
        <p14:creationId xmlns:p14="http://schemas.microsoft.com/office/powerpoint/2010/main" val="191865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Subclinical hyperthyroidism</a:t>
            </a:r>
          </a:p>
        </p:txBody>
      </p:sp>
      <p:sp>
        <p:nvSpPr>
          <p:cNvPr id="3" name="Content Placeholder 2"/>
          <p:cNvSpPr>
            <a:spLocks noGrp="1"/>
          </p:cNvSpPr>
          <p:nvPr>
            <p:ph idx="1"/>
          </p:nvPr>
        </p:nvSpPr>
        <p:spPr/>
        <p:txBody>
          <a:bodyPr/>
          <a:lstStyle/>
          <a:p>
            <a:r>
              <a:rPr lang="en-US" dirty="0" smtClean="0"/>
              <a:t>Treat if TSH persistently &lt; 0.1 </a:t>
            </a:r>
            <a:r>
              <a:rPr lang="en-US" dirty="0" err="1" smtClean="0"/>
              <a:t>mU</a:t>
            </a:r>
            <a:r>
              <a:rPr lang="en-US" dirty="0" smtClean="0"/>
              <a:t>/L in persons 65 years or older, postmenopausal women, patients with cardiac risk factors, osteoporosis, or symptoms of thyrotoxicosis</a:t>
            </a:r>
          </a:p>
          <a:p>
            <a:r>
              <a:rPr lang="en-US" dirty="0" smtClean="0"/>
              <a:t>Consider treating younger patients with symptoms and TSH &lt; 0.1 </a:t>
            </a:r>
            <a:r>
              <a:rPr lang="en-US" dirty="0" err="1" smtClean="0"/>
              <a:t>mU</a:t>
            </a:r>
            <a:r>
              <a:rPr lang="en-US" dirty="0" smtClean="0"/>
              <a:t>/L</a:t>
            </a:r>
          </a:p>
          <a:p>
            <a:r>
              <a:rPr lang="en-US" dirty="0" smtClean="0"/>
              <a:t>Consider treating older patients with TSH ≥ 0.1 </a:t>
            </a:r>
            <a:r>
              <a:rPr lang="en-US" dirty="0" err="1" smtClean="0"/>
              <a:t>mU</a:t>
            </a:r>
            <a:r>
              <a:rPr lang="en-US" dirty="0" smtClean="0"/>
              <a:t>/L with cardiac disease or symptoms</a:t>
            </a:r>
            <a:endParaRPr lang="en-US" dirty="0"/>
          </a:p>
        </p:txBody>
      </p:sp>
    </p:spTree>
    <p:extLst>
      <p:ext uri="{BB962C8B-B14F-4D97-AF65-F5344CB8AC3E}">
        <p14:creationId xmlns:p14="http://schemas.microsoft.com/office/powerpoint/2010/main" val="397447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Is ultrasound indicated in the work-up of thyrotoxicosis?</a:t>
            </a:r>
            <a:endParaRPr lang="en-US" i="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8576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dirty="0"/>
              <a:t>Thyroid Ultrasound</a:t>
            </a:r>
          </a:p>
          <a:p>
            <a:pPr lvl="1"/>
            <a:r>
              <a:rPr lang="en-US" dirty="0"/>
              <a:t>Color Doppler Flow helpful in AIT 1 vs. AIT 2.</a:t>
            </a:r>
          </a:p>
          <a:p>
            <a:pPr lvl="1"/>
            <a:r>
              <a:rPr lang="en-US" dirty="0"/>
              <a:t>May reveal nodular disease or increased vascularity (seen in Grave’s)</a:t>
            </a:r>
          </a:p>
          <a:p>
            <a:r>
              <a:rPr lang="en-US" dirty="0"/>
              <a:t>Thyroid Uptake &amp; Scan</a:t>
            </a:r>
          </a:p>
          <a:p>
            <a:pPr lvl="1"/>
            <a:r>
              <a:rPr lang="en-US" dirty="0"/>
              <a:t>High uptake:</a:t>
            </a:r>
          </a:p>
          <a:p>
            <a:pPr lvl="2"/>
            <a:r>
              <a:rPr lang="en-US" dirty="0" smtClean="0"/>
              <a:t>Graves’, </a:t>
            </a:r>
            <a:r>
              <a:rPr lang="en-US" dirty="0"/>
              <a:t>toxic MNG, toxic adenoma</a:t>
            </a:r>
          </a:p>
          <a:p>
            <a:pPr lvl="1"/>
            <a:r>
              <a:rPr lang="en-US" dirty="0"/>
              <a:t>Low uptake:</a:t>
            </a:r>
          </a:p>
          <a:p>
            <a:pPr lvl="2"/>
            <a:r>
              <a:rPr lang="en-US" dirty="0"/>
              <a:t>Thyroiditis, iodine-induced hyperthyroidism</a:t>
            </a:r>
          </a:p>
          <a:p>
            <a:endParaRPr lang="en-US" dirty="0"/>
          </a:p>
        </p:txBody>
      </p:sp>
    </p:spTree>
    <p:extLst>
      <p:ext uri="{BB962C8B-B14F-4D97-AF65-F5344CB8AC3E}">
        <p14:creationId xmlns:p14="http://schemas.microsoft.com/office/powerpoint/2010/main" val="2334886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ATA/AACE </a:t>
            </a:r>
            <a:r>
              <a:rPr lang="en-US" dirty="0" smtClean="0"/>
              <a:t>guidelines</a:t>
            </a:r>
            <a:endParaRPr lang="en-US" dirty="0"/>
          </a:p>
        </p:txBody>
      </p:sp>
      <p:sp>
        <p:nvSpPr>
          <p:cNvPr id="3" name="Content Placeholder 2"/>
          <p:cNvSpPr>
            <a:spLocks noGrp="1"/>
          </p:cNvSpPr>
          <p:nvPr>
            <p:ph idx="1"/>
          </p:nvPr>
        </p:nvSpPr>
        <p:spPr/>
        <p:txBody>
          <a:bodyPr/>
          <a:lstStyle/>
          <a:p>
            <a:pPr marL="457200" lvl="1" indent="0">
              <a:buNone/>
            </a:pPr>
            <a:r>
              <a:rPr lang="en-US" dirty="0" smtClean="0"/>
              <a:t>“Ultrasonography does not generally contribute to the differential diagnosis of thyrotoxicosis”</a:t>
            </a:r>
          </a:p>
          <a:p>
            <a:pPr marL="457200" lvl="1" indent="0">
              <a:buNone/>
            </a:pPr>
            <a:endParaRPr lang="en-US" dirty="0" smtClean="0"/>
          </a:p>
          <a:p>
            <a:r>
              <a:rPr lang="en-US" dirty="0" smtClean="0"/>
              <a:t>Radioiodine uptake should be done when clinical presentation not diagnostic of Graves’</a:t>
            </a:r>
          </a:p>
          <a:p>
            <a:pPr lvl="1"/>
            <a:r>
              <a:rPr lang="en-US" dirty="0" smtClean="0"/>
              <a:t>Scan added in presence of nodularity</a:t>
            </a:r>
            <a:endParaRPr lang="en-US" dirty="0"/>
          </a:p>
        </p:txBody>
      </p:sp>
    </p:spTree>
    <p:extLst>
      <p:ext uri="{BB962C8B-B14F-4D97-AF65-F5344CB8AC3E}">
        <p14:creationId xmlns:p14="http://schemas.microsoft.com/office/powerpoint/2010/main" val="2748061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emedicinehealth.com/images/GravesDisease_AB.jpg"/>
          <p:cNvPicPr>
            <a:picLocks noChangeAspect="1" noChangeArrowheads="1"/>
          </p:cNvPicPr>
          <p:nvPr/>
        </p:nvPicPr>
        <p:blipFill rotWithShape="1">
          <a:blip r:embed="rId2">
            <a:extLst>
              <a:ext uri="{28A0092B-C50C-407E-A947-70E740481C1C}">
                <a14:useLocalDpi xmlns:a14="http://schemas.microsoft.com/office/drawing/2010/main" val="0"/>
              </a:ext>
            </a:extLst>
          </a:blip>
          <a:srcRect r="54797" b="3112"/>
          <a:stretch/>
        </p:blipFill>
        <p:spPr bwMode="auto">
          <a:xfrm>
            <a:off x="237863" y="321054"/>
            <a:ext cx="2286000" cy="26091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emedicinehealth.com/images/GravesDisease_AB.jpg"/>
          <p:cNvPicPr>
            <a:picLocks noChangeAspect="1" noChangeArrowheads="1"/>
          </p:cNvPicPr>
          <p:nvPr/>
        </p:nvPicPr>
        <p:blipFill rotWithShape="1">
          <a:blip r:embed="rId2">
            <a:extLst>
              <a:ext uri="{28A0092B-C50C-407E-A947-70E740481C1C}">
                <a14:useLocalDpi xmlns:a14="http://schemas.microsoft.com/office/drawing/2010/main" val="0"/>
              </a:ext>
            </a:extLst>
          </a:blip>
          <a:srcRect l="44106"/>
          <a:stretch/>
        </p:blipFill>
        <p:spPr bwMode="auto">
          <a:xfrm>
            <a:off x="2743200" y="367231"/>
            <a:ext cx="2641717" cy="251676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1780" t="2094" b="1"/>
          <a:stretch/>
        </p:blipFill>
        <p:spPr bwMode="auto">
          <a:xfrm>
            <a:off x="984850" y="3352799"/>
            <a:ext cx="2742881" cy="2517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00519" y="5879068"/>
            <a:ext cx="1904681" cy="369332"/>
          </a:xfrm>
          <a:prstGeom prst="rect">
            <a:avLst/>
          </a:prstGeom>
          <a:noFill/>
        </p:spPr>
        <p:txBody>
          <a:bodyPr wrap="square" rtlCol="0">
            <a:spAutoFit/>
          </a:bodyPr>
          <a:lstStyle/>
          <a:p>
            <a:r>
              <a:rPr lang="en-US" dirty="0" smtClean="0"/>
              <a:t>Toxic adenoma</a:t>
            </a:r>
            <a:endParaRPr lang="en-US" dirty="0"/>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04800"/>
            <a:ext cx="2505075"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http://www.nucradshare.com/images/Nuc%20Med%20folder/Thyroid/I123%20thyroid%20uptake%20and%20scan%20example%20labeled.jpg"/>
          <p:cNvPicPr>
            <a:picLocks noChangeAspect="1" noChangeArrowheads="1"/>
          </p:cNvPicPr>
          <p:nvPr/>
        </p:nvPicPr>
        <p:blipFill rotWithShape="1">
          <a:blip r:embed="rId5">
            <a:extLst>
              <a:ext uri="{28A0092B-C50C-407E-A947-70E740481C1C}">
                <a14:useLocalDpi xmlns:a14="http://schemas.microsoft.com/office/drawing/2010/main" val="0"/>
              </a:ext>
            </a:extLst>
          </a:blip>
          <a:srcRect l="67529" t="50000"/>
          <a:stretch/>
        </p:blipFill>
        <p:spPr bwMode="auto">
          <a:xfrm>
            <a:off x="4876800" y="3381350"/>
            <a:ext cx="2514483" cy="265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16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210" y="1270613"/>
            <a:ext cx="5150990" cy="452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91000" y="6477000"/>
            <a:ext cx="6477000" cy="307777"/>
          </a:xfrm>
          <a:prstGeom prst="rect">
            <a:avLst/>
          </a:prstGeom>
          <a:noFill/>
        </p:spPr>
        <p:txBody>
          <a:bodyPr wrap="square" rtlCol="0">
            <a:spAutoFit/>
          </a:bodyPr>
          <a:lstStyle/>
          <a:p>
            <a:r>
              <a:rPr lang="en-US" sz="1400" dirty="0" err="1" smtClean="0"/>
              <a:t>Alzahrani</a:t>
            </a:r>
            <a:r>
              <a:rPr lang="en-US" sz="1400" dirty="0" smtClean="0"/>
              <a:t> et al. Endocrine Practice. 18(4):  567-578</a:t>
            </a:r>
            <a:endParaRPr lang="en-US" sz="1400" dirty="0"/>
          </a:p>
        </p:txBody>
      </p:sp>
      <p:sp>
        <p:nvSpPr>
          <p:cNvPr id="3" name="TextBox 2"/>
          <p:cNvSpPr txBox="1"/>
          <p:nvPr/>
        </p:nvSpPr>
        <p:spPr>
          <a:xfrm>
            <a:off x="211067" y="2578131"/>
            <a:ext cx="3429000" cy="2031325"/>
          </a:xfrm>
          <a:prstGeom prst="rect">
            <a:avLst/>
          </a:prstGeom>
          <a:noFill/>
        </p:spPr>
        <p:txBody>
          <a:bodyPr wrap="square" rtlCol="0">
            <a:spAutoFit/>
          </a:bodyPr>
          <a:lstStyle/>
          <a:p>
            <a:r>
              <a:rPr lang="en-US" dirty="0" smtClean="0"/>
              <a:t>Suggestion to add US to diagnostic algorithm for thyrotoxicosis</a:t>
            </a:r>
          </a:p>
          <a:p>
            <a:pPr marL="285750" indent="-285750">
              <a:buFont typeface="Arial" panose="020B0604020202020204" pitchFamily="34" charset="0"/>
              <a:buChar char="•"/>
            </a:pPr>
            <a:r>
              <a:rPr lang="en-US" dirty="0" smtClean="0"/>
              <a:t>Cost effectiveness</a:t>
            </a:r>
          </a:p>
          <a:p>
            <a:pPr marL="285750" indent="-285750">
              <a:buFont typeface="Arial" panose="020B0604020202020204" pitchFamily="34" charset="0"/>
              <a:buChar char="•"/>
            </a:pPr>
            <a:r>
              <a:rPr lang="en-US" dirty="0" smtClean="0"/>
              <a:t>Non-invasive</a:t>
            </a:r>
          </a:p>
          <a:p>
            <a:pPr marL="285750" indent="-285750">
              <a:buFont typeface="Arial" panose="020B0604020202020204" pitchFamily="34" charset="0"/>
              <a:buChar char="•"/>
            </a:pPr>
            <a:r>
              <a:rPr lang="en-US" dirty="0" smtClean="0"/>
              <a:t>Detection of nodules</a:t>
            </a:r>
          </a:p>
          <a:p>
            <a:pPr marL="285750" indent="-285750">
              <a:buFont typeface="Arial" panose="020B0604020202020204" pitchFamily="34" charset="0"/>
              <a:buChar char="•"/>
            </a:pPr>
            <a:r>
              <a:rPr lang="en-US" dirty="0" smtClean="0"/>
              <a:t>Avoidance of radiation exposure</a:t>
            </a:r>
            <a:endParaRPr lang="en-US" dirty="0"/>
          </a:p>
        </p:txBody>
      </p:sp>
    </p:spTree>
    <p:extLst>
      <p:ext uri="{BB962C8B-B14F-4D97-AF65-F5344CB8AC3E}">
        <p14:creationId xmlns:p14="http://schemas.microsoft.com/office/powerpoint/2010/main" val="835972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802" b="12433"/>
          <a:stretch/>
        </p:blipFill>
        <p:spPr bwMode="auto">
          <a:xfrm>
            <a:off x="1143000" y="990600"/>
            <a:ext cx="6996238" cy="2859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4021"/>
          <a:stretch/>
        </p:blipFill>
        <p:spPr bwMode="auto">
          <a:xfrm>
            <a:off x="1143000" y="3914192"/>
            <a:ext cx="6996238" cy="290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0" y="381000"/>
            <a:ext cx="6629400" cy="369332"/>
          </a:xfrm>
          <a:prstGeom prst="rect">
            <a:avLst/>
          </a:prstGeom>
          <a:noFill/>
        </p:spPr>
        <p:txBody>
          <a:bodyPr wrap="square" rtlCol="0">
            <a:spAutoFit/>
          </a:bodyPr>
          <a:lstStyle/>
          <a:p>
            <a:r>
              <a:rPr lang="en-US" dirty="0" smtClean="0"/>
              <a:t>“Thyroid inferno” – seen in Graves’ disease (color </a:t>
            </a:r>
            <a:r>
              <a:rPr lang="en-US" dirty="0" err="1" smtClean="0"/>
              <a:t>doppler</a:t>
            </a:r>
            <a:r>
              <a:rPr lang="en-US" dirty="0" smtClean="0"/>
              <a:t> US)</a:t>
            </a:r>
            <a:endParaRPr lang="en-US" dirty="0"/>
          </a:p>
        </p:txBody>
      </p:sp>
    </p:spTree>
    <p:extLst>
      <p:ext uri="{BB962C8B-B14F-4D97-AF65-F5344CB8AC3E}">
        <p14:creationId xmlns:p14="http://schemas.microsoft.com/office/powerpoint/2010/main" val="3389900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09600"/>
            <a:ext cx="5550054" cy="568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105400" y="6550223"/>
            <a:ext cx="3428567" cy="307777"/>
          </a:xfrm>
          <a:prstGeom prst="rect">
            <a:avLst/>
          </a:prstGeom>
        </p:spPr>
        <p:txBody>
          <a:bodyPr wrap="none">
            <a:spAutoFit/>
          </a:bodyPr>
          <a:lstStyle/>
          <a:p>
            <a:r>
              <a:rPr lang="en-US" sz="1400" dirty="0" err="1"/>
              <a:t>Z</a:t>
            </a:r>
            <a:r>
              <a:rPr lang="en-US" sz="1400" dirty="0" err="1" smtClean="0"/>
              <a:t>uhur</a:t>
            </a:r>
            <a:r>
              <a:rPr lang="en-US" sz="1400" dirty="0" smtClean="0"/>
              <a:t> et al. </a:t>
            </a:r>
            <a:r>
              <a:rPr lang="en-US" sz="1400" dirty="0" err="1" smtClean="0"/>
              <a:t>Endocr</a:t>
            </a:r>
            <a:r>
              <a:rPr lang="en-US" sz="1400" dirty="0" smtClean="0"/>
              <a:t> </a:t>
            </a:r>
            <a:r>
              <a:rPr lang="en-US" sz="1400" dirty="0" err="1"/>
              <a:t>Pract</a:t>
            </a:r>
            <a:r>
              <a:rPr lang="en-US" sz="1400" dirty="0"/>
              <a:t>. 2013 Nov 18:1-36.</a:t>
            </a:r>
          </a:p>
        </p:txBody>
      </p:sp>
    </p:spTree>
    <p:extLst>
      <p:ext uri="{BB962C8B-B14F-4D97-AF65-F5344CB8AC3E}">
        <p14:creationId xmlns:p14="http://schemas.microsoft.com/office/powerpoint/2010/main" val="999293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150735"/>
            <a:ext cx="8362950" cy="3335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105400" y="6550223"/>
            <a:ext cx="3428567" cy="307777"/>
          </a:xfrm>
          <a:prstGeom prst="rect">
            <a:avLst/>
          </a:prstGeom>
        </p:spPr>
        <p:txBody>
          <a:bodyPr wrap="none">
            <a:spAutoFit/>
          </a:bodyPr>
          <a:lstStyle/>
          <a:p>
            <a:r>
              <a:rPr lang="en-US" sz="1400" dirty="0" err="1"/>
              <a:t>Z</a:t>
            </a:r>
            <a:r>
              <a:rPr lang="en-US" sz="1400" dirty="0" err="1" smtClean="0"/>
              <a:t>uhur</a:t>
            </a:r>
            <a:r>
              <a:rPr lang="en-US" sz="1400" dirty="0" smtClean="0"/>
              <a:t> et al. </a:t>
            </a:r>
            <a:r>
              <a:rPr lang="en-US" sz="1400" dirty="0" err="1" smtClean="0"/>
              <a:t>Endocr</a:t>
            </a:r>
            <a:r>
              <a:rPr lang="en-US" sz="1400" dirty="0" smtClean="0"/>
              <a:t> </a:t>
            </a:r>
            <a:r>
              <a:rPr lang="en-US" sz="1400" dirty="0" err="1"/>
              <a:t>Pract</a:t>
            </a:r>
            <a:r>
              <a:rPr lang="en-US" sz="1400" dirty="0"/>
              <a:t>. 2013 Nov 18:1-36.</a:t>
            </a:r>
          </a:p>
        </p:txBody>
      </p:sp>
    </p:spTree>
    <p:extLst>
      <p:ext uri="{BB962C8B-B14F-4D97-AF65-F5344CB8AC3E}">
        <p14:creationId xmlns:p14="http://schemas.microsoft.com/office/powerpoint/2010/main" val="686716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981200"/>
            <a:ext cx="8191500" cy="3661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62400" y="6474023"/>
            <a:ext cx="4953000" cy="307777"/>
          </a:xfrm>
          <a:prstGeom prst="rect">
            <a:avLst/>
          </a:prstGeom>
        </p:spPr>
        <p:txBody>
          <a:bodyPr wrap="square">
            <a:spAutoFit/>
          </a:bodyPr>
          <a:lstStyle/>
          <a:p>
            <a:r>
              <a:rPr lang="it-IT" sz="1400" dirty="0" smtClean="0"/>
              <a:t>Burch et al. J </a:t>
            </a:r>
            <a:r>
              <a:rPr lang="it-IT" sz="1400" dirty="0"/>
              <a:t>Clin Endocrinol Metab. 2012 Dec;97(12):4549-58</a:t>
            </a:r>
            <a:endParaRPr lang="en-US" sz="1400" dirty="0"/>
          </a:p>
        </p:txBody>
      </p:sp>
    </p:spTree>
    <p:extLst>
      <p:ext uri="{BB962C8B-B14F-4D97-AF65-F5344CB8AC3E}">
        <p14:creationId xmlns:p14="http://schemas.microsoft.com/office/powerpoint/2010/main" val="3274458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a:bodyPr>
          <a:lstStyle/>
          <a:p>
            <a:r>
              <a:rPr lang="en-US" dirty="0"/>
              <a:t>T</a:t>
            </a:r>
            <a:r>
              <a:rPr lang="en-US" dirty="0" smtClean="0"/>
              <a:t>hyrotoxicosis - clinical </a:t>
            </a:r>
            <a:r>
              <a:rPr lang="en-US" dirty="0"/>
              <a:t>state that results from </a:t>
            </a:r>
            <a:r>
              <a:rPr lang="en-US" dirty="0" smtClean="0"/>
              <a:t>inappropriately high </a:t>
            </a:r>
            <a:r>
              <a:rPr lang="en-US" dirty="0"/>
              <a:t>thyroid </a:t>
            </a:r>
            <a:r>
              <a:rPr lang="en-US" dirty="0" smtClean="0"/>
              <a:t>hormone </a:t>
            </a:r>
            <a:r>
              <a:rPr lang="en-US" dirty="0"/>
              <a:t>action in tissues </a:t>
            </a:r>
            <a:r>
              <a:rPr lang="en-US" dirty="0" smtClean="0"/>
              <a:t>generally due </a:t>
            </a:r>
            <a:r>
              <a:rPr lang="en-US" dirty="0"/>
              <a:t>to inappropriately high tissue thyroid hormone </a:t>
            </a:r>
            <a:r>
              <a:rPr lang="en-US" dirty="0" smtClean="0"/>
              <a:t>levels</a:t>
            </a:r>
          </a:p>
          <a:p>
            <a:r>
              <a:rPr lang="en-US" dirty="0" smtClean="0"/>
              <a:t>Hyperthyroidism – a form of </a:t>
            </a:r>
            <a:r>
              <a:rPr lang="en-US" dirty="0"/>
              <a:t>thyrotoxicosis due to inappropriately high synthesis </a:t>
            </a:r>
            <a:r>
              <a:rPr lang="en-US" dirty="0" smtClean="0"/>
              <a:t>and secretion </a:t>
            </a:r>
            <a:r>
              <a:rPr lang="en-US" dirty="0"/>
              <a:t>of thyroid hormone(s) by the thyroid</a:t>
            </a:r>
          </a:p>
        </p:txBody>
      </p:sp>
      <p:sp>
        <p:nvSpPr>
          <p:cNvPr id="5" name="Rectangle 4"/>
          <p:cNvSpPr/>
          <p:nvPr/>
        </p:nvSpPr>
        <p:spPr>
          <a:xfrm>
            <a:off x="304800" y="5830669"/>
            <a:ext cx="8610600" cy="923330"/>
          </a:xfrm>
          <a:prstGeom prst="rect">
            <a:avLst/>
          </a:prstGeom>
        </p:spPr>
        <p:txBody>
          <a:bodyPr wrap="square">
            <a:spAutoFit/>
          </a:bodyPr>
          <a:lstStyle/>
          <a:p>
            <a:r>
              <a:rPr lang="en-US" dirty="0" err="1" smtClean="0"/>
              <a:t>Bahn</a:t>
            </a:r>
            <a:r>
              <a:rPr lang="en-US" dirty="0" smtClean="0"/>
              <a:t> et al.  Hyperthyroidism </a:t>
            </a:r>
            <a:r>
              <a:rPr lang="en-US" dirty="0"/>
              <a:t>and Other Causes of </a:t>
            </a:r>
            <a:r>
              <a:rPr lang="en-US" dirty="0" smtClean="0"/>
              <a:t>Thyrotoxicosis:  Management Guidelines </a:t>
            </a:r>
            <a:r>
              <a:rPr lang="en-US" dirty="0"/>
              <a:t>of the American Thyroid </a:t>
            </a:r>
            <a:r>
              <a:rPr lang="en-US" dirty="0" smtClean="0"/>
              <a:t>Association and </a:t>
            </a:r>
            <a:r>
              <a:rPr lang="en-US" dirty="0"/>
              <a:t>American Association of Clinical </a:t>
            </a:r>
            <a:r>
              <a:rPr lang="en-US" dirty="0" smtClean="0"/>
              <a:t>Endocrinologists. </a:t>
            </a:r>
            <a:r>
              <a:rPr lang="en-US" i="1" dirty="0" smtClean="0"/>
              <a:t>Thyroid</a:t>
            </a:r>
            <a:r>
              <a:rPr lang="en-US" dirty="0" smtClean="0"/>
              <a:t>, </a:t>
            </a:r>
            <a:r>
              <a:rPr lang="en-US" dirty="0"/>
              <a:t>2011 Jun;21(6):</a:t>
            </a:r>
            <a:r>
              <a:rPr lang="en-US" dirty="0" smtClean="0"/>
              <a:t>593-646 &amp; </a:t>
            </a:r>
            <a:r>
              <a:rPr lang="en-US" i="1" dirty="0" err="1"/>
              <a:t>Endocr</a:t>
            </a:r>
            <a:r>
              <a:rPr lang="en-US" i="1" dirty="0"/>
              <a:t> </a:t>
            </a:r>
            <a:r>
              <a:rPr lang="en-US" i="1" dirty="0" err="1" smtClean="0"/>
              <a:t>Pract</a:t>
            </a:r>
            <a:r>
              <a:rPr lang="en-US" dirty="0" smtClean="0"/>
              <a:t>, </a:t>
            </a:r>
            <a:r>
              <a:rPr lang="en-US" dirty="0"/>
              <a:t>2011 May-Jun;17(3):456-520</a:t>
            </a:r>
          </a:p>
        </p:txBody>
      </p:sp>
    </p:spTree>
    <p:extLst>
      <p:ext uri="{BB962C8B-B14F-4D97-AF65-F5344CB8AC3E}">
        <p14:creationId xmlns:p14="http://schemas.microsoft.com/office/powerpoint/2010/main" val="1929254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i="1" dirty="0" smtClean="0"/>
              <a:t>How is hyperthyroidism best treated?</a:t>
            </a:r>
            <a:endParaRPr lang="en-US" i="1"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2186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a:bodyPr>
          <a:lstStyle/>
          <a:p>
            <a:r>
              <a:rPr lang="en-US" dirty="0"/>
              <a:t>Goals:</a:t>
            </a:r>
          </a:p>
          <a:p>
            <a:pPr lvl="1"/>
            <a:r>
              <a:rPr lang="en-US" dirty="0"/>
              <a:t>Normalize serum TSH levels </a:t>
            </a:r>
            <a:endParaRPr lang="en-US" dirty="0" smtClean="0"/>
          </a:p>
          <a:p>
            <a:pPr lvl="1"/>
            <a:r>
              <a:rPr lang="en-US" dirty="0" smtClean="0"/>
              <a:t>Reverse\correct </a:t>
            </a:r>
            <a:r>
              <a:rPr lang="en-US" dirty="0"/>
              <a:t>clinical signs &amp; symptoms and metabolic derangements.</a:t>
            </a:r>
          </a:p>
          <a:p>
            <a:r>
              <a:rPr lang="en-US" dirty="0" smtClean="0"/>
              <a:t>Beta-blockers</a:t>
            </a:r>
          </a:p>
          <a:p>
            <a:r>
              <a:rPr lang="en-US" dirty="0" err="1" smtClean="0"/>
              <a:t>Antithyroid</a:t>
            </a:r>
            <a:r>
              <a:rPr lang="en-US" dirty="0" smtClean="0"/>
              <a:t> medication</a:t>
            </a:r>
          </a:p>
          <a:p>
            <a:r>
              <a:rPr lang="en-US" dirty="0" smtClean="0"/>
              <a:t>I-131</a:t>
            </a:r>
          </a:p>
          <a:p>
            <a:r>
              <a:rPr lang="en-US" dirty="0" smtClean="0"/>
              <a:t>Surgery</a:t>
            </a:r>
            <a:endParaRPr lang="en-US" dirty="0"/>
          </a:p>
        </p:txBody>
      </p:sp>
    </p:spTree>
    <p:extLst>
      <p:ext uri="{BB962C8B-B14F-4D97-AF65-F5344CB8AC3E}">
        <p14:creationId xmlns:p14="http://schemas.microsoft.com/office/powerpoint/2010/main" val="2285741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633413"/>
            <a:ext cx="6010275"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62400" y="6474023"/>
            <a:ext cx="4953000" cy="307777"/>
          </a:xfrm>
          <a:prstGeom prst="rect">
            <a:avLst/>
          </a:prstGeom>
        </p:spPr>
        <p:txBody>
          <a:bodyPr wrap="square">
            <a:spAutoFit/>
          </a:bodyPr>
          <a:lstStyle/>
          <a:p>
            <a:r>
              <a:rPr lang="it-IT" sz="1400" dirty="0" smtClean="0"/>
              <a:t>Burch et al. J </a:t>
            </a:r>
            <a:r>
              <a:rPr lang="it-IT" sz="1400" dirty="0"/>
              <a:t>Clin Endocrinol Metab. 2012 Dec;97(12):4549-58</a:t>
            </a:r>
            <a:endParaRPr lang="en-US" sz="1400" dirty="0"/>
          </a:p>
        </p:txBody>
      </p:sp>
    </p:spTree>
    <p:extLst>
      <p:ext uri="{BB962C8B-B14F-4D97-AF65-F5344CB8AC3E}">
        <p14:creationId xmlns:p14="http://schemas.microsoft.com/office/powerpoint/2010/main" val="4124564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71600"/>
            <a:ext cx="470535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62400" y="6474023"/>
            <a:ext cx="4953000" cy="307777"/>
          </a:xfrm>
          <a:prstGeom prst="rect">
            <a:avLst/>
          </a:prstGeom>
        </p:spPr>
        <p:txBody>
          <a:bodyPr wrap="square">
            <a:spAutoFit/>
          </a:bodyPr>
          <a:lstStyle/>
          <a:p>
            <a:r>
              <a:rPr lang="it-IT" sz="1400" dirty="0" smtClean="0"/>
              <a:t>Burch et al. J </a:t>
            </a:r>
            <a:r>
              <a:rPr lang="it-IT" sz="1400" dirty="0"/>
              <a:t>Clin Endocrinol Metab. 2012 Dec;97(12):4549-58</a:t>
            </a:r>
            <a:endParaRPr lang="en-US" sz="1400" dirty="0"/>
          </a:p>
        </p:txBody>
      </p:sp>
    </p:spTree>
    <p:extLst>
      <p:ext uri="{BB962C8B-B14F-4D97-AF65-F5344CB8AC3E}">
        <p14:creationId xmlns:p14="http://schemas.microsoft.com/office/powerpoint/2010/main" val="1567957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155" y="1762125"/>
            <a:ext cx="6551645"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62400" y="6474023"/>
            <a:ext cx="4953000" cy="307777"/>
          </a:xfrm>
          <a:prstGeom prst="rect">
            <a:avLst/>
          </a:prstGeom>
        </p:spPr>
        <p:txBody>
          <a:bodyPr wrap="square">
            <a:spAutoFit/>
          </a:bodyPr>
          <a:lstStyle/>
          <a:p>
            <a:r>
              <a:rPr lang="it-IT" sz="1400" dirty="0" smtClean="0"/>
              <a:t>Burch et al. J </a:t>
            </a:r>
            <a:r>
              <a:rPr lang="it-IT" sz="1400" dirty="0"/>
              <a:t>Clin Endocrinol Metab. 2012 Dec;97(12):4549-58</a:t>
            </a:r>
            <a:endParaRPr lang="en-US" sz="1400" dirty="0"/>
          </a:p>
        </p:txBody>
      </p:sp>
    </p:spTree>
    <p:extLst>
      <p:ext uri="{BB962C8B-B14F-4D97-AF65-F5344CB8AC3E}">
        <p14:creationId xmlns:p14="http://schemas.microsoft.com/office/powerpoint/2010/main" val="1417062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therapy</a:t>
            </a:r>
            <a:endParaRPr lang="en-US" dirty="0"/>
          </a:p>
        </p:txBody>
      </p:sp>
      <p:sp>
        <p:nvSpPr>
          <p:cNvPr id="3" name="Content Placeholder 2"/>
          <p:cNvSpPr>
            <a:spLocks noGrp="1"/>
          </p:cNvSpPr>
          <p:nvPr>
            <p:ph idx="1"/>
          </p:nvPr>
        </p:nvSpPr>
        <p:spPr/>
        <p:txBody>
          <a:bodyPr>
            <a:normAutofit fontScale="85000" lnSpcReduction="20000"/>
          </a:bodyPr>
          <a:lstStyle/>
          <a:p>
            <a:pPr marL="457200" lvl="1" indent="0">
              <a:buNone/>
            </a:pPr>
            <a:r>
              <a:rPr lang="en-US" b="1" dirty="0" err="1" smtClean="0"/>
              <a:t>Methimazole</a:t>
            </a:r>
            <a:r>
              <a:rPr lang="en-US" b="1" dirty="0" smtClean="0"/>
              <a:t> </a:t>
            </a:r>
            <a:r>
              <a:rPr lang="en-US" b="1" dirty="0"/>
              <a:t>(MMI) – 5-30 mg </a:t>
            </a:r>
            <a:r>
              <a:rPr lang="en-US" b="1" dirty="0" smtClean="0"/>
              <a:t>daily </a:t>
            </a:r>
          </a:p>
          <a:p>
            <a:pPr marL="457200" lvl="1" indent="0">
              <a:buNone/>
            </a:pPr>
            <a:r>
              <a:rPr lang="en-US" dirty="0" err="1" smtClean="0"/>
              <a:t>Propylthiouracil</a:t>
            </a:r>
            <a:r>
              <a:rPr lang="en-US" dirty="0" smtClean="0"/>
              <a:t> </a:t>
            </a:r>
            <a:r>
              <a:rPr lang="en-US" dirty="0"/>
              <a:t>(PTU) – 100-300 mg per day divided BID/TID</a:t>
            </a:r>
          </a:p>
          <a:p>
            <a:r>
              <a:rPr lang="en-US" dirty="0" smtClean="0"/>
              <a:t>Inhibit </a:t>
            </a:r>
            <a:r>
              <a:rPr lang="en-US" dirty="0"/>
              <a:t>the synthesis of thyroid </a:t>
            </a:r>
            <a:r>
              <a:rPr lang="en-US" dirty="0" smtClean="0"/>
              <a:t>hormones</a:t>
            </a:r>
            <a:endParaRPr lang="en-US" dirty="0"/>
          </a:p>
          <a:p>
            <a:pPr lvl="1"/>
            <a:r>
              <a:rPr lang="en-US" dirty="0" smtClean="0"/>
              <a:t>Interfere </a:t>
            </a:r>
            <a:r>
              <a:rPr lang="en-US" dirty="0"/>
              <a:t>with iodination of tyrosine </a:t>
            </a:r>
            <a:r>
              <a:rPr lang="en-US" dirty="0" smtClean="0"/>
              <a:t>residues</a:t>
            </a:r>
            <a:endParaRPr lang="en-US" dirty="0"/>
          </a:p>
          <a:p>
            <a:pPr lvl="1"/>
            <a:r>
              <a:rPr lang="en-US" dirty="0" smtClean="0"/>
              <a:t> Effects </a:t>
            </a:r>
            <a:r>
              <a:rPr lang="en-US" dirty="0"/>
              <a:t>seen 1-2 weeks after initiation of therapy.</a:t>
            </a:r>
          </a:p>
          <a:p>
            <a:r>
              <a:rPr lang="en-US" dirty="0"/>
              <a:t>Side effects:</a:t>
            </a:r>
          </a:p>
          <a:p>
            <a:pPr lvl="1"/>
            <a:r>
              <a:rPr lang="en-US" dirty="0" smtClean="0"/>
              <a:t>Rash, </a:t>
            </a:r>
            <a:r>
              <a:rPr lang="en-US" dirty="0" err="1" smtClean="0"/>
              <a:t>arthralgias</a:t>
            </a:r>
            <a:r>
              <a:rPr lang="en-US" dirty="0" smtClean="0"/>
              <a:t>, nausea</a:t>
            </a:r>
          </a:p>
          <a:p>
            <a:pPr lvl="1"/>
            <a:r>
              <a:rPr lang="en-US" dirty="0" smtClean="0"/>
              <a:t>Vasculitis</a:t>
            </a:r>
            <a:endParaRPr lang="en-US" dirty="0"/>
          </a:p>
          <a:p>
            <a:pPr lvl="1"/>
            <a:r>
              <a:rPr lang="en-US" dirty="0"/>
              <a:t>Liver function tests abnormalities (liver failure </a:t>
            </a:r>
            <a:r>
              <a:rPr lang="en-US" dirty="0" smtClean="0"/>
              <a:t>with </a:t>
            </a:r>
            <a:r>
              <a:rPr lang="en-US" dirty="0"/>
              <a:t>PTU)</a:t>
            </a:r>
          </a:p>
          <a:p>
            <a:pPr lvl="1"/>
            <a:r>
              <a:rPr lang="en-US" dirty="0" err="1"/>
              <a:t>Agranulocytosis</a:t>
            </a:r>
            <a:endParaRPr lang="en-US" dirty="0"/>
          </a:p>
          <a:p>
            <a:pPr lvl="1"/>
            <a:r>
              <a:rPr lang="en-US" dirty="0" err="1"/>
              <a:t>Embryopathy</a:t>
            </a:r>
            <a:r>
              <a:rPr lang="en-US" dirty="0"/>
              <a:t> </a:t>
            </a:r>
            <a:endParaRPr lang="en-US" dirty="0" smtClean="0"/>
          </a:p>
          <a:p>
            <a:endParaRPr lang="en-US" dirty="0"/>
          </a:p>
        </p:txBody>
      </p:sp>
      <p:sp>
        <p:nvSpPr>
          <p:cNvPr id="4" name="TextBox 3"/>
          <p:cNvSpPr txBox="1"/>
          <p:nvPr/>
        </p:nvSpPr>
        <p:spPr>
          <a:xfrm>
            <a:off x="4716308" y="5867400"/>
            <a:ext cx="4191000" cy="400110"/>
          </a:xfrm>
          <a:prstGeom prst="rect">
            <a:avLst/>
          </a:prstGeom>
          <a:noFill/>
        </p:spPr>
        <p:txBody>
          <a:bodyPr wrap="square" rtlCol="0">
            <a:spAutoFit/>
          </a:bodyPr>
          <a:lstStyle/>
          <a:p>
            <a:r>
              <a:rPr lang="en-US" sz="2000" dirty="0" smtClean="0"/>
              <a:t>Check baseline CBC/diff and LFT’s</a:t>
            </a:r>
            <a:endParaRPr lang="en-US" sz="2000" dirty="0"/>
          </a:p>
        </p:txBody>
      </p:sp>
      <p:cxnSp>
        <p:nvCxnSpPr>
          <p:cNvPr id="6" name="Straight Arrow Connector 5"/>
          <p:cNvCxnSpPr/>
          <p:nvPr/>
        </p:nvCxnSpPr>
        <p:spPr>
          <a:xfrm flipH="1" flipV="1">
            <a:off x="3352800" y="5225534"/>
            <a:ext cx="1447800" cy="7180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724400" y="4953001"/>
            <a:ext cx="457200" cy="9905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460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27151"/>
            <a:ext cx="8515350" cy="151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PTU </a:t>
            </a:r>
            <a:r>
              <a:rPr lang="en-US" dirty="0"/>
              <a:t>b</a:t>
            </a:r>
            <a:r>
              <a:rPr lang="en-US" dirty="0" smtClean="0"/>
              <a:t>lack box</a:t>
            </a:r>
            <a:endParaRPr lang="en-US" dirty="0"/>
          </a:p>
        </p:txBody>
      </p:sp>
      <p:sp>
        <p:nvSpPr>
          <p:cNvPr id="3" name="TextBox 2"/>
          <p:cNvSpPr txBox="1"/>
          <p:nvPr/>
        </p:nvSpPr>
        <p:spPr>
          <a:xfrm>
            <a:off x="1066800" y="4840069"/>
            <a:ext cx="7086600" cy="646331"/>
          </a:xfrm>
          <a:prstGeom prst="rect">
            <a:avLst/>
          </a:prstGeom>
          <a:noFill/>
        </p:spPr>
        <p:txBody>
          <a:bodyPr wrap="square" rtlCol="0">
            <a:spAutoFit/>
          </a:bodyPr>
          <a:lstStyle/>
          <a:p>
            <a:pPr algn="ctr"/>
            <a:r>
              <a:rPr lang="en-US" dirty="0" smtClean="0"/>
              <a:t>Reserved for early pregnancy; thyroid storm; mild intolerance to </a:t>
            </a:r>
            <a:r>
              <a:rPr lang="en-US" dirty="0" err="1" smtClean="0"/>
              <a:t>methimazole</a:t>
            </a:r>
            <a:r>
              <a:rPr lang="en-US" dirty="0" smtClean="0"/>
              <a:t> in patients not wanting RAI or surgery</a:t>
            </a:r>
          </a:p>
        </p:txBody>
      </p:sp>
    </p:spTree>
    <p:extLst>
      <p:ext uri="{BB962C8B-B14F-4D97-AF65-F5344CB8AC3E}">
        <p14:creationId xmlns:p14="http://schemas.microsoft.com/office/powerpoint/2010/main" val="2964758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3426"/>
            <a:ext cx="8077200" cy="5331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57600" y="6321623"/>
            <a:ext cx="5181600" cy="307777"/>
          </a:xfrm>
          <a:prstGeom prst="rect">
            <a:avLst/>
          </a:prstGeom>
        </p:spPr>
        <p:txBody>
          <a:bodyPr wrap="square">
            <a:spAutoFit/>
          </a:bodyPr>
          <a:lstStyle/>
          <a:p>
            <a:r>
              <a:rPr lang="it-IT" sz="1400" dirty="0" smtClean="0"/>
              <a:t>Andersen et al. J </a:t>
            </a:r>
            <a:r>
              <a:rPr lang="it-IT" sz="1400" dirty="0"/>
              <a:t>Clin Endocrinol Metab. 2013 Nov;98(11):4373-81</a:t>
            </a:r>
            <a:endParaRPr lang="en-US" sz="1400" dirty="0"/>
          </a:p>
        </p:txBody>
      </p:sp>
    </p:spTree>
    <p:extLst>
      <p:ext uri="{BB962C8B-B14F-4D97-AF65-F5344CB8AC3E}">
        <p14:creationId xmlns:p14="http://schemas.microsoft.com/office/powerpoint/2010/main" val="3491786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Methimazole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Primarily used first line in Graves’</a:t>
            </a:r>
          </a:p>
          <a:p>
            <a:pPr lvl="1"/>
            <a:r>
              <a:rPr lang="en-US" dirty="0" smtClean="0"/>
              <a:t>Not generally considered first line therapy for toxic nodular goiter</a:t>
            </a:r>
          </a:p>
          <a:p>
            <a:r>
              <a:rPr lang="en-US" dirty="0" smtClean="0"/>
              <a:t>Chance for ‘remission’ (</a:t>
            </a:r>
            <a:r>
              <a:rPr lang="en-US" dirty="0" err="1" smtClean="0"/>
              <a:t>euthyroid</a:t>
            </a:r>
            <a:r>
              <a:rPr lang="en-US" dirty="0" smtClean="0"/>
              <a:t> 1 year after treatment ceased)</a:t>
            </a:r>
          </a:p>
          <a:p>
            <a:pPr lvl="1"/>
            <a:r>
              <a:rPr lang="en-US" dirty="0" smtClean="0"/>
              <a:t>More likely in smaller goiter, milder disease, lower antibody titer</a:t>
            </a:r>
          </a:p>
          <a:p>
            <a:r>
              <a:rPr lang="en-US" dirty="0" smtClean="0"/>
              <a:t>Pretreatment of patients awaiting RAI or surgery – stop 3-5 days prior to RAI</a:t>
            </a:r>
          </a:p>
          <a:p>
            <a:r>
              <a:rPr lang="en-US" dirty="0" smtClean="0"/>
              <a:t>Once daily dosing – 5 to 30 mg/day</a:t>
            </a:r>
          </a:p>
          <a:p>
            <a:r>
              <a:rPr lang="en-US" dirty="0" smtClean="0"/>
              <a:t>Monitor labs every 4-6 weeks initially – free T4/T3</a:t>
            </a:r>
          </a:p>
          <a:p>
            <a:pPr lvl="1"/>
            <a:r>
              <a:rPr lang="en-US" dirty="0" smtClean="0"/>
              <a:t>TSH suppression can lag for months</a:t>
            </a:r>
          </a:p>
          <a:p>
            <a:r>
              <a:rPr lang="en-US" dirty="0" smtClean="0"/>
              <a:t>Treat for 12-18 months</a:t>
            </a:r>
            <a:endParaRPr lang="en-US" dirty="0"/>
          </a:p>
        </p:txBody>
      </p:sp>
    </p:spTree>
    <p:extLst>
      <p:ext uri="{BB962C8B-B14F-4D97-AF65-F5344CB8AC3E}">
        <p14:creationId xmlns:p14="http://schemas.microsoft.com/office/powerpoint/2010/main" val="4115016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Methimazole</a:t>
            </a:r>
            <a:endParaRPr lang="en-US" dirty="0"/>
          </a:p>
        </p:txBody>
      </p:sp>
      <p:sp>
        <p:nvSpPr>
          <p:cNvPr id="3" name="Content Placeholder 2"/>
          <p:cNvSpPr>
            <a:spLocks noGrp="1"/>
          </p:cNvSpPr>
          <p:nvPr>
            <p:ph idx="1"/>
          </p:nvPr>
        </p:nvSpPr>
        <p:spPr/>
        <p:txBody>
          <a:bodyPr/>
          <a:lstStyle/>
          <a:p>
            <a:r>
              <a:rPr lang="en-US" dirty="0"/>
              <a:t>Once daily dosing – 5 to 30 mg/day</a:t>
            </a:r>
          </a:p>
          <a:p>
            <a:r>
              <a:rPr lang="en-US" dirty="0"/>
              <a:t>Monitor labs every 4-6 weeks initially – free T4/T3</a:t>
            </a:r>
          </a:p>
          <a:p>
            <a:pPr lvl="1"/>
            <a:r>
              <a:rPr lang="en-US" dirty="0"/>
              <a:t>TSH suppression can lag for months</a:t>
            </a:r>
          </a:p>
          <a:p>
            <a:r>
              <a:rPr lang="en-US" dirty="0"/>
              <a:t>Treat for 12-18 </a:t>
            </a:r>
            <a:r>
              <a:rPr lang="en-US" dirty="0" smtClean="0"/>
              <a:t>months</a:t>
            </a:r>
          </a:p>
          <a:p>
            <a:r>
              <a:rPr lang="en-US" dirty="0" smtClean="0"/>
              <a:t>Consider measuring thyroid receptor antibodies to predict remission</a:t>
            </a:r>
            <a:endParaRPr lang="en-US" dirty="0"/>
          </a:p>
          <a:p>
            <a:endParaRPr lang="en-US" dirty="0"/>
          </a:p>
        </p:txBody>
      </p:sp>
    </p:spTree>
    <p:extLst>
      <p:ext uri="{BB962C8B-B14F-4D97-AF65-F5344CB8AC3E}">
        <p14:creationId xmlns:p14="http://schemas.microsoft.com/office/powerpoint/2010/main" val="421160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Epidemiology/etiology</a:t>
            </a:r>
            <a:endParaRPr lang="en-US" dirty="0"/>
          </a:p>
        </p:txBody>
      </p:sp>
      <p:sp>
        <p:nvSpPr>
          <p:cNvPr id="3" name="Content Placeholder 2"/>
          <p:cNvSpPr>
            <a:spLocks noGrp="1"/>
          </p:cNvSpPr>
          <p:nvPr>
            <p:ph idx="1"/>
          </p:nvPr>
        </p:nvSpPr>
        <p:spPr/>
        <p:txBody>
          <a:bodyPr/>
          <a:lstStyle/>
          <a:p>
            <a:r>
              <a:rPr lang="en-US" dirty="0" smtClean="0"/>
              <a:t>Prevalence 1.2% (0.5% overt, 0.7% subclinical)</a:t>
            </a:r>
          </a:p>
          <a:p>
            <a:r>
              <a:rPr lang="en-US" b="1" dirty="0" smtClean="0"/>
              <a:t>Graves’ disease</a:t>
            </a:r>
          </a:p>
          <a:p>
            <a:r>
              <a:rPr lang="en-US" b="1" dirty="0" smtClean="0"/>
              <a:t>Toxic nodule/s</a:t>
            </a:r>
          </a:p>
          <a:p>
            <a:r>
              <a:rPr lang="en-US" dirty="0" err="1" smtClean="0"/>
              <a:t>Subacute</a:t>
            </a:r>
            <a:r>
              <a:rPr lang="en-US" dirty="0" smtClean="0"/>
              <a:t> thyroiditis</a:t>
            </a:r>
          </a:p>
          <a:p>
            <a:endParaRPr lang="en-US" dirty="0"/>
          </a:p>
        </p:txBody>
      </p:sp>
    </p:spTree>
    <p:extLst>
      <p:ext uri="{BB962C8B-B14F-4D97-AF65-F5344CB8AC3E}">
        <p14:creationId xmlns:p14="http://schemas.microsoft.com/office/powerpoint/2010/main" val="1579816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Radioactive </a:t>
            </a:r>
            <a:r>
              <a:rPr lang="en-US" dirty="0" smtClean="0"/>
              <a:t>Iodine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Beta-blockers often </a:t>
            </a:r>
            <a:r>
              <a:rPr lang="en-US" dirty="0" err="1" smtClean="0"/>
              <a:t>peri</a:t>
            </a:r>
            <a:r>
              <a:rPr lang="en-US" dirty="0" smtClean="0"/>
              <a:t>-therapy</a:t>
            </a:r>
          </a:p>
          <a:p>
            <a:r>
              <a:rPr lang="en-US" dirty="0" smtClean="0"/>
              <a:t>Pregnancy- absolute contraindication</a:t>
            </a:r>
          </a:p>
          <a:p>
            <a:r>
              <a:rPr lang="en-US" dirty="0" smtClean="0"/>
              <a:t>Graves’ </a:t>
            </a:r>
            <a:r>
              <a:rPr lang="en-US" dirty="0"/>
              <a:t>disease – </a:t>
            </a:r>
            <a:r>
              <a:rPr lang="en-US" dirty="0" smtClean="0"/>
              <a:t>goal is hypothyroidism </a:t>
            </a:r>
            <a:r>
              <a:rPr lang="en-US" dirty="0"/>
              <a:t>after </a:t>
            </a:r>
            <a:r>
              <a:rPr lang="en-US" dirty="0" smtClean="0"/>
              <a:t>treatment </a:t>
            </a:r>
          </a:p>
          <a:p>
            <a:pPr lvl="1"/>
            <a:r>
              <a:rPr lang="en-US" dirty="0" smtClean="0"/>
              <a:t>Fixed dose or calculation (weight [g] x 150 µCi/g x 1/24 hour uptake %)</a:t>
            </a:r>
          </a:p>
          <a:p>
            <a:r>
              <a:rPr lang="en-US" dirty="0" smtClean="0"/>
              <a:t>Toxic </a:t>
            </a:r>
            <a:r>
              <a:rPr lang="en-US" dirty="0"/>
              <a:t>MNG and Toxic Adenoma – </a:t>
            </a:r>
            <a:r>
              <a:rPr lang="en-US" dirty="0" smtClean="0"/>
              <a:t>can be </a:t>
            </a:r>
            <a:r>
              <a:rPr lang="en-US" dirty="0" err="1" smtClean="0"/>
              <a:t>eu</a:t>
            </a:r>
            <a:r>
              <a:rPr lang="en-US" dirty="0" smtClean="0"/>
              <a:t>-thyroid </a:t>
            </a:r>
            <a:r>
              <a:rPr lang="en-US" dirty="0"/>
              <a:t>following </a:t>
            </a:r>
            <a:r>
              <a:rPr lang="en-US" dirty="0" smtClean="0"/>
              <a:t>treatment</a:t>
            </a:r>
            <a:endParaRPr lang="en-US" dirty="0"/>
          </a:p>
          <a:p>
            <a:r>
              <a:rPr lang="en-US" dirty="0"/>
              <a:t>May repeat </a:t>
            </a:r>
            <a:r>
              <a:rPr lang="en-US" dirty="0" smtClean="0"/>
              <a:t>in 6 months if initial dose not effective</a:t>
            </a:r>
            <a:endParaRPr lang="en-US" dirty="0"/>
          </a:p>
          <a:p>
            <a:pPr marL="0" indent="0">
              <a:buNone/>
            </a:pPr>
            <a:endParaRPr lang="en-US" dirty="0"/>
          </a:p>
        </p:txBody>
      </p:sp>
    </p:spTree>
    <p:extLst>
      <p:ext uri="{BB962C8B-B14F-4D97-AF65-F5344CB8AC3E}">
        <p14:creationId xmlns:p14="http://schemas.microsoft.com/office/powerpoint/2010/main" val="2903071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Surgery</a:t>
            </a:r>
            <a:endParaRPr lang="en-US" dirty="0"/>
          </a:p>
        </p:txBody>
      </p:sp>
      <p:sp>
        <p:nvSpPr>
          <p:cNvPr id="3" name="Content Placeholder 2"/>
          <p:cNvSpPr>
            <a:spLocks noGrp="1"/>
          </p:cNvSpPr>
          <p:nvPr>
            <p:ph idx="1"/>
          </p:nvPr>
        </p:nvSpPr>
        <p:spPr/>
        <p:txBody>
          <a:bodyPr/>
          <a:lstStyle/>
          <a:p>
            <a:pPr lvl="1"/>
            <a:r>
              <a:rPr lang="en-US" dirty="0"/>
              <a:t>May need pre-op preparation with super-saturated potassium iodine (SSKI) to decrease vascularity of gland (</a:t>
            </a:r>
            <a:r>
              <a:rPr lang="en-US" dirty="0" smtClean="0"/>
              <a:t>Graves’ </a:t>
            </a:r>
            <a:r>
              <a:rPr lang="en-US" dirty="0"/>
              <a:t>disease, large goiters).</a:t>
            </a:r>
          </a:p>
          <a:p>
            <a:pPr lvl="1"/>
            <a:r>
              <a:rPr lang="en-US" dirty="0"/>
              <a:t>Continue anti-thyroid meds and beta blockers.</a:t>
            </a:r>
          </a:p>
          <a:p>
            <a:pPr lvl="1"/>
            <a:r>
              <a:rPr lang="en-US" dirty="0"/>
              <a:t>Levothyroxine replacement following surgery</a:t>
            </a:r>
            <a:r>
              <a:rPr lang="en-US" dirty="0" smtClean="0"/>
              <a:t>.</a:t>
            </a:r>
          </a:p>
          <a:p>
            <a:pPr lvl="1"/>
            <a:r>
              <a:rPr lang="en-US" dirty="0" smtClean="0"/>
              <a:t>Total thyroidectomy for Graves’, partial possible for toxic nodular goiter</a:t>
            </a:r>
            <a:endParaRPr lang="en-US" dirty="0"/>
          </a:p>
          <a:p>
            <a:pPr marL="0" indent="0">
              <a:buNone/>
            </a:pPr>
            <a:endParaRPr lang="en-US" dirty="0"/>
          </a:p>
        </p:txBody>
      </p:sp>
    </p:spTree>
    <p:extLst>
      <p:ext uri="{BB962C8B-B14F-4D97-AF65-F5344CB8AC3E}">
        <p14:creationId xmlns:p14="http://schemas.microsoft.com/office/powerpoint/2010/main" val="2027176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Graves’ </a:t>
            </a:r>
            <a:r>
              <a:rPr lang="en-US" dirty="0" err="1" smtClean="0"/>
              <a:t>ophthalmopathy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Up to 50% may have eye involvement</a:t>
            </a:r>
          </a:p>
          <a:p>
            <a:r>
              <a:rPr lang="en-US" dirty="0" smtClean="0"/>
              <a:t>Can be </a:t>
            </a:r>
            <a:r>
              <a:rPr lang="en-US" dirty="0" err="1" smtClean="0"/>
              <a:t>euthyroid</a:t>
            </a:r>
            <a:r>
              <a:rPr lang="en-US" dirty="0" smtClean="0"/>
              <a:t> or hypothyroid in small minority (&lt; 10 %)</a:t>
            </a:r>
          </a:p>
          <a:p>
            <a:r>
              <a:rPr lang="en-US" dirty="0" smtClean="0"/>
              <a:t>High dose steroids</a:t>
            </a:r>
          </a:p>
          <a:p>
            <a:r>
              <a:rPr lang="en-US" dirty="0" smtClean="0"/>
              <a:t>Radiation</a:t>
            </a:r>
          </a:p>
          <a:p>
            <a:r>
              <a:rPr lang="en-US" dirty="0" smtClean="0"/>
              <a:t>Surgery – orbital decompression</a:t>
            </a:r>
          </a:p>
          <a:p>
            <a:r>
              <a:rPr lang="en-US" dirty="0" smtClean="0"/>
              <a:t>Selenium</a:t>
            </a:r>
          </a:p>
          <a:p>
            <a:r>
              <a:rPr lang="en-US" dirty="0" smtClean="0"/>
              <a:t>Supportive therapies (lubricants, prisms, etc.)</a:t>
            </a:r>
          </a:p>
          <a:p>
            <a:r>
              <a:rPr lang="en-US" dirty="0" smtClean="0"/>
              <a:t>Alternative therapies (e.g. rituximab, </a:t>
            </a:r>
            <a:r>
              <a:rPr lang="en-US" dirty="0" err="1" smtClean="0"/>
              <a:t>botox</a:t>
            </a:r>
            <a:r>
              <a:rPr lang="en-US" dirty="0"/>
              <a:t>)</a:t>
            </a:r>
          </a:p>
        </p:txBody>
      </p:sp>
    </p:spTree>
    <p:extLst>
      <p:ext uri="{BB962C8B-B14F-4D97-AF65-F5344CB8AC3E}">
        <p14:creationId xmlns:p14="http://schemas.microsoft.com/office/powerpoint/2010/main" val="2398770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90600"/>
            <a:ext cx="6172200" cy="4990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029200" y="6172200"/>
            <a:ext cx="3459665" cy="307777"/>
          </a:xfrm>
          <a:prstGeom prst="rect">
            <a:avLst/>
          </a:prstGeom>
        </p:spPr>
        <p:txBody>
          <a:bodyPr wrap="none">
            <a:spAutoFit/>
          </a:bodyPr>
          <a:lstStyle/>
          <a:p>
            <a:r>
              <a:rPr lang="en-US" sz="1400" dirty="0" smtClean="0"/>
              <a:t>Stan et al. Med </a:t>
            </a:r>
            <a:r>
              <a:rPr lang="en-US" sz="1400" dirty="0" err="1"/>
              <a:t>Clin</a:t>
            </a:r>
            <a:r>
              <a:rPr lang="en-US" sz="1400" dirty="0"/>
              <a:t> N Am 96 (2012) 311–328</a:t>
            </a:r>
          </a:p>
        </p:txBody>
      </p:sp>
    </p:spTree>
    <p:extLst>
      <p:ext uri="{BB962C8B-B14F-4D97-AF65-F5344CB8AC3E}">
        <p14:creationId xmlns:p14="http://schemas.microsoft.com/office/powerpoint/2010/main" val="519261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609600"/>
            <a:ext cx="7086600"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038600" y="6321623"/>
            <a:ext cx="5029200" cy="307777"/>
          </a:xfrm>
          <a:prstGeom prst="rect">
            <a:avLst/>
          </a:prstGeom>
        </p:spPr>
        <p:txBody>
          <a:bodyPr wrap="square">
            <a:spAutoFit/>
          </a:bodyPr>
          <a:lstStyle/>
          <a:p>
            <a:r>
              <a:rPr lang="en-US" sz="1400" dirty="0" err="1" smtClean="0"/>
              <a:t>Bartalena</a:t>
            </a:r>
            <a:r>
              <a:rPr lang="en-US" sz="1400" dirty="0" smtClean="0"/>
              <a:t> L. J </a:t>
            </a:r>
            <a:r>
              <a:rPr lang="en-US" sz="1400" dirty="0" err="1"/>
              <a:t>Clin</a:t>
            </a:r>
            <a:r>
              <a:rPr lang="en-US" sz="1400" dirty="0"/>
              <a:t> </a:t>
            </a:r>
            <a:r>
              <a:rPr lang="en-US" sz="1400" dirty="0" err="1"/>
              <a:t>Endocrinol</a:t>
            </a:r>
            <a:r>
              <a:rPr lang="en-US" sz="1400" dirty="0"/>
              <a:t> </a:t>
            </a:r>
            <a:r>
              <a:rPr lang="en-US" sz="1400" dirty="0" err="1"/>
              <a:t>Metab</a:t>
            </a:r>
            <a:r>
              <a:rPr lang="en-US" sz="1400" dirty="0"/>
              <a:t>, March 2011, 96(3):592–599</a:t>
            </a:r>
          </a:p>
        </p:txBody>
      </p:sp>
    </p:spTree>
    <p:extLst>
      <p:ext uri="{BB962C8B-B14F-4D97-AF65-F5344CB8AC3E}">
        <p14:creationId xmlns:p14="http://schemas.microsoft.com/office/powerpoint/2010/main" val="2928455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Thyrotoxicosis is a common condition encountered in practice</a:t>
            </a:r>
          </a:p>
          <a:p>
            <a:r>
              <a:rPr lang="en-US" dirty="0" smtClean="0"/>
              <a:t>Subclinical disease is more common than overt thyrotoxicosis</a:t>
            </a:r>
          </a:p>
          <a:p>
            <a:r>
              <a:rPr lang="en-US" dirty="0" smtClean="0"/>
              <a:t>TSH best for screening and free T4 for confirmation and monitoring treatment</a:t>
            </a:r>
          </a:p>
          <a:p>
            <a:r>
              <a:rPr lang="en-US" dirty="0" smtClean="0"/>
              <a:t>Radioiodine uptake and scan preferred imaging modality</a:t>
            </a:r>
          </a:p>
          <a:p>
            <a:r>
              <a:rPr lang="en-US" dirty="0" smtClean="0"/>
              <a:t>Treatment with </a:t>
            </a:r>
            <a:r>
              <a:rPr lang="en-US" dirty="0" err="1" smtClean="0"/>
              <a:t>methimazole</a:t>
            </a:r>
            <a:r>
              <a:rPr lang="en-US" dirty="0"/>
              <a:t> </a:t>
            </a:r>
            <a:r>
              <a:rPr lang="en-US" dirty="0" smtClean="0"/>
              <a:t>or I-131 usually preferred</a:t>
            </a:r>
            <a:endParaRPr lang="en-US" dirty="0"/>
          </a:p>
        </p:txBody>
      </p:sp>
    </p:spTree>
    <p:extLst>
      <p:ext uri="{BB962C8B-B14F-4D97-AF65-F5344CB8AC3E}">
        <p14:creationId xmlns:p14="http://schemas.microsoft.com/office/powerpoint/2010/main" val="1309144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9005"/>
            <a:ext cx="6858000" cy="1384995"/>
          </a:xfrm>
          <a:prstGeom prst="rect">
            <a:avLst/>
          </a:prstGeom>
        </p:spPr>
        <p:txBody>
          <a:bodyPr wrap="square">
            <a:spAutoFit/>
          </a:bodyPr>
          <a:lstStyle/>
          <a:p>
            <a:r>
              <a:rPr lang="en-US" sz="1400" b="1" dirty="0" smtClean="0"/>
              <a:t>Low TSH, High RAIU</a:t>
            </a:r>
          </a:p>
          <a:p>
            <a:pPr lvl="1"/>
            <a:r>
              <a:rPr lang="en-US" sz="1400" dirty="0" smtClean="0"/>
              <a:t>Grave’s </a:t>
            </a:r>
            <a:r>
              <a:rPr lang="en-US" sz="1400" dirty="0"/>
              <a:t>disease </a:t>
            </a:r>
          </a:p>
          <a:p>
            <a:pPr lvl="1"/>
            <a:r>
              <a:rPr lang="en-US" sz="1400" dirty="0" smtClean="0"/>
              <a:t>Toxic </a:t>
            </a:r>
            <a:r>
              <a:rPr lang="en-US" sz="1400" dirty="0"/>
              <a:t>MNG</a:t>
            </a:r>
          </a:p>
          <a:p>
            <a:pPr lvl="1"/>
            <a:r>
              <a:rPr lang="en-US" sz="1400" dirty="0"/>
              <a:t>Toxic Adenoma</a:t>
            </a:r>
          </a:p>
          <a:p>
            <a:pPr lvl="1"/>
            <a:r>
              <a:rPr lang="en-US" sz="1400" dirty="0"/>
              <a:t>Chorionic gonadotropin-induced</a:t>
            </a:r>
          </a:p>
          <a:p>
            <a:pPr lvl="1"/>
            <a:r>
              <a:rPr lang="en-US" sz="1400" dirty="0"/>
              <a:t>Inherited </a:t>
            </a:r>
            <a:r>
              <a:rPr lang="en-US" sz="1400" dirty="0" smtClean="0"/>
              <a:t>non-immune </a:t>
            </a:r>
            <a:r>
              <a:rPr lang="en-US" sz="1400" dirty="0"/>
              <a:t>hyperthyroidism (TSH receptor or G protein mutations)</a:t>
            </a:r>
          </a:p>
        </p:txBody>
      </p:sp>
      <p:sp>
        <p:nvSpPr>
          <p:cNvPr id="3" name="Rectangle 2"/>
          <p:cNvSpPr/>
          <p:nvPr/>
        </p:nvSpPr>
        <p:spPr>
          <a:xfrm>
            <a:off x="152400" y="1600200"/>
            <a:ext cx="7543800" cy="5715411"/>
          </a:xfrm>
          <a:prstGeom prst="rect">
            <a:avLst/>
          </a:prstGeom>
        </p:spPr>
        <p:txBody>
          <a:bodyPr wrap="square">
            <a:spAutoFit/>
          </a:bodyPr>
          <a:lstStyle/>
          <a:p>
            <a:pPr>
              <a:lnSpc>
                <a:spcPct val="80000"/>
              </a:lnSpc>
            </a:pPr>
            <a:r>
              <a:rPr lang="en-US" sz="1400" b="1" dirty="0"/>
              <a:t>Low TSH, Low RAIU</a:t>
            </a:r>
          </a:p>
          <a:p>
            <a:pPr lvl="1">
              <a:lnSpc>
                <a:spcPct val="80000"/>
              </a:lnSpc>
            </a:pPr>
            <a:r>
              <a:rPr lang="en-US" sz="1400" dirty="0">
                <a:cs typeface="ＭＳ Ｐゴシック" pitchFamily="-101" charset="-128"/>
              </a:rPr>
              <a:t>Iodine-induced hyperthyroidism</a:t>
            </a:r>
          </a:p>
          <a:p>
            <a:pPr lvl="1">
              <a:lnSpc>
                <a:spcPct val="80000"/>
              </a:lnSpc>
            </a:pPr>
            <a:r>
              <a:rPr lang="en-US" sz="1400" dirty="0" err="1">
                <a:cs typeface="ＭＳ Ｐゴシック" pitchFamily="-101" charset="-128"/>
              </a:rPr>
              <a:t>Amiodarone</a:t>
            </a:r>
            <a:r>
              <a:rPr lang="en-US" sz="1400" dirty="0">
                <a:cs typeface="ＭＳ Ｐゴシック" pitchFamily="-101" charset="-128"/>
              </a:rPr>
              <a:t>-associated hyperthyroidism (due to excess iodine release</a:t>
            </a:r>
            <a:r>
              <a:rPr lang="en-US" sz="1400" dirty="0" smtClean="0">
                <a:cs typeface="ＭＳ Ｐゴシック" pitchFamily="-101" charset="-128"/>
              </a:rPr>
              <a:t>)</a:t>
            </a:r>
          </a:p>
          <a:p>
            <a:r>
              <a:rPr lang="en-US" sz="1400" dirty="0" smtClean="0"/>
              <a:t>	Thyroiditis</a:t>
            </a:r>
            <a:r>
              <a:rPr lang="en-US" sz="1400" dirty="0"/>
              <a:t>:</a:t>
            </a:r>
          </a:p>
          <a:p>
            <a:pPr lvl="1"/>
            <a:r>
              <a:rPr lang="en-US" sz="1400" dirty="0" smtClean="0"/>
              <a:t>		Autoimmune</a:t>
            </a:r>
            <a:endParaRPr lang="en-US" sz="1400" dirty="0"/>
          </a:p>
          <a:p>
            <a:pPr lvl="2"/>
            <a:r>
              <a:rPr lang="en-US" sz="1400" dirty="0" smtClean="0"/>
              <a:t>		Lymphocytic </a:t>
            </a:r>
            <a:r>
              <a:rPr lang="en-US" sz="1400" dirty="0"/>
              <a:t>thyroiditis (silent, </a:t>
            </a:r>
            <a:r>
              <a:rPr lang="en-US" sz="1400" dirty="0" smtClean="0"/>
              <a:t>painless</a:t>
            </a:r>
            <a:r>
              <a:rPr lang="en-US" sz="1400" dirty="0"/>
              <a:t>, postpartum)</a:t>
            </a:r>
          </a:p>
          <a:p>
            <a:pPr lvl="2"/>
            <a:r>
              <a:rPr lang="en-US" sz="1400" dirty="0" smtClean="0"/>
              <a:t>		Acute </a:t>
            </a:r>
            <a:r>
              <a:rPr lang="en-US" sz="1400" dirty="0"/>
              <a:t>exacerbation of Hashimoto’s</a:t>
            </a:r>
          </a:p>
          <a:p>
            <a:pPr lvl="1"/>
            <a:r>
              <a:rPr lang="en-US" sz="1400" dirty="0" smtClean="0"/>
              <a:t>		Viral </a:t>
            </a:r>
            <a:r>
              <a:rPr lang="en-US" sz="1400" dirty="0"/>
              <a:t>or post viral</a:t>
            </a:r>
          </a:p>
          <a:p>
            <a:pPr lvl="2"/>
            <a:r>
              <a:rPr lang="en-US" sz="1400" dirty="0" smtClean="0"/>
              <a:t>		</a:t>
            </a:r>
            <a:r>
              <a:rPr lang="en-US" sz="1400" dirty="0" err="1" smtClean="0"/>
              <a:t>Subacute</a:t>
            </a:r>
            <a:r>
              <a:rPr lang="en-US" sz="1400" dirty="0" smtClean="0"/>
              <a:t> </a:t>
            </a:r>
            <a:r>
              <a:rPr lang="en-US" sz="1400" dirty="0"/>
              <a:t>(granulomatous, painful, post viral)</a:t>
            </a:r>
          </a:p>
          <a:p>
            <a:pPr lvl="1"/>
            <a:r>
              <a:rPr lang="en-US" sz="1400" dirty="0" smtClean="0"/>
              <a:t>		Drug-induced</a:t>
            </a:r>
            <a:endParaRPr lang="en-US" sz="1400" dirty="0"/>
          </a:p>
          <a:p>
            <a:pPr lvl="2"/>
            <a:r>
              <a:rPr lang="en-US" sz="1400" dirty="0" smtClean="0"/>
              <a:t>		</a:t>
            </a:r>
            <a:r>
              <a:rPr lang="en-US" sz="1400" dirty="0" err="1" smtClean="0"/>
              <a:t>Amiodarone</a:t>
            </a:r>
            <a:endParaRPr lang="en-US" sz="1400" dirty="0"/>
          </a:p>
          <a:p>
            <a:pPr lvl="2"/>
            <a:r>
              <a:rPr lang="en-US" sz="1400" dirty="0" smtClean="0"/>
              <a:t>		Lithium</a:t>
            </a:r>
            <a:r>
              <a:rPr lang="en-US" sz="1400" dirty="0"/>
              <a:t>, interferon-α, IL-2, GM-CSF</a:t>
            </a:r>
          </a:p>
          <a:p>
            <a:pPr lvl="1"/>
            <a:r>
              <a:rPr lang="en-US" sz="1400" dirty="0" smtClean="0"/>
              <a:t>		Infectious </a:t>
            </a:r>
            <a:r>
              <a:rPr lang="en-US" sz="1400" dirty="0"/>
              <a:t>(acute)</a:t>
            </a:r>
          </a:p>
          <a:p>
            <a:pPr lvl="1"/>
            <a:r>
              <a:rPr lang="en-US" sz="1400" dirty="0" smtClean="0"/>
              <a:t>		Post-partum</a:t>
            </a:r>
          </a:p>
          <a:p>
            <a:pPr>
              <a:lnSpc>
                <a:spcPct val="110000"/>
              </a:lnSpc>
            </a:pPr>
            <a:r>
              <a:rPr lang="en-US" sz="1400" dirty="0" smtClean="0"/>
              <a:t>	Iatrogenic over-replacement</a:t>
            </a:r>
            <a:endParaRPr lang="en-US" sz="1400" dirty="0"/>
          </a:p>
          <a:p>
            <a:pPr>
              <a:lnSpc>
                <a:spcPct val="110000"/>
              </a:lnSpc>
            </a:pPr>
            <a:r>
              <a:rPr lang="en-US" sz="1400" dirty="0" smtClean="0"/>
              <a:t>	Thyrotoxicosis </a:t>
            </a:r>
            <a:r>
              <a:rPr lang="en-US" sz="1400" dirty="0" err="1"/>
              <a:t>factitia</a:t>
            </a:r>
            <a:endParaRPr lang="en-US" sz="1400" dirty="0"/>
          </a:p>
          <a:p>
            <a:pPr>
              <a:lnSpc>
                <a:spcPct val="110000"/>
              </a:lnSpc>
            </a:pPr>
            <a:r>
              <a:rPr lang="en-US" sz="1400" dirty="0" smtClean="0"/>
              <a:t>	Ingestion </a:t>
            </a:r>
            <a:r>
              <a:rPr lang="en-US" sz="1400" dirty="0"/>
              <a:t>of natural products containing thyroid hormone</a:t>
            </a:r>
          </a:p>
          <a:p>
            <a:pPr lvl="1">
              <a:lnSpc>
                <a:spcPct val="110000"/>
              </a:lnSpc>
            </a:pPr>
            <a:r>
              <a:rPr lang="en-US" sz="1400" dirty="0" smtClean="0">
                <a:cs typeface="ＭＳ Ｐゴシック" pitchFamily="-101" charset="-128"/>
              </a:rPr>
              <a:t>		“</a:t>
            </a:r>
            <a:r>
              <a:rPr lang="en-US" sz="1400" dirty="0">
                <a:cs typeface="ＭＳ Ｐゴシック" pitchFamily="-101" charset="-128"/>
              </a:rPr>
              <a:t>Hamburger” thyrotoxicosis</a:t>
            </a:r>
          </a:p>
          <a:p>
            <a:pPr lvl="1">
              <a:lnSpc>
                <a:spcPct val="110000"/>
              </a:lnSpc>
            </a:pPr>
            <a:r>
              <a:rPr lang="en-US" sz="1400" dirty="0" smtClean="0">
                <a:cs typeface="ＭＳ Ｐゴシック" pitchFamily="-101" charset="-128"/>
              </a:rPr>
              <a:t>		Natural </a:t>
            </a:r>
            <a:r>
              <a:rPr lang="en-US" sz="1400" dirty="0">
                <a:cs typeface="ＭＳ Ｐゴシック" pitchFamily="-101" charset="-128"/>
              </a:rPr>
              <a:t>foodstuffs</a:t>
            </a:r>
          </a:p>
          <a:p>
            <a:pPr lvl="1">
              <a:lnSpc>
                <a:spcPct val="110000"/>
              </a:lnSpc>
            </a:pPr>
            <a:r>
              <a:rPr lang="en-US" sz="1400" dirty="0" smtClean="0">
                <a:cs typeface="ＭＳ Ｐゴシック" pitchFamily="-101" charset="-128"/>
              </a:rPr>
              <a:t>		</a:t>
            </a:r>
            <a:r>
              <a:rPr lang="en-US" sz="1400" dirty="0" err="1" smtClean="0">
                <a:cs typeface="ＭＳ Ｐゴシック" pitchFamily="-101" charset="-128"/>
              </a:rPr>
              <a:t>Thyromimetic</a:t>
            </a:r>
            <a:r>
              <a:rPr lang="en-US" sz="1400" dirty="0" smtClean="0">
                <a:cs typeface="ＭＳ Ｐゴシック" pitchFamily="-101" charset="-128"/>
              </a:rPr>
              <a:t> </a:t>
            </a:r>
            <a:r>
              <a:rPr lang="en-US" sz="1400" dirty="0">
                <a:cs typeface="ＭＳ Ｐゴシック" pitchFamily="-101" charset="-128"/>
              </a:rPr>
              <a:t>compounds (e.g. </a:t>
            </a:r>
            <a:r>
              <a:rPr lang="en-US" sz="1400" dirty="0" err="1">
                <a:cs typeface="ＭＳ Ｐゴシック" pitchFamily="-101" charset="-128"/>
              </a:rPr>
              <a:t>Tiracol</a:t>
            </a:r>
            <a:r>
              <a:rPr lang="en-US" sz="1400" dirty="0">
                <a:cs typeface="ＭＳ Ｐゴシック" pitchFamily="-101" charset="-128"/>
              </a:rPr>
              <a:t>)</a:t>
            </a:r>
          </a:p>
          <a:p>
            <a:pPr lvl="1">
              <a:lnSpc>
                <a:spcPct val="110000"/>
              </a:lnSpc>
            </a:pPr>
            <a:r>
              <a:rPr lang="en-US" sz="1400" dirty="0" smtClean="0">
                <a:cs typeface="ＭＳ Ｐゴシック" pitchFamily="-101" charset="-128"/>
              </a:rPr>
              <a:t>	Occupational </a:t>
            </a:r>
            <a:r>
              <a:rPr lang="en-US" sz="1400" dirty="0">
                <a:cs typeface="ＭＳ Ｐゴシック" pitchFamily="-101" charset="-128"/>
              </a:rPr>
              <a:t>exposure to thyroid hormone</a:t>
            </a:r>
          </a:p>
          <a:p>
            <a:pPr lvl="2">
              <a:lnSpc>
                <a:spcPct val="110000"/>
              </a:lnSpc>
            </a:pPr>
            <a:r>
              <a:rPr lang="en-US" sz="1400" dirty="0" smtClean="0">
                <a:cs typeface="ＭＳ Ｐゴシック" pitchFamily="-101" charset="-128"/>
              </a:rPr>
              <a:t>	Pill </a:t>
            </a:r>
            <a:r>
              <a:rPr lang="en-US" sz="1400" dirty="0">
                <a:cs typeface="ＭＳ Ｐゴシック" pitchFamily="-101" charset="-128"/>
              </a:rPr>
              <a:t>manufacturing</a:t>
            </a:r>
          </a:p>
          <a:p>
            <a:pPr lvl="2">
              <a:lnSpc>
                <a:spcPct val="110000"/>
              </a:lnSpc>
            </a:pPr>
            <a:r>
              <a:rPr lang="en-US" sz="1400" dirty="0" smtClean="0">
                <a:cs typeface="ＭＳ Ｐゴシック" pitchFamily="-101" charset="-128"/>
              </a:rPr>
              <a:t>	Veterinary </a:t>
            </a:r>
            <a:r>
              <a:rPr lang="en-US" sz="1400" dirty="0">
                <a:cs typeface="ＭＳ Ｐゴシック" pitchFamily="-101" charset="-128"/>
              </a:rPr>
              <a:t>occupations</a:t>
            </a:r>
          </a:p>
          <a:p>
            <a:pPr lvl="1"/>
            <a:endParaRPr lang="en-US" sz="1400" dirty="0"/>
          </a:p>
          <a:p>
            <a:pPr lvl="1">
              <a:lnSpc>
                <a:spcPct val="80000"/>
              </a:lnSpc>
            </a:pPr>
            <a:endParaRPr lang="en-US" sz="1400" dirty="0">
              <a:cs typeface="ＭＳ Ｐゴシック" pitchFamily="-101" charset="-128"/>
            </a:endParaRPr>
          </a:p>
        </p:txBody>
      </p:sp>
      <p:sp>
        <p:nvSpPr>
          <p:cNvPr id="4" name="Rectangle 3"/>
          <p:cNvSpPr/>
          <p:nvPr/>
        </p:nvSpPr>
        <p:spPr>
          <a:xfrm>
            <a:off x="5486400" y="5536049"/>
            <a:ext cx="4572000" cy="1169551"/>
          </a:xfrm>
          <a:prstGeom prst="rect">
            <a:avLst/>
          </a:prstGeom>
        </p:spPr>
        <p:txBody>
          <a:bodyPr>
            <a:spAutoFit/>
          </a:bodyPr>
          <a:lstStyle/>
          <a:p>
            <a:r>
              <a:rPr lang="en-US" sz="1400" dirty="0"/>
              <a:t>Struma </a:t>
            </a:r>
            <a:r>
              <a:rPr lang="en-US" sz="1400" dirty="0" err="1" smtClean="0"/>
              <a:t>Ovarii</a:t>
            </a:r>
            <a:endParaRPr lang="en-US" sz="1400" dirty="0"/>
          </a:p>
          <a:p>
            <a:r>
              <a:rPr lang="en-US" sz="1400" dirty="0" smtClean="0"/>
              <a:t>Metastatic </a:t>
            </a:r>
            <a:r>
              <a:rPr lang="en-US" sz="1400" dirty="0"/>
              <a:t>functioning thyroid carcinoma</a:t>
            </a:r>
          </a:p>
          <a:p>
            <a:r>
              <a:rPr lang="en-US" sz="1400" dirty="0"/>
              <a:t>Normal/Elevated TSH</a:t>
            </a:r>
          </a:p>
          <a:p>
            <a:pPr lvl="1"/>
            <a:r>
              <a:rPr lang="en-US" sz="1400" dirty="0"/>
              <a:t>TSH-secreting pituitary tumors</a:t>
            </a:r>
          </a:p>
          <a:p>
            <a:pPr lvl="1"/>
            <a:r>
              <a:rPr lang="en-US" sz="1400" dirty="0"/>
              <a:t>Thyroid hormone </a:t>
            </a:r>
            <a:r>
              <a:rPr lang="en-US" sz="1400" dirty="0" smtClean="0"/>
              <a:t>resistance</a:t>
            </a:r>
            <a:endParaRPr lang="en-US" sz="1400" dirty="0"/>
          </a:p>
        </p:txBody>
      </p:sp>
    </p:spTree>
    <p:extLst>
      <p:ext uri="{BB962C8B-B14F-4D97-AF65-F5344CB8AC3E}">
        <p14:creationId xmlns:p14="http://schemas.microsoft.com/office/powerpoint/2010/main" val="344063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i="1" dirty="0" smtClean="0"/>
              <a:t>Is low TSH enough to diagnose thyrotoxicosis?</a:t>
            </a:r>
            <a:endParaRPr lang="en-US" i="1"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60209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Biochemical evaluation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TSH has highest sensitivity and specificity</a:t>
            </a:r>
          </a:p>
          <a:p>
            <a:r>
              <a:rPr lang="en-US" dirty="0" smtClean="0"/>
              <a:t>Diagnostic accuracy improves with measurement of free T4</a:t>
            </a:r>
          </a:p>
          <a:p>
            <a:r>
              <a:rPr lang="en-US" dirty="0" smtClean="0"/>
              <a:t>Free T4 gives baseline measurement of degree of thyrotoxicosis</a:t>
            </a:r>
          </a:p>
          <a:p>
            <a:pPr lvl="1"/>
            <a:r>
              <a:rPr lang="en-US" dirty="0" smtClean="0"/>
              <a:t>Important for monitoring success of initial treatment</a:t>
            </a:r>
          </a:p>
          <a:p>
            <a:pPr lvl="1"/>
            <a:r>
              <a:rPr lang="en-US" dirty="0" smtClean="0"/>
              <a:t>Though not always related to severity of symptoms</a:t>
            </a:r>
          </a:p>
          <a:p>
            <a:r>
              <a:rPr lang="en-US" dirty="0" smtClean="0"/>
              <a:t>T3</a:t>
            </a:r>
            <a:r>
              <a:rPr lang="en-US" dirty="0"/>
              <a:t> </a:t>
            </a:r>
            <a:r>
              <a:rPr lang="en-US" dirty="0" err="1" smtClean="0"/>
              <a:t>toxicosis</a:t>
            </a:r>
            <a:endParaRPr lang="en-US" dirty="0" smtClean="0"/>
          </a:p>
          <a:p>
            <a:pPr lvl="1"/>
            <a:r>
              <a:rPr lang="en-US" dirty="0" smtClean="0"/>
              <a:t>Can be sign of early disease</a:t>
            </a:r>
            <a:endParaRPr lang="en-US" dirty="0"/>
          </a:p>
        </p:txBody>
      </p:sp>
    </p:spTree>
    <p:extLst>
      <p:ext uri="{BB962C8B-B14F-4D97-AF65-F5344CB8AC3E}">
        <p14:creationId xmlns:p14="http://schemas.microsoft.com/office/powerpoint/2010/main" val="3614996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596063" cy="5126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33800" y="6550223"/>
            <a:ext cx="7391400" cy="307777"/>
          </a:xfrm>
          <a:prstGeom prst="rect">
            <a:avLst/>
          </a:prstGeom>
          <a:noFill/>
        </p:spPr>
        <p:txBody>
          <a:bodyPr wrap="square" rtlCol="0">
            <a:spAutoFit/>
          </a:bodyPr>
          <a:lstStyle/>
          <a:p>
            <a:r>
              <a:rPr lang="en-US" sz="1400" dirty="0" smtClean="0"/>
              <a:t>Spencer et al. </a:t>
            </a:r>
            <a:r>
              <a:rPr lang="it-IT" sz="1400" dirty="0"/>
              <a:t>J Clin Endocrinol Metab. 1990 Feb;70(2):453-60.</a:t>
            </a:r>
            <a:endParaRPr lang="en-US" sz="1400" dirty="0"/>
          </a:p>
        </p:txBody>
      </p:sp>
      <p:sp>
        <p:nvSpPr>
          <p:cNvPr id="3" name="TextBox 2"/>
          <p:cNvSpPr txBox="1"/>
          <p:nvPr/>
        </p:nvSpPr>
        <p:spPr>
          <a:xfrm>
            <a:off x="1981200" y="533400"/>
            <a:ext cx="5638800" cy="369332"/>
          </a:xfrm>
          <a:prstGeom prst="rect">
            <a:avLst/>
          </a:prstGeom>
          <a:noFill/>
        </p:spPr>
        <p:txBody>
          <a:bodyPr wrap="square" rtlCol="0">
            <a:spAutoFit/>
          </a:bodyPr>
          <a:lstStyle/>
          <a:p>
            <a:r>
              <a:rPr lang="en-US" dirty="0" smtClean="0"/>
              <a:t>TSH and free T4 have inverse log-linear relationship</a:t>
            </a:r>
            <a:endParaRPr lang="en-US" dirty="0"/>
          </a:p>
        </p:txBody>
      </p:sp>
    </p:spTree>
    <p:extLst>
      <p:ext uri="{BB962C8B-B14F-4D97-AF65-F5344CB8AC3E}">
        <p14:creationId xmlns:p14="http://schemas.microsoft.com/office/powerpoint/2010/main" val="151442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Thyrotoxicosis/Hyperthyroidism</a:t>
            </a:r>
            <a:r>
              <a:rPr lang="en-US" dirty="0"/>
              <a:t>:</a:t>
            </a:r>
          </a:p>
          <a:p>
            <a:pPr lvl="1"/>
            <a:r>
              <a:rPr lang="en-US" dirty="0"/>
              <a:t>Low or suppressed TSH </a:t>
            </a:r>
            <a:r>
              <a:rPr lang="en-US" dirty="0" smtClean="0"/>
              <a:t>(&lt; 0.1 </a:t>
            </a:r>
            <a:r>
              <a:rPr lang="en-US" dirty="0" err="1"/>
              <a:t>mIU</a:t>
            </a:r>
            <a:r>
              <a:rPr lang="en-US" dirty="0"/>
              <a:t>/L)</a:t>
            </a:r>
          </a:p>
          <a:p>
            <a:pPr lvl="1"/>
            <a:r>
              <a:rPr lang="en-US" dirty="0"/>
              <a:t>Elevated T4, elevated T3 or </a:t>
            </a:r>
            <a:r>
              <a:rPr lang="en-US" dirty="0" smtClean="0"/>
              <a:t>both</a:t>
            </a:r>
          </a:p>
          <a:p>
            <a:pPr marL="457200" lvl="1" indent="0">
              <a:buNone/>
            </a:pPr>
            <a:endParaRPr lang="en-US" dirty="0"/>
          </a:p>
          <a:p>
            <a:r>
              <a:rPr lang="en-US" dirty="0"/>
              <a:t>Subclinical Hyperthyroidism</a:t>
            </a:r>
          </a:p>
          <a:p>
            <a:pPr lvl="1"/>
            <a:r>
              <a:rPr lang="en-US" dirty="0"/>
              <a:t>Low or suppressed TSH </a:t>
            </a:r>
            <a:r>
              <a:rPr lang="en-US" dirty="0" smtClean="0"/>
              <a:t>(&lt; 0.4 </a:t>
            </a:r>
            <a:r>
              <a:rPr lang="en-US" dirty="0" err="1"/>
              <a:t>mIU</a:t>
            </a:r>
            <a:r>
              <a:rPr lang="en-US" dirty="0"/>
              <a:t>/L)</a:t>
            </a:r>
          </a:p>
          <a:p>
            <a:pPr lvl="1"/>
            <a:r>
              <a:rPr lang="en-US" dirty="0"/>
              <a:t>Normal T4 &amp; T3</a:t>
            </a:r>
          </a:p>
          <a:p>
            <a:endParaRPr lang="en-US" dirty="0"/>
          </a:p>
        </p:txBody>
      </p:sp>
    </p:spTree>
    <p:extLst>
      <p:ext uri="{BB962C8B-B14F-4D97-AF65-F5344CB8AC3E}">
        <p14:creationId xmlns:p14="http://schemas.microsoft.com/office/powerpoint/2010/main" val="1647051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Subclinical hyperthyroidism</a:t>
            </a:r>
            <a:endParaRPr lang="en-US" dirty="0"/>
          </a:p>
        </p:txBody>
      </p:sp>
      <p:sp>
        <p:nvSpPr>
          <p:cNvPr id="3" name="Content Placeholder 2"/>
          <p:cNvSpPr>
            <a:spLocks noGrp="1"/>
          </p:cNvSpPr>
          <p:nvPr>
            <p:ph idx="1"/>
          </p:nvPr>
        </p:nvSpPr>
        <p:spPr/>
        <p:txBody>
          <a:bodyPr/>
          <a:lstStyle/>
          <a:p>
            <a:r>
              <a:rPr lang="en-US" dirty="0" smtClean="0"/>
              <a:t>Document by repeating TSH in 3-6 months</a:t>
            </a:r>
          </a:p>
          <a:p>
            <a:pPr lvl="1"/>
            <a:r>
              <a:rPr lang="en-US" dirty="0" smtClean="0"/>
              <a:t>Can spontaneously resolve</a:t>
            </a:r>
          </a:p>
          <a:p>
            <a:r>
              <a:rPr lang="en-US" dirty="0" smtClean="0"/>
              <a:t>Increased rates of atrial fibrillation in the elderly</a:t>
            </a:r>
          </a:p>
          <a:p>
            <a:r>
              <a:rPr lang="en-US" dirty="0" smtClean="0"/>
              <a:t>Increased risk of osteoporosis/fracture</a:t>
            </a:r>
          </a:p>
          <a:p>
            <a:r>
              <a:rPr lang="en-US" dirty="0" smtClean="0"/>
              <a:t>Possible increased risk of mortality</a:t>
            </a:r>
            <a:endParaRPr lang="en-US" dirty="0"/>
          </a:p>
        </p:txBody>
      </p:sp>
    </p:spTree>
    <p:extLst>
      <p:ext uri="{BB962C8B-B14F-4D97-AF65-F5344CB8AC3E}">
        <p14:creationId xmlns:p14="http://schemas.microsoft.com/office/powerpoint/2010/main" val="2935458663"/>
      </p:ext>
    </p:extLst>
  </p:cSld>
  <p:clrMapOvr>
    <a:masterClrMapping/>
  </p:clrMapOvr>
</p:sld>
</file>

<file path=ppt/theme/theme1.xml><?xml version="1.0" encoding="utf-8"?>
<a:theme xmlns:a="http://schemas.openxmlformats.org/drawingml/2006/main" name="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3114</Words>
  <Application>Microsoft Office PowerPoint</Application>
  <PresentationFormat>On-screen Show (4:3)</PresentationFormat>
  <Paragraphs>279</Paragraphs>
  <Slides>35</Slides>
  <Notes>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Diagnosis and Management of Hyperthyroidism, A Rational Approach</vt:lpstr>
      <vt:lpstr>Definitions</vt:lpstr>
      <vt:lpstr>Epidemiology/etiology</vt:lpstr>
      <vt:lpstr>PowerPoint Presentation</vt:lpstr>
      <vt:lpstr>Is low TSH enough to diagnose thyrotoxicosis?</vt:lpstr>
      <vt:lpstr>Biochemical evaluation</vt:lpstr>
      <vt:lpstr>PowerPoint Presentation</vt:lpstr>
      <vt:lpstr>PowerPoint Presentation</vt:lpstr>
      <vt:lpstr>Subclinical hyperthyroidism</vt:lpstr>
      <vt:lpstr>Subclinical hyperthyroidism</vt:lpstr>
      <vt:lpstr>Is ultrasound indicated in the work-up of thyrotoxicosis?</vt:lpstr>
      <vt:lpstr>PowerPoint Presentation</vt:lpstr>
      <vt:lpstr>ATA/AACE guidelines</vt:lpstr>
      <vt:lpstr>PowerPoint Presentation</vt:lpstr>
      <vt:lpstr>PowerPoint Presentation</vt:lpstr>
      <vt:lpstr>PowerPoint Presentation</vt:lpstr>
      <vt:lpstr>PowerPoint Presentation</vt:lpstr>
      <vt:lpstr>PowerPoint Presentation</vt:lpstr>
      <vt:lpstr>PowerPoint Presentation</vt:lpstr>
      <vt:lpstr>How is hyperthyroidism best treated?</vt:lpstr>
      <vt:lpstr>Treatment</vt:lpstr>
      <vt:lpstr>PowerPoint Presentation</vt:lpstr>
      <vt:lpstr>PowerPoint Presentation</vt:lpstr>
      <vt:lpstr>PowerPoint Presentation</vt:lpstr>
      <vt:lpstr>Medical therapy</vt:lpstr>
      <vt:lpstr>PTU black box</vt:lpstr>
      <vt:lpstr>PowerPoint Presentation</vt:lpstr>
      <vt:lpstr>Methimazole</vt:lpstr>
      <vt:lpstr>Methimazole</vt:lpstr>
      <vt:lpstr>Radioactive Iodine</vt:lpstr>
      <vt:lpstr>Surgery</vt:lpstr>
      <vt:lpstr>Graves’ ophthalmopathy</vt:lpstr>
      <vt:lpstr>PowerPoint Presentation</vt:lpstr>
      <vt:lpstr>PowerPoint Presentation</vt:lpstr>
      <vt:lpstr>Summary</vt:lpstr>
    </vt:vector>
  </TitlesOfParts>
  <Company>UMAB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and Management of Hyperthyroidism, A Rational Approach</dc:title>
  <dc:creator>kmunir</dc:creator>
  <cp:lastModifiedBy>Windows User</cp:lastModifiedBy>
  <cp:revision>49</cp:revision>
  <dcterms:created xsi:type="dcterms:W3CDTF">2013-11-25T19:46:38Z</dcterms:created>
  <dcterms:modified xsi:type="dcterms:W3CDTF">2014-02-06T13:38:34Z</dcterms:modified>
</cp:coreProperties>
</file>